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6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7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.jpe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30CC8-F000-70FF-9F66-87FF60A9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ru-RU" sz="8000"/>
              <a:t>Уравнение Матьё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E42D7-131E-796C-C84E-FBD1F964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endParaRPr lang="ru-RU" dirty="0"/>
          </a:p>
        </p:txBody>
      </p:sp>
      <p:pic>
        <p:nvPicPr>
          <p:cNvPr id="4" name="Picture 3" descr="Изображение выглядит как шаблон, одежда, оберточная бумага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676E606E-7AE6-CB2C-E24D-2A05A7477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9" r="18755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2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72E5C-9B0A-422F-CD9B-03CD467A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систему дифференциальных уравнений первого порядка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26226-5727-1F34-9754-81D0789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48B7D-F7B6-940F-AD44-032541785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8" r="5577"/>
          <a:stretch/>
        </p:blipFill>
        <p:spPr>
          <a:xfrm>
            <a:off x="762000" y="3047998"/>
            <a:ext cx="10685366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D9238-E870-252E-E665-8FB069D6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Рисунок 3" descr="Изображение выглядит как График, линия,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22C9A0-81B7-8AF0-0B73-EC90A3643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9963" r="8827" b="5598"/>
          <a:stretch/>
        </p:blipFill>
        <p:spPr bwMode="auto">
          <a:xfrm>
            <a:off x="5334000" y="1202332"/>
            <a:ext cx="6096000" cy="445333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003D-64E9-1423-B665-B45A881F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 шагом 0.5 и 0.25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791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C5D05-73B6-1E3F-09C0-4A936962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оценить погрешность?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D0CD4-ECA1-EAF9-FA87-652C8A61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программе использовалось много различных функций, оценить погрешность который в сумме очень сложно. </a:t>
            </a:r>
          </a:p>
        </p:txBody>
      </p:sp>
    </p:spTree>
    <p:extLst>
      <p:ext uri="{BB962C8B-B14F-4D97-AF65-F5344CB8AC3E}">
        <p14:creationId xmlns:p14="http://schemas.microsoft.com/office/powerpoint/2010/main" val="380543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CAAF9-5271-534B-E73B-4559FD17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ru-RU" dirty="0"/>
              <a:t>Правило Рунге</a:t>
            </a:r>
          </a:p>
        </p:txBody>
      </p:sp>
      <p:pic>
        <p:nvPicPr>
          <p:cNvPr id="2050" name="Picture 2" descr="Изображение выглядит как Человеческое лицо, портрет, одежд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34547D89-7ED6-9864-26A6-F542FAF51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5" r="2" b="18636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448C36-0E65-C796-EC54-EA19052E2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3109956"/>
                <a:ext cx="4400549" cy="31670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200" b="1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Правило Рунге</a:t>
                </a:r>
                <a:r>
                  <a:rPr lang="ru-RU" sz="22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— правило оценки погрешности </a:t>
                </a:r>
                <a:r>
                  <a:rPr lang="ru-RU" sz="2200" b="0" i="0" u="none" strike="noStrik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численных методов</a:t>
                </a:r>
                <a:r>
                  <a:rPr lang="ru-RU" sz="22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было предложено </a:t>
                </a:r>
                <a:r>
                  <a:rPr lang="ru-RU" sz="2200" b="0" i="0" u="none" strike="noStrik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К. Рунге</a:t>
                </a:r>
                <a:r>
                  <a:rPr lang="ru-RU" sz="22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в начале 20 века.</a:t>
                </a:r>
                <a:endParaRPr lang="ru-RU" sz="2200" i="1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𝑖</m:t>
                                  </m:r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,</m:t>
                                  </m:r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𝑖</m:t>
                                  </m:r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,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NSimSun" panose="0201060903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NSimSun" panose="02010609030101010101" pitchFamily="49" charset="-122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NSimSun" panose="0201060903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𝑝</m:t>
                              </m:r>
                            </m:sup>
                          </m:sSup>
                          <m: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−1</m:t>
                          </m:r>
                        </m:den>
                      </m:f>
                      <m:r>
                        <a:rPr lang="ru-RU" sz="2200" i="1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 </m:t>
                      </m:r>
                    </m:oMath>
                  </m:oMathPara>
                </a14:m>
                <a:endParaRPr lang="ru-RU" sz="220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степень используемого метода. В нашем случае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 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8</a:t>
                </a:r>
                <a:endParaRPr lang="ru-RU" sz="2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448C36-0E65-C796-EC54-EA19052E2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3109956"/>
                <a:ext cx="4400549" cy="3167019"/>
              </a:xfrm>
              <a:blipFill>
                <a:blip r:embed="rId4"/>
                <a:stretch>
                  <a:fillRect l="-1801" t="-2308" r="-1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3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E1CFC-030C-D8FF-0D41-8940CDB3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ru-RU" sz="3700"/>
              <a:t>График погрешности по правилу Рунге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4BA43A-63F9-1F05-EE42-AFB87F17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7971" r="8016" b="5420"/>
          <a:stretch/>
        </p:blipFill>
        <p:spPr bwMode="auto">
          <a:xfrm>
            <a:off x="762000" y="1071440"/>
            <a:ext cx="6095047" cy="471512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25D5339-CF8C-7FC4-65FB-D8AF4160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9.1503e-10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21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67917-1EED-DEA4-9801-12616BF3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устойчивости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05034-7703-E67E-D92B-9C815E12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 насколько сильно на систему влияет погрешность исходных данных?</a:t>
            </a:r>
          </a:p>
          <a:p>
            <a:pPr marL="0" indent="0">
              <a:buNone/>
            </a:pPr>
            <a:r>
              <a:rPr lang="ru-RU" dirty="0"/>
              <a:t>Для этой оценки искусственно добавим погрешность в </a:t>
            </a:r>
            <a:r>
              <a:rPr lang="en-US" dirty="0"/>
              <a:t>N-</a:t>
            </a:r>
            <a:r>
              <a:rPr lang="ru-RU" dirty="0"/>
              <a:t>й знак каждого исходного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99859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5BD7B-673F-B757-F586-95692761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30996"/>
            <a:ext cx="5012268" cy="1838702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Графики погрешностей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25342-B4F0-7E32-4B0F-EEBF2685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" b="5607"/>
          <a:stretch/>
        </p:blipFill>
        <p:spPr bwMode="auto">
          <a:xfrm>
            <a:off x="4291941" y="665381"/>
            <a:ext cx="3608117" cy="236317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0E29B-EF75-2A04-5B53-1F2E72FBB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3" b="5788"/>
          <a:stretch/>
        </p:blipFill>
        <p:spPr bwMode="auto">
          <a:xfrm>
            <a:off x="350496" y="661421"/>
            <a:ext cx="3590950" cy="235680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9B872-045A-B6B0-7641-ED92F14E1E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" b="5607"/>
          <a:stretch/>
        </p:blipFill>
        <p:spPr bwMode="auto">
          <a:xfrm>
            <a:off x="8195683" y="664340"/>
            <a:ext cx="3609707" cy="236421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oup 12">
            <a:extLst>
              <a:ext uri="{FF2B5EF4-FFF2-40B4-BE49-F238E27FC236}">
                <a16:creationId xmlns:a16="http://schemas.microsoft.com/office/drawing/2014/main" id="{F2AA7D6C-CF98-45CC-B147-676FD582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06525"/>
            <a:ext cx="12192000" cy="1024470"/>
            <a:chOff x="0" y="3327171"/>
            <a:chExt cx="12192000" cy="120382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811820-403F-4D93-B710-D7F182DEC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327171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4D5B31CC-C9E7-4266-8B47-527FDAC2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327171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618D14-7587-88E1-9CBF-5055DE454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32612" r="32189"/>
          <a:stretch/>
        </p:blipFill>
        <p:spPr>
          <a:xfrm>
            <a:off x="6657974" y="4253441"/>
            <a:ext cx="2895601" cy="1939178"/>
          </a:xfrm>
        </p:spPr>
      </p:pic>
    </p:spTree>
    <p:extLst>
      <p:ext uri="{BB962C8B-B14F-4D97-AF65-F5344CB8AC3E}">
        <p14:creationId xmlns:p14="http://schemas.microsoft.com/office/powerpoint/2010/main" val="424673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03607-DF49-5FEA-2FC0-D210F842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4" y="3030067"/>
            <a:ext cx="4598896" cy="797859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Questions?</a:t>
            </a:r>
            <a:endParaRPr lang="ru-RU" sz="5400" dirty="0"/>
          </a:p>
        </p:txBody>
      </p:sp>
      <p:pic>
        <p:nvPicPr>
          <p:cNvPr id="7" name="Рисунок 6" descr="Изображение выглядит как Графика, текст, графический дизайн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C50B456-36B1-0660-75FC-B16F3A23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92" y="1171012"/>
            <a:ext cx="4515971" cy="45159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406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BB270114-4126-6D85-36DD-B7B430C1E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40" r="1" b="31908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8521D-1464-DD14-A686-579B918C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581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50C86-114A-FAE3-C1A5-68884EE7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Linux Libertine"/>
              </a:rPr>
              <a:t>Émile Léonard Mathieu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A341B-C088-BC53-E3DD-1F625D45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>
                <a:effectLst/>
                <a:latin typeface="Helvetica Neue Cyr"/>
              </a:rPr>
              <a:t>Эмиль Леонард </a:t>
            </a:r>
            <a:r>
              <a:rPr lang="ru-RU" b="1" i="0" dirty="0" err="1">
                <a:effectLst/>
                <a:latin typeface="Helvetica Neue Cyr"/>
              </a:rPr>
              <a:t>Матьё</a:t>
            </a:r>
            <a:r>
              <a:rPr lang="ru-RU" b="0" i="0" dirty="0">
                <a:effectLst/>
                <a:latin typeface="Helvetica Neue Cyr"/>
              </a:rPr>
              <a:t> (15 мая 1835, 19 октября 1890) — французский математик и астроном. Наиболее известны его работы по теории групп и математической физике.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Helvetica Neue Cyr"/>
              </a:rPr>
              <a:t>Наиболее важные достижения </a:t>
            </a:r>
            <a:r>
              <a:rPr lang="ru-RU" b="0" i="0" dirty="0" err="1">
                <a:effectLst/>
                <a:latin typeface="Helvetica Neue Cyr"/>
              </a:rPr>
              <a:t>Матьё</a:t>
            </a:r>
            <a:r>
              <a:rPr lang="ru-RU" b="0" i="0" dirty="0">
                <a:effectLst/>
                <a:latin typeface="Helvetica Neue Cyr"/>
              </a:rPr>
              <a:t> — функция </a:t>
            </a:r>
            <a:r>
              <a:rPr lang="ru-RU" b="0" i="0" dirty="0" err="1">
                <a:effectLst/>
                <a:latin typeface="Helvetica Neue Cyr"/>
              </a:rPr>
              <a:t>Матьё</a:t>
            </a:r>
            <a:r>
              <a:rPr lang="ru-RU" b="0" i="0" dirty="0">
                <a:effectLst/>
                <a:latin typeface="Helvetica Neue Cyr"/>
              </a:rPr>
              <a:t>, группа </a:t>
            </a:r>
            <a:r>
              <a:rPr lang="ru-RU" b="0" i="0" dirty="0" err="1">
                <a:effectLst/>
                <a:latin typeface="Helvetica Neue Cyr"/>
              </a:rPr>
              <a:t>Матьё</a:t>
            </a:r>
            <a:r>
              <a:rPr lang="ru-RU" b="0" i="0" dirty="0">
                <a:effectLst/>
                <a:latin typeface="Helvetica Neue Cyr"/>
              </a:rPr>
              <a:t>, преобразование </a:t>
            </a:r>
            <a:r>
              <a:rPr lang="ru-RU" b="0" i="0" dirty="0" err="1">
                <a:effectLst/>
                <a:latin typeface="Helvetica Neue Cyr"/>
              </a:rPr>
              <a:t>Матьё</a:t>
            </a:r>
            <a:r>
              <a:rPr lang="ru-RU" b="0" i="0" dirty="0">
                <a:effectLst/>
                <a:latin typeface="Helvetica Neue Cyr"/>
              </a:rPr>
              <a:t>. Он автор учебника по математической физике в 6 томах</a:t>
            </a:r>
          </a:p>
        </p:txBody>
      </p:sp>
    </p:spTree>
    <p:extLst>
      <p:ext uri="{BB962C8B-B14F-4D97-AF65-F5344CB8AC3E}">
        <p14:creationId xmlns:p14="http://schemas.microsoft.com/office/powerpoint/2010/main" val="36934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64513-B614-4FE9-8F95-EEAD9703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Матьё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62B-AEFF-B912-4504-BF81F203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лассическое уравнение теории нелинейных колебаний, выведено в 1868 году в ходе его исследований, связанных с колебаниями эллиптической мембраны барабана.</a:t>
            </a: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функции имеют широкий спектр применений в различных областях науки и техники. Например, функции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Матьё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используются в теории дифференциальных уравнений, физике колебаний, теории волн, электродинамике и оптике. Они представляют собой мощный инструмент для описания и анализа различных физических явлений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1D54A-A12B-488B-C6FB-74DFC74F8EEF}"/>
                  </a:ext>
                </a:extLst>
              </p:cNvPr>
              <p:cNvSpPr txBox="1"/>
              <p:nvPr/>
            </p:nvSpPr>
            <p:spPr>
              <a:xfrm>
                <a:off x="5686337" y="1263650"/>
                <a:ext cx="5605061" cy="1000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+16</m:t>
                          </m:r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ru-RU" sz="32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1D54A-A12B-488B-C6FB-74DFC74F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37" y="1263650"/>
                <a:ext cx="5605061" cy="1000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3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15AB1-2D82-26BA-0AA2-904ABD3C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3" y="918243"/>
            <a:ext cx="4571999" cy="1905054"/>
          </a:xfrm>
        </p:spPr>
        <p:txBody>
          <a:bodyPr anchor="b">
            <a:normAutofit/>
          </a:bodyPr>
          <a:lstStyle/>
          <a:p>
            <a:r>
              <a:rPr lang="ru-RU" dirty="0"/>
              <a:t>Вид уравнения </a:t>
            </a:r>
            <a:r>
              <a:rPr lang="ru-RU" dirty="0" err="1"/>
              <a:t>Матьё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EAD57-FB99-A9FF-4F9D-036C8789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3047999"/>
            <a:ext cx="5284235" cy="3048001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ru-RU" dirty="0"/>
              <a:t>Амплитуды возрастают. Система не устойчива</a:t>
            </a:r>
          </a:p>
          <a:p>
            <a:pPr marL="514350" indent="-514350">
              <a:buAutoNum type="alphaLcParenR"/>
            </a:pPr>
            <a:r>
              <a:rPr lang="ru-RU" dirty="0"/>
              <a:t>Амплитуды ограничены. Система устойчива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иния, диаграмма, График">
            <a:extLst>
              <a:ext uri="{FF2B5EF4-FFF2-40B4-BE49-F238E27FC236}">
                <a16:creationId xmlns:a16="http://schemas.microsoft.com/office/drawing/2014/main" id="{51BA55AB-2B1B-7E48-7FDB-7B6D91166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918243"/>
            <a:ext cx="4571999" cy="2259262"/>
          </a:xfrm>
          <a:prstGeom prst="rect">
            <a:avLst/>
          </a:prstGeom>
        </p:spPr>
      </p:pic>
      <p:pic>
        <p:nvPicPr>
          <p:cNvPr id="5" name="Рисунок 4" descr="Изображение выглядит как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3B0BA5F-AE2E-1420-CD5A-63A1ABCF6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905009"/>
            <a:ext cx="4571999" cy="18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1B381-8090-8154-C6FD-9D7CC0F7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курсовой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B442E9-A139-739B-E97C-82D5E31FF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613" y="3884103"/>
                <a:ext cx="10668000" cy="22118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𝐴</m:t>
                      </m:r>
                      <m:r>
                        <a:rPr lang="ru-RU" sz="1800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=0.5300355∙</m:t>
                      </m:r>
                      <m:sSup>
                        <m:sSup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p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ru-RU" sz="1800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, где </m:t>
                      </m:r>
                      <m:sSup>
                        <m:sSup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p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−</m:t>
                      </m:r>
                      <m:r>
                        <a:rPr lang="ru-RU" sz="1800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наименьший корень уравнения </m:t>
                      </m:r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𝑥</m:t>
                      </m:r>
                      <m:r>
                        <a:rPr lang="ru-RU" sz="1800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pPr>
                        <m:e>
                          <m: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1.4</m:t>
                          </m:r>
                        </m:e>
                        <m:sup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B = 0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kern="10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δ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 = 1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𝐸</m:t>
                      </m:r>
                      <m:r>
                        <a:rPr lang="ru-RU" sz="1800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=1.553791</m:t>
                      </m:r>
                      <m:nary>
                        <m:naryPr>
                          <m:limLoc m:val="subSup"/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naryPr>
                        <m:sub>
                          <m: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sin</m:t>
                              </m:r>
                              <m: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⁡(</m:t>
                              </m:r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𝑥</m:t>
                              </m:r>
                              <m: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+1</m:t>
                              </m:r>
                            </m:den>
                          </m:f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</a:endParaRPr>
              </a:p>
              <a:p>
                <a:pPr marL="0" indent="0"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Построить график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U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(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t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</a:rPr>
                  <a:t>), оценить погрешность результата и влияние на точность погрешности исходных данных.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B442E9-A139-739B-E97C-82D5E31FF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3884103"/>
                <a:ext cx="10668000" cy="2211897"/>
              </a:xfrm>
              <a:blipFill>
                <a:blip r:embed="rId2"/>
                <a:stretch>
                  <a:fillRect l="-457" b="-1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7A531E-F4E9-0C76-A3C5-443052B2205A}"/>
                  </a:ext>
                </a:extLst>
              </p:cNvPr>
              <p:cNvSpPr txBox="1"/>
              <p:nvPr/>
            </p:nvSpPr>
            <p:spPr>
              <a:xfrm>
                <a:off x="762000" y="2377559"/>
                <a:ext cx="334511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e>
                                      <m:sup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i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7A531E-F4E9-0C76-A3C5-443052B2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77559"/>
                <a:ext cx="334511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3207D-4FD6-0937-E2C7-00B071CE615A}"/>
                  </a:ext>
                </a:extLst>
              </p:cNvPr>
              <p:cNvSpPr txBox="1"/>
              <p:nvPr/>
            </p:nvSpPr>
            <p:spPr>
              <a:xfrm>
                <a:off x="5578225" y="1448499"/>
                <a:ext cx="4218719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+16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3207D-4FD6-0937-E2C7-00B071CE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25" y="1448499"/>
                <a:ext cx="4218719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15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B9033-BE02-C334-4E87-B889FC53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на подзадачи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B5CC1-FC00-BDCF-A840-A91149488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3047999"/>
                <a:ext cx="11041310" cy="3503803"/>
              </a:xfrm>
            </p:spPr>
            <p:txBody>
              <a:bodyPr/>
              <a:lstStyle/>
              <a:p>
                <a:r>
                  <a:rPr lang="ru-RU" dirty="0"/>
                  <a:t>Найти коэффициент А (</a:t>
                </a:r>
                <a14:m>
                  <m:oMath xmlns:m="http://schemas.openxmlformats.org/officeDocument/2006/math">
                    <m:r>
                      <a:rPr lang="ru-RU" sz="2800" kern="100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наименьший корень уравнения </m:t>
                    </m:r>
                    <m:r>
                      <a:rPr lang="ru-RU" sz="2800" i="1" kern="10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𝑥</m:t>
                    </m:r>
                    <m:r>
                      <a:rPr lang="ru-RU" sz="2800" kern="10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</m:t>
                    </m:r>
                    <m:sSup>
                      <m:sSupPr>
                        <m:ctrlPr>
                          <a:rPr lang="ru-RU" sz="2800" i="1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pPr>
                      <m:e>
                        <m:r>
                          <a:rPr lang="ru-RU" sz="2800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1.4</m:t>
                        </m:r>
                      </m:e>
                      <m:sup>
                        <m:r>
                          <a:rPr lang="ru-RU" sz="2800" i="1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dirty="0"/>
                  <a:t>).</a:t>
                </a:r>
              </a:p>
              <a:p>
                <a:r>
                  <a:rPr lang="ru-RU" dirty="0"/>
                  <a:t>Найти коэффициент </a:t>
                </a:r>
                <a:r>
                  <a:rPr lang="en-US" dirty="0"/>
                  <a:t>E (</a:t>
                </a:r>
                <a14:m>
                  <m:oMath xmlns:m="http://schemas.openxmlformats.org/officeDocument/2006/math">
                    <m:r>
                      <a:rPr lang="ru-RU" sz="2800" kern="100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1.553791</m:t>
                    </m:r>
                    <m:nary>
                      <m:naryPr>
                        <m:limLoc m:val="subSup"/>
                        <m:ctrlPr>
                          <a:rPr lang="ru-RU" sz="2800" i="1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naryPr>
                      <m:sub>
                        <m:r>
                          <a:rPr lang="ru-RU" sz="2800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ru-RU" sz="2800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ru-RU" sz="2800" i="1" kern="100">
                                <a:effectLst/>
                                <a:latin typeface="Cambria Math" panose="02040503050406030204" pitchFamily="18" charset="0"/>
                                <a:ea typeface="NSimSun" panose="0201060903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ru-RU" sz="2800" kern="100">
                                <a:effectLst/>
                                <a:latin typeface="Cambria Math" panose="02040503050406030204" pitchFamily="18" charset="0"/>
                                <a:ea typeface="NSimSun" panose="02010609030101010101" pitchFamily="49" charset="-122"/>
                              </a:rPr>
                              <m:t>sin</m:t>
                            </m:r>
                            <m:r>
                              <a:rPr lang="ru-RU" sz="2800" kern="100">
                                <a:effectLst/>
                                <a:latin typeface="Cambria Math" panose="02040503050406030204" pitchFamily="18" charset="0"/>
                                <a:ea typeface="NSimSun" panose="02010609030101010101" pitchFamily="49" charset="-122"/>
                              </a:rPr>
                              <m:t>⁡(</m:t>
                            </m:r>
                            <m:r>
                              <a:rPr lang="ru-RU" sz="2800" i="1" kern="100">
                                <a:effectLst/>
                                <a:latin typeface="Cambria Math" panose="02040503050406030204" pitchFamily="18" charset="0"/>
                                <a:ea typeface="NSimSun" panose="02010609030101010101" pitchFamily="49" charset="-122"/>
                              </a:rPr>
                              <m:t>𝑥</m:t>
                            </m:r>
                            <m:r>
                              <a:rPr lang="ru-RU" sz="2800" kern="100">
                                <a:effectLst/>
                                <a:latin typeface="Cambria Math" panose="02040503050406030204" pitchFamily="18" charset="0"/>
                                <a:ea typeface="NSimSun" panose="02010609030101010101" pitchFamily="49" charset="-122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sz="2800" i="1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ru-RU" sz="2800" i="1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800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800" kern="100">
                                <a:effectLst/>
                                <a:latin typeface="Cambria Math" panose="02040503050406030204" pitchFamily="18" charset="0"/>
                                <a:ea typeface="NSimSun" panose="02010609030101010101" pitchFamily="49" charset="-122"/>
                              </a:rPr>
                              <m:t>+1</m:t>
                            </m:r>
                          </m:den>
                        </m:f>
                        <m:r>
                          <a:rPr lang="ru-RU" sz="2800" i="1" kern="10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Привести дифференциальное уравнение второго порядка к системе дифференциальных уравнений первого порядка.</a:t>
                </a:r>
              </a:p>
              <a:p>
                <a:r>
                  <a:rPr lang="ru-RU" dirty="0"/>
                  <a:t>Решить систему.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B5CC1-FC00-BDCF-A840-A91149488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3047999"/>
                <a:ext cx="11041310" cy="3503803"/>
              </a:xfrm>
              <a:blipFill>
                <a:blip r:embed="rId2"/>
                <a:stretch>
                  <a:fillRect l="-994" t="-3130" b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D0E55-9F00-FA75-A2F0-5D98804D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330117" cy="1857375"/>
          </a:xfrm>
        </p:spPr>
        <p:txBody>
          <a:bodyPr anchor="b">
            <a:normAutofit/>
          </a:bodyPr>
          <a:lstStyle/>
          <a:p>
            <a:r>
              <a:rPr lang="ru-RU" sz="4100" dirty="0"/>
              <a:t>Поиск коэффициента 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00633D-DE33-9EA0-8856-1BA4F7EEC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7C36A-1629-D4B1-9316-27CC1FAE3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3109956"/>
                <a:ext cx="4400549" cy="31670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𝑥</m:t>
                      </m:r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pPr>
                        <m:e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1.4</m:t>
                          </m:r>
                        </m:e>
                        <m:sup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𝑥</m:t>
                      </m:r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ru-RU" i="1" kern="100"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pPr>
                        <m:e>
                          <m:r>
                            <a:rPr lang="ru-RU" kern="100"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1.4</m:t>
                          </m:r>
                        </m:e>
                        <m:sup>
                          <m:r>
                            <a:rPr lang="ru-RU" i="1" kern="100"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𝑥</m:t>
                          </m:r>
                        </m:sup>
                      </m:sSup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=</m:t>
                      </m:r>
                      <m:r>
                        <a:rPr lang="en-US" b="0" i="0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7C36A-1629-D4B1-9316-27CC1FAE3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3109956"/>
                <a:ext cx="4400549" cy="316701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C76428-D15E-6EC2-4EFF-6D623C710D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5" r="41458"/>
          <a:stretch/>
        </p:blipFill>
        <p:spPr>
          <a:xfrm>
            <a:off x="762000" y="4105465"/>
            <a:ext cx="4665313" cy="22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E90F-3204-B5E7-82EE-7CBE53E0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коэффициента 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9E8EA-CDE1-6418-60EA-3FC97DE02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630327"/>
                <a:ext cx="10668000" cy="30480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1.553791</m:t>
                      </m:r>
                      <m:nary>
                        <m:naryPr>
                          <m:limLoc m:val="subSup"/>
                          <m:ctrlPr>
                            <a:rPr lang="ru-RU" sz="2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naryPr>
                        <m:sub>
                          <m:r>
                            <a:rPr lang="ru-RU" sz="2800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ru-RU" sz="2800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ru-RU" sz="28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sin</m:t>
                              </m:r>
                              <m:r>
                                <a:rPr lang="ru-RU" sz="2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⁡(</m:t>
                              </m:r>
                              <m:r>
                                <a:rPr lang="ru-RU" sz="2800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𝑥</m:t>
                              </m:r>
                              <m:r>
                                <a:rPr lang="ru-RU" sz="2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28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800" kern="100">
                                      <a:effectLst/>
                                      <a:latin typeface="Cambria Math" panose="02040503050406030204" pitchFamily="18" charset="0"/>
                                      <a:ea typeface="NSimSun" panose="0201060903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800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+1</m:t>
                              </m:r>
                            </m:den>
                          </m:f>
                          <m:r>
                            <a:rPr lang="ru-RU" sz="2800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9E8EA-CDE1-6418-60EA-3FC97DE02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630327"/>
                <a:ext cx="10668000" cy="30480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73DE7-FACD-59AE-661A-60F7D768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20" y="2534315"/>
            <a:ext cx="6592220" cy="12384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A1063D-ACA7-C114-0788-2D10A4EA8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9" r="25463"/>
          <a:stretch/>
        </p:blipFill>
        <p:spPr>
          <a:xfrm>
            <a:off x="762000" y="3893976"/>
            <a:ext cx="6693159" cy="25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E5714-4C8D-6C36-D923-4B7454C8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565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дифференциальных уравнений первого порядка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79EB7DB-107C-7EEF-5068-90F1220A0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115671"/>
                <a:ext cx="5934075" cy="4356847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/>
                          </m:ctrlPr>
                        </m:fPr>
                        <m:num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  <m:sup>
                              <m:r>
                                <a:rPr lang="ru-RU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𝑈</m:t>
                          </m:r>
                        </m:num>
                        <m:den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𝑑𝑡</m:t>
                              </m:r>
                            </m:e>
                            <m:sup>
                              <m:r>
                                <a:rPr lang="ru-RU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/>
                        <m:t>+</m:t>
                      </m:r>
                      <m:r>
                        <a:rPr lang="ru-RU" i="1"/>
                        <m:t>0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𝑑</m:t>
                          </m:r>
                          <m:r>
                            <a:rPr lang="ru-RU" i="1"/>
                            <m:t>𝑈</m:t>
                          </m:r>
                        </m:num>
                        <m:den>
                          <m:r>
                            <a:rPr lang="ru-RU" i="1"/>
                            <m:t>𝑑𝑡</m:t>
                          </m:r>
                        </m:den>
                      </m:f>
                      <m:r>
                        <a:rPr lang="ru-RU" i="1"/>
                        <m:t>+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/>
                            <m:t>δ</m:t>
                          </m:r>
                          <m:r>
                            <a:rPr lang="ru-RU"/>
                            <m:t>+</m:t>
                          </m:r>
                          <m:r>
                            <a:rPr lang="en-US" i="1"/>
                            <m:t>𝐸</m:t>
                          </m:r>
                          <m:r>
                            <a:rPr lang="ru-RU"/>
                            <m:t>∙</m:t>
                          </m:r>
                          <m:func>
                            <m:funcPr>
                              <m:ctrlPr>
                                <a:rPr lang="ru-RU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/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/>
                        <m:t>U</m:t>
                      </m:r>
                      <m:r>
                        <a:rPr lang="ru-RU"/>
                        <m:t>=0</m:t>
                      </m:r>
                    </m:oMath>
                  </m:oMathPara>
                </a14:m>
                <a:endParaRPr lang="ru-RU" sz="4000" dirty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𝑈</m:t>
                          </m:r>
                        </m:num>
                        <m:den>
                          <m:sSup>
                            <m:sSup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ru-RU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𝑑</m:t>
                          </m:r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𝑑𝑡</m:t>
                          </m:r>
                        </m:den>
                      </m:f>
                      <m:r>
                        <a:rPr lang="ru-RU" i="1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U</m:t>
                      </m:r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</a:rPr>
                        <m:t>=0</m:t>
                      </m:r>
                    </m:oMath>
                  </m:oMathPara>
                </a14:m>
                <a:endParaRPr lang="ru-RU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ru-RU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𝑈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ru-RU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=</m:t>
                                </m:r>
                                <m:r>
                                  <a:rPr lang="ru-RU" i="1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ru-RU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𝑈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ru-RU" i="1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ru-RU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𝑈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NSimSun" panose="0201060903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ru-RU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𝑈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ru-RU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kern="10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=</m:t>
                                </m:r>
                                <m:r>
                                  <a:rPr lang="en-US" b="0" i="1" kern="100" smtClean="0">
                                    <a:effectLst/>
                                    <a:latin typeface="Cambria Math" panose="02040503050406030204" pitchFamily="18" charset="0"/>
                                    <a:ea typeface="NSimSun" panose="02010609030101010101" pitchFamily="49" charset="-122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δ</m:t>
                                    </m:r>
                                    <m:r>
                                      <a:rPr lang="ru-RU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𝐸</m:t>
                                    </m:r>
                                    <m:r>
                                      <a:rPr lang="ru-RU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NSimSun" panose="02010609030101010101" pitchFamily="49" charset="-122"/>
                                              </a:rPr>
                                              <m:t>t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 kern="100">
                                        <a:effectLst/>
                                        <a:latin typeface="Cambria Math" panose="02040503050406030204" pitchFamily="18" charset="0"/>
                                        <a:ea typeface="NSimSun" panose="02010609030101010101" pitchFamily="49" charset="-122"/>
                                      </a:rPr>
                                      <m:t>𝑈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i="1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kern="100">
                                            <a:effectLst/>
                                            <a:latin typeface="Cambria Math" panose="02040503050406030204" pitchFamily="18" charset="0"/>
                                            <a:ea typeface="NSimSun" panose="02010609030101010101" pitchFamily="49" charset="-122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79EB7DB-107C-7EEF-5068-90F1220A0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115671"/>
                <a:ext cx="5934075" cy="43568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358F8B-59E5-547F-A05C-C03426C16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6" r="39670"/>
          <a:stretch/>
        </p:blipFill>
        <p:spPr>
          <a:xfrm>
            <a:off x="6696075" y="2931795"/>
            <a:ext cx="5327337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AnalogousFromRegularSeedLeftStep">
      <a:dk1>
        <a:srgbClr val="000000"/>
      </a:dk1>
      <a:lt1>
        <a:srgbClr val="FFFFFF"/>
      </a:lt1>
      <a:dk2>
        <a:srgbClr val="351E24"/>
      </a:dk2>
      <a:lt2>
        <a:srgbClr val="E2E5E8"/>
      </a:lt2>
      <a:accent1>
        <a:srgbClr val="E48E24"/>
      </a:accent1>
      <a:accent2>
        <a:srgbClr val="D53017"/>
      </a:accent2>
      <a:accent3>
        <a:srgbClr val="E7295F"/>
      </a:accent3>
      <a:accent4>
        <a:srgbClr val="D5179C"/>
      </a:accent4>
      <a:accent5>
        <a:srgbClr val="D029E7"/>
      </a:accent5>
      <a:accent6>
        <a:srgbClr val="7017D5"/>
      </a:accent6>
      <a:hlink>
        <a:srgbClr val="3F79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388</Words>
  <Application>Microsoft Office PowerPoint</Application>
  <PresentationFormat>Широкоэкранный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Helvetica Neue Cyr</vt:lpstr>
      <vt:lpstr>Linux Libertine</vt:lpstr>
      <vt:lpstr>Arial</vt:lpstr>
      <vt:lpstr>Cambria Math</vt:lpstr>
      <vt:lpstr>Times New Roman</vt:lpstr>
      <vt:lpstr>Verdana Pro</vt:lpstr>
      <vt:lpstr>Verdana Pro Cond SemiBold</vt:lpstr>
      <vt:lpstr>TornVTI</vt:lpstr>
      <vt:lpstr>Уравнение Матьё</vt:lpstr>
      <vt:lpstr>Émile Léonard Mathieu</vt:lpstr>
      <vt:lpstr>Уравнение Матьё</vt:lpstr>
      <vt:lpstr>Вид уравнения Матьё</vt:lpstr>
      <vt:lpstr>Задача курсовой</vt:lpstr>
      <vt:lpstr>Разделение на подзадачи</vt:lpstr>
      <vt:lpstr>Поиск коэффициента А</vt:lpstr>
      <vt:lpstr>Поиск коэффициента Е</vt:lpstr>
      <vt:lpstr>Система дифференциальных уравнений первого порядка</vt:lpstr>
      <vt:lpstr>Решение систему дифференциальных уравнений первого порядка</vt:lpstr>
      <vt:lpstr>Результат</vt:lpstr>
      <vt:lpstr>Как оценить погрешность?</vt:lpstr>
      <vt:lpstr>Правило Рунге</vt:lpstr>
      <vt:lpstr>График погрешности по правилу Рунге</vt:lpstr>
      <vt:lpstr>Анализ устойчивости системы</vt:lpstr>
      <vt:lpstr>Графики погрешностей</vt:lpstr>
      <vt:lpstr>Questions?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Уравнение Матьё</dc:title>
  <dc:creator>Симоновский Даниил Леонидович</dc:creator>
  <cp:lastModifiedBy>Симоновский Даниил Леонидович</cp:lastModifiedBy>
  <cp:revision>26</cp:revision>
  <dcterms:created xsi:type="dcterms:W3CDTF">2023-06-06T09:33:04Z</dcterms:created>
  <dcterms:modified xsi:type="dcterms:W3CDTF">2023-06-06T10:37:09Z</dcterms:modified>
</cp:coreProperties>
</file>