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794500" cy="99314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59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265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67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72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474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365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836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993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960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55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9603-E645-4CC3-81A1-03E50081548E}" type="datetimeFigureOut">
              <a:rPr lang="nb-NO" smtClean="0"/>
              <a:t>01.04.2020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0D3CA-56F0-4BA6-B842-67E261A7A03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356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5"/>
            <a:ext cx="3872660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NIVAbasen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251" y="1531510"/>
            <a:ext cx="1880266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PROJECTS_STATIONS </a:t>
            </a:r>
            <a:br>
              <a:rPr lang="nb-NO" sz="1400" b="1" noProof="1"/>
            </a:br>
            <a:r>
              <a:rPr lang="en-US" sz="1400" u="sng" noProof="1"/>
              <a:t>STATION_ID</a:t>
            </a:r>
          </a:p>
          <a:p>
            <a:r>
              <a:rPr lang="en-US" sz="1400" noProof="1"/>
              <a:t>STATION_CODE STATION_NAME PROJECT_ID PROJECTS_STATION_ID</a:t>
            </a:r>
            <a:endParaRPr lang="nb-NO" sz="1400" noProof="1"/>
          </a:p>
        </p:txBody>
      </p:sp>
      <p:sp>
        <p:nvSpPr>
          <p:cNvPr id="7" name="TextBox 6"/>
          <p:cNvSpPr txBox="1"/>
          <p:nvPr/>
        </p:nvSpPr>
        <p:spPr>
          <a:xfrm>
            <a:off x="173870" y="826416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station</a:t>
            </a:r>
            <a:endParaRPr lang="nb-NO" dirty="0"/>
          </a:p>
        </p:txBody>
      </p:sp>
      <p:sp>
        <p:nvSpPr>
          <p:cNvPr id="8" name="TextBox 7"/>
          <p:cNvSpPr txBox="1"/>
          <p:nvPr/>
        </p:nvSpPr>
        <p:spPr>
          <a:xfrm>
            <a:off x="2172861" y="1281735"/>
            <a:ext cx="1899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specimen</a:t>
            </a:r>
            <a:r>
              <a:rPr lang="nb-NO" dirty="0"/>
              <a:t> or </a:t>
            </a:r>
            <a:r>
              <a:rPr lang="nb-NO" dirty="0" err="1"/>
              <a:t>mussel</a:t>
            </a:r>
            <a:r>
              <a:rPr lang="nb-NO" dirty="0"/>
              <a:t> 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22513" y="1499703"/>
            <a:ext cx="275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tissue</a:t>
            </a:r>
            <a:r>
              <a:rPr lang="nb-NO" dirty="0"/>
              <a:t> sample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may</a:t>
            </a:r>
            <a:r>
              <a:rPr lang="nb-NO" dirty="0"/>
              <a:t> be a </a:t>
            </a:r>
            <a:r>
              <a:rPr lang="nb-NO" dirty="0" err="1"/>
              <a:t>pooled</a:t>
            </a:r>
            <a:r>
              <a:rPr lang="nb-NO" dirty="0"/>
              <a:t> sample)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76" y="356156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4" name="TextBox 13"/>
          <p:cNvSpPr txBox="1"/>
          <p:nvPr/>
        </p:nvSpPr>
        <p:spPr>
          <a:xfrm>
            <a:off x="2321625" y="2220454"/>
            <a:ext cx="234535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BIOTA_SINGLE_SPECIMENS </a:t>
            </a:r>
            <a:br>
              <a:rPr lang="nb-NO" sz="1400" b="1" noProof="1"/>
            </a:br>
            <a:r>
              <a:rPr lang="nb-NO" sz="1400" noProof="1"/>
              <a:t>STATION_ID</a:t>
            </a:r>
          </a:p>
          <a:p>
            <a:r>
              <a:rPr lang="nb-NO" sz="1400" u="sng" noProof="1"/>
              <a:t>SPECIMEN_ID</a:t>
            </a:r>
          </a:p>
          <a:p>
            <a:r>
              <a:rPr lang="nb-NO" sz="1400" noProof="1">
                <a:solidFill>
                  <a:schemeClr val="accent6">
                    <a:lumMod val="75000"/>
                  </a:schemeClr>
                </a:solidFill>
              </a:rPr>
              <a:t>SPECIMEN_NO (1, 2, …)</a:t>
            </a:r>
          </a:p>
          <a:p>
            <a:r>
              <a:rPr lang="nb-NO" sz="1400" noProof="1"/>
              <a:t>DATE_CAUGHT</a:t>
            </a:r>
          </a:p>
          <a:p>
            <a:r>
              <a:rPr lang="nb-NO" sz="1400" noProof="1"/>
              <a:t>TAXONOMY_CODE_ID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5995" y="121147"/>
            <a:ext cx="2824964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BIOTA_SAMPLES_SPECIMENS</a:t>
            </a:r>
            <a:br>
              <a:rPr lang="nb-NO" sz="1400" b="1" noProof="1"/>
            </a:br>
            <a:r>
              <a:rPr lang="nb-NO" sz="1400" noProof="1"/>
              <a:t>SPECIMEN_ID</a:t>
            </a:r>
          </a:p>
          <a:p>
            <a:r>
              <a:rPr lang="nb-NO" sz="1400" u="sng" noProof="1"/>
              <a:t>BIOTA_SAMPLES_SPECIMENS_ID</a:t>
            </a:r>
          </a:p>
          <a:p>
            <a:r>
              <a:rPr lang="nb-NO" sz="1400" noProof="1"/>
              <a:t>SAMPLE_ID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8824" y="2220454"/>
            <a:ext cx="1986224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BIOTA_SAMPLES</a:t>
            </a:r>
            <a:br>
              <a:rPr lang="nb-NO" sz="1400" b="1" noProof="1"/>
            </a:br>
            <a:r>
              <a:rPr lang="en-US" sz="1400" u="sng" noProof="1"/>
              <a:t>SAMPLE_ID</a:t>
            </a:r>
          </a:p>
          <a:p>
            <a:r>
              <a:rPr lang="en-US" sz="1400" noProof="1"/>
              <a:t>SPECIES_ID</a:t>
            </a:r>
          </a:p>
          <a:p>
            <a:r>
              <a:rPr lang="en-US" sz="1400" noProof="1"/>
              <a:t>TISSUE_ID</a:t>
            </a:r>
          </a:p>
          <a:p>
            <a:r>
              <a:rPr lang="en-US" sz="1400" noProof="1"/>
              <a:t>STATION_ID</a:t>
            </a:r>
          </a:p>
          <a:p>
            <a:r>
              <a:rPr lang="en-US" sz="1400" noProof="1"/>
              <a:t>TAXONOMY_CODE_ID</a:t>
            </a:r>
          </a:p>
          <a:p>
            <a:r>
              <a:rPr lang="en-US" sz="1400" noProof="1"/>
              <a:t>SAMPLE_DATE</a:t>
            </a:r>
          </a:p>
          <a:p>
            <a:r>
              <a:rPr lang="en-US" sz="1400" noProof="1">
                <a:solidFill>
                  <a:schemeClr val="accent6">
                    <a:lumMod val="75000"/>
                  </a:schemeClr>
                </a:solidFill>
              </a:rPr>
              <a:t>SAMPLE_NO</a:t>
            </a:r>
          </a:p>
          <a:p>
            <a:r>
              <a:rPr lang="en-US" sz="1400" noProof="1">
                <a:solidFill>
                  <a:schemeClr val="accent6">
                    <a:lumMod val="75000"/>
                  </a:schemeClr>
                </a:solidFill>
              </a:rPr>
              <a:t>REPNO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5659" y="1340015"/>
            <a:ext cx="1986224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BIOTA_TISSUE_TYPES</a:t>
            </a:r>
            <a:br>
              <a:rPr lang="nb-NO" sz="1100" b="1" noProof="1"/>
            </a:br>
            <a:r>
              <a:rPr lang="en-US" sz="1100" noProof="1"/>
              <a:t>TISSUE_ID</a:t>
            </a:r>
          </a:p>
          <a:p>
            <a:r>
              <a:rPr lang="en-US" sz="1100" noProof="1"/>
              <a:t>TISSUE_NAME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5659" y="2059989"/>
            <a:ext cx="1986224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SPECIES</a:t>
            </a:r>
            <a:br>
              <a:rPr lang="nb-NO" sz="1100" b="1" noProof="1"/>
            </a:br>
            <a:r>
              <a:rPr lang="en-US" sz="1100" noProof="1"/>
              <a:t>SPECIES_ID</a:t>
            </a:r>
          </a:p>
          <a:p>
            <a:r>
              <a:rPr lang="en-US" sz="1100" noProof="1"/>
              <a:t>LATIN_NAME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7487" y="4210236"/>
            <a:ext cx="2251341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BIOTA_CHEMISTRY_VALUES</a:t>
            </a:r>
            <a:br>
              <a:rPr lang="nb-NO" sz="1400" b="1" noProof="1"/>
            </a:br>
            <a:r>
              <a:rPr lang="en-US" sz="1400" u="sng" noProof="1"/>
              <a:t>SAMPLE_ID</a:t>
            </a:r>
          </a:p>
          <a:p>
            <a:r>
              <a:rPr lang="en-US" sz="1400" u="sng" noProof="1"/>
              <a:t>METHOD_ID</a:t>
            </a:r>
          </a:p>
          <a:p>
            <a:r>
              <a:rPr lang="en-US" sz="1400" noProof="1"/>
              <a:t>VALUE_ID</a:t>
            </a:r>
          </a:p>
          <a:p>
            <a:r>
              <a:rPr lang="en-US" sz="1400" noProof="1"/>
              <a:t>VALUE</a:t>
            </a:r>
          </a:p>
          <a:p>
            <a:r>
              <a:rPr lang="en-US" sz="1400" noProof="1"/>
              <a:t>FLAG1</a:t>
            </a:r>
          </a:p>
          <a:p>
            <a:r>
              <a:rPr lang="en-US" sz="1400" noProof="1"/>
              <a:t>DETECTION_LIMIT UNCERTAINTY QUANTIFICATION_LIMIT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12925" y="4246580"/>
            <a:ext cx="1986224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METHOD_DEFINITIONS</a:t>
            </a:r>
            <a:br>
              <a:rPr lang="nb-NO" sz="1400" b="1" noProof="1"/>
            </a:br>
            <a:r>
              <a:rPr lang="nb-NO" sz="1400" noProof="1"/>
              <a:t>METHOD_ID</a:t>
            </a:r>
          </a:p>
          <a:p>
            <a:r>
              <a:rPr lang="nb-NO" sz="1400" noProof="1"/>
              <a:t>NAME (substance)</a:t>
            </a:r>
          </a:p>
          <a:p>
            <a:r>
              <a:rPr lang="nb-NO" sz="1400" noProof="1"/>
              <a:t>UNIT</a:t>
            </a:r>
          </a:p>
          <a:p>
            <a:r>
              <a:rPr lang="nb-NO" sz="1400" noProof="1"/>
              <a:t>LABORATORY</a:t>
            </a:r>
          </a:p>
          <a:p>
            <a:r>
              <a:rPr lang="nb-NO" sz="1400" noProof="1"/>
              <a:t>METHOD_REF</a:t>
            </a:r>
          </a:p>
          <a:p>
            <a:r>
              <a:rPr lang="nb-NO" sz="1400" noProof="1"/>
              <a:t>MATRIX</a:t>
            </a:r>
          </a:p>
        </p:txBody>
      </p:sp>
      <p:sp>
        <p:nvSpPr>
          <p:cNvPr id="22" name="Arrow: Right 21"/>
          <p:cNvSpPr/>
          <p:nvPr/>
        </p:nvSpPr>
        <p:spPr>
          <a:xfrm rot="2238025">
            <a:off x="1846846" y="2190190"/>
            <a:ext cx="621714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Arrow: Right 22"/>
          <p:cNvSpPr/>
          <p:nvPr/>
        </p:nvSpPr>
        <p:spPr>
          <a:xfrm rot="18111389" flipV="1">
            <a:off x="3670799" y="1431702"/>
            <a:ext cx="1068952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Arrow: Right 23"/>
          <p:cNvSpPr/>
          <p:nvPr/>
        </p:nvSpPr>
        <p:spPr>
          <a:xfrm rot="2823653" flipV="1">
            <a:off x="4931184" y="1191256"/>
            <a:ext cx="503419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9369188">
            <a:off x="7201079" y="2203264"/>
            <a:ext cx="1079157" cy="148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Arrow: Right 25"/>
          <p:cNvSpPr/>
          <p:nvPr/>
        </p:nvSpPr>
        <p:spPr>
          <a:xfrm rot="20061847">
            <a:off x="7264712" y="2638903"/>
            <a:ext cx="968678" cy="14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Arrow: Right 26"/>
          <p:cNvSpPr/>
          <p:nvPr/>
        </p:nvSpPr>
        <p:spPr>
          <a:xfrm rot="21158907">
            <a:off x="9265859" y="4539078"/>
            <a:ext cx="850437" cy="374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Arrow: Right 27"/>
          <p:cNvSpPr/>
          <p:nvPr/>
        </p:nvSpPr>
        <p:spPr>
          <a:xfrm rot="2823653" flipV="1">
            <a:off x="7186898" y="3984305"/>
            <a:ext cx="564731" cy="381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TextBox 28"/>
          <p:cNvSpPr txBox="1"/>
          <p:nvPr/>
        </p:nvSpPr>
        <p:spPr>
          <a:xfrm>
            <a:off x="2324820" y="5138766"/>
            <a:ext cx="2345352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BIOTA_SPEC_ATTR</a:t>
            </a:r>
            <a:br>
              <a:rPr lang="nb-NO" sz="1100" b="1" noProof="1"/>
            </a:br>
            <a:r>
              <a:rPr lang="nb-NO" sz="1100" noProof="1"/>
              <a:t>VALUE_ID</a:t>
            </a:r>
          </a:p>
          <a:p>
            <a:r>
              <a:rPr lang="nb-NO" sz="1100" u="sng" noProof="1"/>
              <a:t>SPECIMEN_ID</a:t>
            </a:r>
          </a:p>
          <a:p>
            <a:r>
              <a:rPr lang="nb-NO" sz="1100" noProof="1"/>
              <a:t>ATTRIBUTE_ID</a:t>
            </a:r>
          </a:p>
          <a:p>
            <a:r>
              <a:rPr lang="nb-NO" sz="1100" noProof="1"/>
              <a:t>VALUE_T (text)</a:t>
            </a:r>
          </a:p>
          <a:p>
            <a:r>
              <a:rPr lang="nb-NO" sz="1100" noProof="1"/>
              <a:t>VALUE_N (number)</a:t>
            </a:r>
          </a:p>
        </p:txBody>
      </p:sp>
      <p:sp>
        <p:nvSpPr>
          <p:cNvPr id="30" name="Arrow: Right 29"/>
          <p:cNvSpPr/>
          <p:nvPr/>
        </p:nvSpPr>
        <p:spPr>
          <a:xfrm rot="5400000" flipV="1">
            <a:off x="2076794" y="4298488"/>
            <a:ext cx="1587204" cy="147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TextBox 30"/>
          <p:cNvSpPr txBox="1"/>
          <p:nvPr/>
        </p:nvSpPr>
        <p:spPr>
          <a:xfrm>
            <a:off x="4888477" y="5157186"/>
            <a:ext cx="1986224" cy="1107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BIOTA_SPEC_ATTR_DEF</a:t>
            </a:r>
            <a:br>
              <a:rPr lang="nb-NO" sz="1100" b="1" noProof="1"/>
            </a:br>
            <a:r>
              <a:rPr lang="en-US" sz="1100" noProof="1"/>
              <a:t>ATTRIBUTE_ID</a:t>
            </a:r>
          </a:p>
          <a:p>
            <a:r>
              <a:rPr lang="en-US" sz="1100" noProof="1"/>
              <a:t>NAME (Lengde, Vekt, Kjønn…)</a:t>
            </a:r>
          </a:p>
          <a:p>
            <a:r>
              <a:rPr lang="en-US" sz="1100" noProof="1"/>
              <a:t>UNIT</a:t>
            </a:r>
          </a:p>
          <a:p>
            <a:r>
              <a:rPr lang="en-US" sz="1100" noProof="1"/>
              <a:t>DESCR</a:t>
            </a:r>
          </a:p>
          <a:p>
            <a:r>
              <a:rPr lang="en-US" sz="1100" noProof="1"/>
              <a:t>VALUE_TYPE (T or N)</a:t>
            </a:r>
          </a:p>
        </p:txBody>
      </p:sp>
      <p:sp>
        <p:nvSpPr>
          <p:cNvPr id="32" name="Arrow: Right 31"/>
          <p:cNvSpPr/>
          <p:nvPr/>
        </p:nvSpPr>
        <p:spPr>
          <a:xfrm rot="20955494">
            <a:off x="3325515" y="5535160"/>
            <a:ext cx="1598452" cy="156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Arrow: Right 32"/>
          <p:cNvSpPr/>
          <p:nvPr/>
        </p:nvSpPr>
        <p:spPr>
          <a:xfrm rot="5400000">
            <a:off x="5597187" y="4228231"/>
            <a:ext cx="291297" cy="168761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TextBox 33"/>
          <p:cNvSpPr txBox="1"/>
          <p:nvPr/>
        </p:nvSpPr>
        <p:spPr>
          <a:xfrm>
            <a:off x="5378824" y="4458260"/>
            <a:ext cx="1986224" cy="4770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>
                <a:solidFill>
                  <a:schemeClr val="accent6">
                    <a:lumMod val="75000"/>
                  </a:schemeClr>
                </a:solidFill>
              </a:rPr>
              <a:t>Excel: </a:t>
            </a:r>
            <a:r>
              <a:rPr lang="nb-NO" sz="1100" noProof="1">
                <a:solidFill>
                  <a:schemeClr val="accent6">
                    <a:lumMod val="75000"/>
                  </a:schemeClr>
                </a:solidFill>
              </a:rPr>
              <a:t>metadata (Bjørnar) + biological effects (Anders)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5C57A5-9CDA-4E13-9B0D-600579CBCBB4}"/>
              </a:ext>
            </a:extLst>
          </p:cNvPr>
          <p:cNvCxnSpPr>
            <a:cxnSpLocks/>
          </p:cNvCxnSpPr>
          <p:nvPr/>
        </p:nvCxnSpPr>
        <p:spPr>
          <a:xfrm>
            <a:off x="3496198" y="3237864"/>
            <a:ext cx="1882626" cy="4420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CDF6521-AF55-4190-8070-B3CF8672B5F4}"/>
              </a:ext>
            </a:extLst>
          </p:cNvPr>
          <p:cNvSpPr txBox="1"/>
          <p:nvPr/>
        </p:nvSpPr>
        <p:spPr>
          <a:xfrm>
            <a:off x="4102611" y="2852663"/>
            <a:ext cx="1047994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nb-NO" sz="1100" noProof="1">
                <a:solidFill>
                  <a:srgbClr val="FF0000"/>
                </a:solidFill>
              </a:rPr>
              <a:t>Note: date can be two places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C0AF61-4EA8-4F78-B796-7F0C254C0FAB}"/>
              </a:ext>
            </a:extLst>
          </p:cNvPr>
          <p:cNvSpPr txBox="1"/>
          <p:nvPr/>
        </p:nvSpPr>
        <p:spPr>
          <a:xfrm>
            <a:off x="205251" y="4860173"/>
            <a:ext cx="1875471" cy="7694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TAXONOMY_CODES</a:t>
            </a:r>
            <a:br>
              <a:rPr lang="nb-NO" sz="1100" b="1" noProof="1"/>
            </a:br>
            <a:r>
              <a:rPr lang="nb-NO" sz="1100" u="sng" noProof="1"/>
              <a:t>TAXONOMY_CODE_ID</a:t>
            </a:r>
          </a:p>
          <a:p>
            <a:r>
              <a:rPr lang="nb-NO" sz="1100" noProof="1"/>
              <a:t>CODE (ex. «GADU MOR»)</a:t>
            </a:r>
          </a:p>
          <a:p>
            <a:r>
              <a:rPr lang="nb-NO" sz="1100" noProof="1"/>
              <a:t>NIVA_TAXON_ID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59BC72-9C2D-49A2-8E2E-054D636DC563}"/>
              </a:ext>
            </a:extLst>
          </p:cNvPr>
          <p:cNvSpPr txBox="1"/>
          <p:nvPr/>
        </p:nvSpPr>
        <p:spPr>
          <a:xfrm>
            <a:off x="205251" y="5807882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TAXONOMY</a:t>
            </a:r>
            <a:br>
              <a:rPr lang="nb-NO" sz="1100" b="1" noProof="1"/>
            </a:br>
            <a:r>
              <a:rPr lang="nb-NO" sz="1100" u="sng" noProof="1"/>
              <a:t>NIVA_TAXON_ID</a:t>
            </a:r>
            <a:endParaRPr lang="nb-NO" sz="1100" b="1" u="sng" noProof="1"/>
          </a:p>
          <a:p>
            <a:r>
              <a:rPr lang="nb-NO" sz="1100" noProof="1"/>
              <a:t>LATIN_NAME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CD788E62-EB2F-4B6B-A2B8-3F417645F78B}"/>
              </a:ext>
            </a:extLst>
          </p:cNvPr>
          <p:cNvSpPr/>
          <p:nvPr/>
        </p:nvSpPr>
        <p:spPr>
          <a:xfrm rot="7253826">
            <a:off x="1502377" y="4171894"/>
            <a:ext cx="1610054" cy="154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5607E67-FE9B-437C-A5B4-AEF1BD82E1AC}"/>
              </a:ext>
            </a:extLst>
          </p:cNvPr>
          <p:cNvSpPr/>
          <p:nvPr/>
        </p:nvSpPr>
        <p:spPr>
          <a:xfrm rot="5400000" flipV="1">
            <a:off x="922602" y="5741291"/>
            <a:ext cx="440768" cy="128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04D398C-FADC-46E1-A381-DD1C30A6678B}"/>
              </a:ext>
            </a:extLst>
          </p:cNvPr>
          <p:cNvSpPr/>
          <p:nvPr/>
        </p:nvSpPr>
        <p:spPr>
          <a:xfrm rot="2625070">
            <a:off x="3706975" y="3684561"/>
            <a:ext cx="1869166" cy="201205"/>
          </a:xfrm>
          <a:prstGeom prst="rightArrow">
            <a:avLst>
              <a:gd name="adj1" fmla="val 50653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674A0-6A23-4667-9D0F-0E29DBFC5216}"/>
              </a:ext>
            </a:extLst>
          </p:cNvPr>
          <p:cNvSpPr txBox="1"/>
          <p:nvPr/>
        </p:nvSpPr>
        <p:spPr>
          <a:xfrm>
            <a:off x="205251" y="3679869"/>
            <a:ext cx="1875471" cy="938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NIVA_GEOMETRY.</a:t>
            </a:r>
            <a:br>
              <a:rPr lang="nb-NO" sz="1100" b="1" noProof="1"/>
            </a:br>
            <a:r>
              <a:rPr lang="nb-NO" sz="1100" b="1" noProof="1"/>
              <a:t>SAMPLE_POINTS</a:t>
            </a:r>
            <a:br>
              <a:rPr lang="nb-NO" sz="1100" b="1" noProof="1"/>
            </a:br>
            <a:r>
              <a:rPr lang="nb-NO" sz="1100" u="sng" noProof="1"/>
              <a:t>SAMPLE_POINT_ID</a:t>
            </a:r>
          </a:p>
          <a:p>
            <a:r>
              <a:rPr lang="nb-NO" sz="1100" noProof="1"/>
              <a:t>LONGITUDE</a:t>
            </a:r>
          </a:p>
          <a:p>
            <a:r>
              <a:rPr lang="nb-NO" sz="1100" noProof="1"/>
              <a:t>LATITUDE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385B7E-111A-4105-B215-5D9D7ED008A9}"/>
              </a:ext>
            </a:extLst>
          </p:cNvPr>
          <p:cNvSpPr txBox="1"/>
          <p:nvPr/>
        </p:nvSpPr>
        <p:spPr>
          <a:xfrm>
            <a:off x="205251" y="3002777"/>
            <a:ext cx="1875471" cy="600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100" b="1" noProof="1"/>
              <a:t>STATIONS</a:t>
            </a:r>
            <a:br>
              <a:rPr lang="nb-NO" sz="1100" b="1" noProof="1"/>
            </a:br>
            <a:r>
              <a:rPr lang="nb-NO" sz="1100" u="sng" noProof="1"/>
              <a:t>STATION_ID</a:t>
            </a:r>
          </a:p>
          <a:p>
            <a:r>
              <a:rPr lang="nb-NO" sz="1100" noProof="1"/>
              <a:t>GEOM_REF_ID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9D7051-9C77-4ABE-8F55-ECC43BDA0CFD}"/>
              </a:ext>
            </a:extLst>
          </p:cNvPr>
          <p:cNvSpPr txBox="1"/>
          <p:nvPr/>
        </p:nvSpPr>
        <p:spPr>
          <a:xfrm>
            <a:off x="10086139" y="356998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line per </a:t>
            </a:r>
            <a:r>
              <a:rPr lang="nb-NO" dirty="0" err="1"/>
              <a:t>method</a:t>
            </a:r>
            <a:endParaRPr lang="nb-NO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A621A92-BE1D-4ED7-A72B-DB282EEEC171}"/>
              </a:ext>
            </a:extLst>
          </p:cNvPr>
          <p:cNvSpPr/>
          <p:nvPr/>
        </p:nvSpPr>
        <p:spPr>
          <a:xfrm rot="5400000" flipV="1">
            <a:off x="847373" y="3006694"/>
            <a:ext cx="339340" cy="12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A91283F8-6252-42A7-A98E-3441B94C08A8}"/>
              </a:ext>
            </a:extLst>
          </p:cNvPr>
          <p:cNvSpPr/>
          <p:nvPr/>
        </p:nvSpPr>
        <p:spPr>
          <a:xfrm>
            <a:off x="35252" y="3438848"/>
            <a:ext cx="248783" cy="769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7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/>
          <p:cNvSpPr/>
          <p:nvPr/>
        </p:nvSpPr>
        <p:spPr>
          <a:xfrm>
            <a:off x="6586776" y="1261737"/>
            <a:ext cx="2611012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3324" y="56291"/>
            <a:ext cx="6589222" cy="465368"/>
          </a:xfrm>
        </p:spPr>
        <p:txBody>
          <a:bodyPr>
            <a:normAutofit/>
          </a:bodyPr>
          <a:lstStyle/>
          <a:p>
            <a:r>
              <a:rPr lang="nb-NO" sz="2400" noProof="1"/>
              <a:t>CEMP Access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517" y="860611"/>
            <a:ext cx="1653989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dbo_fish_mas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noProof="1"/>
              <a:t>jmpst</a:t>
            </a:r>
          </a:p>
          <a:p>
            <a:r>
              <a:rPr lang="nb-NO" noProof="1"/>
              <a:t>speci</a:t>
            </a:r>
          </a:p>
          <a:p>
            <a:r>
              <a:rPr lang="nb-NO" noProof="1"/>
              <a:t>sdate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8729" y="860611"/>
            <a:ext cx="1653989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dbo_fish_spe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</a:p>
          <a:p>
            <a:r>
              <a:rPr lang="nb-NO" noProof="1"/>
              <a:t>lnmea </a:t>
            </a:r>
          </a:p>
          <a:p>
            <a:r>
              <a:rPr lang="nb-NO" noProof="1"/>
              <a:t>wtmea</a:t>
            </a:r>
          </a:p>
          <a:p>
            <a:r>
              <a:rPr lang="nb-NO" noProof="1"/>
              <a:t>sexco</a:t>
            </a:r>
          </a:p>
          <a:p>
            <a:r>
              <a:rPr lang="nb-NO" noProof="1"/>
              <a:t>gonwt</a:t>
            </a:r>
          </a:p>
          <a:p>
            <a:r>
              <a:rPr lang="nb-NO" noProof="1"/>
              <a:t>imposex_sh 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0941" y="860611"/>
            <a:ext cx="1653989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dbo_fish_tis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noProof="1"/>
              <a:t>tiswtx</a:t>
            </a:r>
          </a:p>
          <a:p>
            <a:r>
              <a:rPr lang="nb-NO" noProof="1"/>
              <a:t>drywtx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17" y="4597044"/>
            <a:ext cx="165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station</a:t>
            </a:r>
            <a:r>
              <a:rPr lang="nb-NO" dirty="0"/>
              <a:t>, </a:t>
            </a:r>
            <a:r>
              <a:rPr lang="nb-NO" dirty="0" err="1"/>
              <a:t>year</a:t>
            </a:r>
            <a:r>
              <a:rPr lang="nb-NO" dirty="0"/>
              <a:t> and lab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8728" y="4597044"/>
            <a:ext cx="1653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specimen</a:t>
            </a:r>
            <a:r>
              <a:rPr lang="nb-NO" dirty="0"/>
              <a:t> or </a:t>
            </a:r>
            <a:r>
              <a:rPr lang="nb-NO" dirty="0" err="1"/>
              <a:t>mussel</a:t>
            </a:r>
            <a:r>
              <a:rPr lang="nb-NO" dirty="0"/>
              <a:t> batch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0941" y="459704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tissue</a:t>
            </a:r>
            <a:r>
              <a:rPr lang="nb-NO" dirty="0"/>
              <a:t> sample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56612" y="860611"/>
            <a:ext cx="165398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dbo_fish_con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u="sng" noProof="1"/>
              <a:t>param</a:t>
            </a:r>
          </a:p>
          <a:p>
            <a:r>
              <a:rPr lang="nb-NO" noProof="1"/>
              <a:t>valsnf</a:t>
            </a:r>
          </a:p>
          <a:p>
            <a:r>
              <a:rPr lang="nb-NO" noProof="1"/>
              <a:t>inorb</a:t>
            </a:r>
          </a:p>
          <a:p>
            <a:r>
              <a:rPr lang="nb-NO" noProof="1"/>
              <a:t>vflag</a:t>
            </a:r>
          </a:p>
          <a:p>
            <a:r>
              <a:rPr lang="nb-NO" noProof="1"/>
              <a:t>qflag</a:t>
            </a:r>
          </a:p>
          <a:p>
            <a:r>
              <a:rPr lang="nb-NO" noProof="1"/>
              <a:t>unit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0882" y="860611"/>
            <a:ext cx="190051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b="1" noProof="1"/>
              <a:t>dbo_fish_becon</a:t>
            </a:r>
            <a:br>
              <a:rPr lang="nb-NO" b="1" noProof="1"/>
            </a:br>
            <a:r>
              <a:rPr lang="nb-NO" u="sng" noProof="1"/>
              <a:t>myear</a:t>
            </a:r>
          </a:p>
          <a:p>
            <a:r>
              <a:rPr lang="nb-NO" u="sng" noProof="1"/>
              <a:t>seqno</a:t>
            </a:r>
          </a:p>
          <a:p>
            <a:r>
              <a:rPr lang="nb-NO" u="sng" noProof="1"/>
              <a:t>rlabo</a:t>
            </a:r>
          </a:p>
          <a:p>
            <a:r>
              <a:rPr lang="nb-NO" u="sng" noProof="1"/>
              <a:t>subno</a:t>
            </a:r>
            <a:br>
              <a:rPr lang="nb-NO" u="sng" noProof="1"/>
            </a:br>
            <a:r>
              <a:rPr lang="nb-NO" u="sng" noProof="1"/>
              <a:t>tissu</a:t>
            </a:r>
          </a:p>
          <a:p>
            <a:r>
              <a:rPr lang="nb-NO" u="sng" noProof="1"/>
              <a:t>param</a:t>
            </a:r>
          </a:p>
          <a:p>
            <a:r>
              <a:rPr lang="nb-NO" noProof="1"/>
              <a:t>tiswtx</a:t>
            </a:r>
          </a:p>
          <a:p>
            <a:r>
              <a:rPr lang="nb-NO" noProof="1"/>
              <a:t>drywtx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6611" y="459704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3" name="TextBox 12"/>
          <p:cNvSpPr txBox="1"/>
          <p:nvPr/>
        </p:nvSpPr>
        <p:spPr>
          <a:xfrm>
            <a:off x="9300882" y="4597044"/>
            <a:ext cx="1653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One </a:t>
            </a:r>
            <a:r>
              <a:rPr lang="nb-NO" dirty="0" err="1"/>
              <a:t>record</a:t>
            </a:r>
            <a:r>
              <a:rPr lang="nb-NO" dirty="0"/>
              <a:t> per </a:t>
            </a:r>
            <a:r>
              <a:rPr lang="nb-NO" dirty="0" err="1"/>
              <a:t>measurement</a:t>
            </a:r>
            <a:endParaRPr lang="nb-NO" dirty="0"/>
          </a:p>
        </p:txBody>
      </p:sp>
      <p:sp>
        <p:nvSpPr>
          <p:cNvPr id="14" name="Arrow: Right 13"/>
          <p:cNvSpPr/>
          <p:nvPr/>
        </p:nvSpPr>
        <p:spPr>
          <a:xfrm>
            <a:off x="2147047" y="16382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Arrow: Right 14"/>
          <p:cNvSpPr/>
          <p:nvPr/>
        </p:nvSpPr>
        <p:spPr>
          <a:xfrm>
            <a:off x="6561002" y="16382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Arrow: Right 15"/>
          <p:cNvSpPr/>
          <p:nvPr/>
        </p:nvSpPr>
        <p:spPr>
          <a:xfrm>
            <a:off x="4379260" y="1661555"/>
            <a:ext cx="344061" cy="376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262207" y="6220057"/>
            <a:ext cx="8578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000" dirty="0"/>
              <a:t>A list </a:t>
            </a:r>
            <a:r>
              <a:rPr lang="nb-NO" sz="1000" dirty="0" err="1"/>
              <a:t>of</a:t>
            </a:r>
            <a:r>
              <a:rPr lang="nb-NO" sz="1000" dirty="0"/>
              <a:t> all </a:t>
            </a:r>
            <a:r>
              <a:rPr lang="nb-NO" sz="1000" dirty="0" err="1"/>
              <a:t>fields</a:t>
            </a:r>
            <a:r>
              <a:rPr lang="nb-NO" sz="1000" dirty="0"/>
              <a:t> in all </a:t>
            </a:r>
            <a:r>
              <a:rPr lang="nb-NO" sz="1000" dirty="0" err="1"/>
              <a:t>tables</a:t>
            </a:r>
            <a:r>
              <a:rPr lang="nb-NO" sz="1000" dirty="0"/>
              <a:t> </a:t>
            </a:r>
            <a:r>
              <a:rPr lang="nb-NO" sz="1000" dirty="0" err="1"/>
              <a:t>can</a:t>
            </a:r>
            <a:r>
              <a:rPr lang="nb-NO" sz="1000" dirty="0"/>
              <a:t> be </a:t>
            </a:r>
            <a:r>
              <a:rPr lang="nb-NO" sz="1000" dirty="0" err="1"/>
              <a:t>found</a:t>
            </a:r>
            <a:r>
              <a:rPr lang="nb-NO" sz="1000" dirty="0"/>
              <a:t> in "doc_rptObjects.txt" (from Data/CEMP/2014_COCO/</a:t>
            </a:r>
            <a:r>
              <a:rPr lang="nb-NO" sz="1000" dirty="0" err="1"/>
              <a:t>downloaded</a:t>
            </a:r>
            <a:r>
              <a:rPr lang="nb-NO" sz="1000" dirty="0"/>
              <a:t> 2014-11-27)</a:t>
            </a:r>
            <a:br>
              <a:rPr lang="nb-NO" sz="1000" dirty="0"/>
            </a:br>
            <a:r>
              <a:rPr lang="nb-NO" sz="1000" dirty="0"/>
              <a:t>No </a:t>
            </a:r>
            <a:r>
              <a:rPr lang="nb-NO" sz="1000" dirty="0" err="1"/>
              <a:t>tables</a:t>
            </a:r>
            <a:r>
              <a:rPr lang="nb-NO" sz="1000" dirty="0"/>
              <a:t> </a:t>
            </a:r>
            <a:r>
              <a:rPr lang="nb-NO" sz="1000" dirty="0" err="1"/>
              <a:t>seems</a:t>
            </a:r>
            <a:r>
              <a:rPr lang="nb-NO" sz="1000" dirty="0"/>
              <a:t> to </a:t>
            </a:r>
            <a:r>
              <a:rPr lang="nb-NO" sz="1000" dirty="0" err="1"/>
              <a:t>give</a:t>
            </a:r>
            <a:r>
              <a:rPr lang="nb-NO" sz="1000" dirty="0"/>
              <a:t> a </a:t>
            </a:r>
            <a:r>
              <a:rPr lang="nb-NO" sz="1000" dirty="0" err="1"/>
              <a:t>good</a:t>
            </a:r>
            <a:r>
              <a:rPr lang="nb-NO" sz="1000" dirty="0"/>
              <a:t> link to </a:t>
            </a:r>
            <a:r>
              <a:rPr lang="nb-NO" sz="1000" dirty="0" err="1"/>
              <a:t>NIVAbasen</a:t>
            </a:r>
            <a:r>
              <a:rPr lang="nb-NO" sz="1000" dirty="0"/>
              <a:t> (</a:t>
            </a:r>
            <a:r>
              <a:rPr lang="nb-NO" sz="1000" dirty="0" err="1"/>
              <a:t>searched</a:t>
            </a:r>
            <a:r>
              <a:rPr lang="nb-NO" sz="1000" dirty="0"/>
              <a:t> for SPECIMEN_ID, SAMPLE_ID etc.)</a:t>
            </a:r>
          </a:p>
        </p:txBody>
      </p:sp>
    </p:spTree>
    <p:extLst>
      <p:ext uri="{BB962C8B-B14F-4D97-AF65-F5344CB8AC3E}">
        <p14:creationId xmlns:p14="http://schemas.microsoft.com/office/powerpoint/2010/main" val="318162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Right 76"/>
          <p:cNvSpPr/>
          <p:nvPr/>
        </p:nvSpPr>
        <p:spPr>
          <a:xfrm rot="3648490" flipV="1">
            <a:off x="8856769" y="3847799"/>
            <a:ext cx="2468420" cy="13997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Arrow: Right 73"/>
          <p:cNvSpPr/>
          <p:nvPr/>
        </p:nvSpPr>
        <p:spPr>
          <a:xfrm rot="2049728" flipV="1">
            <a:off x="6799024" y="3977853"/>
            <a:ext cx="4014884" cy="175250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Arrow: Right 71"/>
          <p:cNvSpPr/>
          <p:nvPr/>
        </p:nvSpPr>
        <p:spPr>
          <a:xfrm rot="1584389" flipV="1">
            <a:off x="7351801" y="3455639"/>
            <a:ext cx="3281374" cy="18570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8353830" y="3529638"/>
            <a:ext cx="126646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trend_tables</a:t>
            </a:r>
          </a:p>
        </p:txBody>
      </p:sp>
      <p:sp>
        <p:nvSpPr>
          <p:cNvPr id="67" name="Arrow: Right 66"/>
          <p:cNvSpPr/>
          <p:nvPr/>
        </p:nvSpPr>
        <p:spPr>
          <a:xfrm rot="17751579" flipV="1">
            <a:off x="8217164" y="2382969"/>
            <a:ext cx="198417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8579234" flipV="1">
            <a:off x="797488" y="3595427"/>
            <a:ext cx="2651919" cy="175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Arrow: Right 46"/>
          <p:cNvSpPr/>
          <p:nvPr/>
        </p:nvSpPr>
        <p:spPr>
          <a:xfrm rot="19779803" flipV="1">
            <a:off x="1178925" y="4282106"/>
            <a:ext cx="1598072" cy="1909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rrow: Right 47"/>
          <p:cNvSpPr/>
          <p:nvPr/>
        </p:nvSpPr>
        <p:spPr>
          <a:xfrm rot="18037942" flipV="1">
            <a:off x="496383" y="4157118"/>
            <a:ext cx="3480349" cy="13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Arrow: Right 42"/>
          <p:cNvSpPr/>
          <p:nvPr/>
        </p:nvSpPr>
        <p:spPr>
          <a:xfrm rot="2560391">
            <a:off x="1187095" y="2813789"/>
            <a:ext cx="1642436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2015-2016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5"/>
            <a:ext cx="3872660" cy="465368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Dataflyt og prosedyrer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49" y="2220454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NIVAbasen</a:t>
            </a:r>
            <a:endParaRPr lang="nb-NO" sz="1400" noProof="1"/>
          </a:p>
        </p:txBody>
      </p:sp>
      <p:sp>
        <p:nvSpPr>
          <p:cNvPr id="9" name="TextBox 8"/>
          <p:cNvSpPr txBox="1"/>
          <p:nvPr/>
        </p:nvSpPr>
        <p:spPr>
          <a:xfrm>
            <a:off x="3712851" y="6397219"/>
            <a:ext cx="130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1981-2015</a:t>
            </a:r>
          </a:p>
        </p:txBody>
      </p:sp>
      <p:sp>
        <p:nvSpPr>
          <p:cNvPr id="22" name="Arrow: Right 21"/>
          <p:cNvSpPr/>
          <p:nvPr/>
        </p:nvSpPr>
        <p:spPr>
          <a:xfrm rot="20490465">
            <a:off x="1514348" y="2507834"/>
            <a:ext cx="124031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28" name="Arrow: Right 27"/>
          <p:cNvSpPr/>
          <p:nvPr/>
        </p:nvSpPr>
        <p:spPr>
          <a:xfrm rot="2037258" flipV="1">
            <a:off x="3840428" y="2566023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TextBox 34"/>
          <p:cNvSpPr txBox="1"/>
          <p:nvPr/>
        </p:nvSpPr>
        <p:spPr>
          <a:xfrm>
            <a:off x="169248" y="2877431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Accessbase</a:t>
            </a:r>
            <a:endParaRPr lang="nb-NO" sz="1400" noProof="1"/>
          </a:p>
        </p:txBody>
      </p:sp>
      <p:sp>
        <p:nvSpPr>
          <p:cNvPr id="36" name="TextBox 35"/>
          <p:cNvSpPr txBox="1"/>
          <p:nvPr/>
        </p:nvSpPr>
        <p:spPr>
          <a:xfrm>
            <a:off x="154480" y="3576952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lengde/vekt</a:t>
            </a:r>
            <a:br>
              <a:rPr lang="nb-NO" sz="1400" b="1" noProof="1"/>
            </a:br>
            <a:r>
              <a:rPr lang="nb-NO" sz="1400" b="1" noProof="1"/>
              <a:t>2015-2016</a:t>
            </a:r>
            <a:endParaRPr lang="nb-NO" sz="1400" noProof="1"/>
          </a:p>
        </p:txBody>
      </p:sp>
      <p:sp>
        <p:nvSpPr>
          <p:cNvPr id="37" name="TextBox 36"/>
          <p:cNvSpPr txBox="1"/>
          <p:nvPr/>
        </p:nvSpPr>
        <p:spPr>
          <a:xfrm>
            <a:off x="150604" y="4419348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biol. effekter</a:t>
            </a:r>
            <a:br>
              <a:rPr lang="nb-NO" sz="1400" b="1" noProof="1"/>
            </a:br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8" name="TextBox 37"/>
          <p:cNvSpPr txBox="1"/>
          <p:nvPr/>
        </p:nvSpPr>
        <p:spPr>
          <a:xfrm>
            <a:off x="169247" y="526523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Snegl</a:t>
            </a:r>
            <a:br>
              <a:rPr lang="nb-NO" sz="1400" b="1" noProof="1"/>
            </a:br>
            <a:r>
              <a:rPr lang="nb-NO" sz="1400" b="1" noProof="1"/>
              <a:t>imposex</a:t>
            </a:r>
          </a:p>
          <a:p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9" name="Arrow: Right 38"/>
          <p:cNvSpPr/>
          <p:nvPr/>
        </p:nvSpPr>
        <p:spPr>
          <a:xfrm>
            <a:off x="1517115" y="2080784"/>
            <a:ext cx="123380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48107" y="2293292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</a:t>
            </a:r>
            <a:endParaRPr lang="nb-NO" sz="1400" noProof="1"/>
          </a:p>
        </p:txBody>
      </p:sp>
      <p:sp>
        <p:nvSpPr>
          <p:cNvPr id="41" name="TextBox 40"/>
          <p:cNvSpPr txBox="1"/>
          <p:nvPr/>
        </p:nvSpPr>
        <p:spPr>
          <a:xfrm>
            <a:off x="2645091" y="3659890"/>
            <a:ext cx="1418874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data_all_2015sp</a:t>
            </a:r>
            <a:endParaRPr lang="nb-NO" sz="1400" noProof="1"/>
          </a:p>
        </p:txBody>
      </p:sp>
      <p:sp>
        <p:nvSpPr>
          <p:cNvPr id="44" name="Arrow: Right 43"/>
          <p:cNvSpPr/>
          <p:nvPr/>
        </p:nvSpPr>
        <p:spPr>
          <a:xfrm rot="20922713">
            <a:off x="1254490" y="3675366"/>
            <a:ext cx="126841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46" name="Arrow: Right 45"/>
          <p:cNvSpPr/>
          <p:nvPr/>
        </p:nvSpPr>
        <p:spPr>
          <a:xfrm rot="1198692">
            <a:off x="1267450" y="3267854"/>
            <a:ext cx="13680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1981-2014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9964" y="2994873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data_all2</a:t>
            </a:r>
            <a:endParaRPr lang="nb-NO" sz="1400" noProof="1"/>
          </a:p>
        </p:txBody>
      </p:sp>
      <p:sp>
        <p:nvSpPr>
          <p:cNvPr id="50" name="TextBox 49"/>
          <p:cNvSpPr txBox="1"/>
          <p:nvPr/>
        </p:nvSpPr>
        <p:spPr>
          <a:xfrm>
            <a:off x="5871791" y="2470629"/>
            <a:ext cx="147890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</a:t>
            </a:r>
            <a:endParaRPr lang="nb-NO" sz="1400" noProof="1"/>
          </a:p>
        </p:txBody>
      </p:sp>
      <p:sp>
        <p:nvSpPr>
          <p:cNvPr id="51" name="Arrow: Right 50"/>
          <p:cNvSpPr/>
          <p:nvPr/>
        </p:nvSpPr>
        <p:spPr>
          <a:xfrm rot="19432560" flipV="1">
            <a:off x="3893816" y="3305666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Arrow: Right 51"/>
          <p:cNvSpPr/>
          <p:nvPr/>
        </p:nvSpPr>
        <p:spPr>
          <a:xfrm rot="20043626" flipV="1">
            <a:off x="5282045" y="2650568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TextBox 52"/>
          <p:cNvSpPr txBox="1"/>
          <p:nvPr/>
        </p:nvSpPr>
        <p:spPr>
          <a:xfrm>
            <a:off x="5861234" y="3436390"/>
            <a:ext cx="14789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data_all_median_for_regression</a:t>
            </a:r>
            <a:endParaRPr lang="nb-NO" sz="1400" noProof="1"/>
          </a:p>
        </p:txBody>
      </p:sp>
      <p:sp>
        <p:nvSpPr>
          <p:cNvPr id="54" name="Arrow: Right 53"/>
          <p:cNvSpPr/>
          <p:nvPr/>
        </p:nvSpPr>
        <p:spPr>
          <a:xfrm rot="1860427" flipV="1">
            <a:off x="5229661" y="3219539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TextBox 54"/>
          <p:cNvSpPr txBox="1"/>
          <p:nvPr/>
        </p:nvSpPr>
        <p:spPr>
          <a:xfrm>
            <a:off x="2573238" y="3948248"/>
            <a:ext cx="181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Length-adjusted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</a:t>
            </a:r>
            <a:r>
              <a:rPr lang="nb-NO" sz="1400" dirty="0" err="1"/>
              <a:t>WWa</a:t>
            </a:r>
            <a:r>
              <a:rPr lang="nb-NO" sz="1400" dirty="0"/>
              <a:t>, </a:t>
            </a:r>
            <a:r>
              <a:rPr lang="nb-NO" sz="1400" dirty="0" err="1"/>
              <a:t>DWa</a:t>
            </a:r>
            <a:r>
              <a:rPr lang="nb-NO" sz="1400" dirty="0"/>
              <a:t>, </a:t>
            </a:r>
            <a:r>
              <a:rPr lang="nb-NO" sz="1400" dirty="0" err="1"/>
              <a:t>FBa</a:t>
            </a:r>
            <a:endParaRPr lang="nb-NO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2673" y="1779069"/>
            <a:ext cx="168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Raw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WW, DW, FB</a:t>
            </a:r>
          </a:p>
        </p:txBody>
      </p:sp>
      <p:sp>
        <p:nvSpPr>
          <p:cNvPr id="58" name="Arrow: Right 57"/>
          <p:cNvSpPr/>
          <p:nvPr/>
        </p:nvSpPr>
        <p:spPr>
          <a:xfrm flipV="1">
            <a:off x="7445959" y="2415602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xtBox 58"/>
          <p:cNvSpPr txBox="1"/>
          <p:nvPr/>
        </p:nvSpPr>
        <p:spPr>
          <a:xfrm>
            <a:off x="8353830" y="2470628"/>
            <a:ext cx="137383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df_background</a:t>
            </a:r>
            <a:endParaRPr lang="nb-NO" sz="1400" noProof="1"/>
          </a:p>
        </p:txBody>
      </p:sp>
      <p:sp>
        <p:nvSpPr>
          <p:cNvPr id="61" name="Arrow: Right 60"/>
          <p:cNvSpPr/>
          <p:nvPr/>
        </p:nvSpPr>
        <p:spPr>
          <a:xfrm flipV="1">
            <a:off x="7440681" y="3496318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Arrow: Right 61"/>
          <p:cNvSpPr/>
          <p:nvPr/>
        </p:nvSpPr>
        <p:spPr>
          <a:xfrm rot="17744396" flipV="1">
            <a:off x="4298607" y="1939735"/>
            <a:ext cx="1883347" cy="3813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TextBox 62"/>
          <p:cNvSpPr txBox="1"/>
          <p:nvPr/>
        </p:nvSpPr>
        <p:spPr>
          <a:xfrm>
            <a:off x="5352570" y="882824"/>
            <a:ext cx="936804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64" name="Arrow: Right 63"/>
          <p:cNvSpPr/>
          <p:nvPr/>
        </p:nvSpPr>
        <p:spPr>
          <a:xfrm rot="16932066" flipV="1">
            <a:off x="9453435" y="1814800"/>
            <a:ext cx="81260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TextBox 64"/>
          <p:cNvSpPr txBox="1"/>
          <p:nvPr/>
        </p:nvSpPr>
        <p:spPr>
          <a:xfrm>
            <a:off x="9692912" y="973523"/>
            <a:ext cx="1126051" cy="58477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b="1" dirty="0"/>
              <a:t>The </a:t>
            </a:r>
            <a:r>
              <a:rPr lang="nb-NO" sz="1600" b="1" dirty="0" err="1"/>
              <a:t>big</a:t>
            </a:r>
            <a:r>
              <a:rPr lang="nb-NO" sz="1600" b="1" dirty="0"/>
              <a:t> Excel </a:t>
            </a:r>
            <a:r>
              <a:rPr lang="nb-NO" sz="1600" b="1" dirty="0" err="1"/>
              <a:t>table</a:t>
            </a:r>
            <a:endParaRPr lang="nb-NO" sz="1600" b="1" dirty="0"/>
          </a:p>
        </p:txBody>
      </p:sp>
      <p:sp>
        <p:nvSpPr>
          <p:cNvPr id="66" name="Arrow: Right 65"/>
          <p:cNvSpPr/>
          <p:nvPr/>
        </p:nvSpPr>
        <p:spPr>
          <a:xfrm rot="20277423" flipV="1">
            <a:off x="7274635" y="1759549"/>
            <a:ext cx="2435747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Arrow: Right 67"/>
          <p:cNvSpPr/>
          <p:nvPr/>
        </p:nvSpPr>
        <p:spPr>
          <a:xfrm rot="476985" flipV="1">
            <a:off x="8202557" y="1094178"/>
            <a:ext cx="1385431" cy="199093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xtBox 68"/>
          <p:cNvSpPr txBox="1"/>
          <p:nvPr/>
        </p:nvSpPr>
        <p:spPr>
          <a:xfrm>
            <a:off x="7221643" y="742690"/>
            <a:ext cx="982023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Last year’s table</a:t>
            </a:r>
            <a:endParaRPr lang="nb-NO" sz="1400" noProof="1"/>
          </a:p>
        </p:txBody>
      </p:sp>
      <p:sp>
        <p:nvSpPr>
          <p:cNvPr id="70" name="Arrow: Right 69"/>
          <p:cNvSpPr/>
          <p:nvPr/>
        </p:nvSpPr>
        <p:spPr>
          <a:xfrm flipV="1">
            <a:off x="9720846" y="3537820"/>
            <a:ext cx="812602" cy="22130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xtBox 70"/>
          <p:cNvSpPr txBox="1"/>
          <p:nvPr/>
        </p:nvSpPr>
        <p:spPr>
          <a:xfrm>
            <a:off x="10637676" y="3405612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637676" y="42245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627947" y="503350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76" name="Arrow: Right 75"/>
          <p:cNvSpPr/>
          <p:nvPr/>
        </p:nvSpPr>
        <p:spPr>
          <a:xfrm rot="2752025" flipV="1">
            <a:off x="9199191" y="4404626"/>
            <a:ext cx="1635594" cy="13002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TextBox 56"/>
          <p:cNvSpPr txBox="1"/>
          <p:nvPr/>
        </p:nvSpPr>
        <p:spPr>
          <a:xfrm>
            <a:off x="2573237" y="5199479"/>
            <a:ext cx="562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noProof="1"/>
              <a:t>data_all</a:t>
            </a:r>
            <a:r>
              <a:rPr lang="nb-NO" sz="1200" noProof="1"/>
              <a:t> was used for producing unadjusted concentrations </a:t>
            </a:r>
          </a:p>
          <a:p>
            <a:r>
              <a:rPr lang="nb-NO" sz="1200" b="1" noProof="1"/>
              <a:t>data_all_2015sp</a:t>
            </a:r>
            <a:r>
              <a:rPr lang="nb-NO" sz="1200" noProof="1"/>
              <a:t> was used for producing length-adjusted concentrations</a:t>
            </a:r>
          </a:p>
          <a:p>
            <a:r>
              <a:rPr lang="nb-NO" sz="1200" dirty="0"/>
              <a:t>The </a:t>
            </a:r>
            <a:r>
              <a:rPr lang="nb-NO" sz="1200" dirty="0" err="1"/>
              <a:t>reason</a:t>
            </a:r>
            <a:r>
              <a:rPr lang="nb-NO" sz="1200" dirty="0"/>
              <a:t> for </a:t>
            </a:r>
            <a:r>
              <a:rPr lang="nb-NO" sz="1200" dirty="0" err="1"/>
              <a:t>the</a:t>
            </a:r>
            <a:r>
              <a:rPr lang="nb-NO" sz="1200" dirty="0"/>
              <a:t> </a:t>
            </a:r>
            <a:r>
              <a:rPr lang="nb-NO" sz="1200" dirty="0" err="1"/>
              <a:t>split</a:t>
            </a:r>
            <a:r>
              <a:rPr lang="nb-NO" sz="1200" dirty="0"/>
              <a:t> </a:t>
            </a:r>
            <a:r>
              <a:rPr lang="nb-NO" sz="1200" dirty="0" err="1"/>
              <a:t>was</a:t>
            </a:r>
            <a:r>
              <a:rPr lang="nb-NO" sz="1200" dirty="0"/>
              <a:t> </a:t>
            </a:r>
            <a:r>
              <a:rPr lang="nb-NO" sz="1200" dirty="0" err="1"/>
              <a:t>that</a:t>
            </a:r>
            <a:r>
              <a:rPr lang="nb-NO" sz="1200" dirty="0"/>
              <a:t> for 2015, </a:t>
            </a:r>
            <a:r>
              <a:rPr lang="nb-NO" sz="1200" dirty="0" err="1"/>
              <a:t>length-adjusted</a:t>
            </a:r>
            <a:r>
              <a:rPr lang="nb-NO" sz="1200" dirty="0"/>
              <a:t> </a:t>
            </a:r>
            <a:r>
              <a:rPr lang="nb-NO" sz="1200" noProof="1"/>
              <a:t>concentrations could not be produced from the Access data due to some mess in the index numbers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271088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Right 76"/>
          <p:cNvSpPr/>
          <p:nvPr/>
        </p:nvSpPr>
        <p:spPr>
          <a:xfrm rot="3648490" flipV="1">
            <a:off x="8856769" y="3847799"/>
            <a:ext cx="2468420" cy="13997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Arrow: Right 73"/>
          <p:cNvSpPr/>
          <p:nvPr/>
        </p:nvSpPr>
        <p:spPr>
          <a:xfrm rot="2049728" flipV="1">
            <a:off x="6799024" y="3977853"/>
            <a:ext cx="4014884" cy="175250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Arrow: Right 71"/>
          <p:cNvSpPr/>
          <p:nvPr/>
        </p:nvSpPr>
        <p:spPr>
          <a:xfrm rot="1584389" flipV="1">
            <a:off x="7351801" y="3455639"/>
            <a:ext cx="3281374" cy="185706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TextBox 59"/>
          <p:cNvSpPr txBox="1"/>
          <p:nvPr/>
        </p:nvSpPr>
        <p:spPr>
          <a:xfrm>
            <a:off x="8353830" y="3529638"/>
            <a:ext cx="126646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trend_tables</a:t>
            </a:r>
          </a:p>
        </p:txBody>
      </p:sp>
      <p:sp>
        <p:nvSpPr>
          <p:cNvPr id="67" name="Arrow: Right 66"/>
          <p:cNvSpPr/>
          <p:nvPr/>
        </p:nvSpPr>
        <p:spPr>
          <a:xfrm rot="17751579" flipV="1">
            <a:off x="8217164" y="2382969"/>
            <a:ext cx="198417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Arrow: Right 24"/>
          <p:cNvSpPr/>
          <p:nvPr/>
        </p:nvSpPr>
        <p:spPr>
          <a:xfrm rot="18579234" flipV="1">
            <a:off x="797488" y="3595427"/>
            <a:ext cx="2651919" cy="175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Arrow: Right 46"/>
          <p:cNvSpPr/>
          <p:nvPr/>
        </p:nvSpPr>
        <p:spPr>
          <a:xfrm rot="19779803" flipV="1">
            <a:off x="1178925" y="4282106"/>
            <a:ext cx="1598072" cy="1909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Arrow: Right 47"/>
          <p:cNvSpPr/>
          <p:nvPr/>
        </p:nvSpPr>
        <p:spPr>
          <a:xfrm rot="18037942" flipV="1">
            <a:off x="496383" y="4157118"/>
            <a:ext cx="3480349" cy="13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Arrow: Right 42"/>
          <p:cNvSpPr/>
          <p:nvPr/>
        </p:nvSpPr>
        <p:spPr>
          <a:xfrm rot="2560391">
            <a:off x="1187095" y="2813789"/>
            <a:ext cx="1642436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2015-2016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5" y="70424"/>
            <a:ext cx="3847952" cy="812189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Dataflyt og prosedyrer</a:t>
            </a:r>
            <a:br>
              <a:rPr lang="nb-NO" sz="2400" noProof="1"/>
            </a:br>
            <a:r>
              <a:rPr lang="nb-NO" sz="2400" noProof="1"/>
              <a:t>Med scriptnr.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49" y="2220454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NIVAbasen</a:t>
            </a:r>
            <a:endParaRPr lang="nb-NO" sz="1400" noProof="1"/>
          </a:p>
        </p:txBody>
      </p:sp>
      <p:sp>
        <p:nvSpPr>
          <p:cNvPr id="9" name="TextBox 8"/>
          <p:cNvSpPr txBox="1"/>
          <p:nvPr/>
        </p:nvSpPr>
        <p:spPr>
          <a:xfrm>
            <a:off x="3712851" y="6397219"/>
            <a:ext cx="130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1981-2015</a:t>
            </a:r>
          </a:p>
        </p:txBody>
      </p:sp>
      <p:sp>
        <p:nvSpPr>
          <p:cNvPr id="22" name="Arrow: Right 21"/>
          <p:cNvSpPr/>
          <p:nvPr/>
        </p:nvSpPr>
        <p:spPr>
          <a:xfrm rot="20490465">
            <a:off x="1514348" y="2507834"/>
            <a:ext cx="124031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28" name="Arrow: Right 27"/>
          <p:cNvSpPr/>
          <p:nvPr/>
        </p:nvSpPr>
        <p:spPr>
          <a:xfrm rot="2037258" flipV="1">
            <a:off x="3840428" y="2566023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TextBox 34"/>
          <p:cNvSpPr txBox="1"/>
          <p:nvPr/>
        </p:nvSpPr>
        <p:spPr>
          <a:xfrm>
            <a:off x="146723" y="2887701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Accessbase</a:t>
            </a:r>
            <a:endParaRPr lang="nb-NO" sz="1400" noProof="1"/>
          </a:p>
        </p:txBody>
      </p:sp>
      <p:sp>
        <p:nvSpPr>
          <p:cNvPr id="36" name="TextBox 35"/>
          <p:cNvSpPr txBox="1"/>
          <p:nvPr/>
        </p:nvSpPr>
        <p:spPr>
          <a:xfrm>
            <a:off x="154480" y="3576952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lengde/vekt</a:t>
            </a:r>
            <a:br>
              <a:rPr lang="nb-NO" sz="1400" b="1" noProof="1"/>
            </a:br>
            <a:r>
              <a:rPr lang="nb-NO" sz="1400" b="1" noProof="1"/>
              <a:t>2015-2016</a:t>
            </a:r>
            <a:endParaRPr lang="nb-NO" sz="1400" noProof="1"/>
          </a:p>
        </p:txBody>
      </p:sp>
      <p:sp>
        <p:nvSpPr>
          <p:cNvPr id="37" name="TextBox 36"/>
          <p:cNvSpPr txBox="1"/>
          <p:nvPr/>
        </p:nvSpPr>
        <p:spPr>
          <a:xfrm>
            <a:off x="150604" y="4419348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Fisk</a:t>
            </a:r>
            <a:br>
              <a:rPr lang="nb-NO" sz="1400" b="1" noProof="1"/>
            </a:br>
            <a:r>
              <a:rPr lang="nb-NO" sz="1400" b="1" noProof="1"/>
              <a:t>biol. effekter</a:t>
            </a:r>
            <a:br>
              <a:rPr lang="nb-NO" sz="1400" b="1" noProof="1"/>
            </a:br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8" name="TextBox 37"/>
          <p:cNvSpPr txBox="1"/>
          <p:nvPr/>
        </p:nvSpPr>
        <p:spPr>
          <a:xfrm>
            <a:off x="169247" y="526523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Snegl</a:t>
            </a:r>
            <a:br>
              <a:rPr lang="nb-NO" sz="1400" b="1" noProof="1"/>
            </a:br>
            <a:r>
              <a:rPr lang="nb-NO" sz="1400" b="1" noProof="1"/>
              <a:t>imposex</a:t>
            </a:r>
          </a:p>
          <a:p>
            <a:r>
              <a:rPr lang="nb-NO" sz="1400" b="1" noProof="1"/>
              <a:t>2016</a:t>
            </a:r>
            <a:endParaRPr lang="nb-NO" sz="1400" noProof="1"/>
          </a:p>
        </p:txBody>
      </p:sp>
      <p:sp>
        <p:nvSpPr>
          <p:cNvPr id="39" name="Arrow: Right 38"/>
          <p:cNvSpPr/>
          <p:nvPr/>
        </p:nvSpPr>
        <p:spPr>
          <a:xfrm>
            <a:off x="1517115" y="2080784"/>
            <a:ext cx="1233804" cy="465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848107" y="2293292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</a:t>
            </a:r>
            <a:endParaRPr lang="nb-NO" sz="1400" noProof="1"/>
          </a:p>
        </p:txBody>
      </p:sp>
      <p:sp>
        <p:nvSpPr>
          <p:cNvPr id="41" name="TextBox 40"/>
          <p:cNvSpPr txBox="1"/>
          <p:nvPr/>
        </p:nvSpPr>
        <p:spPr>
          <a:xfrm>
            <a:off x="2645091" y="3659890"/>
            <a:ext cx="1418874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data_all_2015sp</a:t>
            </a:r>
            <a:endParaRPr lang="nb-NO" sz="1400" noProof="1"/>
          </a:p>
        </p:txBody>
      </p:sp>
      <p:sp>
        <p:nvSpPr>
          <p:cNvPr id="44" name="Arrow: Right 43"/>
          <p:cNvSpPr/>
          <p:nvPr/>
        </p:nvSpPr>
        <p:spPr>
          <a:xfrm rot="20922713">
            <a:off x="1254490" y="3675366"/>
            <a:ext cx="126841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1981-2015</a:t>
            </a:r>
          </a:p>
        </p:txBody>
      </p:sp>
      <p:sp>
        <p:nvSpPr>
          <p:cNvPr id="46" name="Arrow: Right 45"/>
          <p:cNvSpPr/>
          <p:nvPr/>
        </p:nvSpPr>
        <p:spPr>
          <a:xfrm rot="1198692">
            <a:off x="1267450" y="3267854"/>
            <a:ext cx="13680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b-NO" sz="1200" dirty="0"/>
              <a:t>1981-2014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19964" y="2994873"/>
            <a:ext cx="930023" cy="313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data_all2</a:t>
            </a:r>
            <a:endParaRPr lang="nb-NO" sz="1400" noProof="1"/>
          </a:p>
        </p:txBody>
      </p:sp>
      <p:sp>
        <p:nvSpPr>
          <p:cNvPr id="50" name="TextBox 49"/>
          <p:cNvSpPr txBox="1"/>
          <p:nvPr/>
        </p:nvSpPr>
        <p:spPr>
          <a:xfrm>
            <a:off x="5871791" y="2470629"/>
            <a:ext cx="147890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</a:t>
            </a:r>
            <a:endParaRPr lang="nb-NO" sz="1400" noProof="1"/>
          </a:p>
        </p:txBody>
      </p:sp>
      <p:sp>
        <p:nvSpPr>
          <p:cNvPr id="51" name="Arrow: Right 50"/>
          <p:cNvSpPr/>
          <p:nvPr/>
        </p:nvSpPr>
        <p:spPr>
          <a:xfrm rot="19432560" flipV="1">
            <a:off x="3893816" y="3305666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Arrow: Right 51"/>
          <p:cNvSpPr/>
          <p:nvPr/>
        </p:nvSpPr>
        <p:spPr>
          <a:xfrm rot="20043626" flipV="1">
            <a:off x="5282045" y="2650568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TextBox 52"/>
          <p:cNvSpPr txBox="1"/>
          <p:nvPr/>
        </p:nvSpPr>
        <p:spPr>
          <a:xfrm>
            <a:off x="5861234" y="3436390"/>
            <a:ext cx="14789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data_all_median_for_regression</a:t>
            </a:r>
            <a:endParaRPr lang="nb-NO" sz="1400" noProof="1"/>
          </a:p>
        </p:txBody>
      </p:sp>
      <p:sp>
        <p:nvSpPr>
          <p:cNvPr id="54" name="Arrow: Right 53"/>
          <p:cNvSpPr/>
          <p:nvPr/>
        </p:nvSpPr>
        <p:spPr>
          <a:xfrm rot="1860427" flipV="1">
            <a:off x="5229661" y="3219539"/>
            <a:ext cx="564731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TextBox 54"/>
          <p:cNvSpPr txBox="1"/>
          <p:nvPr/>
        </p:nvSpPr>
        <p:spPr>
          <a:xfrm>
            <a:off x="2573238" y="3948248"/>
            <a:ext cx="181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Length-adjusted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</a:t>
            </a:r>
            <a:r>
              <a:rPr lang="nb-NO" sz="1400" dirty="0" err="1"/>
              <a:t>WWa</a:t>
            </a:r>
            <a:r>
              <a:rPr lang="nb-NO" sz="1400" dirty="0"/>
              <a:t>, </a:t>
            </a:r>
            <a:r>
              <a:rPr lang="nb-NO" sz="1400" dirty="0" err="1"/>
              <a:t>DWa</a:t>
            </a:r>
            <a:r>
              <a:rPr lang="nb-NO" sz="1400" dirty="0"/>
              <a:t>, </a:t>
            </a:r>
            <a:r>
              <a:rPr lang="nb-NO" sz="1400" dirty="0" err="1"/>
              <a:t>FBa</a:t>
            </a:r>
            <a:endParaRPr lang="nb-NO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2673" y="1779069"/>
            <a:ext cx="168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Raw</a:t>
            </a:r>
            <a:r>
              <a:rPr lang="nb-NO" sz="1400" dirty="0"/>
              <a:t> data</a:t>
            </a:r>
            <a:br>
              <a:rPr lang="nb-NO" sz="1400" dirty="0"/>
            </a:br>
            <a:r>
              <a:rPr lang="nb-NO" sz="1400" dirty="0"/>
              <a:t>Basis WW, DW, FB</a:t>
            </a:r>
          </a:p>
        </p:txBody>
      </p:sp>
      <p:sp>
        <p:nvSpPr>
          <p:cNvPr id="58" name="Arrow: Right 57"/>
          <p:cNvSpPr/>
          <p:nvPr/>
        </p:nvSpPr>
        <p:spPr>
          <a:xfrm flipV="1">
            <a:off x="7445959" y="2415602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TextBox 58"/>
          <p:cNvSpPr txBox="1"/>
          <p:nvPr/>
        </p:nvSpPr>
        <p:spPr>
          <a:xfrm>
            <a:off x="8353830" y="2470628"/>
            <a:ext cx="1373830" cy="313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400" b="1" noProof="1"/>
              <a:t>df_background</a:t>
            </a:r>
            <a:endParaRPr lang="nb-NO" sz="1400" noProof="1"/>
          </a:p>
        </p:txBody>
      </p:sp>
      <p:sp>
        <p:nvSpPr>
          <p:cNvPr id="61" name="Arrow: Right 60"/>
          <p:cNvSpPr/>
          <p:nvPr/>
        </p:nvSpPr>
        <p:spPr>
          <a:xfrm flipV="1">
            <a:off x="7440681" y="3496318"/>
            <a:ext cx="812602" cy="3813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Arrow: Right 61"/>
          <p:cNvSpPr/>
          <p:nvPr/>
        </p:nvSpPr>
        <p:spPr>
          <a:xfrm rot="17744396" flipV="1">
            <a:off x="4298607" y="1939735"/>
            <a:ext cx="1883347" cy="38130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TextBox 62"/>
          <p:cNvSpPr txBox="1"/>
          <p:nvPr/>
        </p:nvSpPr>
        <p:spPr>
          <a:xfrm>
            <a:off x="5352570" y="882824"/>
            <a:ext cx="936804" cy="33855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64" name="Arrow: Right 63"/>
          <p:cNvSpPr/>
          <p:nvPr/>
        </p:nvSpPr>
        <p:spPr>
          <a:xfrm rot="16932066" flipV="1">
            <a:off x="9453435" y="1814800"/>
            <a:ext cx="812602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TextBox 64"/>
          <p:cNvSpPr txBox="1"/>
          <p:nvPr/>
        </p:nvSpPr>
        <p:spPr>
          <a:xfrm>
            <a:off x="9692912" y="973523"/>
            <a:ext cx="1126051" cy="58477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 b="1" dirty="0"/>
              <a:t>The </a:t>
            </a:r>
            <a:r>
              <a:rPr lang="nb-NO" sz="1600" b="1" dirty="0" err="1"/>
              <a:t>big</a:t>
            </a:r>
            <a:r>
              <a:rPr lang="nb-NO" sz="1600" b="1" dirty="0"/>
              <a:t> Excel </a:t>
            </a:r>
            <a:r>
              <a:rPr lang="nb-NO" sz="1600" b="1" dirty="0" err="1"/>
              <a:t>table</a:t>
            </a:r>
            <a:endParaRPr lang="nb-NO" sz="1600" b="1" dirty="0"/>
          </a:p>
        </p:txBody>
      </p:sp>
      <p:sp>
        <p:nvSpPr>
          <p:cNvPr id="66" name="Arrow: Right 65"/>
          <p:cNvSpPr/>
          <p:nvPr/>
        </p:nvSpPr>
        <p:spPr>
          <a:xfrm rot="20277423" flipV="1">
            <a:off x="7274635" y="1759549"/>
            <a:ext cx="2435747" cy="38130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Arrow: Right 67"/>
          <p:cNvSpPr/>
          <p:nvPr/>
        </p:nvSpPr>
        <p:spPr>
          <a:xfrm rot="476985" flipV="1">
            <a:off x="8202557" y="1094178"/>
            <a:ext cx="1385431" cy="199093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TextBox 68"/>
          <p:cNvSpPr txBox="1"/>
          <p:nvPr/>
        </p:nvSpPr>
        <p:spPr>
          <a:xfrm>
            <a:off x="7221643" y="742690"/>
            <a:ext cx="982023" cy="523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Last year’s table</a:t>
            </a:r>
            <a:endParaRPr lang="nb-NO" sz="1400" noProof="1"/>
          </a:p>
        </p:txBody>
      </p:sp>
      <p:sp>
        <p:nvSpPr>
          <p:cNvPr id="70" name="Arrow: Right 69"/>
          <p:cNvSpPr/>
          <p:nvPr/>
        </p:nvSpPr>
        <p:spPr>
          <a:xfrm flipV="1">
            <a:off x="9720846" y="3537820"/>
            <a:ext cx="812602" cy="22130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TextBox 70"/>
          <p:cNvSpPr txBox="1"/>
          <p:nvPr/>
        </p:nvSpPr>
        <p:spPr>
          <a:xfrm>
            <a:off x="10637676" y="3405612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0637676" y="42245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0627947" y="503350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76" name="Arrow: Right 75"/>
          <p:cNvSpPr/>
          <p:nvPr/>
        </p:nvSpPr>
        <p:spPr>
          <a:xfrm rot="2752025" flipV="1">
            <a:off x="9199191" y="4404626"/>
            <a:ext cx="1635594" cy="130025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ctangle 2"/>
          <p:cNvSpPr/>
          <p:nvPr/>
        </p:nvSpPr>
        <p:spPr>
          <a:xfrm>
            <a:off x="2324436" y="4795176"/>
            <a:ext cx="38889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12b3_make_length_adjusted_concentration_2015special.R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0958" y="2202896"/>
            <a:ext cx="1767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13b5_Calc_background.R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92838" y="3953211"/>
            <a:ext cx="2015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13b7_Time_series_analysis.R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81445" y="1823323"/>
            <a:ext cx="17107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13b8_Write_Excel_file.R</a:t>
            </a:r>
          </a:p>
        </p:txBody>
      </p:sp>
      <p:sp>
        <p:nvSpPr>
          <p:cNvPr id="8" name="Rectangle 7"/>
          <p:cNvSpPr/>
          <p:nvPr/>
        </p:nvSpPr>
        <p:spPr>
          <a:xfrm>
            <a:off x="9084645" y="4736757"/>
            <a:ext cx="947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13b9_Plot.R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0598" y="3046489"/>
            <a:ext cx="2336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44_make_overview_trend_table.R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21955" y="3574318"/>
            <a:ext cx="17675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13b5_Calc_background.R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2273" y="1773788"/>
            <a:ext cx="19260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09_extract_NIVAdatabase.R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19305" y="3342799"/>
            <a:ext cx="22848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03_collect_individual_fish_data.R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97229" y="1436664"/>
            <a:ext cx="2431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12_Add_Accessdata_to_NIVAdata.R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324436" y="4517995"/>
            <a:ext cx="29267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1200" dirty="0">
                <a:solidFill>
                  <a:schemeClr val="accent1">
                    <a:lumMod val="75000"/>
                  </a:schemeClr>
                </a:solidFill>
              </a:rPr>
              <a:t>12b_add_length_to_data_all_2015special.R</a:t>
            </a:r>
          </a:p>
        </p:txBody>
      </p:sp>
    </p:spTree>
    <p:extLst>
      <p:ext uri="{BB962C8B-B14F-4D97-AF65-F5344CB8AC3E}">
        <p14:creationId xmlns:p14="http://schemas.microsoft.com/office/powerpoint/2010/main" val="368456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row: Right 43"/>
          <p:cNvSpPr/>
          <p:nvPr/>
        </p:nvSpPr>
        <p:spPr>
          <a:xfrm rot="7366909">
            <a:off x="8658970" y="2398078"/>
            <a:ext cx="239178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84" y="70424"/>
            <a:ext cx="4708197" cy="461591"/>
          </a:xfrm>
        </p:spPr>
        <p:txBody>
          <a:bodyPr>
            <a:normAutofit/>
          </a:bodyPr>
          <a:lstStyle/>
          <a:p>
            <a:pPr algn="l"/>
            <a:r>
              <a:rPr lang="nb-NO" sz="2400" noProof="1"/>
              <a:t>Proposed data flow</a:t>
            </a:r>
            <a:r>
              <a:rPr lang="nb-NO" sz="1800" noProof="1"/>
              <a:t> (for 2018 procedure)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8787" y="1098056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NIVA base</a:t>
            </a:r>
            <a:endParaRPr lang="nb-NO" sz="1400" noProof="1"/>
          </a:p>
        </p:txBody>
      </p:sp>
      <p:sp>
        <p:nvSpPr>
          <p:cNvPr id="35" name="TextBox 34"/>
          <p:cNvSpPr txBox="1"/>
          <p:nvPr/>
        </p:nvSpPr>
        <p:spPr>
          <a:xfrm>
            <a:off x="210625" y="1098056"/>
            <a:ext cx="1143001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Access base</a:t>
            </a:r>
            <a:endParaRPr lang="nb-NO" sz="1400" noProof="1"/>
          </a:p>
        </p:txBody>
      </p:sp>
      <p:sp>
        <p:nvSpPr>
          <p:cNvPr id="46" name="Arrow: Right 45"/>
          <p:cNvSpPr/>
          <p:nvPr/>
        </p:nvSpPr>
        <p:spPr>
          <a:xfrm rot="3092367">
            <a:off x="633106" y="1667049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1981-2014</a:t>
            </a:r>
          </a:p>
        </p:txBody>
      </p:sp>
      <p:sp>
        <p:nvSpPr>
          <p:cNvPr id="82" name="Arrow: Right 81"/>
          <p:cNvSpPr/>
          <p:nvPr/>
        </p:nvSpPr>
        <p:spPr>
          <a:xfrm rot="3092367">
            <a:off x="2082976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/>
              <a:t>2015-2017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2870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01</a:t>
            </a:r>
            <a:endParaRPr lang="nb-NO" sz="1400" noProof="1"/>
          </a:p>
        </p:txBody>
      </p:sp>
      <p:sp>
        <p:nvSpPr>
          <p:cNvPr id="84" name="Arrow: Right 83"/>
          <p:cNvSpPr/>
          <p:nvPr/>
        </p:nvSpPr>
        <p:spPr>
          <a:xfrm flipV="1">
            <a:off x="2209229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TextBox 84"/>
          <p:cNvSpPr txBox="1"/>
          <p:nvPr/>
        </p:nvSpPr>
        <p:spPr>
          <a:xfrm>
            <a:off x="274586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02</a:t>
            </a:r>
            <a:endParaRPr lang="nb-NO" sz="1400" noProof="1"/>
          </a:p>
        </p:txBody>
      </p:sp>
      <p:sp>
        <p:nvSpPr>
          <p:cNvPr id="86" name="Arrow: Right 85"/>
          <p:cNvSpPr/>
          <p:nvPr/>
        </p:nvSpPr>
        <p:spPr>
          <a:xfrm flipV="1">
            <a:off x="3618076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TextBox 86"/>
          <p:cNvSpPr txBox="1"/>
          <p:nvPr/>
        </p:nvSpPr>
        <p:spPr>
          <a:xfrm>
            <a:off x="2930382" y="882613"/>
            <a:ext cx="1143001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Ind. level biol. effects</a:t>
            </a:r>
            <a:endParaRPr lang="nb-NO" sz="1400" noProof="1"/>
          </a:p>
        </p:txBody>
      </p:sp>
      <p:sp>
        <p:nvSpPr>
          <p:cNvPr id="88" name="Arrow: Right 87"/>
          <p:cNvSpPr/>
          <p:nvPr/>
        </p:nvSpPr>
        <p:spPr>
          <a:xfrm rot="3092367">
            <a:off x="3448116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4111000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03</a:t>
            </a:r>
            <a:endParaRPr lang="nb-NO" sz="1400" noProof="1"/>
          </a:p>
        </p:txBody>
      </p:sp>
      <p:sp>
        <p:nvSpPr>
          <p:cNvPr id="90" name="Arrow: Right 89"/>
          <p:cNvSpPr/>
          <p:nvPr/>
        </p:nvSpPr>
        <p:spPr>
          <a:xfrm flipV="1">
            <a:off x="4983216" y="2431793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TextBox 90"/>
          <p:cNvSpPr txBox="1"/>
          <p:nvPr/>
        </p:nvSpPr>
        <p:spPr>
          <a:xfrm>
            <a:off x="4307898" y="1098056"/>
            <a:ext cx="1402945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Length/weight</a:t>
            </a:r>
            <a:endParaRPr lang="nb-NO" sz="1400" noProof="1"/>
          </a:p>
        </p:txBody>
      </p:sp>
      <p:sp>
        <p:nvSpPr>
          <p:cNvPr id="92" name="Arrow: Right 91"/>
          <p:cNvSpPr/>
          <p:nvPr/>
        </p:nvSpPr>
        <p:spPr>
          <a:xfrm rot="3092367">
            <a:off x="4842087" y="1667048"/>
            <a:ext cx="1217622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5504971" y="2468558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04</a:t>
            </a:r>
            <a:endParaRPr lang="nb-NO" sz="1400" noProof="1"/>
          </a:p>
        </p:txBody>
      </p:sp>
      <p:sp>
        <p:nvSpPr>
          <p:cNvPr id="96" name="TextBox 95"/>
          <p:cNvSpPr txBox="1"/>
          <p:nvPr/>
        </p:nvSpPr>
        <p:spPr>
          <a:xfrm>
            <a:off x="5682739" y="2813097"/>
            <a:ext cx="1789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Make sum variables</a:t>
            </a:r>
          </a:p>
          <a:p>
            <a:r>
              <a:rPr lang="nb-NO" sz="1400" dirty="0"/>
              <a:t>Fat + dry </a:t>
            </a:r>
            <a:r>
              <a:rPr lang="nb-NO" sz="1400" dirty="0" err="1"/>
              <a:t>weight</a:t>
            </a:r>
            <a:r>
              <a:rPr lang="nb-NO" sz="1400" dirty="0"/>
              <a:t> </a:t>
            </a:r>
            <a:r>
              <a:rPr lang="nb-NO" sz="1400" dirty="0" err="1"/>
              <a:t>normalization</a:t>
            </a:r>
            <a:endParaRPr lang="nb-NO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366935" y="2813097"/>
            <a:ext cx="1395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/>
              <a:t>Length</a:t>
            </a:r>
            <a:r>
              <a:rPr lang="nb-NO" sz="1400" dirty="0"/>
              <a:t> </a:t>
            </a:r>
            <a:r>
              <a:rPr lang="nb-NO" sz="1400" dirty="0" err="1"/>
              <a:t>adjustment</a:t>
            </a:r>
            <a:endParaRPr lang="nb-NO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8107246" y="3667509"/>
            <a:ext cx="13918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Parameter-station-year</a:t>
            </a:r>
            <a:endParaRPr lang="nb-NO" sz="1400" noProof="1"/>
          </a:p>
        </p:txBody>
      </p:sp>
      <p:sp>
        <p:nvSpPr>
          <p:cNvPr id="102" name="Arrow: Right 101"/>
          <p:cNvSpPr/>
          <p:nvPr/>
        </p:nvSpPr>
        <p:spPr>
          <a:xfrm flipV="1">
            <a:off x="6383810" y="2431792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3" name="TextBox 102"/>
          <p:cNvSpPr txBox="1"/>
          <p:nvPr/>
        </p:nvSpPr>
        <p:spPr>
          <a:xfrm>
            <a:off x="6905565" y="2468557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05</a:t>
            </a:r>
            <a:endParaRPr lang="nb-NO" sz="1400" noProof="1"/>
          </a:p>
        </p:txBody>
      </p:sp>
      <p:sp>
        <p:nvSpPr>
          <p:cNvPr id="104" name="Arrow: Right 103"/>
          <p:cNvSpPr/>
          <p:nvPr/>
        </p:nvSpPr>
        <p:spPr>
          <a:xfrm flipV="1">
            <a:off x="7827811" y="2431792"/>
            <a:ext cx="451132" cy="38130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TextBox 104"/>
          <p:cNvSpPr txBox="1"/>
          <p:nvPr/>
        </p:nvSpPr>
        <p:spPr>
          <a:xfrm>
            <a:off x="8349566" y="2468557"/>
            <a:ext cx="8021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Ind 06</a:t>
            </a:r>
            <a:endParaRPr lang="nb-NO" sz="1400" noProof="1"/>
          </a:p>
        </p:txBody>
      </p:sp>
      <p:sp>
        <p:nvSpPr>
          <p:cNvPr id="106" name="Arrow: Right 105"/>
          <p:cNvSpPr/>
          <p:nvPr/>
        </p:nvSpPr>
        <p:spPr>
          <a:xfrm rot="5400000">
            <a:off x="8365697" y="2994784"/>
            <a:ext cx="793653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920448" y="3027744"/>
            <a:ext cx="152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Medians per </a:t>
            </a:r>
            <a:r>
              <a:rPr lang="nb-NO" sz="1400" dirty="0" err="1"/>
              <a:t>year</a:t>
            </a:r>
            <a:endParaRPr lang="nb-NO" sz="1400" dirty="0"/>
          </a:p>
        </p:txBody>
      </p:sp>
      <p:sp>
        <p:nvSpPr>
          <p:cNvPr id="109" name="Arrow: Right 108"/>
          <p:cNvSpPr/>
          <p:nvPr/>
        </p:nvSpPr>
        <p:spPr>
          <a:xfrm rot="8915590">
            <a:off x="7622122" y="3984934"/>
            <a:ext cx="654076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176356" y="4133658"/>
            <a:ext cx="147751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 background level</a:t>
            </a:r>
            <a:endParaRPr lang="nb-NO" sz="1400" noProof="1"/>
          </a:p>
        </p:txBody>
      </p:sp>
      <p:sp>
        <p:nvSpPr>
          <p:cNvPr id="112" name="TextBox 111"/>
          <p:cNvSpPr txBox="1"/>
          <p:nvPr/>
        </p:nvSpPr>
        <p:spPr>
          <a:xfrm>
            <a:off x="8107246" y="5151325"/>
            <a:ext cx="128681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Parameter-station</a:t>
            </a:r>
            <a:endParaRPr lang="nb-NO" sz="1400" noProof="1"/>
          </a:p>
        </p:txBody>
      </p:sp>
      <p:sp>
        <p:nvSpPr>
          <p:cNvPr id="114" name="TextBox 113"/>
          <p:cNvSpPr txBox="1"/>
          <p:nvPr/>
        </p:nvSpPr>
        <p:spPr>
          <a:xfrm>
            <a:off x="7104003" y="3573675"/>
            <a:ext cx="124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Background</a:t>
            </a:r>
            <a:endParaRPr lang="nb-NO" sz="1400" dirty="0"/>
          </a:p>
          <a:p>
            <a:r>
              <a:rPr lang="nb-NO" sz="1400" dirty="0" err="1"/>
              <a:t>calc</a:t>
            </a:r>
            <a:r>
              <a:rPr lang="nb-NO" sz="1400" dirty="0"/>
              <a:t> </a:t>
            </a:r>
          </a:p>
        </p:txBody>
      </p:sp>
      <p:sp>
        <p:nvSpPr>
          <p:cNvPr id="115" name="Arrow: Right 114"/>
          <p:cNvSpPr/>
          <p:nvPr/>
        </p:nvSpPr>
        <p:spPr>
          <a:xfrm rot="5400000">
            <a:off x="8365696" y="4440706"/>
            <a:ext cx="793653" cy="46547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8936857" y="4331034"/>
            <a:ext cx="124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Trend per </a:t>
            </a:r>
            <a:r>
              <a:rPr lang="nb-NO" sz="1400" dirty="0" err="1"/>
              <a:t>station</a:t>
            </a:r>
            <a:endParaRPr lang="nb-NO" sz="1400" dirty="0"/>
          </a:p>
        </p:txBody>
      </p:sp>
      <p:sp>
        <p:nvSpPr>
          <p:cNvPr id="117" name="Arrow: Right 116"/>
          <p:cNvSpPr/>
          <p:nvPr/>
        </p:nvSpPr>
        <p:spPr>
          <a:xfrm rot="2250986">
            <a:off x="7408389" y="4730305"/>
            <a:ext cx="892545" cy="465478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8773" y="287398"/>
            <a:ext cx="936804" cy="338554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/>
              <a:t>OSPAR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678399" y="4957758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trend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10678399" y="4417641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Summary</a:t>
            </a:r>
            <a:r>
              <a:rPr lang="nb-NO" sz="1200" b="1" dirty="0"/>
              <a:t> </a:t>
            </a:r>
            <a:r>
              <a:rPr lang="nb-NO" sz="1200" b="1" dirty="0" err="1"/>
              <a:t>level</a:t>
            </a:r>
            <a:r>
              <a:rPr lang="nb-NO" sz="1200" b="1" dirty="0"/>
              <a:t>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10678399" y="352467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Time series </a:t>
            </a:r>
            <a:r>
              <a:rPr lang="nb-NO" sz="1200" b="1" dirty="0" err="1"/>
              <a:t>graphs</a:t>
            </a:r>
            <a:endParaRPr lang="nb-NO" sz="12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0678399" y="2984593"/>
            <a:ext cx="1126051" cy="461665"/>
          </a:xfrm>
          <a:prstGeom prst="rect">
            <a:avLst/>
          </a:prstGeom>
          <a:noFill/>
          <a:ln w="38100">
            <a:solidFill>
              <a:srgbClr val="FF9933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b="1" dirty="0"/>
              <a:t>The </a:t>
            </a:r>
            <a:r>
              <a:rPr lang="nb-NO" sz="1200" b="1" dirty="0" err="1"/>
              <a:t>big</a:t>
            </a:r>
            <a:r>
              <a:rPr lang="nb-NO" sz="1200" b="1" dirty="0"/>
              <a:t> Excel </a:t>
            </a:r>
            <a:r>
              <a:rPr lang="nb-NO" sz="1200" b="1" dirty="0" err="1"/>
              <a:t>table</a:t>
            </a:r>
            <a:endParaRPr lang="nb-NO" sz="1200" b="1" dirty="0"/>
          </a:p>
        </p:txBody>
      </p:sp>
      <p:sp>
        <p:nvSpPr>
          <p:cNvPr id="125" name="Arrow: Right 124"/>
          <p:cNvSpPr/>
          <p:nvPr/>
        </p:nvSpPr>
        <p:spPr>
          <a:xfrm rot="20326149" flipV="1">
            <a:off x="9451831" y="3550243"/>
            <a:ext cx="120575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Arrow: Right 125"/>
          <p:cNvSpPr/>
          <p:nvPr/>
        </p:nvSpPr>
        <p:spPr>
          <a:xfrm rot="18242287" flipV="1">
            <a:off x="8871516" y="4396105"/>
            <a:ext cx="223616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Arrow: Right 126"/>
          <p:cNvSpPr/>
          <p:nvPr/>
        </p:nvSpPr>
        <p:spPr>
          <a:xfrm rot="20246449" flipV="1">
            <a:off x="9256802" y="5098179"/>
            <a:ext cx="1595812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Arrow: Right 127"/>
          <p:cNvSpPr/>
          <p:nvPr/>
        </p:nvSpPr>
        <p:spPr>
          <a:xfrm rot="17838979" flipV="1">
            <a:off x="5507432" y="1372149"/>
            <a:ext cx="2065695" cy="250242"/>
          </a:xfrm>
          <a:prstGeom prst="rightArrow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TextBox 42"/>
          <p:cNvSpPr txBox="1"/>
          <p:nvPr/>
        </p:nvSpPr>
        <p:spPr>
          <a:xfrm>
            <a:off x="10054708" y="816966"/>
            <a:ext cx="1143001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b="1" noProof="1"/>
              <a:t>Pop. level biol. effects</a:t>
            </a:r>
          </a:p>
          <a:p>
            <a:pPr algn="ctr"/>
            <a:r>
              <a:rPr lang="nb-NO" sz="1400" b="1" noProof="1"/>
              <a:t>(imposex)</a:t>
            </a:r>
            <a:endParaRPr lang="nb-NO" sz="1400" noProof="1"/>
          </a:p>
        </p:txBody>
      </p:sp>
      <p:sp>
        <p:nvSpPr>
          <p:cNvPr id="49" name="TextBox 48"/>
          <p:cNvSpPr txBox="1"/>
          <p:nvPr/>
        </p:nvSpPr>
        <p:spPr>
          <a:xfrm>
            <a:off x="122419" y="3966915"/>
            <a:ext cx="179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08_Combine_Access_and_NIVA_data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512708" y="1825999"/>
            <a:ext cx="582814" cy="2103120"/>
          </a:xfrm>
          <a:custGeom>
            <a:avLst/>
            <a:gdLst>
              <a:gd name="connsiteX0" fmla="*/ 582814 w 582814"/>
              <a:gd name="connsiteY0" fmla="*/ 0 h 2103120"/>
              <a:gd name="connsiteX1" fmla="*/ 92363 w 582814"/>
              <a:gd name="connsiteY1" fmla="*/ 1097280 h 2103120"/>
              <a:gd name="connsiteX2" fmla="*/ 923 w 582814"/>
              <a:gd name="connsiteY2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2814" h="2103120">
                <a:moveTo>
                  <a:pt x="582814" y="0"/>
                </a:moveTo>
                <a:cubicBezTo>
                  <a:pt x="386079" y="373380"/>
                  <a:pt x="189345" y="746760"/>
                  <a:pt x="92363" y="1097280"/>
                </a:cubicBezTo>
                <a:cubicBezTo>
                  <a:pt x="-4619" y="1447800"/>
                  <a:pt x="-1848" y="1775460"/>
                  <a:pt x="923" y="210312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758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928</Words>
  <Application>Microsoft Office PowerPoint</Application>
  <PresentationFormat>Widescreen</PresentationFormat>
  <Paragraphs>208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NIVAbasen</vt:lpstr>
      <vt:lpstr>CEMP Access database</vt:lpstr>
      <vt:lpstr>Dataflyt og prosedyrer</vt:lpstr>
      <vt:lpstr>Dataflyt og prosedyrer Med scriptnr.</vt:lpstr>
      <vt:lpstr>Proposed data flow (for 2018 procedure)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CEMP Access database</dc:title>
  <dc:creator>Dag Øystein Hjermann</dc:creator>
  <cp:lastModifiedBy>Dag Øystein Hjermann</cp:lastModifiedBy>
  <cp:revision>68</cp:revision>
  <cp:lastPrinted>2019-09-03T12:44:34Z</cp:lastPrinted>
  <dcterms:created xsi:type="dcterms:W3CDTF">2017-06-23T07:26:47Z</dcterms:created>
  <dcterms:modified xsi:type="dcterms:W3CDTF">2020-04-02T14:47:41Z</dcterms:modified>
</cp:coreProperties>
</file>