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6338" y="6151516"/>
            <a:ext cx="8794855" cy="1412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&lt;article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&lt;article&gt;</a:t>
            </a:r>
          </a:p>
        </p:txBody>
      </p:sp>
      <p:pic>
        <p:nvPicPr>
          <p:cNvPr id="188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&lt;div class=&quot;entry&quot;&gt;…"/>
          <p:cNvSpPr/>
          <p:nvPr/>
        </p:nvSpPr>
        <p:spPr>
          <a:xfrm>
            <a:off x="7378188" y="3568115"/>
            <a:ext cx="18698557" cy="1047559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div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class</a:t>
            </a:r>
            <a:r>
              <a:rPr>
                <a:solidFill>
                  <a:srgbClr val="D4D4D4"/>
                </a:solidFill>
              </a:rPr>
              <a:t>=</a:t>
            </a:r>
            <a:r>
              <a:t>"entry"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t> </a:t>
            </a:r>
            <a:r>
              <a:rPr>
                <a:solidFill>
                  <a:srgbClr val="9CDCFE"/>
                </a:solidFill>
              </a:rPr>
              <a:t>class</a:t>
            </a:r>
            <a:r>
              <a:t>=</a:t>
            </a:r>
            <a:r>
              <a:rPr>
                <a:solidFill>
                  <a:srgbClr val="CE9178"/>
                </a:solidFill>
              </a:rPr>
              <a:t>"post-date"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01/09/2021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h2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a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href</a:t>
            </a:r>
            <a:r>
              <a:rPr>
                <a:solidFill>
                  <a:srgbClr val="D4D4D4"/>
                </a:solidFill>
              </a:rPr>
              <a:t>=</a:t>
            </a:r>
            <a:r>
              <a:t>"#"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rel</a:t>
            </a:r>
            <a:r>
              <a:rPr>
                <a:solidFill>
                  <a:srgbClr val="D4D4D4"/>
                </a:solidFill>
              </a:rPr>
              <a:t>=</a:t>
            </a:r>
            <a:r>
              <a:t>"bookmark"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title</a:t>
            </a:r>
            <a:r>
              <a:rPr>
                <a:solidFill>
                  <a:srgbClr val="D4D4D4"/>
                </a:solidFill>
              </a:rPr>
              <a:t>=</a:t>
            </a:r>
            <a:r>
              <a:t>"XXX"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XXXX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a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h2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div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article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t>header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t> </a:t>
            </a:r>
            <a:r>
              <a:rPr>
                <a:solidFill>
                  <a:srgbClr val="9CDCFE"/>
                </a:solidFill>
              </a:rPr>
              <a:t>class</a:t>
            </a:r>
            <a:r>
              <a:t>=</a:t>
            </a:r>
            <a:r>
              <a:rPr>
                <a:solidFill>
                  <a:srgbClr val="CE9178"/>
                </a:solidFill>
              </a:rPr>
              <a:t>"post-date"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01/09/2021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h2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a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href</a:t>
            </a:r>
            <a:r>
              <a:rPr>
                <a:solidFill>
                  <a:srgbClr val="D4D4D4"/>
                </a:solidFill>
              </a:rPr>
              <a:t>=</a:t>
            </a:r>
            <a:r>
              <a:t>"#"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rel</a:t>
            </a:r>
            <a:r>
              <a:rPr>
                <a:solidFill>
                  <a:srgbClr val="D4D4D4"/>
                </a:solidFill>
              </a:rPr>
              <a:t>=</a:t>
            </a:r>
            <a:r>
              <a:t>"bookmark"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title</a:t>
            </a:r>
            <a:r>
              <a:rPr>
                <a:solidFill>
                  <a:srgbClr val="D4D4D4"/>
                </a:solidFill>
              </a:rPr>
              <a:t>=</a:t>
            </a:r>
            <a:r>
              <a:t>"XXX"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XXXX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a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h2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t>header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article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&lt;time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&lt;time&gt;</a:t>
            </a:r>
          </a:p>
        </p:txBody>
      </p:sp>
      <p:pic>
        <p:nvPicPr>
          <p:cNvPr id="192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2021-02-04 at 10.51.20.png" descr="Screenshot 2021-02-04 at 10.51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3565" y="8023608"/>
            <a:ext cx="12649201" cy="412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У элемента &lt;time&gt; две части:…"/>
          <p:cNvSpPr txBox="1">
            <a:spLocks noGrp="1"/>
          </p:cNvSpPr>
          <p:nvPr>
            <p:ph type="body" idx="1"/>
          </p:nvPr>
        </p:nvSpPr>
        <p:spPr>
          <a:xfrm>
            <a:off x="1206500" y="3617633"/>
            <a:ext cx="21971000" cy="951775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t>У элемента </a:t>
            </a:r>
            <a:r>
              <a:rPr>
                <a:solidFill>
                  <a:srgbClr val="4F65B4"/>
                </a:solidFill>
              </a:rPr>
              <a:t>&lt;time&gt;</a:t>
            </a:r>
            <a:r>
              <a:t> две части: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ahoma"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t>	машинный шаблон времени;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Tahoma"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t>	понятный для человека текст;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&lt;time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&lt;time&gt;</a:t>
            </a:r>
          </a:p>
        </p:txBody>
      </p:sp>
      <p:pic>
        <p:nvPicPr>
          <p:cNvPr id="197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&lt;!DOCTYPE html&gt;…"/>
          <p:cNvSpPr/>
          <p:nvPr/>
        </p:nvSpPr>
        <p:spPr>
          <a:xfrm>
            <a:off x="4463175" y="3138713"/>
            <a:ext cx="18698558" cy="1047559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&lt;!</a:t>
            </a:r>
            <a: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h1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time element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h1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Open from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time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10:00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time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 to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time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21:00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time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 every weekday.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rPr>
                <a:solidFill>
                  <a:srgbClr val="D4D4D4"/>
                </a:solidFill>
              </a:rPr>
              <a:t>I have a date on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time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datetime</a:t>
            </a:r>
            <a:r>
              <a:rPr>
                <a:solidFill>
                  <a:srgbClr val="D4D4D4"/>
                </a:solidFill>
              </a:rPr>
              <a:t>=</a:t>
            </a:r>
            <a:r>
              <a:t>"2020-02-14 20:00"</a:t>
            </a:r>
            <a:r>
              <a:rPr>
                <a:solidFill>
                  <a:srgbClr val="808080"/>
                </a:solidFill>
              </a:rPr>
              <a:t>&gt;</a:t>
            </a:r>
            <a:r>
              <a:rPr>
                <a:solidFill>
                  <a:srgbClr val="D4D4D4"/>
                </a:solidFill>
              </a:rPr>
              <a:t>Valentines day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time</a:t>
            </a:r>
            <a:r>
              <a:rPr>
                <a:solidFill>
                  <a:srgbClr val="808080"/>
                </a:solidFill>
              </a:rPr>
              <a:t>&gt;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&gt;&lt;</a:t>
            </a:r>
            <a:r>
              <a:rPr>
                <a:solidFill>
                  <a:srgbClr val="569CD6"/>
                </a:solidFill>
              </a:rPr>
              <a:t>b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Note: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b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 The time element does not render as anything special in any of the major browsers.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&lt;nav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&lt;nav&gt;</a:t>
            </a:r>
          </a:p>
        </p:txBody>
      </p:sp>
      <p:pic>
        <p:nvPicPr>
          <p:cNvPr id="201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&lt;div id=&quot;nav&quot;&gt;…"/>
          <p:cNvSpPr/>
          <p:nvPr/>
        </p:nvSpPr>
        <p:spPr>
          <a:xfrm>
            <a:off x="8494222" y="3568115"/>
            <a:ext cx="17582523" cy="1047559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div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t>"nav"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ul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main page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page 1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page 2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page 3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ul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div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2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nav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ul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main page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page 1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page 2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page 3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li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ul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nav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&lt;footer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&lt;footer&gt;</a:t>
            </a:r>
          </a:p>
        </p:txBody>
      </p:sp>
      <p:pic>
        <p:nvPicPr>
          <p:cNvPr id="205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&lt;div id=&quot;footer&quot;&gt;…"/>
          <p:cNvSpPr/>
          <p:nvPr/>
        </p:nvSpPr>
        <p:spPr>
          <a:xfrm>
            <a:off x="8829059" y="3138713"/>
            <a:ext cx="18698557" cy="1047559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2"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div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t>"footer"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© 2021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a</a:t>
            </a:r>
            <a:r>
              <a:t> </a:t>
            </a:r>
            <a:r>
              <a:rPr>
                <a:solidFill>
                  <a:srgbClr val="9CDCFE"/>
                </a:solidFill>
              </a:rPr>
              <a:t>href</a:t>
            </a:r>
            <a:r>
              <a:t>=</a:t>
            </a:r>
            <a:r>
              <a:rPr>
                <a:solidFill>
                  <a:srgbClr val="CE9178"/>
                </a:solidFill>
              </a:rPr>
              <a:t>"#"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DataArt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a</a:t>
            </a:r>
            <a:r>
              <a:rPr>
                <a:solidFill>
                  <a:srgbClr val="808080"/>
                </a:solidFill>
              </a:rPr>
              <a:t>&gt;&lt;/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div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808080"/>
              </a:solidFill>
            </a:endParaRPr>
          </a:p>
          <a:p>
            <a:pPr lvl="2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lvl="2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footer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2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© 2021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a</a:t>
            </a:r>
            <a:r>
              <a:t> </a:t>
            </a:r>
            <a:r>
              <a:rPr>
                <a:solidFill>
                  <a:srgbClr val="9CDCFE"/>
                </a:solidFill>
              </a:rPr>
              <a:t>href</a:t>
            </a:r>
            <a:r>
              <a:t>=</a:t>
            </a:r>
            <a:r>
              <a:rPr>
                <a:solidFill>
                  <a:srgbClr val="CE9178"/>
                </a:solidFill>
              </a:rPr>
              <a:t>"#"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DataArt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a</a:t>
            </a:r>
            <a:r>
              <a:rPr>
                <a:solidFill>
                  <a:srgbClr val="808080"/>
                </a:solidFill>
              </a:rPr>
              <a:t>&gt;&lt;/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2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footer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Новые элементы форм HTML5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Новые элементы форм HTML5</a:t>
            </a:r>
          </a:p>
        </p:txBody>
      </p:sp>
      <p:sp>
        <p:nvSpPr>
          <p:cNvPr id="209" name="В стандарте также вводится несколько совершенно новых элементов. С их помощью в форму можно добавить список предложений, индикатор выполнения задания, панель инструментов и многое другое. Проблема с этими новыми элементами заключается в том, что старые б"/>
          <p:cNvSpPr txBox="1">
            <a:spLocks noGrp="1"/>
          </p:cNvSpPr>
          <p:nvPr>
            <p:ph type="body" idx="1"/>
          </p:nvPr>
        </p:nvSpPr>
        <p:spPr>
          <a:xfrm>
            <a:off x="574668" y="2986762"/>
            <a:ext cx="21971001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В стандарте также вводится несколько совершенно новых элементов. С их помощью в форму можно добавить список предложений, индикатор выполнения задания, панель инструментов и многое другое. Проблема с этими новыми элементами заключается в том, что старые браузеры точно не поддерживают их, и даже новые браузеры не особо спешат с предоставлением поддержки, пока спецификация окончательно не утверждена. </a:t>
            </a:r>
          </a:p>
          <a:p>
            <a:pPr marL="0" indent="0">
              <a:buSzTx/>
              <a:buNone/>
              <a:defRPr sz="3500"/>
            </a:pPr>
            <a:r>
              <a:t>Таким образом, в последующем материале рассматриваются возможности с самым низким уровнем поддержки изо всех возможностей HTML-форм. Желательно разобраться, как они работают, но при этом разумно воздержаться от их использования, пока вы не будете уверены в том, что браузеры их поддерживают.</a:t>
            </a:r>
          </a:p>
        </p:txBody>
      </p:sp>
      <p:pic>
        <p:nvPicPr>
          <p:cNvPr id="210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&lt;datalist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&lt;datalist&gt;</a:t>
            </a:r>
          </a:p>
        </p:txBody>
      </p:sp>
      <p:sp>
        <p:nvSpPr>
          <p:cNvPr id="213" name="Элемент &lt;datalist&gt; предоставляет способ присоединить выпадающий список возможных вариантов ввода к обыкновенному текстовому полю. Заполняющим форму пользователям он дает возможность либо выбрать вариант ввода из списка значений, либо ввести требуемое зна"/>
          <p:cNvSpPr txBox="1">
            <a:spLocks noGrp="1"/>
          </p:cNvSpPr>
          <p:nvPr>
            <p:ph type="body" idx="1"/>
          </p:nvPr>
        </p:nvSpPr>
        <p:spPr>
          <a:xfrm>
            <a:off x="1206500" y="2986762"/>
            <a:ext cx="21971000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Элемент </a:t>
            </a:r>
            <a:r>
              <a:rPr>
                <a:solidFill>
                  <a:srgbClr val="1E3867"/>
                </a:solidFill>
              </a:rPr>
              <a:t>&lt;datalist&gt;</a:t>
            </a:r>
            <a:r>
              <a:t> предоставляет способ присоединить выпадающий список возможных вариантов ввода к обыкновенному текстовому полю. Заполняющим форму пользователям он дает возможность либо выбрать вариант ввода из списка значений, либо ввести требуемое значение вручную:</a:t>
            </a:r>
          </a:p>
        </p:txBody>
      </p:sp>
      <p:pic>
        <p:nvPicPr>
          <p:cNvPr id="21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&lt;fieldset&gt;…"/>
          <p:cNvSpPr/>
          <p:nvPr/>
        </p:nvSpPr>
        <p:spPr>
          <a:xfrm>
            <a:off x="11177858" y="5925187"/>
            <a:ext cx="13237406" cy="768911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4900"/>
              </a:lnSpc>
              <a:defRPr sz="2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fieldset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legend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Выберите язык программирования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legend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4900"/>
              </a:lnSpc>
              <a:defRPr sz="2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t>datalist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"L"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span</a:t>
            </a:r>
            <a:r>
              <a:t> </a:t>
            </a:r>
            <a:r>
              <a:rPr>
                <a:solidFill>
                  <a:srgbClr val="9CDCFE"/>
                </a:solidFill>
              </a:rPr>
              <a:t>class</a:t>
            </a:r>
            <a:r>
              <a:t>=</a:t>
            </a:r>
            <a:r>
              <a:rPr>
                <a:solidFill>
                  <a:srgbClr val="CE9178"/>
                </a:solidFill>
              </a:rPr>
              <a:t>"Label"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Выберите из списка: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span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4900"/>
              </a:lnSpc>
              <a:defRPr sz="26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select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t>"favoriteL"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option</a:t>
            </a:r>
            <a:r>
              <a:t> </a:t>
            </a:r>
            <a:r>
              <a:rPr>
                <a:solidFill>
                  <a:srgbClr val="9CDCFE"/>
                </a:solidFill>
              </a:rPr>
              <a:t>label</a:t>
            </a:r>
            <a:r>
              <a:t>=</a:t>
            </a:r>
            <a:r>
              <a:rPr>
                <a:solidFill>
                  <a:srgbClr val="CE9178"/>
                </a:solidFill>
              </a:rPr>
              <a:t>"c"</a:t>
            </a:r>
            <a:r>
              <a:t>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"c"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option</a:t>
            </a:r>
            <a:r>
              <a:t> </a:t>
            </a:r>
            <a:r>
              <a:rPr>
                <a:solidFill>
                  <a:srgbClr val="9CDCFE"/>
                </a:solidFill>
              </a:rPr>
              <a:t>label</a:t>
            </a:r>
            <a:r>
              <a:t>=</a:t>
            </a:r>
            <a:r>
              <a:rPr>
                <a:solidFill>
                  <a:srgbClr val="CE9178"/>
                </a:solidFill>
              </a:rPr>
              <a:t>"cpp"</a:t>
            </a:r>
            <a:r>
              <a:t>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"cpp"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4900"/>
              </a:lnSpc>
              <a:defRPr sz="26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option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label</a:t>
            </a:r>
            <a:r>
              <a:rPr>
                <a:solidFill>
                  <a:srgbClr val="D4D4D4"/>
                </a:solidFill>
              </a:rPr>
              <a:t>=</a:t>
            </a:r>
            <a:r>
              <a:t>"javascript"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rPr>
                <a:solidFill>
                  <a:srgbClr val="D4D4D4"/>
                </a:solidFill>
              </a:rPr>
              <a:t>=</a:t>
            </a:r>
            <a:r>
              <a:t>"javascript"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option</a:t>
            </a:r>
            <a:r>
              <a:t> </a:t>
            </a:r>
            <a:r>
              <a:rPr>
                <a:solidFill>
                  <a:srgbClr val="9CDCFE"/>
                </a:solidFill>
              </a:rPr>
              <a:t>label</a:t>
            </a:r>
            <a:r>
              <a:t>=</a:t>
            </a:r>
            <a:r>
              <a:rPr>
                <a:solidFill>
                  <a:srgbClr val="CE9178"/>
                </a:solidFill>
              </a:rPr>
              <a:t>"c#"</a:t>
            </a:r>
            <a:r>
              <a:t>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"c#"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4900"/>
              </a:lnSpc>
              <a:defRPr sz="2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t>select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span</a:t>
            </a:r>
            <a:r>
              <a:t> </a:t>
            </a:r>
            <a:r>
              <a:rPr>
                <a:solidFill>
                  <a:srgbClr val="9CDCFE"/>
                </a:solidFill>
              </a:rPr>
              <a:t>class</a:t>
            </a:r>
            <a:r>
              <a:t>=</a:t>
            </a:r>
            <a:r>
              <a:rPr>
                <a:solidFill>
                  <a:srgbClr val="CE9178"/>
                </a:solidFill>
              </a:rPr>
              <a:t>"Label"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Или введите вручную: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span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4900"/>
              </a:lnSpc>
              <a:defRPr sz="2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t>datalist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900"/>
              </a:lnSpc>
              <a:defRPr sz="2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</a:p>
          <a:p>
            <a:pPr algn="l" defTabSz="457200">
              <a:lnSpc>
                <a:spcPts val="4900"/>
              </a:lnSpc>
              <a:defRPr sz="26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t>"fruit"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list</a:t>
            </a:r>
            <a:r>
              <a:rPr>
                <a:solidFill>
                  <a:srgbClr val="D4D4D4"/>
                </a:solidFill>
              </a:rPr>
              <a:t>=</a:t>
            </a:r>
            <a:r>
              <a:t>"L"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900"/>
              </a:lnSpc>
              <a:defRPr sz="2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fieldset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&lt;datalist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&lt;datalist&gt;</a:t>
            </a:r>
          </a:p>
        </p:txBody>
      </p:sp>
      <p:pic>
        <p:nvPicPr>
          <p:cNvPr id="218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shot 2021-02-04 at 11.06.36.png" descr="Screenshot 2021-02-04 at 11.06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7417" y="3449509"/>
            <a:ext cx="13400205" cy="47530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shot 2021-02-04 at 11.06.47.png" descr="Screenshot 2021-02-04 at 11.06.4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88292" y="9855250"/>
            <a:ext cx="13634501" cy="3496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&lt;canvas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&lt;canvas&gt;</a:t>
            </a:r>
          </a:p>
        </p:txBody>
      </p:sp>
      <p:pic>
        <p:nvPicPr>
          <p:cNvPr id="22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shot 2021-02-16 at 09.59.21.png" descr="Screenshot 2021-02-16 at 09.59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9723" y="6604048"/>
            <a:ext cx="3251201" cy="26543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&lt;!DOCTYPE html&gt;…"/>
          <p:cNvSpPr/>
          <p:nvPr/>
        </p:nvSpPr>
        <p:spPr>
          <a:xfrm>
            <a:off x="11315522" y="3138713"/>
            <a:ext cx="13099741" cy="1047559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sz="14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&lt;!DOCTYPE html&gt;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&lt;html&gt;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0000"/>
                </a:solidFill>
              </a:rPr>
              <a:t> </a:t>
            </a:r>
            <a:r>
              <a:t>&lt;head&gt;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&lt;title&gt;</a:t>
            </a:r>
            <a:r>
              <a:rPr b="0">
                <a:solidFill>
                  <a:srgbClr val="000000"/>
                </a:solidFill>
              </a:rPr>
              <a:t>canvas</a:t>
            </a:r>
            <a:r>
              <a:t>&lt;/title&gt;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B6103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rgbClr val="006699"/>
                </a:solidFill>
              </a:rPr>
              <a:t>&lt;meta</a:t>
            </a:r>
            <a:r>
              <a:t> charset=</a:t>
            </a:r>
            <a:r>
              <a:rPr>
                <a:solidFill>
                  <a:srgbClr val="39892F"/>
                </a:solidFill>
              </a:rPr>
              <a:t>"utf-8"</a:t>
            </a:r>
            <a:r>
              <a:rPr b="1">
                <a:solidFill>
                  <a:srgbClr val="006699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&lt;script&gt;</a:t>
            </a:r>
            <a:r>
              <a:rPr b="0">
                <a:solidFill>
                  <a:srgbClr val="000000"/>
                </a:solidFill>
              </a:rPr>
              <a:t> 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window.onload = </a:t>
            </a:r>
            <a:r>
              <a:rPr b="1">
                <a:solidFill>
                  <a:srgbClr val="9C223F"/>
                </a:solidFill>
              </a:rPr>
              <a:t>function</a:t>
            </a:r>
            <a:r>
              <a:rPr>
                <a:solidFill>
                  <a:srgbClr val="39892F"/>
                </a:solidFill>
              </a:rPr>
              <a:t>()</a:t>
            </a:r>
            <a:r>
              <a:rPr b="1"/>
              <a:t> {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9C223F"/>
                </a:solidFill>
              </a:rPr>
              <a:t>var</a:t>
            </a:r>
            <a:r>
              <a:t> drawingCanvas = document.getElementById('smile');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9C223F"/>
                </a:solidFill>
              </a:rPr>
              <a:t>if</a:t>
            </a:r>
            <a:r>
              <a:t>(drawingCanvas &amp;&amp; drawingCanvas.getContext) {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</a:t>
            </a:r>
            <a:r>
              <a:rPr>
                <a:solidFill>
                  <a:srgbClr val="9C223F"/>
                </a:solidFill>
              </a:rPr>
              <a:t>var</a:t>
            </a:r>
            <a:r>
              <a:t> context = drawingCanvas.getContext('2d');</a:t>
            </a:r>
          </a:p>
          <a:p>
            <a:pPr algn="l" defTabSz="457200">
              <a:defRPr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</a:t>
            </a:r>
            <a:r>
              <a:t>// Рисуем окружность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context.strokeStyle = "#000";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context.fillStyle = "#fc0";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context.beginPath();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context.arc(</a:t>
            </a:r>
            <a:r>
              <a:rPr>
                <a:solidFill>
                  <a:srgbClr val="D6562B"/>
                </a:solidFill>
              </a:rPr>
              <a:t>100</a:t>
            </a:r>
            <a:r>
              <a:t>,</a:t>
            </a:r>
            <a:r>
              <a:rPr>
                <a:solidFill>
                  <a:srgbClr val="D6562B"/>
                </a:solidFill>
              </a:rPr>
              <a:t>100</a:t>
            </a:r>
            <a:r>
              <a:t>,</a:t>
            </a:r>
            <a:r>
              <a:rPr>
                <a:solidFill>
                  <a:srgbClr val="D6562B"/>
                </a:solidFill>
              </a:rPr>
              <a:t>50</a:t>
            </a:r>
            <a:r>
              <a:t>,</a:t>
            </a:r>
            <a:r>
              <a:rPr>
                <a:solidFill>
                  <a:srgbClr val="D6562B"/>
                </a:solidFill>
              </a:rPr>
              <a:t>0</a:t>
            </a:r>
            <a:r>
              <a:t>,Math.PI*</a:t>
            </a:r>
            <a:r>
              <a:rPr>
                <a:solidFill>
                  <a:srgbClr val="D6562B"/>
                </a:solidFill>
              </a:rPr>
              <a:t>2</a:t>
            </a:r>
            <a:r>
              <a:t>,true);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context.closePath();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context.stroke();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context.fill();</a:t>
            </a:r>
          </a:p>
          <a:p>
            <a:pPr algn="l" defTabSz="457200">
              <a:defRPr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</a:t>
            </a:r>
            <a:r>
              <a:t>// Рисуем левый глаз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context.fillStyle = "#fff";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context.beginPath();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context.arc(</a:t>
            </a:r>
            <a:r>
              <a:rPr>
                <a:solidFill>
                  <a:srgbClr val="D6562B"/>
                </a:solidFill>
              </a:rPr>
              <a:t>84</a:t>
            </a:r>
            <a:r>
              <a:t>,</a:t>
            </a:r>
            <a:r>
              <a:rPr>
                <a:solidFill>
                  <a:srgbClr val="D6562B"/>
                </a:solidFill>
              </a:rPr>
              <a:t>90</a:t>
            </a:r>
            <a:r>
              <a:t>,</a:t>
            </a:r>
            <a:r>
              <a:rPr>
                <a:solidFill>
                  <a:srgbClr val="D6562B"/>
                </a:solidFill>
              </a:rPr>
              <a:t>8</a:t>
            </a:r>
            <a:r>
              <a:t>,</a:t>
            </a:r>
            <a:r>
              <a:rPr>
                <a:solidFill>
                  <a:srgbClr val="D6562B"/>
                </a:solidFill>
              </a:rPr>
              <a:t>0</a:t>
            </a:r>
            <a:r>
              <a:t>,Math.PI*</a:t>
            </a:r>
            <a:r>
              <a:rPr>
                <a:solidFill>
                  <a:srgbClr val="D6562B"/>
                </a:solidFill>
              </a:rPr>
              <a:t>2</a:t>
            </a:r>
            <a:r>
              <a:t>,true);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context.closePath();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context.stroke();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context.fill();</a:t>
            </a:r>
          </a:p>
          <a:p>
            <a:pPr algn="l" defTabSz="457200">
              <a:defRPr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</a:t>
            </a:r>
            <a:r>
              <a:t>// Рисуем правый глаз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context.beginPath();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context.arc(</a:t>
            </a:r>
            <a:r>
              <a:rPr>
                <a:solidFill>
                  <a:srgbClr val="D6562B"/>
                </a:solidFill>
              </a:rPr>
              <a:t>116</a:t>
            </a:r>
            <a:r>
              <a:t>,</a:t>
            </a:r>
            <a:r>
              <a:rPr>
                <a:solidFill>
                  <a:srgbClr val="D6562B"/>
                </a:solidFill>
              </a:rPr>
              <a:t>90</a:t>
            </a:r>
            <a:r>
              <a:t>,</a:t>
            </a:r>
            <a:r>
              <a:rPr>
                <a:solidFill>
                  <a:srgbClr val="D6562B"/>
                </a:solidFill>
              </a:rPr>
              <a:t>8</a:t>
            </a:r>
            <a:r>
              <a:t>,</a:t>
            </a:r>
            <a:r>
              <a:rPr>
                <a:solidFill>
                  <a:srgbClr val="D6562B"/>
                </a:solidFill>
              </a:rPr>
              <a:t>0</a:t>
            </a:r>
            <a:r>
              <a:t>,Math.PI*</a:t>
            </a:r>
            <a:r>
              <a:rPr>
                <a:solidFill>
                  <a:srgbClr val="D6562B"/>
                </a:solidFill>
              </a:rPr>
              <a:t>2</a:t>
            </a:r>
            <a:r>
              <a:t>,true);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context.closePath();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context.stroke();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context.fill();</a:t>
            </a:r>
          </a:p>
          <a:p>
            <a:pPr algn="l" defTabSz="457200">
              <a:defRPr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  </a:t>
            </a:r>
            <a:r>
              <a:t>// Рисуем рот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context.beginPath();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context.moveTo(</a:t>
            </a:r>
            <a:r>
              <a:rPr>
                <a:solidFill>
                  <a:srgbClr val="D6562B"/>
                </a:solidFill>
              </a:rPr>
              <a:t>70</a:t>
            </a:r>
            <a:r>
              <a:t>,</a:t>
            </a:r>
            <a:r>
              <a:rPr>
                <a:solidFill>
                  <a:srgbClr val="D6562B"/>
                </a:solidFill>
              </a:rPr>
              <a:t>115</a:t>
            </a:r>
            <a:r>
              <a:t>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context.quadraticCurveTo(</a:t>
            </a:r>
            <a:r>
              <a:rPr>
                <a:solidFill>
                  <a:srgbClr val="D6562B"/>
                </a:solidFill>
              </a:rPr>
              <a:t>100</a:t>
            </a:r>
            <a:r>
              <a:t>,</a:t>
            </a:r>
            <a:r>
              <a:rPr>
                <a:solidFill>
                  <a:srgbClr val="D6562B"/>
                </a:solidFill>
              </a:rPr>
              <a:t>130</a:t>
            </a:r>
            <a:r>
              <a:t>,</a:t>
            </a:r>
            <a:r>
              <a:rPr>
                <a:solidFill>
                  <a:srgbClr val="D6562B"/>
                </a:solidFill>
              </a:rPr>
              <a:t>130</a:t>
            </a:r>
            <a:r>
              <a:t>,</a:t>
            </a:r>
            <a:r>
              <a:rPr>
                <a:solidFill>
                  <a:srgbClr val="D6562B"/>
                </a:solidFill>
              </a:rPr>
              <a:t>115</a:t>
            </a:r>
            <a:r>
              <a:t>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context.quadraticCurveTo(</a:t>
            </a:r>
            <a:r>
              <a:rPr>
                <a:solidFill>
                  <a:srgbClr val="D6562B"/>
                </a:solidFill>
              </a:rPr>
              <a:t>100</a:t>
            </a:r>
            <a:r>
              <a:t>,</a:t>
            </a:r>
            <a:r>
              <a:rPr>
                <a:solidFill>
                  <a:srgbClr val="D6562B"/>
                </a:solidFill>
              </a:rPr>
              <a:t>150</a:t>
            </a:r>
            <a:r>
              <a:t>,</a:t>
            </a:r>
            <a:r>
              <a:rPr>
                <a:solidFill>
                  <a:srgbClr val="D6562B"/>
                </a:solidFill>
              </a:rPr>
              <a:t>70</a:t>
            </a:r>
            <a:r>
              <a:t>,</a:t>
            </a:r>
            <a:r>
              <a:rPr>
                <a:solidFill>
                  <a:srgbClr val="D6562B"/>
                </a:solidFill>
              </a:rPr>
              <a:t>115</a:t>
            </a:r>
            <a:r>
              <a:t>); 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context.closePath();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context.stroke();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context.fill();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&lt;/script&gt;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0000"/>
                </a:solidFill>
              </a:rPr>
              <a:t> </a:t>
            </a:r>
            <a:r>
              <a:t>&lt;/head&gt;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0000"/>
                </a:solidFill>
              </a:rPr>
              <a:t> </a:t>
            </a:r>
            <a:r>
              <a:t>&lt;body&gt;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B6103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rgbClr val="006699"/>
                </a:solidFill>
              </a:rPr>
              <a:t>&lt;canvas</a:t>
            </a:r>
            <a:r>
              <a:t> id=</a:t>
            </a:r>
            <a:r>
              <a:rPr>
                <a:solidFill>
                  <a:srgbClr val="39892F"/>
                </a:solidFill>
              </a:rPr>
              <a:t>"smile"</a:t>
            </a:r>
            <a:r>
              <a:t> width=</a:t>
            </a:r>
            <a:r>
              <a:rPr>
                <a:solidFill>
                  <a:srgbClr val="39892F"/>
                </a:solidFill>
              </a:rPr>
              <a:t>"200"</a:t>
            </a:r>
            <a:r>
              <a:t> height=</a:t>
            </a:r>
            <a:r>
              <a:rPr>
                <a:solidFill>
                  <a:srgbClr val="39892F"/>
                </a:solidFill>
              </a:rPr>
              <a:t>"200"</a:t>
            </a:r>
            <a:r>
              <a:rPr b="1">
                <a:solidFill>
                  <a:srgbClr val="006699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>
                <a:solidFill>
                  <a:srgbClr val="006699"/>
                </a:solidFill>
              </a:rPr>
              <a:t>&lt;p&gt;</a:t>
            </a:r>
            <a:r>
              <a:t>Ваш браузер не поддерживает рисование.</a:t>
            </a:r>
            <a:r>
              <a:rPr b="1">
                <a:solidFill>
                  <a:srgbClr val="006699"/>
                </a:solidFill>
              </a:rPr>
              <a:t>&lt;/p&gt;</a:t>
            </a: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0000"/>
                </a:solidFill>
              </a:rPr>
              <a:t>  </a:t>
            </a:r>
            <a:r>
              <a:t>&lt;/canvas&gt;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>
                <a:solidFill>
                  <a:srgbClr val="000000"/>
                </a:solidFill>
              </a:rPr>
              <a:t> </a:t>
            </a:r>
            <a:r>
              <a:t>&lt;/body&gt;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400" b="1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&lt;progress&gt; и счетчик &lt;meter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&lt;progress&gt; и счетчик &lt;meter&gt;</a:t>
            </a:r>
          </a:p>
        </p:txBody>
      </p:sp>
      <p:sp>
        <p:nvSpPr>
          <p:cNvPr id="228" name="Новые графические элементы &lt;progress&gt; и &lt;meter&gt; внешне похожи друг на друга, но имеют разные назначения. Элемент &lt;progress&gt; отображает ход выполнения задания посредством зеленой пульсирующей полоски на сером фоне. Визуально элемент &lt;progress&gt; похож на ин"/>
          <p:cNvSpPr txBox="1">
            <a:spLocks noGrp="1"/>
          </p:cNvSpPr>
          <p:nvPr>
            <p:ph type="body" idx="1"/>
          </p:nvPr>
        </p:nvSpPr>
        <p:spPr>
          <a:xfrm>
            <a:off x="1206500" y="2986762"/>
            <a:ext cx="21971000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Новые графические элементы &lt;progress&gt; и &lt;meter&gt; внешне похожи друг на друга, но имеют разные назначения. Элемент &lt;progress&gt; отображает ход выполнения задания посредством зеленой пульсирующей полоски на сером фоне. Визуально элемент &lt;progress&gt; похож на индикаторы выполнения, с которыми вам, вероятно, приходилось не раз встречаться, хотя его точный внешний вид зависит от браузера, в котором просматривается страница. </a:t>
            </a:r>
          </a:p>
          <a:p>
            <a:pPr marL="0" indent="0">
              <a:buSzTx/>
              <a:buNone/>
              <a:defRPr sz="3500"/>
            </a:pPr>
            <a:r>
              <a:t>Элемент &lt;meter&gt; указывает значение в диапазоне известных значений. Внешне похож на элемент &lt;progress&gt;, но зеленая полоска имеет другой оттенок и не пульсирует. В зависимости от браузера цвет индикаторной полоски элемента &lt;meter&gt; может меняться при отображении значения, определенного как "слишком низкое" или "слишком высокое". Например, в браузере Chrome при отображении последнего значения цвет индикатора меняется с зеленого на желтый. Но самая важная разница между элементами &lt;progress&gt; и &lt;meter&gt; заключается в их семантическом значении.</a:t>
            </a:r>
          </a:p>
        </p:txBody>
      </p:sp>
      <p:pic>
        <p:nvPicPr>
          <p:cNvPr id="229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овые теги…"/>
          <p:cNvSpPr txBox="1">
            <a:spLocks noGrp="1"/>
          </p:cNvSpPr>
          <p:nvPr>
            <p:ph type="body" sz="half" idx="1"/>
          </p:nvPr>
        </p:nvSpPr>
        <p:spPr>
          <a:xfrm>
            <a:off x="1206500" y="3979370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Новые теги</a:t>
            </a:r>
          </a:p>
          <a:p>
            <a:r>
              <a:t>Новые элементы форм HTML5</a:t>
            </a:r>
          </a:p>
          <a:p>
            <a:r>
              <a:t>Новые типы элемента &lt;input&gt;</a:t>
            </a:r>
          </a:p>
          <a:p>
            <a:r>
              <a:t>SEO</a:t>
            </a:r>
          </a:p>
          <a:p>
            <a:r>
              <a:t>Домашнее задание</a:t>
            </a:r>
          </a:p>
        </p:txBody>
      </p:sp>
      <p:pic>
        <p:nvPicPr>
          <p:cNvPr id="15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Структура лекции"/>
          <p:cNvSpPr txBox="1"/>
          <p:nvPr/>
        </p:nvSpPr>
        <p:spPr>
          <a:xfrm>
            <a:off x="12065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1609303">
              <a:lnSpc>
                <a:spcPct val="80000"/>
              </a:lnSpc>
              <a:defRPr sz="5610" b="1" spc="-112">
                <a:solidFill>
                  <a:srgbClr val="000000"/>
                </a:solidFill>
              </a:defRPr>
            </a:lvl1pPr>
          </a:lstStyle>
          <a:p>
            <a:r>
              <a:t>Структура лекции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&lt;progress&gt; и счетчик &lt;meter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&lt;progress&gt; и счетчик &lt;meter&gt;</a:t>
            </a:r>
          </a:p>
        </p:txBody>
      </p:sp>
      <p:pic>
        <p:nvPicPr>
          <p:cNvPr id="232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&lt;!DOCTYPE html&gt;…"/>
          <p:cNvSpPr/>
          <p:nvPr/>
        </p:nvSpPr>
        <p:spPr>
          <a:xfrm>
            <a:off x="10256529" y="3138713"/>
            <a:ext cx="18698558" cy="1047559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&lt;!</a:t>
            </a:r>
            <a: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t>progress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"100"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max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"200"</a:t>
            </a:r>
            <a:r>
              <a:rPr>
                <a:solidFill>
                  <a:srgbClr val="808080"/>
                </a:solidFill>
              </a:rPr>
              <a:t>&gt;</a:t>
            </a:r>
            <a:r>
              <a:rPr>
                <a:solidFill>
                  <a:srgbClr val="D4D4D4"/>
                </a:solidFill>
              </a:rPr>
              <a:t> 100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t>progress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t>meter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min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"5"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max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"70"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"28"</a:t>
            </a:r>
            <a:r>
              <a:rPr>
                <a:solidFill>
                  <a:srgbClr val="808080"/>
                </a:solidFill>
              </a:rPr>
              <a:t>&gt;</a:t>
            </a:r>
            <a:r>
              <a:rPr>
                <a:solidFill>
                  <a:srgbClr val="D4D4D4"/>
                </a:solidFill>
              </a:rPr>
              <a:t> 28</a:t>
            </a:r>
            <a:r>
              <a:rPr>
                <a:solidFill>
                  <a:srgbClr val="808080"/>
                </a:solidFill>
              </a:rPr>
              <a:t>&lt;/</a:t>
            </a:r>
            <a:r>
              <a:t>meter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t>meter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min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"5"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max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"100"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high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"70"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"79"</a:t>
            </a:r>
            <a:r>
              <a:rPr>
                <a:solidFill>
                  <a:srgbClr val="808080"/>
                </a:solidFill>
              </a:rPr>
              <a:t>&gt;</a:t>
            </a:r>
            <a:r>
              <a:rPr>
                <a:solidFill>
                  <a:srgbClr val="D4D4D4"/>
                </a:solidFill>
              </a:rPr>
              <a:t>79</a:t>
            </a:r>
            <a:r>
              <a:rPr>
                <a:solidFill>
                  <a:srgbClr val="808080"/>
                </a:solidFill>
              </a:rPr>
              <a:t>&lt;/</a:t>
            </a:r>
            <a:r>
              <a:t>meter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  <p:pic>
        <p:nvPicPr>
          <p:cNvPr id="234" name="Screenshot 2021-02-04 at 11.16.43.png" descr="Screenshot 2021-02-04 at 11.16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345" y="5581812"/>
            <a:ext cx="8660095" cy="3743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вые типы элемента &lt;input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Новые типы элемента &lt;input&gt;</a:t>
            </a:r>
          </a:p>
        </p:txBody>
      </p:sp>
      <p:sp>
        <p:nvSpPr>
          <p:cNvPr id="237" name="Одной из странных особенностей HTML-форм является использование одного элемента с расплывчатым названием &lt;input&gt; для создания разнообразных элементов управления, от флажков до текстовых полей и кнопок. Конкретный вид элемента управления зависит от атрибу"/>
          <p:cNvSpPr txBox="1">
            <a:spLocks noGrp="1"/>
          </p:cNvSpPr>
          <p:nvPr>
            <p:ph type="body" idx="1"/>
          </p:nvPr>
        </p:nvSpPr>
        <p:spPr>
          <a:xfrm>
            <a:off x="1206500" y="2986762"/>
            <a:ext cx="21971000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r>
              <a:t>Одной из странных особенностей HTML-форм является использование одного элемента с расплывчатым названием &lt;input&gt; для создания разнообразных элементов управления, от флажков до текстовых полей и кнопок. Конкретный вид элемента управления зависит от атрибута type элемента &lt;input&gt;. </a:t>
            </a:r>
          </a:p>
          <a:p>
            <a:pPr marL="0" indent="0">
              <a:buSzTx/>
              <a:buNone/>
              <a:defRPr sz="3500"/>
            </a:pPr>
            <a:r>
              <a:t>Если браузеру встречается неизвестный тип элемента &lt;input&gt;, веб-обозреватель рассматривает его как обычное текстовое поле. Это означает, что следующие три элемента обрабатываются абсолютно одинаково всеми браузерами:</a:t>
            </a:r>
          </a:p>
        </p:txBody>
      </p:sp>
      <p:pic>
        <p:nvPicPr>
          <p:cNvPr id="238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&lt;input type=&quot;text&quot;&gt;…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"text"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"странный-тип-input"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input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ype=&quot;email&quo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type="email"</a:t>
            </a:r>
          </a:p>
        </p:txBody>
      </p:sp>
      <p:sp>
        <p:nvSpPr>
          <p:cNvPr id="242" name="Тип данных email используется для полей, предназначенных для ввода адресов электронной почты. В общем, адрес электронной почты состоит из строки символов (использование некоторых символов не допускается). Допустимый адрес должен содержать символ @ и точк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Тип данных email используется для полей, предназначенных для ввода адресов электронной почты. В общем, адрес электронной почты состоит из строки символов (использование некоторых символов не допускается). Допустимый адрес должен содержать символ @ и точку, между которыми должен быть минимум один символ, а после точки — минимум два символа:</a:t>
            </a:r>
          </a:p>
        </p:txBody>
      </p:sp>
      <p:pic>
        <p:nvPicPr>
          <p:cNvPr id="24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&lt;form action=&quot;/action_page.php&quot;&gt;…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form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action</a:t>
            </a:r>
            <a:r>
              <a:rPr>
                <a:solidFill>
                  <a:srgbClr val="D4D4D4"/>
                </a:solidFill>
              </a:rPr>
              <a:t>=</a:t>
            </a:r>
            <a:r>
              <a:t>"/action_page.php"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"email"</a:t>
            </a: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=</a:t>
            </a:r>
            <a:r>
              <a:t>"email"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"submit"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form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ype=&quot;search&quo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type="search"</a:t>
            </a:r>
          </a:p>
        </p:txBody>
      </p:sp>
      <p:sp>
        <p:nvSpPr>
          <p:cNvPr id="247" name="Тип search применяется для полей поиска. Они обычно предназначены для ввода ключевых слов, по которым потом выполняется какой-либо вид поиска. Это может быть поиск по всему Интернету (как в Google), поиск по одной странице или же специальная поисковая пр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r>
              <a:t>Тип search применяется для полей поиска. Они обычно предназначены для ввода ключевых слов, по которым потом выполняется какой-либо вид поиска. Это может быть поиск по всему Интернету (как в Google), поиск по одной странице или же специальная поисковая процедура, которая исследует каталог информации. В любом случае поле поиска выглядит и ведет себя почти точно так же, как и обычное текстовое поле. </a:t>
            </a:r>
          </a:p>
          <a:p>
            <a:pPr marL="0" indent="0">
              <a:buSzTx/>
              <a:buNone/>
              <a:defRPr sz="3500"/>
            </a:pPr>
            <a:r>
              <a:t>В некоторых браузерах, например Safari, поле поиска выглядит слегка по-другому и имеет скругленные углы. Кроме этого, когда пользователь начинает вводить данные в поле поиска в браузере Safari или Chrome, с правой стороны поля выводится небольшой значок в виде X, щелкнув по которому можно очистить поле.</a:t>
            </a:r>
          </a:p>
        </p:txBody>
      </p:sp>
      <p:pic>
        <p:nvPicPr>
          <p:cNvPr id="248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&lt;form action=&quot;/action_page.php&quot;&gt;…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form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action</a:t>
            </a:r>
            <a:r>
              <a:rPr>
                <a:solidFill>
                  <a:srgbClr val="D4D4D4"/>
                </a:solidFill>
              </a:rPr>
              <a:t>=</a:t>
            </a:r>
            <a:r>
              <a:t>"/action_page.php"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"search"</a:t>
            </a: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="</a:t>
            </a:r>
            <a:r>
              <a:t>search"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"submit"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form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ype=&quot;url&quo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type="url"</a:t>
            </a:r>
          </a:p>
        </p:txBody>
      </p:sp>
      <p:sp>
        <p:nvSpPr>
          <p:cNvPr id="252" name="Тип url применяется для полей ввода URL-адресов. Вопрос, что является допустимым URL, продолжает горячо обсуждаться. Но большинство браузеров применяет сравнительно нестрогий алгоритм проверки. Адрес должен содержать префикс (который может быть как насто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Тип url применяется для полей ввода URL-адресов. Вопрос, что является допустимым URL, продолжает горячо обсуждаться. Но большинство браузеров применяет сравнительно нестрогий алгоритм проверки. Адрес должен содержать префикс (который может быть как настоящим, типа http://, так и выдуманным, типа bonk//) и позволяет вводить пробелы и большинство специальных символов, за исключением двоеточия.</a:t>
            </a:r>
          </a:p>
          <a:p>
            <a:pPr marL="0" indent="0">
              <a:buSzTx/>
              <a:buNone/>
              <a:defRPr sz="3500"/>
            </a:pPr>
            <a:r>
              <a:t> Некоторые браузеры также предлагают возможные варианты URL в выпадающем списке, которые обычно взяты из журнала недавно посещенных браузером страниц</a:t>
            </a:r>
          </a:p>
        </p:txBody>
      </p:sp>
      <p:pic>
        <p:nvPicPr>
          <p:cNvPr id="25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&lt;form action=&quot;/action_page.php&quot;&gt;…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form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action</a:t>
            </a:r>
            <a:r>
              <a:rPr>
                <a:solidFill>
                  <a:srgbClr val="D4D4D4"/>
                </a:solidFill>
              </a:rPr>
              <a:t>=</a:t>
            </a:r>
            <a:r>
              <a:t>"/action_page.php"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"url"</a:t>
            </a: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=</a:t>
            </a:r>
            <a:r>
              <a:t>"url"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"submit"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form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  <p:pic>
        <p:nvPicPr>
          <p:cNvPr id="255" name="Screenshot 2021-02-04 at 11.44.27.png" descr="Screenshot 2021-02-04 at 11.44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9775" y="9939084"/>
            <a:ext cx="9230072" cy="3172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ype=&quot;tel&quo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type="tel"</a:t>
            </a:r>
          </a:p>
        </p:txBody>
      </p:sp>
      <p:sp>
        <p:nvSpPr>
          <p:cNvPr id="258" name="Тип данных tel применяется с целью обозначения полей для ввода телефонных номеров, которые могут быть представлены в самых разных форматах. В одних случаях используются только цифры, в других применяются пробелы, тире, знак &quot;плюс&quot; и круглые скобки. Возмо"/>
          <p:cNvSpPr txBox="1">
            <a:spLocks noGrp="1"/>
          </p:cNvSpPr>
          <p:nvPr>
            <p:ph type="body" idx="1"/>
          </p:nvPr>
        </p:nvSpPr>
        <p:spPr>
          <a:xfrm>
            <a:off x="1159697" y="3080366"/>
            <a:ext cx="14058853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r>
              <a:t>Тип данных tel применяется с целью обозначения полей для ввода телефонных номеров, которые могут быть представлены в самых разных форматах. В одних случаях используются только цифры, в других применяются пробелы, тире, знак "плюс" и круглые скобки. Возможно, это отсутствие единого формата и есть причина того, что стандарт HTML5 не требует от браузеров выполнения проверки телефонных номеров. Вместе с тем, не понятно, почему поле типа tel не отклоняет по крайней мере, буквы. </a:t>
            </a:r>
          </a:p>
          <a:p>
            <a:pPr marL="0" indent="0">
              <a:buSzTx/>
              <a:buNone/>
              <a:defRPr sz="3500"/>
            </a:pPr>
            <a:r>
              <a:t>В настоящее время единственная польза от применения поля типа tel состоит в предоставлении специализированной виртуальной клавиатуры для ввода телефонных номеров на мобильных браузерах, которая содержит цифры, но не буквы.</a:t>
            </a:r>
          </a:p>
        </p:txBody>
      </p:sp>
      <p:pic>
        <p:nvPicPr>
          <p:cNvPr id="259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ype=&quot;number&quo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type="number"</a:t>
            </a:r>
          </a:p>
        </p:txBody>
      </p:sp>
      <p:sp>
        <p:nvSpPr>
          <p:cNvPr id="262" name="В HTML5 определяются два числовых типа данных. Тип number предназначен для обычных чисел.…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В HTML5 определяются два числовых типа данных. Тип number предназначен для обычных чисел. </a:t>
            </a:r>
          </a:p>
          <a:p>
            <a:pPr marL="0" indent="0">
              <a:buSzTx/>
              <a:buNone/>
              <a:defRPr sz="3500"/>
            </a:pPr>
            <a:r>
              <a:t>Этот тип данных имеет очевидный потенциал. Обычные текстовые поля принимают буквально все: цифры, буквы, пробелы, знаки пунктуации и т.п. По этой причине одна из самых распространенных задач проверки — убедиться, что значение является числом в определенном диапазоне. Но при вводе данных в поле типа number браузер автоматически игнорирует все символы, кроме цифр. Далее показан пример кода для создания поля этого типа:</a:t>
            </a:r>
          </a:p>
        </p:txBody>
      </p:sp>
      <p:pic>
        <p:nvPicPr>
          <p:cNvPr id="26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&lt;form action=&quot;/action_page.php&quot;&gt;…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form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action</a:t>
            </a:r>
            <a:r>
              <a:rPr>
                <a:solidFill>
                  <a:srgbClr val="D4D4D4"/>
                </a:solidFill>
              </a:rPr>
              <a:t>=</a:t>
            </a:r>
            <a:r>
              <a:t>"/action_page.php"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label</a:t>
            </a:r>
            <a:r>
              <a:t> </a:t>
            </a:r>
            <a:r>
              <a:rPr>
                <a:solidFill>
                  <a:srgbClr val="9CDCFE"/>
                </a:solidFill>
              </a:rPr>
              <a:t>for</a:t>
            </a:r>
            <a:r>
              <a:t>=</a:t>
            </a:r>
            <a:r>
              <a:rPr>
                <a:solidFill>
                  <a:srgbClr val="CE9178"/>
                </a:solidFill>
              </a:rPr>
              <a:t>"age"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Enter your age: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label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t>"age"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"number"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min</a:t>
            </a:r>
            <a:r>
              <a:rPr>
                <a:solidFill>
                  <a:srgbClr val="D4D4D4"/>
                </a:solidFill>
              </a:rPr>
              <a:t>=</a:t>
            </a:r>
            <a:r>
              <a:t>"16"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max</a:t>
            </a:r>
            <a:r>
              <a:rPr>
                <a:solidFill>
                  <a:srgbClr val="D4D4D4"/>
                </a:solidFill>
              </a:rPr>
              <a:t>=</a:t>
            </a:r>
            <a:r>
              <a:t>"100"</a:t>
            </a:r>
            <a:r>
              <a:rPr>
                <a:solidFill>
                  <a:srgbClr val="808080"/>
                </a:solidFill>
              </a:rPr>
              <a:t>&gt;&lt;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"submit"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form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ype=&quot;range&quo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type="range"</a:t>
            </a:r>
          </a:p>
        </p:txBody>
      </p:sp>
      <p:sp>
        <p:nvSpPr>
          <p:cNvPr id="267" name="Другим числовым типом HTML5 является range.…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Другим числовым типом HTML5 является 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range</a:t>
            </a:r>
            <a:r>
              <a:t>. </a:t>
            </a:r>
          </a:p>
          <a:p>
            <a:pPr marL="0" indent="0">
              <a:buSzTx/>
              <a:buNone/>
              <a:defRPr sz="3500"/>
            </a:pPr>
            <a:r>
              <a:t>Подобно типу number, этот тип может представлять целые и дробные значения. Также поддерживает атрибуты min и max для установки диапазона значений. Далее показан пример кода для создания поля этого типа:</a:t>
            </a:r>
          </a:p>
        </p:txBody>
      </p:sp>
      <p:pic>
        <p:nvPicPr>
          <p:cNvPr id="268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&lt;label for=&quot;age&quot;&gt;Возраст&lt;em&gt;*&lt;/em&gt;&lt;/label&gt;…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label</a:t>
            </a:r>
            <a:r>
              <a:t> </a:t>
            </a:r>
            <a:r>
              <a:rPr>
                <a:solidFill>
                  <a:srgbClr val="9CDCFE"/>
                </a:solidFill>
              </a:rPr>
              <a:t>for</a:t>
            </a:r>
            <a:r>
              <a:t>=</a:t>
            </a:r>
            <a:r>
              <a:rPr>
                <a:solidFill>
                  <a:srgbClr val="CE9178"/>
                </a:solidFill>
              </a:rPr>
              <a:t>"age"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Возраст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em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*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em</a:t>
            </a:r>
            <a:r>
              <a:rPr>
                <a:solidFill>
                  <a:srgbClr val="808080"/>
                </a:solidFill>
              </a:rPr>
              <a:t>&gt;&lt;/</a:t>
            </a:r>
            <a:r>
              <a:rPr>
                <a:solidFill>
                  <a:srgbClr val="569CD6"/>
                </a:solidFill>
              </a:rPr>
              <a:t>label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t>"age"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"range"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min</a:t>
            </a:r>
            <a:r>
              <a:rPr>
                <a:solidFill>
                  <a:srgbClr val="D4D4D4"/>
                </a:solidFill>
              </a:rPr>
              <a:t>=</a:t>
            </a:r>
            <a:r>
              <a:t>"0"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max</a:t>
            </a:r>
            <a:r>
              <a:rPr>
                <a:solidFill>
                  <a:srgbClr val="D4D4D4"/>
                </a:solidFill>
              </a:rPr>
              <a:t>=</a:t>
            </a:r>
            <a:r>
              <a:t>"120"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value</a:t>
            </a:r>
            <a:r>
              <a:rPr>
                <a:solidFill>
                  <a:srgbClr val="D4D4D4"/>
                </a:solidFill>
              </a:rPr>
              <a:t>=</a:t>
            </a:r>
            <a:r>
              <a:t>"30"</a:t>
            </a:r>
            <a:r>
              <a:rPr>
                <a:solidFill>
                  <a:srgbClr val="808080"/>
                </a:solidFill>
              </a:rPr>
              <a:t>&gt;&lt;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  <p:pic>
        <p:nvPicPr>
          <p:cNvPr id="270" name="Screenshot 2021-02-04 at 11.52.53.png" descr="Screenshot 2021-02-04 at 11.52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922" y="10210800"/>
            <a:ext cx="8850955" cy="1334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ype=&quot;date&quo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type="date"</a:t>
            </a:r>
          </a:p>
        </p:txBody>
      </p:sp>
      <p:sp>
        <p:nvSpPr>
          <p:cNvPr id="273" name="В HTML5 определяется несколько типов данных, связанных со временем. Браузеры, которые поддерживают типы дат, могут выводить удобный выпадающий календарь, в котором пользователь может выбрать требуемую дату и/или время. Это не только устраняет неопределен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В HTML5 определяется несколько типов данных, связанных со временем. Браузеры, которые поддерживают типы дат, могут выводить удобный выпадающий календарь, в котором пользователь может выбрать требуемую дату и/или время. Это не только устраняет неопределенность относительно правильного формата даты, но также запрещает случайно (или нарочно) установить несуществующую дату. Интеллектуальные браузеры могут делать еще больше, например поддерживать интеграцию с персональным календарем.</a:t>
            </a:r>
          </a:p>
        </p:txBody>
      </p:sp>
      <p:pic>
        <p:nvPicPr>
          <p:cNvPr id="27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&lt;label for=&quot;age&quot;&gt;Дата рождения&lt;em&gt;*&lt;/em&gt;&lt;/label&gt;…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label</a:t>
            </a:r>
            <a:r>
              <a:t> </a:t>
            </a:r>
            <a:r>
              <a:rPr>
                <a:solidFill>
                  <a:srgbClr val="9CDCFE"/>
                </a:solidFill>
              </a:rPr>
              <a:t>for</a:t>
            </a:r>
            <a:r>
              <a:t>=</a:t>
            </a:r>
            <a:r>
              <a:rPr>
                <a:solidFill>
                  <a:srgbClr val="CE9178"/>
                </a:solidFill>
              </a:rPr>
              <a:t>"age"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Дата рождения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em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*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em</a:t>
            </a:r>
            <a:r>
              <a:rPr>
                <a:solidFill>
                  <a:srgbClr val="808080"/>
                </a:solidFill>
              </a:rPr>
              <a:t>&gt;&lt;/</a:t>
            </a:r>
            <a:r>
              <a:rPr>
                <a:solidFill>
                  <a:srgbClr val="569CD6"/>
                </a:solidFill>
              </a:rPr>
              <a:t>label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t>"age"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"date"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min</a:t>
            </a:r>
            <a:r>
              <a:rPr>
                <a:solidFill>
                  <a:srgbClr val="D4D4D4"/>
                </a:solidFill>
              </a:rPr>
              <a:t>=</a:t>
            </a:r>
            <a:r>
              <a:t>"1920-01-01"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max</a:t>
            </a:r>
            <a:r>
              <a:rPr>
                <a:solidFill>
                  <a:srgbClr val="D4D4D4"/>
                </a:solidFill>
              </a:rPr>
              <a:t>=</a:t>
            </a:r>
            <a:r>
              <a:t>"2000-01-01"</a:t>
            </a:r>
            <a:r>
              <a:rPr>
                <a:solidFill>
                  <a:srgbClr val="808080"/>
                </a:solidFill>
              </a:rPr>
              <a:t>&gt;&lt;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  <p:pic>
        <p:nvPicPr>
          <p:cNvPr id="276" name="Screenshot 2021-02-04 at 11.54.27.png" descr="Screenshot 2021-02-04 at 11.54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8187" y="7959843"/>
            <a:ext cx="7829553" cy="5695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ype=&quot;color&quo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type=</a:t>
            </a:r>
            <a:r>
              <a:rPr b="0"/>
              <a:t>"</a:t>
            </a:r>
            <a:r>
              <a:t>color"</a:t>
            </a:r>
          </a:p>
        </p:txBody>
      </p:sp>
      <p:sp>
        <p:nvSpPr>
          <p:cNvPr id="279" name="Тип данных color применяется для полей, предназначенных для ввода цвета. Тип данных color — это интересная, хотя редко используемая второстепенная возможность, позволяющая посетителю веб-страницы выбирать цвет из выпадающей палитры, похожей на палитру гр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Тип данных color применяется для полей, предназначенных для ввода цвета. Тип данных color — это интересная, хотя редко используемая второстепенная возможность, позволяющая посетителю веб-страницы выбирать цвет из выпадающей палитры, похожей на палитру графического редактора:</a:t>
            </a:r>
          </a:p>
        </p:txBody>
      </p:sp>
      <p:pic>
        <p:nvPicPr>
          <p:cNvPr id="280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&lt;fieldset&gt;…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fieldset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legend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Выберите любимый цвет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legend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label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for</a:t>
            </a:r>
            <a:r>
              <a:rPr>
                <a:solidFill>
                  <a:srgbClr val="D4D4D4"/>
                </a:solidFill>
              </a:rPr>
              <a:t>=</a:t>
            </a:r>
            <a:r>
              <a:t>"mycolor"</a:t>
            </a:r>
            <a:r>
              <a:rPr>
                <a:solidFill>
                  <a:srgbClr val="808080"/>
                </a:solidFill>
              </a:rPr>
              <a:t>&gt;</a:t>
            </a:r>
            <a:r>
              <a:rPr>
                <a:solidFill>
                  <a:srgbClr val="D4D4D4"/>
                </a:solidFill>
              </a:rPr>
              <a:t>Цвет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label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input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=</a:t>
            </a:r>
            <a:r>
              <a:t>"mycolor"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type</a:t>
            </a:r>
            <a:r>
              <a:rPr>
                <a:solidFill>
                  <a:srgbClr val="D4D4D4"/>
                </a:solidFill>
              </a:rPr>
              <a:t>=</a:t>
            </a:r>
            <a:r>
              <a:t>"color"</a:t>
            </a:r>
            <a:r>
              <a:rPr>
                <a:solidFill>
                  <a:srgbClr val="808080"/>
                </a:solidFill>
              </a:rPr>
              <a:t>&gt;&lt;</a:t>
            </a:r>
            <a:r>
              <a:rPr>
                <a:solidFill>
                  <a:srgbClr val="569CD6"/>
                </a:solidFill>
              </a:rPr>
              <a:t>br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fieldset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  <p:pic>
        <p:nvPicPr>
          <p:cNvPr id="282" name="Screenshot 2021-02-04 at 11.55.54.png" descr="Screenshot 2021-02-04 at 11.55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3397" y="7167407"/>
            <a:ext cx="8064891" cy="6578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&lt;!DOCTYPE html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&lt;!DOCTYPE html&gt;</a:t>
            </a:r>
          </a:p>
        </p:txBody>
      </p:sp>
      <p:pic>
        <p:nvPicPr>
          <p:cNvPr id="158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&lt;!DOCTYPE html&gt;…"/>
          <p:cNvSpPr/>
          <p:nvPr/>
        </p:nvSpPr>
        <p:spPr>
          <a:xfrm>
            <a:off x="15872806" y="6318304"/>
            <a:ext cx="10190593" cy="547268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&lt;!</a:t>
            </a:r>
            <a: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html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html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lang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"en"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head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meta</a:t>
            </a:r>
            <a:r>
              <a:rPr>
                <a:solidFill>
                  <a:srgbClr val="D4D4D4"/>
                </a:solidFill>
              </a:rPr>
              <a:t> </a:t>
            </a:r>
            <a:r>
              <a:t>charset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"UTF-8"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title</a:t>
            </a:r>
            <a:r>
              <a:rPr>
                <a:solidFill>
                  <a:srgbClr val="808080"/>
                </a:solidFill>
              </a:rPr>
              <a:t>&gt;&lt;/</a:t>
            </a:r>
            <a:r>
              <a:rPr>
                <a:solidFill>
                  <a:srgbClr val="569CD6"/>
                </a:solidFill>
              </a:rPr>
              <a:t>title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head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Hеобычные атрибутов элемента &lt;input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Hеобычные атрибутов элемента &lt;input&gt;</a:t>
            </a:r>
          </a:p>
        </p:txBody>
      </p:sp>
      <p:pic>
        <p:nvPicPr>
          <p:cNvPr id="285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Атрибут spellcheck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Атрибут spellcheck</a:t>
            </a:r>
          </a:p>
        </p:txBody>
      </p:sp>
      <p:sp>
        <p:nvSpPr>
          <p:cNvPr id="288" name="Некоторые браузеры пытаются заполнить пробелы в знаниях правописания пользователя, проверяя орфографию вводимого текста. Очевидная проблема с этой услугой заключается в том, что не весь текст состоит из настоящих слов, и роспись волнистых красных подчерк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r>
              <a:t>Некоторые браузеры пытаются заполнить пробелы в знаниях правописания пользователя, проверяя орфографию вводимого текста. Очевидная проблема с этой услугой заключается в том, что не весь текст состоит из настоящих слов, и роспись волнистых красных подчеркиваний может очень быстро начать действовать пользователю на нервы. Чтобы браузер не проверял орфографию текста в поле, присвойте атрибуту spellcheck значение false, а для проверки — значение true. </a:t>
            </a:r>
          </a:p>
          <a:p>
            <a:pPr marL="0" indent="0">
              <a:buSzTx/>
              <a:buNone/>
              <a:defRPr sz="3500"/>
            </a:pPr>
            <a:r>
              <a:t>По умолчанию разные браузеры действуют по-разному в отношении проверки орфографии, а установка атрибута spellcheck приводит к единообразному поведению.</a:t>
            </a:r>
          </a:p>
          <a:p>
            <a:pPr marL="0" indent="254000" defTabSz="457200">
              <a:lnSpc>
                <a:spcPct val="100000"/>
              </a:lnSpc>
              <a:spcBef>
                <a:spcPts val="1500"/>
              </a:spcBef>
              <a:buSzTx/>
              <a:buNone/>
              <a:defRPr sz="1600">
                <a:solidFill>
                  <a:srgbClr val="E4E4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89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Screenshot 2021-02-04 at 11.59.41.png" descr="Screenshot 2021-02-04 at 11.59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1896" y="10213499"/>
            <a:ext cx="12042848" cy="1544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Screenshot 2021-02-04 at 12.00.05.png" descr="Screenshot 2021-02-04 at 12.00.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0644" y="10175588"/>
            <a:ext cx="10700136" cy="2030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Атрибут autocomplete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Атрибут autocomplete</a:t>
            </a:r>
          </a:p>
        </p:txBody>
      </p:sp>
      <p:pic>
        <p:nvPicPr>
          <p:cNvPr id="29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Некоторые браузеры пытаются сэкономить время пользователя, предлагая при вводе информации в поле значения, которые вводились в это поле ранее. Такое поведение не всегда желательно — как указывается в спецификации HTML5, некоторая информация может быть ко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5287779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Некоторые браузеры пытаются сэкономить время пользователя, предлагая при вводе информации в поле значения, которые вводились в это поле ранее. Такое поведение не всегда желательно — как указывается в спецификации HTML5, некоторая информация может быть конфиденциальной (например, коды для запуска ядерных ракет ;) или оставаться актуальной только непродолжительное время (например, одноразовый пароль входа в банковскую систему самообслуживания). Для таких полей установите значение атрибута autocomplete в off, чтобы браузер не предлагал возможных вариантов завершения вводимого в поле текста. А чтобы выполнять автозаполнение для определенного поля, установите значение его атрибута autocomplete в on.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Атрибуты autocorrect и autocapitalize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Атрибуты autocorrect и autocapitalize</a:t>
            </a:r>
          </a:p>
        </p:txBody>
      </p:sp>
      <p:pic>
        <p:nvPicPr>
          <p:cNvPr id="298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Эти атрибуты применяются для управления возможностями автоматического исправления и капитализации на некоторых мобильных браузерах, а именно в версиях Safari для iPad и iPhone.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5287779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 Эти атрибуты применяются для управления возможностями автоматического исправления и капитализации на некоторых мобильных браузерах, а именно в версиях Safari для iPad и iPhone.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Атрибут multiple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Атрибут multiple</a:t>
            </a:r>
          </a:p>
        </p:txBody>
      </p:sp>
      <p:pic>
        <p:nvPicPr>
          <p:cNvPr id="302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Веб-разработчики использовали атрибут multiple с элементом &lt;select&gt; для создания списков с множественным выбором с незапамятных времен. Но сейчас они могут использовать этот атрибут с определенными типами элемента &lt;input&gt;, включая тип file (для закачиван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5287779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0" indent="0">
              <a:buSzTx/>
              <a:buNone/>
              <a:defRPr sz="3500"/>
            </a:pPr>
            <a:r>
              <a:t>Веб-разработчики использовали атрибут multiple с элементом &lt;select&gt; для создания списков с множественным выбором с незапамятных времен. Но сейчас они могут использовать этот атрибут с определенными типами элемента &lt;input&gt;, включая тип file (для закачивания файлов) и email. В браузере, поддерживающем этот атрибут, пользователь может выбрать сразу несколько файлов закачивания на сервер или вставить несколько адресов электронной почты в одно поле.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Аудио и видео в HTML5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Аудио и видео в HTML5</a:t>
            </a:r>
          </a:p>
        </p:txBody>
      </p:sp>
      <p:pic>
        <p:nvPicPr>
          <p:cNvPr id="306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&lt;video src=&quot;rabbit320.webm&quot; controls&gt;…"/>
          <p:cNvSpPr/>
          <p:nvPr/>
        </p:nvSpPr>
        <p:spPr>
          <a:xfrm>
            <a:off x="11203440" y="5767779"/>
            <a:ext cx="13237406" cy="80923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video </a:t>
            </a:r>
            <a:r>
              <a:rPr>
                <a:solidFill>
                  <a:srgbClr val="276738"/>
                </a:solidFill>
              </a:rPr>
              <a:t>src</a:t>
            </a:r>
            <a:r>
              <a:rPr>
                <a:solidFill>
                  <a:srgbClr val="999999"/>
                </a:solidFill>
              </a:rPr>
              <a:t>="</a:t>
            </a:r>
            <a:r>
              <a:t>rabbit320.webm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276738"/>
                </a:solidFill>
              </a:rPr>
              <a:t>controls</a:t>
            </a:r>
            <a:r>
              <a:rPr>
                <a:solidFill>
                  <a:srgbClr val="999999"/>
                </a:solidFill>
              </a:rPr>
              <a:t>&gt;</a:t>
            </a:r>
            <a:endParaRPr>
              <a:solidFill>
                <a:srgbClr val="212121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p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Ваш браузер не поддерживает HTML5 видео. Используйте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a </a:t>
            </a:r>
            <a:r>
              <a:rPr>
                <a:solidFill>
                  <a:srgbClr val="276738"/>
                </a:solidFill>
              </a:rPr>
              <a:t>href</a:t>
            </a:r>
            <a:r>
              <a:rPr>
                <a:solidFill>
                  <a:srgbClr val="999999"/>
                </a:solidFill>
              </a:rPr>
              <a:t>="</a:t>
            </a:r>
            <a:r>
              <a:rPr>
                <a:solidFill>
                  <a:srgbClr val="B54248"/>
                </a:solidFill>
              </a:rPr>
              <a:t>rabbit320.webm</a:t>
            </a:r>
            <a:r>
              <a:rPr>
                <a:solidFill>
                  <a:srgbClr val="999999"/>
                </a:solidFill>
              </a:rPr>
              <a:t>"&gt;</a:t>
            </a:r>
            <a:r>
              <a:t>ссылку на видео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a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 для доступа.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p</a:t>
            </a:r>
            <a:r>
              <a:rPr>
                <a:solidFill>
                  <a:srgbClr val="999999"/>
                </a:solidFill>
              </a:rPr>
              <a:t>&gt;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&lt;/</a:t>
            </a:r>
            <a:r>
              <a:t>video</a:t>
            </a:r>
            <a:r>
              <a:rPr>
                <a:solidFill>
                  <a:srgbClr val="999999"/>
                </a:solidFill>
              </a:rPr>
              <a:t>&gt;</a:t>
            </a:r>
            <a:endParaRPr>
              <a:solidFill>
                <a:srgbClr val="212121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212121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212121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audio </a:t>
            </a:r>
            <a:r>
              <a:t>controls</a:t>
            </a:r>
            <a:r>
              <a:rPr>
                <a:solidFill>
                  <a:srgbClr val="999999"/>
                </a:solidFill>
              </a:rPr>
              <a:t>&gt;</a:t>
            </a:r>
            <a:endParaRPr>
              <a:solidFill>
                <a:srgbClr val="212121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212121"/>
                </a:solidFill>
              </a:rPr>
              <a:t> 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source </a:t>
            </a:r>
            <a:r>
              <a:rPr>
                <a:solidFill>
                  <a:srgbClr val="276738"/>
                </a:solidFill>
              </a:rPr>
              <a:t>src</a:t>
            </a:r>
            <a:r>
              <a:rPr>
                <a:solidFill>
                  <a:srgbClr val="999999"/>
                </a:solidFill>
              </a:rPr>
              <a:t>="</a:t>
            </a:r>
            <a:r>
              <a:t>viper.mp3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276738"/>
                </a:solidFill>
              </a:rPr>
              <a:t>type</a:t>
            </a:r>
            <a:r>
              <a:rPr>
                <a:solidFill>
                  <a:srgbClr val="999999"/>
                </a:solidFill>
              </a:rPr>
              <a:t>="</a:t>
            </a:r>
            <a:r>
              <a:t>audio/mp3</a:t>
            </a:r>
            <a:r>
              <a:rPr>
                <a:solidFill>
                  <a:srgbClr val="999999"/>
                </a:solidFill>
              </a:rPr>
              <a:t>"&gt;</a:t>
            </a:r>
            <a:endParaRPr>
              <a:solidFill>
                <a:srgbClr val="212121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212121"/>
                </a:solidFill>
              </a:rPr>
              <a:t> 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source </a:t>
            </a:r>
            <a:r>
              <a:rPr>
                <a:solidFill>
                  <a:srgbClr val="276738"/>
                </a:solidFill>
              </a:rPr>
              <a:t>src</a:t>
            </a:r>
            <a:r>
              <a:rPr>
                <a:solidFill>
                  <a:srgbClr val="999999"/>
                </a:solidFill>
              </a:rPr>
              <a:t>="</a:t>
            </a:r>
            <a:r>
              <a:t>viper.ogg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276738"/>
                </a:solidFill>
              </a:rPr>
              <a:t>type</a:t>
            </a:r>
            <a:r>
              <a:rPr>
                <a:solidFill>
                  <a:srgbClr val="999999"/>
                </a:solidFill>
              </a:rPr>
              <a:t>="</a:t>
            </a:r>
            <a:r>
              <a:t>audio/ogg</a:t>
            </a:r>
            <a:r>
              <a:rPr>
                <a:solidFill>
                  <a:srgbClr val="999999"/>
                </a:solidFill>
              </a:rPr>
              <a:t>"&gt;</a:t>
            </a:r>
            <a:endParaRPr>
              <a:solidFill>
                <a:srgbClr val="212121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p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Your browser doesn't support HTML5 audio. Here is a </a:t>
            </a: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a </a:t>
            </a:r>
            <a:r>
              <a:rPr>
                <a:solidFill>
                  <a:srgbClr val="276738"/>
                </a:solidFill>
              </a:rPr>
              <a:t>href</a:t>
            </a:r>
            <a:r>
              <a:rPr>
                <a:solidFill>
                  <a:srgbClr val="999999"/>
                </a:solidFill>
              </a:rPr>
              <a:t>="</a:t>
            </a:r>
            <a:r>
              <a:rPr>
                <a:solidFill>
                  <a:srgbClr val="B54248"/>
                </a:solidFill>
              </a:rPr>
              <a:t>viper.mp3</a:t>
            </a:r>
            <a:r>
              <a:rPr>
                <a:solidFill>
                  <a:srgbClr val="999999"/>
                </a:solidFill>
              </a:rPr>
              <a:t>"&gt;</a:t>
            </a:r>
            <a:r>
              <a:t>link to the audio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a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 instead.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p</a:t>
            </a:r>
            <a:r>
              <a:rPr>
                <a:solidFill>
                  <a:srgbClr val="999999"/>
                </a:solidFill>
              </a:rPr>
              <a:t>&gt;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&lt;/</a:t>
            </a:r>
            <a:r>
              <a:t>audio</a:t>
            </a:r>
            <a:r>
              <a:rPr>
                <a:solidFill>
                  <a:srgbClr val="999999"/>
                </a:solidFill>
              </a:rPr>
              <a:t>&gt;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E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SEO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&lt;title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&lt;title&gt;</a:t>
            </a:r>
          </a:p>
        </p:txBody>
      </p:sp>
      <p:pic>
        <p:nvPicPr>
          <p:cNvPr id="312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Screenshot 2021-02-10 at 16.15.42.png" descr="Screenshot 2021-02-10 at 16.15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607" y="2901222"/>
            <a:ext cx="14439901" cy="394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Screenshot 2021-02-10 at 16.16.06.png" descr="Screenshot 2021-02-10 at 16.16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533" y="8539939"/>
            <a:ext cx="23225078" cy="1533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&lt;meta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&lt;meta&gt;</a:t>
            </a:r>
          </a:p>
        </p:txBody>
      </p:sp>
      <p:pic>
        <p:nvPicPr>
          <p:cNvPr id="317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Screenshot 2021-02-10 at 16.17.29.png" descr="Screenshot 2021-02-10 at 16.17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057" y="8554711"/>
            <a:ext cx="23555181" cy="1486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Screenshot 2021-02-10 at 16.17.59.png" descr="Screenshot 2021-02-10 at 16.17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765" y="2628469"/>
            <a:ext cx="14337827" cy="4597536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Meta robots"/>
          <p:cNvSpPr txBox="1"/>
          <p:nvPr/>
        </p:nvSpPr>
        <p:spPr>
          <a:xfrm>
            <a:off x="11310518" y="6627317"/>
            <a:ext cx="17629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Meta robots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Meta robots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Meta robots</a:t>
            </a:r>
          </a:p>
        </p:txBody>
      </p:sp>
      <p:sp>
        <p:nvSpPr>
          <p:cNvPr id="323" name="index — страница доступна для индексации;…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endParaRPr/>
          </a:p>
          <a:p>
            <a:pPr marL="457200" indent="-317500" defTabSz="457200">
              <a:lnSpc>
                <a:spcPts val="6800"/>
              </a:lnSpc>
              <a:spcBef>
                <a:spcPts val="1000"/>
              </a:spcBef>
              <a:buClr>
                <a:srgbClr val="232323"/>
              </a:buClr>
              <a:buFont typeface="Times Roman"/>
              <a:defRPr sz="3500">
                <a:solidFill>
                  <a:srgbClr val="23232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index — страница доступна для индексации;</a:t>
            </a:r>
          </a:p>
          <a:p>
            <a:pPr marL="457200" indent="-317500" defTabSz="457200">
              <a:lnSpc>
                <a:spcPts val="6800"/>
              </a:lnSpc>
              <a:spcBef>
                <a:spcPts val="1000"/>
              </a:spcBef>
              <a:buClr>
                <a:srgbClr val="232323"/>
              </a:buClr>
              <a:buFont typeface="Times Roman"/>
              <a:defRPr sz="3500">
                <a:solidFill>
                  <a:srgbClr val="23232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noindex — запрет добавления страницы в индекс;</a:t>
            </a:r>
          </a:p>
          <a:p>
            <a:pPr marL="457200" indent="-317500" defTabSz="457200">
              <a:lnSpc>
                <a:spcPts val="6800"/>
              </a:lnSpc>
              <a:spcBef>
                <a:spcPts val="1000"/>
              </a:spcBef>
              <a:buClr>
                <a:srgbClr val="232323"/>
              </a:buClr>
              <a:buFont typeface="Times Roman"/>
              <a:defRPr sz="3500">
                <a:solidFill>
                  <a:srgbClr val="23232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follow — ссылки на странице доступны к индексации и открыты для передачи ссылочного веса;</a:t>
            </a:r>
          </a:p>
          <a:p>
            <a:pPr marL="457200" indent="-317500" defTabSz="457200">
              <a:lnSpc>
                <a:spcPts val="6800"/>
              </a:lnSpc>
              <a:spcBef>
                <a:spcPts val="1000"/>
              </a:spcBef>
              <a:buClr>
                <a:srgbClr val="232323"/>
              </a:buClr>
              <a:buFont typeface="Times Roman"/>
              <a:defRPr sz="3500">
                <a:solidFill>
                  <a:srgbClr val="23232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nofollow — сигнализирует роботу о том, что переходить по ссылкам и передавать ссылочный вес запрещено;</a:t>
            </a:r>
          </a:p>
          <a:p>
            <a:pPr marL="457200" indent="-317500" defTabSz="457200">
              <a:lnSpc>
                <a:spcPts val="6800"/>
              </a:lnSpc>
              <a:spcBef>
                <a:spcPts val="0"/>
              </a:spcBef>
              <a:buClr>
                <a:srgbClr val="232323"/>
              </a:buClr>
              <a:buFont typeface="Times Roman"/>
              <a:defRPr sz="3500">
                <a:solidFill>
                  <a:srgbClr val="23232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all — инструкция, аналогичная «index, follow», противоположная настройка: «none».</a:t>
            </a:r>
          </a:p>
        </p:txBody>
      </p:sp>
      <p:pic>
        <p:nvPicPr>
          <p:cNvPr id="32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&lt;meta name=&quot;robots&quot; content=&quot;index, follow&quot;&gt;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meta </a:t>
            </a:r>
            <a:r>
              <a:rPr>
                <a:solidFill>
                  <a:srgbClr val="669900"/>
                </a:solidFill>
              </a:rPr>
              <a:t>name</a:t>
            </a:r>
            <a:r>
              <a:rPr>
                <a:solidFill>
                  <a:srgbClr val="999999"/>
                </a:solidFill>
              </a:rPr>
              <a:t>="</a:t>
            </a:r>
            <a:r>
              <a:t>robots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content</a:t>
            </a:r>
            <a:r>
              <a:rPr>
                <a:solidFill>
                  <a:srgbClr val="999999"/>
                </a:solidFill>
              </a:rPr>
              <a:t>="</a:t>
            </a:r>
            <a:r>
              <a:t>index, follow</a:t>
            </a:r>
            <a:r>
              <a:rPr>
                <a:solidFill>
                  <a:srgbClr val="999999"/>
                </a:solidFill>
              </a:rPr>
              <a:t>"&gt;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Кодировка документа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Кодировка документа</a:t>
            </a:r>
          </a:p>
        </p:txBody>
      </p:sp>
      <p:sp>
        <p:nvSpPr>
          <p:cNvPr id="162" name="Новый способ указания кодировки:…"/>
          <p:cNvSpPr txBox="1">
            <a:spLocks noGrp="1"/>
          </p:cNvSpPr>
          <p:nvPr>
            <p:ph type="body" sz="half" idx="1"/>
          </p:nvPr>
        </p:nvSpPr>
        <p:spPr>
          <a:xfrm>
            <a:off x="1206500" y="2986762"/>
            <a:ext cx="12534029" cy="951775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t>Новый способ указания кодировки: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t>Но допустим и старый: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16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&lt;meta charset=&quot;UTF-8&quot;&gt;"/>
          <p:cNvSpPr/>
          <p:nvPr/>
        </p:nvSpPr>
        <p:spPr>
          <a:xfrm>
            <a:off x="1163476" y="3847776"/>
            <a:ext cx="14923384" cy="12800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meta</a:t>
            </a:r>
            <a:r>
              <a:rPr>
                <a:solidFill>
                  <a:srgbClr val="D4D4D4"/>
                </a:solidFill>
              </a:rPr>
              <a:t> </a:t>
            </a:r>
            <a:r>
              <a:t>charset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E9178"/>
                </a:solidFill>
              </a:rPr>
              <a:t>"UTF-8"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</p:txBody>
      </p:sp>
      <p:sp>
        <p:nvSpPr>
          <p:cNvPr id="165" name="&lt;meta http-equiv=&quot;Content-Type&quot; content=&quot;text/html; charset=utf-8&quot;&gt;"/>
          <p:cNvSpPr/>
          <p:nvPr/>
        </p:nvSpPr>
        <p:spPr>
          <a:xfrm>
            <a:off x="1163476" y="6716046"/>
            <a:ext cx="14923384" cy="128003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000"/>
              </a:lnSpc>
              <a:defRPr sz="27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meta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http-equiv</a:t>
            </a:r>
            <a:r>
              <a:rPr>
                <a:solidFill>
                  <a:srgbClr val="D4D4D4"/>
                </a:solidFill>
              </a:rPr>
              <a:t>=</a:t>
            </a:r>
            <a:r>
              <a:t>"Content-Type"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content</a:t>
            </a:r>
            <a:r>
              <a:rPr>
                <a:solidFill>
                  <a:srgbClr val="D4D4D4"/>
                </a:solidFill>
              </a:rPr>
              <a:t>=</a:t>
            </a:r>
            <a:r>
              <a:t>"text/html; charset</a:t>
            </a:r>
            <a:r>
              <a:rPr sz="2300"/>
              <a:t>=</a:t>
            </a:r>
            <a:r>
              <a:t>utf-8"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algn="l" defTabSz="457200">
              <a:lnSpc>
                <a:spcPts val="5000"/>
              </a:lnSpc>
              <a:defRPr sz="27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3200"/>
              </a:lnSpc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4600"/>
              </a:lnSpc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Meta charset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Meta charset</a:t>
            </a:r>
          </a:p>
        </p:txBody>
      </p:sp>
      <p:pic>
        <p:nvPicPr>
          <p:cNvPr id="328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&lt;meta charset=&quot;UTF-8&quot;&gt;"/>
          <p:cNvSpPr/>
          <p:nvPr/>
        </p:nvSpPr>
        <p:spPr>
          <a:xfrm>
            <a:off x="11177858" y="9110760"/>
            <a:ext cx="13237406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meta </a:t>
            </a:r>
            <a:r>
              <a:t>charset</a:t>
            </a:r>
            <a:r>
              <a:rPr>
                <a:solidFill>
                  <a:srgbClr val="999999"/>
                </a:solidFill>
              </a:rPr>
              <a:t>="</a:t>
            </a:r>
            <a:r>
              <a:rPr>
                <a:solidFill>
                  <a:srgbClr val="0077AA"/>
                </a:solidFill>
              </a:rPr>
              <a:t>UTF-8</a:t>
            </a:r>
            <a:r>
              <a:rPr>
                <a:solidFill>
                  <a:srgbClr val="999999"/>
                </a:solidFill>
              </a:rPr>
              <a:t>"&gt;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Meta viewport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Meta viewport</a:t>
            </a:r>
          </a:p>
        </p:txBody>
      </p:sp>
      <p:pic>
        <p:nvPicPr>
          <p:cNvPr id="332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&lt;meta name=&quot;viewport&quot; content=&quot;width=device-width, initial-scale=1.0&quot;&gt;"/>
          <p:cNvSpPr/>
          <p:nvPr/>
        </p:nvSpPr>
        <p:spPr>
          <a:xfrm>
            <a:off x="9035144" y="9110760"/>
            <a:ext cx="15380120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meta </a:t>
            </a:r>
            <a:r>
              <a:rPr>
                <a:solidFill>
                  <a:srgbClr val="669900"/>
                </a:solidFill>
              </a:rPr>
              <a:t>name</a:t>
            </a:r>
            <a:r>
              <a:rPr>
                <a:solidFill>
                  <a:srgbClr val="999999"/>
                </a:solidFill>
              </a:rPr>
              <a:t>="</a:t>
            </a:r>
            <a:r>
              <a:t>viewport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content</a:t>
            </a:r>
            <a:r>
              <a:rPr>
                <a:solidFill>
                  <a:srgbClr val="999999"/>
                </a:solidFill>
              </a:rPr>
              <a:t>="</a:t>
            </a:r>
            <a:r>
              <a:t>width</a:t>
            </a:r>
            <a:r>
              <a:rPr>
                <a:solidFill>
                  <a:srgbClr val="999999"/>
                </a:solidFill>
              </a:rPr>
              <a:t>=</a:t>
            </a:r>
            <a:r>
              <a:t>device-width, initial-scale</a:t>
            </a:r>
            <a:r>
              <a:rPr>
                <a:solidFill>
                  <a:srgbClr val="999999"/>
                </a:solidFill>
              </a:rPr>
              <a:t>=</a:t>
            </a:r>
            <a:r>
              <a:t>1.0</a:t>
            </a:r>
            <a:r>
              <a:rPr>
                <a:solidFill>
                  <a:srgbClr val="999999"/>
                </a:solidFill>
              </a:rPr>
              <a:t>"&gt;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Meta keywords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Meta keywords</a:t>
            </a:r>
          </a:p>
        </p:txBody>
      </p:sp>
      <p:pic>
        <p:nvPicPr>
          <p:cNvPr id="336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&lt;meta name=&quot;keywords&quot; content=&quot;HTML, тег, атрибут, поисковая оптимизация, SEO&quot;&gt;"/>
          <p:cNvSpPr/>
          <p:nvPr/>
        </p:nvSpPr>
        <p:spPr>
          <a:xfrm>
            <a:off x="9035144" y="9110760"/>
            <a:ext cx="15212237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meta </a:t>
            </a:r>
            <a:r>
              <a:rPr>
                <a:solidFill>
                  <a:srgbClr val="669900"/>
                </a:solidFill>
              </a:rPr>
              <a:t>name</a:t>
            </a:r>
            <a:r>
              <a:rPr>
                <a:solidFill>
                  <a:srgbClr val="999999"/>
                </a:solidFill>
              </a:rPr>
              <a:t>="</a:t>
            </a:r>
            <a:r>
              <a:t>keywords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content</a:t>
            </a:r>
            <a:r>
              <a:rPr>
                <a:solidFill>
                  <a:srgbClr val="999999"/>
                </a:solidFill>
              </a:rPr>
              <a:t>="</a:t>
            </a:r>
            <a:r>
              <a:t>HTML, тег, атрибут, поисковая оптимизация, SEO</a:t>
            </a:r>
            <a:r>
              <a:rPr>
                <a:solidFill>
                  <a:srgbClr val="999999"/>
                </a:solidFill>
              </a:rPr>
              <a:t>"&gt;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&lt;link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&lt;link&gt;</a:t>
            </a:r>
          </a:p>
        </p:txBody>
      </p:sp>
      <p:pic>
        <p:nvPicPr>
          <p:cNvPr id="340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&lt;link rel=&quot;canonical&quot; href=&quot;URL/page-1&quot;&gt;…"/>
          <p:cNvSpPr/>
          <p:nvPr/>
        </p:nvSpPr>
        <p:spPr>
          <a:xfrm>
            <a:off x="9035144" y="9110760"/>
            <a:ext cx="15212237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link </a:t>
            </a:r>
            <a:r>
              <a:rPr>
                <a:solidFill>
                  <a:srgbClr val="669900"/>
                </a:solidFill>
              </a:rPr>
              <a:t>rel</a:t>
            </a:r>
            <a:r>
              <a:rPr>
                <a:solidFill>
                  <a:srgbClr val="999999"/>
                </a:solidFill>
              </a:rPr>
              <a:t>="</a:t>
            </a:r>
            <a:r>
              <a:t>canonical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href</a:t>
            </a:r>
            <a:r>
              <a:rPr>
                <a:solidFill>
                  <a:srgbClr val="999999"/>
                </a:solidFill>
              </a:rPr>
              <a:t>="</a:t>
            </a:r>
            <a:r>
              <a:t>URL/page-1</a:t>
            </a:r>
            <a:r>
              <a:rPr>
                <a:solidFill>
                  <a:srgbClr val="999999"/>
                </a:solidFill>
              </a:rPr>
              <a:t>"&gt;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link </a:t>
            </a:r>
            <a:r>
              <a:rPr>
                <a:solidFill>
                  <a:srgbClr val="669900"/>
                </a:solidFill>
              </a:rPr>
              <a:t>rel</a:t>
            </a:r>
            <a:r>
              <a:rPr>
                <a:solidFill>
                  <a:srgbClr val="999999"/>
                </a:solidFill>
              </a:rPr>
              <a:t>="</a:t>
            </a:r>
            <a:r>
              <a:t>alternate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media</a:t>
            </a:r>
            <a:r>
              <a:rPr>
                <a:solidFill>
                  <a:srgbClr val="999999"/>
                </a:solidFill>
              </a:rPr>
              <a:t>="</a:t>
            </a:r>
            <a:r>
              <a:t>only screen and (max-width: 640px)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href</a:t>
            </a:r>
            <a:r>
              <a:rPr>
                <a:solidFill>
                  <a:srgbClr val="999999"/>
                </a:solidFill>
              </a:rPr>
              <a:t>="</a:t>
            </a:r>
            <a:r>
              <a:t>URL/page-1</a:t>
            </a:r>
            <a:r>
              <a:rPr>
                <a:solidFill>
                  <a:srgbClr val="999999"/>
                </a:solidFill>
              </a:rPr>
              <a:t>"&gt;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link </a:t>
            </a:r>
            <a:r>
              <a:rPr>
                <a:solidFill>
                  <a:srgbClr val="669900"/>
                </a:solidFill>
              </a:rPr>
              <a:t>rel</a:t>
            </a:r>
            <a:r>
              <a:rPr>
                <a:solidFill>
                  <a:srgbClr val="999999"/>
                </a:solidFill>
              </a:rPr>
              <a:t>="</a:t>
            </a:r>
            <a:r>
              <a:t>alternate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hreflang</a:t>
            </a:r>
            <a:r>
              <a:rPr>
                <a:solidFill>
                  <a:srgbClr val="999999"/>
                </a:solidFill>
              </a:rPr>
              <a:t>="ru"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href</a:t>
            </a:r>
            <a:r>
              <a:rPr>
                <a:solidFill>
                  <a:srgbClr val="999999"/>
                </a:solidFill>
              </a:rPr>
              <a:t>="</a:t>
            </a:r>
            <a:r>
              <a:t>URL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/&gt;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link </a:t>
            </a:r>
            <a:r>
              <a:rPr>
                <a:solidFill>
                  <a:srgbClr val="669900"/>
                </a:solidFill>
              </a:rPr>
              <a:t>rel</a:t>
            </a:r>
            <a:r>
              <a:rPr>
                <a:solidFill>
                  <a:srgbClr val="999999"/>
                </a:solidFill>
              </a:rPr>
              <a:t>="</a:t>
            </a:r>
            <a:r>
              <a:t>alternate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hreflang</a:t>
            </a:r>
            <a:r>
              <a:rPr>
                <a:solidFill>
                  <a:srgbClr val="999999"/>
                </a:solidFill>
              </a:rPr>
              <a:t>="en"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href</a:t>
            </a:r>
            <a:r>
              <a:rPr>
                <a:solidFill>
                  <a:srgbClr val="999999"/>
                </a:solidFill>
              </a:rPr>
              <a:t>="</a:t>
            </a:r>
            <a:r>
              <a:t>URL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/&gt;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&lt;h1&gt; - &lt;h6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&lt;h1&gt; - &lt;h6&gt;</a:t>
            </a:r>
          </a:p>
        </p:txBody>
      </p:sp>
      <p:pic>
        <p:nvPicPr>
          <p:cNvPr id="34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&lt;p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&lt;p&gt;</a:t>
            </a:r>
          </a:p>
        </p:txBody>
      </p:sp>
      <p:pic>
        <p:nvPicPr>
          <p:cNvPr id="347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&lt;strong&gt;, &lt;em&gt;, &lt;b&gt;, &lt;i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&lt;strong&gt;, &lt;em&gt;, &lt;b&gt;, &lt;i&gt;</a:t>
            </a:r>
          </a:p>
        </p:txBody>
      </p:sp>
      <p:pic>
        <p:nvPicPr>
          <p:cNvPr id="350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&lt;a href=&quot;URL&quot;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&lt;a href="URL"&gt;</a:t>
            </a:r>
          </a:p>
        </p:txBody>
      </p:sp>
      <p:pic>
        <p:nvPicPr>
          <p:cNvPr id="35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&lt;a href=&quot;URL&quot; rel=&quot;nofollow&quot;&gt;Текст ссылки&lt;/a&gt;…"/>
          <p:cNvSpPr/>
          <p:nvPr/>
        </p:nvSpPr>
        <p:spPr>
          <a:xfrm>
            <a:off x="9035144" y="9110760"/>
            <a:ext cx="15212237" cy="45035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a </a:t>
            </a:r>
            <a:r>
              <a:rPr>
                <a:solidFill>
                  <a:srgbClr val="669900"/>
                </a:solidFill>
              </a:rPr>
              <a:t>href</a:t>
            </a:r>
            <a:r>
              <a:rPr>
                <a:solidFill>
                  <a:srgbClr val="999999"/>
                </a:solidFill>
              </a:rPr>
              <a:t>="</a:t>
            </a:r>
            <a:r>
              <a:rPr>
                <a:solidFill>
                  <a:srgbClr val="0077AA"/>
                </a:solidFill>
              </a:rPr>
              <a:t>URL</a:t>
            </a:r>
            <a:r>
              <a:rPr>
                <a:solidFill>
                  <a:srgbClr val="999999"/>
                </a:solidFill>
              </a:rPr>
              <a:t>"</a:t>
            </a:r>
            <a:r>
              <a:rPr>
                <a:solidFill>
                  <a:srgbClr val="990055"/>
                </a:solidFill>
              </a:rPr>
              <a:t> </a:t>
            </a:r>
            <a:r>
              <a:rPr>
                <a:solidFill>
                  <a:srgbClr val="669900"/>
                </a:solidFill>
              </a:rPr>
              <a:t>rel</a:t>
            </a:r>
            <a:r>
              <a:rPr>
                <a:solidFill>
                  <a:srgbClr val="999999"/>
                </a:solidFill>
              </a:rPr>
              <a:t>="</a:t>
            </a:r>
            <a:r>
              <a:rPr>
                <a:solidFill>
                  <a:srgbClr val="0077AA"/>
                </a:solidFill>
              </a:rPr>
              <a:t>nofollow</a:t>
            </a:r>
            <a:r>
              <a:rPr>
                <a:solidFill>
                  <a:srgbClr val="999999"/>
                </a:solidFill>
              </a:rPr>
              <a:t>"&gt;</a:t>
            </a:r>
            <a:r>
              <a:t>Текст ссылки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a</a:t>
            </a:r>
            <a:r>
              <a:rPr>
                <a:solidFill>
                  <a:srgbClr val="999999"/>
                </a:solidFill>
              </a:rPr>
              <a:t>&gt;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noindex</a:t>
            </a:r>
            <a:r>
              <a:rPr>
                <a:solidFill>
                  <a:srgbClr val="999999"/>
                </a:solidFill>
              </a:rPr>
              <a:t>&gt;&lt;</a:t>
            </a:r>
            <a:r>
              <a:rPr>
                <a:solidFill>
                  <a:srgbClr val="990055"/>
                </a:solidFill>
              </a:rPr>
              <a:t>a </a:t>
            </a:r>
            <a:r>
              <a:rPr>
                <a:solidFill>
                  <a:srgbClr val="669900"/>
                </a:solidFill>
              </a:rPr>
              <a:t>href</a:t>
            </a:r>
            <a:r>
              <a:rPr>
                <a:solidFill>
                  <a:srgbClr val="999999"/>
                </a:solidFill>
              </a:rPr>
              <a:t>="</a:t>
            </a:r>
            <a:r>
              <a:rPr>
                <a:solidFill>
                  <a:srgbClr val="0077AA"/>
                </a:solidFill>
              </a:rPr>
              <a:t>URL</a:t>
            </a:r>
            <a:r>
              <a:rPr>
                <a:solidFill>
                  <a:srgbClr val="999999"/>
                </a:solidFill>
              </a:rPr>
              <a:t>"&gt;</a:t>
            </a:r>
            <a:r>
              <a:t>Текст ссылки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a</a:t>
            </a:r>
            <a:r>
              <a:rPr>
                <a:solidFill>
                  <a:srgbClr val="999999"/>
                </a:solidFill>
              </a:rPr>
              <a:t>&gt;&lt;/</a:t>
            </a:r>
            <a:r>
              <a:rPr>
                <a:solidFill>
                  <a:srgbClr val="990055"/>
                </a:solidFill>
              </a:rPr>
              <a:t>noindex</a:t>
            </a:r>
            <a:r>
              <a:rPr>
                <a:solidFill>
                  <a:srgbClr val="999999"/>
                </a:solidFill>
              </a:rPr>
              <a:t>&gt;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Домашнее задание"/>
          <p:cNvSpPr txBox="1">
            <a:spLocks noGrp="1"/>
          </p:cNvSpPr>
          <p:nvPr>
            <p:ph type="body" idx="21"/>
          </p:nvPr>
        </p:nvSpPr>
        <p:spPr>
          <a:xfrm>
            <a:off x="8676518" y="6390610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Домашнее задание</a:t>
            </a:r>
          </a:p>
        </p:txBody>
      </p:sp>
      <p:pic>
        <p:nvPicPr>
          <p:cNvPr id="357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Модернизировать страницу рецепта кексов с использованием новых тегов (&lt;section&gt;&lt;article&gt;&lt;aside&gt;&lt;footer&gt;&lt;header&gt;).…"/>
          <p:cNvSpPr txBox="1">
            <a:spLocks noGrp="1"/>
          </p:cNvSpPr>
          <p:nvPr>
            <p:ph type="body" idx="1"/>
          </p:nvPr>
        </p:nvSpPr>
        <p:spPr>
          <a:xfrm>
            <a:off x="1206500" y="2448535"/>
            <a:ext cx="14058852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500"/>
            </a:pPr>
            <a:r>
              <a:t>Модернизировать страницу рецепта кексов с использованием новых тегов (&lt;section&gt;&lt;article&gt;&lt;aside&gt;&lt;footer&gt;&lt;header&gt;).</a:t>
            </a:r>
          </a:p>
          <a:p>
            <a:pPr marL="0" indent="0">
              <a:buSzTx/>
              <a:buNone/>
              <a:defRPr sz="3500"/>
            </a:pPr>
            <a:r>
              <a:t>* Нарисовать дерево или человечка используя Canvas.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Новые теги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Новые теги</a:t>
            </a:r>
          </a:p>
        </p:txBody>
      </p:sp>
      <p:sp>
        <p:nvSpPr>
          <p:cNvPr id="168" name="В HTML5 для структуры кода введено несколько новых тегов:…"/>
          <p:cNvSpPr txBox="1">
            <a:spLocks noGrp="1"/>
          </p:cNvSpPr>
          <p:nvPr>
            <p:ph type="body" idx="1"/>
          </p:nvPr>
        </p:nvSpPr>
        <p:spPr>
          <a:xfrm>
            <a:off x="1206500" y="2999462"/>
            <a:ext cx="21971000" cy="95177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В HTML5 для структуры кода введено несколько новых тегов: </a:t>
            </a:r>
          </a:p>
          <a:p>
            <a:pPr marL="0" indent="0">
              <a:buSzTx/>
              <a:buNone/>
            </a:pPr>
            <a:r>
              <a:rPr>
                <a:solidFill>
                  <a:srgbClr val="1E3867"/>
                </a:solidFill>
              </a:rPr>
              <a:t>&lt;article&gt;</a:t>
            </a:r>
          </a:p>
          <a:p>
            <a:pPr marL="0" indent="0">
              <a:buSzTx/>
              <a:buNone/>
            </a:pPr>
            <a:r>
              <a:rPr>
                <a:solidFill>
                  <a:srgbClr val="1E3867"/>
                </a:solidFill>
              </a:rPr>
              <a:t>&lt;aside&gt;</a:t>
            </a:r>
          </a:p>
          <a:p>
            <a:pPr marL="0" indent="0">
              <a:buSzTx/>
              <a:buNone/>
            </a:pPr>
            <a:r>
              <a:rPr>
                <a:solidFill>
                  <a:srgbClr val="1E3867"/>
                </a:solidFill>
              </a:rPr>
              <a:t>&lt;footer&gt;</a:t>
            </a:r>
          </a:p>
          <a:p>
            <a:pPr marL="0" indent="0">
              <a:buSzTx/>
              <a:buNone/>
            </a:pPr>
            <a:r>
              <a:rPr>
                <a:solidFill>
                  <a:srgbClr val="1E3867"/>
                </a:solidFill>
              </a:rPr>
              <a:t>&lt;header&gt;</a:t>
            </a:r>
          </a:p>
          <a:p>
            <a:pPr marL="0" indent="0">
              <a:buSzTx/>
              <a:buNone/>
            </a:pPr>
            <a:r>
              <a:rPr>
                <a:solidFill>
                  <a:srgbClr val="1E3867"/>
                </a:solidFill>
              </a:rPr>
              <a:t>&lt;nav&gt;</a:t>
            </a:r>
          </a:p>
          <a:p>
            <a:pPr marL="0" indent="0">
              <a:buSzTx/>
              <a:buNone/>
            </a:pPr>
            <a:r>
              <a:t> которые заменяют в некоторых случаях привычный </a:t>
            </a:r>
            <a:r>
              <a:rPr>
                <a:solidFill>
                  <a:srgbClr val="1E3867"/>
                </a:solidFill>
              </a:rPr>
              <a:t>&lt;div&gt;</a:t>
            </a:r>
            <a:r>
              <a:t>.</a:t>
            </a:r>
          </a:p>
        </p:txBody>
      </p:sp>
      <p:pic>
        <p:nvPicPr>
          <p:cNvPr id="169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Новые семантические элементы в HTML5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Новые семантические элементы в HTML5</a:t>
            </a:r>
          </a:p>
        </p:txBody>
      </p:sp>
      <p:sp>
        <p:nvSpPr>
          <p:cNvPr id="172" name="&lt;section&gt; — определяет основной документ или раздел приложения. В данном контексте это тематическая группировка содержания, как правило, с заголовком. Например, разделами могут быть главы, вкладки в диалоговом окне и т.д.…"/>
          <p:cNvSpPr txBox="1">
            <a:spLocks noGrp="1"/>
          </p:cNvSpPr>
          <p:nvPr>
            <p:ph type="body" idx="1"/>
          </p:nvPr>
        </p:nvSpPr>
        <p:spPr>
          <a:xfrm>
            <a:off x="631708" y="2986762"/>
            <a:ext cx="22545792" cy="951775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200"/>
              </a:spcBef>
              <a:buSzTx/>
              <a:buNone/>
              <a:defRPr sz="3500"/>
            </a:pPr>
            <a:endParaRPr/>
          </a:p>
          <a:p>
            <a:pPr marL="0" indent="0">
              <a:spcBef>
                <a:spcPts val="4200"/>
              </a:spcBef>
              <a:buSzTx/>
              <a:buNone/>
              <a:defRPr sz="3500"/>
            </a:pPr>
            <a:r>
              <a:rPr>
                <a:solidFill>
                  <a:srgbClr val="4F65B4"/>
                </a:solidFill>
              </a:rPr>
              <a:t>&lt;section&gt;</a:t>
            </a:r>
            <a:r>
              <a:t> — определяет основной документ или раздел приложения. В данном контексте это тематическая группировка содержания, как правило, с заголовком. Например, разделами могут быть главы, вкладки в диалоговом окне и т.д.</a:t>
            </a:r>
          </a:p>
          <a:p>
            <a:pPr marL="0" indent="0">
              <a:spcBef>
                <a:spcPts val="4200"/>
              </a:spcBef>
              <a:buSzTx/>
              <a:buNone/>
              <a:defRPr sz="3500"/>
            </a:pPr>
            <a:r>
              <a:rPr>
                <a:solidFill>
                  <a:srgbClr val="4F65B4"/>
                </a:solidFill>
              </a:rPr>
              <a:t>&lt;nav&gt;</a:t>
            </a:r>
            <a:r>
              <a:t> — представляет собой раздел навигационных ссылок, содержащий ссылки на другие страницы. Не все группы ссылок должны заключаться в тег </a:t>
            </a:r>
            <a:r>
              <a:rPr>
                <a:solidFill>
                  <a:srgbClr val="4F65B4"/>
                </a:solidFill>
              </a:rPr>
              <a:t>&lt;nav&gt;</a:t>
            </a:r>
            <a:r>
              <a:t> — только разделы, состоящие из основных блоков навигации.</a:t>
            </a:r>
          </a:p>
          <a:p>
            <a:pPr marL="0" indent="0">
              <a:spcBef>
                <a:spcPts val="4200"/>
              </a:spcBef>
              <a:buSzTx/>
              <a:buNone/>
              <a:defRPr sz="3500"/>
            </a:pPr>
            <a:r>
              <a:rPr>
                <a:solidFill>
                  <a:srgbClr val="4F65B4"/>
                </a:solidFill>
              </a:rPr>
              <a:t>&lt;article&gt;</a:t>
            </a:r>
            <a:r>
              <a:t> — задает компонент страницы, предназначенный для самостоятельного распространения или повторного использования. Это может быть сообщение форума, журнальная или газетная статья, запись в блоге и т.д</a:t>
            </a:r>
          </a:p>
        </p:txBody>
      </p:sp>
      <p:pic>
        <p:nvPicPr>
          <p:cNvPr id="17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Новые семантические элементы в HTML5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Новые семантические элементы в HTML5</a:t>
            </a:r>
          </a:p>
        </p:txBody>
      </p:sp>
      <p:sp>
        <p:nvSpPr>
          <p:cNvPr id="176" name="&lt;aside&gt; — представляет раздел страницы, имеющий косвенное отношение к содержанию и который можно отделить от контента. В полиграфии такие участки часто выделяют плашкой. Тег &lt;aside&gt; может быть использован для вывода цитат, боковых панелей, рекламы, навиг"/>
          <p:cNvSpPr txBox="1">
            <a:spLocks noGrp="1"/>
          </p:cNvSpPr>
          <p:nvPr>
            <p:ph type="body" idx="1"/>
          </p:nvPr>
        </p:nvSpPr>
        <p:spPr>
          <a:xfrm>
            <a:off x="1206500" y="2986762"/>
            <a:ext cx="21971000" cy="951775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500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500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4F65B4"/>
                </a:solidFill>
              </a:rPr>
              <a:t>&lt;aside&gt;</a:t>
            </a:r>
            <a:r>
              <a:t> — представляет раздел страницы, имеющий косвенное отношение к содержанию и который можно отделить от контента. В полиграфии такие участки часто выделяют плашкой. Тег </a:t>
            </a:r>
            <a:r>
              <a:rPr>
                <a:solidFill>
                  <a:srgbClr val="4F65B4"/>
                </a:solidFill>
              </a:rPr>
              <a:t>&lt;aside&gt;</a:t>
            </a:r>
            <a:r>
              <a:t> может быть использован для вывода цитат, боковых панелей, рекламы, навигации через </a:t>
            </a:r>
            <a:r>
              <a:rPr>
                <a:solidFill>
                  <a:srgbClr val="4F65B4"/>
                </a:solidFill>
              </a:rPr>
              <a:t>&lt;nav&gt;</a:t>
            </a:r>
            <a:r>
              <a:t> и т.д.</a:t>
            </a:r>
          </a:p>
          <a:p>
            <a:pPr marL="0" indent="0" defTabSz="457200">
              <a:lnSpc>
                <a:spcPct val="100000"/>
              </a:lnSpc>
              <a:spcBef>
                <a:spcPts val="500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4F65B4"/>
                </a:solidFill>
              </a:rPr>
              <a:t>&lt;header&gt;</a:t>
            </a:r>
            <a:r>
              <a:t> — представляет собой группу из вступительных или навигационных средств. Элемент </a:t>
            </a:r>
            <a:r>
              <a:rPr>
                <a:solidFill>
                  <a:srgbClr val="4F65B4"/>
                </a:solidFill>
              </a:rPr>
              <a:t>&lt;header&gt;</a:t>
            </a:r>
            <a:r>
              <a:t> обычно содержит заголовок раздела (теги </a:t>
            </a:r>
            <a:r>
              <a:rPr>
                <a:solidFill>
                  <a:srgbClr val="4F65B4"/>
                </a:solidFill>
              </a:rPr>
              <a:t>&lt;h1&gt;</a:t>
            </a:r>
            <a:r>
              <a:t>–</a:t>
            </a:r>
            <a:r>
              <a:rPr>
                <a:solidFill>
                  <a:srgbClr val="4F65B4"/>
                </a:solidFill>
              </a:rPr>
              <a:t>&lt;h6&gt;</a:t>
            </a:r>
            <a:r>
              <a:t>), но это не обязательно. </a:t>
            </a:r>
            <a:r>
              <a:rPr>
                <a:solidFill>
                  <a:srgbClr val="4F65B4"/>
                </a:solidFill>
              </a:rPr>
              <a:t>&lt;header&gt;</a:t>
            </a:r>
            <a:r>
              <a:t> также может быть использован для обертывания раздела содержания, формы поиска, или соответствующих логотипов.</a:t>
            </a:r>
          </a:p>
        </p:txBody>
      </p:sp>
      <p:pic>
        <p:nvPicPr>
          <p:cNvPr id="177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Новые семантические элементы в HTML5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Новые семантические элементы в HTML5</a:t>
            </a:r>
          </a:p>
        </p:txBody>
      </p:sp>
      <p:sp>
        <p:nvSpPr>
          <p:cNvPr id="180" name="&lt;footer&gt; — задает нижний колонтитул для раздела содержания или подвал для страницы. Элемент &lt;footer&gt; обычно содержит информацию о разделе, такую как: имя автора, ссылки на соответствующие документы, авторские данные и тому подобное. Колонтитулы не обязат"/>
          <p:cNvSpPr txBox="1">
            <a:spLocks noGrp="1"/>
          </p:cNvSpPr>
          <p:nvPr>
            <p:ph type="body" idx="1"/>
          </p:nvPr>
        </p:nvSpPr>
        <p:spPr>
          <a:xfrm>
            <a:off x="1206500" y="2986762"/>
            <a:ext cx="21971000" cy="951775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500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500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4F65B4"/>
                </a:solidFill>
              </a:rPr>
              <a:t>&lt;footer&gt;</a:t>
            </a:r>
            <a:r>
              <a:t> — задает нижний колонтитул для раздела содержания или подвал для страницы. Элемент </a:t>
            </a:r>
            <a:r>
              <a:rPr>
                <a:solidFill>
                  <a:srgbClr val="4F65B4"/>
                </a:solidFill>
              </a:rPr>
              <a:t>&lt;footer&gt;</a:t>
            </a:r>
            <a:r>
              <a:t> обычно содержит информацию о разделе, такую как: имя автора, ссылки на соответствующие документы, авторские данные и тому подобное. Колонтитулы не обязательно должны выводиться в конце раздела, как это обычно делается.</a:t>
            </a:r>
          </a:p>
          <a:p>
            <a:pPr marL="0" indent="0" defTabSz="457200">
              <a:lnSpc>
                <a:spcPct val="100000"/>
              </a:lnSpc>
              <a:spcBef>
                <a:spcPts val="500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4F65B4"/>
                </a:solidFill>
              </a:rPr>
              <a:t>&lt;time&gt;</a:t>
            </a:r>
            <a:r>
              <a:t> — представляет собой либо время в 24-часовом формате, либо точную дату, которую при желании можно совмещать со временем и указанием часового пояса.</a:t>
            </a:r>
          </a:p>
          <a:p>
            <a:pPr marL="0" indent="0" defTabSz="457200">
              <a:lnSpc>
                <a:spcPct val="100000"/>
              </a:lnSpc>
              <a:spcBef>
                <a:spcPts val="5000"/>
              </a:spcBef>
              <a:buSzTx/>
              <a:buNone/>
              <a:defRPr sz="35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rgbClr val="4F65B4"/>
                </a:solidFill>
              </a:rPr>
              <a:t>&lt;mark&gt;</a:t>
            </a:r>
            <a:r>
              <a:t> — помечает фрагмент документа или выделяет его в справочных целях.</a:t>
            </a:r>
          </a:p>
        </p:txBody>
      </p:sp>
      <p:pic>
        <p:nvPicPr>
          <p:cNvPr id="181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&lt;aside&gt;"/>
          <p:cNvSpPr txBox="1">
            <a:spLocks noGrp="1"/>
          </p:cNvSpPr>
          <p:nvPr>
            <p:ph type="body" idx="21"/>
          </p:nvPr>
        </p:nvSpPr>
        <p:spPr>
          <a:xfrm>
            <a:off x="1206500" y="132476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&lt;aside&gt;</a:t>
            </a:r>
          </a:p>
        </p:txBody>
      </p:sp>
      <p:pic>
        <p:nvPicPr>
          <p:cNvPr id="18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8949" y="1532015"/>
            <a:ext cx="3238421" cy="52028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&lt;!DOCTYPE html&gt;…"/>
          <p:cNvSpPr/>
          <p:nvPr/>
        </p:nvSpPr>
        <p:spPr>
          <a:xfrm>
            <a:off x="7378188" y="3568115"/>
            <a:ext cx="18698557" cy="1047559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&lt;!</a:t>
            </a:r>
            <a:r>
              <a:t>DOCTYPE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h1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aside element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h1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808080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</a:t>
            </a:r>
            <a:r>
              <a:t>aside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h4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Epcot Center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h4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Epcot is a theme park at Walt Disney World Resort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</a:t>
            </a:r>
            <a:r>
              <a:rPr>
                <a:solidFill>
                  <a:srgbClr val="808080"/>
                </a:solidFill>
              </a:rPr>
              <a:t>&gt;</a:t>
            </a: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aside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body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8080"/>
                </a:solidFill>
              </a:rPr>
              <a:t>&lt;/</a:t>
            </a:r>
            <a:r>
              <a:t>html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1" algn="l" defTabSz="457200">
              <a:lnSpc>
                <a:spcPts val="5400"/>
              </a:lnSpc>
              <a:defRPr sz="30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3308</Words>
  <Application>Microsoft Office PowerPoint</Application>
  <PresentationFormat>Custom</PresentationFormat>
  <Paragraphs>347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Courier New</vt:lpstr>
      <vt:lpstr>Helvetica</vt:lpstr>
      <vt:lpstr>Helvetica Light</vt:lpstr>
      <vt:lpstr>Helvetica Neue</vt:lpstr>
      <vt:lpstr>Helvetica Neue Medium</vt:lpstr>
      <vt:lpstr>Menlo Regular</vt:lpstr>
      <vt:lpstr>Tahoma</vt:lpstr>
      <vt:lpstr>Times Roman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Veremyeva</dc:creator>
  <cp:lastModifiedBy>Ekaterina Veremyeva</cp:lastModifiedBy>
  <cp:revision>1</cp:revision>
  <dcterms:modified xsi:type="dcterms:W3CDTF">2021-02-16T19:45:09Z</dcterms:modified>
</cp:coreProperties>
</file>