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4" r:id="rId23"/>
    <p:sldId id="310" r:id="rId24"/>
    <p:sldId id="311" r:id="rId25"/>
    <p:sldId id="312" r:id="rId26"/>
    <p:sldId id="313" r:id="rId27"/>
    <p:sldId id="314" r:id="rId28"/>
    <p:sldId id="290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0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30" r:id="rId46"/>
    <p:sldId id="331" r:id="rId47"/>
    <p:sldId id="309" r:id="rId48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0" i="0" u="none" strike="noStrike" cap="none" spc="0" normalizeH="0" baseline="0">
        <a:ln>
          <a:noFill/>
        </a:ln>
        <a:solidFill>
          <a:srgbClr val="333332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0" i="0" u="none" strike="noStrike" cap="none" spc="0" normalizeH="0" baseline="0">
        <a:ln>
          <a:noFill/>
        </a:ln>
        <a:solidFill>
          <a:srgbClr val="333332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0" i="0" u="none" strike="noStrike" cap="none" spc="0" normalizeH="0" baseline="0">
        <a:ln>
          <a:noFill/>
        </a:ln>
        <a:solidFill>
          <a:srgbClr val="333332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0" i="0" u="none" strike="noStrike" cap="none" spc="0" normalizeH="0" baseline="0">
        <a:ln>
          <a:noFill/>
        </a:ln>
        <a:solidFill>
          <a:srgbClr val="333332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0" i="0" u="none" strike="noStrike" cap="none" spc="0" normalizeH="0" baseline="0">
        <a:ln>
          <a:noFill/>
        </a:ln>
        <a:solidFill>
          <a:srgbClr val="333332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0" i="0" u="none" strike="noStrike" cap="none" spc="0" normalizeH="0" baseline="0">
        <a:ln>
          <a:noFill/>
        </a:ln>
        <a:solidFill>
          <a:srgbClr val="333332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0" i="0" u="none" strike="noStrike" cap="none" spc="0" normalizeH="0" baseline="0">
        <a:ln>
          <a:noFill/>
        </a:ln>
        <a:solidFill>
          <a:srgbClr val="333332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0" i="0" u="none" strike="noStrike" cap="none" spc="0" normalizeH="0" baseline="0">
        <a:ln>
          <a:noFill/>
        </a:ln>
        <a:solidFill>
          <a:srgbClr val="333332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0" i="0" u="none" strike="noStrike" cap="none" spc="0" normalizeH="0" baseline="0">
        <a:ln>
          <a:noFill/>
        </a:ln>
        <a:solidFill>
          <a:srgbClr val="333332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333332"/>
        </a:fontRef>
        <a:srgbClr val="33333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E9F4"/>
          </a:solidFill>
        </a:fill>
      </a:tcStyle>
    </a:wholeTbl>
    <a:band2H>
      <a:tcTxStyle/>
      <a:tcStyle>
        <a:tcBdr/>
        <a:fill>
          <a:solidFill>
            <a:srgbClr val="E8F4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33332"/>
        </a:fontRef>
        <a:srgbClr val="33333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0CDCC"/>
          </a:solidFill>
        </a:fill>
      </a:tcStyle>
    </a:wholeTbl>
    <a:band2H>
      <a:tcTxStyle/>
      <a:tcStyle>
        <a:tcBdr/>
        <a:fill>
          <a:solidFill>
            <a:srgbClr val="F8E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33332"/>
        </a:fontRef>
        <a:srgbClr val="33333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F2CA"/>
          </a:solidFill>
        </a:fill>
      </a:tcStyle>
    </a:wholeTbl>
    <a:band2H>
      <a:tcTxStyle/>
      <a:tcStyle>
        <a:tcBdr/>
        <a:fill>
          <a:solidFill>
            <a:srgbClr val="FDF9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33332"/>
        </a:fontRef>
        <a:srgbClr val="33333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333332"/>
        </a:fontRef>
        <a:srgbClr val="33333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33332"/>
              </a:solidFill>
              <a:prstDash val="solid"/>
              <a:round/>
            </a:ln>
          </a:top>
          <a:bottom>
            <a:ln w="25400" cap="flat">
              <a:solidFill>
                <a:srgbClr val="33333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33332"/>
              </a:solidFill>
              <a:prstDash val="solid"/>
              <a:round/>
            </a:ln>
          </a:top>
          <a:bottom>
            <a:ln w="25400" cap="flat">
              <a:solidFill>
                <a:srgbClr val="33333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33332"/>
        </a:fontRef>
        <a:srgbClr val="33333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CC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2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2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2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333332"/>
        </a:fontRef>
        <a:srgbClr val="333332"/>
      </a:tcTxStyle>
      <a:tcStyle>
        <a:tcBdr>
          <a:left>
            <a:ln w="12700" cap="flat">
              <a:solidFill>
                <a:srgbClr val="333332"/>
              </a:solidFill>
              <a:prstDash val="solid"/>
              <a:round/>
            </a:ln>
          </a:left>
          <a:right>
            <a:ln w="12700" cap="flat">
              <a:solidFill>
                <a:srgbClr val="333332"/>
              </a:solidFill>
              <a:prstDash val="solid"/>
              <a:round/>
            </a:ln>
          </a:right>
          <a:top>
            <a:ln w="12700" cap="flat">
              <a:solidFill>
                <a:srgbClr val="333332"/>
              </a:solidFill>
              <a:prstDash val="solid"/>
              <a:round/>
            </a:ln>
          </a:top>
          <a:bottom>
            <a:ln w="12700" cap="flat">
              <a:solidFill>
                <a:srgbClr val="333332"/>
              </a:solidFill>
              <a:prstDash val="solid"/>
              <a:round/>
            </a:ln>
          </a:bottom>
          <a:insideH>
            <a:ln w="12700" cap="flat">
              <a:solidFill>
                <a:srgbClr val="333332"/>
              </a:solidFill>
              <a:prstDash val="solid"/>
              <a:round/>
            </a:ln>
          </a:insideH>
          <a:insideV>
            <a:ln w="12700" cap="flat">
              <a:solidFill>
                <a:srgbClr val="333332"/>
              </a:solidFill>
              <a:prstDash val="solid"/>
              <a:round/>
            </a:ln>
          </a:insideV>
        </a:tcBdr>
        <a:fill>
          <a:solidFill>
            <a:srgbClr val="333332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333332"/>
        </a:fontRef>
        <a:srgbClr val="333332"/>
      </a:tcTxStyle>
      <a:tcStyle>
        <a:tcBdr>
          <a:left>
            <a:ln w="12700" cap="flat">
              <a:solidFill>
                <a:srgbClr val="333332"/>
              </a:solidFill>
              <a:prstDash val="solid"/>
              <a:round/>
            </a:ln>
          </a:left>
          <a:right>
            <a:ln w="12700" cap="flat">
              <a:solidFill>
                <a:srgbClr val="333332"/>
              </a:solidFill>
              <a:prstDash val="solid"/>
              <a:round/>
            </a:ln>
          </a:right>
          <a:top>
            <a:ln w="12700" cap="flat">
              <a:solidFill>
                <a:srgbClr val="333332"/>
              </a:solidFill>
              <a:prstDash val="solid"/>
              <a:round/>
            </a:ln>
          </a:top>
          <a:bottom>
            <a:ln w="12700" cap="flat">
              <a:solidFill>
                <a:srgbClr val="333332"/>
              </a:solidFill>
              <a:prstDash val="solid"/>
              <a:round/>
            </a:ln>
          </a:bottom>
          <a:insideH>
            <a:ln w="12700" cap="flat">
              <a:solidFill>
                <a:srgbClr val="333332"/>
              </a:solidFill>
              <a:prstDash val="solid"/>
              <a:round/>
            </a:ln>
          </a:insideH>
          <a:insideV>
            <a:ln w="12700" cap="flat">
              <a:solidFill>
                <a:srgbClr val="333332"/>
              </a:solidFill>
              <a:prstDash val="solid"/>
              <a:round/>
            </a:ln>
          </a:insideV>
        </a:tcBdr>
        <a:fill>
          <a:solidFill>
            <a:srgbClr val="333332">
              <a:alpha val="20000"/>
            </a:srgbClr>
          </a:solidFill>
        </a:fill>
      </a:tcStyle>
    </a:firstCol>
    <a:lastRow>
      <a:tcTxStyle b="on" i="off">
        <a:fontRef idx="minor">
          <a:srgbClr val="333332"/>
        </a:fontRef>
        <a:srgbClr val="333332"/>
      </a:tcTxStyle>
      <a:tcStyle>
        <a:tcBdr>
          <a:left>
            <a:ln w="12700" cap="flat">
              <a:solidFill>
                <a:srgbClr val="333332"/>
              </a:solidFill>
              <a:prstDash val="solid"/>
              <a:round/>
            </a:ln>
          </a:left>
          <a:right>
            <a:ln w="12700" cap="flat">
              <a:solidFill>
                <a:srgbClr val="333332"/>
              </a:solidFill>
              <a:prstDash val="solid"/>
              <a:round/>
            </a:ln>
          </a:right>
          <a:top>
            <a:ln w="50800" cap="flat">
              <a:solidFill>
                <a:srgbClr val="333332"/>
              </a:solidFill>
              <a:prstDash val="solid"/>
              <a:round/>
            </a:ln>
          </a:top>
          <a:bottom>
            <a:ln w="12700" cap="flat">
              <a:solidFill>
                <a:srgbClr val="333332"/>
              </a:solidFill>
              <a:prstDash val="solid"/>
              <a:round/>
            </a:ln>
          </a:bottom>
          <a:insideH>
            <a:ln w="12700" cap="flat">
              <a:solidFill>
                <a:srgbClr val="333332"/>
              </a:solidFill>
              <a:prstDash val="solid"/>
              <a:round/>
            </a:ln>
          </a:insideH>
          <a:insideV>
            <a:ln w="12700" cap="flat">
              <a:solidFill>
                <a:srgbClr val="333332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333332"/>
        </a:fontRef>
        <a:srgbClr val="333332"/>
      </a:tcTxStyle>
      <a:tcStyle>
        <a:tcBdr>
          <a:left>
            <a:ln w="12700" cap="flat">
              <a:solidFill>
                <a:srgbClr val="333332"/>
              </a:solidFill>
              <a:prstDash val="solid"/>
              <a:round/>
            </a:ln>
          </a:left>
          <a:right>
            <a:ln w="12700" cap="flat">
              <a:solidFill>
                <a:srgbClr val="333332"/>
              </a:solidFill>
              <a:prstDash val="solid"/>
              <a:round/>
            </a:ln>
          </a:right>
          <a:top>
            <a:ln w="12700" cap="flat">
              <a:solidFill>
                <a:srgbClr val="333332"/>
              </a:solidFill>
              <a:prstDash val="solid"/>
              <a:round/>
            </a:ln>
          </a:top>
          <a:bottom>
            <a:ln w="25400" cap="flat">
              <a:solidFill>
                <a:srgbClr val="333332"/>
              </a:solidFill>
              <a:prstDash val="solid"/>
              <a:round/>
            </a:ln>
          </a:bottom>
          <a:insideH>
            <a:ln w="12700" cap="flat">
              <a:solidFill>
                <a:srgbClr val="333332"/>
              </a:solidFill>
              <a:prstDash val="solid"/>
              <a:round/>
            </a:ln>
          </a:insideH>
          <a:insideV>
            <a:ln w="12700" cap="flat">
              <a:solidFill>
                <a:srgbClr val="333332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85800" latinLnBrk="0">
      <a:defRPr sz="900">
        <a:latin typeface="+mj-lt"/>
        <a:ea typeface="+mj-ea"/>
        <a:cs typeface="+mj-cs"/>
        <a:sym typeface="Calibri"/>
      </a:defRPr>
    </a:lvl1pPr>
    <a:lvl2pPr indent="228600" defTabSz="685800" latinLnBrk="0">
      <a:defRPr sz="900">
        <a:latin typeface="+mj-lt"/>
        <a:ea typeface="+mj-ea"/>
        <a:cs typeface="+mj-cs"/>
        <a:sym typeface="Calibri"/>
      </a:defRPr>
    </a:lvl2pPr>
    <a:lvl3pPr indent="457200" defTabSz="685800" latinLnBrk="0">
      <a:defRPr sz="900">
        <a:latin typeface="+mj-lt"/>
        <a:ea typeface="+mj-ea"/>
        <a:cs typeface="+mj-cs"/>
        <a:sym typeface="Calibri"/>
      </a:defRPr>
    </a:lvl3pPr>
    <a:lvl4pPr indent="685800" defTabSz="685800" latinLnBrk="0">
      <a:defRPr sz="900">
        <a:latin typeface="+mj-lt"/>
        <a:ea typeface="+mj-ea"/>
        <a:cs typeface="+mj-cs"/>
        <a:sym typeface="Calibri"/>
      </a:defRPr>
    </a:lvl4pPr>
    <a:lvl5pPr indent="914400" defTabSz="685800" latinLnBrk="0">
      <a:defRPr sz="900">
        <a:latin typeface="+mj-lt"/>
        <a:ea typeface="+mj-ea"/>
        <a:cs typeface="+mj-cs"/>
        <a:sym typeface="Calibri"/>
      </a:defRPr>
    </a:lvl5pPr>
    <a:lvl6pPr indent="1143000" defTabSz="685800" latinLnBrk="0">
      <a:defRPr sz="900">
        <a:latin typeface="+mj-lt"/>
        <a:ea typeface="+mj-ea"/>
        <a:cs typeface="+mj-cs"/>
        <a:sym typeface="Calibri"/>
      </a:defRPr>
    </a:lvl6pPr>
    <a:lvl7pPr indent="1371600" defTabSz="685800" latinLnBrk="0">
      <a:defRPr sz="900">
        <a:latin typeface="+mj-lt"/>
        <a:ea typeface="+mj-ea"/>
        <a:cs typeface="+mj-cs"/>
        <a:sym typeface="Calibri"/>
      </a:defRPr>
    </a:lvl7pPr>
    <a:lvl8pPr indent="1600200" defTabSz="685800" latinLnBrk="0">
      <a:defRPr sz="900">
        <a:latin typeface="+mj-lt"/>
        <a:ea typeface="+mj-ea"/>
        <a:cs typeface="+mj-cs"/>
        <a:sym typeface="Calibri"/>
      </a:defRPr>
    </a:lvl8pPr>
    <a:lvl9pPr indent="1828800" defTabSz="685800" latinLnBrk="0">
      <a:defRPr sz="9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ataAr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46573" y="4437810"/>
            <a:ext cx="8794854" cy="141296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881805" y="9324856"/>
            <a:ext cx="224596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2 Lines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473723" y="1147463"/>
            <a:ext cx="11848770" cy="1577096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53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1478436" y="3345067"/>
            <a:ext cx="7453112" cy="5686848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pic>
        <p:nvPicPr>
          <p:cNvPr id="154" name="Graphic 8" descr="Graphic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35052" y="1334388"/>
            <a:ext cx="2173931" cy="349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icture 42" descr="Picture 4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7750" y="2724902"/>
            <a:ext cx="1314002" cy="72002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6589682" y="9398582"/>
            <a:ext cx="224595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2 Lines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473723" y="1147463"/>
            <a:ext cx="11848770" cy="1577096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6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478436" y="3345067"/>
            <a:ext cx="4808688" cy="5686848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pic>
        <p:nvPicPr>
          <p:cNvPr id="165" name="Graphic 8" descr="Graphic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35052" y="1334388"/>
            <a:ext cx="2173931" cy="349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icture 42" descr="Picture 4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7750" y="2724902"/>
            <a:ext cx="1314002" cy="7200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6589682" y="9398582"/>
            <a:ext cx="224595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Title 2 Lines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473723" y="1147463"/>
            <a:ext cx="11848770" cy="1577096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75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478436" y="3345067"/>
            <a:ext cx="3488224" cy="5686848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pic>
        <p:nvPicPr>
          <p:cNvPr id="176" name="Graphic 8" descr="Graphic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35052" y="1334388"/>
            <a:ext cx="2173931" cy="349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Picture 42" descr="Picture 4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7750" y="2724902"/>
            <a:ext cx="1314002" cy="72002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6589682" y="9398582"/>
            <a:ext cx="224595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Orang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476078" y="5144294"/>
            <a:ext cx="15335841" cy="2088050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>
                <a:solidFill>
                  <a:srgbClr val="FFFF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8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881805" y="9324856"/>
            <a:ext cx="224596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476078" y="5144294"/>
            <a:ext cx="15335841" cy="2088050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>
                <a:solidFill>
                  <a:srgbClr val="FFFF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9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881805" y="9324856"/>
            <a:ext cx="224596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Re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476078" y="5144294"/>
            <a:ext cx="15335841" cy="2088050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>
                <a:solidFill>
                  <a:srgbClr val="FFFF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0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881805" y="9324856"/>
            <a:ext cx="224596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Lilac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476078" y="5144294"/>
            <a:ext cx="15335841" cy="2088050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>
                <a:solidFill>
                  <a:srgbClr val="FFFF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1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881805" y="9324856"/>
            <a:ext cx="224596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476078" y="5144294"/>
            <a:ext cx="15335841" cy="2088050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>
                <a:solidFill>
                  <a:srgbClr val="FFFF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1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881805" y="9324856"/>
            <a:ext cx="224596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raphic 8" descr="Graphic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35052" y="1334388"/>
            <a:ext cx="2173931" cy="349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Picture 42" descr="Picture 4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6078" y="1997746"/>
            <a:ext cx="1317520" cy="72002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Picture Placeholder 7"/>
          <p:cNvSpPr>
            <a:spLocks noGrp="1"/>
          </p:cNvSpPr>
          <p:nvPr>
            <p:ph type="pic" idx="21"/>
          </p:nvPr>
        </p:nvSpPr>
        <p:spPr>
          <a:xfrm>
            <a:off x="1482709" y="2617916"/>
            <a:ext cx="15326273" cy="64136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2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8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raphic 8" descr="Graphic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35052" y="1334388"/>
            <a:ext cx="2173931" cy="349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Picture 42" descr="Picture 4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6078" y="1997746"/>
            <a:ext cx="1317520" cy="72002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1471808" y="2617916"/>
            <a:ext cx="3493423" cy="29782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9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1471808" y="6053342"/>
            <a:ext cx="3493423" cy="29782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0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5425587" y="2617916"/>
            <a:ext cx="3497504" cy="29782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5425587" y="6053342"/>
            <a:ext cx="3498478" cy="29782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2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9386499" y="2617916"/>
            <a:ext cx="3485420" cy="29782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3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9386499" y="6053342"/>
            <a:ext cx="3484279" cy="29782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4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13322492" y="2617916"/>
            <a:ext cx="3482225" cy="29782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5" name="Picture Placeholder 7"/>
          <p:cNvSpPr>
            <a:spLocks noGrp="1"/>
          </p:cNvSpPr>
          <p:nvPr>
            <p:ph type="pic" sz="quarter" idx="28"/>
          </p:nvPr>
        </p:nvSpPr>
        <p:spPr>
          <a:xfrm>
            <a:off x="13322492" y="6053342"/>
            <a:ext cx="3482225" cy="29782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4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Orig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332252" y="4294054"/>
            <a:ext cx="13165062" cy="850241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2" name="Rectangle 39"/>
          <p:cNvSpPr/>
          <p:nvPr/>
        </p:nvSpPr>
        <p:spPr>
          <a:xfrm>
            <a:off x="2334235" y="5142829"/>
            <a:ext cx="1317602" cy="7200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3" name="Graphic 8" descr="Graphic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4799" y="1157986"/>
            <a:ext cx="2606402" cy="418742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332252" y="7232342"/>
            <a:ext cx="6599295" cy="1799228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000"/>
            </a:lvl1pPr>
            <a:lvl2pPr>
              <a:lnSpc>
                <a:spcPct val="90000"/>
              </a:lnSpc>
              <a:spcBef>
                <a:spcPts val="0"/>
              </a:spcBef>
              <a:defRPr sz="2000"/>
            </a:lvl2pPr>
            <a:lvl3pPr>
              <a:lnSpc>
                <a:spcPct val="90000"/>
              </a:lnSpc>
              <a:spcBef>
                <a:spcPts val="0"/>
              </a:spcBef>
              <a:defRPr sz="2000"/>
            </a:lvl3pPr>
            <a:lvl4pPr>
              <a:lnSpc>
                <a:spcPct val="90000"/>
              </a:lnSpc>
              <a:spcBef>
                <a:spcPts val="0"/>
              </a:spcBef>
              <a:defRPr sz="2000"/>
            </a:lvl4pPr>
            <a:lvl5pPr>
              <a:lnSpc>
                <a:spcPct val="90000"/>
              </a:lnSpc>
              <a:spcBef>
                <a:spcPts val="0"/>
              </a:spcBef>
              <a:defRPr sz="20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881805" y="9324856"/>
            <a:ext cx="224596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2 Line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473723" y="1147463"/>
            <a:ext cx="11848770" cy="1577096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pic>
        <p:nvPicPr>
          <p:cNvPr id="255" name="Graphic 8" descr="Graphic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35052" y="1334388"/>
            <a:ext cx="2173931" cy="349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Picture 42" descr="Picture 4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7750" y="2724902"/>
            <a:ext cx="1314002" cy="72002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Picture Placeholder 7"/>
          <p:cNvSpPr>
            <a:spLocks noGrp="1"/>
          </p:cNvSpPr>
          <p:nvPr>
            <p:ph type="pic" idx="21"/>
          </p:nvPr>
        </p:nvSpPr>
        <p:spPr>
          <a:xfrm>
            <a:off x="1482709" y="3345069"/>
            <a:ext cx="15326857" cy="568649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5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6589682" y="9398582"/>
            <a:ext cx="224595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2 Lines and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473723" y="1147463"/>
            <a:ext cx="11848770" cy="1577096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pic>
        <p:nvPicPr>
          <p:cNvPr id="266" name="Graphic 8" descr="Graphic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35052" y="1334388"/>
            <a:ext cx="2173931" cy="349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Picture 42" descr="Picture 4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7750" y="2724902"/>
            <a:ext cx="1314002" cy="72002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Picture Placeholder 7"/>
          <p:cNvSpPr>
            <a:spLocks noGrp="1"/>
          </p:cNvSpPr>
          <p:nvPr>
            <p:ph type="pic" sz="half" idx="21"/>
          </p:nvPr>
        </p:nvSpPr>
        <p:spPr>
          <a:xfrm>
            <a:off x="1482709" y="3345069"/>
            <a:ext cx="7448089" cy="56865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69" name="Picture Placeholder 7"/>
          <p:cNvSpPr>
            <a:spLocks noGrp="1"/>
          </p:cNvSpPr>
          <p:nvPr>
            <p:ph type="pic" sz="half" idx="22"/>
          </p:nvPr>
        </p:nvSpPr>
        <p:spPr>
          <a:xfrm>
            <a:off x="9386258" y="3345069"/>
            <a:ext cx="7429935" cy="56865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7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6589682" y="9398582"/>
            <a:ext cx="224595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2 Lines and 8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473723" y="1147463"/>
            <a:ext cx="11848770" cy="1577096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pic>
        <p:nvPicPr>
          <p:cNvPr id="278" name="Graphic 8" descr="Graphic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35052" y="1334388"/>
            <a:ext cx="2173931" cy="349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Picture 42" descr="Picture 4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7750" y="2724902"/>
            <a:ext cx="1314002" cy="72002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1471808" y="3345064"/>
            <a:ext cx="3494850" cy="26146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81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5425585" y="3345064"/>
            <a:ext cx="3504135" cy="26146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82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9386499" y="3345064"/>
            <a:ext cx="3485420" cy="26146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83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13322492" y="3345064"/>
            <a:ext cx="3494142" cy="26146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84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1471808" y="6416911"/>
            <a:ext cx="3499826" cy="26146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85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5425587" y="6416911"/>
            <a:ext cx="3504132" cy="26146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86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9386499" y="6416911"/>
            <a:ext cx="3485420" cy="26146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87" name="Picture Placeholder 7"/>
          <p:cNvSpPr>
            <a:spLocks noGrp="1"/>
          </p:cNvSpPr>
          <p:nvPr>
            <p:ph type="pic" sz="quarter" idx="28"/>
          </p:nvPr>
        </p:nvSpPr>
        <p:spPr>
          <a:xfrm>
            <a:off x="13322492" y="6416911"/>
            <a:ext cx="3494142" cy="26146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8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6589682" y="9398582"/>
            <a:ext cx="224595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2 Lines Conten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473723" y="1147463"/>
            <a:ext cx="11848770" cy="1577096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06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1478436" y="3345067"/>
            <a:ext cx="7452560" cy="5686848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pic>
        <p:nvPicPr>
          <p:cNvPr id="307" name="Graphic 8" descr="Graphic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35052" y="1334388"/>
            <a:ext cx="2173931" cy="349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Picture 42" descr="Picture 4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7750" y="2724902"/>
            <a:ext cx="1314002" cy="72002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Picture Placeholder 7"/>
          <p:cNvSpPr>
            <a:spLocks noGrp="1"/>
          </p:cNvSpPr>
          <p:nvPr>
            <p:ph type="pic" sz="half" idx="21"/>
          </p:nvPr>
        </p:nvSpPr>
        <p:spPr>
          <a:xfrm>
            <a:off x="9386499" y="3345067"/>
            <a:ext cx="7422483" cy="568649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1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6589682" y="9398582"/>
            <a:ext cx="224595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2 Lines Content thir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473723" y="1147463"/>
            <a:ext cx="10083318" cy="1577096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18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1478436" y="3345067"/>
            <a:ext cx="10080619" cy="5686848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pic>
        <p:nvPicPr>
          <p:cNvPr id="319" name="Picture 42" descr="Picture 4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7750" y="2724902"/>
            <a:ext cx="1314002" cy="72002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Picture Placeholder 7"/>
          <p:cNvSpPr>
            <a:spLocks noGrp="1"/>
          </p:cNvSpPr>
          <p:nvPr>
            <p:ph type="pic" sz="half" idx="21"/>
          </p:nvPr>
        </p:nvSpPr>
        <p:spPr>
          <a:xfrm>
            <a:off x="12010769" y="0"/>
            <a:ext cx="6277233" cy="1028859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2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881805" y="9324856"/>
            <a:ext cx="224596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1 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pic>
        <p:nvPicPr>
          <p:cNvPr id="329" name="Graphic 8" descr="Graphic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35052" y="1334388"/>
            <a:ext cx="2173931" cy="349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6078" y="1997746"/>
            <a:ext cx="1317520" cy="72002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6589682" y="9398582"/>
            <a:ext cx="224595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2 Lin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raphic 8" descr="Graphic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35052" y="1334388"/>
            <a:ext cx="2173931" cy="349262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473723" y="1147463"/>
            <a:ext cx="11848770" cy="1577096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pic>
        <p:nvPicPr>
          <p:cNvPr id="340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7750" y="2724902"/>
            <a:ext cx="1314002" cy="72002"/>
          </a:xfrm>
          <a:prstGeom prst="rect">
            <a:avLst/>
          </a:prstGeom>
          <a:ln w="12700">
            <a:miter lim="400000"/>
          </a:ln>
        </p:spPr>
      </p:pic>
      <p:sp>
        <p:nvSpPr>
          <p:cNvPr id="34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6589682" y="9398582"/>
            <a:ext cx="224595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hank you">
    <p:bg>
      <p:bgPr>
        <a:solidFill>
          <a:srgbClr val="1E3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475869" y="5562600"/>
            <a:ext cx="7455677" cy="3468967"/>
          </a:xfrm>
          <a:prstGeom prst="rect">
            <a:avLst/>
          </a:prstGeom>
        </p:spPr>
        <p:txBody>
          <a:bodyPr anchor="b"/>
          <a:lstStyle>
            <a:lvl1pPr>
              <a:spcBef>
                <a:spcPts val="0"/>
              </a:spcBef>
              <a:defRPr sz="2000">
                <a:solidFill>
                  <a:srgbClr val="FFFFFF"/>
                </a:solidFill>
              </a:defRPr>
            </a:lvl1pPr>
            <a:lvl2pPr marL="971550" indent="-285750">
              <a:spcBef>
                <a:spcPts val="0"/>
              </a:spcBef>
              <a:buSzPct val="100000"/>
              <a:buChar char="–"/>
              <a:defRPr sz="2000">
                <a:solidFill>
                  <a:srgbClr val="FFFFFF"/>
                </a:solidFill>
              </a:defRPr>
            </a:lvl2pPr>
            <a:lvl3pPr marL="1698170" indent="-326570">
              <a:spcBef>
                <a:spcPts val="0"/>
              </a:spcBef>
              <a:buSzPct val="100000"/>
              <a:buChar char="•"/>
              <a:defRPr sz="2000">
                <a:solidFill>
                  <a:srgbClr val="FFFFFF"/>
                </a:solidFill>
              </a:defRPr>
            </a:lvl3pPr>
            <a:lvl4pPr marL="2438400" indent="-381000">
              <a:spcBef>
                <a:spcPts val="0"/>
              </a:spcBef>
              <a:buSzPct val="100000"/>
              <a:buChar char="–"/>
              <a:defRPr sz="2000">
                <a:solidFill>
                  <a:srgbClr val="FFFFFF"/>
                </a:solidFill>
              </a:defRPr>
            </a:lvl4pPr>
            <a:lvl5pPr marL="3200400" indent="-457200">
              <a:spcBef>
                <a:spcPts val="0"/>
              </a:spcBef>
              <a:buSzPct val="100000"/>
              <a:buChar char="•"/>
              <a:defRPr sz="2000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4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476078" y="2617916"/>
            <a:ext cx="15335841" cy="2526378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9600">
                <a:solidFill>
                  <a:srgbClr val="FFFF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35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881805" y="9324856"/>
            <a:ext cx="224596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881805" y="9324856"/>
            <a:ext cx="224596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rid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roup 67"/>
          <p:cNvGrpSpPr/>
          <p:nvPr/>
        </p:nvGrpSpPr>
        <p:grpSpPr>
          <a:xfrm>
            <a:off x="1476077" y="-1009"/>
            <a:ext cx="15338200" cy="10289140"/>
            <a:chOff x="-1" y="-1"/>
            <a:chExt cx="15338198" cy="10289139"/>
          </a:xfrm>
        </p:grpSpPr>
        <p:sp>
          <p:nvSpPr>
            <p:cNvPr id="364" name="Straight Connector 68"/>
            <p:cNvSpPr/>
            <p:nvPr/>
          </p:nvSpPr>
          <p:spPr>
            <a:xfrm flipH="1">
              <a:off x="-2" y="1463"/>
              <a:ext cx="3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65" name="Straight Connector 69"/>
            <p:cNvSpPr/>
            <p:nvPr/>
          </p:nvSpPr>
          <p:spPr>
            <a:xfrm flipH="1">
              <a:off x="15335841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66" name="Straight Connector 70"/>
            <p:cNvSpPr/>
            <p:nvPr/>
          </p:nvSpPr>
          <p:spPr>
            <a:xfrm flipH="1">
              <a:off x="7451975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67" name="Straight Connector 71"/>
            <p:cNvSpPr/>
            <p:nvPr/>
          </p:nvSpPr>
          <p:spPr>
            <a:xfrm>
              <a:off x="-2" y="9609256"/>
              <a:ext cx="15335846" cy="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68" name="Straight Connector 72"/>
            <p:cNvSpPr/>
            <p:nvPr/>
          </p:nvSpPr>
          <p:spPr>
            <a:xfrm>
              <a:off x="-2" y="9032575"/>
              <a:ext cx="15335846" cy="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69" name="Straight Connector 73"/>
            <p:cNvSpPr/>
            <p:nvPr/>
          </p:nvSpPr>
          <p:spPr>
            <a:xfrm>
              <a:off x="-2" y="1148825"/>
              <a:ext cx="15335846" cy="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70" name="Straight Connector 74"/>
            <p:cNvSpPr/>
            <p:nvPr/>
          </p:nvSpPr>
          <p:spPr>
            <a:xfrm flipH="1">
              <a:off x="859207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71" name="Straight Connector 75"/>
            <p:cNvSpPr/>
            <p:nvPr/>
          </p:nvSpPr>
          <p:spPr>
            <a:xfrm flipH="1">
              <a:off x="1314671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72" name="Straight Connector 76"/>
            <p:cNvSpPr/>
            <p:nvPr/>
          </p:nvSpPr>
          <p:spPr>
            <a:xfrm flipH="1">
              <a:off x="2179051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73" name="Straight Connector 77"/>
            <p:cNvSpPr/>
            <p:nvPr/>
          </p:nvSpPr>
          <p:spPr>
            <a:xfrm flipH="1">
              <a:off x="6129393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74" name="Straight Connector 78"/>
            <p:cNvSpPr/>
            <p:nvPr/>
          </p:nvSpPr>
          <p:spPr>
            <a:xfrm flipH="1">
              <a:off x="2635139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75" name="Straight Connector 79"/>
            <p:cNvSpPr/>
            <p:nvPr/>
          </p:nvSpPr>
          <p:spPr>
            <a:xfrm flipH="1">
              <a:off x="3493419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76" name="Straight Connector 80"/>
            <p:cNvSpPr/>
            <p:nvPr/>
          </p:nvSpPr>
          <p:spPr>
            <a:xfrm flipH="1">
              <a:off x="3949506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77" name="Straight Connector 81"/>
            <p:cNvSpPr/>
            <p:nvPr/>
          </p:nvSpPr>
          <p:spPr>
            <a:xfrm flipH="1">
              <a:off x="4811042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78" name="Straight Connector 82"/>
            <p:cNvSpPr/>
            <p:nvPr/>
          </p:nvSpPr>
          <p:spPr>
            <a:xfrm flipH="1">
              <a:off x="5269972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79" name="Straight Connector 83"/>
            <p:cNvSpPr/>
            <p:nvPr/>
          </p:nvSpPr>
          <p:spPr>
            <a:xfrm flipH="1">
              <a:off x="6587595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80" name="Straight Connector 84"/>
            <p:cNvSpPr/>
            <p:nvPr/>
          </p:nvSpPr>
          <p:spPr>
            <a:xfrm flipH="1">
              <a:off x="8767474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81" name="Straight Connector 85"/>
            <p:cNvSpPr/>
            <p:nvPr/>
          </p:nvSpPr>
          <p:spPr>
            <a:xfrm flipH="1">
              <a:off x="9222430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82" name="Straight Connector 86"/>
            <p:cNvSpPr/>
            <p:nvPr/>
          </p:nvSpPr>
          <p:spPr>
            <a:xfrm flipH="1">
              <a:off x="10078603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83" name="Straight Connector 87"/>
            <p:cNvSpPr/>
            <p:nvPr/>
          </p:nvSpPr>
          <p:spPr>
            <a:xfrm flipH="1">
              <a:off x="10534689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84" name="Straight Connector 88"/>
            <p:cNvSpPr/>
            <p:nvPr/>
          </p:nvSpPr>
          <p:spPr>
            <a:xfrm flipH="1">
              <a:off x="11393120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85" name="Straight Connector 89"/>
            <p:cNvSpPr/>
            <p:nvPr/>
          </p:nvSpPr>
          <p:spPr>
            <a:xfrm flipH="1">
              <a:off x="11850784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86" name="Straight Connector 90"/>
            <p:cNvSpPr/>
            <p:nvPr/>
          </p:nvSpPr>
          <p:spPr>
            <a:xfrm flipH="1">
              <a:off x="12706956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87" name="Straight Connector 91"/>
            <p:cNvSpPr/>
            <p:nvPr/>
          </p:nvSpPr>
          <p:spPr>
            <a:xfrm flipH="1">
              <a:off x="13163043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88" name="Straight Connector 92"/>
            <p:cNvSpPr/>
            <p:nvPr/>
          </p:nvSpPr>
          <p:spPr>
            <a:xfrm flipH="1">
              <a:off x="14023588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89" name="Straight Connector 93"/>
            <p:cNvSpPr/>
            <p:nvPr/>
          </p:nvSpPr>
          <p:spPr>
            <a:xfrm flipH="1">
              <a:off x="14478534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90" name="Straight Connector 94"/>
            <p:cNvSpPr/>
            <p:nvPr/>
          </p:nvSpPr>
          <p:spPr>
            <a:xfrm>
              <a:off x="-2" y="5145300"/>
              <a:ext cx="15335846" cy="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91" name="Straight Connector 95"/>
            <p:cNvSpPr/>
            <p:nvPr/>
          </p:nvSpPr>
          <p:spPr>
            <a:xfrm>
              <a:off x="-2" y="2618923"/>
              <a:ext cx="15335846" cy="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92" name="Straight Connector 96"/>
            <p:cNvSpPr/>
            <p:nvPr/>
          </p:nvSpPr>
          <p:spPr>
            <a:xfrm>
              <a:off x="-2" y="1998753"/>
              <a:ext cx="15335846" cy="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93" name="Straight Connector 97"/>
            <p:cNvSpPr/>
            <p:nvPr/>
          </p:nvSpPr>
          <p:spPr>
            <a:xfrm flipH="1">
              <a:off x="7910419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94" name="Straight Connector 98"/>
            <p:cNvSpPr/>
            <p:nvPr/>
          </p:nvSpPr>
          <p:spPr>
            <a:xfrm>
              <a:off x="2355" y="7233348"/>
              <a:ext cx="15335843" cy="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9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881805" y="9324856"/>
            <a:ext cx="224596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Two Lines Orig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332252" y="3284615"/>
            <a:ext cx="13165062" cy="1691234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33" name="Rectangle 39"/>
          <p:cNvSpPr/>
          <p:nvPr/>
        </p:nvSpPr>
        <p:spPr>
          <a:xfrm>
            <a:off x="2334235" y="5142829"/>
            <a:ext cx="1317602" cy="7200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4" name="Graphic 8" descr="Graphic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4799" y="1157986"/>
            <a:ext cx="2606402" cy="418742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332252" y="7232342"/>
            <a:ext cx="6599295" cy="1799228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000"/>
            </a:lvl1pPr>
            <a:lvl2pPr>
              <a:lnSpc>
                <a:spcPct val="90000"/>
              </a:lnSpc>
              <a:spcBef>
                <a:spcPts val="0"/>
              </a:spcBef>
              <a:defRPr sz="2000"/>
            </a:lvl2pPr>
            <a:lvl3pPr>
              <a:lnSpc>
                <a:spcPct val="90000"/>
              </a:lnSpc>
              <a:spcBef>
                <a:spcPts val="0"/>
              </a:spcBef>
              <a:defRPr sz="2000"/>
            </a:lvl3pPr>
            <a:lvl4pPr>
              <a:lnSpc>
                <a:spcPct val="90000"/>
              </a:lnSpc>
              <a:spcBef>
                <a:spcPts val="0"/>
              </a:spcBef>
              <a:defRPr sz="2000"/>
            </a:lvl4pPr>
            <a:lvl5pPr>
              <a:lnSpc>
                <a:spcPct val="90000"/>
              </a:lnSpc>
              <a:spcBef>
                <a:spcPts val="0"/>
              </a:spcBef>
              <a:defRPr sz="20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881805" y="9324856"/>
            <a:ext cx="224596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rid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roup 32"/>
          <p:cNvGrpSpPr/>
          <p:nvPr/>
        </p:nvGrpSpPr>
        <p:grpSpPr>
          <a:xfrm>
            <a:off x="1476077" y="-1009"/>
            <a:ext cx="15338200" cy="10289140"/>
            <a:chOff x="-1" y="-1"/>
            <a:chExt cx="15338198" cy="10289139"/>
          </a:xfrm>
        </p:grpSpPr>
        <p:sp>
          <p:nvSpPr>
            <p:cNvPr id="403" name="Straight Connector 33"/>
            <p:cNvSpPr/>
            <p:nvPr/>
          </p:nvSpPr>
          <p:spPr>
            <a:xfrm flipH="1">
              <a:off x="-2" y="1463"/>
              <a:ext cx="3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04" name="Straight Connector 34"/>
            <p:cNvSpPr/>
            <p:nvPr/>
          </p:nvSpPr>
          <p:spPr>
            <a:xfrm flipH="1">
              <a:off x="15335841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05" name="Straight Connector 35"/>
            <p:cNvSpPr/>
            <p:nvPr/>
          </p:nvSpPr>
          <p:spPr>
            <a:xfrm flipH="1">
              <a:off x="7451975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06" name="Straight Connector 36"/>
            <p:cNvSpPr/>
            <p:nvPr/>
          </p:nvSpPr>
          <p:spPr>
            <a:xfrm>
              <a:off x="-2" y="9609256"/>
              <a:ext cx="15335846" cy="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07" name="Straight Connector 37"/>
            <p:cNvSpPr/>
            <p:nvPr/>
          </p:nvSpPr>
          <p:spPr>
            <a:xfrm>
              <a:off x="-2" y="9032575"/>
              <a:ext cx="15335846" cy="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08" name="Straight Connector 38"/>
            <p:cNvSpPr/>
            <p:nvPr/>
          </p:nvSpPr>
          <p:spPr>
            <a:xfrm flipH="1">
              <a:off x="859207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09" name="Straight Connector 39"/>
            <p:cNvSpPr/>
            <p:nvPr/>
          </p:nvSpPr>
          <p:spPr>
            <a:xfrm flipH="1">
              <a:off x="1314671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10" name="Straight Connector 40"/>
            <p:cNvSpPr/>
            <p:nvPr/>
          </p:nvSpPr>
          <p:spPr>
            <a:xfrm flipH="1">
              <a:off x="2179051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11" name="Straight Connector 41"/>
            <p:cNvSpPr/>
            <p:nvPr/>
          </p:nvSpPr>
          <p:spPr>
            <a:xfrm flipH="1">
              <a:off x="6129393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12" name="Straight Connector 42"/>
            <p:cNvSpPr/>
            <p:nvPr/>
          </p:nvSpPr>
          <p:spPr>
            <a:xfrm flipH="1">
              <a:off x="2635139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13" name="Straight Connector 43"/>
            <p:cNvSpPr/>
            <p:nvPr/>
          </p:nvSpPr>
          <p:spPr>
            <a:xfrm flipH="1">
              <a:off x="3493419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14" name="Straight Connector 44"/>
            <p:cNvSpPr/>
            <p:nvPr/>
          </p:nvSpPr>
          <p:spPr>
            <a:xfrm flipH="1">
              <a:off x="3949506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15" name="Straight Connector 45"/>
            <p:cNvSpPr/>
            <p:nvPr/>
          </p:nvSpPr>
          <p:spPr>
            <a:xfrm flipH="1">
              <a:off x="4811042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16" name="Straight Connector 46"/>
            <p:cNvSpPr/>
            <p:nvPr/>
          </p:nvSpPr>
          <p:spPr>
            <a:xfrm flipH="1">
              <a:off x="5269972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17" name="Straight Connector 47"/>
            <p:cNvSpPr/>
            <p:nvPr/>
          </p:nvSpPr>
          <p:spPr>
            <a:xfrm flipH="1">
              <a:off x="6587595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18" name="Straight Connector 48"/>
            <p:cNvSpPr/>
            <p:nvPr/>
          </p:nvSpPr>
          <p:spPr>
            <a:xfrm flipH="1">
              <a:off x="8767474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19" name="Straight Connector 49"/>
            <p:cNvSpPr/>
            <p:nvPr/>
          </p:nvSpPr>
          <p:spPr>
            <a:xfrm flipH="1">
              <a:off x="9222430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20" name="Straight Connector 50"/>
            <p:cNvSpPr/>
            <p:nvPr/>
          </p:nvSpPr>
          <p:spPr>
            <a:xfrm flipH="1">
              <a:off x="10078603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21" name="Straight Connector 51"/>
            <p:cNvSpPr/>
            <p:nvPr/>
          </p:nvSpPr>
          <p:spPr>
            <a:xfrm flipH="1">
              <a:off x="10534689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22" name="Straight Connector 52"/>
            <p:cNvSpPr/>
            <p:nvPr/>
          </p:nvSpPr>
          <p:spPr>
            <a:xfrm flipH="1">
              <a:off x="11393120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23" name="Straight Connector 53"/>
            <p:cNvSpPr/>
            <p:nvPr/>
          </p:nvSpPr>
          <p:spPr>
            <a:xfrm flipH="1">
              <a:off x="11850784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24" name="Straight Connector 54"/>
            <p:cNvSpPr/>
            <p:nvPr/>
          </p:nvSpPr>
          <p:spPr>
            <a:xfrm flipH="1">
              <a:off x="12706956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25" name="Straight Connector 55"/>
            <p:cNvSpPr/>
            <p:nvPr/>
          </p:nvSpPr>
          <p:spPr>
            <a:xfrm flipH="1">
              <a:off x="13163043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26" name="Straight Connector 56"/>
            <p:cNvSpPr/>
            <p:nvPr/>
          </p:nvSpPr>
          <p:spPr>
            <a:xfrm flipH="1">
              <a:off x="14023588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27" name="Straight Connector 57"/>
            <p:cNvSpPr/>
            <p:nvPr/>
          </p:nvSpPr>
          <p:spPr>
            <a:xfrm flipH="1">
              <a:off x="14478534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28" name="Straight Connector 58"/>
            <p:cNvSpPr/>
            <p:nvPr/>
          </p:nvSpPr>
          <p:spPr>
            <a:xfrm flipH="1">
              <a:off x="7910419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29" name="Straight Connector 59"/>
            <p:cNvSpPr/>
            <p:nvPr/>
          </p:nvSpPr>
          <p:spPr>
            <a:xfrm>
              <a:off x="2355" y="1148825"/>
              <a:ext cx="15335843" cy="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30" name="Straight Connector 60"/>
            <p:cNvSpPr/>
            <p:nvPr/>
          </p:nvSpPr>
          <p:spPr>
            <a:xfrm>
              <a:off x="2355" y="5145300"/>
              <a:ext cx="15335843" cy="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31" name="Straight Connector 61"/>
            <p:cNvSpPr/>
            <p:nvPr/>
          </p:nvSpPr>
          <p:spPr>
            <a:xfrm>
              <a:off x="2355" y="3346073"/>
              <a:ext cx="15335843" cy="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32" name="Straight Connector 62"/>
            <p:cNvSpPr/>
            <p:nvPr/>
          </p:nvSpPr>
          <p:spPr>
            <a:xfrm>
              <a:off x="2355" y="2439779"/>
              <a:ext cx="15335843" cy="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33" name="Straight Connector 63"/>
            <p:cNvSpPr/>
            <p:nvPr/>
          </p:nvSpPr>
          <p:spPr>
            <a:xfrm>
              <a:off x="2355" y="7233348"/>
              <a:ext cx="15335843" cy="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3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881805" y="9324856"/>
            <a:ext cx="224596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Orang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roup 5"/>
          <p:cNvGrpSpPr/>
          <p:nvPr/>
        </p:nvGrpSpPr>
        <p:grpSpPr>
          <a:xfrm>
            <a:off x="1476077" y="-3"/>
            <a:ext cx="15338200" cy="10289140"/>
            <a:chOff x="-1" y="-1"/>
            <a:chExt cx="15338198" cy="10289139"/>
          </a:xfrm>
        </p:grpSpPr>
        <p:sp>
          <p:nvSpPr>
            <p:cNvPr id="442" name="Straight Connector 6"/>
            <p:cNvSpPr/>
            <p:nvPr/>
          </p:nvSpPr>
          <p:spPr>
            <a:xfrm flipH="1">
              <a:off x="-1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43" name="Straight Connector 7"/>
            <p:cNvSpPr/>
            <p:nvPr/>
          </p:nvSpPr>
          <p:spPr>
            <a:xfrm flipH="1">
              <a:off x="15335842" y="1463"/>
              <a:ext cx="1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44" name="Straight Connector 8"/>
            <p:cNvSpPr/>
            <p:nvPr/>
          </p:nvSpPr>
          <p:spPr>
            <a:xfrm flipH="1">
              <a:off x="7451976" y="-2"/>
              <a:ext cx="1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45" name="Straight Connector 9"/>
            <p:cNvSpPr/>
            <p:nvPr/>
          </p:nvSpPr>
          <p:spPr>
            <a:xfrm>
              <a:off x="-2" y="9609257"/>
              <a:ext cx="15335845" cy="1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46" name="Straight Connector 10"/>
            <p:cNvSpPr/>
            <p:nvPr/>
          </p:nvSpPr>
          <p:spPr>
            <a:xfrm>
              <a:off x="-2" y="9032576"/>
              <a:ext cx="15335845" cy="1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47" name="Straight Connector 11"/>
            <p:cNvSpPr/>
            <p:nvPr/>
          </p:nvSpPr>
          <p:spPr>
            <a:xfrm>
              <a:off x="-2" y="1148825"/>
              <a:ext cx="15335845" cy="1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48" name="Straight Connector 12"/>
            <p:cNvSpPr/>
            <p:nvPr/>
          </p:nvSpPr>
          <p:spPr>
            <a:xfrm flipH="1">
              <a:off x="859208" y="-2"/>
              <a:ext cx="1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49" name="Straight Connector 13"/>
            <p:cNvSpPr/>
            <p:nvPr/>
          </p:nvSpPr>
          <p:spPr>
            <a:xfrm flipH="1">
              <a:off x="1314672" y="-2"/>
              <a:ext cx="1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50" name="Straight Connector 14"/>
            <p:cNvSpPr/>
            <p:nvPr/>
          </p:nvSpPr>
          <p:spPr>
            <a:xfrm flipH="1">
              <a:off x="2179052" y="1463"/>
              <a:ext cx="1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51" name="Straight Connector 15"/>
            <p:cNvSpPr/>
            <p:nvPr/>
          </p:nvSpPr>
          <p:spPr>
            <a:xfrm flipH="1">
              <a:off x="6129393" y="-2"/>
              <a:ext cx="1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52" name="Straight Connector 16"/>
            <p:cNvSpPr/>
            <p:nvPr/>
          </p:nvSpPr>
          <p:spPr>
            <a:xfrm flipH="1">
              <a:off x="2635139" y="1463"/>
              <a:ext cx="1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53" name="Straight Connector 17"/>
            <p:cNvSpPr/>
            <p:nvPr/>
          </p:nvSpPr>
          <p:spPr>
            <a:xfrm flipH="1">
              <a:off x="3493419" y="1463"/>
              <a:ext cx="1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54" name="Straight Connector 18"/>
            <p:cNvSpPr/>
            <p:nvPr/>
          </p:nvSpPr>
          <p:spPr>
            <a:xfrm flipH="1">
              <a:off x="3949506" y="1463"/>
              <a:ext cx="1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55" name="Straight Connector 19"/>
            <p:cNvSpPr/>
            <p:nvPr/>
          </p:nvSpPr>
          <p:spPr>
            <a:xfrm flipH="1">
              <a:off x="4811042" y="1463"/>
              <a:ext cx="1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56" name="Straight Connector 20"/>
            <p:cNvSpPr/>
            <p:nvPr/>
          </p:nvSpPr>
          <p:spPr>
            <a:xfrm flipH="1">
              <a:off x="5269972" y="1463"/>
              <a:ext cx="1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57" name="Straight Connector 21"/>
            <p:cNvSpPr/>
            <p:nvPr/>
          </p:nvSpPr>
          <p:spPr>
            <a:xfrm flipH="1">
              <a:off x="6587596" y="-2"/>
              <a:ext cx="1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58" name="Straight Connector 22"/>
            <p:cNvSpPr/>
            <p:nvPr/>
          </p:nvSpPr>
          <p:spPr>
            <a:xfrm flipH="1">
              <a:off x="8767475" y="1463"/>
              <a:ext cx="1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59" name="Straight Connector 23"/>
            <p:cNvSpPr/>
            <p:nvPr/>
          </p:nvSpPr>
          <p:spPr>
            <a:xfrm flipH="1">
              <a:off x="9222431" y="1463"/>
              <a:ext cx="1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60" name="Straight Connector 24"/>
            <p:cNvSpPr/>
            <p:nvPr/>
          </p:nvSpPr>
          <p:spPr>
            <a:xfrm flipH="1">
              <a:off x="10078604" y="1463"/>
              <a:ext cx="1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61" name="Straight Connector 25"/>
            <p:cNvSpPr/>
            <p:nvPr/>
          </p:nvSpPr>
          <p:spPr>
            <a:xfrm flipH="1">
              <a:off x="10534690" y="1463"/>
              <a:ext cx="1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62" name="Straight Connector 26"/>
            <p:cNvSpPr/>
            <p:nvPr/>
          </p:nvSpPr>
          <p:spPr>
            <a:xfrm flipH="1">
              <a:off x="11393121" y="1463"/>
              <a:ext cx="1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63" name="Straight Connector 27"/>
            <p:cNvSpPr/>
            <p:nvPr/>
          </p:nvSpPr>
          <p:spPr>
            <a:xfrm flipH="1">
              <a:off x="11850784" y="-2"/>
              <a:ext cx="1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64" name="Straight Connector 28"/>
            <p:cNvSpPr/>
            <p:nvPr/>
          </p:nvSpPr>
          <p:spPr>
            <a:xfrm flipH="1">
              <a:off x="12706956" y="-2"/>
              <a:ext cx="1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65" name="Straight Connector 29"/>
            <p:cNvSpPr/>
            <p:nvPr/>
          </p:nvSpPr>
          <p:spPr>
            <a:xfrm flipH="1">
              <a:off x="13163043" y="-2"/>
              <a:ext cx="1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66" name="Straight Connector 30"/>
            <p:cNvSpPr/>
            <p:nvPr/>
          </p:nvSpPr>
          <p:spPr>
            <a:xfrm flipH="1">
              <a:off x="14023588" y="1463"/>
              <a:ext cx="1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67" name="Straight Connector 31"/>
            <p:cNvSpPr/>
            <p:nvPr/>
          </p:nvSpPr>
          <p:spPr>
            <a:xfrm flipH="1">
              <a:off x="14478534" y="1463"/>
              <a:ext cx="1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68" name="Straight Connector 32"/>
            <p:cNvSpPr/>
            <p:nvPr/>
          </p:nvSpPr>
          <p:spPr>
            <a:xfrm>
              <a:off x="-2" y="5145300"/>
              <a:ext cx="15335845" cy="1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69" name="Straight Connector 33"/>
            <p:cNvSpPr/>
            <p:nvPr/>
          </p:nvSpPr>
          <p:spPr>
            <a:xfrm>
              <a:off x="-2" y="2618924"/>
              <a:ext cx="15335845" cy="1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70" name="Straight Connector 34"/>
            <p:cNvSpPr/>
            <p:nvPr/>
          </p:nvSpPr>
          <p:spPr>
            <a:xfrm>
              <a:off x="-2" y="1998753"/>
              <a:ext cx="15335845" cy="1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71" name="Straight Connector 35"/>
            <p:cNvSpPr/>
            <p:nvPr/>
          </p:nvSpPr>
          <p:spPr>
            <a:xfrm flipH="1">
              <a:off x="7910420" y="-2"/>
              <a:ext cx="1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72" name="Straight Connector 36"/>
            <p:cNvSpPr/>
            <p:nvPr/>
          </p:nvSpPr>
          <p:spPr>
            <a:xfrm>
              <a:off x="2355" y="7233349"/>
              <a:ext cx="15335843" cy="1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7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332252" y="7232342"/>
            <a:ext cx="6599295" cy="1799228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1pPr>
            <a:lvl2pPr>
              <a:lnSpc>
                <a:spcPct val="9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2pPr>
            <a:lvl3pPr>
              <a:lnSpc>
                <a:spcPct val="9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3pPr>
            <a:lvl4pPr>
              <a:lnSpc>
                <a:spcPct val="9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4pPr>
            <a:lvl5pPr>
              <a:lnSpc>
                <a:spcPct val="9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pic>
        <p:nvPicPr>
          <p:cNvPr id="475" name="Graphic 3" descr="Graphic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3360" y="1147463"/>
            <a:ext cx="2604301" cy="418405"/>
          </a:xfrm>
          <a:prstGeom prst="rect">
            <a:avLst/>
          </a:prstGeom>
          <a:ln w="12700">
            <a:miter lim="400000"/>
          </a:ln>
        </p:spPr>
      </p:pic>
      <p:sp>
        <p:nvSpPr>
          <p:cNvPr id="47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332252" y="4294054"/>
            <a:ext cx="13165062" cy="850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477" name="Rectangle 40"/>
          <p:cNvSpPr/>
          <p:nvPr/>
        </p:nvSpPr>
        <p:spPr>
          <a:xfrm>
            <a:off x="2334235" y="5142829"/>
            <a:ext cx="1317602" cy="720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7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881805" y="9324857"/>
            <a:ext cx="224596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Orang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5"/>
          <p:cNvGrpSpPr/>
          <p:nvPr/>
        </p:nvGrpSpPr>
        <p:grpSpPr>
          <a:xfrm>
            <a:off x="1476077" y="-3"/>
            <a:ext cx="15338200" cy="10289140"/>
            <a:chOff x="-1" y="-1"/>
            <a:chExt cx="15338198" cy="10289139"/>
          </a:xfrm>
        </p:grpSpPr>
        <p:sp>
          <p:nvSpPr>
            <p:cNvPr id="43" name="Straight Connector 6"/>
            <p:cNvSpPr/>
            <p:nvPr/>
          </p:nvSpPr>
          <p:spPr>
            <a:xfrm flipH="1">
              <a:off x="-2" y="1463"/>
              <a:ext cx="3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4" name="Straight Connector 7"/>
            <p:cNvSpPr/>
            <p:nvPr/>
          </p:nvSpPr>
          <p:spPr>
            <a:xfrm flipH="1">
              <a:off x="15335841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5" name="Straight Connector 8"/>
            <p:cNvSpPr/>
            <p:nvPr/>
          </p:nvSpPr>
          <p:spPr>
            <a:xfrm flipH="1">
              <a:off x="7451975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6" name="Straight Connector 9"/>
            <p:cNvSpPr/>
            <p:nvPr/>
          </p:nvSpPr>
          <p:spPr>
            <a:xfrm>
              <a:off x="-2" y="9609256"/>
              <a:ext cx="15335846" cy="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7" name="Straight Connector 10"/>
            <p:cNvSpPr/>
            <p:nvPr/>
          </p:nvSpPr>
          <p:spPr>
            <a:xfrm>
              <a:off x="-2" y="9032575"/>
              <a:ext cx="15335846" cy="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8" name="Straight Connector 11"/>
            <p:cNvSpPr/>
            <p:nvPr/>
          </p:nvSpPr>
          <p:spPr>
            <a:xfrm>
              <a:off x="-2" y="1148825"/>
              <a:ext cx="15335846" cy="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9" name="Straight Connector 12"/>
            <p:cNvSpPr/>
            <p:nvPr/>
          </p:nvSpPr>
          <p:spPr>
            <a:xfrm flipH="1">
              <a:off x="859207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50" name="Straight Connector 13"/>
            <p:cNvSpPr/>
            <p:nvPr/>
          </p:nvSpPr>
          <p:spPr>
            <a:xfrm flipH="1">
              <a:off x="1314671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51" name="Straight Connector 14"/>
            <p:cNvSpPr/>
            <p:nvPr/>
          </p:nvSpPr>
          <p:spPr>
            <a:xfrm flipH="1">
              <a:off x="2179051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52" name="Straight Connector 15"/>
            <p:cNvSpPr/>
            <p:nvPr/>
          </p:nvSpPr>
          <p:spPr>
            <a:xfrm flipH="1">
              <a:off x="6129393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53" name="Straight Connector 16"/>
            <p:cNvSpPr/>
            <p:nvPr/>
          </p:nvSpPr>
          <p:spPr>
            <a:xfrm flipH="1">
              <a:off x="2635139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54" name="Straight Connector 17"/>
            <p:cNvSpPr/>
            <p:nvPr/>
          </p:nvSpPr>
          <p:spPr>
            <a:xfrm flipH="1">
              <a:off x="3493419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55" name="Straight Connector 18"/>
            <p:cNvSpPr/>
            <p:nvPr/>
          </p:nvSpPr>
          <p:spPr>
            <a:xfrm flipH="1">
              <a:off x="3949506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56" name="Straight Connector 19"/>
            <p:cNvSpPr/>
            <p:nvPr/>
          </p:nvSpPr>
          <p:spPr>
            <a:xfrm flipH="1">
              <a:off x="4811042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57" name="Straight Connector 20"/>
            <p:cNvSpPr/>
            <p:nvPr/>
          </p:nvSpPr>
          <p:spPr>
            <a:xfrm flipH="1">
              <a:off x="5269972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58" name="Straight Connector 21"/>
            <p:cNvSpPr/>
            <p:nvPr/>
          </p:nvSpPr>
          <p:spPr>
            <a:xfrm flipH="1">
              <a:off x="6587595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59" name="Straight Connector 22"/>
            <p:cNvSpPr/>
            <p:nvPr/>
          </p:nvSpPr>
          <p:spPr>
            <a:xfrm flipH="1">
              <a:off x="8767474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0" name="Straight Connector 23"/>
            <p:cNvSpPr/>
            <p:nvPr/>
          </p:nvSpPr>
          <p:spPr>
            <a:xfrm flipH="1">
              <a:off x="9222430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1" name="Straight Connector 24"/>
            <p:cNvSpPr/>
            <p:nvPr/>
          </p:nvSpPr>
          <p:spPr>
            <a:xfrm flipH="1">
              <a:off x="10078603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2" name="Straight Connector 25"/>
            <p:cNvSpPr/>
            <p:nvPr/>
          </p:nvSpPr>
          <p:spPr>
            <a:xfrm flipH="1">
              <a:off x="10534689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3" name="Straight Connector 26"/>
            <p:cNvSpPr/>
            <p:nvPr/>
          </p:nvSpPr>
          <p:spPr>
            <a:xfrm flipH="1">
              <a:off x="11393120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4" name="Straight Connector 27"/>
            <p:cNvSpPr/>
            <p:nvPr/>
          </p:nvSpPr>
          <p:spPr>
            <a:xfrm flipH="1">
              <a:off x="11850784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5" name="Straight Connector 28"/>
            <p:cNvSpPr/>
            <p:nvPr/>
          </p:nvSpPr>
          <p:spPr>
            <a:xfrm flipH="1">
              <a:off x="12706956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6" name="Straight Connector 29"/>
            <p:cNvSpPr/>
            <p:nvPr/>
          </p:nvSpPr>
          <p:spPr>
            <a:xfrm flipH="1">
              <a:off x="13163043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7" name="Straight Connector 30"/>
            <p:cNvSpPr/>
            <p:nvPr/>
          </p:nvSpPr>
          <p:spPr>
            <a:xfrm flipH="1">
              <a:off x="14023588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8" name="Straight Connector 31"/>
            <p:cNvSpPr/>
            <p:nvPr/>
          </p:nvSpPr>
          <p:spPr>
            <a:xfrm flipH="1">
              <a:off x="14478534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9" name="Straight Connector 32"/>
            <p:cNvSpPr/>
            <p:nvPr/>
          </p:nvSpPr>
          <p:spPr>
            <a:xfrm>
              <a:off x="-2" y="5145300"/>
              <a:ext cx="15335846" cy="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0" name="Straight Connector 33"/>
            <p:cNvSpPr/>
            <p:nvPr/>
          </p:nvSpPr>
          <p:spPr>
            <a:xfrm>
              <a:off x="-2" y="2618923"/>
              <a:ext cx="15335846" cy="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1" name="Straight Connector 34"/>
            <p:cNvSpPr/>
            <p:nvPr/>
          </p:nvSpPr>
          <p:spPr>
            <a:xfrm>
              <a:off x="-2" y="1998753"/>
              <a:ext cx="15335846" cy="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2" name="Straight Connector 35"/>
            <p:cNvSpPr/>
            <p:nvPr/>
          </p:nvSpPr>
          <p:spPr>
            <a:xfrm flipH="1">
              <a:off x="7910419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3" name="Straight Connector 36"/>
            <p:cNvSpPr/>
            <p:nvPr/>
          </p:nvSpPr>
          <p:spPr>
            <a:xfrm>
              <a:off x="2355" y="7233348"/>
              <a:ext cx="15335843" cy="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5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332252" y="7232342"/>
            <a:ext cx="6599295" cy="1799228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1pPr>
            <a:lvl2pPr>
              <a:lnSpc>
                <a:spcPct val="9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2pPr>
            <a:lvl3pPr>
              <a:lnSpc>
                <a:spcPct val="9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3pPr>
            <a:lvl4pPr>
              <a:lnSpc>
                <a:spcPct val="9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4pPr>
            <a:lvl5pPr>
              <a:lnSpc>
                <a:spcPct val="9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pic>
        <p:nvPicPr>
          <p:cNvPr id="76" name="Graphic 3" descr="Graphic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3360" y="1147463"/>
            <a:ext cx="2604301" cy="418405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332252" y="4294054"/>
            <a:ext cx="13165062" cy="850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78" name="Rectangle 40"/>
          <p:cNvSpPr/>
          <p:nvPr/>
        </p:nvSpPr>
        <p:spPr>
          <a:xfrm>
            <a:off x="2334235" y="5142829"/>
            <a:ext cx="1317602" cy="720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881805" y="9324856"/>
            <a:ext cx="224596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2 Lines Blue">
    <p:bg>
      <p:bgPr>
        <a:solidFill>
          <a:srgbClr val="1E3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332252" y="3284615"/>
            <a:ext cx="13165062" cy="1691234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87" name="Rectangle 39"/>
          <p:cNvSpPr/>
          <p:nvPr/>
        </p:nvSpPr>
        <p:spPr>
          <a:xfrm>
            <a:off x="2334235" y="5142829"/>
            <a:ext cx="1317602" cy="720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332252" y="7232342"/>
            <a:ext cx="6599295" cy="1799228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1pPr>
            <a:lvl2pPr>
              <a:lnSpc>
                <a:spcPct val="9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2pPr>
            <a:lvl3pPr>
              <a:lnSpc>
                <a:spcPct val="9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3pPr>
            <a:lvl4pPr>
              <a:lnSpc>
                <a:spcPct val="9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4pPr>
            <a:lvl5pPr>
              <a:lnSpc>
                <a:spcPct val="9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pic>
        <p:nvPicPr>
          <p:cNvPr id="89" name="Graphic 3" descr="Graphic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3360" y="1147463"/>
            <a:ext cx="2604301" cy="418405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881805" y="9324856"/>
            <a:ext cx="224596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9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1476075" y="2617871"/>
            <a:ext cx="7455223" cy="6413699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7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0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6589682" y="9398582"/>
            <a:ext cx="224595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476075" y="2617871"/>
            <a:ext cx="4811049" cy="6413699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1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6589682" y="9398582"/>
            <a:ext cx="224595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ero Text">
    <p:bg>
      <p:bgPr>
        <a:solidFill>
          <a:srgbClr val="1E3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322953" y="1147463"/>
            <a:ext cx="13631662" cy="788445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6000">
                <a:solidFill>
                  <a:srgbClr val="FFFF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3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881805" y="9324856"/>
            <a:ext cx="224596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476075" y="2617871"/>
            <a:ext cx="15335847" cy="6413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pic>
        <p:nvPicPr>
          <p:cNvPr id="3" name="Graphic 8" descr="Graphic 8"/>
          <p:cNvPicPr>
            <a:picLocks noChangeAspect="1"/>
          </p:cNvPicPr>
          <p:nvPr/>
        </p:nvPicPr>
        <p:blipFill>
          <a:blip r:embed="rId33">
            <a:extLst/>
          </a:blip>
          <a:stretch>
            <a:fillRect/>
          </a:stretch>
        </p:blipFill>
        <p:spPr>
          <a:xfrm>
            <a:off x="14635052" y="1334388"/>
            <a:ext cx="2173931" cy="349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42" descr="Picture 42"/>
          <p:cNvPicPr>
            <a:picLocks noChangeAspect="1"/>
          </p:cNvPicPr>
          <p:nvPr/>
        </p:nvPicPr>
        <p:blipFill>
          <a:blip r:embed="rId34">
            <a:extLst/>
          </a:blip>
          <a:stretch>
            <a:fillRect/>
          </a:stretch>
        </p:blipFill>
        <p:spPr>
          <a:xfrm>
            <a:off x="1476078" y="1997746"/>
            <a:ext cx="1317520" cy="72002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476078" y="1147463"/>
            <a:ext cx="11846415" cy="850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6584388" y="9398582"/>
            <a:ext cx="224595" cy="209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 algn="r">
              <a:defRPr sz="1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79" r:id="rId28"/>
    <p:sldLayoutId id="2147483680" r:id="rId29"/>
    <p:sldLayoutId id="2147483681" r:id="rId30"/>
    <p:sldLayoutId id="2147483682" r:id="rId31"/>
  </p:sldLayoutIdLst>
  <p:transition spd="med"/>
  <p:txStyles>
    <p:titleStyle>
      <a:lvl1pPr marL="0" marR="0" indent="0" algn="l" defTabSz="1371600" rtl="0" latinLnBrk="0">
        <a:lnSpc>
          <a:spcPct val="96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1371600" rtl="0" latinLnBrk="0">
        <a:lnSpc>
          <a:spcPct val="96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1371600" rtl="0" latinLnBrk="0">
        <a:lnSpc>
          <a:spcPct val="96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1371600" rtl="0" latinLnBrk="0">
        <a:lnSpc>
          <a:spcPct val="96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1371600" rtl="0" latinLnBrk="0">
        <a:lnSpc>
          <a:spcPct val="96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1371600" rtl="0" latinLnBrk="0">
        <a:lnSpc>
          <a:spcPct val="96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1371600" rtl="0" latinLnBrk="0">
        <a:lnSpc>
          <a:spcPct val="96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1371600" rtl="0" latinLnBrk="0">
        <a:lnSpc>
          <a:spcPct val="96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1371600" rtl="0" latinLnBrk="0">
        <a:lnSpc>
          <a:spcPct val="96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1371600" rtl="0" latinLnBrk="0">
        <a:lnSpc>
          <a:spcPct val="12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1371600" rtl="0" latinLnBrk="0">
        <a:lnSpc>
          <a:spcPct val="12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1371600" rtl="0" latinLnBrk="0">
        <a:lnSpc>
          <a:spcPct val="12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1371600" rtl="0" latinLnBrk="0">
        <a:lnSpc>
          <a:spcPct val="12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1371600" rtl="0" latinLnBrk="0">
        <a:lnSpc>
          <a:spcPct val="12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5pPr>
      <a:lvl6pPr marL="3771900" marR="0" indent="-342900" algn="l" defTabSz="1371600" rtl="0" latinLnBrk="0">
        <a:lnSpc>
          <a:spcPct val="12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2700" b="0" i="0" u="none" strike="noStrike" cap="none" spc="0" baseline="0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6pPr>
      <a:lvl7pPr marL="4457700" marR="0" indent="-342900" algn="l" defTabSz="1371600" rtl="0" latinLnBrk="0">
        <a:lnSpc>
          <a:spcPct val="12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2700" b="0" i="0" u="none" strike="noStrike" cap="none" spc="0" baseline="0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7pPr>
      <a:lvl8pPr marL="5143500" marR="0" indent="-342900" algn="l" defTabSz="1371600" rtl="0" latinLnBrk="0">
        <a:lnSpc>
          <a:spcPct val="12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2700" b="0" i="0" u="none" strike="noStrike" cap="none" spc="0" baseline="0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8pPr>
      <a:lvl9pPr marL="5829300" marR="0" indent="-342900" algn="l" defTabSz="1371600" rtl="0" latinLnBrk="0">
        <a:lnSpc>
          <a:spcPct val="12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2700" b="0" i="0" u="none" strike="noStrike" cap="none" spc="0" baseline="0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itle 2"/>
          <p:cNvSpPr txBox="1">
            <a:spLocks noGrp="1"/>
          </p:cNvSpPr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dirty="0"/>
              <a:t>Переменные. Зарезервированные Слова</a:t>
            </a:r>
            <a:br>
              <a:rPr lang="ru-RU" dirty="0"/>
            </a:br>
            <a:br>
              <a:rPr lang="en-US" dirty="0"/>
            </a:br>
            <a:endParaRPr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3EAEBC9-4809-404F-AEB1-DE3F906DB5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476078" y="3990934"/>
            <a:ext cx="4689591" cy="281481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SzPct val="100000"/>
            </a:pPr>
            <a:r>
              <a:rPr lang="ru-RU" dirty="0"/>
              <a:t>В </a:t>
            </a:r>
            <a:r>
              <a:rPr lang="ru-RU" dirty="0" err="1"/>
              <a:t>JavaScript</a:t>
            </a:r>
            <a:r>
              <a:rPr lang="ru-RU" dirty="0"/>
              <a:t> нельзя использовать эти зарезервированные слова в качестве переменных, меток или имен функций</a:t>
            </a:r>
            <a:r>
              <a:rPr lang="en-US" dirty="0"/>
              <a:t>.</a:t>
            </a:r>
          </a:p>
          <a:p>
            <a:pPr>
              <a:buSzPct val="100000"/>
            </a:pP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5C2AFA-E9E9-4AB4-AA50-1473109D2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503" y="2895409"/>
            <a:ext cx="9849419" cy="500586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1C2E659-D1DE-4548-8442-A7E9660E813B}"/>
              </a:ext>
            </a:extLst>
          </p:cNvPr>
          <p:cNvSpPr/>
          <p:nvPr/>
        </p:nvSpPr>
        <p:spPr>
          <a:xfrm>
            <a:off x="6962503" y="8367523"/>
            <a:ext cx="500008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Слова , помеченные * являются новыми в ECMAScript5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Title 2"/>
          <p:cNvSpPr txBox="1">
            <a:spLocks noGrp="1"/>
          </p:cNvSpPr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Переменные. Зарезервированные Слова</a:t>
            </a:r>
            <a:endParaRPr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36C13598-598E-4CC9-910D-E9D1F1FC0D9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476078" y="3990934"/>
            <a:ext cx="4689591" cy="281481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SzPct val="100000"/>
            </a:pPr>
            <a:r>
              <a:rPr lang="ru-RU" dirty="0"/>
              <a:t>Вы должны также избегать использования имени </a:t>
            </a:r>
            <a:r>
              <a:rPr lang="ru-RU" dirty="0" err="1"/>
              <a:t>JavaScript</a:t>
            </a:r>
            <a:r>
              <a:rPr lang="ru-RU" dirty="0"/>
              <a:t> встроенных объектов, свойств и методов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5F27B6-8DD9-4F1F-A273-E80CEB026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668" y="4386157"/>
            <a:ext cx="10646253" cy="151468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Title 2"/>
          <p:cNvSpPr txBox="1">
            <a:spLocks noGrp="1"/>
          </p:cNvSpPr>
          <p:nvPr>
            <p:ph type="title"/>
          </p:nvPr>
        </p:nvSpPr>
        <p:spPr>
          <a:xfrm>
            <a:off x="2332252" y="4294054"/>
            <a:ext cx="13165062" cy="850240"/>
          </a:xfrm>
          <a:prstGeom prst="rect">
            <a:avLst/>
          </a:prstGeom>
        </p:spPr>
        <p:txBody>
          <a:bodyPr/>
          <a:lstStyle/>
          <a:p>
            <a:pPr>
              <a:buSzPct val="100000"/>
            </a:pPr>
            <a:r>
              <a:rPr lang="ru-RU" dirty="0"/>
              <a:t>Типы</a:t>
            </a:r>
            <a:r>
              <a:rPr lang="en-US" dirty="0"/>
              <a:t> </a:t>
            </a:r>
            <a:r>
              <a:rPr lang="ru-RU" dirty="0"/>
              <a:t>данных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Title 2"/>
          <p:cNvSpPr txBox="1">
            <a:spLocks noGrp="1"/>
          </p:cNvSpPr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Типы</a:t>
            </a:r>
            <a:r>
              <a:rPr lang="en-US" dirty="0"/>
              <a:t> </a:t>
            </a:r>
            <a:r>
              <a:rPr lang="ru-RU" dirty="0"/>
              <a:t>данных</a:t>
            </a:r>
            <a:endParaRPr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9D6296E-A7D9-4322-8647-34EA1ADE160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214821" y="2797084"/>
            <a:ext cx="6662083" cy="54994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Число «</a:t>
            </a:r>
            <a:r>
              <a:rPr lang="en-US" dirty="0"/>
              <a:t>number»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Число «</a:t>
            </a:r>
            <a:r>
              <a:rPr lang="en-US" dirty="0" err="1"/>
              <a:t>bigint</a:t>
            </a:r>
            <a:r>
              <a:rPr lang="en-US" dirty="0"/>
              <a:t>»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Строка «</a:t>
            </a:r>
            <a:r>
              <a:rPr lang="en-US" dirty="0"/>
              <a:t>string»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 err="1"/>
              <a:t>Булевый</a:t>
            </a:r>
            <a:r>
              <a:rPr lang="ru-RU" dirty="0"/>
              <a:t> (логический) тип «</a:t>
            </a:r>
            <a:r>
              <a:rPr lang="en-US" dirty="0" err="1"/>
              <a:t>boolean</a:t>
            </a:r>
            <a:r>
              <a:rPr lang="en-US" dirty="0"/>
              <a:t>»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Специальное значение «</a:t>
            </a:r>
            <a:r>
              <a:rPr lang="en-US" dirty="0"/>
              <a:t>null»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Специальное значение «</a:t>
            </a:r>
            <a:r>
              <a:rPr lang="en-US" dirty="0"/>
              <a:t>undefined»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Символы «</a:t>
            </a:r>
            <a:r>
              <a:rPr lang="en-US" dirty="0"/>
              <a:t>symbol»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Объекты «</a:t>
            </a:r>
            <a:r>
              <a:rPr lang="en-US" dirty="0"/>
              <a:t>object»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DC0DE-E7A7-4D11-8339-0078775E0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350" y="3200399"/>
            <a:ext cx="8593909" cy="469283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 Placeholder 1"/>
          <p:cNvSpPr txBox="1">
            <a:spLocks noGrp="1"/>
          </p:cNvSpPr>
          <p:nvPr>
            <p:ph type="body" sz="half" idx="1"/>
          </p:nvPr>
        </p:nvSpPr>
        <p:spPr>
          <a:xfrm>
            <a:off x="1476078" y="3266592"/>
            <a:ext cx="7455221" cy="437518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Числовой тип данных (</a:t>
            </a:r>
            <a:r>
              <a:rPr lang="ru-RU" dirty="0" err="1"/>
              <a:t>number</a:t>
            </a:r>
            <a:r>
              <a:rPr lang="ru-RU" dirty="0"/>
              <a:t>) представляет как целочисленные значения, так и числа с плавающей точкой.</a:t>
            </a:r>
            <a:endParaRPr lang="en-US" dirty="0"/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Существует множество операций для чисел, например, умножение *, деление /, сложение +, вычитание - и так далее.</a:t>
            </a:r>
            <a:endParaRPr lang="en-US" dirty="0"/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Кроме обычных чисел, существуют так называемые «специальные числовые значения», которые относятся к этому типу данных: </a:t>
            </a:r>
            <a:r>
              <a:rPr lang="ru-RU" dirty="0" err="1"/>
              <a:t>Infinity</a:t>
            </a:r>
            <a:r>
              <a:rPr lang="ru-RU" dirty="0"/>
              <a:t>, -</a:t>
            </a:r>
            <a:r>
              <a:rPr lang="ru-RU" dirty="0" err="1"/>
              <a:t>Infinity</a:t>
            </a:r>
            <a:r>
              <a:rPr lang="ru-RU" dirty="0"/>
              <a:t> и </a:t>
            </a:r>
            <a:r>
              <a:rPr lang="ru-RU" dirty="0" err="1"/>
              <a:t>NaN</a:t>
            </a:r>
            <a:br>
              <a:rPr dirty="0"/>
            </a:br>
            <a:endParaRPr dirty="0"/>
          </a:p>
        </p:txBody>
      </p:sp>
      <p:sp>
        <p:nvSpPr>
          <p:cNvPr id="534" name="Title 2"/>
          <p:cNvSpPr txBox="1">
            <a:spLocks noGrp="1"/>
          </p:cNvSpPr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dirty="0"/>
              <a:t>Типы</a:t>
            </a:r>
            <a:r>
              <a:rPr lang="en-US" dirty="0"/>
              <a:t> </a:t>
            </a:r>
            <a:r>
              <a:rPr lang="ru-RU" dirty="0"/>
              <a:t>данных</a:t>
            </a:r>
            <a:r>
              <a:rPr dirty="0"/>
              <a:t>. </a:t>
            </a:r>
            <a:r>
              <a:rPr lang="ru-RU" dirty="0"/>
              <a:t>Число «</a:t>
            </a:r>
            <a:r>
              <a:rPr lang="en-US" dirty="0"/>
              <a:t>number»</a:t>
            </a:r>
            <a:br>
              <a:rPr lang="en-US" dirty="0"/>
            </a:br>
            <a:endParaRPr dirty="0"/>
          </a:p>
        </p:txBody>
      </p:sp>
      <p:pic>
        <p:nvPicPr>
          <p:cNvPr id="9225" name="Picture 9" descr="5 Ways To Present Data To People Who Are Scared of Numbers">
            <a:extLst>
              <a:ext uri="{FF2B5EF4-FFF2-40B4-BE49-F238E27FC236}">
                <a16:creationId xmlns:a16="http://schemas.microsoft.com/office/drawing/2014/main" id="{9D0AFD37-E518-4101-8920-FE4BD12BD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918" y="2870718"/>
            <a:ext cx="7153004" cy="477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itle 2"/>
          <p:cNvSpPr txBox="1">
            <a:spLocks noGrp="1"/>
          </p:cNvSpPr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dirty="0"/>
              <a:t>Типы данных. Число «</a:t>
            </a:r>
            <a:r>
              <a:rPr lang="en-US" dirty="0" err="1"/>
              <a:t>bigint</a:t>
            </a:r>
            <a:r>
              <a:rPr lang="en-US" dirty="0"/>
              <a:t>»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ABB15FF-B3B0-4D05-82F9-50BEBC4EBB52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1476078" y="3139951"/>
            <a:ext cx="8582322" cy="518507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В </a:t>
            </a:r>
            <a:r>
              <a:rPr lang="ru-RU" dirty="0" err="1"/>
              <a:t>JavaScript</a:t>
            </a:r>
            <a:r>
              <a:rPr lang="ru-RU" dirty="0"/>
              <a:t> тип «</a:t>
            </a:r>
            <a:r>
              <a:rPr lang="ru-RU" dirty="0" err="1"/>
              <a:t>number</a:t>
            </a:r>
            <a:r>
              <a:rPr lang="ru-RU" dirty="0"/>
              <a:t>» не может содержать числа больше, чем 253 (или меньше, чем -253 для отрицательных). Это техническое ограничение вызвано их внутренним представлением. 253 – это достаточно большое число, состоящее из 16 цифр, поэтому чаще всего проблем не возникает. Но иногда нам нужны действительно гигантские числа, например в криптографии или при использовании метки времени («</a:t>
            </a:r>
            <a:r>
              <a:rPr lang="ru-RU" dirty="0" err="1"/>
              <a:t>timestamp</a:t>
            </a:r>
            <a:r>
              <a:rPr lang="ru-RU" dirty="0"/>
              <a:t>») с микросекундами.</a:t>
            </a:r>
            <a:endParaRPr lang="en-US" dirty="0"/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Тип </a:t>
            </a:r>
            <a:r>
              <a:rPr lang="ru-RU" dirty="0" err="1"/>
              <a:t>BigInt</a:t>
            </a:r>
            <a:r>
              <a:rPr lang="ru-RU" dirty="0"/>
              <a:t> был добавлен в </a:t>
            </a:r>
            <a:r>
              <a:rPr lang="ru-RU" dirty="0" err="1"/>
              <a:t>JavaScript</a:t>
            </a:r>
            <a:r>
              <a:rPr lang="ru-RU" dirty="0"/>
              <a:t>, чтобы дать возможность работать с целыми числами произвольной длины.</a:t>
            </a:r>
            <a:br>
              <a:rPr dirty="0"/>
            </a:b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A6DC0B-9F41-47AF-AD7C-F9B123C45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2398" y="2782171"/>
            <a:ext cx="4809524" cy="554285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Title 2"/>
          <p:cNvSpPr txBox="1">
            <a:spLocks noGrp="1"/>
          </p:cNvSpPr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dirty="0"/>
              <a:t>Типы данных. Строка «</a:t>
            </a:r>
            <a:r>
              <a:rPr lang="en-US" dirty="0"/>
              <a:t>string»</a:t>
            </a:r>
            <a:br>
              <a:rPr lang="en-US" dirty="0"/>
            </a:br>
            <a:endParaRPr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1B0FB249-F884-4191-A82F-1BA2D28B8108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1476078" y="3108143"/>
            <a:ext cx="6962528" cy="4923819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Строка (</a:t>
            </a:r>
            <a:r>
              <a:rPr lang="ru-RU" dirty="0" err="1"/>
              <a:t>string</a:t>
            </a:r>
            <a:r>
              <a:rPr lang="ru-RU" dirty="0"/>
              <a:t>) в </a:t>
            </a:r>
            <a:r>
              <a:rPr lang="ru-RU" dirty="0" err="1"/>
              <a:t>JavaScript</a:t>
            </a:r>
            <a:r>
              <a:rPr lang="ru-RU" dirty="0"/>
              <a:t> должна быть заключена в кавычки.</a:t>
            </a:r>
            <a:endParaRPr lang="en-US" dirty="0"/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В </a:t>
            </a:r>
            <a:r>
              <a:rPr lang="ru-RU" dirty="0" err="1"/>
              <a:t>JavaScript</a:t>
            </a:r>
            <a:r>
              <a:rPr lang="ru-RU" dirty="0"/>
              <a:t> одинарные и двойные кавычки равноправны. Можно использовать или те или другие.</a:t>
            </a:r>
            <a:endParaRPr lang="en-US" dirty="0"/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В некоторых языках программирования есть специальный тип данных для одного символа. Например, в языке С это </a:t>
            </a:r>
            <a:r>
              <a:rPr lang="ru-RU" dirty="0" err="1"/>
              <a:t>char</a:t>
            </a:r>
            <a:r>
              <a:rPr lang="ru-RU" dirty="0"/>
              <a:t>. В </a:t>
            </a:r>
            <a:r>
              <a:rPr lang="ru-RU" dirty="0" err="1"/>
              <a:t>JavaScript</a:t>
            </a:r>
            <a:r>
              <a:rPr lang="ru-RU" dirty="0"/>
              <a:t> есть только тип «строка» </a:t>
            </a:r>
            <a:r>
              <a:rPr lang="ru-RU" dirty="0" err="1"/>
              <a:t>string</a:t>
            </a:r>
            <a:r>
              <a:rPr lang="ru-RU" dirty="0"/>
              <a:t>. Что, надо сказать, вполне удобно.</a:t>
            </a:r>
            <a:br>
              <a:rPr dirty="0"/>
            </a:br>
            <a:endParaRPr dirty="0"/>
          </a:p>
        </p:txBody>
      </p:sp>
      <p:pic>
        <p:nvPicPr>
          <p:cNvPr id="11266" name="Picture 2" descr="https://south.publiq.network:14023/storage?file=ixK5W7BDAcBBgrfPdq3G4gdsRyotSBjwJQUJJwSBzy3">
            <a:extLst>
              <a:ext uri="{FF2B5EF4-FFF2-40B4-BE49-F238E27FC236}">
                <a16:creationId xmlns:a16="http://schemas.microsoft.com/office/drawing/2014/main" id="{1D7C7C81-DEC8-43D9-96FE-19AD3BD4B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958" y="3108143"/>
            <a:ext cx="7780963" cy="425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Title 2"/>
          <p:cNvSpPr txBox="1">
            <a:spLocks noGrp="1"/>
          </p:cNvSpPr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800" dirty="0"/>
              <a:t>Типы данных. </a:t>
            </a:r>
            <a:r>
              <a:rPr lang="ru-RU" sz="3800" dirty="0" err="1"/>
              <a:t>Булевый</a:t>
            </a:r>
            <a:r>
              <a:rPr lang="ru-RU" sz="3800" dirty="0"/>
              <a:t> (логический) тип «</a:t>
            </a:r>
            <a:r>
              <a:rPr lang="en-US" sz="3800" dirty="0" err="1"/>
              <a:t>boolean</a:t>
            </a:r>
            <a:r>
              <a:rPr lang="en-US" sz="3800" dirty="0"/>
              <a:t>»</a:t>
            </a:r>
            <a:endParaRPr sz="3800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AA20839-7E27-42BC-9985-6FE44EA15AB5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1476078" y="3473904"/>
            <a:ext cx="6440013" cy="407642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57200" indent="-457200">
              <a:buSzPct val="100000"/>
              <a:buFont typeface="Arial"/>
              <a:buChar char="•"/>
            </a:pPr>
            <a:r>
              <a:rPr lang="ru-RU" dirty="0" err="1"/>
              <a:t>Булевый</a:t>
            </a:r>
            <a:r>
              <a:rPr lang="ru-RU" dirty="0"/>
              <a:t> тип (</a:t>
            </a:r>
            <a:r>
              <a:rPr lang="ru-RU" dirty="0" err="1"/>
              <a:t>boolean</a:t>
            </a:r>
            <a:r>
              <a:rPr lang="ru-RU" dirty="0"/>
              <a:t>) может принимать только два значения: </a:t>
            </a:r>
            <a:r>
              <a:rPr lang="ru-RU" dirty="0" err="1"/>
              <a:t>true</a:t>
            </a:r>
            <a:r>
              <a:rPr lang="ru-RU" dirty="0"/>
              <a:t> (истина) и </a:t>
            </a:r>
            <a:r>
              <a:rPr lang="ru-RU" dirty="0" err="1"/>
              <a:t>false</a:t>
            </a:r>
            <a:r>
              <a:rPr lang="ru-RU" dirty="0"/>
              <a:t> (ложь).</a:t>
            </a:r>
            <a:endParaRPr lang="en-US" dirty="0"/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Такой тип, как правило, используется для хранения значений да/нет: </a:t>
            </a:r>
            <a:r>
              <a:rPr lang="ru-RU" dirty="0" err="1"/>
              <a:t>true</a:t>
            </a:r>
            <a:r>
              <a:rPr lang="ru-RU" dirty="0"/>
              <a:t> значит «да, правильно», а </a:t>
            </a:r>
            <a:r>
              <a:rPr lang="ru-RU" dirty="0" err="1"/>
              <a:t>false</a:t>
            </a:r>
            <a:r>
              <a:rPr lang="ru-RU" dirty="0"/>
              <a:t> значит «нет, не правильно».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F513C-F628-4C26-A34D-F5C13B757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916" y="3108144"/>
            <a:ext cx="8210006" cy="461812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Title 2"/>
          <p:cNvSpPr txBox="1">
            <a:spLocks noGrp="1"/>
          </p:cNvSpPr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4300" dirty="0"/>
              <a:t>Типы данных. Специальное значение «</a:t>
            </a:r>
            <a:r>
              <a:rPr lang="en-US" sz="4300" dirty="0"/>
              <a:t>null</a:t>
            </a:r>
            <a:r>
              <a:rPr lang="en-US" sz="4000" dirty="0"/>
              <a:t>»</a:t>
            </a:r>
            <a:endParaRPr sz="380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151704B6-3DA2-416A-A64D-D6FB6EBED36D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1476078" y="3219586"/>
            <a:ext cx="6440013" cy="461812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Значение </a:t>
            </a:r>
            <a:r>
              <a:rPr lang="ru-RU" dirty="0" err="1"/>
              <a:t>null</a:t>
            </a:r>
            <a:r>
              <a:rPr lang="ru-RU" dirty="0"/>
              <a:t> не относится ни к одному из типов, а образует свой отдельный тип, состоящий из единственного значения </a:t>
            </a:r>
            <a:r>
              <a:rPr lang="ru-RU" dirty="0" err="1"/>
              <a:t>null</a:t>
            </a:r>
            <a:r>
              <a:rPr lang="ru-RU" dirty="0"/>
              <a:t>.</a:t>
            </a:r>
            <a:endParaRPr lang="en-US" dirty="0"/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В </a:t>
            </a:r>
            <a:r>
              <a:rPr lang="ru-RU" dirty="0" err="1"/>
              <a:t>JavaScript</a:t>
            </a:r>
            <a:r>
              <a:rPr lang="ru-RU" dirty="0"/>
              <a:t> </a:t>
            </a:r>
            <a:r>
              <a:rPr lang="ru-RU" dirty="0" err="1"/>
              <a:t>null</a:t>
            </a:r>
            <a:r>
              <a:rPr lang="ru-RU" dirty="0"/>
              <a:t> не является «ссылкой на несуществующий объект» или «нулевым указателем», как в некоторых других языках. Это просто специальное значение, которое имеет смысл «ничего» или «значение неизвестно».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2F8E4A-5E10-42A0-90B0-433D87B8C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446" y="3238738"/>
            <a:ext cx="6190476" cy="38095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Title 2"/>
          <p:cNvSpPr txBox="1">
            <a:spLocks noGrp="1"/>
          </p:cNvSpPr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sz="4200" dirty="0"/>
              <a:t>Типы данных. Специальное значение «</a:t>
            </a:r>
            <a:r>
              <a:rPr lang="en-US" sz="4200" dirty="0"/>
              <a:t>undefined»</a:t>
            </a:r>
            <a:br>
              <a:rPr lang="en-US" sz="4000" dirty="0"/>
            </a:br>
            <a:endParaRPr sz="380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C800E702-083D-4E2D-AE03-255DC53370F4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1619769" y="3105285"/>
            <a:ext cx="5878311" cy="407642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Значение </a:t>
            </a:r>
            <a:r>
              <a:rPr lang="ru-RU" dirty="0" err="1"/>
              <a:t>undefined</a:t>
            </a:r>
            <a:r>
              <a:rPr lang="ru-RU" dirty="0"/>
              <a:t>, как и </a:t>
            </a:r>
            <a:r>
              <a:rPr lang="ru-RU" dirty="0" err="1"/>
              <a:t>null</a:t>
            </a:r>
            <a:r>
              <a:rPr lang="ru-RU" dirty="0"/>
              <a:t>, образует свой собственный тип, состоящий из одного этого значения. Оно имеет смысл «значение не присвоено».</a:t>
            </a:r>
            <a:endParaRPr lang="en-US" dirty="0"/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Если переменная объявлена, но в неё ничего не записано, то её значение как раз и есть </a:t>
            </a:r>
            <a:r>
              <a:rPr lang="ru-RU" dirty="0" err="1"/>
              <a:t>undefined</a:t>
            </a:r>
            <a:r>
              <a:rPr lang="en-US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7A574D-385B-4314-8F0F-7B00360F0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321" y="3858236"/>
            <a:ext cx="8630538" cy="25705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Основные тэги…"/>
          <p:cNvSpPr txBox="1">
            <a:spLocks noGrp="1"/>
          </p:cNvSpPr>
          <p:nvPr>
            <p:ph type="body" sz="half" idx="1"/>
          </p:nvPr>
        </p:nvSpPr>
        <p:spPr>
          <a:xfrm>
            <a:off x="1476076" y="2617870"/>
            <a:ext cx="7455221" cy="6413700"/>
          </a:xfrm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Char char="•"/>
            </a:pPr>
            <a:endParaRPr dirty="0"/>
          </a:p>
          <a:p>
            <a:pPr marL="228600" indent="-228600">
              <a:buSzPct val="100000"/>
              <a:buChar char="•"/>
            </a:pPr>
            <a:r>
              <a:rPr lang="ru-RU" dirty="0"/>
              <a:t>Переменные</a:t>
            </a:r>
            <a:endParaRPr dirty="0"/>
          </a:p>
          <a:p>
            <a:pPr marL="228600" indent="-228600">
              <a:buSzPct val="100000"/>
              <a:buChar char="•"/>
            </a:pPr>
            <a:r>
              <a:rPr lang="ru-RU" dirty="0"/>
              <a:t>Типы</a:t>
            </a:r>
            <a:r>
              <a:rPr lang="en-US" dirty="0"/>
              <a:t> </a:t>
            </a:r>
            <a:r>
              <a:rPr lang="ru-RU" dirty="0"/>
              <a:t>данных</a:t>
            </a:r>
            <a:endParaRPr lang="en-US" dirty="0"/>
          </a:p>
          <a:p>
            <a:pPr marL="228600" indent="-228600">
              <a:buSzPct val="100000"/>
              <a:buChar char="•"/>
            </a:pPr>
            <a:r>
              <a:rPr lang="ru-RU" dirty="0"/>
              <a:t>Операторы</a:t>
            </a:r>
            <a:endParaRPr lang="en-US" dirty="0"/>
          </a:p>
          <a:p>
            <a:pPr marL="228600" indent="-228600">
              <a:buSzPct val="100000"/>
              <a:buChar char="•"/>
            </a:pPr>
            <a:r>
              <a:rPr lang="ru-RU" dirty="0"/>
              <a:t>Циклы</a:t>
            </a:r>
            <a:endParaRPr lang="en-US" dirty="0"/>
          </a:p>
          <a:p>
            <a:pPr marL="228600" indent="-228600">
              <a:buSzPct val="100000"/>
              <a:buChar char="•"/>
            </a:pPr>
            <a:r>
              <a:rPr lang="ru-RU" dirty="0"/>
              <a:t>Функции</a:t>
            </a:r>
          </a:p>
          <a:p>
            <a:pPr marL="228600" indent="-228600">
              <a:buSzPct val="100000"/>
              <a:buChar char="•"/>
            </a:pPr>
            <a:r>
              <a:rPr lang="en-US" dirty="0"/>
              <a:t>Hoisting</a:t>
            </a:r>
            <a:r>
              <a:rPr lang="ru-RU" dirty="0"/>
              <a:t>,</a:t>
            </a:r>
            <a:r>
              <a:rPr lang="en-US" dirty="0"/>
              <a:t> Scope</a:t>
            </a:r>
            <a:r>
              <a:rPr lang="ru-RU" dirty="0"/>
              <a:t>,</a:t>
            </a:r>
            <a:r>
              <a:rPr lang="en-US" dirty="0"/>
              <a:t> Strict mode</a:t>
            </a:r>
            <a:r>
              <a:rPr lang="ru-RU" dirty="0"/>
              <a:t> </a:t>
            </a:r>
            <a:endParaRPr dirty="0"/>
          </a:p>
          <a:p>
            <a:pPr marL="228600" indent="-228600">
              <a:buSzPct val="100000"/>
              <a:buChar char="•"/>
            </a:pPr>
            <a:r>
              <a:rPr lang="ru-RU" dirty="0"/>
              <a:t>Домашнее задание</a:t>
            </a:r>
            <a:endParaRPr dirty="0"/>
          </a:p>
        </p:txBody>
      </p:sp>
      <p:sp>
        <p:nvSpPr>
          <p:cNvPr id="489" name="Структура лекции"/>
          <p:cNvSpPr txBox="1">
            <a:spLocks noGrp="1"/>
          </p:cNvSpPr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/>
          <a:lstStyle/>
          <a:p>
            <a:r>
              <a:t>Содержание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itle 2"/>
          <p:cNvSpPr txBox="1">
            <a:spLocks noGrp="1"/>
          </p:cNvSpPr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dirty="0"/>
              <a:t>Типы данных. Символы «</a:t>
            </a:r>
            <a:r>
              <a:rPr lang="en-US" dirty="0"/>
              <a:t>symbol»</a:t>
            </a:r>
            <a:br>
              <a:rPr lang="en-US" dirty="0"/>
            </a:br>
            <a:endParaRPr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29BF3730-D49B-47FE-961F-D78240F27C26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1619769" y="2816473"/>
            <a:ext cx="6426951" cy="4915309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«Символ» представляет собой уникальный идентификатор.</a:t>
            </a:r>
            <a:endParaRPr lang="en-US" dirty="0"/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Создаются новые символы с помощью функции </a:t>
            </a:r>
            <a:r>
              <a:rPr lang="ru-RU" dirty="0" err="1"/>
              <a:t>Symbol</a:t>
            </a:r>
            <a:r>
              <a:rPr lang="ru-RU" dirty="0"/>
              <a:t>()</a:t>
            </a:r>
            <a:r>
              <a:rPr lang="en-US" dirty="0"/>
              <a:t>.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Символы гарантированно уникальны. Даже если мы создадим множество символов с одинаковым описанием, это всё равно будут разные символы. Описание – это просто метка, которая ни на что не влияет.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6ECE53-90B3-44D8-9A54-6E2501C5D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064" y="5869906"/>
            <a:ext cx="6573167" cy="11336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436A99-6335-4F94-875B-D1A62FA0A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5064" y="3633582"/>
            <a:ext cx="6573167" cy="6640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FE6AB7-A9EE-469A-B566-DE303FE62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5064" y="4740845"/>
            <a:ext cx="6573167" cy="68589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Title 2"/>
          <p:cNvSpPr txBox="1">
            <a:spLocks noGrp="1"/>
          </p:cNvSpPr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dirty="0"/>
              <a:t>Типы данных. Объекты «</a:t>
            </a:r>
            <a:r>
              <a:rPr lang="en-US" dirty="0"/>
              <a:t>object»</a:t>
            </a:r>
            <a:br>
              <a:rPr lang="en-US" dirty="0"/>
            </a:br>
            <a:endParaRPr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5D06B8D-F695-40F7-BCA5-860773759C87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1619769" y="2816473"/>
            <a:ext cx="7811614" cy="4915309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Как мы знаем из главы Типы данных, в </a:t>
            </a:r>
            <a:r>
              <a:rPr lang="ru-RU" dirty="0" err="1"/>
              <a:t>JavaScript</a:t>
            </a:r>
            <a:r>
              <a:rPr lang="ru-RU" dirty="0"/>
              <a:t> существует 8 типов данных. Семь из них называются «примитивными», так как содержат только одно значение (будь то строка, число или что-то другое).</a:t>
            </a:r>
            <a:endParaRPr lang="en-US" dirty="0"/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Объект может быть создан с помощью фигурных скобок {…} с необязательным списком свойств. Свойство – это пара «ключ: значение», где ключ – это строка (также называемая «именем свойства»), а значение может быть чем угодно.</a:t>
            </a:r>
            <a:endParaRPr lang="en-US" dirty="0"/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Объекты занимают важное место в языке и требуют особого внимания.</a:t>
            </a:r>
            <a:endParaRPr lang="en-US" dirty="0"/>
          </a:p>
        </p:txBody>
      </p:sp>
      <p:pic>
        <p:nvPicPr>
          <p:cNvPr id="12291" name="Picture 3" descr="https://i.redd.it/vi7z3181jfi11.png">
            <a:extLst>
              <a:ext uri="{FF2B5EF4-FFF2-40B4-BE49-F238E27FC236}">
                <a16:creationId xmlns:a16="http://schemas.microsoft.com/office/drawing/2014/main" id="{5095BB0B-AD88-45AE-8F02-1E88BC5B7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614" y="2816473"/>
            <a:ext cx="5888617" cy="426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FE821E0-5778-42DC-9953-EFC41315B354}"/>
              </a:ext>
            </a:extLst>
          </p:cNvPr>
          <p:cNvSpPr/>
          <p:nvPr/>
        </p:nvSpPr>
        <p:spPr>
          <a:xfrm>
            <a:off x="10779614" y="7898837"/>
            <a:ext cx="65726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1A1A1B"/>
                </a:solidFill>
                <a:latin typeface="IBMPlexSans"/>
              </a:rPr>
              <a:t>"In JavaScript objects are king. If you understand objects, you understand JavaScript."</a:t>
            </a:r>
            <a:endParaRPr lang="en-US" sz="1400" b="1"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Title 2"/>
          <p:cNvSpPr txBox="1">
            <a:spLocks noGrp="1"/>
          </p:cNvSpPr>
          <p:nvPr>
            <p:ph type="title"/>
          </p:nvPr>
        </p:nvSpPr>
        <p:spPr>
          <a:xfrm>
            <a:off x="2332252" y="4294054"/>
            <a:ext cx="13165062" cy="85024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960119">
              <a:defRPr sz="3010"/>
            </a:pPr>
            <a:r>
              <a:rPr lang="ru-RU" sz="5300" dirty="0"/>
              <a:t>Операторы</a:t>
            </a:r>
            <a:br>
              <a:rPr dirty="0"/>
            </a:br>
            <a:endParaRPr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Title 2"/>
          <p:cNvSpPr txBox="1">
            <a:spLocks noGrp="1"/>
          </p:cNvSpPr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4000" dirty="0"/>
              <a:t>Операторы</a:t>
            </a:r>
            <a:endParaRPr sz="3800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AA20839-7E27-42BC-9985-6FE44EA15AB5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1332386" y="2664823"/>
            <a:ext cx="6440013" cy="5995851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Операторы присваивания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Операторы сравнения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Арифметические операторы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Бинарные операторы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Логические операторы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Строковые операторы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Условный (тернарный) оператор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Оператор запятая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Унарные операторы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Операторы отношения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Приоритет операторов</a:t>
            </a:r>
            <a:endParaRPr lang="en-US" dirty="0"/>
          </a:p>
        </p:txBody>
      </p:sp>
      <p:pic>
        <p:nvPicPr>
          <p:cNvPr id="17410" name="Picture 2" descr="JavaScript Operators - Top 7 Types that you Can't Omit while learning  JavaScript! - DataFlair">
            <a:extLst>
              <a:ext uri="{FF2B5EF4-FFF2-40B4-BE49-F238E27FC236}">
                <a16:creationId xmlns:a16="http://schemas.microsoft.com/office/drawing/2014/main" id="{27D458F0-27C5-4DD9-A173-22E5ADA12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768" y="2897994"/>
            <a:ext cx="9215846" cy="552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35772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Title 2"/>
          <p:cNvSpPr txBox="1">
            <a:spLocks noGrp="1"/>
          </p:cNvSpPr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sz="4400" dirty="0"/>
              <a:t>Операторы</a:t>
            </a:r>
            <a:r>
              <a:rPr lang="ru-RU" sz="4200" dirty="0"/>
              <a:t>. </a:t>
            </a:r>
            <a:r>
              <a:rPr lang="ru-RU" sz="4400" dirty="0"/>
              <a:t>Операторы присваивания</a:t>
            </a:r>
            <a:br>
              <a:rPr lang="ru-RU" sz="4400" dirty="0"/>
            </a:br>
            <a:br>
              <a:rPr lang="en-US" sz="4000" dirty="0"/>
            </a:br>
            <a:endParaRPr sz="380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C800E702-083D-4E2D-AE03-255DC53370F4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1619769" y="3105285"/>
            <a:ext cx="5878311" cy="407642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В результате операции присваивания операнду слева от оператора присваивания (знак "=") устанавливается значение , которое берётся из правого операнда. Основным оператором присваивания является  =, он присваивает значение правого операнда операнду, находящемуся слева. Таким образом, выражение x = y означает, что x присваивается значение y.</a:t>
            </a:r>
            <a:endParaRPr lang="en-US" dirty="0"/>
          </a:p>
        </p:txBody>
      </p:sp>
      <p:pic>
        <p:nvPicPr>
          <p:cNvPr id="18434" name="Picture 2" descr="Переменные в JavaScript | Константы в JavaScript">
            <a:extLst>
              <a:ext uri="{FF2B5EF4-FFF2-40B4-BE49-F238E27FC236}">
                <a16:creationId xmlns:a16="http://schemas.microsoft.com/office/drawing/2014/main" id="{FCAF8688-205E-4E89-9E16-A7D734766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994" y="3916748"/>
            <a:ext cx="8008237" cy="245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13113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Title 2"/>
          <p:cNvSpPr txBox="1">
            <a:spLocks noGrp="1"/>
          </p:cNvSpPr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sz="4400" dirty="0"/>
              <a:t>Операторы</a:t>
            </a:r>
            <a:r>
              <a:rPr lang="ru-RU" sz="4200" dirty="0"/>
              <a:t>. </a:t>
            </a:r>
            <a:r>
              <a:rPr lang="ru-RU" sz="4400" dirty="0"/>
              <a:t>Операторы сравнения</a:t>
            </a:r>
            <a:br>
              <a:rPr lang="ru-RU" sz="4400" dirty="0"/>
            </a:br>
            <a:br>
              <a:rPr lang="ru-RU" sz="4400" dirty="0"/>
            </a:br>
            <a:br>
              <a:rPr lang="en-US" sz="4000" dirty="0"/>
            </a:br>
            <a:endParaRPr sz="380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C800E702-083D-4E2D-AE03-255DC53370F4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1619769" y="3105284"/>
            <a:ext cx="5878311" cy="5699081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Оператор сравнения сравнивает свои операнды и возвращает логическое значение, базируясь на истинности сравнения. Операнды могут быть числами, строками, логическими величинами или объектами. Строки сравниваются на основании стандартного лексикографического порядка, используя </a:t>
            </a:r>
            <a:r>
              <a:rPr lang="ru-RU" dirty="0" err="1"/>
              <a:t>Unicode</a:t>
            </a:r>
            <a:r>
              <a:rPr lang="ru-RU" dirty="0"/>
              <a:t>-значения. В большинстве случаев, если операнды имеют разный тип, то </a:t>
            </a:r>
            <a:r>
              <a:rPr lang="ru-RU" dirty="0" err="1"/>
              <a:t>JavaScript</a:t>
            </a:r>
            <a:r>
              <a:rPr lang="ru-RU" dirty="0"/>
              <a:t> пробует преобразовать их в тип, подходящий для сравнения. Такое поведение обычно происходит при сравнении числовых операндов. Единственным исключением из данного правила является сравнение с использованием операторов === и !==, которые производят строгое сравнение на равенство или неравенство. Эти операторы не пытаются преобразовать операнды перед их сравнением.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3E1CA3-02F7-460C-B690-D90834676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246" y="2609499"/>
            <a:ext cx="8439985" cy="619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3816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Title 2"/>
          <p:cNvSpPr txBox="1">
            <a:spLocks noGrp="1"/>
          </p:cNvSpPr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sz="4400" dirty="0"/>
              <a:t>Операторы</a:t>
            </a:r>
            <a:r>
              <a:rPr lang="ru-RU" sz="4200" dirty="0"/>
              <a:t>. </a:t>
            </a:r>
            <a:r>
              <a:rPr lang="ru-RU" sz="4400" dirty="0"/>
              <a:t>Логические операторы</a:t>
            </a:r>
            <a:br>
              <a:rPr lang="ru-RU" sz="4400" dirty="0"/>
            </a:br>
            <a:br>
              <a:rPr lang="ru-RU" sz="4400" dirty="0"/>
            </a:br>
            <a:br>
              <a:rPr lang="ru-RU" sz="4400" dirty="0"/>
            </a:br>
            <a:br>
              <a:rPr lang="en-US" sz="4000" dirty="0"/>
            </a:br>
            <a:endParaRPr sz="380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C800E702-083D-4E2D-AE03-255DC53370F4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1619769" y="3105284"/>
            <a:ext cx="5878311" cy="5085127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Логические операторы обычно используются с булевыми (логическими) значениями; при этом возвращаемое ими значение также является булевым. Однако операторы &amp;&amp; и || фактически возвращают значение одного из операндов, поэтому, если эти операторы используются с </a:t>
            </a:r>
            <a:r>
              <a:rPr lang="ru-RU" dirty="0" err="1"/>
              <a:t>небулевыми</a:t>
            </a:r>
            <a:r>
              <a:rPr lang="ru-RU" dirty="0"/>
              <a:t> величинами, то возвращаемая ими величина также может быть не булевой. Логические операторы описаны в следующей таблице.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84756C-D4BA-4C9B-9F29-7DCAD3A8C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310" y="3695979"/>
            <a:ext cx="8675921" cy="390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2102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Title 2"/>
          <p:cNvSpPr txBox="1">
            <a:spLocks noGrp="1"/>
          </p:cNvSpPr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sz="4400" dirty="0"/>
              <a:t>Операторы</a:t>
            </a:r>
            <a:r>
              <a:rPr lang="ru-RU" sz="4200" dirty="0"/>
              <a:t>. </a:t>
            </a:r>
            <a:r>
              <a:rPr lang="ru-RU" sz="4400" dirty="0"/>
              <a:t>Строковые операторы</a:t>
            </a:r>
            <a:br>
              <a:rPr lang="ru-RU" sz="4400" dirty="0"/>
            </a:br>
            <a:br>
              <a:rPr lang="ru-RU" sz="4400" dirty="0"/>
            </a:br>
            <a:br>
              <a:rPr lang="ru-RU" sz="4400" dirty="0"/>
            </a:br>
            <a:br>
              <a:rPr lang="en-US" sz="4000" dirty="0"/>
            </a:br>
            <a:endParaRPr sz="380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C800E702-083D-4E2D-AE03-255DC53370F4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1619769" y="3105284"/>
            <a:ext cx="5878311" cy="5228819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Для выполнения операций со строками в </a:t>
            </a:r>
            <a:r>
              <a:rPr lang="ru-RU" dirty="0" err="1"/>
              <a:t>JavaScript</a:t>
            </a:r>
            <a:r>
              <a:rPr lang="ru-RU" dirty="0"/>
              <a:t> нет никаких специальных операторов.</a:t>
            </a:r>
            <a:endParaRPr lang="en-US" dirty="0"/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Для конкатенации (соединения) строк используется оператор плюс (+). Данный оператор применяется не только для соединения строк, но также и для сложения чисел. Кроме этого, данный оператор может использоваться с одним операндом. Этот вариант применение оператора, в основном используется тогда, когда нужно некоторое значение привести к числу.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A4D239-7430-4615-8AD1-DA6514C07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944" y="4042794"/>
            <a:ext cx="8245287" cy="220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7973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Title 2"/>
          <p:cNvSpPr txBox="1">
            <a:spLocks noGrp="1"/>
          </p:cNvSpPr>
          <p:nvPr>
            <p:ph type="title"/>
          </p:nvPr>
        </p:nvSpPr>
        <p:spPr>
          <a:xfrm>
            <a:off x="2332252" y="4294054"/>
            <a:ext cx="13165062" cy="85024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960119">
              <a:defRPr sz="3010"/>
            </a:pPr>
            <a:r>
              <a:rPr lang="ru-RU" sz="5300" dirty="0"/>
              <a:t>Циклы</a:t>
            </a:r>
            <a:br>
              <a:rPr dirty="0"/>
            </a:br>
            <a:endParaRPr dirty="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Title 2"/>
          <p:cNvSpPr txBox="1">
            <a:spLocks noGrp="1"/>
          </p:cNvSpPr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4000" dirty="0"/>
              <a:t>Циклы</a:t>
            </a:r>
            <a:endParaRPr sz="3800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AA20839-7E27-42BC-9985-6FE44EA15AB5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1362165" y="3657600"/>
            <a:ext cx="5264357" cy="370985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SzPct val="100000"/>
              <a:buFont typeface="Arial"/>
              <a:buChar char="•"/>
            </a:pPr>
            <a:r>
              <a:rPr lang="en-US" dirty="0"/>
              <a:t>for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rPr lang="en-US" dirty="0" err="1"/>
              <a:t>for..in</a:t>
            </a:r>
            <a:endParaRPr lang="en-US" dirty="0"/>
          </a:p>
          <a:p>
            <a:pPr marL="457200" indent="-457200">
              <a:buSzPct val="100000"/>
              <a:buFont typeface="Arial"/>
              <a:buChar char="•"/>
            </a:pPr>
            <a:r>
              <a:rPr lang="en-US" dirty="0" err="1"/>
              <a:t>for..of</a:t>
            </a:r>
            <a:endParaRPr lang="en-US" dirty="0"/>
          </a:p>
          <a:p>
            <a:pPr marL="457200" indent="-457200">
              <a:buSzPct val="100000"/>
              <a:buFont typeface="Arial"/>
              <a:buChar char="•"/>
            </a:pPr>
            <a:r>
              <a:rPr lang="en-US" dirty="0"/>
              <a:t>while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rPr lang="en-US" dirty="0" err="1"/>
              <a:t>do..while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B9D9E1-D55D-43BC-90D6-540FB4839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816" y="2865121"/>
            <a:ext cx="10019105" cy="524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1810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Title 2"/>
          <p:cNvSpPr txBox="1">
            <a:spLocks noGrp="1"/>
          </p:cNvSpPr>
          <p:nvPr>
            <p:ph type="title"/>
          </p:nvPr>
        </p:nvSpPr>
        <p:spPr>
          <a:xfrm>
            <a:off x="2332252" y="4294054"/>
            <a:ext cx="13165062" cy="85024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960119">
              <a:defRPr sz="3010"/>
            </a:pPr>
            <a:r>
              <a:rPr lang="ru-RU" dirty="0"/>
              <a:t>Переменные</a:t>
            </a:r>
            <a:br>
              <a:rPr lang="ru-RU" dirty="0"/>
            </a:br>
            <a:br>
              <a:rPr dirty="0"/>
            </a:br>
            <a:endParaRPr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Title 2"/>
          <p:cNvSpPr txBox="1">
            <a:spLocks noGrp="1"/>
          </p:cNvSpPr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sz="4400" dirty="0"/>
              <a:t>Циклы</a:t>
            </a:r>
            <a:r>
              <a:rPr lang="ru-RU" sz="4200" dirty="0"/>
              <a:t>. </a:t>
            </a:r>
            <a:r>
              <a:rPr lang="en-US" sz="4400" dirty="0"/>
              <a:t>for</a:t>
            </a:r>
            <a:br>
              <a:rPr lang="en-US" sz="4400" dirty="0"/>
            </a:br>
            <a:br>
              <a:rPr lang="ru-RU" sz="4400" dirty="0"/>
            </a:br>
            <a:br>
              <a:rPr lang="ru-RU" sz="4400" dirty="0"/>
            </a:br>
            <a:br>
              <a:rPr lang="en-US" sz="4000" dirty="0"/>
            </a:br>
            <a:endParaRPr sz="380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C800E702-083D-4E2D-AE03-255DC53370F4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1619769" y="3760782"/>
            <a:ext cx="6734752" cy="372659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Выражение</a:t>
            </a:r>
            <a:r>
              <a:rPr lang="ru-RU" b="1" dirty="0"/>
              <a:t> </a:t>
            </a:r>
            <a:r>
              <a:rPr lang="ru-RU" b="1" dirty="0" err="1"/>
              <a:t>for</a:t>
            </a:r>
            <a:r>
              <a:rPr lang="ru-RU" dirty="0"/>
              <a:t> создаёт цикл, состоящий из 3 необязательных выражений в круглых скобках, разделённых точками с запятой.</a:t>
            </a:r>
            <a:endParaRPr lang="en-US" dirty="0"/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 err="1"/>
              <a:t>for</a:t>
            </a:r>
            <a:r>
              <a:rPr lang="ru-RU" dirty="0"/>
              <a:t> ([инициализация]; [условие]; [финальное выражение])выражение</a:t>
            </a:r>
            <a:endParaRPr lang="en-US" dirty="0"/>
          </a:p>
        </p:txBody>
      </p:sp>
      <p:pic>
        <p:nvPicPr>
          <p:cNvPr id="19461" name="Picture 5" descr="JavaScript for Loop">
            <a:extLst>
              <a:ext uri="{FF2B5EF4-FFF2-40B4-BE49-F238E27FC236}">
                <a16:creationId xmlns:a16="http://schemas.microsoft.com/office/drawing/2014/main" id="{7CD2D70A-DBA9-46EE-B12A-F666748D8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851" y="2553462"/>
            <a:ext cx="6100380" cy="614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55734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Title 2"/>
          <p:cNvSpPr txBox="1">
            <a:spLocks noGrp="1"/>
          </p:cNvSpPr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sz="4400" dirty="0"/>
              <a:t>Циклы</a:t>
            </a:r>
            <a:r>
              <a:rPr lang="ru-RU" sz="4200" dirty="0"/>
              <a:t>. </a:t>
            </a:r>
            <a:r>
              <a:rPr lang="en-US" sz="4400" dirty="0" err="1"/>
              <a:t>for..in</a:t>
            </a:r>
            <a:br>
              <a:rPr lang="en-US" sz="4400" dirty="0"/>
            </a:br>
            <a:br>
              <a:rPr lang="en-US" sz="4400" dirty="0"/>
            </a:br>
            <a:br>
              <a:rPr lang="ru-RU" sz="4400" dirty="0"/>
            </a:br>
            <a:br>
              <a:rPr lang="ru-RU" sz="4400" dirty="0"/>
            </a:br>
            <a:br>
              <a:rPr lang="en-US" sz="4000" dirty="0"/>
            </a:br>
            <a:endParaRPr sz="380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C800E702-083D-4E2D-AE03-255DC53370F4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1619769" y="3760781"/>
            <a:ext cx="5460300" cy="375036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Цикл «</a:t>
            </a:r>
            <a:r>
              <a:rPr lang="ru-RU" dirty="0" err="1"/>
              <a:t>for</a:t>
            </a:r>
            <a:r>
              <a:rPr lang="ru-RU" dirty="0"/>
              <a:t>...</a:t>
            </a:r>
            <a:r>
              <a:rPr lang="ru-RU" dirty="0" err="1"/>
              <a:t>in</a:t>
            </a:r>
            <a:r>
              <a:rPr lang="ru-RU" dirty="0"/>
              <a:t>» предназначен для перебора перечисляемых имён свойств объекта. В </a:t>
            </a:r>
            <a:r>
              <a:rPr lang="ru-RU" dirty="0" err="1"/>
              <a:t>JavaScript</a:t>
            </a:r>
            <a:r>
              <a:rPr lang="ru-RU" dirty="0"/>
              <a:t> свойство является перечисляемым, если его внутренний флаг [[</a:t>
            </a:r>
            <a:r>
              <a:rPr lang="ru-RU" dirty="0" err="1"/>
              <a:t>Enumerable</a:t>
            </a:r>
            <a:r>
              <a:rPr lang="ru-RU" dirty="0"/>
              <a:t>]] равен </a:t>
            </a:r>
            <a:r>
              <a:rPr lang="ru-RU" dirty="0" err="1"/>
              <a:t>true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8893B2-4818-47A9-9480-0DDAD432C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2852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for (variable in object) { выражения }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69ADAE-F0E0-4134-B535-10C6D9CEC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672" y="4395739"/>
            <a:ext cx="8434559" cy="149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8891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Title 2"/>
          <p:cNvSpPr txBox="1">
            <a:spLocks noGrp="1"/>
          </p:cNvSpPr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sz="4400" dirty="0"/>
              <a:t>Циклы</a:t>
            </a:r>
            <a:r>
              <a:rPr lang="ru-RU" sz="4200" dirty="0"/>
              <a:t>. </a:t>
            </a:r>
            <a:r>
              <a:rPr lang="en-US" sz="4400" dirty="0" err="1"/>
              <a:t>for..of</a:t>
            </a: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ru-RU" sz="4400" dirty="0"/>
            </a:br>
            <a:br>
              <a:rPr lang="ru-RU" sz="4400" dirty="0"/>
            </a:br>
            <a:br>
              <a:rPr lang="en-US" sz="4000" dirty="0"/>
            </a:br>
            <a:endParaRPr sz="380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C800E702-083D-4E2D-AE03-255DC53370F4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1619769" y="3590965"/>
            <a:ext cx="5460300" cy="3541356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Оператор </a:t>
            </a:r>
            <a:r>
              <a:rPr lang="ru-RU" dirty="0" err="1"/>
              <a:t>for</a:t>
            </a:r>
            <a:r>
              <a:rPr lang="ru-RU" dirty="0"/>
              <a:t>...</a:t>
            </a:r>
            <a:r>
              <a:rPr lang="ru-RU" dirty="0" err="1"/>
              <a:t>of</a:t>
            </a:r>
            <a:r>
              <a:rPr lang="ru-RU" dirty="0"/>
              <a:t> создаёт цикл, проходящий по перечислимым объектам (включая </a:t>
            </a:r>
            <a:r>
              <a:rPr lang="ru-RU" dirty="0" err="1"/>
              <a:t>Array</a:t>
            </a:r>
            <a:r>
              <a:rPr lang="ru-RU" dirty="0"/>
              <a:t>, </a:t>
            </a:r>
            <a:r>
              <a:rPr lang="ru-RU" dirty="0" err="1"/>
              <a:t>Map</a:t>
            </a:r>
            <a:r>
              <a:rPr lang="ru-RU" dirty="0"/>
              <a:t>, </a:t>
            </a:r>
            <a:r>
              <a:rPr lang="ru-RU" dirty="0" err="1"/>
              <a:t>Set</a:t>
            </a:r>
            <a:r>
              <a:rPr lang="ru-RU" dirty="0"/>
              <a:t>, объект </a:t>
            </a:r>
            <a:r>
              <a:rPr lang="ru-RU" dirty="0" err="1"/>
              <a:t>arguments</a:t>
            </a:r>
            <a:r>
              <a:rPr lang="ru-RU" dirty="0"/>
              <a:t> и так далее), вызывая на каждой итерации функцию с выражениями, которые надо выполнить для получения значения каждого отдельного свойства.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8893B2-4818-47A9-9480-0DDAD432C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2852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for (variable in object) { выражения }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02500-47B8-4214-AE43-57A2C50D2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785" y="3966257"/>
            <a:ext cx="8851446" cy="235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6745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Title 2"/>
          <p:cNvSpPr txBox="1">
            <a:spLocks noGrp="1"/>
          </p:cNvSpPr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sz="4400" dirty="0"/>
              <a:t>Циклы</a:t>
            </a:r>
            <a:r>
              <a:rPr lang="ru-RU" sz="4200" dirty="0"/>
              <a:t>. </a:t>
            </a:r>
            <a:r>
              <a:rPr lang="en-US" sz="4400" dirty="0"/>
              <a:t>while</a:t>
            </a: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ru-RU" sz="4400" dirty="0"/>
            </a:br>
            <a:br>
              <a:rPr lang="ru-RU" sz="4400" dirty="0"/>
            </a:br>
            <a:br>
              <a:rPr lang="en-US" sz="4000" dirty="0"/>
            </a:br>
            <a:endParaRPr sz="380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C800E702-083D-4E2D-AE03-255DC53370F4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1619768" y="3590965"/>
            <a:ext cx="7524231" cy="35413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Данный цикл предназначен для многократного выполнения одних и тех же инструкций до тех пор, пока истинно некоторое условие. Цикл «</a:t>
            </a:r>
            <a:r>
              <a:rPr lang="ru-RU" dirty="0" err="1"/>
              <a:t>while</a:t>
            </a:r>
            <a:r>
              <a:rPr lang="ru-RU" dirty="0"/>
              <a:t>» в основном используется, когда количество повторений заранее не известно.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8893B2-4818-47A9-9480-0DDAD432C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2852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for (variable in object) { выражения }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5602" name="Picture 2" descr="Алгоритм работы цикла while в JavaScript">
            <a:extLst>
              <a:ext uri="{FF2B5EF4-FFF2-40B4-BE49-F238E27FC236}">
                <a16:creationId xmlns:a16="http://schemas.microsoft.com/office/drawing/2014/main" id="{175D182E-A883-44AC-A8D9-4839DCC7B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4585" y="3127692"/>
            <a:ext cx="3702504" cy="403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288034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Title 2"/>
          <p:cNvSpPr txBox="1">
            <a:spLocks noGrp="1"/>
          </p:cNvSpPr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sz="4400" dirty="0"/>
              <a:t>Циклы</a:t>
            </a:r>
            <a:r>
              <a:rPr lang="ru-RU" sz="4200" dirty="0"/>
              <a:t>. </a:t>
            </a:r>
            <a:r>
              <a:rPr lang="en-US" sz="4400" dirty="0" err="1"/>
              <a:t>do..while</a:t>
            </a: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ru-RU" sz="4400" dirty="0"/>
            </a:br>
            <a:br>
              <a:rPr lang="ru-RU" sz="4400" dirty="0"/>
            </a:br>
            <a:br>
              <a:rPr lang="en-US" sz="4000" dirty="0"/>
            </a:br>
            <a:endParaRPr sz="380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C800E702-083D-4E2D-AE03-255DC53370F4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1619769" y="3590964"/>
            <a:ext cx="6444494" cy="402468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Цикл «</a:t>
            </a:r>
            <a:r>
              <a:rPr lang="ru-RU" dirty="0" err="1"/>
              <a:t>do</a:t>
            </a:r>
            <a:r>
              <a:rPr lang="ru-RU" dirty="0"/>
              <a:t>...</a:t>
            </a:r>
            <a:r>
              <a:rPr lang="ru-RU" dirty="0" err="1"/>
              <a:t>while</a:t>
            </a:r>
            <a:r>
              <a:rPr lang="ru-RU" dirty="0"/>
              <a:t>», также как и цикл «</a:t>
            </a:r>
            <a:r>
              <a:rPr lang="ru-RU" dirty="0" err="1"/>
              <a:t>while</a:t>
            </a:r>
            <a:r>
              <a:rPr lang="ru-RU" dirty="0"/>
              <a:t>», выполняет одни и те же инструкции до тех пор, пока указанное условие истинно. Но в отличие от «</a:t>
            </a:r>
            <a:r>
              <a:rPr lang="ru-RU" dirty="0" err="1"/>
              <a:t>while</a:t>
            </a:r>
            <a:r>
              <a:rPr lang="ru-RU" dirty="0"/>
              <a:t>» в «</a:t>
            </a:r>
            <a:r>
              <a:rPr lang="ru-RU" dirty="0" err="1"/>
              <a:t>do</a:t>
            </a:r>
            <a:r>
              <a:rPr lang="ru-RU" dirty="0"/>
              <a:t>...</a:t>
            </a:r>
            <a:r>
              <a:rPr lang="ru-RU" dirty="0" err="1"/>
              <a:t>while</a:t>
            </a:r>
            <a:r>
              <a:rPr lang="ru-RU" dirty="0"/>
              <a:t>» условие проверяется после выполнения инструкций. Поэтому цикл «</a:t>
            </a:r>
            <a:r>
              <a:rPr lang="ru-RU" dirty="0" err="1"/>
              <a:t>do</a:t>
            </a:r>
            <a:r>
              <a:rPr lang="ru-RU" dirty="0"/>
              <a:t>...</a:t>
            </a:r>
            <a:r>
              <a:rPr lang="ru-RU" dirty="0" err="1"/>
              <a:t>while</a:t>
            </a:r>
            <a:r>
              <a:rPr lang="ru-RU" dirty="0"/>
              <a:t>» в любом случае выполнится не меньше одного раза, даже если условие изначально ложно.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8893B2-4818-47A9-9480-0DDAD432C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2852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for (variable in object) { выражения }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7650" name="Picture 2" descr="Алгоритм работы цикла do...while в JavaScript">
            <a:extLst>
              <a:ext uri="{FF2B5EF4-FFF2-40B4-BE49-F238E27FC236}">
                <a16:creationId xmlns:a16="http://schemas.microsoft.com/office/drawing/2014/main" id="{3F78A2E7-C277-4042-BA4F-2499F98ED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739" y="3221191"/>
            <a:ext cx="4708344" cy="439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84997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Title 2"/>
          <p:cNvSpPr txBox="1">
            <a:spLocks noGrp="1"/>
          </p:cNvSpPr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sz="4400" dirty="0"/>
              <a:t>Циклы</a:t>
            </a:r>
            <a:r>
              <a:rPr lang="ru-RU" sz="4200" dirty="0"/>
              <a:t>. </a:t>
            </a:r>
            <a:r>
              <a:rPr lang="en-US" sz="4200" dirty="0"/>
              <a:t>while vs </a:t>
            </a:r>
            <a:r>
              <a:rPr lang="en-US" sz="4400" dirty="0" err="1"/>
              <a:t>do..while</a:t>
            </a: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ru-RU" sz="4400" dirty="0"/>
            </a:br>
            <a:br>
              <a:rPr lang="ru-RU" sz="4400" dirty="0"/>
            </a:br>
            <a:br>
              <a:rPr lang="en-US" sz="4000" dirty="0"/>
            </a:br>
            <a:endParaRPr sz="3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8893B2-4818-47A9-9480-0DDAD432C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2852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for (variable in object) { выражения }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8674" name="Picture 2" descr="Stefan Baumgartner on Twitter: &quot;Difference between while loop and do-while  loop. As explained by Roadrunner and Wile E. Coyote… &quot;">
            <a:extLst>
              <a:ext uri="{FF2B5EF4-FFF2-40B4-BE49-F238E27FC236}">
                <a16:creationId xmlns:a16="http://schemas.microsoft.com/office/drawing/2014/main" id="{6FA03359-EFC7-4F39-97F6-4C8775975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024333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53640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Методологии верстки"/>
          <p:cNvSpPr txBox="1">
            <a:spLocks noGrp="1"/>
          </p:cNvSpPr>
          <p:nvPr>
            <p:ph type="title"/>
          </p:nvPr>
        </p:nvSpPr>
        <p:spPr>
          <a:xfrm>
            <a:off x="2332252" y="4294054"/>
            <a:ext cx="13165062" cy="85024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Функции</a:t>
            </a:r>
            <a:endParaRPr dirty="0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Title 2"/>
          <p:cNvSpPr txBox="1">
            <a:spLocks noGrp="1"/>
          </p:cNvSpPr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4000" dirty="0"/>
              <a:t>Функции</a:t>
            </a:r>
            <a:endParaRPr sz="3800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AA20839-7E27-42BC-9985-6FE44EA15AB5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1306261" y="3360420"/>
            <a:ext cx="6440013" cy="37719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457200" indent="-457200">
              <a:buSzPct val="100000"/>
              <a:buFont typeface="Arial"/>
              <a:buChar char="•"/>
            </a:pPr>
            <a:r>
              <a:rPr lang="en-US" dirty="0"/>
              <a:t>Function Declaration 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rPr lang="en-US" dirty="0"/>
              <a:t>Function Expression 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rPr lang="en-US" dirty="0"/>
              <a:t>Arrow function 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rPr lang="en-US" dirty="0"/>
              <a:t>Generator function 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rPr lang="en-US" dirty="0"/>
              <a:t>Immediately invoked function expression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rPr lang="en-US" dirty="0"/>
              <a:t>new Function</a:t>
            </a:r>
          </a:p>
        </p:txBody>
      </p:sp>
      <p:pic>
        <p:nvPicPr>
          <p:cNvPr id="29698" name="Picture 2" descr="https://south.publiq.network:14023/storage?file=A2bEg8pEB4tpoeYi1gVBB8Cmn1CXoZQRetKExxydkgeZ">
            <a:extLst>
              <a:ext uri="{FF2B5EF4-FFF2-40B4-BE49-F238E27FC236}">
                <a16:creationId xmlns:a16="http://schemas.microsoft.com/office/drawing/2014/main" id="{75B6B365-F458-4611-9659-6C39A5A00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674" y="3063233"/>
            <a:ext cx="8321065" cy="416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40078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Title 2"/>
          <p:cNvSpPr txBox="1">
            <a:spLocks noGrp="1"/>
          </p:cNvSpPr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sz="4400" dirty="0"/>
              <a:t>Функции</a:t>
            </a:r>
            <a:r>
              <a:rPr lang="ru-RU" sz="4200" dirty="0"/>
              <a:t>. </a:t>
            </a:r>
            <a:r>
              <a:rPr lang="en-US" sz="4400" dirty="0"/>
              <a:t>Function Declaration </a:t>
            </a:r>
            <a:br>
              <a:rPr lang="en-US" sz="4400" dirty="0"/>
            </a:br>
            <a:br>
              <a:rPr lang="en-US" sz="4400" dirty="0"/>
            </a:br>
            <a:br>
              <a:rPr lang="ru-RU" sz="4400" dirty="0"/>
            </a:br>
            <a:br>
              <a:rPr lang="ru-RU" sz="4400" dirty="0"/>
            </a:br>
            <a:br>
              <a:rPr lang="en-US" sz="4000" dirty="0"/>
            </a:br>
            <a:endParaRPr sz="380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C800E702-083D-4E2D-AE03-255DC53370F4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1785232" y="5435807"/>
            <a:ext cx="6734752" cy="372659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Имя функции.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Список параметров (принимаемых функцией) заключенных в круглые скобки () и разделенных запятыми.</a:t>
            </a:r>
            <a:endParaRPr lang="en-US" dirty="0"/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Инструкции, которые будут выполнены после вызова функции, заключают в фигурные скобки { }.</a:t>
            </a:r>
            <a:endParaRPr lang="en-US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59228825-557C-416D-AFC5-FFD72AEEEF6E}"/>
              </a:ext>
            </a:extLst>
          </p:cNvPr>
          <p:cNvSpPr txBox="1">
            <a:spLocks/>
          </p:cNvSpPr>
          <p:nvPr/>
        </p:nvSpPr>
        <p:spPr>
          <a:xfrm>
            <a:off x="1476078" y="2673967"/>
            <a:ext cx="7724528" cy="2475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marL="0" marR="0" indent="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3771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44577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51435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58293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>
              <a:buSzPct val="100000"/>
            </a:pPr>
            <a:r>
              <a:rPr lang="ru-RU" dirty="0"/>
              <a:t>Объявление функции (</a:t>
            </a:r>
            <a:r>
              <a:rPr lang="en-US" dirty="0"/>
              <a:t>function definition, </a:t>
            </a:r>
            <a:r>
              <a:rPr lang="ru-RU" dirty="0"/>
              <a:t>или </a:t>
            </a:r>
            <a:r>
              <a:rPr lang="en-US" dirty="0"/>
              <a:t>function declaration, </a:t>
            </a:r>
            <a:r>
              <a:rPr lang="ru-RU" dirty="0"/>
              <a:t>или </a:t>
            </a:r>
            <a:r>
              <a:rPr lang="en-US" dirty="0"/>
              <a:t>function statement) </a:t>
            </a:r>
            <a:r>
              <a:rPr lang="ru-RU" dirty="0"/>
              <a:t>состоит из ключевого слова </a:t>
            </a:r>
            <a:r>
              <a:rPr lang="en-US" dirty="0"/>
              <a:t>function </a:t>
            </a:r>
            <a:r>
              <a:rPr lang="ru-RU" dirty="0"/>
              <a:t>и следующих частей: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66DB15-A53C-4C8C-88AF-F4C48241B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6937" y="4572847"/>
            <a:ext cx="7364985" cy="114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1867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Title 2"/>
          <p:cNvSpPr txBox="1">
            <a:spLocks noGrp="1"/>
          </p:cNvSpPr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sz="4400" dirty="0"/>
              <a:t>Функции</a:t>
            </a:r>
            <a:r>
              <a:rPr lang="ru-RU" sz="4200" dirty="0"/>
              <a:t>. </a:t>
            </a:r>
            <a:r>
              <a:rPr lang="en-US" sz="4400" dirty="0"/>
              <a:t>Function Expression </a:t>
            </a: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ru-RU" sz="4400" dirty="0"/>
            </a:br>
            <a:br>
              <a:rPr lang="ru-RU" sz="4400" dirty="0"/>
            </a:br>
            <a:br>
              <a:rPr lang="en-US" sz="4000" dirty="0"/>
            </a:br>
            <a:endParaRPr sz="380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C800E702-083D-4E2D-AE03-255DC53370F4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1476078" y="3280203"/>
            <a:ext cx="7364984" cy="4662013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457200" indent="-457200">
              <a:buSzPct val="100000"/>
              <a:buFont typeface="Arial"/>
              <a:buChar char="•"/>
            </a:pPr>
            <a:r>
              <a:rPr lang="ru-RU" dirty="0" err="1"/>
              <a:t>Function</a:t>
            </a:r>
            <a:r>
              <a:rPr lang="ru-RU" dirty="0"/>
              <a:t> </a:t>
            </a:r>
            <a:r>
              <a:rPr lang="ru-RU" dirty="0" err="1"/>
              <a:t>Expression</a:t>
            </a:r>
            <a:r>
              <a:rPr lang="ru-RU" dirty="0"/>
              <a:t> – объявление функции в контексте какого-либо выражения, например присваивания.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Функциональное выражение и объявление функции очень похожи и имеют почти одинаковый синтаксис. Главным отличием между ними является имя функции, которое в случае функциональных выражений может быть опущено для создания анонимных функций. Функциональное выражение может быть использовано для создания </a:t>
            </a:r>
            <a:r>
              <a:rPr lang="ru-RU" dirty="0" err="1"/>
              <a:t>самовызывающейся</a:t>
            </a:r>
            <a:r>
              <a:rPr lang="ru-RU" dirty="0"/>
              <a:t> функции IIFE (</a:t>
            </a:r>
            <a:r>
              <a:rPr lang="ru-RU" dirty="0" err="1"/>
              <a:t>Immediately</a:t>
            </a:r>
            <a:r>
              <a:rPr lang="ru-RU" dirty="0"/>
              <a:t> </a:t>
            </a:r>
            <a:r>
              <a:rPr lang="ru-RU" dirty="0" err="1"/>
              <a:t>Invoked</a:t>
            </a:r>
            <a:r>
              <a:rPr lang="ru-RU" dirty="0"/>
              <a:t> </a:t>
            </a:r>
            <a:r>
              <a:rPr lang="ru-RU" dirty="0" err="1"/>
              <a:t>Function</a:t>
            </a:r>
            <a:r>
              <a:rPr lang="ru-RU" dirty="0"/>
              <a:t> </a:t>
            </a:r>
            <a:r>
              <a:rPr lang="ru-RU" dirty="0" err="1"/>
              <a:t>Expression</a:t>
            </a:r>
            <a:r>
              <a:rPr lang="ru-RU" dirty="0"/>
              <a:t>), которая исполняется сразу же после того, как она была определена.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CD9316-DD17-4EC5-8DBF-3C1978529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649" y="3462661"/>
            <a:ext cx="6973273" cy="1219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73223C-5C5C-4409-B716-75656FB1C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6804" y="5143500"/>
            <a:ext cx="7011378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7616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Text Placeholder 1"/>
          <p:cNvSpPr txBox="1">
            <a:spLocks noGrp="1"/>
          </p:cNvSpPr>
          <p:nvPr>
            <p:ph type="body" sz="half" idx="1"/>
          </p:nvPr>
        </p:nvSpPr>
        <p:spPr>
          <a:xfrm>
            <a:off x="1476076" y="2617870"/>
            <a:ext cx="6508595" cy="641370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Контейнеры для хранения значений данных</a:t>
            </a:r>
            <a:endParaRPr dirty="0"/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Чтобы использовать переменную, вы сначала должны ее создать, или, если быть точнее, объявить переменную. </a:t>
            </a:r>
            <a:endParaRPr lang="en-US" dirty="0"/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Как только переменная объявлена, ей можно присвоить значение. Для этого пишется имя переменной, затем следует знак равенства (=), а за ним значение, которое вы хотите присвоить.</a:t>
            </a:r>
          </a:p>
        </p:txBody>
      </p:sp>
      <p:sp>
        <p:nvSpPr>
          <p:cNvPr id="494" name="Title 2"/>
          <p:cNvSpPr txBox="1">
            <a:spLocks noGrp="1"/>
          </p:cNvSpPr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Переменные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D3110C-16E3-40B4-B436-4F2D89BE6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799" y="3576820"/>
            <a:ext cx="8239125" cy="44958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Title 2"/>
          <p:cNvSpPr txBox="1">
            <a:spLocks noGrp="1"/>
          </p:cNvSpPr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sz="4400" dirty="0"/>
              <a:t>Функции</a:t>
            </a:r>
            <a:r>
              <a:rPr lang="ru-RU" sz="4200" dirty="0"/>
              <a:t>. </a:t>
            </a:r>
            <a:r>
              <a:rPr lang="en-US" sz="4400" dirty="0"/>
              <a:t>Arrow function </a:t>
            </a: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ru-RU" sz="4400" dirty="0"/>
            </a:br>
            <a:br>
              <a:rPr lang="ru-RU" sz="4400" dirty="0"/>
            </a:br>
            <a:br>
              <a:rPr lang="en-US" sz="4000" dirty="0"/>
            </a:br>
            <a:endParaRPr sz="3800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59228825-557C-416D-AFC5-FFD72AEEEF6E}"/>
              </a:ext>
            </a:extLst>
          </p:cNvPr>
          <p:cNvSpPr txBox="1">
            <a:spLocks/>
          </p:cNvSpPr>
          <p:nvPr/>
        </p:nvSpPr>
        <p:spPr>
          <a:xfrm>
            <a:off x="1476078" y="3556279"/>
            <a:ext cx="7724528" cy="3174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lnSpcReduction="10000"/>
          </a:bodyPr>
          <a:lstStyle>
            <a:lvl1pPr marL="0" marR="0" indent="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3771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44577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51435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58293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>
              <a:buSzPct val="100000"/>
            </a:pPr>
            <a:r>
              <a:rPr lang="ru-RU" dirty="0"/>
              <a:t>Выражения стрелочных функций имеют более короткий синтаксис по сравнению с функциональными выражениями и лексически привязаны к значению </a:t>
            </a:r>
            <a:r>
              <a:rPr lang="ru-RU" dirty="0" err="1"/>
              <a:t>this</a:t>
            </a:r>
            <a:r>
              <a:rPr lang="ru-RU" dirty="0"/>
              <a:t>. Выражение стрелочных функций не позволяют задавать имя, поэтому стрелочные функции анонимны, если их ни к чему не присвоить.</a:t>
            </a:r>
            <a:endParaRPr lang="en-US" dirty="0"/>
          </a:p>
        </p:txBody>
      </p:sp>
      <p:pic>
        <p:nvPicPr>
          <p:cNvPr id="31746" name="Picture 2" descr="Managing JavaScript's this With ES6 Arrow Functions">
            <a:extLst>
              <a:ext uri="{FF2B5EF4-FFF2-40B4-BE49-F238E27FC236}">
                <a16:creationId xmlns:a16="http://schemas.microsoft.com/office/drawing/2014/main" id="{57890ED2-466D-4974-B1BE-FC49D7A07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755" y="2827017"/>
            <a:ext cx="6869167" cy="463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406244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Title 2"/>
          <p:cNvSpPr txBox="1">
            <a:spLocks noGrp="1"/>
          </p:cNvSpPr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sz="4400" dirty="0"/>
              <a:t>Функции</a:t>
            </a:r>
            <a:r>
              <a:rPr lang="ru-RU" sz="4200" dirty="0"/>
              <a:t>. </a:t>
            </a:r>
            <a:r>
              <a:rPr lang="en-US" sz="4400" dirty="0"/>
              <a:t>Generator function </a:t>
            </a: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ru-RU" sz="4400" dirty="0"/>
            </a:br>
            <a:br>
              <a:rPr lang="ru-RU" sz="4400" dirty="0"/>
            </a:br>
            <a:br>
              <a:rPr lang="en-US" sz="4000" dirty="0"/>
            </a:br>
            <a:endParaRPr sz="3800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59228825-557C-416D-AFC5-FFD72AEEEF6E}"/>
              </a:ext>
            </a:extLst>
          </p:cNvPr>
          <p:cNvSpPr txBox="1">
            <a:spLocks/>
          </p:cNvSpPr>
          <p:nvPr/>
        </p:nvSpPr>
        <p:spPr>
          <a:xfrm>
            <a:off x="1476078" y="3950102"/>
            <a:ext cx="7724528" cy="2870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marL="0" marR="0" indent="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3771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44577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51435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58293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>
              <a:buSzPct val="100000"/>
            </a:pPr>
            <a:r>
              <a:rPr lang="ru-RU" dirty="0"/>
              <a:t>Генераторы отличаются от обычных тем, что могут приостанавливать своё выполнение, возвращать промежуточный результат и далее возобновлять его позже, в произвольный момент времени.</a:t>
            </a:r>
            <a:endParaRPr lang="en-US" dirty="0"/>
          </a:p>
        </p:txBody>
      </p:sp>
      <p:pic>
        <p:nvPicPr>
          <p:cNvPr id="33794" name="Picture 2" descr="Yield! Yield! How Generators work in JavaScript.">
            <a:extLst>
              <a:ext uri="{FF2B5EF4-FFF2-40B4-BE49-F238E27FC236}">
                <a16:creationId xmlns:a16="http://schemas.microsoft.com/office/drawing/2014/main" id="{A662E745-27CB-47F3-A1A9-698288797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1806" y="2241450"/>
            <a:ext cx="5630116" cy="627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426136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Title 2"/>
          <p:cNvSpPr txBox="1">
            <a:spLocks noGrp="1"/>
          </p:cNvSpPr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sz="4400" dirty="0"/>
              <a:t>Функции</a:t>
            </a:r>
            <a:r>
              <a:rPr lang="ru-RU" sz="4200" dirty="0"/>
              <a:t>. </a:t>
            </a:r>
            <a:r>
              <a:rPr lang="en-US" sz="4400" dirty="0"/>
              <a:t>Immediately invoked function expression</a:t>
            </a: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ru-RU" sz="4400" dirty="0"/>
            </a:br>
            <a:br>
              <a:rPr lang="ru-RU" sz="4400" dirty="0"/>
            </a:br>
            <a:br>
              <a:rPr lang="en-US" sz="4000" dirty="0"/>
            </a:br>
            <a:endParaRPr sz="3800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B7A81B5B-4F5C-4B67-9C87-918636025D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1476078" y="3082834"/>
            <a:ext cx="7364984" cy="588372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IIFE (</a:t>
            </a:r>
            <a:r>
              <a:rPr lang="ru-RU" dirty="0" err="1"/>
              <a:t>Immediately</a:t>
            </a:r>
            <a:r>
              <a:rPr lang="ru-RU" dirty="0"/>
              <a:t> </a:t>
            </a:r>
            <a:r>
              <a:rPr lang="ru-RU" dirty="0" err="1"/>
              <a:t>Invoked</a:t>
            </a:r>
            <a:r>
              <a:rPr lang="ru-RU" dirty="0"/>
              <a:t> </a:t>
            </a:r>
            <a:r>
              <a:rPr lang="ru-RU" dirty="0" err="1"/>
              <a:t>Function</a:t>
            </a:r>
            <a:r>
              <a:rPr lang="ru-RU" dirty="0"/>
              <a:t> </a:t>
            </a:r>
            <a:r>
              <a:rPr lang="ru-RU" dirty="0" err="1"/>
              <a:t>Expression</a:t>
            </a:r>
            <a:r>
              <a:rPr lang="ru-RU" dirty="0"/>
              <a:t>) это </a:t>
            </a:r>
            <a:r>
              <a:rPr lang="ru-RU" dirty="0" err="1"/>
              <a:t>JavaScript</a:t>
            </a:r>
            <a:r>
              <a:rPr lang="ru-RU" dirty="0"/>
              <a:t> функция, которая выполняется сразу же после того, как она была определена.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Это тип выражений, также известный как </a:t>
            </a:r>
            <a:r>
              <a:rPr lang="ru-RU" dirty="0" err="1"/>
              <a:t>Self-Executing</a:t>
            </a:r>
            <a:r>
              <a:rPr lang="ru-RU" dirty="0"/>
              <a:t> </a:t>
            </a:r>
            <a:r>
              <a:rPr lang="ru-RU" dirty="0" err="1"/>
              <a:t>Anonymous</a:t>
            </a:r>
            <a:r>
              <a:rPr lang="ru-RU" dirty="0"/>
              <a:t> </a:t>
            </a:r>
            <a:r>
              <a:rPr lang="ru-RU" dirty="0" err="1"/>
              <a:t>Function</a:t>
            </a:r>
            <a:r>
              <a:rPr lang="ru-RU" dirty="0"/>
              <a:t>, который состоит из двух основных частей. Первая - это сама анонимная функция с лексическим </a:t>
            </a:r>
            <a:r>
              <a:rPr lang="ru-RU" dirty="0" err="1"/>
              <a:t>скоупом</a:t>
            </a:r>
            <a:r>
              <a:rPr lang="ru-RU" dirty="0"/>
              <a:t>, </a:t>
            </a:r>
            <a:r>
              <a:rPr lang="ru-RU" dirty="0" err="1"/>
              <a:t>заключеннным</a:t>
            </a:r>
            <a:r>
              <a:rPr lang="ru-RU" dirty="0"/>
              <a:t> внутри Оператора группировки (). Благодаря этому переменные IIFE замыкаются в его пределах, и глобальная область видимости ими не засоряется.</a:t>
            </a:r>
            <a:endParaRPr lang="en-US" dirty="0"/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Вторая часть создает мгновенно выполняющееся функциональное выражение  () , благодаря которому </a:t>
            </a:r>
            <a:r>
              <a:rPr lang="ru-RU" dirty="0" err="1"/>
              <a:t>JavaScript</a:t>
            </a:r>
            <a:r>
              <a:rPr lang="ru-RU" dirty="0"/>
              <a:t>-движок выполняет функцию напрямую.</a:t>
            </a:r>
            <a:endParaRPr lang="en-US" dirty="0"/>
          </a:p>
          <a:p>
            <a:pPr marL="457200" indent="-457200">
              <a:buSzPct val="100000"/>
              <a:buFont typeface="Arial"/>
              <a:buChar char="•"/>
            </a:pPr>
            <a:endParaRPr lang="ru-RU" dirty="0"/>
          </a:p>
        </p:txBody>
      </p:sp>
      <p:pic>
        <p:nvPicPr>
          <p:cNvPr id="34818" name="Picture 2" descr="Understanding JavaScript IIFEs Like a Boss | by Mahdhi Rezvi | Bits and  Pieces">
            <a:extLst>
              <a:ext uri="{FF2B5EF4-FFF2-40B4-BE49-F238E27FC236}">
                <a16:creationId xmlns:a16="http://schemas.microsoft.com/office/drawing/2014/main" id="{065FDE42-8ED5-4C7B-AEF4-32D4E3D36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977" y="3585771"/>
            <a:ext cx="6036945" cy="487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730358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Методологии верстки"/>
          <p:cNvSpPr txBox="1">
            <a:spLocks noGrp="1"/>
          </p:cNvSpPr>
          <p:nvPr>
            <p:ph type="title"/>
          </p:nvPr>
        </p:nvSpPr>
        <p:spPr>
          <a:xfrm>
            <a:off x="2332252" y="4294054"/>
            <a:ext cx="13165062" cy="85024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Hoisting</a:t>
            </a:r>
            <a:r>
              <a:rPr lang="ru-RU" dirty="0"/>
              <a:t>,</a:t>
            </a:r>
            <a:r>
              <a:rPr lang="en-US" dirty="0"/>
              <a:t> Scope</a:t>
            </a:r>
            <a:r>
              <a:rPr lang="ru-RU" dirty="0"/>
              <a:t>,</a:t>
            </a:r>
            <a:r>
              <a:rPr lang="en-US" dirty="0"/>
              <a:t> Strict mode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538070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Title 2"/>
          <p:cNvSpPr txBox="1">
            <a:spLocks noGrp="1"/>
          </p:cNvSpPr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4400" dirty="0"/>
              <a:t>Hoisting</a:t>
            </a: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ru-RU" sz="4400" dirty="0"/>
            </a:br>
            <a:br>
              <a:rPr lang="ru-RU" sz="4400" dirty="0"/>
            </a:br>
            <a:br>
              <a:rPr lang="en-US" sz="4000" dirty="0"/>
            </a:br>
            <a:endParaRPr sz="380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C800E702-083D-4E2D-AE03-255DC53370F4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1619768" y="3043646"/>
            <a:ext cx="6701271" cy="5473337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В </a:t>
            </a:r>
            <a:r>
              <a:rPr lang="ru-RU" dirty="0" err="1"/>
              <a:t>JavaScript</a:t>
            </a:r>
            <a:r>
              <a:rPr lang="ru-RU" dirty="0"/>
              <a:t> </a:t>
            </a:r>
            <a:r>
              <a:rPr lang="en-US" sz="2800" dirty="0"/>
              <a:t>hoisting</a:t>
            </a:r>
            <a:r>
              <a:rPr lang="ru-RU" dirty="0"/>
              <a:t> - это поведение по умолчанию, заключающееся в перемещении всех объявлений в верхнюю часть области видимости перед выполнением кода. По сути, это дает нам преимущество в том, что независимо от того, где объявлены функции и переменные, они перемещаются в верхнюю часть своей области видимости независимо от того, является ли их область глобальной или локальной.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Это позволяет нам вызывать функции еще до того, как писать их в нашем коде.</a:t>
            </a:r>
            <a:endParaRPr lang="en-US" dirty="0"/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Функциональные выражения в </a:t>
            </a:r>
            <a:r>
              <a:rPr lang="ru-RU" dirty="0" err="1"/>
              <a:t>JavaScript</a:t>
            </a:r>
            <a:r>
              <a:rPr lang="ru-RU" dirty="0"/>
              <a:t> не поднимаются (</a:t>
            </a:r>
            <a:r>
              <a:rPr lang="ru-RU" dirty="0" err="1"/>
              <a:t>hoisting</a:t>
            </a:r>
            <a:r>
              <a:rPr lang="ru-RU" dirty="0"/>
              <a:t>), в отличие от объявленных функций. Вы не можете использовать функциональные выражения прежде, чем вы их определили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8893B2-4818-47A9-9480-0DDAD432C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2852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for (variable in object) { выражения }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7890" name="Picture 2" descr="Image for post">
            <a:extLst>
              <a:ext uri="{FF2B5EF4-FFF2-40B4-BE49-F238E27FC236}">
                <a16:creationId xmlns:a16="http://schemas.microsoft.com/office/drawing/2014/main" id="{5B89ACCB-FC48-4D1A-9119-F1A1790FD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750" y="3657055"/>
            <a:ext cx="7763482" cy="158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2" name="Picture 4" descr="Image for post">
            <a:extLst>
              <a:ext uri="{FF2B5EF4-FFF2-40B4-BE49-F238E27FC236}">
                <a16:creationId xmlns:a16="http://schemas.microsoft.com/office/drawing/2014/main" id="{30D2ED4A-C5C3-466B-B362-6703BC63B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750" y="6262741"/>
            <a:ext cx="7763482" cy="122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291303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Title 2"/>
          <p:cNvSpPr txBox="1">
            <a:spLocks noGrp="1"/>
          </p:cNvSpPr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4400" dirty="0"/>
              <a:t>Scope</a:t>
            </a: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ru-RU" sz="4400" dirty="0"/>
            </a:br>
            <a:br>
              <a:rPr lang="ru-RU" sz="4400" dirty="0"/>
            </a:br>
            <a:br>
              <a:rPr lang="en-US" sz="4000" dirty="0"/>
            </a:br>
            <a:endParaRPr sz="3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8893B2-4818-47A9-9480-0DDAD432C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2852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for (variable in object) { выражения }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E626DC0-F949-402C-8ED9-405A6F970FCB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1785232" y="4913291"/>
            <a:ext cx="6734752" cy="3969451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В </a:t>
            </a:r>
            <a:r>
              <a:rPr lang="ru-RU" dirty="0" err="1"/>
              <a:t>JavaScript</a:t>
            </a:r>
            <a:r>
              <a:rPr lang="ru-RU" dirty="0"/>
              <a:t> есть только одна </a:t>
            </a:r>
            <a:r>
              <a:rPr lang="ru-RU" b="1" dirty="0"/>
              <a:t>глобальная область</a:t>
            </a:r>
            <a:r>
              <a:rPr lang="ru-RU" dirty="0"/>
              <a:t>. Область за пределами всех функций считается глобальной областью, и переменные, определенные в глобальной области, могут быть доступны и изменены в любых других областях.</a:t>
            </a:r>
            <a:endParaRPr lang="en-US" dirty="0"/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Переменные, объявленные внутри функций, становятся локальными для функции и рассматриваются в соответствующей локальной области. Каждая функция имеет свою область видимости. Одна и та же переменная может использоваться в разных функциях, поскольку они связаны с соответствующими функциями и не являются взаимно видимыми.</a:t>
            </a:r>
            <a:endParaRPr lang="en-US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B7AF8DF5-5BC0-4D98-9C4E-217887510BDF}"/>
              </a:ext>
            </a:extLst>
          </p:cNvPr>
          <p:cNvSpPr txBox="1">
            <a:spLocks/>
          </p:cNvSpPr>
          <p:nvPr/>
        </p:nvSpPr>
        <p:spPr>
          <a:xfrm>
            <a:off x="1476078" y="2667762"/>
            <a:ext cx="7724528" cy="2475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marL="0" marR="0" indent="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37719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44577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51435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5829300" marR="0" indent="-342900" algn="l" defTabSz="13716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700" b="0" i="0" u="none" strike="noStrike" cap="none" spc="0" baseline="0">
                <a:solidFill>
                  <a:srgbClr val="333332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>
              <a:buSzPct val="100000"/>
            </a:pPr>
            <a:r>
              <a:rPr lang="ru-RU" dirty="0"/>
              <a:t>Область видимости (</a:t>
            </a:r>
            <a:r>
              <a:rPr lang="ru-RU" dirty="0" err="1"/>
              <a:t>scope</a:t>
            </a:r>
            <a:r>
              <a:rPr lang="ru-RU" dirty="0"/>
              <a:t>) определяет видимость или доступность переменной (другого ресурса) в области твоего кода.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26022B-BAB8-472F-8A21-DCA4AB3FF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018" y="2331422"/>
            <a:ext cx="7192379" cy="2962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885F7B-CA6B-4BA5-93DD-83F45D21D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018" y="4938842"/>
            <a:ext cx="7144747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42033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Title 2"/>
          <p:cNvSpPr txBox="1">
            <a:spLocks noGrp="1"/>
          </p:cNvSpPr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4400" dirty="0"/>
              <a:t>Strict mode</a:t>
            </a: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ru-RU" sz="4400" dirty="0"/>
            </a:br>
            <a:br>
              <a:rPr lang="ru-RU" sz="4400" dirty="0"/>
            </a:br>
            <a:br>
              <a:rPr lang="en-US" sz="4000" dirty="0"/>
            </a:br>
            <a:endParaRPr sz="380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C800E702-083D-4E2D-AE03-255DC53370F4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1476078" y="2782389"/>
            <a:ext cx="7106221" cy="5760719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Режим </a:t>
            </a:r>
            <a:r>
              <a:rPr lang="ru-RU" dirty="0" err="1"/>
              <a:t>strict</a:t>
            </a:r>
            <a:r>
              <a:rPr lang="ru-RU" dirty="0"/>
              <a:t> (строгий режим), введенный в </a:t>
            </a:r>
            <a:r>
              <a:rPr lang="ru-RU" dirty="0" err="1"/>
              <a:t>ECMAScript</a:t>
            </a:r>
            <a:r>
              <a:rPr lang="ru-RU" dirty="0"/>
              <a:t> 5, позволяет использовать более строгий вариант </a:t>
            </a:r>
            <a:r>
              <a:rPr lang="ru-RU" dirty="0" err="1"/>
              <a:t>JavaScript</a:t>
            </a:r>
            <a:r>
              <a:rPr lang="ru-RU" dirty="0"/>
              <a:t>. Строгий и обычный режим могут сосуществовать одновременно, а скрипт может переключаться в строгий режим по мере надобности.</a:t>
            </a:r>
            <a:endParaRPr lang="en-US" dirty="0"/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Строгий режим принёс ряд изменений в обычную семантику </a:t>
            </a:r>
            <a:r>
              <a:rPr lang="ru-RU" dirty="0" err="1"/>
              <a:t>JavaScript</a:t>
            </a:r>
            <a:r>
              <a:rPr lang="ru-RU" dirty="0"/>
              <a:t>. Во-первых, строгий режим заменяет исключениями некоторые ошибки, которые интерпретатор </a:t>
            </a:r>
            <a:r>
              <a:rPr lang="ru-RU" dirty="0" err="1"/>
              <a:t>JavaScript</a:t>
            </a:r>
            <a:r>
              <a:rPr lang="ru-RU" dirty="0"/>
              <a:t> ранее молча пропускал. Во-вторых, строгий режим исправляет ошибки, которые мешали движкам </a:t>
            </a:r>
            <a:r>
              <a:rPr lang="ru-RU" dirty="0" err="1"/>
              <a:t>JavaScript</a:t>
            </a:r>
            <a:r>
              <a:rPr lang="ru-RU" dirty="0"/>
              <a:t> выполнять оптимизацию -- в некоторых случаях код в строгом режиме может быть оптимизирован для более быстрого выполнения, чем код в обычном режиме. В-третьих, строгий режим запрещает использовать некоторые элементы синтаксиса, которые, вероятно, в следующих версиях </a:t>
            </a:r>
            <a:r>
              <a:rPr lang="ru-RU" dirty="0" err="1"/>
              <a:t>ECMAScript</a:t>
            </a:r>
            <a:r>
              <a:rPr lang="ru-RU" dirty="0"/>
              <a:t> получат особый смысл.</a:t>
            </a:r>
            <a:endParaRPr lang="en-US" dirty="0"/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Современный </a:t>
            </a:r>
            <a:r>
              <a:rPr lang="ru-RU" dirty="0" err="1"/>
              <a:t>JavaScript</a:t>
            </a:r>
            <a:r>
              <a:rPr lang="ru-RU" dirty="0"/>
              <a:t> поддерживает «классы» и «модули» — продвинутые структуры языка (и мы, конечно, до них доберёмся), которые автоматически включают строгий режим. Поэтому в них нет нужды добавлять директиву "</a:t>
            </a:r>
            <a:r>
              <a:rPr lang="ru-RU" dirty="0" err="1"/>
              <a:t>use</a:t>
            </a:r>
            <a:r>
              <a:rPr lang="ru-RU" dirty="0"/>
              <a:t> </a:t>
            </a:r>
            <a:r>
              <a:rPr lang="ru-RU" dirty="0" err="1"/>
              <a:t>strict</a:t>
            </a:r>
            <a:r>
              <a:rPr lang="ru-RU" dirty="0"/>
              <a:t>".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8893B2-4818-47A9-9480-0DDAD432C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2852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for (variable in object) { выражения }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5842" name="Picture 2" descr="Minko Gechev on Twitter: &quot;JavaScript tip: Using strict mode allows you to  catch some common errors early on. It converts common mistakes into runtime  errors, simplifies variable uses, makes `eval` &amp; `arguments`">
            <a:extLst>
              <a:ext uri="{FF2B5EF4-FFF2-40B4-BE49-F238E27FC236}">
                <a16:creationId xmlns:a16="http://schemas.microsoft.com/office/drawing/2014/main" id="{991D24D4-ED0A-4778-A60D-8503C29D3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690" y="3562233"/>
            <a:ext cx="7524232" cy="420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276798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Вопросы?"/>
          <p:cNvSpPr txBox="1">
            <a:spLocks noGrp="1"/>
          </p:cNvSpPr>
          <p:nvPr>
            <p:ph type="title"/>
          </p:nvPr>
        </p:nvSpPr>
        <p:spPr>
          <a:xfrm>
            <a:off x="2332252" y="3284615"/>
            <a:ext cx="13165062" cy="1691234"/>
          </a:xfrm>
          <a:prstGeom prst="rect">
            <a:avLst/>
          </a:prstGeom>
        </p:spPr>
        <p:txBody>
          <a:bodyPr/>
          <a:lstStyle/>
          <a:p>
            <a:r>
              <a:t>Вопросы?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Text Placeholder 1"/>
          <p:cNvSpPr txBox="1">
            <a:spLocks noGrp="1"/>
          </p:cNvSpPr>
          <p:nvPr>
            <p:ph type="body" sz="quarter" idx="1"/>
          </p:nvPr>
        </p:nvSpPr>
        <p:spPr>
          <a:xfrm>
            <a:off x="1476077" y="4056342"/>
            <a:ext cx="6662083" cy="34694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Именование переменных </a:t>
            </a:r>
            <a:endParaRPr lang="en-US" dirty="0"/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Область видимости </a:t>
            </a:r>
            <a:endParaRPr lang="en-US" dirty="0"/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Глобальные и локальные переменные </a:t>
            </a:r>
            <a:endParaRPr lang="en-US" dirty="0"/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Объявление Переменной</a:t>
            </a:r>
            <a:endParaRPr lang="en-US" dirty="0"/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Зарезервированные Слова</a:t>
            </a:r>
            <a:endParaRPr dirty="0"/>
          </a:p>
        </p:txBody>
      </p:sp>
      <p:sp>
        <p:nvSpPr>
          <p:cNvPr id="498" name="Title 2"/>
          <p:cNvSpPr txBox="1">
            <a:spLocks noGrp="1"/>
          </p:cNvSpPr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Переменные</a:t>
            </a:r>
            <a:r>
              <a:rPr dirty="0"/>
              <a:t>. </a:t>
            </a:r>
            <a:r>
              <a:rPr lang="ru-RU" dirty="0"/>
              <a:t>Базовые правила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B29D04-91A0-430A-BB82-FECD7D490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927" y="3509261"/>
            <a:ext cx="8098996" cy="45635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 Placeholder 1"/>
          <p:cNvSpPr txBox="1">
            <a:spLocks noGrp="1"/>
          </p:cNvSpPr>
          <p:nvPr>
            <p:ph type="body" sz="half" idx="1"/>
          </p:nvPr>
        </p:nvSpPr>
        <p:spPr>
          <a:xfrm>
            <a:off x="1476078" y="2725837"/>
            <a:ext cx="7262975" cy="641370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Обычно название переменной — это сочетание букв латинского алфавита, цифр и символа подчеркивания: _.</a:t>
            </a:r>
            <a:endParaRPr lang="en-US" dirty="0"/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Для создания переменных в </a:t>
            </a:r>
            <a:r>
              <a:rPr lang="ru-RU" dirty="0" err="1"/>
              <a:t>JavaScript</a:t>
            </a:r>
            <a:r>
              <a:rPr lang="ru-RU" dirty="0"/>
              <a:t> используют специальные команды: </a:t>
            </a:r>
            <a:r>
              <a:rPr lang="ru-RU" dirty="0" err="1"/>
              <a:t>var</a:t>
            </a:r>
            <a:r>
              <a:rPr lang="ru-RU" dirty="0"/>
              <a:t>, </a:t>
            </a:r>
            <a:r>
              <a:rPr lang="ru-RU" dirty="0" err="1"/>
              <a:t>let</a:t>
            </a:r>
            <a:r>
              <a:rPr lang="ru-RU" dirty="0"/>
              <a:t>, </a:t>
            </a:r>
            <a:r>
              <a:rPr lang="ru-RU" dirty="0" err="1"/>
              <a:t>const</a:t>
            </a:r>
            <a:r>
              <a:rPr lang="ru-RU" dirty="0"/>
              <a:t>. Самый старый способ — команда </a:t>
            </a:r>
            <a:r>
              <a:rPr lang="ru-RU" dirty="0" err="1"/>
              <a:t>var</a:t>
            </a:r>
            <a:r>
              <a:rPr lang="ru-RU" dirty="0"/>
              <a:t>. Команды </a:t>
            </a:r>
            <a:r>
              <a:rPr lang="ru-RU" dirty="0" err="1"/>
              <a:t>let</a:t>
            </a:r>
            <a:r>
              <a:rPr lang="ru-RU" dirty="0"/>
              <a:t> и </a:t>
            </a:r>
            <a:r>
              <a:rPr lang="ru-RU" dirty="0" err="1"/>
              <a:t>const</a:t>
            </a:r>
            <a:r>
              <a:rPr lang="ru-RU" dirty="0"/>
              <a:t> появились относительно недавно в ES2015. Их поддерживают все современные браузеры.</a:t>
            </a:r>
          </a:p>
        </p:txBody>
      </p:sp>
      <p:sp>
        <p:nvSpPr>
          <p:cNvPr id="502" name="Title 2"/>
          <p:cNvSpPr txBox="1">
            <a:spLocks noGrp="1"/>
          </p:cNvSpPr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Переменные.</a:t>
            </a:r>
            <a:r>
              <a:rPr lang="en-US" dirty="0"/>
              <a:t> </a:t>
            </a:r>
            <a:r>
              <a:rPr lang="ru-RU" dirty="0"/>
              <a:t>Именование переменных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709FAA-CBC4-4913-AAF7-EC3D0B04B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806" y="3047205"/>
            <a:ext cx="5630116" cy="41925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 Placeholder 1"/>
          <p:cNvSpPr txBox="1">
            <a:spLocks noGrp="1"/>
          </p:cNvSpPr>
          <p:nvPr>
            <p:ph type="body" sz="half" idx="1"/>
          </p:nvPr>
        </p:nvSpPr>
        <p:spPr>
          <a:xfrm>
            <a:off x="1476078" y="3076311"/>
            <a:ext cx="6508595" cy="502127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ru-RU" dirty="0"/>
              <a:t>Если вы объявляете </a:t>
            </a:r>
            <a:r>
              <a:rPr lang="ru-RU" b="1" dirty="0"/>
              <a:t>переменные</a:t>
            </a:r>
            <a:r>
              <a:rPr lang="ru-RU" dirty="0"/>
              <a:t> с использованием </a:t>
            </a:r>
            <a:r>
              <a:rPr lang="ru-RU" b="1" dirty="0" err="1"/>
              <a:t>let</a:t>
            </a:r>
            <a:r>
              <a:rPr lang="ru-RU" dirty="0"/>
              <a:t> или </a:t>
            </a:r>
            <a:r>
              <a:rPr lang="ru-RU" b="1" dirty="0" err="1"/>
              <a:t>const</a:t>
            </a:r>
            <a:r>
              <a:rPr lang="ru-RU" dirty="0"/>
              <a:t> , их </a:t>
            </a:r>
            <a:r>
              <a:rPr lang="ru-RU" b="1" dirty="0"/>
              <a:t>область видимости</a:t>
            </a:r>
            <a:r>
              <a:rPr lang="ru-RU" dirty="0"/>
              <a:t> будет блочной. </a:t>
            </a:r>
            <a:r>
              <a:rPr lang="ru-RU" b="1" dirty="0"/>
              <a:t>Переменные</a:t>
            </a:r>
            <a:r>
              <a:rPr lang="ru-RU" dirty="0"/>
              <a:t>, объявленные при помощи </a:t>
            </a:r>
            <a:r>
              <a:rPr lang="ru-RU" b="1" dirty="0" err="1"/>
              <a:t>var</a:t>
            </a:r>
            <a:r>
              <a:rPr lang="ru-RU" dirty="0"/>
              <a:t> , могут обновляться и объявляться заново. Использование </a:t>
            </a:r>
            <a:r>
              <a:rPr lang="ru-RU" b="1" dirty="0" err="1"/>
              <a:t>let</a:t>
            </a:r>
            <a:r>
              <a:rPr lang="ru-RU" dirty="0"/>
              <a:t> позволяет обновлять </a:t>
            </a:r>
            <a:r>
              <a:rPr lang="ru-RU" b="1" dirty="0"/>
              <a:t>переменную</a:t>
            </a:r>
            <a:r>
              <a:rPr lang="ru-RU" dirty="0"/>
              <a:t>, но не объявлять заново, а использование </a:t>
            </a:r>
            <a:r>
              <a:rPr lang="ru-RU" b="1" dirty="0" err="1"/>
              <a:t>const</a:t>
            </a:r>
            <a:r>
              <a:rPr lang="ru-RU" dirty="0"/>
              <a:t> не предполагает ни того, ни другого.</a:t>
            </a:r>
            <a:endParaRPr dirty="0"/>
          </a:p>
        </p:txBody>
      </p:sp>
      <p:sp>
        <p:nvSpPr>
          <p:cNvPr id="505" name="Title 2"/>
          <p:cNvSpPr txBox="1">
            <a:spLocks noGrp="1"/>
          </p:cNvSpPr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dirty="0"/>
              <a:t>Переменные.</a:t>
            </a:r>
            <a:r>
              <a:rPr lang="en-US" dirty="0"/>
              <a:t> </a:t>
            </a:r>
            <a:r>
              <a:rPr lang="ru-RU" dirty="0"/>
              <a:t>Область видимости </a:t>
            </a:r>
            <a:br>
              <a:rPr lang="en-US" dirty="0"/>
            </a:br>
            <a:endParaRPr dirty="0"/>
          </a:p>
        </p:txBody>
      </p:sp>
      <p:pic>
        <p:nvPicPr>
          <p:cNvPr id="3076" name="Picture 4" descr="http://www.constletvar.com/const-vs-let-vs-var.png">
            <a:extLst>
              <a:ext uri="{FF2B5EF4-FFF2-40B4-BE49-F238E27FC236}">
                <a16:creationId xmlns:a16="http://schemas.microsoft.com/office/drawing/2014/main" id="{7F45BCA4-6C2E-45AF-BD26-34E164D2B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179" y="3636771"/>
            <a:ext cx="7503743" cy="39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itle 2"/>
          <p:cNvSpPr txBox="1">
            <a:spLocks noGrp="1"/>
          </p:cNvSpPr>
          <p:nvPr>
            <p:ph type="title"/>
          </p:nvPr>
        </p:nvSpPr>
        <p:spPr>
          <a:xfrm>
            <a:off x="1476077" y="1147463"/>
            <a:ext cx="12710185" cy="85023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sz="4400" dirty="0"/>
              <a:t>Переменные. Глобальные и локальные переменные </a:t>
            </a:r>
            <a:br>
              <a:rPr lang="ru-RU" dirty="0"/>
            </a:br>
            <a:endParaRPr dirty="0"/>
          </a:p>
        </p:txBody>
      </p:sp>
      <p:pic>
        <p:nvPicPr>
          <p:cNvPr id="4098" name="Picture 2" descr="23">
            <a:extLst>
              <a:ext uri="{FF2B5EF4-FFF2-40B4-BE49-F238E27FC236}">
                <a16:creationId xmlns:a16="http://schemas.microsoft.com/office/drawing/2014/main" id="{EE0E42DF-6B86-4C6A-90AA-C2663BA9A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692" y="3114675"/>
            <a:ext cx="657225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34997C19-250F-41EA-9EDE-C2CE2C96BF1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750397" y="2520514"/>
            <a:ext cx="8229626" cy="3469422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SzPct val="100000"/>
              <a:buFont typeface="Arial"/>
              <a:buChar char="•"/>
            </a:pPr>
            <a:r>
              <a:rPr lang="ru-RU" b="1" dirty="0"/>
              <a:t>Локальные переменные </a:t>
            </a:r>
            <a:r>
              <a:rPr lang="ru-RU" dirty="0"/>
              <a:t>– это такие, которые определены внутри тела какой-либо функции. Локальные переменные существуют только внутри тела функции, в которой они объявлены, а также доступны внутри её дочерних функций.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rPr lang="ru-RU" b="1" dirty="0"/>
              <a:t>Глобальная переменная</a:t>
            </a:r>
            <a:r>
              <a:rPr lang="ru-RU" dirty="0"/>
              <a:t> - это такая, которая объявлена вне тела какой-либо функции. Все </a:t>
            </a:r>
            <a:r>
              <a:rPr lang="ru-RU" b="1" dirty="0"/>
              <a:t>глобальные переменные</a:t>
            </a:r>
            <a:r>
              <a:rPr lang="ru-RU" dirty="0"/>
              <a:t> являются свойствами </a:t>
            </a:r>
            <a:r>
              <a:rPr lang="ru-RU" b="1" dirty="0"/>
              <a:t>глобального</a:t>
            </a:r>
            <a:r>
              <a:rPr lang="ru-RU" dirty="0"/>
              <a:t> объекта (в браузере – это </a:t>
            </a:r>
            <a:r>
              <a:rPr lang="ru-RU" dirty="0" err="1"/>
              <a:t>window</a:t>
            </a:r>
            <a:r>
              <a:rPr lang="ru-RU" dirty="0"/>
              <a:t>). Кроме этого если </a:t>
            </a:r>
            <a:r>
              <a:rPr lang="ru-RU" b="1" dirty="0"/>
              <a:t>переменную</a:t>
            </a:r>
            <a:r>
              <a:rPr lang="ru-RU" dirty="0"/>
              <a:t> в функции не объявить, а сразу ей присвоить значение, то она тоже будет </a:t>
            </a:r>
            <a:r>
              <a:rPr lang="ru-RU" b="1" dirty="0"/>
              <a:t>глобальной</a:t>
            </a:r>
            <a:r>
              <a:rPr lang="ru-RU" dirty="0"/>
              <a:t>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Title 2"/>
          <p:cNvSpPr txBox="1">
            <a:spLocks noGrp="1"/>
          </p:cNvSpPr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dirty="0"/>
              <a:t>Переменные. Объявление Переменной</a:t>
            </a:r>
            <a:br>
              <a:rPr lang="en-US" dirty="0"/>
            </a:br>
            <a:endParaRPr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8DAF3449-7AAC-4802-8B06-9CD16CCEF3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580580" y="2838369"/>
            <a:ext cx="8908894" cy="6301168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Прежде чем использовать переменную, её необходимо объявить. Переменные объявляются с помощью ключевого слова </a:t>
            </a:r>
            <a:r>
              <a:rPr lang="ru-RU" dirty="0" err="1"/>
              <a:t>var</a:t>
            </a:r>
            <a:r>
              <a:rPr lang="ru-RU" dirty="0"/>
              <a:t> или </a:t>
            </a:r>
            <a:r>
              <a:rPr lang="ru-RU" dirty="0" err="1"/>
              <a:t>let</a:t>
            </a:r>
            <a:r>
              <a:rPr lang="ru-RU" dirty="0"/>
              <a:t>, за которым следует имя переменной.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Один раз использовав ключевое слово </a:t>
            </a:r>
            <a:r>
              <a:rPr lang="ru-RU" dirty="0" err="1"/>
              <a:t>var</a:t>
            </a:r>
            <a:r>
              <a:rPr lang="ru-RU" dirty="0"/>
              <a:t> или </a:t>
            </a:r>
            <a:r>
              <a:rPr lang="ru-RU" dirty="0" err="1"/>
              <a:t>let</a:t>
            </a:r>
            <a:r>
              <a:rPr lang="ru-RU" dirty="0"/>
              <a:t>, можно объявить несколько переменных, перечислив их через запятую.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Объявление переменных можно совмещать с их инициализацией. Инициализация — это присвоение начального значения переменной. Присвоить какое-либо значение переменной можно с помощью оператора присваивания, который обозначается символом равно (=).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Если при объявлении переменной ей не было присвоено никакого значения, она будет иметь специальное значение </a:t>
            </a:r>
            <a:r>
              <a:rPr lang="ru-RU" dirty="0" err="1"/>
              <a:t>undefined</a:t>
            </a:r>
            <a:r>
              <a:rPr lang="ru-RU" dirty="0"/>
              <a:t>, до тех пор, пока ей не будет присвоено другое значение.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rPr lang="ru-RU" dirty="0"/>
              <a:t>После того как переменная объявлена ключевое слово </a:t>
            </a:r>
            <a:r>
              <a:rPr lang="ru-RU" dirty="0" err="1"/>
              <a:t>var</a:t>
            </a:r>
            <a:r>
              <a:rPr lang="ru-RU" dirty="0"/>
              <a:t> или </a:t>
            </a:r>
            <a:r>
              <a:rPr lang="ru-RU" dirty="0" err="1"/>
              <a:t>let</a:t>
            </a:r>
            <a:r>
              <a:rPr lang="ru-RU" dirty="0"/>
              <a:t> при использовании переменной указывать не нужно. Чтобы в программе обратиться к значению переменной, надо просто написать имя переменной, интерпретатор </a:t>
            </a:r>
            <a:r>
              <a:rPr lang="ru-RU" dirty="0" err="1"/>
              <a:t>JavaScript</a:t>
            </a:r>
            <a:r>
              <a:rPr lang="ru-RU" dirty="0"/>
              <a:t> вместо неё подставит значение, которое хранится в переменной.</a:t>
            </a:r>
          </a:p>
        </p:txBody>
      </p:sp>
      <p:pic>
        <p:nvPicPr>
          <p:cNvPr id="5122" name="Picture 2" descr="https://i.imgur.com/cVKYTo4.png">
            <a:extLst>
              <a:ext uri="{FF2B5EF4-FFF2-40B4-BE49-F238E27FC236}">
                <a16:creationId xmlns:a16="http://schemas.microsoft.com/office/drawing/2014/main" id="{49840553-3BAF-4F7F-A88D-E7E8D1D9F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606" y="3412670"/>
            <a:ext cx="6257108" cy="429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333332"/>
      </a:dk1>
      <a:lt1>
        <a:srgbClr val="FFFFFF"/>
      </a:lt1>
      <a:dk2>
        <a:srgbClr val="A7A7A7"/>
      </a:dk2>
      <a:lt2>
        <a:srgbClr val="535353"/>
      </a:lt2>
      <a:accent1>
        <a:srgbClr val="4EC1E2"/>
      </a:accent1>
      <a:accent2>
        <a:srgbClr val="04A87D"/>
      </a:accent2>
      <a:accent3>
        <a:srgbClr val="D8422D"/>
      </a:accent3>
      <a:accent4>
        <a:srgbClr val="725198"/>
      </a:accent4>
      <a:accent5>
        <a:srgbClr val="F39200"/>
      </a:accent5>
      <a:accent6>
        <a:srgbClr val="F6DD00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3429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300" b="0" i="0" u="none" strike="noStrike" cap="none" spc="0" normalizeH="0" baseline="0">
            <a:ln>
              <a:noFill/>
            </a:ln>
            <a:solidFill>
              <a:srgbClr val="333332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3429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300" b="0" i="0" u="none" strike="noStrike" cap="none" spc="0" normalizeH="0" baseline="0">
            <a:ln>
              <a:noFill/>
            </a:ln>
            <a:solidFill>
              <a:srgbClr val="333332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EC1E2"/>
      </a:accent1>
      <a:accent2>
        <a:srgbClr val="04A87D"/>
      </a:accent2>
      <a:accent3>
        <a:srgbClr val="D8422D"/>
      </a:accent3>
      <a:accent4>
        <a:srgbClr val="725198"/>
      </a:accent4>
      <a:accent5>
        <a:srgbClr val="F39200"/>
      </a:accent5>
      <a:accent6>
        <a:srgbClr val="F6DD00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3429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300" b="0" i="0" u="none" strike="noStrike" cap="none" spc="0" normalizeH="0" baseline="0">
            <a:ln>
              <a:noFill/>
            </a:ln>
            <a:solidFill>
              <a:srgbClr val="333332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3429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300" b="0" i="0" u="none" strike="noStrike" cap="none" spc="0" normalizeH="0" baseline="0">
            <a:ln>
              <a:noFill/>
            </a:ln>
            <a:solidFill>
              <a:srgbClr val="333332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2615</Words>
  <Application>Microsoft Office PowerPoint</Application>
  <PresentationFormat>Custom</PresentationFormat>
  <Paragraphs>165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Arial Unicode MS</vt:lpstr>
      <vt:lpstr>Calibri</vt:lpstr>
      <vt:lpstr>Helvetica</vt:lpstr>
      <vt:lpstr>IBMPlexSans</vt:lpstr>
      <vt:lpstr>Verdana</vt:lpstr>
      <vt:lpstr>Office Theme</vt:lpstr>
      <vt:lpstr>PowerPoint Presentation</vt:lpstr>
      <vt:lpstr>Содержание</vt:lpstr>
      <vt:lpstr>Переменные  </vt:lpstr>
      <vt:lpstr>Переменные</vt:lpstr>
      <vt:lpstr>Переменные. Базовые правила</vt:lpstr>
      <vt:lpstr>Переменные. Именование переменных </vt:lpstr>
      <vt:lpstr>Переменные. Область видимости  </vt:lpstr>
      <vt:lpstr>Переменные. Глобальные и локальные переменные  </vt:lpstr>
      <vt:lpstr>Переменные. Объявление Переменной </vt:lpstr>
      <vt:lpstr>Переменные. Зарезервированные Слова  </vt:lpstr>
      <vt:lpstr>Переменные. Зарезервированные Слова</vt:lpstr>
      <vt:lpstr>Типы данных</vt:lpstr>
      <vt:lpstr>Типы данных</vt:lpstr>
      <vt:lpstr>Типы данных. Число «number» </vt:lpstr>
      <vt:lpstr>Типы данных. Число «bigint»  </vt:lpstr>
      <vt:lpstr>Типы данных. Строка «string» </vt:lpstr>
      <vt:lpstr>Типы данных. Булевый (логический) тип «boolean»</vt:lpstr>
      <vt:lpstr>Типы данных. Специальное значение «null»</vt:lpstr>
      <vt:lpstr>Типы данных. Специальное значение «undefined» </vt:lpstr>
      <vt:lpstr>Типы данных. Символы «symbol» </vt:lpstr>
      <vt:lpstr>Типы данных. Объекты «object» </vt:lpstr>
      <vt:lpstr>Операторы </vt:lpstr>
      <vt:lpstr>Операторы</vt:lpstr>
      <vt:lpstr>Операторы. Операторы присваивания  </vt:lpstr>
      <vt:lpstr>Операторы. Операторы сравнения   </vt:lpstr>
      <vt:lpstr>Операторы. Логические операторы    </vt:lpstr>
      <vt:lpstr>Операторы. Строковые операторы    </vt:lpstr>
      <vt:lpstr>Циклы </vt:lpstr>
      <vt:lpstr>Циклы</vt:lpstr>
      <vt:lpstr>Циклы. for    </vt:lpstr>
      <vt:lpstr>Циклы. for..in     </vt:lpstr>
      <vt:lpstr>Циклы. for..of      </vt:lpstr>
      <vt:lpstr>Циклы. while      </vt:lpstr>
      <vt:lpstr>Циклы. do..while      </vt:lpstr>
      <vt:lpstr>Циклы. while vs do..while      </vt:lpstr>
      <vt:lpstr>Функции</vt:lpstr>
      <vt:lpstr>Функции</vt:lpstr>
      <vt:lpstr>Функции. Function Declaration      </vt:lpstr>
      <vt:lpstr>Функции. Function Expression       </vt:lpstr>
      <vt:lpstr>Функции. Arrow function       </vt:lpstr>
      <vt:lpstr>Функции. Generator function        </vt:lpstr>
      <vt:lpstr>Функции. Immediately invoked function expression       </vt:lpstr>
      <vt:lpstr>Hoisting, Scope, Strict mode</vt:lpstr>
      <vt:lpstr>Hoisting      </vt:lpstr>
      <vt:lpstr>Scope      </vt:lpstr>
      <vt:lpstr>Strict mode      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Harutyun Mnatsakanyan</dc:creator>
  <cp:lastModifiedBy>Harutyun Mnatsakanyan</cp:lastModifiedBy>
  <cp:revision>61</cp:revision>
  <dcterms:modified xsi:type="dcterms:W3CDTF">2021-03-11T16:06:22Z</dcterms:modified>
</cp:coreProperties>
</file>