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423" r:id="rId4"/>
    <p:sldId id="259" r:id="rId5"/>
    <p:sldId id="416" r:id="rId6"/>
    <p:sldId id="336" r:id="rId7"/>
    <p:sldId id="419" r:id="rId8"/>
    <p:sldId id="417" r:id="rId9"/>
    <p:sldId id="424" r:id="rId10"/>
    <p:sldId id="418" r:id="rId11"/>
    <p:sldId id="420" r:id="rId12"/>
    <p:sldId id="421" r:id="rId13"/>
    <p:sldId id="426" r:id="rId14"/>
    <p:sldId id="457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268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9" r:id="rId47"/>
    <p:sldId id="460" r:id="rId48"/>
    <p:sldId id="349" r:id="rId49"/>
    <p:sldId id="458" r:id="rId5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3429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6858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0287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3716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17145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0574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24003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27432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4"/>
          </a:solidFill>
        </a:fill>
      </a:tcStyle>
    </a:wholeTbl>
    <a:band2H>
      <a:tcTxStyle/>
      <a:tcStyle>
        <a:tcBdr/>
        <a:fill>
          <a:solidFill>
            <a:srgbClr val="E8F4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CA"/>
          </a:solidFill>
        </a:fill>
      </a:tcStyle>
    </a:wholeTbl>
    <a:band2H>
      <a:tcTxStyle/>
      <a:tcStyle>
        <a:tcBdr/>
        <a:fill>
          <a:solidFill>
            <a:srgbClr val="FDF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9"/>
    <p:restoredTop sz="94749"/>
  </p:normalViewPr>
  <p:slideViewPr>
    <p:cSldViewPr snapToGrid="0" snapToObjects="1">
      <p:cViewPr varScale="1">
        <p:scale>
          <a:sx n="87" d="100"/>
          <a:sy n="87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ataA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idx="1"/>
          </p:nvPr>
        </p:nvSpPr>
        <p:spPr>
          <a:xfrm>
            <a:off x="1478436" y="3345067"/>
            <a:ext cx="15338196" cy="568684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8436" y="3345067"/>
            <a:ext cx="7453112" cy="568684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9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8436" y="3345067"/>
            <a:ext cx="4808687" cy="568684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0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8436" y="3345067"/>
            <a:ext cx="3488223" cy="568684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1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Lila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Text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Picture Placeholder 7"/>
          <p:cNvSpPr>
            <a:spLocks noGrp="1"/>
          </p:cNvSpPr>
          <p:nvPr>
            <p:ph type="pic" idx="13"/>
          </p:nvPr>
        </p:nvSpPr>
        <p:spPr>
          <a:xfrm>
            <a:off x="1482709" y="2617917"/>
            <a:ext cx="15326273" cy="64136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4387" y="9398581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1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0" name="Rectangle 39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1" cy="41874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6858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1371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20574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27432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71808" y="2617917"/>
            <a:ext cx="3493422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1808" y="6053342"/>
            <a:ext cx="3493422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425587" y="2617917"/>
            <a:ext cx="3497503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425587" y="6053342"/>
            <a:ext cx="3498478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386499" y="2617917"/>
            <a:ext cx="3485419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386499" y="6053342"/>
            <a:ext cx="3484278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3322492" y="2617917"/>
            <a:ext cx="3482224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3322492" y="6053342"/>
            <a:ext cx="3482224" cy="2978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4387" y="9398581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290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Picture Placeholder 7"/>
          <p:cNvSpPr>
            <a:spLocks noGrp="1"/>
          </p:cNvSpPr>
          <p:nvPr>
            <p:ph type="pic" idx="13"/>
          </p:nvPr>
        </p:nvSpPr>
        <p:spPr>
          <a:xfrm>
            <a:off x="1482709" y="3345069"/>
            <a:ext cx="15326857" cy="5686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301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482709" y="3345069"/>
            <a:ext cx="7448089" cy="5686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4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9386259" y="3345069"/>
            <a:ext cx="7429933" cy="5686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31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71808" y="3345064"/>
            <a:ext cx="3494849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425585" y="3345064"/>
            <a:ext cx="3504134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386499" y="3345064"/>
            <a:ext cx="3485419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3322492" y="3345064"/>
            <a:ext cx="3494141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471808" y="6416911"/>
            <a:ext cx="3499825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425587" y="6416911"/>
            <a:ext cx="3504132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86499" y="6416911"/>
            <a:ext cx="3485419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3322492" y="6416911"/>
            <a:ext cx="3494141" cy="26146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6076" y="2617871"/>
            <a:ext cx="7455222" cy="641369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1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34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9386500" y="2617917"/>
            <a:ext cx="7422482" cy="64136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Content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0083318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8436" y="3345067"/>
            <a:ext cx="10080619" cy="568684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7" name="Picture 42" descr="Picture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2010769" y="0"/>
            <a:ext cx="6277232" cy="102885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377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Title Text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pic>
        <p:nvPicPr>
          <p:cNvPr id="38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5869" y="5562600"/>
            <a:ext cx="7455677" cy="34689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971550" indent="-285750">
              <a:spcBef>
                <a:spcPts val="0"/>
              </a:spcBef>
              <a:buClrTx/>
              <a:buFontTx/>
              <a:defRPr sz="2000">
                <a:solidFill>
                  <a:srgbClr val="FFFFFF"/>
                </a:solidFill>
              </a:defRPr>
            </a:lvl2pPr>
            <a:lvl3pPr marL="1698171" indent="-326571">
              <a:spcBef>
                <a:spcPts val="0"/>
              </a:spcBef>
              <a:buClrTx/>
              <a:buFontTx/>
              <a:defRPr sz="2000">
                <a:solidFill>
                  <a:srgbClr val="FFFFFF"/>
                </a:solidFill>
              </a:defRPr>
            </a:lvl3pPr>
            <a:lvl4pPr marL="2438400" indent="-381000">
              <a:spcBef>
                <a:spcPts val="0"/>
              </a:spcBef>
              <a:buClrTx/>
              <a:buFontTx/>
              <a:defRPr sz="2000">
                <a:solidFill>
                  <a:srgbClr val="FFFFFF"/>
                </a:solidFill>
              </a:defRPr>
            </a:lvl4pPr>
            <a:lvl5pPr marL="3200400" indent="-457200">
              <a:spcBef>
                <a:spcPts val="0"/>
              </a:spcBef>
              <a:buClrTx/>
              <a:buFontTx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7" name="Title Text"/>
          <p:cNvSpPr txBox="1">
            <a:spLocks noGrp="1"/>
          </p:cNvSpPr>
          <p:nvPr>
            <p:ph type="title"/>
          </p:nvPr>
        </p:nvSpPr>
        <p:spPr>
          <a:xfrm>
            <a:off x="1476078" y="2617917"/>
            <a:ext cx="15335841" cy="25263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9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Two Lines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32252" y="3284615"/>
            <a:ext cx="13165061" cy="169123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1" name="Rectangle 39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1" cy="418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6858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1371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20574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27432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67"/>
          <p:cNvGrpSpPr/>
          <p:nvPr/>
        </p:nvGrpSpPr>
        <p:grpSpPr>
          <a:xfrm>
            <a:off x="1476079" y="-1007"/>
            <a:ext cx="15338197" cy="10289137"/>
            <a:chOff x="0" y="0"/>
            <a:chExt cx="15338196" cy="10289135"/>
          </a:xfrm>
        </p:grpSpPr>
        <p:sp>
          <p:nvSpPr>
            <p:cNvPr id="412" name="Straight Connector 68"/>
            <p:cNvSpPr/>
            <p:nvPr/>
          </p:nvSpPr>
          <p:spPr>
            <a:xfrm flipH="1">
              <a:off x="-1" y="1464"/>
              <a:ext cx="2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3" name="Straight Connector 69"/>
            <p:cNvSpPr/>
            <p:nvPr/>
          </p:nvSpPr>
          <p:spPr>
            <a:xfrm flipH="1">
              <a:off x="1533584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4" name="Straight Connector 70"/>
            <p:cNvSpPr/>
            <p:nvPr/>
          </p:nvSpPr>
          <p:spPr>
            <a:xfrm flipH="1">
              <a:off x="745197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5" name="Straight Connector 71"/>
            <p:cNvSpPr/>
            <p:nvPr/>
          </p:nvSpPr>
          <p:spPr>
            <a:xfrm>
              <a:off x="-1" y="9609255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6" name="Straight Connector 72"/>
            <p:cNvSpPr/>
            <p:nvPr/>
          </p:nvSpPr>
          <p:spPr>
            <a:xfrm>
              <a:off x="-1" y="9032574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Straight Connector 73"/>
            <p:cNvSpPr/>
            <p:nvPr/>
          </p:nvSpPr>
          <p:spPr>
            <a:xfrm>
              <a:off x="-1" y="1148825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Straight Connector 74"/>
            <p:cNvSpPr/>
            <p:nvPr/>
          </p:nvSpPr>
          <p:spPr>
            <a:xfrm flipH="1">
              <a:off x="859208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9" name="Straight Connector 75"/>
            <p:cNvSpPr/>
            <p:nvPr/>
          </p:nvSpPr>
          <p:spPr>
            <a:xfrm flipH="1">
              <a:off x="131467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Straight Connector 76"/>
            <p:cNvSpPr/>
            <p:nvPr/>
          </p:nvSpPr>
          <p:spPr>
            <a:xfrm flipH="1">
              <a:off x="217905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Straight Connector 77"/>
            <p:cNvSpPr/>
            <p:nvPr/>
          </p:nvSpPr>
          <p:spPr>
            <a:xfrm flipH="1">
              <a:off x="612939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Straight Connector 78"/>
            <p:cNvSpPr/>
            <p:nvPr/>
          </p:nvSpPr>
          <p:spPr>
            <a:xfrm flipH="1">
              <a:off x="263513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Straight Connector 79"/>
            <p:cNvSpPr/>
            <p:nvPr/>
          </p:nvSpPr>
          <p:spPr>
            <a:xfrm flipH="1">
              <a:off x="349341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traight Connector 80"/>
            <p:cNvSpPr/>
            <p:nvPr/>
          </p:nvSpPr>
          <p:spPr>
            <a:xfrm flipH="1">
              <a:off x="3949506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Straight Connector 81"/>
            <p:cNvSpPr/>
            <p:nvPr/>
          </p:nvSpPr>
          <p:spPr>
            <a:xfrm flipH="1">
              <a:off x="481104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Straight Connector 82"/>
            <p:cNvSpPr/>
            <p:nvPr/>
          </p:nvSpPr>
          <p:spPr>
            <a:xfrm flipH="1">
              <a:off x="526997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Straight Connector 83"/>
            <p:cNvSpPr/>
            <p:nvPr/>
          </p:nvSpPr>
          <p:spPr>
            <a:xfrm flipH="1">
              <a:off x="658759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Straight Connector 84"/>
            <p:cNvSpPr/>
            <p:nvPr/>
          </p:nvSpPr>
          <p:spPr>
            <a:xfrm flipH="1">
              <a:off x="8767474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Straight Connector 85"/>
            <p:cNvSpPr/>
            <p:nvPr/>
          </p:nvSpPr>
          <p:spPr>
            <a:xfrm flipH="1">
              <a:off x="922243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Straight Connector 86"/>
            <p:cNvSpPr/>
            <p:nvPr/>
          </p:nvSpPr>
          <p:spPr>
            <a:xfrm flipH="1">
              <a:off x="1007860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Straight Connector 87"/>
            <p:cNvSpPr/>
            <p:nvPr/>
          </p:nvSpPr>
          <p:spPr>
            <a:xfrm flipH="1">
              <a:off x="1053468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2" name="Straight Connector 88"/>
            <p:cNvSpPr/>
            <p:nvPr/>
          </p:nvSpPr>
          <p:spPr>
            <a:xfrm flipH="1">
              <a:off x="1139312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3" name="Straight Connector 89"/>
            <p:cNvSpPr/>
            <p:nvPr/>
          </p:nvSpPr>
          <p:spPr>
            <a:xfrm flipH="1">
              <a:off x="1185078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Straight Connector 90"/>
            <p:cNvSpPr/>
            <p:nvPr/>
          </p:nvSpPr>
          <p:spPr>
            <a:xfrm flipH="1">
              <a:off x="1270695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Straight Connector 91"/>
            <p:cNvSpPr/>
            <p:nvPr/>
          </p:nvSpPr>
          <p:spPr>
            <a:xfrm flipH="1">
              <a:off x="1316304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Straight Connector 92"/>
            <p:cNvSpPr/>
            <p:nvPr/>
          </p:nvSpPr>
          <p:spPr>
            <a:xfrm flipH="1">
              <a:off x="14023587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Straight Connector 93"/>
            <p:cNvSpPr/>
            <p:nvPr/>
          </p:nvSpPr>
          <p:spPr>
            <a:xfrm flipH="1">
              <a:off x="1447853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Straight Connector 94"/>
            <p:cNvSpPr/>
            <p:nvPr/>
          </p:nvSpPr>
          <p:spPr>
            <a:xfrm>
              <a:off x="-1" y="5145299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Straight Connector 95"/>
            <p:cNvSpPr/>
            <p:nvPr/>
          </p:nvSpPr>
          <p:spPr>
            <a:xfrm>
              <a:off x="-1" y="2618923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Straight Connector 96"/>
            <p:cNvSpPr/>
            <p:nvPr/>
          </p:nvSpPr>
          <p:spPr>
            <a:xfrm>
              <a:off x="-1" y="1998753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Straight Connector 97"/>
            <p:cNvSpPr/>
            <p:nvPr/>
          </p:nvSpPr>
          <p:spPr>
            <a:xfrm flipH="1">
              <a:off x="7910419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Straight Connector 98"/>
            <p:cNvSpPr/>
            <p:nvPr/>
          </p:nvSpPr>
          <p:spPr>
            <a:xfrm>
              <a:off x="2356" y="7233347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32"/>
          <p:cNvGrpSpPr/>
          <p:nvPr/>
        </p:nvGrpSpPr>
        <p:grpSpPr>
          <a:xfrm>
            <a:off x="1476079" y="-1007"/>
            <a:ext cx="15338197" cy="10289137"/>
            <a:chOff x="0" y="0"/>
            <a:chExt cx="15338196" cy="10289135"/>
          </a:xfrm>
        </p:grpSpPr>
        <p:sp>
          <p:nvSpPr>
            <p:cNvPr id="451" name="Straight Connector 33"/>
            <p:cNvSpPr/>
            <p:nvPr/>
          </p:nvSpPr>
          <p:spPr>
            <a:xfrm flipH="1">
              <a:off x="-1" y="1464"/>
              <a:ext cx="2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traight Connector 34"/>
            <p:cNvSpPr/>
            <p:nvPr/>
          </p:nvSpPr>
          <p:spPr>
            <a:xfrm flipH="1">
              <a:off x="1533584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traight Connector 35"/>
            <p:cNvSpPr/>
            <p:nvPr/>
          </p:nvSpPr>
          <p:spPr>
            <a:xfrm flipH="1">
              <a:off x="745197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traight Connector 36"/>
            <p:cNvSpPr/>
            <p:nvPr/>
          </p:nvSpPr>
          <p:spPr>
            <a:xfrm>
              <a:off x="-1" y="9609255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traight Connector 37"/>
            <p:cNvSpPr/>
            <p:nvPr/>
          </p:nvSpPr>
          <p:spPr>
            <a:xfrm>
              <a:off x="-1" y="9032574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traight Connector 38"/>
            <p:cNvSpPr/>
            <p:nvPr/>
          </p:nvSpPr>
          <p:spPr>
            <a:xfrm flipH="1">
              <a:off x="859208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traight Connector 39"/>
            <p:cNvSpPr/>
            <p:nvPr/>
          </p:nvSpPr>
          <p:spPr>
            <a:xfrm flipH="1">
              <a:off x="131467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traight Connector 40"/>
            <p:cNvSpPr/>
            <p:nvPr/>
          </p:nvSpPr>
          <p:spPr>
            <a:xfrm flipH="1">
              <a:off x="217905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traight Connector 41"/>
            <p:cNvSpPr/>
            <p:nvPr/>
          </p:nvSpPr>
          <p:spPr>
            <a:xfrm flipH="1">
              <a:off x="612939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traight Connector 42"/>
            <p:cNvSpPr/>
            <p:nvPr/>
          </p:nvSpPr>
          <p:spPr>
            <a:xfrm flipH="1">
              <a:off x="263513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Straight Connector 43"/>
            <p:cNvSpPr/>
            <p:nvPr/>
          </p:nvSpPr>
          <p:spPr>
            <a:xfrm flipH="1">
              <a:off x="349341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Straight Connector 44"/>
            <p:cNvSpPr/>
            <p:nvPr/>
          </p:nvSpPr>
          <p:spPr>
            <a:xfrm flipH="1">
              <a:off x="3949506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traight Connector 45"/>
            <p:cNvSpPr/>
            <p:nvPr/>
          </p:nvSpPr>
          <p:spPr>
            <a:xfrm flipH="1">
              <a:off x="481104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Straight Connector 46"/>
            <p:cNvSpPr/>
            <p:nvPr/>
          </p:nvSpPr>
          <p:spPr>
            <a:xfrm flipH="1">
              <a:off x="526997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traight Connector 47"/>
            <p:cNvSpPr/>
            <p:nvPr/>
          </p:nvSpPr>
          <p:spPr>
            <a:xfrm flipH="1">
              <a:off x="658759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Straight Connector 48"/>
            <p:cNvSpPr/>
            <p:nvPr/>
          </p:nvSpPr>
          <p:spPr>
            <a:xfrm flipH="1">
              <a:off x="8767474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Straight Connector 49"/>
            <p:cNvSpPr/>
            <p:nvPr/>
          </p:nvSpPr>
          <p:spPr>
            <a:xfrm flipH="1">
              <a:off x="922243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Straight Connector 50"/>
            <p:cNvSpPr/>
            <p:nvPr/>
          </p:nvSpPr>
          <p:spPr>
            <a:xfrm flipH="1">
              <a:off x="1007860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Straight Connector 51"/>
            <p:cNvSpPr/>
            <p:nvPr/>
          </p:nvSpPr>
          <p:spPr>
            <a:xfrm flipH="1">
              <a:off x="1053468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Straight Connector 52"/>
            <p:cNvSpPr/>
            <p:nvPr/>
          </p:nvSpPr>
          <p:spPr>
            <a:xfrm flipH="1">
              <a:off x="1139312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Straight Connector 53"/>
            <p:cNvSpPr/>
            <p:nvPr/>
          </p:nvSpPr>
          <p:spPr>
            <a:xfrm flipH="1">
              <a:off x="1185078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Straight Connector 54"/>
            <p:cNvSpPr/>
            <p:nvPr/>
          </p:nvSpPr>
          <p:spPr>
            <a:xfrm flipH="1">
              <a:off x="1270695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Straight Connector 55"/>
            <p:cNvSpPr/>
            <p:nvPr/>
          </p:nvSpPr>
          <p:spPr>
            <a:xfrm flipH="1">
              <a:off x="1316304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4" name="Straight Connector 56"/>
            <p:cNvSpPr/>
            <p:nvPr/>
          </p:nvSpPr>
          <p:spPr>
            <a:xfrm flipH="1">
              <a:off x="14023587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5" name="Straight Connector 57"/>
            <p:cNvSpPr/>
            <p:nvPr/>
          </p:nvSpPr>
          <p:spPr>
            <a:xfrm flipH="1">
              <a:off x="1447853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6" name="Straight Connector 58"/>
            <p:cNvSpPr/>
            <p:nvPr/>
          </p:nvSpPr>
          <p:spPr>
            <a:xfrm flipH="1">
              <a:off x="7910419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Straight Connector 59"/>
            <p:cNvSpPr/>
            <p:nvPr/>
          </p:nvSpPr>
          <p:spPr>
            <a:xfrm>
              <a:off x="2356" y="1148825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Straight Connector 60"/>
            <p:cNvSpPr/>
            <p:nvPr/>
          </p:nvSpPr>
          <p:spPr>
            <a:xfrm>
              <a:off x="2356" y="5145299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Straight Connector 61"/>
            <p:cNvSpPr/>
            <p:nvPr/>
          </p:nvSpPr>
          <p:spPr>
            <a:xfrm>
              <a:off x="2356" y="3346073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Straight Connector 62"/>
            <p:cNvSpPr/>
            <p:nvPr/>
          </p:nvSpPr>
          <p:spPr>
            <a:xfrm>
              <a:off x="2356" y="2439779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Straight Connector 63"/>
            <p:cNvSpPr/>
            <p:nvPr/>
          </p:nvSpPr>
          <p:spPr>
            <a:xfrm>
              <a:off x="2356" y="7233347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5"/>
          <p:cNvGrpSpPr/>
          <p:nvPr/>
        </p:nvGrpSpPr>
        <p:grpSpPr>
          <a:xfrm>
            <a:off x="1476079" y="-1"/>
            <a:ext cx="15338197" cy="10289137"/>
            <a:chOff x="0" y="0"/>
            <a:chExt cx="15338196" cy="10289135"/>
          </a:xfrm>
        </p:grpSpPr>
        <p:sp>
          <p:nvSpPr>
            <p:cNvPr id="41" name="Straight Connector 6"/>
            <p:cNvSpPr/>
            <p:nvPr/>
          </p:nvSpPr>
          <p:spPr>
            <a:xfrm flipH="1">
              <a:off x="-1" y="1464"/>
              <a:ext cx="2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Straight Connector 7"/>
            <p:cNvSpPr/>
            <p:nvPr/>
          </p:nvSpPr>
          <p:spPr>
            <a:xfrm flipH="1">
              <a:off x="1533584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traight Connector 8"/>
            <p:cNvSpPr/>
            <p:nvPr/>
          </p:nvSpPr>
          <p:spPr>
            <a:xfrm flipH="1">
              <a:off x="745197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traight Connector 9"/>
            <p:cNvSpPr/>
            <p:nvPr/>
          </p:nvSpPr>
          <p:spPr>
            <a:xfrm>
              <a:off x="-1" y="9609255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traight Connector 10"/>
            <p:cNvSpPr/>
            <p:nvPr/>
          </p:nvSpPr>
          <p:spPr>
            <a:xfrm>
              <a:off x="-1" y="9032574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traight Connector 11"/>
            <p:cNvSpPr/>
            <p:nvPr/>
          </p:nvSpPr>
          <p:spPr>
            <a:xfrm>
              <a:off x="-1" y="1148825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traight Connector 12"/>
            <p:cNvSpPr/>
            <p:nvPr/>
          </p:nvSpPr>
          <p:spPr>
            <a:xfrm flipH="1">
              <a:off x="859208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13"/>
            <p:cNvSpPr/>
            <p:nvPr/>
          </p:nvSpPr>
          <p:spPr>
            <a:xfrm flipH="1">
              <a:off x="131467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traight Connector 14"/>
            <p:cNvSpPr/>
            <p:nvPr/>
          </p:nvSpPr>
          <p:spPr>
            <a:xfrm flipH="1">
              <a:off x="217905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traight Connector 15"/>
            <p:cNvSpPr/>
            <p:nvPr/>
          </p:nvSpPr>
          <p:spPr>
            <a:xfrm flipH="1">
              <a:off x="612939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Connector 16"/>
            <p:cNvSpPr/>
            <p:nvPr/>
          </p:nvSpPr>
          <p:spPr>
            <a:xfrm flipH="1">
              <a:off x="263513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Connector 17"/>
            <p:cNvSpPr/>
            <p:nvPr/>
          </p:nvSpPr>
          <p:spPr>
            <a:xfrm flipH="1">
              <a:off x="349341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traight Connector 18"/>
            <p:cNvSpPr/>
            <p:nvPr/>
          </p:nvSpPr>
          <p:spPr>
            <a:xfrm flipH="1">
              <a:off x="3949506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traight Connector 19"/>
            <p:cNvSpPr/>
            <p:nvPr/>
          </p:nvSpPr>
          <p:spPr>
            <a:xfrm flipH="1">
              <a:off x="481104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traight Connector 20"/>
            <p:cNvSpPr/>
            <p:nvPr/>
          </p:nvSpPr>
          <p:spPr>
            <a:xfrm flipH="1">
              <a:off x="5269972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traight Connector 21"/>
            <p:cNvSpPr/>
            <p:nvPr/>
          </p:nvSpPr>
          <p:spPr>
            <a:xfrm flipH="1">
              <a:off x="658759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traight Connector 22"/>
            <p:cNvSpPr/>
            <p:nvPr/>
          </p:nvSpPr>
          <p:spPr>
            <a:xfrm flipH="1">
              <a:off x="8767474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traight Connector 23"/>
            <p:cNvSpPr/>
            <p:nvPr/>
          </p:nvSpPr>
          <p:spPr>
            <a:xfrm flipH="1">
              <a:off x="922243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traight Connector 24"/>
            <p:cNvSpPr/>
            <p:nvPr/>
          </p:nvSpPr>
          <p:spPr>
            <a:xfrm flipH="1">
              <a:off x="1007860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traight Connector 25"/>
            <p:cNvSpPr/>
            <p:nvPr/>
          </p:nvSpPr>
          <p:spPr>
            <a:xfrm flipH="1">
              <a:off x="10534689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traight Connector 26"/>
            <p:cNvSpPr/>
            <p:nvPr/>
          </p:nvSpPr>
          <p:spPr>
            <a:xfrm flipH="1">
              <a:off x="11393120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27"/>
            <p:cNvSpPr/>
            <p:nvPr/>
          </p:nvSpPr>
          <p:spPr>
            <a:xfrm flipH="1">
              <a:off x="11850783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traight Connector 28"/>
            <p:cNvSpPr/>
            <p:nvPr/>
          </p:nvSpPr>
          <p:spPr>
            <a:xfrm flipH="1">
              <a:off x="12706955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traight Connector 29"/>
            <p:cNvSpPr/>
            <p:nvPr/>
          </p:nvSpPr>
          <p:spPr>
            <a:xfrm flipH="1">
              <a:off x="13163042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traight Connector 30"/>
            <p:cNvSpPr/>
            <p:nvPr/>
          </p:nvSpPr>
          <p:spPr>
            <a:xfrm flipH="1">
              <a:off x="14023587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Straight Connector 31"/>
            <p:cNvSpPr/>
            <p:nvPr/>
          </p:nvSpPr>
          <p:spPr>
            <a:xfrm flipH="1">
              <a:off x="14478533" y="1464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32"/>
            <p:cNvSpPr/>
            <p:nvPr/>
          </p:nvSpPr>
          <p:spPr>
            <a:xfrm>
              <a:off x="-1" y="5145299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traight Connector 33"/>
            <p:cNvSpPr/>
            <p:nvPr/>
          </p:nvSpPr>
          <p:spPr>
            <a:xfrm>
              <a:off x="-1" y="2618923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traight Connector 34"/>
            <p:cNvSpPr/>
            <p:nvPr/>
          </p:nvSpPr>
          <p:spPr>
            <a:xfrm>
              <a:off x="-1" y="1998753"/>
              <a:ext cx="15335842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Straight Connector 35"/>
            <p:cNvSpPr/>
            <p:nvPr/>
          </p:nvSpPr>
          <p:spPr>
            <a:xfrm flipH="1">
              <a:off x="7910419" y="-1"/>
              <a:ext cx="1" cy="1028767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traight Connector 36"/>
            <p:cNvSpPr/>
            <p:nvPr/>
          </p:nvSpPr>
          <p:spPr>
            <a:xfrm>
              <a:off x="2356" y="7233347"/>
              <a:ext cx="15335840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6858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1371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20574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27432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4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1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6" name="Rectangle 40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 Lines Blu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332252" y="3284615"/>
            <a:ext cx="13165061" cy="169123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6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Rectangle 39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6858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1371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20574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27432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6076" y="2617871"/>
            <a:ext cx="4811047" cy="641369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7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6076" y="2617871"/>
            <a:ext cx="3489959" cy="641369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685800">
              <a:buClrTx/>
              <a:buSzTx/>
              <a:buFontTx/>
              <a:buNone/>
            </a:lvl2pPr>
            <a:lvl3pPr marL="0" indent="1371600">
              <a:buClrTx/>
              <a:buSzTx/>
              <a:buFontTx/>
              <a:buNone/>
            </a:lvl3pPr>
            <a:lvl4pPr marL="0" indent="2057400">
              <a:buClrTx/>
              <a:buSzTx/>
              <a:buFontTx/>
              <a:buNone/>
            </a:lvl4pPr>
            <a:lvl5pPr marL="0" indent="27432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9"/>
            <a:ext cx="2173930" cy="34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6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ro Text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2322954" y="1147463"/>
            <a:ext cx="13631661" cy="788445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 descr="Graphic 6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4746573" y="4437810"/>
            <a:ext cx="8794854" cy="141296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411956"/>
            <a:ext cx="16459200" cy="1988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3" r:id="rId21"/>
    <p:sldLayoutId id="2147483674" r:id="rId22"/>
    <p:sldLayoutId id="2147483675" r:id="rId23"/>
    <p:sldLayoutId id="2147483676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</p:sldLayoutIdLst>
  <p:transition spd="med"/>
  <p:txStyles>
    <p:titleStyle>
      <a:lvl1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1071562" marR="0" indent="-385762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1812471" marR="0" indent="-440871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2571750" marR="0" indent="-51435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3360420" marR="0" indent="-61722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37719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44577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51435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58293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3429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6858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0287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3716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7145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0574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4003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7432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m.spec.whatwg.org/" TargetMode="Externa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Поиск элементов в </a:t>
            </a:r>
            <a:r>
              <a:rPr lang="en-US" dirty="0"/>
              <a:t>DOM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5F6F-DCE1-1C41-BD48-35B3FC8D6D79}"/>
              </a:ext>
            </a:extLst>
          </p:cNvPr>
          <p:cNvSpPr txBox="1"/>
          <p:nvPr/>
        </p:nvSpPr>
        <p:spPr>
          <a:xfrm>
            <a:off x="1476078" y="2309248"/>
            <a:ext cx="13824488" cy="4339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</a:t>
            </a:r>
            <a:r>
              <a:rPr lang="en-US" sz="2800" i="1" dirty="0"/>
              <a:t>id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document.querySelectorAll</a:t>
            </a:r>
            <a:r>
              <a:rPr lang="en-US" sz="2800" dirty="0"/>
              <a:t>(</a:t>
            </a:r>
            <a:r>
              <a:rPr lang="en-US" sz="2800" i="1" dirty="0"/>
              <a:t>CSS-selector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</a:t>
            </a:r>
            <a:r>
              <a:rPr lang="en-US" sz="2800" dirty="0"/>
              <a:t>(</a:t>
            </a:r>
            <a:r>
              <a:rPr lang="en-US" sz="2800" i="1" dirty="0"/>
              <a:t>CSS-selector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document.getElementsByName</a:t>
            </a:r>
            <a:r>
              <a:rPr lang="en-US" sz="2800" dirty="0"/>
              <a:t>(</a:t>
            </a:r>
            <a:r>
              <a:rPr lang="en-US" sz="2800" i="1" dirty="0"/>
              <a:t>name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document.getElementsByTagName</a:t>
            </a:r>
            <a:r>
              <a:rPr lang="en-US" sz="2800" dirty="0"/>
              <a:t>(</a:t>
            </a:r>
            <a:r>
              <a:rPr lang="en-US" sz="2800" i="1" dirty="0"/>
              <a:t>tag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document.getElementsByClassName</a:t>
            </a:r>
            <a:r>
              <a:rPr lang="en-US" sz="2800" dirty="0"/>
              <a:t>(</a:t>
            </a:r>
            <a:r>
              <a:rPr lang="en-US" sz="2800" i="1" dirty="0"/>
              <a:t>class</a:t>
            </a:r>
            <a:r>
              <a:rPr lang="en-US" sz="2800" dirty="0"/>
              <a:t>)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ru-RU" sz="2400" b="1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5537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DOM</a:t>
            </a:r>
            <a:r>
              <a:rPr lang="ru-RU" dirty="0"/>
              <a:t> Доступ к содержимому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4C9FA-D8C3-9946-AE63-823C95B12E1D}"/>
              </a:ext>
            </a:extLst>
          </p:cNvPr>
          <p:cNvSpPr txBox="1"/>
          <p:nvPr/>
        </p:nvSpPr>
        <p:spPr>
          <a:xfrm>
            <a:off x="1476078" y="2309248"/>
            <a:ext cx="1375312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elem.</a:t>
            </a:r>
            <a:r>
              <a:rPr kumimoji="0" lang="en-US" sz="2400" b="1" u="none" strike="noStrike" cap="none" spc="0" normalizeH="0" baseline="0" dirty="0" err="1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innerHTM</a:t>
            </a:r>
            <a:r>
              <a:rPr lang="en-US" sz="2400" b="1" dirty="0" err="1"/>
              <a:t>L</a:t>
            </a:r>
            <a:r>
              <a:rPr lang="en-US" sz="2400" dirty="0"/>
              <a:t> – </a:t>
            </a:r>
            <a:r>
              <a:rPr lang="ru-RU" sz="2400" dirty="0"/>
              <a:t>возвращает содержимое элемента, позволяет изменить его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elem.outerHTML</a:t>
            </a:r>
            <a:r>
              <a:rPr lang="ru-RU" sz="2400" b="1" dirty="0"/>
              <a:t> </a:t>
            </a: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возвращает содержимое элемента целиком (вместе с самим элементом)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node.data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получить содержимое текстового узла или комментария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elem.textContent</a:t>
            </a:r>
            <a:r>
              <a:rPr lang="en-US" sz="2400" dirty="0"/>
              <a:t> – </a:t>
            </a:r>
            <a:r>
              <a:rPr lang="ru-RU" sz="2400" dirty="0"/>
              <a:t>текстовое содержимое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9745486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Создание и изменение </a:t>
            </a:r>
            <a:r>
              <a:rPr lang="en-US" dirty="0"/>
              <a:t>DOM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C6507-1C80-0C4D-BEBE-CABC2FB76C52}"/>
              </a:ext>
            </a:extLst>
          </p:cNvPr>
          <p:cNvSpPr txBox="1"/>
          <p:nvPr/>
        </p:nvSpPr>
        <p:spPr>
          <a:xfrm>
            <a:off x="1304828" y="2247255"/>
            <a:ext cx="16037776" cy="80483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Методы для создания узлов: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document.createElement</a:t>
            </a:r>
            <a:r>
              <a:rPr lang="en-US" sz="2800" b="1" dirty="0"/>
              <a:t>(</a:t>
            </a:r>
            <a:r>
              <a:rPr lang="en-US" sz="2800" b="1" i="1" dirty="0"/>
              <a:t>tag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создаёт элемент с заданным тегом,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document.createTextNode</a:t>
            </a:r>
            <a:r>
              <a:rPr lang="en-US" sz="2800" b="1" dirty="0"/>
              <a:t>(</a:t>
            </a:r>
            <a:r>
              <a:rPr lang="en-US" sz="2800" b="1" i="1" dirty="0"/>
              <a:t>value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создаёт текстовый узел (редко используется),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elem.cloneNode</a:t>
            </a:r>
            <a:r>
              <a:rPr lang="en-US" sz="2800" b="1" dirty="0"/>
              <a:t>(</a:t>
            </a:r>
            <a:r>
              <a:rPr lang="en-US" sz="2800" b="1" i="1" dirty="0"/>
              <a:t>deep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клонирует элемент, если </a:t>
            </a:r>
            <a:r>
              <a:rPr lang="en-US" sz="2800" dirty="0"/>
              <a:t>deep==true, </a:t>
            </a:r>
            <a:r>
              <a:rPr lang="ru-RU" sz="2800" dirty="0"/>
              <a:t>то со всеми дочерними элементами.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Вставка и удаление: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node.append</a:t>
            </a:r>
            <a:r>
              <a:rPr lang="en-US" sz="2800" b="1" dirty="0"/>
              <a:t>(</a:t>
            </a:r>
            <a:r>
              <a:rPr lang="en-US" sz="2800" b="1" i="1" dirty="0"/>
              <a:t>...nodes or strings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вставляет в </a:t>
            </a:r>
            <a:r>
              <a:rPr lang="en-US" sz="2800" dirty="0"/>
              <a:t>node </a:t>
            </a:r>
            <a:r>
              <a:rPr lang="ru-RU" sz="2800" dirty="0"/>
              <a:t>в конец,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node.prepend</a:t>
            </a:r>
            <a:r>
              <a:rPr lang="en-US" sz="2800" b="1" dirty="0"/>
              <a:t>(</a:t>
            </a:r>
            <a:r>
              <a:rPr lang="en-US" sz="2800" b="1" i="1" dirty="0"/>
              <a:t>...nodes or strings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вставляет в </a:t>
            </a:r>
            <a:r>
              <a:rPr lang="en-US" sz="2800" dirty="0"/>
              <a:t>node </a:t>
            </a:r>
            <a:r>
              <a:rPr lang="ru-RU" sz="2800" dirty="0"/>
              <a:t>в начало,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node.before</a:t>
            </a:r>
            <a:r>
              <a:rPr lang="en-US" sz="2800" b="1" dirty="0"/>
              <a:t>(</a:t>
            </a:r>
            <a:r>
              <a:rPr lang="en-US" sz="2800" b="1" i="1" dirty="0"/>
              <a:t>...nodes or strings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вставляет прямо перед </a:t>
            </a:r>
            <a:r>
              <a:rPr lang="en-US" sz="2800" dirty="0"/>
              <a:t>node,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node.after</a:t>
            </a:r>
            <a:r>
              <a:rPr lang="en-US" sz="2800" b="1" dirty="0"/>
              <a:t>(</a:t>
            </a:r>
            <a:r>
              <a:rPr lang="en-US" sz="2800" b="1" i="1" dirty="0"/>
              <a:t>...nodes or strings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вставляет сразу после </a:t>
            </a:r>
            <a:r>
              <a:rPr lang="en-US" sz="2800" dirty="0"/>
              <a:t>node,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node.replaceWith</a:t>
            </a:r>
            <a:r>
              <a:rPr lang="en-US" sz="2800" b="1" dirty="0"/>
              <a:t>(...</a:t>
            </a:r>
            <a:r>
              <a:rPr lang="en-US" sz="2800" b="1" i="1" dirty="0"/>
              <a:t>nodes or strings</a:t>
            </a:r>
            <a:r>
              <a:rPr lang="en-US" sz="2800" b="1" dirty="0"/>
              <a:t>)</a:t>
            </a:r>
            <a:r>
              <a:rPr lang="en-US" sz="2800" dirty="0"/>
              <a:t> – </a:t>
            </a:r>
            <a:r>
              <a:rPr lang="ru-RU" sz="2800" dirty="0"/>
              <a:t>заменяет </a:t>
            </a:r>
            <a:r>
              <a:rPr lang="en-US" sz="2800" dirty="0"/>
              <a:t>node.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node.remove</a:t>
            </a:r>
            <a:r>
              <a:rPr lang="en-US" sz="2800" b="1" dirty="0"/>
              <a:t>()</a:t>
            </a:r>
            <a:r>
              <a:rPr lang="en-US" sz="2800" dirty="0"/>
              <a:t> – </a:t>
            </a:r>
            <a:r>
              <a:rPr lang="ru-RU" sz="2800" dirty="0"/>
              <a:t>удаляет </a:t>
            </a:r>
            <a:r>
              <a:rPr lang="en-US" sz="2800" dirty="0"/>
              <a:t>node.</a:t>
            </a:r>
          </a:p>
          <a:p>
            <a:pPr marL="0" marR="0" indent="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8418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DOM. </a:t>
            </a:r>
            <a:r>
              <a:rPr lang="ru-RU" dirty="0"/>
              <a:t>Доступ к атрибутам и свойствам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153236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Атрибуты – свойства описанные в </a:t>
            </a:r>
            <a:r>
              <a:rPr lang="en-US" sz="2400" dirty="0"/>
              <a:t>HTML</a:t>
            </a:r>
            <a:r>
              <a:rPr lang="ru-RU" sz="2400" dirty="0"/>
              <a:t>-разметке. Доступны по имени</a:t>
            </a:r>
          </a:p>
          <a:p>
            <a:r>
              <a:rPr lang="ru-RU" sz="2400" dirty="0"/>
              <a:t>Свойства – это то, что находится в DOM-объектах</a:t>
            </a:r>
            <a:endParaRPr lang="en-US" sz="2400" dirty="0"/>
          </a:p>
          <a:p>
            <a:r>
              <a:rPr lang="ru-RU" sz="2400" dirty="0"/>
              <a:t>Стандартные атрибуты доступны на объекте класса</a:t>
            </a:r>
          </a:p>
          <a:p>
            <a:r>
              <a:rPr lang="ru-RU" sz="2400" dirty="0"/>
              <a:t>Нестандартные атрибуты доступны через специальные методы</a:t>
            </a:r>
          </a:p>
          <a:p>
            <a:r>
              <a:rPr lang="en-US" sz="2400" b="1" dirty="0" err="1"/>
              <a:t>elem.hasAttribute</a:t>
            </a:r>
            <a:r>
              <a:rPr lang="en-US" sz="2400" b="1" dirty="0"/>
              <a:t>(name) </a:t>
            </a:r>
            <a:r>
              <a:rPr lang="en-US" sz="2400" dirty="0"/>
              <a:t>– </a:t>
            </a:r>
            <a:r>
              <a:rPr lang="ru-RU" sz="2400" dirty="0"/>
              <a:t>проверяет наличие атрибута</a:t>
            </a:r>
          </a:p>
          <a:p>
            <a:r>
              <a:rPr lang="en-US" sz="2400" b="1" dirty="0" err="1"/>
              <a:t>elem.getAttribute</a:t>
            </a:r>
            <a:r>
              <a:rPr lang="en-US" sz="2400" b="1" dirty="0"/>
              <a:t>(name) </a:t>
            </a:r>
            <a:r>
              <a:rPr lang="en-US" sz="2400" dirty="0"/>
              <a:t>– </a:t>
            </a:r>
            <a:r>
              <a:rPr lang="ru-RU" sz="2400" dirty="0"/>
              <a:t>получает значение атрибута</a:t>
            </a:r>
          </a:p>
          <a:p>
            <a:r>
              <a:rPr lang="en-US" sz="2400" b="1" dirty="0" err="1"/>
              <a:t>elem.setAttribute</a:t>
            </a:r>
            <a:r>
              <a:rPr lang="en-US" sz="2400" b="1" dirty="0"/>
              <a:t>(name, value) </a:t>
            </a:r>
            <a:r>
              <a:rPr lang="en-US" sz="2400" dirty="0"/>
              <a:t>– </a:t>
            </a:r>
            <a:r>
              <a:rPr lang="ru-RU" sz="2400" dirty="0"/>
              <a:t>устанавливает значение атрибута</a:t>
            </a:r>
          </a:p>
          <a:p>
            <a:r>
              <a:rPr lang="en-US" sz="2400" b="1" dirty="0" err="1"/>
              <a:t>elem.removeAttribute</a:t>
            </a:r>
            <a:r>
              <a:rPr lang="en-US" sz="2400" b="1" dirty="0"/>
              <a:t>(name) </a:t>
            </a:r>
            <a:r>
              <a:rPr lang="en-US" sz="2400" dirty="0"/>
              <a:t>– </a:t>
            </a:r>
            <a:r>
              <a:rPr lang="ru-RU" sz="2400" dirty="0"/>
              <a:t>удаляет атрибут</a:t>
            </a:r>
          </a:p>
          <a:p>
            <a:r>
              <a:rPr lang="en-US" sz="2400" b="1" dirty="0" err="1"/>
              <a:t>elem.attributes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коллекция всех атрибутов</a:t>
            </a:r>
          </a:p>
          <a:p>
            <a:r>
              <a:rPr lang="en-US" sz="2400" dirty="0"/>
              <a:t>DOM-</a:t>
            </a:r>
            <a:r>
              <a:rPr lang="ru-RU" sz="2400" dirty="0"/>
              <a:t>свойства типизированы (могут быть представлены строками, булевыми, числовыми и другими типами)</a:t>
            </a:r>
          </a:p>
        </p:txBody>
      </p:sp>
    </p:spTree>
    <p:extLst>
      <p:ext uri="{BB962C8B-B14F-4D97-AF65-F5344CB8AC3E}">
        <p14:creationId xmlns:p14="http://schemas.microsoft.com/office/powerpoint/2010/main" val="7072538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72203-D6B0-8C47-BB4C-81BCBE6C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78" y="1147463"/>
            <a:ext cx="12549888" cy="850240"/>
          </a:xfrm>
        </p:spPr>
        <p:txBody>
          <a:bodyPr>
            <a:normAutofit fontScale="90000"/>
          </a:bodyPr>
          <a:lstStyle/>
          <a:p>
            <a:r>
              <a:rPr lang="en-US" dirty="0"/>
              <a:t>DOM </a:t>
            </a:r>
            <a:r>
              <a:rPr lang="ru-RU" dirty="0"/>
              <a:t>Стандартные и нестандартные атрибуты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83BF-70E1-0F46-A622-E41D1D77EA68}"/>
              </a:ext>
            </a:extLst>
          </p:cNvPr>
          <p:cNvSpPr txBox="1"/>
          <p:nvPr/>
        </p:nvSpPr>
        <p:spPr>
          <a:xfrm>
            <a:off x="1476078" y="2059696"/>
            <a:ext cx="12088679" cy="6386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Стандартные атрибуты: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value</a:t>
            </a:r>
            <a:r>
              <a:rPr lang="en-US" sz="2400" dirty="0"/>
              <a:t> – </a:t>
            </a:r>
            <a:r>
              <a:rPr lang="ru-RU" sz="2400" dirty="0"/>
              <a:t>значение </a:t>
            </a:r>
            <a:r>
              <a:rPr lang="en-US" sz="2400" dirty="0"/>
              <a:t>(</a:t>
            </a:r>
            <a:r>
              <a:rPr lang="en-US" sz="2400" dirty="0" err="1"/>
              <a:t>HTMLInputElement</a:t>
            </a:r>
            <a:r>
              <a:rPr lang="en-US" sz="2400" dirty="0"/>
              <a:t>, </a:t>
            </a:r>
            <a:r>
              <a:rPr lang="en-US" sz="2400" dirty="0" err="1"/>
              <a:t>HTMLSelectElement</a:t>
            </a:r>
            <a:r>
              <a:rPr lang="en-US" sz="2400" dirty="0"/>
              <a:t>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/>
              <a:t>href</a:t>
            </a:r>
            <a:r>
              <a:rPr lang="en-US" sz="2400" dirty="0"/>
              <a:t> – </a:t>
            </a:r>
            <a:r>
              <a:rPr lang="ru-RU" sz="2400" dirty="0"/>
              <a:t>адрес ссылки</a:t>
            </a:r>
            <a:r>
              <a:rPr lang="en-US" sz="2400" dirty="0"/>
              <a:t> (</a:t>
            </a:r>
            <a:r>
              <a:rPr lang="en-US" sz="2400" dirty="0" err="1"/>
              <a:t>HTMLAnchorElement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</a:t>
            </a:r>
            <a:r>
              <a:rPr lang="en-US" sz="2400" dirty="0"/>
              <a:t> – </a:t>
            </a:r>
            <a:r>
              <a:rPr lang="ru-RU" sz="2400" dirty="0"/>
              <a:t>значение атрибута «</a:t>
            </a:r>
            <a:r>
              <a:rPr lang="en-US" sz="2400" dirty="0"/>
              <a:t>id» </a:t>
            </a:r>
            <a:r>
              <a:rPr lang="ru-RU" sz="2400" dirty="0"/>
              <a:t>для всех элементов (</a:t>
            </a:r>
            <a:r>
              <a:rPr lang="en-US" sz="2400" dirty="0" err="1"/>
              <a:t>HTMLElement</a:t>
            </a:r>
            <a:r>
              <a:rPr lang="en-US" sz="2400" dirty="0"/>
              <a:t>)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Многие стандартные атрибуты зависят от конкретного класса элемента. Полный список поддерживаемых атрибутов можно узнать в спецификации</a:t>
            </a:r>
            <a:r>
              <a:rPr lang="en-US" sz="2400" dirty="0"/>
              <a:t> DOM.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Нестандартные атрибуты: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Пользовательские атрибуты: </a:t>
            </a:r>
            <a:r>
              <a:rPr lang="en-US" sz="2400" i="1" dirty="0" err="1"/>
              <a:t>div.setAttribute</a:t>
            </a:r>
            <a:r>
              <a:rPr lang="en-US" sz="2400" i="1" dirty="0"/>
              <a:t>(‘my-attribute', ‘open’);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dataset-</a:t>
            </a:r>
            <a:r>
              <a:rPr lang="ru-RU" sz="2400" i="1" dirty="0"/>
              <a:t>атрибуты – начинаются с префикса «</a:t>
            </a:r>
            <a:r>
              <a:rPr lang="en-US" sz="2400" i="1" dirty="0"/>
              <a:t>data-</a:t>
            </a:r>
            <a:r>
              <a:rPr lang="ru-RU" sz="2400" i="1" dirty="0"/>
              <a:t>»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marR="0" indent="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1EB2-3077-4B4B-8B7B-370A2A04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7989276"/>
            <a:ext cx="9988952" cy="103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2AE41-B071-6E4C-9A44-C587D28D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179" y="6617775"/>
            <a:ext cx="4820413" cy="33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5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</a:t>
            </a:r>
            <a:r>
              <a:rPr lang="en-US" dirty="0"/>
              <a:t>BOM. Window</a:t>
            </a:r>
          </a:p>
        </p:txBody>
      </p:sp>
      <p:pic>
        <p:nvPicPr>
          <p:cNvPr id="25602" name="Picture 2" descr="Image result for bom wind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3"/>
          <a:stretch/>
        </p:blipFill>
        <p:spPr bwMode="auto">
          <a:xfrm>
            <a:off x="4712136" y="2570298"/>
            <a:ext cx="12947213" cy="62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478437" y="2395471"/>
            <a:ext cx="46175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Представляет собой объект, содержащий </a:t>
            </a:r>
            <a:r>
              <a:rPr lang="en-US" dirty="0"/>
              <a:t>DOM </a:t>
            </a:r>
            <a:r>
              <a:rPr lang="ru-RU" dirty="0"/>
              <a:t>документ</a:t>
            </a:r>
          </a:p>
          <a:p>
            <a:r>
              <a:rPr lang="ru-RU" dirty="0"/>
              <a:t>Является глобальным объектом и предоставляет доступ к другим компонентам </a:t>
            </a:r>
            <a:r>
              <a:rPr lang="ru-RU" dirty="0" err="1"/>
              <a:t>бразузера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1781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</a:t>
            </a:r>
            <a:r>
              <a:rPr lang="en-US" dirty="0"/>
              <a:t>BOM. History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140663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Позволяет манипулировать историей браузера</a:t>
            </a:r>
          </a:p>
          <a:p>
            <a:r>
              <a:rPr lang="ru-RU" dirty="0"/>
              <a:t>Методы и свойства:</a:t>
            </a:r>
          </a:p>
          <a:p>
            <a:pPr lvl="1"/>
            <a:r>
              <a:rPr lang="en-US" b="1" dirty="0" err="1"/>
              <a:t>history.length</a:t>
            </a:r>
            <a:r>
              <a:rPr lang="en-US" dirty="0"/>
              <a:t> – </a:t>
            </a:r>
            <a:r>
              <a:rPr lang="ru-RU" dirty="0"/>
              <a:t>количество элементов в истории</a:t>
            </a:r>
          </a:p>
          <a:p>
            <a:pPr lvl="1"/>
            <a:r>
              <a:rPr lang="en-US" b="1" dirty="0" err="1"/>
              <a:t>history.back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переход на предыдущую страницу</a:t>
            </a:r>
          </a:p>
          <a:p>
            <a:pPr lvl="1"/>
            <a:r>
              <a:rPr lang="en-US" b="1" dirty="0" err="1"/>
              <a:t>history.forward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переход на следующую страницу</a:t>
            </a:r>
          </a:p>
          <a:p>
            <a:pPr lvl="1"/>
            <a:r>
              <a:rPr lang="en-US" b="1" dirty="0" err="1"/>
              <a:t>history.go</a:t>
            </a:r>
            <a:r>
              <a:rPr lang="en-US" b="1" dirty="0"/>
              <a:t>(step) </a:t>
            </a:r>
            <a:r>
              <a:rPr lang="en-US" dirty="0"/>
              <a:t>– </a:t>
            </a:r>
            <a:r>
              <a:rPr lang="ru-RU" dirty="0"/>
              <a:t>переход на определенную страницу</a:t>
            </a:r>
            <a:endParaRPr lang="en-US" dirty="0"/>
          </a:p>
          <a:p>
            <a:pPr lvl="1"/>
            <a:r>
              <a:rPr lang="en-US" b="1" dirty="0" err="1"/>
              <a:t>history.pushState</a:t>
            </a:r>
            <a:r>
              <a:rPr lang="en-US" b="1" dirty="0"/>
              <a:t>(state, title, </a:t>
            </a:r>
            <a:r>
              <a:rPr lang="en-US" b="1" dirty="0" err="1"/>
              <a:t>url</a:t>
            </a:r>
            <a:r>
              <a:rPr lang="en-US" b="1" dirty="0"/>
              <a:t>) </a:t>
            </a:r>
            <a:r>
              <a:rPr lang="en-US" dirty="0"/>
              <a:t>– </a:t>
            </a:r>
            <a:r>
              <a:rPr lang="ru-RU" dirty="0"/>
              <a:t>добавить страницу в стек истории</a:t>
            </a:r>
            <a:endParaRPr lang="en-US" dirty="0"/>
          </a:p>
          <a:p>
            <a:pPr lvl="1"/>
            <a:r>
              <a:rPr lang="en-US" b="1" dirty="0" err="1"/>
              <a:t>history.replaceState</a:t>
            </a:r>
            <a:r>
              <a:rPr lang="en-US" b="1" dirty="0"/>
              <a:t>(state, title, </a:t>
            </a:r>
            <a:r>
              <a:rPr lang="en-US" b="1" dirty="0" err="1"/>
              <a:t>url</a:t>
            </a:r>
            <a:r>
              <a:rPr lang="en-US" b="1" dirty="0"/>
              <a:t>) </a:t>
            </a:r>
            <a:r>
              <a:rPr lang="en-US" dirty="0"/>
              <a:t>– </a:t>
            </a:r>
            <a:r>
              <a:rPr lang="ru-RU" dirty="0"/>
              <a:t>заменить текущую страницу в истории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5243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</a:t>
            </a:r>
            <a:r>
              <a:rPr lang="en-US" dirty="0"/>
              <a:t>BOM. Location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140663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Позволяет манипулировать адресом в браузере, получить информацию об адресе</a:t>
            </a:r>
          </a:p>
          <a:p>
            <a:r>
              <a:rPr lang="ru-RU" dirty="0"/>
              <a:t>Методы и свойства:</a:t>
            </a:r>
          </a:p>
          <a:p>
            <a:pPr lvl="1"/>
            <a:r>
              <a:rPr lang="ru-RU" dirty="0"/>
              <a:t>Свойства: </a:t>
            </a:r>
            <a:r>
              <a:rPr lang="en-US" b="1" dirty="0" err="1"/>
              <a:t>href</a:t>
            </a:r>
            <a:r>
              <a:rPr lang="en-US" b="1" dirty="0"/>
              <a:t>, protocol, host, hostname, port, pathname, search, hash, origin</a:t>
            </a:r>
          </a:p>
          <a:p>
            <a:pPr lvl="1"/>
            <a:r>
              <a:rPr lang="ru-RU" dirty="0"/>
              <a:t>Методы:</a:t>
            </a:r>
          </a:p>
          <a:p>
            <a:pPr lvl="2"/>
            <a:r>
              <a:rPr lang="en-US" b="1" dirty="0" err="1"/>
              <a:t>location.assign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переход по адресу</a:t>
            </a:r>
            <a:endParaRPr lang="en-US" dirty="0"/>
          </a:p>
          <a:p>
            <a:pPr lvl="2"/>
            <a:r>
              <a:rPr lang="en-US" b="1" dirty="0" err="1"/>
              <a:t>location.reload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– перезагрузка страницы и ресурсов</a:t>
            </a:r>
          </a:p>
          <a:p>
            <a:pPr lvl="2"/>
            <a:r>
              <a:rPr lang="en-US" b="1" dirty="0" err="1"/>
              <a:t>location.replace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заменить текущую страницу на страницу с новым адресом, заменяя адрес в стеке истории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1931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</a:t>
            </a:r>
            <a:r>
              <a:rPr lang="en-US" dirty="0"/>
              <a:t>BOM. Navigator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140663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Позволяет получить информацию о текущем юзер-агенте</a:t>
            </a:r>
          </a:p>
          <a:p>
            <a:r>
              <a:rPr lang="ru-RU" dirty="0"/>
              <a:t>Методы и свойства:</a:t>
            </a:r>
          </a:p>
          <a:p>
            <a:pPr lvl="1"/>
            <a:r>
              <a:rPr lang="ru-RU" dirty="0"/>
              <a:t>Свойства: </a:t>
            </a:r>
            <a:r>
              <a:rPr lang="en-US" b="1" dirty="0" err="1"/>
              <a:t>appName</a:t>
            </a:r>
            <a:r>
              <a:rPr lang="en-US" b="1" dirty="0"/>
              <a:t>, </a:t>
            </a:r>
            <a:r>
              <a:rPr lang="en-US" b="1" dirty="0" err="1"/>
              <a:t>appVersion</a:t>
            </a:r>
            <a:r>
              <a:rPr lang="en-US" b="1" dirty="0"/>
              <a:t>, battery, connection, </a:t>
            </a:r>
            <a:r>
              <a:rPr lang="en-US" b="1" dirty="0" err="1"/>
              <a:t>cookieEnabled</a:t>
            </a:r>
            <a:r>
              <a:rPr lang="en-US" b="1" dirty="0"/>
              <a:t>, geolocation, keyboard, language, languages, </a:t>
            </a:r>
            <a:r>
              <a:rPr lang="en-US" b="1" dirty="0" err="1"/>
              <a:t>mediaCapabilities</a:t>
            </a:r>
            <a:r>
              <a:rPr lang="en-US" b="1" dirty="0"/>
              <a:t>, </a:t>
            </a:r>
            <a:r>
              <a:rPr lang="en-US" b="1" dirty="0" err="1"/>
              <a:t>mimeTypes</a:t>
            </a:r>
            <a:r>
              <a:rPr lang="en-US" b="1" dirty="0"/>
              <a:t>, permissions, platform, </a:t>
            </a:r>
            <a:r>
              <a:rPr lang="en-US" b="1" dirty="0" err="1"/>
              <a:t>serviceWorker</a:t>
            </a:r>
            <a:r>
              <a:rPr lang="en-US" b="1" dirty="0"/>
              <a:t>, storage, </a:t>
            </a:r>
            <a:r>
              <a:rPr lang="en-US" b="1" dirty="0" err="1"/>
              <a:t>userAgent</a:t>
            </a:r>
            <a:endParaRPr lang="en-US" b="1" dirty="0"/>
          </a:p>
          <a:p>
            <a:pPr lvl="1"/>
            <a:r>
              <a:rPr lang="ru-RU" dirty="0"/>
              <a:t>Методы:</a:t>
            </a:r>
          </a:p>
          <a:p>
            <a:pPr lvl="2"/>
            <a:r>
              <a:rPr lang="en-US" b="1" dirty="0" err="1"/>
              <a:t>getUserMedia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получить доступ к аудио и видео</a:t>
            </a:r>
          </a:p>
          <a:p>
            <a:pPr lvl="2"/>
            <a:r>
              <a:rPr lang="en-US" b="1" dirty="0"/>
              <a:t>vibrate() </a:t>
            </a:r>
            <a:r>
              <a:rPr lang="en-US" dirty="0"/>
              <a:t>– </a:t>
            </a:r>
            <a:r>
              <a:rPr lang="ru-RU" dirty="0"/>
              <a:t>включение вибрации устройства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7070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</a:t>
            </a:r>
            <a:r>
              <a:rPr lang="en-US" dirty="0"/>
              <a:t>BOM. Screen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14066363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Предоставляет свойства и методы связанные с экраном устройства</a:t>
            </a:r>
          </a:p>
          <a:p>
            <a:r>
              <a:rPr lang="ru-RU" dirty="0"/>
              <a:t>Свойства: </a:t>
            </a:r>
            <a:endParaRPr lang="en-US" dirty="0"/>
          </a:p>
          <a:p>
            <a:pPr lvl="1"/>
            <a:r>
              <a:rPr lang="en-US" b="1" dirty="0" err="1"/>
              <a:t>availHeight</a:t>
            </a:r>
            <a:endParaRPr lang="en-US" b="1" dirty="0"/>
          </a:p>
          <a:p>
            <a:pPr lvl="1"/>
            <a:r>
              <a:rPr lang="en-US" b="1" dirty="0" err="1"/>
              <a:t>availWidth</a:t>
            </a:r>
            <a:endParaRPr lang="en-US" b="1" dirty="0"/>
          </a:p>
          <a:p>
            <a:pPr lvl="1"/>
            <a:r>
              <a:rPr lang="en-US" b="1" dirty="0" err="1"/>
              <a:t>colorDepth</a:t>
            </a:r>
            <a:endParaRPr lang="en-US" b="1" dirty="0"/>
          </a:p>
          <a:p>
            <a:pPr lvl="1"/>
            <a:r>
              <a:rPr lang="en-US" b="1" dirty="0"/>
              <a:t>height</a:t>
            </a:r>
          </a:p>
          <a:p>
            <a:pPr lvl="1"/>
            <a:r>
              <a:rPr lang="en-US" b="1" dirty="0"/>
              <a:t>orientation</a:t>
            </a:r>
          </a:p>
          <a:p>
            <a:pPr lvl="1"/>
            <a:r>
              <a:rPr lang="en-US" b="1" dirty="0" err="1"/>
              <a:t>pixelDepth</a:t>
            </a:r>
            <a:endParaRPr lang="en-US" b="1" dirty="0"/>
          </a:p>
          <a:p>
            <a:pPr lvl="1"/>
            <a:r>
              <a:rPr lang="en-US" b="1" dirty="0"/>
              <a:t>width</a:t>
            </a:r>
          </a:p>
          <a:p>
            <a:pPr marL="0" indent="0">
              <a:buNone/>
            </a:pP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690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Основные тэги - формы"/>
          <p:cNvSpPr txBox="1">
            <a:spLocks noGrp="1"/>
          </p:cNvSpPr>
          <p:nvPr>
            <p:ph type="title"/>
          </p:nvPr>
        </p:nvSpPr>
        <p:spPr>
          <a:xfrm>
            <a:off x="2309248" y="4294054"/>
            <a:ext cx="13188066" cy="8502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/>
              <a:t>BOM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размерами и позициями</a:t>
            </a:r>
            <a:r>
              <a:rPr lang="en-US" dirty="0"/>
              <a:t> </a:t>
            </a:r>
            <a:r>
              <a:rPr lang="ru-RU" dirty="0"/>
              <a:t>элементов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59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элементов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9619" y="2395894"/>
            <a:ext cx="7231962" cy="7278694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99" dirty="0"/>
              <a:t>JavaScript </a:t>
            </a:r>
            <a:r>
              <a:rPr lang="ru-RU" sz="2699" dirty="0"/>
              <a:t>позволяет получать информацию обо всех необходимых метриках элементов:</a:t>
            </a:r>
          </a:p>
          <a:p>
            <a:pPr lvl="1"/>
            <a:r>
              <a:rPr lang="ru-RU" sz="2699" dirty="0"/>
              <a:t>Позиция (относительно родителя</a:t>
            </a:r>
            <a:r>
              <a:rPr lang="en-US" sz="2699" dirty="0"/>
              <a:t>/</a:t>
            </a:r>
            <a:r>
              <a:rPr lang="ru-RU" sz="2699" dirty="0"/>
              <a:t>документа</a:t>
            </a:r>
            <a:r>
              <a:rPr lang="en-US" sz="2699" dirty="0"/>
              <a:t>/</a:t>
            </a:r>
            <a:r>
              <a:rPr lang="ru-RU" sz="2699" dirty="0"/>
              <a:t>окна</a:t>
            </a:r>
            <a:r>
              <a:rPr lang="en-US" sz="2699" dirty="0"/>
              <a:t>/</a:t>
            </a:r>
            <a:r>
              <a:rPr lang="ru-RU" sz="2699" dirty="0"/>
              <a:t>прокрутки)</a:t>
            </a:r>
          </a:p>
          <a:p>
            <a:pPr lvl="1"/>
            <a:r>
              <a:rPr lang="ru-RU" sz="2699" dirty="0"/>
              <a:t>Размеры</a:t>
            </a:r>
          </a:p>
          <a:p>
            <a:pPr lvl="1"/>
            <a:r>
              <a:rPr lang="ru-RU" sz="2699" dirty="0"/>
              <a:t>Внутренние отступы</a:t>
            </a:r>
          </a:p>
          <a:p>
            <a:pPr lvl="1"/>
            <a:r>
              <a:rPr lang="ru-RU" sz="2699" dirty="0"/>
              <a:t>Размеры границы</a:t>
            </a:r>
          </a:p>
          <a:p>
            <a:pPr lvl="1"/>
            <a:r>
              <a:rPr lang="ru-RU" sz="2699" dirty="0"/>
              <a:t>Области прокрутки</a:t>
            </a:r>
            <a:endParaRPr lang="en-US" sz="2699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871" y="2373183"/>
            <a:ext cx="8096931" cy="73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5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элементов. Позиция элемента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4"/>
            <a:ext cx="15040228" cy="1471174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99" b="1" dirty="0" err="1">
                <a:latin typeface="Consolas" panose="020B0609020204030204" pitchFamily="49" charset="0"/>
              </a:rPr>
              <a:t>Element.offsetParent</a:t>
            </a:r>
            <a:r>
              <a:rPr lang="en-US" sz="2699" dirty="0"/>
              <a:t> – </a:t>
            </a:r>
            <a:r>
              <a:rPr lang="ru-RU" sz="2699" dirty="0"/>
              <a:t>элемент от которого рассчитывается позиционирование</a:t>
            </a:r>
          </a:p>
          <a:p>
            <a:pPr hangingPunct="1"/>
            <a:r>
              <a:rPr lang="en-US" sz="2699" b="1" dirty="0" err="1">
                <a:latin typeface="Consolas" panose="020B0609020204030204" pitchFamily="49" charset="0"/>
              </a:rPr>
              <a:t>Element.offsetLeft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Element.offsetTop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левая и верхняя границы относительно элемента позиционирования</a:t>
            </a:r>
            <a:endParaRPr lang="en-US" sz="2699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105" y="4265259"/>
            <a:ext cx="6009348" cy="5580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62" y="4812762"/>
            <a:ext cx="7355851" cy="43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53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элементов. Позиция элемента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4"/>
            <a:ext cx="15040228" cy="1471174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99" b="1" dirty="0" err="1">
                <a:latin typeface="Consolas" panose="020B0609020204030204" pitchFamily="49" charset="0"/>
              </a:rPr>
              <a:t>Element.offsetParent</a:t>
            </a:r>
            <a:r>
              <a:rPr lang="en-US" sz="2699" dirty="0"/>
              <a:t> – </a:t>
            </a:r>
            <a:r>
              <a:rPr lang="ru-RU" sz="2699" dirty="0"/>
              <a:t>элемент от которого рассчитывается позиционирование</a:t>
            </a:r>
          </a:p>
          <a:p>
            <a:pPr hangingPunct="1"/>
            <a:r>
              <a:rPr lang="en-US" sz="2699" b="1" dirty="0" err="1">
                <a:latin typeface="Consolas" panose="020B0609020204030204" pitchFamily="49" charset="0"/>
              </a:rPr>
              <a:t>Element.offsetLeft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Element.offsetTop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левая и верхняя границы относительно элемента позиционирования</a:t>
            </a:r>
            <a:endParaRPr lang="en-US" sz="26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71" y="4265260"/>
            <a:ext cx="10576653" cy="3049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82" y="7475478"/>
            <a:ext cx="10333030" cy="20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19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Метрики элементов. Позиция содержимого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15460293" cy="2360723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clientTop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clientLeft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позиция внутреннего содержимого элемента относительно позиции самого элемента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2" y="3843794"/>
            <a:ext cx="6017327" cy="496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88" y="3843795"/>
            <a:ext cx="6266226" cy="56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0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элементов. Позиция прокрутки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8492157" cy="6746696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scrollTop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scrollLeft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позиция прокрутки содержимого</a:t>
            </a:r>
            <a:endParaRPr lang="en-US" sz="2699" dirty="0"/>
          </a:p>
          <a:p>
            <a:r>
              <a:rPr lang="en-US" sz="2699" b="1" dirty="0" err="1">
                <a:latin typeface="Consolas" panose="020B0609020204030204" pitchFamily="49" charset="0"/>
              </a:rPr>
              <a:t>Element.scrollIntoView</a:t>
            </a:r>
            <a:r>
              <a:rPr lang="en-US" sz="2699" b="1" dirty="0">
                <a:latin typeface="Consolas" panose="020B0609020204030204" pitchFamily="49" charset="0"/>
              </a:rPr>
              <a:t>(</a:t>
            </a:r>
            <a:r>
              <a:rPr lang="en-US" sz="2699" b="1" dirty="0" err="1">
                <a:latin typeface="Consolas" panose="020B0609020204030204" pitchFamily="49" charset="0"/>
              </a:rPr>
              <a:t>alignToTop</a:t>
            </a:r>
            <a:r>
              <a:rPr lang="en-US" sz="2699" b="1" dirty="0">
                <a:latin typeface="Consolas" panose="020B0609020204030204" pitchFamily="49" charset="0"/>
              </a:rPr>
              <a:t>: Boolean) </a:t>
            </a:r>
            <a:r>
              <a:rPr lang="en-US" sz="2699" dirty="0"/>
              <a:t>– </a:t>
            </a:r>
            <a:r>
              <a:rPr lang="ru-RU" sz="2699" dirty="0"/>
              <a:t>прокручивает родительский элемент</a:t>
            </a:r>
            <a:r>
              <a:rPr lang="en-US" sz="2699" dirty="0"/>
              <a:t>, </a:t>
            </a:r>
            <a:r>
              <a:rPr lang="ru-RU" sz="2699" dirty="0"/>
              <a:t>до указанной позиции выбранного элемента</a:t>
            </a:r>
          </a:p>
          <a:p>
            <a:endParaRPr lang="ru-RU" sz="26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131" y="2391460"/>
            <a:ext cx="7013437" cy="75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926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элементов. Размеры элемента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7466705" cy="2360723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offsetWidth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offsetHeight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ширина и высота элемента включающая внутреннюю область (размер содержимого, внутренних отступов, </a:t>
            </a:r>
            <a:r>
              <a:rPr lang="ru-RU" sz="2699" dirty="0" err="1"/>
              <a:t>скроллбара</a:t>
            </a:r>
            <a:r>
              <a:rPr lang="ru-RU" sz="2699" dirty="0"/>
              <a:t>) и рамки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68" y="2151793"/>
            <a:ext cx="7458597" cy="75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96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Метрики элементов. Размеры содержимого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7466705" cy="6437825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clientWidth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clientHeight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ширина и высота видимого содержимого элемента, включающая отступы</a:t>
            </a:r>
          </a:p>
          <a:p>
            <a:r>
              <a:rPr lang="ru-RU" sz="2699" dirty="0"/>
              <a:t>Не включает размер </a:t>
            </a:r>
            <a:r>
              <a:rPr lang="ru-RU" sz="2699" dirty="0" err="1"/>
              <a:t>скроллбара</a:t>
            </a:r>
            <a:endParaRPr lang="ru-RU" sz="2699" dirty="0"/>
          </a:p>
          <a:p>
            <a:endParaRPr lang="ru-RU" sz="26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50" y="2395894"/>
            <a:ext cx="7161695" cy="71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6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Метрики элементов. Размеры содержимого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8479802" cy="7334916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scrollWidth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scrollHeight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размеры внутреннего содержимого, включающие прокрученную область</a:t>
            </a:r>
          </a:p>
          <a:p>
            <a:endParaRPr lang="ru-RU" sz="26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143" y="1997702"/>
            <a:ext cx="6656948" cy="77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908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окна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15682680" cy="7334916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window.innerWidth</a:t>
            </a:r>
            <a:r>
              <a:rPr lang="en-US" sz="2699" b="1" dirty="0">
                <a:latin typeface="Consolas" panose="020B0609020204030204" pitchFamily="49" charset="0"/>
              </a:rPr>
              <a:t> / </a:t>
            </a:r>
            <a:r>
              <a:rPr lang="en-US" sz="2699" b="1" dirty="0" err="1">
                <a:latin typeface="Consolas" panose="020B0609020204030204" pitchFamily="49" charset="0"/>
              </a:rPr>
              <a:t>innerHeight</a:t>
            </a:r>
            <a:r>
              <a:rPr lang="en-US" sz="2699" b="1" dirty="0">
                <a:latin typeface="Consolas" panose="020B0609020204030204" pitchFamily="49" charset="0"/>
              </a:rPr>
              <a:t> </a:t>
            </a:r>
            <a:r>
              <a:rPr lang="en-US" sz="2699" dirty="0"/>
              <a:t>– </a:t>
            </a:r>
            <a:r>
              <a:rPr lang="ru-RU" sz="2699" dirty="0"/>
              <a:t>полный размер окна, включающий размер полосы прокрутки</a:t>
            </a:r>
            <a:endParaRPr lang="en-US" sz="2699" dirty="0"/>
          </a:p>
          <a:p>
            <a:r>
              <a:rPr lang="en-US" sz="2699" b="1" dirty="0" err="1">
                <a:latin typeface="Consolas" panose="020B0609020204030204" pitchFamily="49" charset="0"/>
              </a:rPr>
              <a:t>window.scrollBy</a:t>
            </a:r>
            <a:r>
              <a:rPr lang="en-US" sz="2699" b="1" dirty="0">
                <a:latin typeface="Consolas" panose="020B0609020204030204" pitchFamily="49" charset="0"/>
              </a:rPr>
              <a:t>(</a:t>
            </a:r>
            <a:r>
              <a:rPr lang="en-US" sz="2699" b="1" dirty="0" err="1">
                <a:latin typeface="Consolas" panose="020B0609020204030204" pitchFamily="49" charset="0"/>
              </a:rPr>
              <a:t>x,y</a:t>
            </a:r>
            <a:r>
              <a:rPr lang="en-US" sz="2699" b="1" dirty="0">
                <a:latin typeface="Consolas" panose="020B0609020204030204" pitchFamily="49" charset="0"/>
              </a:rPr>
              <a:t>) </a:t>
            </a:r>
            <a:r>
              <a:rPr lang="en-US" sz="2699" dirty="0"/>
              <a:t>– </a:t>
            </a:r>
            <a:r>
              <a:rPr lang="ru-RU" sz="2699" dirty="0"/>
              <a:t>прокрутка относительно текущей позиции</a:t>
            </a:r>
            <a:endParaRPr lang="en-US" sz="2699" dirty="0"/>
          </a:p>
          <a:p>
            <a:r>
              <a:rPr lang="en-US" sz="2699" b="1" dirty="0" err="1">
                <a:latin typeface="Consolas" panose="020B0609020204030204" pitchFamily="49" charset="0"/>
              </a:rPr>
              <a:t>window.scrollTo</a:t>
            </a:r>
            <a:r>
              <a:rPr lang="en-US" sz="2699" b="1" dirty="0">
                <a:latin typeface="Consolas" panose="020B0609020204030204" pitchFamily="49" charset="0"/>
              </a:rPr>
              <a:t>(</a:t>
            </a:r>
            <a:r>
              <a:rPr lang="en-US" sz="2699" b="1" dirty="0" err="1">
                <a:latin typeface="Consolas" panose="020B0609020204030204" pitchFamily="49" charset="0"/>
              </a:rPr>
              <a:t>pageX,pageY</a:t>
            </a:r>
            <a:r>
              <a:rPr lang="en-US" sz="2699" b="1" dirty="0">
                <a:latin typeface="Consolas" panose="020B0609020204030204" pitchFamily="49" charset="0"/>
              </a:rPr>
              <a:t>)</a:t>
            </a:r>
            <a:r>
              <a:rPr lang="ru-RU" sz="2699" b="1" dirty="0">
                <a:latin typeface="Consolas" panose="020B0609020204030204" pitchFamily="49" charset="0"/>
              </a:rPr>
              <a:t> </a:t>
            </a:r>
            <a:r>
              <a:rPr lang="ru-RU" sz="2699" dirty="0"/>
              <a:t>– произвести прокрутку документа в окне</a:t>
            </a:r>
          </a:p>
          <a:p>
            <a:endParaRPr lang="ru-RU" sz="2699" dirty="0"/>
          </a:p>
        </p:txBody>
      </p:sp>
    </p:spTree>
    <p:extLst>
      <p:ext uri="{BB962C8B-B14F-4D97-AF65-F5344CB8AC3E}">
        <p14:creationId xmlns:p14="http://schemas.microsoft.com/office/powerpoint/2010/main" val="35874512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</a:t>
            </a:r>
            <a:r>
              <a:rPr lang="en-US" dirty="0"/>
              <a:t>JavaScript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6" y="2395471"/>
            <a:ext cx="15533214" cy="2417054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JavaScript – </a:t>
            </a:r>
            <a:r>
              <a:rPr lang="ru-RU" dirty="0"/>
              <a:t>это язык программирования</a:t>
            </a:r>
            <a:endParaRPr lang="en-US" dirty="0"/>
          </a:p>
          <a:p>
            <a:pPr hangingPunct="1"/>
            <a:r>
              <a:rPr lang="ru-RU" dirty="0"/>
              <a:t>Окружение </a:t>
            </a:r>
            <a:r>
              <a:rPr lang="en-US" dirty="0"/>
              <a:t>JavaScript </a:t>
            </a:r>
            <a:r>
              <a:rPr lang="ru-RU" dirty="0"/>
              <a:t>– это набор объектов и функций над программой, которые позволяют работать с ней, используя </a:t>
            </a:r>
            <a:r>
              <a:rPr lang="en-US" dirty="0"/>
              <a:t>JavaScript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lh5.googleusercontent.com/bFiAa3rEWjP-G2lOG0MGEw7Qeat7CsVlK2PcFWE79n8h9h5qBRfGzDrveIS6AqxH7BJq7hd0NlpXN_1E9U5AMPqk9PcQSKcNlwqfLUucCwKhugmoqdzEUB-b1TdP_Hv2kDMRHPU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78" y="4812525"/>
            <a:ext cx="59436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 environment 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28" y="4986375"/>
            <a:ext cx="5705772" cy="47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3128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Метрики элементов. Координаты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7219608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Element.getBoundingClientRect</a:t>
            </a:r>
            <a:r>
              <a:rPr lang="en-US" sz="2699" b="1" dirty="0">
                <a:latin typeface="Consolas" panose="020B0609020204030204" pitchFamily="49" charset="0"/>
              </a:rPr>
              <a:t>() </a:t>
            </a:r>
            <a:r>
              <a:rPr lang="en-US" sz="2699" dirty="0"/>
              <a:t>– </a:t>
            </a:r>
            <a:r>
              <a:rPr lang="ru-RU" sz="2699" dirty="0"/>
              <a:t>возвращает координаты и размеры прямоугольной области в которую заключен элемент относительно окна браузера</a:t>
            </a:r>
          </a:p>
          <a:p>
            <a:r>
              <a:rPr lang="ru-RU" sz="2699" dirty="0"/>
              <a:t>Содержит свойства: </a:t>
            </a:r>
            <a:r>
              <a:rPr lang="en-US" sz="2699" b="1" dirty="0"/>
              <a:t>x, y, width, height, top, bottom, left, right</a:t>
            </a:r>
            <a:endParaRPr lang="ru-RU" sz="2699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25" y="2865060"/>
            <a:ext cx="7466448" cy="58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26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элемента по координатам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8" y="2395893"/>
            <a:ext cx="13854162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99" b="1" dirty="0" err="1">
                <a:latin typeface="Consolas" panose="020B0609020204030204" pitchFamily="49" charset="0"/>
              </a:rPr>
              <a:t>document.elementFromPoint</a:t>
            </a:r>
            <a:r>
              <a:rPr lang="en-US" sz="2699" b="1" dirty="0">
                <a:latin typeface="Consolas" panose="020B0609020204030204" pitchFamily="49" charset="0"/>
              </a:rPr>
              <a:t>(x, y) </a:t>
            </a:r>
            <a:r>
              <a:rPr lang="en-US" sz="2699" dirty="0"/>
              <a:t>– </a:t>
            </a:r>
            <a:r>
              <a:rPr lang="ru-RU" sz="2699" dirty="0"/>
              <a:t>получить элемент по указанным координатам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999" y="4167853"/>
            <a:ext cx="5037948" cy="4199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05" y="3879261"/>
            <a:ext cx="8640246" cy="47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98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HTML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События</a:t>
            </a: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7" y="2395893"/>
            <a:ext cx="13582355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99" dirty="0"/>
              <a:t>Событие – это сигнал о произошедшем</a:t>
            </a:r>
          </a:p>
          <a:p>
            <a:r>
              <a:rPr lang="ru-RU" sz="2699" dirty="0"/>
              <a:t>События представляются объектом на основе интерфейса </a:t>
            </a:r>
            <a:r>
              <a:rPr lang="en-US" sz="2699" dirty="0"/>
              <a:t>Event</a:t>
            </a:r>
          </a:p>
          <a:p>
            <a:r>
              <a:rPr lang="ru-RU" sz="2699" dirty="0"/>
              <a:t>Распространенные типы событий:</a:t>
            </a:r>
          </a:p>
          <a:p>
            <a:pPr lvl="1"/>
            <a:r>
              <a:rPr lang="ru-RU" sz="2699" dirty="0"/>
              <a:t>Связанные с мышью (</a:t>
            </a:r>
            <a:r>
              <a:rPr lang="en-US" sz="2699" i="1" dirty="0"/>
              <a:t>click, </a:t>
            </a:r>
            <a:r>
              <a:rPr lang="en-US" sz="2699" i="1" dirty="0" err="1"/>
              <a:t>contextmenu</a:t>
            </a:r>
            <a:r>
              <a:rPr lang="en-US" sz="2699" i="1" dirty="0"/>
              <a:t>, </a:t>
            </a:r>
            <a:r>
              <a:rPr lang="en-US" sz="2699" i="1" dirty="0" err="1"/>
              <a:t>mouseover</a:t>
            </a:r>
            <a:r>
              <a:rPr lang="en-US" sz="2699" i="1" dirty="0"/>
              <a:t> / </a:t>
            </a:r>
            <a:r>
              <a:rPr lang="en-US" sz="2699" i="1" dirty="0" err="1"/>
              <a:t>mouseout</a:t>
            </a:r>
            <a:r>
              <a:rPr lang="en-US" sz="2699" i="1" dirty="0"/>
              <a:t>, </a:t>
            </a:r>
            <a:r>
              <a:rPr lang="en-US" sz="2699" i="1" dirty="0" err="1"/>
              <a:t>mousedown</a:t>
            </a:r>
            <a:r>
              <a:rPr lang="en-US" sz="2699" i="1" dirty="0"/>
              <a:t> / </a:t>
            </a:r>
            <a:r>
              <a:rPr lang="en-US" sz="2699" i="1" dirty="0" err="1"/>
              <a:t>mouseup</a:t>
            </a:r>
            <a:r>
              <a:rPr lang="en-US" sz="2699" i="1" dirty="0"/>
              <a:t>, </a:t>
            </a:r>
            <a:r>
              <a:rPr lang="en-US" sz="2699" i="1" dirty="0" err="1"/>
              <a:t>mousemove</a:t>
            </a:r>
            <a:r>
              <a:rPr lang="en-US" sz="2699" dirty="0"/>
              <a:t>)</a:t>
            </a:r>
          </a:p>
          <a:p>
            <a:pPr lvl="1"/>
            <a:r>
              <a:rPr lang="ru-RU" sz="2699" dirty="0"/>
              <a:t>Клавиатурные (</a:t>
            </a:r>
            <a:r>
              <a:rPr lang="en-US" sz="2699" i="1" dirty="0" err="1"/>
              <a:t>keydown</a:t>
            </a:r>
            <a:r>
              <a:rPr lang="en-US" sz="2699" i="1" dirty="0"/>
              <a:t>, </a:t>
            </a:r>
            <a:r>
              <a:rPr lang="en-US" sz="2699" i="1" dirty="0" err="1"/>
              <a:t>keyup</a:t>
            </a:r>
            <a:r>
              <a:rPr lang="en-US" sz="2699" dirty="0"/>
              <a:t>)</a:t>
            </a:r>
          </a:p>
          <a:p>
            <a:pPr lvl="1"/>
            <a:r>
              <a:rPr lang="ru-RU" sz="2699" dirty="0"/>
              <a:t>Указателя (</a:t>
            </a:r>
            <a:r>
              <a:rPr lang="en-US" sz="2699" i="1" dirty="0" err="1"/>
              <a:t>pointerdown</a:t>
            </a:r>
            <a:r>
              <a:rPr lang="en-US" sz="2699" i="1" dirty="0"/>
              <a:t>, </a:t>
            </a:r>
            <a:r>
              <a:rPr lang="en-US" sz="2699" i="1" dirty="0" err="1"/>
              <a:t>pointerup</a:t>
            </a:r>
            <a:r>
              <a:rPr lang="en-US" sz="2699" dirty="0"/>
              <a:t>)</a:t>
            </a:r>
          </a:p>
          <a:p>
            <a:pPr lvl="1"/>
            <a:r>
              <a:rPr lang="ru-RU" sz="2699" dirty="0"/>
              <a:t>Документа (</a:t>
            </a:r>
            <a:r>
              <a:rPr lang="en-US" sz="2699" i="1" dirty="0" err="1"/>
              <a:t>DOMContentLoaded</a:t>
            </a:r>
            <a:r>
              <a:rPr lang="en-US" sz="2699" dirty="0"/>
              <a:t>)</a:t>
            </a:r>
          </a:p>
          <a:p>
            <a:pPr lvl="1"/>
            <a:r>
              <a:rPr lang="ru-RU" sz="2699" dirty="0"/>
              <a:t>На элементах управления (</a:t>
            </a:r>
            <a:r>
              <a:rPr lang="en-US" sz="2699" i="1" dirty="0"/>
              <a:t>submit, focus, blur</a:t>
            </a:r>
            <a:r>
              <a:rPr lang="en-US" sz="2699" dirty="0"/>
              <a:t>)</a:t>
            </a:r>
          </a:p>
          <a:p>
            <a:pPr lvl="1"/>
            <a:r>
              <a:rPr lang="en-US" sz="2699" dirty="0"/>
              <a:t>CSS</a:t>
            </a:r>
            <a:r>
              <a:rPr lang="ru-RU" sz="2699" dirty="0"/>
              <a:t> (</a:t>
            </a:r>
            <a:r>
              <a:rPr lang="en-US" sz="2699" i="1" dirty="0" err="1"/>
              <a:t>transitionstart</a:t>
            </a:r>
            <a:r>
              <a:rPr lang="en-US" sz="2699" i="1" dirty="0"/>
              <a:t>, </a:t>
            </a:r>
            <a:r>
              <a:rPr lang="en-US" sz="2699" i="1" dirty="0" err="1"/>
              <a:t>transitionend</a:t>
            </a:r>
            <a:r>
              <a:rPr lang="en-US" sz="2699" dirty="0"/>
              <a:t>)</a:t>
            </a:r>
          </a:p>
          <a:p>
            <a:pPr lvl="1"/>
            <a:r>
              <a:rPr lang="ru-RU" sz="2699" dirty="0"/>
              <a:t>Буфера обмена (</a:t>
            </a:r>
            <a:r>
              <a:rPr lang="en-US" sz="2699" i="1" dirty="0"/>
              <a:t>cut, copy, paste</a:t>
            </a:r>
            <a:r>
              <a:rPr lang="en-US" sz="2699" dirty="0"/>
              <a:t>)</a:t>
            </a:r>
            <a:endParaRPr lang="ru-RU" sz="2699" dirty="0"/>
          </a:p>
        </p:txBody>
      </p:sp>
    </p:spTree>
    <p:extLst>
      <p:ext uri="{BB962C8B-B14F-4D97-AF65-F5344CB8AC3E}">
        <p14:creationId xmlns:p14="http://schemas.microsoft.com/office/powerpoint/2010/main" val="30093743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Событию можно назначить обработчик, т.е. функцию, которая сработает при возникновении события</a:t>
            </a:r>
          </a:p>
          <a:p>
            <a:r>
              <a:rPr lang="en-US" sz="2400" dirty="0" err="1"/>
              <a:t>Element.addEventListener</a:t>
            </a:r>
            <a:r>
              <a:rPr lang="en-US" sz="2400" dirty="0"/>
              <a:t>(event, handler[, options]) – </a:t>
            </a:r>
            <a:r>
              <a:rPr lang="ru-RU" sz="2400" dirty="0"/>
              <a:t>добавляет обработчик </a:t>
            </a:r>
            <a:r>
              <a:rPr lang="en-US" sz="2400" dirty="0"/>
              <a:t>handler</a:t>
            </a:r>
            <a:r>
              <a:rPr lang="ru-RU" sz="2400" dirty="0"/>
              <a:t> на событие </a:t>
            </a:r>
            <a:r>
              <a:rPr lang="en-US" sz="2400" dirty="0"/>
              <a:t>event </a:t>
            </a:r>
            <a:r>
              <a:rPr lang="ru-RU" sz="2400" dirty="0"/>
              <a:t>для выбранного элемента</a:t>
            </a:r>
          </a:p>
          <a:p>
            <a:pPr lvl="1"/>
            <a:r>
              <a:rPr lang="en-US" sz="2400" dirty="0"/>
              <a:t>event – </a:t>
            </a:r>
            <a:r>
              <a:rPr lang="ru-RU" sz="2400" dirty="0"/>
              <a:t>имя события (</a:t>
            </a:r>
            <a:r>
              <a:rPr lang="en-US" sz="2400" dirty="0"/>
              <a:t>“click”, “</a:t>
            </a:r>
            <a:r>
              <a:rPr lang="en-US" sz="2400" dirty="0" err="1"/>
              <a:t>keydown</a:t>
            </a:r>
            <a:r>
              <a:rPr lang="en-US" sz="2400" dirty="0"/>
              <a:t>”)</a:t>
            </a:r>
          </a:p>
          <a:p>
            <a:pPr lvl="1"/>
            <a:r>
              <a:rPr lang="en-US" sz="2400" dirty="0"/>
              <a:t>handler –</a:t>
            </a:r>
            <a:r>
              <a:rPr lang="ru-RU" sz="2400" dirty="0"/>
              <a:t> ссылка на функцию обработчик</a:t>
            </a:r>
          </a:p>
          <a:p>
            <a:pPr lvl="1"/>
            <a:r>
              <a:rPr lang="en-US" sz="2400" dirty="0"/>
              <a:t>options</a:t>
            </a:r>
            <a:endParaRPr lang="ru-RU" sz="2400" dirty="0"/>
          </a:p>
          <a:p>
            <a:pPr lvl="2"/>
            <a:r>
              <a:rPr lang="en-US" sz="2400" dirty="0"/>
              <a:t>once: Boolean – </a:t>
            </a:r>
            <a:r>
              <a:rPr lang="ru-RU" sz="2400" dirty="0"/>
              <a:t>удаляет обработчик после первого выполнения</a:t>
            </a:r>
          </a:p>
          <a:p>
            <a:pPr lvl="2"/>
            <a:r>
              <a:rPr lang="en-US" sz="2400" dirty="0"/>
              <a:t>capture – </a:t>
            </a:r>
            <a:r>
              <a:rPr lang="ru-RU" sz="2400" dirty="0"/>
              <a:t>фаза на которой срабатывает обработчик</a:t>
            </a:r>
          </a:p>
          <a:p>
            <a:pPr lvl="2"/>
            <a:r>
              <a:rPr lang="en-US" sz="2400" dirty="0"/>
              <a:t>passive – </a:t>
            </a:r>
            <a:r>
              <a:rPr lang="ru-RU" sz="2400" dirty="0"/>
              <a:t>флаг, ограничивающий вызов </a:t>
            </a:r>
            <a:r>
              <a:rPr lang="en-US" sz="2400" dirty="0" err="1"/>
              <a:t>preventDefault</a:t>
            </a:r>
            <a:r>
              <a:rPr lang="en-US" sz="2400" dirty="0"/>
              <a:t>()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 err="1"/>
              <a:t>Element.removeEventListener</a:t>
            </a:r>
            <a:r>
              <a:rPr lang="en-US" sz="2400" dirty="0"/>
              <a:t>(event, handler[, options]) </a:t>
            </a:r>
            <a:r>
              <a:rPr lang="ru-RU" sz="2400" dirty="0"/>
              <a:t>– удаляет обработчик с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6792980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При срабатывании обработчика, браузер создаёт и передаёт ему объект события, содержащий детали события</a:t>
            </a:r>
            <a:endParaRPr lang="en-US" sz="2400" dirty="0"/>
          </a:p>
          <a:p>
            <a:r>
              <a:rPr lang="ru-RU" sz="2400" dirty="0"/>
              <a:t>Объекты события наследуются от класса </a:t>
            </a:r>
            <a:r>
              <a:rPr lang="en-US" sz="2400" b="1" dirty="0"/>
              <a:t>Event</a:t>
            </a:r>
            <a:endParaRPr lang="ru-RU" sz="2400" b="1" dirty="0"/>
          </a:p>
          <a:p>
            <a:r>
              <a:rPr lang="ru-RU" sz="2400" dirty="0"/>
              <a:t>Часто используемые свойства и методы:</a:t>
            </a:r>
          </a:p>
          <a:p>
            <a:pPr lvl="1"/>
            <a:r>
              <a:rPr lang="en-US" sz="2400" b="1" dirty="0"/>
              <a:t>target</a:t>
            </a:r>
            <a:r>
              <a:rPr lang="ru-RU" sz="2400" dirty="0"/>
              <a:t> – целевой элемент, на котором произошло событие</a:t>
            </a:r>
          </a:p>
          <a:p>
            <a:pPr lvl="1"/>
            <a:r>
              <a:rPr lang="en-US" sz="2400" b="1" dirty="0" err="1"/>
              <a:t>currentTarget</a:t>
            </a:r>
            <a:r>
              <a:rPr lang="ru-RU" sz="2400" dirty="0"/>
              <a:t> – текущий элемент события</a:t>
            </a:r>
            <a:endParaRPr lang="en-US" sz="2400" dirty="0"/>
          </a:p>
          <a:p>
            <a:pPr lvl="1"/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ru-RU" sz="2400" dirty="0"/>
              <a:t>– тип события</a:t>
            </a:r>
            <a:endParaRPr lang="en-US" sz="2400" dirty="0"/>
          </a:p>
          <a:p>
            <a:pPr lvl="1"/>
            <a:r>
              <a:rPr lang="en-US" sz="2400" b="1" dirty="0" err="1"/>
              <a:t>preventDefault</a:t>
            </a:r>
            <a:r>
              <a:rPr lang="en-US" sz="2400" b="1" dirty="0"/>
              <a:t>()</a:t>
            </a:r>
            <a:r>
              <a:rPr lang="ru-RU" sz="2400" b="1" dirty="0"/>
              <a:t> </a:t>
            </a:r>
            <a:r>
              <a:rPr lang="ru-RU" sz="2400" dirty="0"/>
              <a:t>– останавливает стандартное поведение браузера на событие</a:t>
            </a:r>
            <a:endParaRPr lang="en-US" sz="2400" dirty="0"/>
          </a:p>
          <a:p>
            <a:pPr lvl="1"/>
            <a:r>
              <a:rPr lang="en-US" sz="2400" b="1" dirty="0" err="1"/>
              <a:t>stopPropagation</a:t>
            </a:r>
            <a:r>
              <a:rPr lang="en-US" sz="2400" b="1" dirty="0"/>
              <a:t>() </a:t>
            </a:r>
            <a:r>
              <a:rPr lang="en-US" sz="2400" dirty="0"/>
              <a:t>– </a:t>
            </a:r>
            <a:r>
              <a:rPr lang="ru-RU" sz="2400" dirty="0"/>
              <a:t>останавливает всплытие события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286841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Всплытие и погружение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6354769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Всплытие – это фаза передачи события от текущего элемента к родительскому и вверх по цепочке</a:t>
            </a:r>
          </a:p>
          <a:p>
            <a:r>
              <a:rPr lang="ru-RU" sz="2400" dirty="0"/>
              <a:t>При всплытии будет вызван обработчик на каждом элементе в иерархии</a:t>
            </a:r>
          </a:p>
          <a:p>
            <a:r>
              <a:rPr lang="ru-RU" sz="2400" dirty="0"/>
              <a:t>Погружение – это фаза возникновения событий начинающаяся от корневого элемента (</a:t>
            </a:r>
            <a:r>
              <a:rPr lang="en-US" sz="2400" dirty="0"/>
              <a:t>document) </a:t>
            </a:r>
            <a:r>
              <a:rPr lang="ru-RU" sz="2400" dirty="0"/>
              <a:t>до целевого элемента</a:t>
            </a:r>
          </a:p>
          <a:p>
            <a:r>
              <a:rPr lang="ru-RU" sz="2400" dirty="0"/>
              <a:t>Можно повесить событие на фазу погружения следующим образом: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Element.addEventListener</a:t>
            </a:r>
            <a:r>
              <a:rPr lang="en-US" sz="2400" b="1" dirty="0">
                <a:latin typeface="Consolas" panose="020B0609020204030204" pitchFamily="49" charset="0"/>
              </a:rPr>
              <a:t>(event, handler,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ru-RU" sz="2400" b="1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64" y="2395893"/>
            <a:ext cx="8675936" cy="74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096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Всплытие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2" y="3711682"/>
            <a:ext cx="7992342" cy="2170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658" y="3455964"/>
            <a:ext cx="6744527" cy="2912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05" y="6854815"/>
            <a:ext cx="6475477" cy="201695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При нажатии на внутренний элемент (</a:t>
            </a:r>
            <a:r>
              <a:rPr lang="en-US" sz="2400" b="1" i="1" dirty="0"/>
              <a:t>p</a:t>
            </a:r>
            <a:r>
              <a:rPr lang="en-US" sz="2400" dirty="0"/>
              <a:t>) </a:t>
            </a:r>
            <a:r>
              <a:rPr lang="ru-RU" sz="2400" dirty="0"/>
              <a:t>будет вызваны обработчики для всех родительских элементов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73456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Остановка всплытия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Чтобы остановить всплытие, нужно вызвать метод </a:t>
            </a:r>
            <a:r>
              <a:rPr lang="en-US" sz="2400" dirty="0" err="1"/>
              <a:t>stopPropogation</a:t>
            </a:r>
            <a:r>
              <a:rPr lang="en-US" sz="2400" dirty="0"/>
              <a:t> </a:t>
            </a:r>
            <a:r>
              <a:rPr lang="ru-RU" sz="2400" dirty="0"/>
              <a:t>на объекте события</a:t>
            </a:r>
            <a:endParaRPr lang="en-US" sz="2400" dirty="0"/>
          </a:p>
          <a:p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87" y="3592965"/>
            <a:ext cx="8858705" cy="5055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445" y="3592966"/>
            <a:ext cx="6197272" cy="267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776" y="7334160"/>
            <a:ext cx="5804610" cy="11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568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Отмена действия по умолчанию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4907" y="2976573"/>
            <a:ext cx="15435584" cy="654901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Существует стандартное поведение браузера над элементами при наступлении определенных событий (переход по ссылке при клике на якорь, отправка формы, выделение текста, переключение </a:t>
            </a:r>
            <a:r>
              <a:rPr lang="ru-RU" sz="2400" dirty="0" err="1"/>
              <a:t>чекбокса</a:t>
            </a:r>
            <a:r>
              <a:rPr lang="ru-RU" sz="2400" dirty="0"/>
              <a:t>)</a:t>
            </a:r>
          </a:p>
          <a:p>
            <a:r>
              <a:rPr lang="ru-RU" sz="2400" dirty="0"/>
              <a:t>Стандартные действия можно прерывать при помощи метода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endParaRPr lang="ru-R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08" y="7062976"/>
            <a:ext cx="10181104" cy="1795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08" y="5090198"/>
            <a:ext cx="10172716" cy="18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391" y="5090199"/>
            <a:ext cx="2038550" cy="18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7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DOM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82934-B75F-6D45-8EBC-4E31A187FC3D}"/>
              </a:ext>
            </a:extLst>
          </p:cNvPr>
          <p:cNvSpPr txBox="1"/>
          <p:nvPr/>
        </p:nvSpPr>
        <p:spPr>
          <a:xfrm>
            <a:off x="1476077" y="2197707"/>
            <a:ext cx="16176492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Document object model</a:t>
            </a:r>
            <a:r>
              <a:rPr lang="ru-RU" sz="3200" dirty="0"/>
              <a:t> -</a:t>
            </a:r>
            <a:r>
              <a:rPr lang="en-US" sz="3200" dirty="0"/>
              <a:t> </a:t>
            </a:r>
            <a:r>
              <a:rPr lang="ru-RU" sz="3200" dirty="0"/>
              <a:t>это программный интерфейс, который представляет</a:t>
            </a:r>
            <a:r>
              <a:rPr lang="en-US" dirty="0"/>
              <a:t> </a:t>
            </a:r>
            <a:r>
              <a:rPr lang="en-US" sz="3200" dirty="0"/>
              <a:t>HTML- </a:t>
            </a:r>
            <a:r>
              <a:rPr lang="ru-RU" sz="3200" dirty="0"/>
              <a:t>или </a:t>
            </a:r>
            <a:r>
              <a:rPr lang="en-US" sz="3200" dirty="0"/>
              <a:t>XML-</a:t>
            </a:r>
            <a:r>
              <a:rPr lang="ru-RU" sz="3200" dirty="0"/>
              <a:t>документы в виде древовидных структур, каждый узел которых является объектом документа.</a:t>
            </a:r>
            <a:r>
              <a:rPr lang="en-US" sz="3200" dirty="0"/>
              <a:t> </a:t>
            </a:r>
            <a:r>
              <a:rPr lang="ru-RU" sz="3200" dirty="0"/>
              <a:t>Также </a:t>
            </a:r>
            <a:r>
              <a:rPr lang="en-US" sz="3200" dirty="0"/>
              <a:t>DOM</a:t>
            </a:r>
            <a:r>
              <a:rPr lang="ru-RU" sz="3200" dirty="0"/>
              <a:t> определяет то, как эта структура может быть доступна из программ, которые могут изменять содержимое, стиль и структуру документа.</a:t>
            </a:r>
            <a:endParaRPr lang="en-US" sz="3200" dirty="0"/>
          </a:p>
          <a:p>
            <a:r>
              <a:rPr lang="ru-RU" sz="3200" dirty="0"/>
              <a:t>Стандарт описан в спецификации: </a:t>
            </a:r>
            <a:r>
              <a:rPr lang="sv-SE" sz="3200" b="1" dirty="0">
                <a:solidFill>
                  <a:srgbClr val="333333"/>
                </a:solidFill>
                <a:latin typeface="BlinkMacSystemFont"/>
              </a:rPr>
              <a:t>DOM </a:t>
            </a:r>
            <a:r>
              <a:rPr lang="sv-SE" sz="3200" b="1" dirty="0" err="1">
                <a:solidFill>
                  <a:srgbClr val="333333"/>
                </a:solidFill>
                <a:latin typeface="BlinkMacSystemFont"/>
              </a:rPr>
              <a:t>Living</a:t>
            </a:r>
            <a:r>
              <a:rPr lang="sv-SE" sz="3200" b="1" dirty="0">
                <a:solidFill>
                  <a:srgbClr val="333333"/>
                </a:solidFill>
                <a:latin typeface="BlinkMacSystemFont"/>
              </a:rPr>
              <a:t> Standard</a:t>
            </a:r>
            <a:r>
              <a:rPr lang="sv-SE" sz="3200" dirty="0">
                <a:solidFill>
                  <a:srgbClr val="333333"/>
                </a:solidFill>
                <a:latin typeface="BlinkMacSystemFont"/>
              </a:rPr>
              <a:t> </a:t>
            </a:r>
            <a:r>
              <a:rPr lang="sv-SE" sz="3200" dirty="0" err="1">
                <a:solidFill>
                  <a:srgbClr val="333333"/>
                </a:solidFill>
                <a:latin typeface="BlinkMacSystemFont"/>
              </a:rPr>
              <a:t>на</a:t>
            </a:r>
            <a:r>
              <a:rPr lang="sv-SE" sz="3200" dirty="0">
                <a:solidFill>
                  <a:srgbClr val="333333"/>
                </a:solidFill>
                <a:latin typeface="BlinkMacSystemFont"/>
              </a:rPr>
              <a:t> </a:t>
            </a:r>
            <a:r>
              <a:rPr lang="sv-SE" sz="3200" dirty="0">
                <a:solidFill>
                  <a:srgbClr val="551A8B"/>
                </a:solidFill>
                <a:latin typeface="BlinkMacSystemFont"/>
                <a:hlinkClick r:id="rId2"/>
              </a:rPr>
              <a:t>https://dom.spec.whatwg.org</a:t>
            </a:r>
            <a:endParaRPr lang="sv-SE" sz="3200" dirty="0">
              <a:solidFill>
                <a:srgbClr val="333333"/>
              </a:solidFill>
              <a:latin typeface="BlinkMacSystemFont"/>
            </a:endParaRPr>
          </a:p>
          <a:p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события. События для мыши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4907" y="2976573"/>
            <a:ext cx="15435584" cy="654901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События для мыши наследуются от класса</a:t>
            </a:r>
            <a:r>
              <a:rPr lang="en-US" sz="2400" dirty="0"/>
              <a:t> </a:t>
            </a:r>
            <a:r>
              <a:rPr lang="en-US" sz="2400" i="1" dirty="0" err="1"/>
              <a:t>MouseEvent</a:t>
            </a:r>
            <a:endParaRPr lang="ru-RU" sz="2400" i="1" dirty="0"/>
          </a:p>
          <a:p>
            <a:r>
              <a:rPr lang="ru-RU" sz="2400" dirty="0"/>
              <a:t>Виды:</a:t>
            </a:r>
          </a:p>
          <a:p>
            <a:pPr lvl="1"/>
            <a:r>
              <a:rPr lang="en-US" sz="2400" i="1" dirty="0" err="1"/>
              <a:t>mousedown</a:t>
            </a:r>
            <a:r>
              <a:rPr lang="en-US" sz="2400" i="1" dirty="0"/>
              <a:t> / </a:t>
            </a:r>
            <a:r>
              <a:rPr lang="en-US" sz="2400" i="1" dirty="0" err="1"/>
              <a:t>mouseup</a:t>
            </a:r>
            <a:endParaRPr lang="en-US" sz="2400" i="1" dirty="0"/>
          </a:p>
          <a:p>
            <a:pPr lvl="1"/>
            <a:r>
              <a:rPr lang="en-US" sz="2400" i="1" dirty="0" err="1"/>
              <a:t>mouseover</a:t>
            </a:r>
            <a:r>
              <a:rPr lang="en-US" sz="2400" i="1" dirty="0"/>
              <a:t> / </a:t>
            </a:r>
            <a:r>
              <a:rPr lang="en-US" sz="2400" i="1" dirty="0" err="1"/>
              <a:t>mouseout</a:t>
            </a:r>
            <a:endParaRPr lang="en-US" sz="2400" i="1" dirty="0"/>
          </a:p>
          <a:p>
            <a:pPr lvl="1"/>
            <a:r>
              <a:rPr lang="en-US" sz="2400" i="1" dirty="0" err="1"/>
              <a:t>mousemove</a:t>
            </a:r>
            <a:endParaRPr lang="en-US" sz="2400" i="1" dirty="0"/>
          </a:p>
          <a:p>
            <a:pPr lvl="1"/>
            <a:r>
              <a:rPr lang="en-US" sz="2400" i="1" dirty="0"/>
              <a:t>click / </a:t>
            </a:r>
            <a:r>
              <a:rPr lang="en-US" sz="2400" i="1" dirty="0" err="1"/>
              <a:t>contextmenu</a:t>
            </a:r>
            <a:r>
              <a:rPr lang="en-US" sz="2400" i="1" dirty="0"/>
              <a:t> / </a:t>
            </a:r>
            <a:r>
              <a:rPr lang="en-US" sz="2400" i="1" dirty="0" err="1"/>
              <a:t>dblclick</a:t>
            </a:r>
            <a:endParaRPr lang="ru-RU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194" y="5101607"/>
            <a:ext cx="6342298" cy="14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86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события. События для мыши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4907" y="2976573"/>
            <a:ext cx="15435584" cy="654901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ru-RU" sz="2400" dirty="0"/>
              <a:t>Свойства:</a:t>
            </a:r>
          </a:p>
          <a:p>
            <a:pPr lvl="2"/>
            <a:r>
              <a:rPr lang="en-US" sz="2400" i="1" dirty="0"/>
              <a:t>which</a:t>
            </a:r>
            <a:r>
              <a:rPr lang="en-US" sz="2400" dirty="0"/>
              <a:t> – </a:t>
            </a:r>
            <a:r>
              <a:rPr lang="ru-RU" sz="2400" dirty="0"/>
              <a:t>идентификатор нажатой кнопки</a:t>
            </a:r>
          </a:p>
          <a:p>
            <a:pPr lvl="2"/>
            <a:r>
              <a:rPr lang="en-US" sz="2400" i="1" dirty="0" err="1"/>
              <a:t>altKey</a:t>
            </a:r>
            <a:r>
              <a:rPr lang="en-US" sz="2400" i="1" dirty="0"/>
              <a:t>, </a:t>
            </a:r>
            <a:r>
              <a:rPr lang="en-US" sz="2400" i="1" dirty="0" err="1"/>
              <a:t>ctrlKey</a:t>
            </a:r>
            <a:r>
              <a:rPr lang="en-US" sz="2400" i="1" dirty="0"/>
              <a:t>, </a:t>
            </a:r>
            <a:r>
              <a:rPr lang="en-US" sz="2400" i="1" dirty="0" err="1"/>
              <a:t>shiftKey</a:t>
            </a:r>
            <a:r>
              <a:rPr lang="en-US" sz="2400" i="1" dirty="0"/>
              <a:t>, </a:t>
            </a:r>
            <a:r>
              <a:rPr lang="en-US" sz="2400" i="1" dirty="0" err="1"/>
              <a:t>metaKey</a:t>
            </a:r>
            <a:r>
              <a:rPr lang="en-US" sz="2400" i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клавиши модификаторы</a:t>
            </a:r>
          </a:p>
          <a:p>
            <a:pPr lvl="2"/>
            <a:r>
              <a:rPr lang="en-US" sz="2400" i="1" dirty="0" err="1"/>
              <a:t>clientX</a:t>
            </a:r>
            <a:r>
              <a:rPr lang="en-US" sz="2400" i="1" dirty="0"/>
              <a:t>, </a:t>
            </a:r>
            <a:r>
              <a:rPr lang="en-US" sz="2400" i="1" dirty="0" err="1"/>
              <a:t>clientY</a:t>
            </a:r>
            <a:r>
              <a:rPr lang="en-US" sz="2400" i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координаты клика относительно окна</a:t>
            </a:r>
          </a:p>
          <a:p>
            <a:pPr lvl="2"/>
            <a:r>
              <a:rPr lang="en-US" sz="2400" i="1" dirty="0" err="1"/>
              <a:t>pageX</a:t>
            </a:r>
            <a:r>
              <a:rPr lang="en-US" sz="2400" i="1" dirty="0"/>
              <a:t>, </a:t>
            </a:r>
            <a:r>
              <a:rPr lang="en-US" sz="2400" i="1" dirty="0" err="1"/>
              <a:t>pageY</a:t>
            </a:r>
            <a:r>
              <a:rPr lang="en-US" sz="2400" i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координаты клика относительно документа</a:t>
            </a:r>
          </a:p>
          <a:p>
            <a:pPr lvl="2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32440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события. События для мыши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4907" y="2976573"/>
            <a:ext cx="15403229" cy="654901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i="1" dirty="0" err="1"/>
              <a:t>MouseOver</a:t>
            </a:r>
            <a:r>
              <a:rPr lang="en-US" sz="2400" dirty="0"/>
              <a:t> – </a:t>
            </a:r>
            <a:r>
              <a:rPr lang="ru-RU" sz="2400" dirty="0"/>
              <a:t>событие наведения курсора на элемент</a:t>
            </a:r>
          </a:p>
          <a:p>
            <a:pPr lvl="1"/>
            <a:r>
              <a:rPr lang="en-US" sz="2400" i="1" dirty="0" err="1"/>
              <a:t>MouseOut</a:t>
            </a:r>
            <a:r>
              <a:rPr lang="en-US" sz="2400" dirty="0"/>
              <a:t> – </a:t>
            </a:r>
            <a:r>
              <a:rPr lang="ru-RU" sz="2400" dirty="0"/>
              <a:t>событие ухода курсора с элемента</a:t>
            </a:r>
          </a:p>
          <a:p>
            <a:pPr lvl="1"/>
            <a:r>
              <a:rPr lang="ru-RU" sz="2400" dirty="0"/>
              <a:t>Свойства:</a:t>
            </a:r>
          </a:p>
          <a:p>
            <a:pPr lvl="2"/>
            <a:r>
              <a:rPr lang="en-US" sz="2400" i="1" dirty="0"/>
              <a:t>target</a:t>
            </a:r>
            <a:r>
              <a:rPr lang="en-US" sz="2400" dirty="0"/>
              <a:t> – </a:t>
            </a:r>
            <a:r>
              <a:rPr lang="ru-RU" sz="2400" dirty="0"/>
              <a:t>текущий элемент события</a:t>
            </a:r>
          </a:p>
          <a:p>
            <a:pPr lvl="2"/>
            <a:r>
              <a:rPr lang="en-US" sz="2400" i="1" dirty="0" err="1"/>
              <a:t>relatedTarget</a:t>
            </a:r>
            <a:r>
              <a:rPr lang="en-US" sz="2400" dirty="0"/>
              <a:t> – </a:t>
            </a:r>
            <a:r>
              <a:rPr lang="ru-RU" sz="2400" dirty="0"/>
              <a:t>предыдущий элемент события</a:t>
            </a:r>
          </a:p>
          <a:p>
            <a:pPr lvl="2"/>
            <a:endParaRPr lang="ru-R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223" y="2976572"/>
            <a:ext cx="4690106" cy="15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14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события. События для мыши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389" y="4132329"/>
            <a:ext cx="5055042" cy="4212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08" y="3224617"/>
            <a:ext cx="10121369" cy="63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676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Клавиатура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i="1" dirty="0" err="1"/>
              <a:t>Keydown</a:t>
            </a:r>
            <a:r>
              <a:rPr lang="en-US" sz="2400" dirty="0"/>
              <a:t> – </a:t>
            </a:r>
            <a:r>
              <a:rPr lang="ru-RU" sz="2400" dirty="0"/>
              <a:t>событие при нажатии клавиши</a:t>
            </a:r>
          </a:p>
          <a:p>
            <a:r>
              <a:rPr lang="en-US" sz="2400" i="1" dirty="0" err="1"/>
              <a:t>Keyup</a:t>
            </a:r>
            <a:r>
              <a:rPr lang="en-US" sz="2400" dirty="0"/>
              <a:t> – </a:t>
            </a:r>
            <a:r>
              <a:rPr lang="ru-RU" sz="2400" dirty="0"/>
              <a:t>событие при отпускании клавиши</a:t>
            </a:r>
          </a:p>
          <a:p>
            <a:r>
              <a:rPr lang="ru-RU" sz="2400" dirty="0"/>
              <a:t>Свойства:</a:t>
            </a:r>
          </a:p>
          <a:p>
            <a:pPr lvl="1"/>
            <a:r>
              <a:rPr lang="en-US" sz="2400" i="1" dirty="0"/>
              <a:t>code</a:t>
            </a:r>
            <a:r>
              <a:rPr lang="en-US" sz="2400" dirty="0"/>
              <a:t> – </a:t>
            </a:r>
            <a:r>
              <a:rPr lang="ru-RU" sz="2400" dirty="0"/>
              <a:t>физический код клавиатуры</a:t>
            </a:r>
            <a:r>
              <a:rPr lang="en-US" sz="2400" dirty="0"/>
              <a:t> (“</a:t>
            </a:r>
            <a:r>
              <a:rPr lang="en-US" sz="2400" dirty="0" err="1"/>
              <a:t>KeyZ</a:t>
            </a:r>
            <a:r>
              <a:rPr lang="en-US" sz="2400" dirty="0"/>
              <a:t>”, “</a:t>
            </a:r>
            <a:r>
              <a:rPr lang="en-US" sz="2400" dirty="0" err="1"/>
              <a:t>ShiftLeft</a:t>
            </a:r>
            <a:r>
              <a:rPr lang="en-US" sz="2400" dirty="0"/>
              <a:t>”)</a:t>
            </a:r>
            <a:endParaRPr lang="ru-RU" sz="2400" dirty="0"/>
          </a:p>
          <a:p>
            <a:pPr lvl="1"/>
            <a:r>
              <a:rPr lang="en-US" sz="2400" i="1" dirty="0"/>
              <a:t>key</a:t>
            </a:r>
            <a:r>
              <a:rPr lang="en-US" sz="2400" dirty="0"/>
              <a:t> – </a:t>
            </a:r>
            <a:r>
              <a:rPr lang="ru-RU" sz="2400" dirty="0"/>
              <a:t>символ, привязанный к коду клавиатуры</a:t>
            </a:r>
            <a:r>
              <a:rPr lang="en-US" sz="2400" dirty="0"/>
              <a:t> (“Z”, “Shift”)</a:t>
            </a:r>
            <a:endParaRPr lang="ru-RU" sz="2400" dirty="0"/>
          </a:p>
          <a:p>
            <a:pPr lvl="1"/>
            <a:r>
              <a:rPr lang="en-US" sz="2400" i="1" dirty="0"/>
              <a:t>repeat</a:t>
            </a:r>
            <a:r>
              <a:rPr lang="en-US" sz="2400" dirty="0"/>
              <a:t> – </a:t>
            </a:r>
            <a:r>
              <a:rPr lang="ru-RU" sz="2400" dirty="0"/>
              <a:t>флаг, определяющий автоповтор события</a:t>
            </a:r>
            <a:r>
              <a:rPr lang="en-US" sz="2400" dirty="0"/>
              <a:t> (</a:t>
            </a:r>
            <a:r>
              <a:rPr lang="ru-RU" sz="2400" dirty="0"/>
              <a:t>при долгом зажатии клавиши)</a:t>
            </a:r>
          </a:p>
          <a:p>
            <a:pPr lvl="1"/>
            <a:r>
              <a:rPr lang="en-US" sz="2400" i="1" dirty="0" err="1"/>
              <a:t>altKey</a:t>
            </a:r>
            <a:r>
              <a:rPr lang="en-US" sz="2400" i="1" dirty="0"/>
              <a:t>, </a:t>
            </a:r>
            <a:r>
              <a:rPr lang="en-US" sz="2400" i="1" dirty="0" err="1"/>
              <a:t>ctrlKey</a:t>
            </a:r>
            <a:r>
              <a:rPr lang="en-US" sz="2400" i="1" dirty="0"/>
              <a:t>, </a:t>
            </a:r>
            <a:r>
              <a:rPr lang="en-US" sz="2400" i="1" dirty="0" err="1"/>
              <a:t>shiftKey</a:t>
            </a:r>
            <a:r>
              <a:rPr lang="en-US" sz="2400" i="1" dirty="0"/>
              <a:t>, </a:t>
            </a:r>
            <a:r>
              <a:rPr lang="en-US" sz="2400" i="1" dirty="0" err="1"/>
              <a:t>metaKey</a:t>
            </a:r>
            <a:r>
              <a:rPr lang="en-US" sz="2400" i="1" dirty="0"/>
              <a:t> </a:t>
            </a:r>
            <a:r>
              <a:rPr lang="en-US" sz="2400" dirty="0"/>
              <a:t>–</a:t>
            </a:r>
            <a:r>
              <a:rPr lang="ru-RU" sz="2400" dirty="0"/>
              <a:t> флаг нажатия специальных клавиш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24" y="2570860"/>
            <a:ext cx="6436877" cy="11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83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Браузерные</a:t>
            </a:r>
            <a:r>
              <a:rPr lang="ru-RU" dirty="0"/>
              <a:t> события. Прокрутка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Событие </a:t>
            </a:r>
            <a:r>
              <a:rPr lang="en-US" sz="2400" b="1" dirty="0"/>
              <a:t>scroll</a:t>
            </a:r>
            <a:r>
              <a:rPr lang="en-US" sz="2400" dirty="0"/>
              <a:t> </a:t>
            </a:r>
            <a:r>
              <a:rPr lang="ru-RU" sz="2400" dirty="0"/>
              <a:t>возникает при прокрутке страницы или элемента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31" y="5315755"/>
            <a:ext cx="4435520" cy="440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65" y="5298812"/>
            <a:ext cx="4387732" cy="438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897" y="3061580"/>
            <a:ext cx="14401559" cy="21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616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6078" y="1147463"/>
            <a:ext cx="11846416" cy="850240"/>
          </a:xfrm>
        </p:spPr>
        <p:txBody>
          <a:bodyPr>
            <a:normAutofit/>
          </a:bodyPr>
          <a:lstStyle/>
          <a:p>
            <a:r>
              <a:rPr lang="ru-RU" dirty="0"/>
              <a:t>События элементов форм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648F7-DDC3-1B43-9DA3-9A5D88DFDCBB}"/>
              </a:ext>
            </a:extLst>
          </p:cNvPr>
          <p:cNvSpPr txBox="1"/>
          <p:nvPr/>
        </p:nvSpPr>
        <p:spPr>
          <a:xfrm>
            <a:off x="1476077" y="2395893"/>
            <a:ext cx="1574187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submit</a:t>
            </a:r>
            <a:r>
              <a:rPr lang="en-US" sz="2800" dirty="0"/>
              <a:t> –</a:t>
            </a:r>
            <a:r>
              <a:rPr lang="ru-RU" sz="2800" dirty="0"/>
              <a:t> вызывается при клике на кнопку формы</a:t>
            </a:r>
            <a:r>
              <a:rPr lang="en-US" sz="2800" dirty="0"/>
              <a:t> c type="submit” </a:t>
            </a:r>
            <a:r>
              <a:rPr lang="ru-RU" sz="2800" dirty="0"/>
              <a:t>или по клику на </a:t>
            </a:r>
            <a:r>
              <a:rPr lang="en-US" sz="2800" dirty="0"/>
              <a:t>Enter </a:t>
            </a:r>
            <a:r>
              <a:rPr lang="ru-RU" sz="2800" dirty="0"/>
              <a:t>при фокусе на поле формы</a:t>
            </a:r>
            <a:r>
              <a:rPr lang="en-US" sz="2800" dirty="0"/>
              <a:t>, </a:t>
            </a:r>
            <a:r>
              <a:rPr lang="ru-RU" sz="2800" dirty="0"/>
              <a:t>отправляя все значения на указанный </a:t>
            </a:r>
            <a:r>
              <a:rPr lang="en-US" sz="2800" dirty="0"/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change</a:t>
            </a:r>
            <a:r>
              <a:rPr lang="en-US" sz="2800" dirty="0"/>
              <a:t> – </a:t>
            </a:r>
            <a:r>
              <a:rPr lang="ru-RU" sz="2800" dirty="0"/>
              <a:t>происходит</a:t>
            </a:r>
            <a:r>
              <a:rPr lang="en-US" sz="2800" dirty="0"/>
              <a:t> </a:t>
            </a:r>
            <a:r>
              <a:rPr lang="ru-RU" sz="2800" dirty="0"/>
              <a:t>при</a:t>
            </a:r>
            <a:r>
              <a:rPr lang="en-US" sz="2800" dirty="0"/>
              <a:t> </a:t>
            </a:r>
            <a:r>
              <a:rPr lang="ru-RU" sz="2800" dirty="0"/>
              <a:t>подтверждении изменения значения полей </a:t>
            </a:r>
            <a:r>
              <a:rPr lang="en-US" sz="2800" i="1" dirty="0"/>
              <a:t>input, select, </a:t>
            </a:r>
            <a:r>
              <a:rPr lang="en-US" sz="2800" i="1" dirty="0" err="1"/>
              <a:t>textarea</a:t>
            </a:r>
            <a:r>
              <a:rPr lang="ru-RU" sz="2800" i="1" dirty="0"/>
              <a:t> </a:t>
            </a:r>
            <a:r>
              <a:rPr lang="ru-RU" sz="2800" dirty="0"/>
              <a:t>(например при потере фокуса для </a:t>
            </a:r>
            <a:r>
              <a:rPr lang="en-US" sz="2800" dirty="0"/>
              <a:t>input</a:t>
            </a:r>
            <a:r>
              <a:rPr lang="ru-RU" sz="2800" dirty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input – </a:t>
            </a:r>
            <a:r>
              <a:rPr lang="ru-RU" sz="2800" dirty="0"/>
              <a:t>происходит</a:t>
            </a:r>
            <a:r>
              <a:rPr lang="en-US" sz="2800" dirty="0"/>
              <a:t> </a:t>
            </a:r>
            <a:r>
              <a:rPr lang="ru-RU" sz="2800" dirty="0"/>
              <a:t>при</a:t>
            </a:r>
            <a:r>
              <a:rPr lang="en-US" sz="2800" dirty="0"/>
              <a:t> </a:t>
            </a:r>
            <a:r>
              <a:rPr lang="ru-RU" sz="2800" dirty="0"/>
              <a:t>любом изменении полей </a:t>
            </a:r>
            <a:r>
              <a:rPr lang="en-US" sz="2800" i="1" dirty="0"/>
              <a:t>input, select, </a:t>
            </a:r>
            <a:r>
              <a:rPr lang="en-US" sz="2800" i="1" dirty="0" err="1"/>
              <a:t>textarea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18501962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Загрузка документов и ресурсов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648F7-DDC3-1B43-9DA3-9A5D88DFDCBB}"/>
              </a:ext>
            </a:extLst>
          </p:cNvPr>
          <p:cNvSpPr txBox="1"/>
          <p:nvPr/>
        </p:nvSpPr>
        <p:spPr>
          <a:xfrm>
            <a:off x="1476077" y="2395893"/>
            <a:ext cx="15741879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err="1"/>
              <a:t>DOMContentLoaded</a:t>
            </a:r>
            <a:r>
              <a:rPr lang="en-US" sz="2800" dirty="0"/>
              <a:t> - </a:t>
            </a:r>
            <a:r>
              <a:rPr lang="ru-RU" sz="2800" dirty="0"/>
              <a:t>происходит когда весь </a:t>
            </a:r>
            <a:r>
              <a:rPr lang="en-US" sz="2800" dirty="0"/>
              <a:t>HTML </a:t>
            </a:r>
            <a:r>
              <a:rPr lang="ru-RU" sz="2800" dirty="0"/>
              <a:t>был полностью загружен и пройден </a:t>
            </a:r>
            <a:r>
              <a:rPr lang="ru-RU" sz="2800" dirty="0" err="1"/>
              <a:t>парсером</a:t>
            </a:r>
            <a:r>
              <a:rPr lang="ru-RU" sz="2800" dirty="0"/>
              <a:t>, не дожидаясь окончания загрузки таблиц стилей, изображений и фреймов.</a:t>
            </a:r>
            <a:r>
              <a:rPr lang="en-US" sz="2800" dirty="0"/>
              <a:t> </a:t>
            </a:r>
            <a:r>
              <a:rPr lang="ru-RU" sz="2800" dirty="0"/>
              <a:t>Синхронный </a:t>
            </a:r>
            <a:r>
              <a:rPr lang="en-US" sz="2800" dirty="0"/>
              <a:t>JavaScript </a:t>
            </a:r>
            <a:r>
              <a:rPr lang="ru-RU" sz="2800" dirty="0"/>
              <a:t>останавливает </a:t>
            </a:r>
            <a:r>
              <a:rPr lang="ru-RU" sz="2800" dirty="0" err="1"/>
              <a:t>парсинг</a:t>
            </a:r>
            <a:r>
              <a:rPr lang="ru-RU" sz="2800" dirty="0"/>
              <a:t> </a:t>
            </a:r>
            <a:r>
              <a:rPr lang="en-US" sz="2800" dirty="0"/>
              <a:t>DOM.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load</a:t>
            </a:r>
            <a:r>
              <a:rPr lang="en-US" sz="2800" dirty="0"/>
              <a:t> - </a:t>
            </a:r>
            <a:r>
              <a:rPr lang="ru-RU" sz="2800" dirty="0"/>
              <a:t>происходит когда ресурс и его зависимые ресурсы закончили загружаться.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err="1"/>
              <a:t>beforeunload</a:t>
            </a:r>
            <a:r>
              <a:rPr lang="en-US" sz="2800" b="1" i="1" dirty="0"/>
              <a:t> – </a:t>
            </a:r>
            <a:r>
              <a:rPr lang="ru-RU" sz="2800" dirty="0"/>
              <a:t>запускается</a:t>
            </a:r>
            <a:r>
              <a:rPr lang="en-US" sz="2800" dirty="0"/>
              <a:t> </a:t>
            </a:r>
            <a:r>
              <a:rPr lang="ru-RU" sz="2800" dirty="0"/>
              <a:t>перед выгрузкой окна, документ и его ресурсов. Документ все ещё виден, и событие в этот момент может быть отменено. Позволяет вызвать диалоговое окно подтверждения, спрашивающее пользователя, действительно ли он хочет покинуть страницу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52985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HTML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Вопросы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31702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79617" y="2395893"/>
            <a:ext cx="15435584" cy="7104987"/>
          </a:xfrm>
          <a:prstGeom prst="rect">
            <a:avLst/>
          </a:prstGeom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/>
              <a:t>Сделать систему трекинга кликов пользователей на сайте</a:t>
            </a:r>
          </a:p>
          <a:p>
            <a:r>
              <a:rPr lang="ru-RU" sz="2400" dirty="0"/>
              <a:t>Система должна отслеживать клики пользователя на кнопках и любых других элементах, которые мы хотим отслеживать в приложении (система не должна записывать абсолютно все клики, только </a:t>
            </a:r>
            <a:r>
              <a:rPr lang="en-US" sz="2400" dirty="0"/>
              <a:t>button </a:t>
            </a:r>
            <a:r>
              <a:rPr lang="ru-RU" sz="2400" dirty="0"/>
              <a:t>и то что мы явно укажем)</a:t>
            </a:r>
            <a:r>
              <a:rPr lang="en-US" sz="2400" dirty="0"/>
              <a:t>. </a:t>
            </a:r>
            <a:r>
              <a:rPr lang="ru-RU" sz="2400" dirty="0"/>
              <a:t>В информации должны быть: идентификатор элемента, текст элемента если есть, время события. Дополнительным плюсом будет весь путь от </a:t>
            </a:r>
            <a:r>
              <a:rPr lang="en-US" sz="2400" dirty="0"/>
              <a:t>html </a:t>
            </a:r>
            <a:r>
              <a:rPr lang="ru-RU" sz="2400" dirty="0"/>
              <a:t>до </a:t>
            </a:r>
            <a:r>
              <a:rPr lang="en-US" sz="2400" dirty="0" err="1"/>
              <a:t>targetElement</a:t>
            </a:r>
            <a:r>
              <a:rPr lang="en-US" sz="2400" dirty="0"/>
              <a:t> (</a:t>
            </a:r>
            <a:r>
              <a:rPr lang="ru-RU" sz="2400" dirty="0"/>
              <a:t>например, </a:t>
            </a:r>
            <a:r>
              <a:rPr lang="en-US" sz="2400" dirty="0"/>
              <a:t>html -&gt; .wrapper =&gt; .list -&gt; .list-item -&gt; button)</a:t>
            </a:r>
            <a:endParaRPr lang="ru-RU" sz="2400" dirty="0"/>
          </a:p>
          <a:p>
            <a:r>
              <a:rPr lang="ru-RU" sz="2400" dirty="0"/>
              <a:t>Система должна быть независима от приложения (решение в одном файле)</a:t>
            </a:r>
          </a:p>
          <a:p>
            <a:r>
              <a:rPr lang="ru-RU" sz="2400" dirty="0"/>
              <a:t>Приложение: поле ввода с кнопкой, в котором можно добавить ссылку на ресурс для изучения </a:t>
            </a:r>
            <a:r>
              <a:rPr lang="en-US" sz="2400" dirty="0"/>
              <a:t>JS</a:t>
            </a:r>
            <a:endParaRPr lang="ru-RU" sz="2400" dirty="0"/>
          </a:p>
          <a:p>
            <a:r>
              <a:rPr lang="ru-RU" sz="2400" dirty="0"/>
              <a:t>Помимо клика по кнопке, для добавления новой ссылки должно срабатывать нажатие на кнопку </a:t>
            </a:r>
            <a:r>
              <a:rPr lang="en-US" sz="2400" dirty="0"/>
              <a:t>Enter</a:t>
            </a:r>
          </a:p>
          <a:p>
            <a:r>
              <a:rPr lang="ru-RU" sz="2400" dirty="0"/>
              <a:t>Добавленные ресурсы выводятся в виде списка с возможностью удаления любого из ресурсов (аналог </a:t>
            </a:r>
            <a:r>
              <a:rPr lang="en-US" sz="2400" dirty="0"/>
              <a:t>TO-DO list)</a:t>
            </a:r>
          </a:p>
          <a:p>
            <a:r>
              <a:rPr lang="ru-RU" sz="2400" dirty="0"/>
              <a:t>Добавить возможность получения текущих данных от системы клик-трекинга и вывод их в любом удобном виде (например табличка внизу страницы, которая заполняется по клику на кнопку)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59084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BOM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82934-B75F-6D45-8EBC-4E31A187FC3D}"/>
              </a:ext>
            </a:extLst>
          </p:cNvPr>
          <p:cNvSpPr txBox="1"/>
          <p:nvPr/>
        </p:nvSpPr>
        <p:spPr>
          <a:xfrm>
            <a:off x="1476077" y="2197707"/>
            <a:ext cx="15029617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Browser object model</a:t>
            </a:r>
            <a:r>
              <a:rPr lang="ru-RU" sz="3200" dirty="0"/>
              <a:t> -</a:t>
            </a:r>
            <a:r>
              <a:rPr lang="en-US" sz="3200" dirty="0"/>
              <a:t> </a:t>
            </a:r>
            <a:r>
              <a:rPr lang="ru-RU" sz="3200" dirty="0"/>
              <a:t>это программный интерфейс, который предоставляет возможность работы с </a:t>
            </a:r>
            <a:r>
              <a:rPr lang="en-US" sz="3200" dirty="0"/>
              <a:t>API </a:t>
            </a:r>
            <a:r>
              <a:rPr lang="ru-RU" sz="3200" dirty="0"/>
              <a:t>браузера (кроме документа). Например: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25085-E2DC-434B-9596-2EF65EF8DA0C}"/>
              </a:ext>
            </a:extLst>
          </p:cNvPr>
          <p:cNvSpPr txBox="1"/>
          <p:nvPr/>
        </p:nvSpPr>
        <p:spPr>
          <a:xfrm>
            <a:off x="1720311" y="3456121"/>
            <a:ext cx="14785383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Объект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navigator </a:t>
            </a: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позволяет узнать информацию о браузере и операционной системе</a:t>
            </a:r>
          </a:p>
          <a:p>
            <a:pPr marL="285750" marR="0" indent="-28575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Объект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location – </a:t>
            </a: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узнать текущий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URL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179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DOM</a:t>
            </a:r>
            <a:r>
              <a:rPr lang="ru-RU" dirty="0"/>
              <a:t>-дерево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43036-FC65-7641-9637-86BA4247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62" y="1880870"/>
            <a:ext cx="7975552" cy="8204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646EC-FEFC-3A4A-B896-5AA8008FC2D4}"/>
              </a:ext>
            </a:extLst>
          </p:cNvPr>
          <p:cNvSpPr txBox="1"/>
          <p:nvPr/>
        </p:nvSpPr>
        <p:spPr>
          <a:xfrm>
            <a:off x="10188462" y="9994614"/>
            <a:ext cx="8112155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/>
              <a:t>By ‍Birger Eriksson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=18034500</a:t>
            </a:r>
            <a:endParaRPr kumimoji="0" lang="ru-RU" sz="13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90D92-0DC6-C242-937C-428EDE407BFE}"/>
              </a:ext>
            </a:extLst>
          </p:cNvPr>
          <p:cNvSpPr txBox="1"/>
          <p:nvPr/>
        </p:nvSpPr>
        <p:spPr>
          <a:xfrm>
            <a:off x="1419128" y="2214002"/>
            <a:ext cx="714472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Объект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является корневым элементом дерева, каждый </a:t>
            </a:r>
            <a:r>
              <a:rPr lang="en-US" sz="2400" dirty="0"/>
              <a:t>HTML-</a:t>
            </a:r>
            <a:r>
              <a:rPr lang="ru-RU" sz="2400" dirty="0"/>
              <a:t> тег, а также текст внутри тега, является узлом дерева. Каждый узел этого дерева – это объект.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648E1-E0C2-EE4D-B82F-83BEEC6BE86D}"/>
              </a:ext>
            </a:extLst>
          </p:cNvPr>
          <p:cNvSpPr txBox="1"/>
          <p:nvPr/>
        </p:nvSpPr>
        <p:spPr>
          <a:xfrm>
            <a:off x="1419128" y="7139275"/>
            <a:ext cx="8826284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2400" dirty="0"/>
              <a:t>Всего существует 12 типов узлов. Но на практике мы в основном используются: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 – </a:t>
            </a:r>
            <a:r>
              <a:rPr lang="ru-RU" sz="2400" dirty="0"/>
              <a:t>корневой элемент </a:t>
            </a:r>
            <a:r>
              <a:rPr lang="en-US" sz="2400" dirty="0"/>
              <a:t>DOM.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узлы-элементы – </a:t>
            </a:r>
            <a:r>
              <a:rPr lang="en-US" sz="2400" dirty="0"/>
              <a:t>HTML-</a:t>
            </a:r>
            <a:r>
              <a:rPr lang="ru-RU" sz="2400" dirty="0"/>
              <a:t>теги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текстовые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Комментарии</a:t>
            </a:r>
            <a:endParaRPr lang="en-US" sz="2400" dirty="0"/>
          </a:p>
          <a:p>
            <a:r>
              <a:rPr lang="ru-RU" sz="2400" dirty="0"/>
              <a:t>У </a:t>
            </a:r>
            <a:r>
              <a:rPr lang="en-US" sz="2400" dirty="0"/>
              <a:t>DOM-</a:t>
            </a:r>
            <a:r>
              <a:rPr lang="ru-RU" sz="2400" dirty="0"/>
              <a:t>узлов есть свойства и методы, которые позволяют выбирать любой из элементов</a:t>
            </a:r>
            <a:r>
              <a:rPr lang="en-US" sz="2400" dirty="0"/>
              <a:t> </a:t>
            </a:r>
            <a:r>
              <a:rPr lang="ru-RU" sz="2400" dirty="0"/>
              <a:t>и изменять их.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3930BF-CFE0-2B40-8980-B703B570D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4018389"/>
            <a:ext cx="5637644" cy="31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924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DOM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B91BD-8C2A-5E49-BB54-F3AF94A2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42" y="2407080"/>
            <a:ext cx="7272365" cy="6643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CEBFF-15D6-514C-AEF3-FE42F1A2478A}"/>
              </a:ext>
            </a:extLst>
          </p:cNvPr>
          <p:cNvSpPr txBox="1"/>
          <p:nvPr/>
        </p:nvSpPr>
        <p:spPr>
          <a:xfrm>
            <a:off x="1476078" y="2238242"/>
            <a:ext cx="8892288" cy="489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1" i="1" u="none" strike="noStrike" cap="none" spc="0" normalizeH="0" baseline="0" dirty="0" err="1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EventTarget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3333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это интерфейс</a:t>
            </a:r>
            <a:r>
              <a:rPr lang="ru-RU" sz="2400" dirty="0"/>
              <a:t>, реализуемый объектами, которые могут генерировать события и могут иметь подписчиков на эти события.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Node</a:t>
            </a:r>
            <a:r>
              <a:rPr lang="en-US" sz="2400" dirty="0"/>
              <a:t> – </a:t>
            </a:r>
            <a:r>
              <a:rPr lang="ru-RU" sz="2400" dirty="0"/>
              <a:t>это интерфейс, который реализуют основные классы узлов, такие как </a:t>
            </a:r>
            <a:r>
              <a:rPr lang="en-US" sz="2400" i="1" dirty="0"/>
              <a:t>Element, Text, Comment. </a:t>
            </a:r>
            <a:r>
              <a:rPr lang="ru-RU" sz="2400" dirty="0"/>
              <a:t>Предоставляет некоторые геттеры: </a:t>
            </a:r>
            <a:r>
              <a:rPr lang="en-US" sz="2400" i="1" dirty="0" err="1"/>
              <a:t>parentNode</a:t>
            </a:r>
            <a:r>
              <a:rPr lang="en-US" sz="2400" i="1" dirty="0"/>
              <a:t>, </a:t>
            </a:r>
            <a:r>
              <a:rPr lang="en-US" sz="2400" i="1" dirty="0" err="1"/>
              <a:t>nextSibling</a:t>
            </a:r>
            <a:r>
              <a:rPr lang="en-US" sz="2400" i="1" dirty="0"/>
              <a:t>, </a:t>
            </a:r>
            <a:r>
              <a:rPr lang="en-US" sz="2400" i="1" dirty="0" err="1"/>
              <a:t>previousSibling</a:t>
            </a:r>
            <a:r>
              <a:rPr lang="en-US" sz="2400" i="1" dirty="0"/>
              <a:t>, </a:t>
            </a:r>
            <a:r>
              <a:rPr lang="en-US" sz="2400" i="1" dirty="0" err="1"/>
              <a:t>childNodes</a:t>
            </a:r>
            <a:r>
              <a:rPr lang="en-US" sz="2400" i="1" dirty="0"/>
              <a:t> </a:t>
            </a:r>
            <a:r>
              <a:rPr lang="ru-RU" sz="2400" dirty="0"/>
              <a:t>и др.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Element</a:t>
            </a:r>
            <a:r>
              <a:rPr lang="en-US" sz="2400" dirty="0"/>
              <a:t> – </a:t>
            </a:r>
            <a:r>
              <a:rPr lang="ru-RU" sz="2400" dirty="0"/>
              <a:t>базовый класс для всех элементов (</a:t>
            </a:r>
            <a:r>
              <a:rPr lang="en-US" sz="2400" i="1" dirty="0" err="1"/>
              <a:t>HTMLElement</a:t>
            </a:r>
            <a:r>
              <a:rPr lang="en-US" sz="2400" i="1" dirty="0"/>
              <a:t>, </a:t>
            </a:r>
            <a:r>
              <a:rPr lang="en-US" sz="2400" i="1" dirty="0" err="1"/>
              <a:t>SVGElement</a:t>
            </a:r>
            <a:r>
              <a:rPr lang="en-US" sz="2400" i="1" dirty="0"/>
              <a:t>, </a:t>
            </a:r>
            <a:r>
              <a:rPr lang="en-US" sz="2400" i="1" dirty="0" err="1"/>
              <a:t>XMLElement</a:t>
            </a:r>
            <a:r>
              <a:rPr lang="ru-RU" sz="2400" dirty="0"/>
              <a:t>), предоставляет методы поиска и навигации на уровне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/>
              <a:t>HTMLElement</a:t>
            </a:r>
            <a:r>
              <a:rPr lang="en-US" sz="2400" dirty="0"/>
              <a:t> – </a:t>
            </a:r>
            <a:r>
              <a:rPr lang="ru-RU" sz="2400" dirty="0"/>
              <a:t>базовый класс для всех остальных </a:t>
            </a:r>
            <a:r>
              <a:rPr lang="en-US" sz="2400" dirty="0"/>
              <a:t>HTML-</a:t>
            </a:r>
            <a:r>
              <a:rPr lang="ru-RU" sz="2400" dirty="0"/>
              <a:t>элементов, от него наследуются конкретные элементы.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ru-RU" sz="2400" b="0" i="1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2863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&lt;form&gt; - фор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</a:t>
            </a:r>
            <a:r>
              <a:rPr lang="ru-RU" dirty="0"/>
              <a:t>-дереву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E83FB-8D21-CF46-A221-F0F513447854}"/>
              </a:ext>
            </a:extLst>
          </p:cNvPr>
          <p:cNvSpPr txBox="1"/>
          <p:nvPr/>
        </p:nvSpPr>
        <p:spPr>
          <a:xfrm>
            <a:off x="1476078" y="2238645"/>
            <a:ext cx="9899678" cy="80483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находить элементы внутри дерева и перемещаться между ними, используя специальные методы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верхний компонент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дерева из которого можно получить доступ к любому узлу</a:t>
            </a:r>
          </a:p>
          <a:p>
            <a:pPr hangingPunct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ссылки на объекты:</a:t>
            </a:r>
          </a:p>
          <a:p>
            <a:pPr marL="457200" lvl="1" indent="-457200" hangingPunct="1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document.documentElement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hangingPunct="1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hangingPunct="1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document.head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/>
              <a:t>Дочерние узлы</a:t>
            </a:r>
            <a:r>
              <a:rPr lang="ru-RU" sz="2800" dirty="0"/>
              <a:t> – узлы, которые лежат непосредственно внутри данного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ru-RU" sz="2800" b="1" dirty="0"/>
              <a:t>Потомки</a:t>
            </a:r>
            <a:r>
              <a:rPr lang="ru-RU" sz="2800" dirty="0"/>
              <a:t> – все узлы, которые лежат внутри данного, включая дочерние, дочерние дочерних и т.д.</a:t>
            </a:r>
            <a:endParaRPr lang="en-US" sz="2800" dirty="0"/>
          </a:p>
          <a:p>
            <a:r>
              <a:rPr lang="ru-RU" sz="2800" dirty="0"/>
              <a:t>Коллекция </a:t>
            </a:r>
            <a:r>
              <a:rPr lang="en-US" sz="2800" b="1" dirty="0" err="1">
                <a:latin typeface="Consolas" panose="020B0609020204030204" pitchFamily="49" charset="0"/>
              </a:rPr>
              <a:t>childNodes</a:t>
            </a:r>
            <a:r>
              <a:rPr lang="en-US" sz="2800" dirty="0"/>
              <a:t> </a:t>
            </a:r>
            <a:r>
              <a:rPr lang="ru-RU" sz="2800" dirty="0"/>
              <a:t>содержит список всех дочерних узлов.</a:t>
            </a:r>
          </a:p>
          <a:p>
            <a:r>
              <a:rPr lang="ru-RU" sz="2800" dirty="0"/>
              <a:t>Свойства </a:t>
            </a:r>
            <a:r>
              <a:rPr lang="ru-RU" sz="2800" b="1" dirty="0" err="1">
                <a:latin typeface="Consolas" panose="020B0609020204030204" pitchFamily="49" charset="0"/>
              </a:rPr>
              <a:t>firstChild</a:t>
            </a:r>
            <a:r>
              <a:rPr lang="ru-RU" sz="2800" dirty="0"/>
              <a:t> и </a:t>
            </a:r>
            <a:r>
              <a:rPr lang="ru-RU" sz="2800" b="1" dirty="0" err="1">
                <a:latin typeface="Consolas" panose="020B0609020204030204" pitchFamily="49" charset="0"/>
              </a:rPr>
              <a:t>lastChild</a:t>
            </a:r>
            <a:r>
              <a:rPr lang="ru-RU" sz="2800" dirty="0"/>
              <a:t> обеспечивают быстрый доступ к первому и последнему дочернему элементу.</a:t>
            </a:r>
          </a:p>
          <a:p>
            <a:pPr lvl="1" indent="0" hangingPunct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spc="0" normalizeH="0" baseline="0" dirty="0">
              <a:ln>
                <a:noFill/>
              </a:ln>
              <a:solidFill>
                <a:srgbClr val="33333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https://lh3.googleusercontent.com/eaNoJofYKj2LPogpFuvKnXCirvupRtfWWwh2QaB6t-kp-uYGiGHzdmZ2vos_m_686BWY-QWyZzQzbL0M3pWs7rM1J2EtxvouGEjnXEpvDM3pji-0SJret67wd6WahdaLL-kKMNYb">
            <a:extLst>
              <a:ext uri="{FF2B5EF4-FFF2-40B4-BE49-F238E27FC236}">
                <a16:creationId xmlns:a16="http://schemas.microsoft.com/office/drawing/2014/main" id="{EC8B831E-350E-6844-B4F7-43646D74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53" y="2395471"/>
            <a:ext cx="6483422" cy="5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765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Навигация по </a:t>
            </a:r>
            <a:r>
              <a:rPr lang="en-US" dirty="0"/>
              <a:t>DOM</a:t>
            </a:r>
            <a:r>
              <a:rPr lang="ru-RU" dirty="0"/>
              <a:t>-дереву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78437" y="2395471"/>
            <a:ext cx="8974649" cy="663644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71562" marR="0" indent="-385762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812471" marR="0" indent="-440871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71750" marR="0" indent="-51435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360420" marR="0" indent="-61722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Соседи</a:t>
            </a:r>
            <a:r>
              <a:rPr lang="ru-RU" dirty="0"/>
              <a:t> - элементы, у которых один и тот же родитель. Можно получить через свойства </a:t>
            </a:r>
            <a:endParaRPr lang="en-US" dirty="0"/>
          </a:p>
          <a:p>
            <a:pPr lvl="1"/>
            <a:r>
              <a:rPr lang="en-US" b="1" dirty="0" err="1"/>
              <a:t>nextSibling</a:t>
            </a:r>
            <a:r>
              <a:rPr lang="en-US" b="1" dirty="0"/>
              <a:t> (</a:t>
            </a:r>
            <a:r>
              <a:rPr lang="en-US" b="1" dirty="0" err="1"/>
              <a:t>nextElementSibling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previousSibling</a:t>
            </a:r>
            <a:r>
              <a:rPr lang="en-US" b="1" dirty="0"/>
              <a:t> (</a:t>
            </a:r>
            <a:r>
              <a:rPr lang="en-US" b="1" dirty="0" err="1"/>
              <a:t>previousElementSibling</a:t>
            </a:r>
            <a:r>
              <a:rPr lang="en-US" b="1" dirty="0"/>
              <a:t>)</a:t>
            </a:r>
            <a:endParaRPr lang="ru-RU" b="1" dirty="0"/>
          </a:p>
          <a:p>
            <a:r>
              <a:rPr lang="ru-RU" b="1" dirty="0"/>
              <a:t>Родитель</a:t>
            </a:r>
            <a:r>
              <a:rPr lang="ru-RU" dirty="0"/>
              <a:t> – элемент, который содержит выбранный элемент</a:t>
            </a:r>
            <a:r>
              <a:rPr lang="en-US" dirty="0"/>
              <a:t>. </a:t>
            </a:r>
            <a:r>
              <a:rPr lang="ru-RU" dirty="0"/>
              <a:t>Можно получить через свойство </a:t>
            </a:r>
            <a:r>
              <a:rPr lang="en-US" b="1" dirty="0" err="1"/>
              <a:t>parentNode</a:t>
            </a:r>
            <a:r>
              <a:rPr lang="en-US" b="1" dirty="0"/>
              <a:t> (</a:t>
            </a:r>
            <a:r>
              <a:rPr lang="en-US" b="1" dirty="0" err="1"/>
              <a:t>parentElement</a:t>
            </a:r>
            <a:r>
              <a:rPr lang="en-US" b="1" dirty="0"/>
              <a:t>)</a:t>
            </a:r>
            <a:endParaRPr lang="ru-RU" b="1" dirty="0"/>
          </a:p>
          <a:p>
            <a:r>
              <a:rPr lang="en-US" b="1" dirty="0"/>
              <a:t>children </a:t>
            </a:r>
            <a:r>
              <a:rPr lang="en-US" dirty="0"/>
              <a:t>– </a:t>
            </a:r>
            <a:r>
              <a:rPr lang="ru-RU" dirty="0"/>
              <a:t>коллекция детей, которые являются элементами</a:t>
            </a:r>
          </a:p>
          <a:p>
            <a:r>
              <a:rPr lang="en-US" b="1" dirty="0" err="1"/>
              <a:t>firstElementChild</a:t>
            </a:r>
            <a:r>
              <a:rPr lang="en-US" b="1" dirty="0"/>
              <a:t>, </a:t>
            </a:r>
            <a:r>
              <a:rPr lang="en-US" b="1" dirty="0" err="1"/>
              <a:t>lastElementChild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первый и последний дочерний элемент</a:t>
            </a:r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47D24-48C8-8A45-8546-865E56C0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6" y="2856193"/>
            <a:ext cx="6583873" cy="55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33332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28106</TotalTime>
  <Words>2063</Words>
  <Application>Microsoft Macintosh PowerPoint</Application>
  <PresentationFormat>Custom</PresentationFormat>
  <Paragraphs>256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BlinkMacSystemFont</vt:lpstr>
      <vt:lpstr>Calibri</vt:lpstr>
      <vt:lpstr>Consolas</vt:lpstr>
      <vt:lpstr>Office Theme</vt:lpstr>
      <vt:lpstr>PowerPoint Presentation</vt:lpstr>
      <vt:lpstr>DOM и BOM</vt:lpstr>
      <vt:lpstr>Окружение JavaScript</vt:lpstr>
      <vt:lpstr>DOM </vt:lpstr>
      <vt:lpstr>BOM </vt:lpstr>
      <vt:lpstr>DOM-дерево</vt:lpstr>
      <vt:lpstr>Классы DOM</vt:lpstr>
      <vt:lpstr>Навигация по DOM-дереву</vt:lpstr>
      <vt:lpstr>Навигация по DOM-дереву</vt:lpstr>
      <vt:lpstr>Поиск элементов в DOM</vt:lpstr>
      <vt:lpstr>DOM Доступ к содержимому</vt:lpstr>
      <vt:lpstr>Создание и изменение DOM</vt:lpstr>
      <vt:lpstr>DOM. Доступ к атрибутам и свойствам</vt:lpstr>
      <vt:lpstr>DOM Стандартные и нестандартные атрибуты</vt:lpstr>
      <vt:lpstr>Компоненты BOM. Window</vt:lpstr>
      <vt:lpstr>Компоненты BOM. History</vt:lpstr>
      <vt:lpstr>Компоненты BOM. Location</vt:lpstr>
      <vt:lpstr>Компоненты BOM. Navigator</vt:lpstr>
      <vt:lpstr>Компоненты BOM. Screen</vt:lpstr>
      <vt:lpstr>Работа с размерами и позициями элементов</vt:lpstr>
      <vt:lpstr>Метрики элементов</vt:lpstr>
      <vt:lpstr>Метрики элементов. Позиция элемента</vt:lpstr>
      <vt:lpstr>Метрики элементов. Позиция элемента</vt:lpstr>
      <vt:lpstr>Метрики элементов. Позиция содержимого</vt:lpstr>
      <vt:lpstr>Метрики элементов. Позиция прокрутки</vt:lpstr>
      <vt:lpstr>Метрики элементов. Размеры элемента</vt:lpstr>
      <vt:lpstr>Метрики элементов. Размеры содержимого</vt:lpstr>
      <vt:lpstr>Метрики элементов. Размеры содержимого</vt:lpstr>
      <vt:lpstr>Метрики окна</vt:lpstr>
      <vt:lpstr>Метрики элементов. Координаты</vt:lpstr>
      <vt:lpstr>Получение элемента по координатам</vt:lpstr>
      <vt:lpstr>События</vt:lpstr>
      <vt:lpstr>Браузерные события</vt:lpstr>
      <vt:lpstr>Браузерные события</vt:lpstr>
      <vt:lpstr>Браузерные события</vt:lpstr>
      <vt:lpstr>Браузерные события. Всплытие и погружение</vt:lpstr>
      <vt:lpstr>Браузерные события. Всплытие</vt:lpstr>
      <vt:lpstr>Браузерные события. Остановка всплытия</vt:lpstr>
      <vt:lpstr>Браузерные события. Отмена действия по умолчанию</vt:lpstr>
      <vt:lpstr>Браузерные события. События для мыши</vt:lpstr>
      <vt:lpstr>Браузерные события. События для мыши</vt:lpstr>
      <vt:lpstr>Браузерные события. События для мыши</vt:lpstr>
      <vt:lpstr>Браузерные события. События для мыши</vt:lpstr>
      <vt:lpstr>Браузерные события. Клавиатура</vt:lpstr>
      <vt:lpstr>Браузерные события. Прокрутка</vt:lpstr>
      <vt:lpstr>События элементов форм</vt:lpstr>
      <vt:lpstr>Загрузка документов и ресурсов</vt:lpstr>
      <vt:lpstr>Вопросы</vt:lpstr>
      <vt:lpstr>Домашнее задание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Andrey Eliseyev</cp:lastModifiedBy>
  <cp:revision>167</cp:revision>
  <dcterms:modified xsi:type="dcterms:W3CDTF">2021-04-09T17:01:38Z</dcterms:modified>
</cp:coreProperties>
</file>