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"/>
  </p:notesMasterIdLst>
  <p:sldIdLst>
    <p:sldId id="392" r:id="rId2"/>
  </p:sldIdLst>
  <p:sldSz cx="8961438" cy="67214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6B8"/>
    <a:srgbClr val="2FBE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849" autoAdjust="0"/>
  </p:normalViewPr>
  <p:slideViewPr>
    <p:cSldViewPr snapToGrid="0">
      <p:cViewPr>
        <p:scale>
          <a:sx n="66" d="100"/>
          <a:sy n="66" d="100"/>
        </p:scale>
        <p:origin x="146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2C4C2-2D36-4DCE-92DC-7F8FD612207D}" type="datetimeFigureOut">
              <a:rPr lang="en-AU" smtClean="0"/>
              <a:t>7/02/2024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352E8-A3D8-466D-9C64-BEFAB9E6BD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4567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4196405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 hidden="1"/>
          <p:cNvSpPr txBox="1">
            <a:spLocks noChangeArrowheads="1"/>
          </p:cNvSpPr>
          <p:nvPr/>
        </p:nvSpPr>
        <p:spPr bwMode="ltGray">
          <a:xfrm>
            <a:off x="4030876" y="132157"/>
            <a:ext cx="8816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noProof="0" dirty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WORKING DRAFT</a:t>
            </a: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ltGray">
          <a:xfrm>
            <a:off x="4030876" y="436846"/>
            <a:ext cx="218970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Printed 2/27/2017 7:03 AM India Standard Time</a:t>
            </a:r>
            <a:endParaRPr lang="en-US" sz="800" baseline="0" noProof="0" dirty="0">
              <a:solidFill>
                <a:schemeClr val="tx1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ltGray">
          <a:xfrm>
            <a:off x="4030876" y="277771"/>
            <a:ext cx="292227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800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Last Modified 10/03/2017 4:54 PM W. Australia Standard Time</a:t>
            </a:r>
            <a:endParaRPr lang="en-US" sz="800" baseline="0" noProof="0" dirty="0">
              <a:solidFill>
                <a:schemeClr val="tx1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Document type" hidden="1"/>
          <p:cNvSpPr txBox="1">
            <a:spLocks noChangeArrowheads="1"/>
          </p:cNvSpPr>
          <p:nvPr/>
        </p:nvSpPr>
        <p:spPr bwMode="ltGray">
          <a:xfrm>
            <a:off x="4030876" y="5305595"/>
            <a:ext cx="476971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solidFill>
                  <a:schemeClr val="tx1"/>
                </a:solidFill>
                <a:latin typeface="+mn-lt"/>
              </a:rPr>
              <a:t>Document type | Date</a:t>
            </a:r>
          </a:p>
        </p:txBody>
      </p:sp>
      <p:sp>
        <p:nvSpPr>
          <p:cNvPr id="19" name="doc id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ltGray">
          <a:xfrm>
            <a:off x="4030876" y="650494"/>
            <a:ext cx="4769711" cy="98488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200" b="0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ltGray">
          <a:xfrm>
            <a:off x="4030876" y="1887470"/>
            <a:ext cx="4769712" cy="215444"/>
          </a:xfrm>
        </p:spPr>
        <p:txBody>
          <a:bodyPr wrap="square">
            <a:spAutoFit/>
          </a:bodyPr>
          <a:lstStyle>
            <a:lvl1pPr>
              <a:defRPr sz="1400" cap="none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0" name="Rectangle 19"/>
          <p:cNvSpPr/>
          <p:nvPr userDrawn="1"/>
        </p:nvSpPr>
        <p:spPr bwMode="ltGray">
          <a:xfrm>
            <a:off x="3175" y="6233824"/>
            <a:ext cx="8958263" cy="48765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ltGray">
          <a:xfrm>
            <a:off x="0" y="6187568"/>
            <a:ext cx="8961438" cy="4571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6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37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13" Type="http://schemas.openxmlformats.org/officeDocument/2006/relationships/tags" Target="../tags/tag10.xml"/><Relationship Id="rId18" Type="http://schemas.openxmlformats.org/officeDocument/2006/relationships/tags" Target="../tags/tag15.xml"/><Relationship Id="rId3" Type="http://schemas.openxmlformats.org/officeDocument/2006/relationships/theme" Target="../theme/theme1.xml"/><Relationship Id="rId21" Type="http://schemas.openxmlformats.org/officeDocument/2006/relationships/tags" Target="../tags/tag18.xml"/><Relationship Id="rId7" Type="http://schemas.openxmlformats.org/officeDocument/2006/relationships/tags" Target="../tags/tag4.xml"/><Relationship Id="rId12" Type="http://schemas.openxmlformats.org/officeDocument/2006/relationships/tags" Target="../tags/tag9.xml"/><Relationship Id="rId17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3.xml"/><Relationship Id="rId20" Type="http://schemas.openxmlformats.org/officeDocument/2006/relationships/tags" Target="../tags/tag17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tags" Target="../tags/tag8.xml"/><Relationship Id="rId24" Type="http://schemas.openxmlformats.org/officeDocument/2006/relationships/image" Target="../media/image1.emf"/><Relationship Id="rId5" Type="http://schemas.openxmlformats.org/officeDocument/2006/relationships/tags" Target="../tags/tag2.xml"/><Relationship Id="rId15" Type="http://schemas.openxmlformats.org/officeDocument/2006/relationships/tags" Target="../tags/tag12.xml"/><Relationship Id="rId23" Type="http://schemas.openxmlformats.org/officeDocument/2006/relationships/oleObject" Target="../embeddings/oleObject1.bin"/><Relationship Id="rId10" Type="http://schemas.openxmlformats.org/officeDocument/2006/relationships/tags" Target="../tags/tag7.xml"/><Relationship Id="rId19" Type="http://schemas.openxmlformats.org/officeDocument/2006/relationships/tags" Target="../tags/tag16.xml"/><Relationship Id="rId4" Type="http://schemas.openxmlformats.org/officeDocument/2006/relationships/tags" Target="../tags/tag1.xml"/><Relationship Id="rId9" Type="http://schemas.openxmlformats.org/officeDocument/2006/relationships/tags" Target="../tags/tag6.xml"/><Relationship Id="rId14" Type="http://schemas.openxmlformats.org/officeDocument/2006/relationships/tags" Target="../tags/tag11.xml"/><Relationship Id="rId22" Type="http://schemas.openxmlformats.org/officeDocument/2006/relationships/tags" Target="../tags/tag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013237148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799945" y="1940591"/>
            <a:ext cx="218329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10/03/2017 4:54 PM W. Australia Standard Time</a:t>
            </a:r>
            <a:endParaRPr lang="en-US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074057" y="4114417"/>
            <a:ext cx="163506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2/27/2017 7:03 AM India Standard Time</a:t>
            </a:r>
            <a:endParaRPr lang="en-US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29657" y="231777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71451" y="185145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71450" y="35048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aseline="0" noProof="0" dirty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71450" y="519908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29657" y="1747865"/>
            <a:ext cx="43021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8" name="LegendBoxes" hidden="1"/>
          <p:cNvGrpSpPr>
            <a:grpSpLocks/>
          </p:cNvGrpSpPr>
          <p:nvPr/>
        </p:nvGrpSpPr>
        <p:grpSpPr bwMode="auto">
          <a:xfrm>
            <a:off x="8026400" y="237755"/>
            <a:ext cx="763588" cy="996951"/>
            <a:chOff x="4936" y="176"/>
            <a:chExt cx="481" cy="628"/>
          </a:xfrm>
        </p:grpSpPr>
        <p:sp>
          <p:nvSpPr>
            <p:cNvPr id="20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1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2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3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4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5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6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7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</p:grpSp>
      <p:grpSp>
        <p:nvGrpSpPr>
          <p:cNvPr id="28" name="LegendLines" hidden="1"/>
          <p:cNvGrpSpPr>
            <a:grpSpLocks/>
          </p:cNvGrpSpPr>
          <p:nvPr/>
        </p:nvGrpSpPr>
        <p:grpSpPr bwMode="auto">
          <a:xfrm>
            <a:off x="7718425" y="237755"/>
            <a:ext cx="1071563" cy="730251"/>
            <a:chOff x="4750" y="176"/>
            <a:chExt cx="675" cy="460"/>
          </a:xfrm>
        </p:grpSpPr>
        <p:sp>
          <p:nvSpPr>
            <p:cNvPr id="29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0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1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2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3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4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</p:grpSp>
      <p:grpSp>
        <p:nvGrpSpPr>
          <p:cNvPr id="35" name="McK Sticker" hidden="1"/>
          <p:cNvGrpSpPr/>
          <p:nvPr/>
        </p:nvGrpSpPr>
        <p:grpSpPr bwMode="auto">
          <a:xfrm>
            <a:off x="8064982" y="237755"/>
            <a:ext cx="725006" cy="150811"/>
            <a:chOff x="8015769" y="285750"/>
            <a:chExt cx="725006" cy="150811"/>
          </a:xfrm>
        </p:grpSpPr>
        <p:sp>
          <p:nvSpPr>
            <p:cNvPr id="36" name="StickerRectangle"/>
            <p:cNvSpPr>
              <a:spLocks noChangeArrowheads="1"/>
            </p:cNvSpPr>
            <p:nvPr/>
          </p:nvSpPr>
          <p:spPr bwMode="auto">
            <a:xfrm>
              <a:off x="8015769" y="285750"/>
              <a:ext cx="72500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chemeClr val="tx2"/>
                </a:buClr>
              </a:pPr>
              <a:r>
                <a:rPr lang="en-US" sz="800" dirty="0">
                  <a:solidFill>
                    <a:srgbClr val="808080"/>
                  </a:solidFill>
                  <a:latin typeface="+mn-lt"/>
                </a:rPr>
                <a:t>PRELIMINARY</a:t>
              </a:r>
            </a:p>
          </p:txBody>
        </p:sp>
        <p:cxnSp>
          <p:nvCxnSpPr>
            <p:cNvPr id="37" name="AutoShape 31"/>
            <p:cNvCxnSpPr>
              <a:cxnSpLocks noChangeShapeType="1"/>
              <a:stCxn id="36" idx="2"/>
              <a:endCxn id="36" idx="4"/>
            </p:cNvCxnSpPr>
            <p:nvPr/>
          </p:nvCxnSpPr>
          <p:spPr bwMode="auto">
            <a:xfrm>
              <a:off x="801576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32"/>
            <p:cNvCxnSpPr>
              <a:cxnSpLocks noChangeShapeType="1"/>
              <a:stCxn id="36" idx="4"/>
              <a:endCxn id="36" idx="6"/>
            </p:cNvCxnSpPr>
            <p:nvPr/>
          </p:nvCxnSpPr>
          <p:spPr bwMode="auto">
            <a:xfrm>
              <a:off x="8015769" y="436561"/>
              <a:ext cx="72500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3" name="Slide Number"/>
          <p:cNvSpPr txBox="1">
            <a:spLocks/>
          </p:cNvSpPr>
          <p:nvPr/>
        </p:nvSpPr>
        <p:spPr bwMode="auto">
          <a:xfrm>
            <a:off x="8664954" y="646255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 algn="r"/>
            <a:fld id="{42C328C1-A84F-4A39-A664-DBA00541A8C6}" type="slidenum">
              <a:rPr lang="en-US" sz="800" smtClean="0">
                <a:solidFill>
                  <a:schemeClr val="tx1"/>
                </a:solidFill>
              </a:rPr>
              <a:pPr lvl="0"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grpSp>
        <p:nvGrpSpPr>
          <p:cNvPr id="64" name="Moon" hidden="1"/>
          <p:cNvGrpSpPr>
            <a:grpSpLocks noChangeAspect="1"/>
          </p:cNvGrpSpPr>
          <p:nvPr>
            <p:custDataLst>
              <p:tags r:id="rId5"/>
            </p:custDataLst>
          </p:nvPr>
        </p:nvGrpSpPr>
        <p:grpSpPr bwMode="auto">
          <a:xfrm>
            <a:off x="7170608" y="764013"/>
            <a:ext cx="254000" cy="254000"/>
            <a:chOff x="1600" y="1600"/>
            <a:chExt cx="160" cy="160"/>
          </a:xfrm>
        </p:grpSpPr>
        <p:sp>
          <p:nvSpPr>
            <p:cNvPr id="65" name="Oval 90"/>
            <p:cNvSpPr>
              <a:spLocks noChangeAspect="1"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600" y="1600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Arc 91"/>
            <p:cNvSpPr>
              <a:spLocks noChangeAspect="1"/>
            </p:cNvSpPr>
            <p:nvPr>
              <p:custDataLst>
                <p:tags r:id="rId22"/>
              </p:custDataLst>
            </p:nvPr>
          </p:nvSpPr>
          <p:spPr bwMode="auto">
            <a:xfrm>
              <a:off x="1600" y="1600"/>
              <a:ext cx="160" cy="160"/>
            </a:xfrm>
            <a:prstGeom prst="arc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7" name="LegendMoons" hidden="1"/>
          <p:cNvGrpSpPr/>
          <p:nvPr/>
        </p:nvGrpSpPr>
        <p:grpSpPr bwMode="auto">
          <a:xfrm>
            <a:off x="7959558" y="237755"/>
            <a:ext cx="830430" cy="1306516"/>
            <a:chOff x="5428012" y="273840"/>
            <a:chExt cx="830430" cy="1306516"/>
          </a:xfrm>
        </p:grpSpPr>
        <p:sp>
          <p:nvSpPr>
            <p:cNvPr id="68" name="Legend1"/>
            <p:cNvSpPr>
              <a:spLocks noChangeArrowheads="1"/>
            </p:cNvSpPr>
            <p:nvPr/>
          </p:nvSpPr>
          <p:spPr bwMode="auto">
            <a:xfrm>
              <a:off x="5748687" y="28654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auto">
            <a:xfrm>
              <a:off x="5748687" y="561178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auto">
            <a:xfrm>
              <a:off x="5748687" y="835817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auto">
            <a:xfrm>
              <a:off x="5748687" y="110728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2" name="Legend5"/>
            <p:cNvSpPr>
              <a:spLocks noChangeArrowheads="1"/>
            </p:cNvSpPr>
            <p:nvPr/>
          </p:nvSpPr>
          <p:spPr bwMode="auto">
            <a:xfrm>
              <a:off x="5748687" y="138350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grpSp>
          <p:nvGrpSpPr>
            <p:cNvPr id="73" name="MoonLegend1"/>
            <p:cNvGrpSpPr>
              <a:grpSpLocks noChangeAspect="1"/>
            </p:cNvGrpSpPr>
            <p:nvPr userDrawn="1">
              <p:custDataLst>
                <p:tags r:id="rId6"/>
              </p:custDataLst>
            </p:nvPr>
          </p:nvGrpSpPr>
          <p:grpSpPr bwMode="auto">
            <a:xfrm>
              <a:off x="5428012" y="273840"/>
              <a:ext cx="209550" cy="209551"/>
              <a:chOff x="1694" y="2044"/>
              <a:chExt cx="160" cy="160"/>
            </a:xfrm>
          </p:grpSpPr>
          <p:sp>
            <p:nvSpPr>
              <p:cNvPr id="8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4" name="MoonLegend2"/>
            <p:cNvGrpSpPr>
              <a:grpSpLocks noChangeAspect="1"/>
            </p:cNvGrpSpPr>
            <p:nvPr userDrawn="1">
              <p:custDataLst>
                <p:tags r:id="rId7"/>
              </p:custDataLst>
            </p:nvPr>
          </p:nvGrpSpPr>
          <p:grpSpPr bwMode="auto">
            <a:xfrm>
              <a:off x="5428012" y="548081"/>
              <a:ext cx="209550" cy="209551"/>
              <a:chOff x="1694" y="2044"/>
              <a:chExt cx="160" cy="160"/>
            </a:xfrm>
          </p:grpSpPr>
          <p:sp>
            <p:nvSpPr>
              <p:cNvPr id="84" name="Oval 4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5" name="Arc 42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5" name="MoonLegend3"/>
            <p:cNvGrpSpPr>
              <a:grpSpLocks noChangeAspect="1"/>
            </p:cNvGrpSpPr>
            <p:nvPr userDrawn="1">
              <p:custDataLst>
                <p:tags r:id="rId8"/>
              </p:custDataLst>
            </p:nvPr>
          </p:nvGrpSpPr>
          <p:grpSpPr bwMode="auto">
            <a:xfrm>
              <a:off x="5428012" y="822322"/>
              <a:ext cx="209550" cy="209551"/>
              <a:chOff x="1694" y="2044"/>
              <a:chExt cx="160" cy="160"/>
            </a:xfrm>
          </p:grpSpPr>
          <p:sp>
            <p:nvSpPr>
              <p:cNvPr id="82" name="Oval 41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3" name="Arc 42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6" name="MoonLegend4"/>
            <p:cNvGrpSpPr>
              <a:grpSpLocks noChangeAspect="1"/>
            </p:cNvGrpSpPr>
            <p:nvPr userDrawn="1">
              <p:custDataLst>
                <p:tags r:id="rId9"/>
              </p:custDataLst>
            </p:nvPr>
          </p:nvGrpSpPr>
          <p:grpSpPr bwMode="auto">
            <a:xfrm>
              <a:off x="5428012" y="1096563"/>
              <a:ext cx="209550" cy="209551"/>
              <a:chOff x="1694" y="2044"/>
              <a:chExt cx="160" cy="160"/>
            </a:xfrm>
          </p:grpSpPr>
          <p:sp>
            <p:nvSpPr>
              <p:cNvPr id="80" name="Oval 41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1" name="Arc 42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7" name="MoonLegend5"/>
            <p:cNvGrpSpPr>
              <a:grpSpLocks noChangeAspect="1"/>
            </p:cNvGrpSpPr>
            <p:nvPr userDrawn="1">
              <p:custDataLst>
                <p:tags r:id="rId10"/>
              </p:custDataLst>
            </p:nvPr>
          </p:nvGrpSpPr>
          <p:grpSpPr bwMode="auto">
            <a:xfrm>
              <a:off x="5428012" y="1370805"/>
              <a:ext cx="209550" cy="209551"/>
              <a:chOff x="1694" y="2044"/>
              <a:chExt cx="160" cy="160"/>
            </a:xfrm>
          </p:grpSpPr>
          <p:sp>
            <p:nvSpPr>
              <p:cNvPr id="78" name="Oval 41"/>
              <p:cNvSpPr>
                <a:spLocks noChangeAspect="1"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79" name="Arc 42"/>
              <p:cNvSpPr>
                <a:spLocks noChangeAspect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</p:grpSp>
      <p:grpSp>
        <p:nvGrpSpPr>
          <p:cNvPr id="3" name="Slide Elements" hidden="1"/>
          <p:cNvGrpSpPr/>
          <p:nvPr/>
        </p:nvGrpSpPr>
        <p:grpSpPr bwMode="auto">
          <a:xfrm>
            <a:off x="171450" y="6276179"/>
            <a:ext cx="7277099" cy="309484"/>
            <a:chOff x="171451" y="6321899"/>
            <a:chExt cx="7200000" cy="309484"/>
          </a:xfrm>
        </p:grpSpPr>
        <p:sp>
          <p:nvSpPr>
            <p:cNvPr id="89" name="4. Footnote"/>
            <p:cNvSpPr txBox="1">
              <a:spLocks noChangeArrowheads="1"/>
            </p:cNvSpPr>
            <p:nvPr/>
          </p:nvSpPr>
          <p:spPr bwMode="auto">
            <a:xfrm>
              <a:off x="171451" y="6321899"/>
              <a:ext cx="720000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85725" indent="-85725">
                <a:defRPr lang="x-none"/>
              </a:pPr>
              <a:r>
                <a:rPr lang="x-none" sz="800" baseline="0" dirty="0">
                  <a:solidFill>
                    <a:schemeClr val="tx1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90" name="5. Source"/>
            <p:cNvSpPr>
              <a:spLocks noChangeArrowheads="1"/>
            </p:cNvSpPr>
            <p:nvPr/>
          </p:nvSpPr>
          <p:spPr bwMode="auto">
            <a:xfrm>
              <a:off x="171451" y="6508272"/>
              <a:ext cx="720000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409575" indent="-409575" defTabSz="895350">
                <a:tabLst>
                  <a:tab pos="409575" algn="l"/>
                </a:tabLst>
              </a:pPr>
              <a:r>
                <a:rPr lang="x-none" sz="800" baseline="0" dirty="0">
                  <a:solidFill>
                    <a:schemeClr val="tx1"/>
                  </a:solidFill>
                  <a:latin typeface="+mn-lt"/>
                  <a:ea typeface="+mn-ea"/>
                </a:rPr>
                <a:t>Source : Source</a:t>
              </a:r>
            </a:p>
          </p:txBody>
        </p:sp>
      </p:grpSp>
      <p:sp>
        <p:nvSpPr>
          <p:cNvPr id="62" name="Rectangle 61"/>
          <p:cNvSpPr/>
          <p:nvPr/>
        </p:nvSpPr>
        <p:spPr bwMode="auto">
          <a:xfrm>
            <a:off x="0" y="6674787"/>
            <a:ext cx="8961438" cy="45719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40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accent3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215444"/>
          </a:xfrm>
        </p:spPr>
        <p:txBody>
          <a:bodyPr/>
          <a:lstStyle/>
          <a:p>
            <a:r>
              <a:rPr lang="en-GB" sz="1400" b="1" dirty="0"/>
              <a:t>EBIT Value Driver Tree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512984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5B8C019-47BE-4B43-B41C-4FCEAA2CC419}"/>
              </a:ext>
            </a:extLst>
          </p:cNvPr>
          <p:cNvSpPr txBox="1"/>
          <p:nvPr/>
        </p:nvSpPr>
        <p:spPr>
          <a:xfrm>
            <a:off x="2825750" y="495791"/>
            <a:ext cx="1790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/>
              <a:t>Profit Centre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7C6221-E9EB-41A4-9AA7-0C7502ADEDE6}"/>
              </a:ext>
            </a:extLst>
          </p:cNvPr>
          <p:cNvSpPr txBox="1"/>
          <p:nvPr/>
        </p:nvSpPr>
        <p:spPr>
          <a:xfrm>
            <a:off x="4921250" y="470944"/>
            <a:ext cx="2000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/>
              <a:t>Profit Centre Elements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38E0491-58D5-4DAD-1416-F1AB75BE7E14}"/>
              </a:ext>
            </a:extLst>
          </p:cNvPr>
          <p:cNvGrpSpPr/>
          <p:nvPr/>
        </p:nvGrpSpPr>
        <p:grpSpPr>
          <a:xfrm>
            <a:off x="2825750" y="3706075"/>
            <a:ext cx="3982372" cy="2681496"/>
            <a:chOff x="2268193" y="940633"/>
            <a:chExt cx="2864666" cy="268149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7CC8F6F-F722-4F6F-8BAB-BAAF3438C6A2}"/>
                </a:ext>
              </a:extLst>
            </p:cNvPr>
            <p:cNvSpPr/>
            <p:nvPr/>
          </p:nvSpPr>
          <p:spPr>
            <a:xfrm>
              <a:off x="2268193" y="2023639"/>
              <a:ext cx="1140873" cy="425236"/>
            </a:xfrm>
            <a:prstGeom prst="rect">
              <a:avLst/>
            </a:prstGeom>
            <a:ln w="952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b="1" dirty="0">
                  <a:solidFill>
                    <a:schemeClr val="tx1"/>
                  </a:solidFill>
                </a:rPr>
                <a:t>Expenses</a:t>
              </a:r>
              <a:endParaRPr lang="en-AU" sz="105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E6D86FE-D8F1-40C0-8751-D4F20FB58738}"/>
                </a:ext>
              </a:extLst>
            </p:cNvPr>
            <p:cNvSpPr/>
            <p:nvPr/>
          </p:nvSpPr>
          <p:spPr>
            <a:xfrm>
              <a:off x="3962794" y="940633"/>
              <a:ext cx="1140873" cy="543588"/>
            </a:xfrm>
            <a:prstGeom prst="rect">
              <a:avLst/>
            </a:prstGeom>
            <a:ln w="952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bg1"/>
                  </a:solidFill>
                </a:rPr>
                <a:t>Kootha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2C49D4-82EC-4578-A00C-A6CC31BD214D}"/>
                </a:ext>
              </a:extLst>
            </p:cNvPr>
            <p:cNvSpPr/>
            <p:nvPr/>
          </p:nvSpPr>
          <p:spPr>
            <a:xfrm>
              <a:off x="3976732" y="3078541"/>
              <a:ext cx="1140873" cy="543588"/>
            </a:xfrm>
            <a:prstGeom prst="rect">
              <a:avLst/>
            </a:prstGeom>
            <a:ln w="952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50" b="1" dirty="0" err="1">
                  <a:solidFill>
                    <a:schemeClr val="bg1"/>
                  </a:solidFill>
                </a:rPr>
                <a:t>Jutik</a:t>
              </a:r>
              <a:endParaRPr lang="en-AU" sz="1050" b="1" dirty="0">
                <a:solidFill>
                  <a:schemeClr val="bg1"/>
                </a:solidFill>
              </a:endParaRPr>
            </a:p>
          </p:txBody>
        </p: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CAB0563B-8DE3-4C6D-A2EB-E25B76303051}"/>
                </a:ext>
              </a:extLst>
            </p:cNvPr>
            <p:cNvCxnSpPr>
              <a:cxnSpLocks/>
              <a:stCxn id="3" idx="3"/>
              <a:endCxn id="5" idx="1"/>
            </p:cNvCxnSpPr>
            <p:nvPr/>
          </p:nvCxnSpPr>
          <p:spPr>
            <a:xfrm flipV="1">
              <a:off x="3409066" y="1212427"/>
              <a:ext cx="553728" cy="1023830"/>
            </a:xfrm>
            <a:prstGeom prst="bentConnector3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F8D9E771-BBE9-4B75-98EC-7C6E822CB83A}"/>
                </a:ext>
              </a:extLst>
            </p:cNvPr>
            <p:cNvCxnSpPr>
              <a:cxnSpLocks/>
              <a:stCxn id="3" idx="3"/>
              <a:endCxn id="6" idx="1"/>
            </p:cNvCxnSpPr>
            <p:nvPr/>
          </p:nvCxnSpPr>
          <p:spPr>
            <a:xfrm>
              <a:off x="3409066" y="2236257"/>
              <a:ext cx="567666" cy="1114078"/>
            </a:xfrm>
            <a:prstGeom prst="bentConnector3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18C042A-F8D8-9AEE-77CF-424B73E4E94A}"/>
                </a:ext>
              </a:extLst>
            </p:cNvPr>
            <p:cNvCxnSpPr>
              <a:cxnSpLocks/>
            </p:cNvCxnSpPr>
            <p:nvPr/>
          </p:nvCxnSpPr>
          <p:spPr>
            <a:xfrm>
              <a:off x="3946085" y="1334128"/>
              <a:ext cx="114087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084DE8-5304-D2C9-9E26-AD540C52880F}"/>
                </a:ext>
              </a:extLst>
            </p:cNvPr>
            <p:cNvSpPr txBox="1"/>
            <p:nvPr/>
          </p:nvSpPr>
          <p:spPr>
            <a:xfrm>
              <a:off x="4380476" y="1309598"/>
              <a:ext cx="706482" cy="156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$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45E96B5-8B80-E811-AD69-3A336FBD0FE2}"/>
                </a:ext>
              </a:extLst>
            </p:cNvPr>
            <p:cNvGrpSpPr/>
            <p:nvPr/>
          </p:nvGrpSpPr>
          <p:grpSpPr>
            <a:xfrm>
              <a:off x="3948248" y="1892777"/>
              <a:ext cx="1140873" cy="156420"/>
              <a:chOff x="2634572" y="2897400"/>
              <a:chExt cx="1517650" cy="261610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14B15019-A071-A4AB-CD90-540D02634EB6}"/>
                  </a:ext>
                </a:extLst>
              </p:cNvPr>
              <p:cNvCxnSpPr/>
              <p:nvPr/>
            </p:nvCxnSpPr>
            <p:spPr>
              <a:xfrm>
                <a:off x="2634572" y="2918868"/>
                <a:ext cx="151765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04DD59-CA30-12AF-4B1E-B30C50B377CB}"/>
                  </a:ext>
                </a:extLst>
              </p:cNvPr>
              <p:cNvSpPr txBox="1"/>
              <p:nvPr/>
            </p:nvSpPr>
            <p:spPr>
              <a:xfrm>
                <a:off x="3212422" y="2897400"/>
                <a:ext cx="9398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/>
                    </a:solidFill>
                  </a:rPr>
                  <a:t>$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E38D64B1-84A0-7A7C-670B-16A24CE1E6C6}"/>
                </a:ext>
              </a:extLst>
            </p:cNvPr>
            <p:cNvGrpSpPr/>
            <p:nvPr/>
          </p:nvGrpSpPr>
          <p:grpSpPr>
            <a:xfrm>
              <a:off x="3991986" y="3418663"/>
              <a:ext cx="1140873" cy="156420"/>
              <a:chOff x="2621865" y="5524647"/>
              <a:chExt cx="1517650" cy="261610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CF986508-4381-79A5-4275-33BAD3DBCA55}"/>
                  </a:ext>
                </a:extLst>
              </p:cNvPr>
              <p:cNvCxnSpPr/>
              <p:nvPr/>
            </p:nvCxnSpPr>
            <p:spPr>
              <a:xfrm>
                <a:off x="2621865" y="5546115"/>
                <a:ext cx="151765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F9A4A6D-5391-BE77-4A6E-3E087B2B31EC}"/>
                  </a:ext>
                </a:extLst>
              </p:cNvPr>
              <p:cNvSpPr txBox="1"/>
              <p:nvPr/>
            </p:nvSpPr>
            <p:spPr>
              <a:xfrm>
                <a:off x="3199713" y="5524647"/>
                <a:ext cx="9398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/>
                    </a:solidFill>
                  </a:rPr>
                  <a:t>$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5ED86398-29BE-4422-CC8D-DF6C39F66DCD}"/>
                </a:ext>
              </a:extLst>
            </p:cNvPr>
            <p:cNvGrpSpPr/>
            <p:nvPr/>
          </p:nvGrpSpPr>
          <p:grpSpPr>
            <a:xfrm>
              <a:off x="3932076" y="2023440"/>
              <a:ext cx="1153317" cy="522299"/>
              <a:chOff x="2593939" y="1956299"/>
              <a:chExt cx="1534204" cy="873537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FFC7CEA-3AEE-04E3-CEED-474EC38ECA46}"/>
                  </a:ext>
                </a:extLst>
              </p:cNvPr>
              <p:cNvSpPr/>
              <p:nvPr/>
            </p:nvSpPr>
            <p:spPr>
              <a:xfrm>
                <a:off x="2600968" y="1956299"/>
                <a:ext cx="1527175" cy="873537"/>
              </a:xfrm>
              <a:prstGeom prst="rect">
                <a:avLst/>
              </a:prstGeom>
              <a:ln w="952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050" b="1" dirty="0" err="1">
                    <a:solidFill>
                      <a:schemeClr val="bg1"/>
                    </a:solidFill>
                  </a:rPr>
                  <a:t>Surjek</a:t>
                </a:r>
                <a:endParaRPr lang="en-AU" sz="105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C47F617E-DA44-1FC1-8777-D4D705E4F779}"/>
                  </a:ext>
                </a:extLst>
              </p:cNvPr>
              <p:cNvCxnSpPr/>
              <p:nvPr/>
            </p:nvCxnSpPr>
            <p:spPr>
              <a:xfrm>
                <a:off x="2593939" y="2503869"/>
                <a:ext cx="151765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5AC4873-C580-5B9C-4E74-24D909734485}"/>
                  </a:ext>
                </a:extLst>
              </p:cNvPr>
              <p:cNvSpPr txBox="1"/>
              <p:nvPr/>
            </p:nvSpPr>
            <p:spPr>
              <a:xfrm>
                <a:off x="3171789" y="2443623"/>
                <a:ext cx="9398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/>
                    </a:solidFill>
                  </a:rPr>
                  <a:t>$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D2E8EC2-D1BC-2B0B-0690-B4B65C442D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0101" y="2233290"/>
              <a:ext cx="281976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064C926-BADD-9346-2F61-20B2CA2F52C4}"/>
              </a:ext>
            </a:extLst>
          </p:cNvPr>
          <p:cNvGrpSpPr/>
          <p:nvPr/>
        </p:nvGrpSpPr>
        <p:grpSpPr>
          <a:xfrm>
            <a:off x="2870392" y="1107774"/>
            <a:ext cx="3858737" cy="4033512"/>
            <a:chOff x="2702634" y="4311616"/>
            <a:chExt cx="2897789" cy="354298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E556FAA-6BB7-17D6-6F47-D602C64F8848}"/>
                </a:ext>
              </a:extLst>
            </p:cNvPr>
            <p:cNvCxnSpPr>
              <a:cxnSpLocks/>
              <a:stCxn id="30" idx="1"/>
            </p:cNvCxnSpPr>
            <p:nvPr/>
          </p:nvCxnSpPr>
          <p:spPr>
            <a:xfrm flipH="1">
              <a:off x="4096428" y="5291724"/>
              <a:ext cx="324848" cy="3297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3C2F004-F98D-58D1-C2DD-4A7168EF9AD5}"/>
                </a:ext>
              </a:extLst>
            </p:cNvPr>
            <p:cNvSpPr/>
            <p:nvPr/>
          </p:nvSpPr>
          <p:spPr>
            <a:xfrm>
              <a:off x="2702634" y="5121886"/>
              <a:ext cx="1171793" cy="339675"/>
            </a:xfrm>
            <a:prstGeom prst="rect">
              <a:avLst/>
            </a:prstGeom>
            <a:ln w="952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b="1" dirty="0">
                  <a:solidFill>
                    <a:schemeClr val="tx1"/>
                  </a:solidFill>
                </a:rPr>
                <a:t>Revenues</a:t>
              </a:r>
              <a:endParaRPr lang="en-AU" sz="105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8F31319-5316-6CD6-8255-87131D680A02}"/>
                </a:ext>
              </a:extLst>
            </p:cNvPr>
            <p:cNvSpPr/>
            <p:nvPr/>
          </p:nvSpPr>
          <p:spPr>
            <a:xfrm>
              <a:off x="4413895" y="4311616"/>
              <a:ext cx="1171793" cy="464393"/>
            </a:xfrm>
            <a:prstGeom prst="rect">
              <a:avLst/>
            </a:prstGeom>
            <a:ln w="952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bg1"/>
                  </a:solidFill>
                </a:rPr>
                <a:t>Kootha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0D91C70-F8E3-2312-EA6B-8BB924D3D814}"/>
                </a:ext>
              </a:extLst>
            </p:cNvPr>
            <p:cNvSpPr/>
            <p:nvPr/>
          </p:nvSpPr>
          <p:spPr>
            <a:xfrm>
              <a:off x="4401921" y="5765368"/>
              <a:ext cx="1171793" cy="541727"/>
            </a:xfrm>
            <a:prstGeom prst="rect">
              <a:avLst/>
            </a:prstGeom>
            <a:ln w="952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50" b="1" dirty="0" err="1">
                  <a:solidFill>
                    <a:schemeClr val="bg1"/>
                  </a:solidFill>
                </a:rPr>
                <a:t>Jutik</a:t>
              </a:r>
              <a:endParaRPr lang="en-AU" sz="1050" b="1" dirty="0">
                <a:solidFill>
                  <a:schemeClr val="bg1"/>
                </a:solidFill>
              </a:endParaRPr>
            </a:p>
          </p:txBody>
        </p: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6DD963AE-8B69-C2FC-8632-0C3E97ED12D7}"/>
                </a:ext>
              </a:extLst>
            </p:cNvPr>
            <p:cNvCxnSpPr>
              <a:cxnSpLocks/>
              <a:stCxn id="19" idx="3"/>
              <a:endCxn id="20" idx="1"/>
            </p:cNvCxnSpPr>
            <p:nvPr/>
          </p:nvCxnSpPr>
          <p:spPr>
            <a:xfrm flipV="1">
              <a:off x="3874427" y="4543813"/>
              <a:ext cx="539468" cy="747911"/>
            </a:xfrm>
            <a:prstGeom prst="bentConnector3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3863407A-3E7A-3BA8-67DA-D1DE901758D6}"/>
                </a:ext>
              </a:extLst>
            </p:cNvPr>
            <p:cNvCxnSpPr>
              <a:cxnSpLocks/>
              <a:stCxn id="19" idx="3"/>
              <a:endCxn id="22" idx="1"/>
            </p:cNvCxnSpPr>
            <p:nvPr/>
          </p:nvCxnSpPr>
          <p:spPr>
            <a:xfrm>
              <a:off x="3874427" y="5291724"/>
              <a:ext cx="527494" cy="744508"/>
            </a:xfrm>
            <a:prstGeom prst="bentConnector3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6BA0302-205E-F9D1-6F85-D6F6E15688D4}"/>
                </a:ext>
              </a:extLst>
            </p:cNvPr>
            <p:cNvSpPr/>
            <p:nvPr/>
          </p:nvSpPr>
          <p:spPr>
            <a:xfrm>
              <a:off x="4421276" y="5017582"/>
              <a:ext cx="1179147" cy="548284"/>
            </a:xfrm>
            <a:prstGeom prst="rect">
              <a:avLst/>
            </a:prstGeom>
            <a:ln w="952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50" b="1" dirty="0" err="1">
                  <a:solidFill>
                    <a:schemeClr val="bg1"/>
                  </a:solidFill>
                </a:rPr>
                <a:t>Surjek</a:t>
              </a:r>
              <a:endParaRPr lang="en-AU" sz="105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013B44A-8E69-58C7-EF67-9923D20309FB}"/>
                </a:ext>
              </a:extLst>
            </p:cNvPr>
            <p:cNvSpPr/>
            <p:nvPr/>
          </p:nvSpPr>
          <p:spPr>
            <a:xfrm>
              <a:off x="4050520" y="5187928"/>
              <a:ext cx="187281" cy="214185"/>
            </a:xfrm>
            <a:prstGeom prst="ellipse">
              <a:avLst/>
            </a:prstGeom>
            <a:ln w="952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+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5955D3F-D315-D3B0-750D-80F23A19004F}"/>
                </a:ext>
              </a:extLst>
            </p:cNvPr>
            <p:cNvCxnSpPr/>
            <p:nvPr/>
          </p:nvCxnSpPr>
          <p:spPr>
            <a:xfrm>
              <a:off x="4407559" y="4618463"/>
              <a:ext cx="117179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930E54C-5DD0-5CBD-30A2-594681E69C96}"/>
                </a:ext>
              </a:extLst>
            </p:cNvPr>
            <p:cNvSpPr txBox="1"/>
            <p:nvPr/>
          </p:nvSpPr>
          <p:spPr>
            <a:xfrm>
              <a:off x="4853723" y="4594985"/>
              <a:ext cx="725629" cy="124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$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6E88F8E-DD1F-B53C-B8F1-297885D386F8}"/>
                </a:ext>
              </a:extLst>
            </p:cNvPr>
            <p:cNvCxnSpPr/>
            <p:nvPr/>
          </p:nvCxnSpPr>
          <p:spPr>
            <a:xfrm>
              <a:off x="4419116" y="5398656"/>
              <a:ext cx="117179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AE67286-263B-2DCB-CF48-C35CC7592133}"/>
                </a:ext>
              </a:extLst>
            </p:cNvPr>
            <p:cNvSpPr txBox="1"/>
            <p:nvPr/>
          </p:nvSpPr>
          <p:spPr>
            <a:xfrm>
              <a:off x="4865280" y="5388403"/>
              <a:ext cx="725629" cy="124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$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34DA6C5-A083-004C-F558-924E602F0492}"/>
                </a:ext>
              </a:extLst>
            </p:cNvPr>
            <p:cNvCxnSpPr/>
            <p:nvPr/>
          </p:nvCxnSpPr>
          <p:spPr>
            <a:xfrm>
              <a:off x="4407560" y="6123566"/>
              <a:ext cx="117179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6DA95A5-C0C3-2A48-4223-F3D1E9828CB9}"/>
                </a:ext>
              </a:extLst>
            </p:cNvPr>
            <p:cNvSpPr txBox="1"/>
            <p:nvPr/>
          </p:nvSpPr>
          <p:spPr>
            <a:xfrm>
              <a:off x="4854417" y="6123566"/>
              <a:ext cx="725629" cy="124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$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4C0AEB48-6E88-BD83-9145-6359A04E20DB}"/>
                </a:ext>
              </a:extLst>
            </p:cNvPr>
            <p:cNvSpPr/>
            <p:nvPr/>
          </p:nvSpPr>
          <p:spPr>
            <a:xfrm>
              <a:off x="3994845" y="7640420"/>
              <a:ext cx="187281" cy="214185"/>
            </a:xfrm>
            <a:prstGeom prst="ellipse">
              <a:avLst/>
            </a:prstGeom>
            <a:ln w="952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+</a:t>
              </a:r>
            </a:p>
          </p:txBody>
        </p:sp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49E396A-18A4-845E-FD8E-6C712554DA8F}"/>
              </a:ext>
            </a:extLst>
          </p:cNvPr>
          <p:cNvSpPr/>
          <p:nvPr/>
        </p:nvSpPr>
        <p:spPr>
          <a:xfrm>
            <a:off x="171451" y="3312833"/>
            <a:ext cx="1560376" cy="543585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</a:rPr>
              <a:t>EBIT</a:t>
            </a:r>
          </a:p>
          <a:p>
            <a:pPr algn="ctr"/>
            <a:r>
              <a:rPr lang="en-GB" sz="1050" b="1" dirty="0">
                <a:solidFill>
                  <a:schemeClr val="tx1"/>
                </a:solidFill>
              </a:rPr>
              <a:t>(Earnings before interest and Tax)</a:t>
            </a:r>
            <a:endParaRPr lang="en-AU" sz="1050" b="1" dirty="0" err="1">
              <a:solidFill>
                <a:schemeClr val="tx1"/>
              </a:solidFill>
            </a:endParaRPr>
          </a:p>
        </p:txBody>
      </p: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38CD17BB-F6B1-C8E8-BD58-A088BA8203B5}"/>
              </a:ext>
            </a:extLst>
          </p:cNvPr>
          <p:cNvCxnSpPr>
            <a:stCxn id="127" idx="3"/>
            <a:endCxn id="19" idx="1"/>
          </p:cNvCxnSpPr>
          <p:nvPr/>
        </p:nvCxnSpPr>
        <p:spPr>
          <a:xfrm flipV="1">
            <a:off x="1731827" y="2223577"/>
            <a:ext cx="1138565" cy="1361049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28336882-01CF-334F-1EF7-6298311117E4}"/>
              </a:ext>
            </a:extLst>
          </p:cNvPr>
          <p:cNvCxnSpPr>
            <a:stCxn id="127" idx="3"/>
            <a:endCxn id="3" idx="1"/>
          </p:cNvCxnSpPr>
          <p:nvPr/>
        </p:nvCxnSpPr>
        <p:spPr>
          <a:xfrm>
            <a:off x="1731827" y="3584626"/>
            <a:ext cx="1093923" cy="1417073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CC54D102-33CD-827B-150D-853EA4476540}"/>
              </a:ext>
            </a:extLst>
          </p:cNvPr>
          <p:cNvSpPr/>
          <p:nvPr/>
        </p:nvSpPr>
        <p:spPr>
          <a:xfrm>
            <a:off x="2086383" y="3393363"/>
            <a:ext cx="384810" cy="363452"/>
          </a:xfrm>
          <a:prstGeom prst="ellipse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>
                <a:solidFill>
                  <a:schemeClr val="bg1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0078625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  <p:tag name="TYPE" val="McK Moo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dZkZuRo4kO5KlulchSHL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heme/theme1.xml><?xml version="1.0" encoding="utf-8"?>
<a:theme xmlns:a="http://schemas.openxmlformats.org/drawingml/2006/main" name="1_Synergy_CF_YNR013">
  <a:themeElements>
    <a:clrScheme name="Current">
      <a:dk1>
        <a:srgbClr val="000000"/>
      </a:dk1>
      <a:lt1>
        <a:srgbClr val="FFFFFF"/>
      </a:lt1>
      <a:dk2>
        <a:srgbClr val="FBC14E"/>
      </a:dk2>
      <a:lt2>
        <a:srgbClr val="FFFFFF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FBC14E"/>
        </a:dk2>
        <a:lt2>
          <a:srgbClr val="FFFFFF"/>
        </a:lt2>
        <a:accent1>
          <a:srgbClr val="99AABE"/>
        </a:accent1>
        <a:accent2>
          <a:srgbClr val="406085"/>
        </a:accent2>
        <a:accent3>
          <a:srgbClr val="002C46"/>
        </a:accent3>
        <a:accent4>
          <a:srgbClr val="FBC14E"/>
        </a:accent4>
        <a:accent5>
          <a:srgbClr val="379BBD"/>
        </a:accent5>
        <a:accent6>
          <a:srgbClr val="808080"/>
        </a:accent6>
        <a:hlink>
          <a:srgbClr val="002C46"/>
        </a:hlink>
        <a:folHlink>
          <a:srgbClr val="FBC1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ynergy_CF_YNR013.potx" id="{5B0B8770-4875-4F3D-A851-ED2332DB7D84}" vid="{3E5BE603-DDA9-4662-BF9D-F22E864491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15162</TotalTime>
  <Words>35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1_Synergy_CF_YNR013</vt:lpstr>
      <vt:lpstr>think-cell Slide</vt:lpstr>
      <vt:lpstr>EBIT Value Driver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Through focusing our efforts on the units with the majority of questions; we can be confident that we are improving the overall User Experience etc.</dc:title>
  <dc:creator>Christopher H</dc:creator>
  <cp:lastModifiedBy>Dagmawi Kassa</cp:lastModifiedBy>
  <cp:revision>66</cp:revision>
  <dcterms:created xsi:type="dcterms:W3CDTF">2020-04-12T13:23:13Z</dcterms:created>
  <dcterms:modified xsi:type="dcterms:W3CDTF">2024-02-07T21:23:36Z</dcterms:modified>
</cp:coreProperties>
</file>