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2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817" autoAdjust="0"/>
  </p:normalViewPr>
  <p:slideViewPr>
    <p:cSldViewPr snapToGrid="0">
      <p:cViewPr varScale="1">
        <p:scale>
          <a:sx n="74" d="100"/>
          <a:sy n="74" d="100"/>
        </p:scale>
        <p:origin x="14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7DC458-AA7F-B640-F21C-6770F7625D8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197029" y="2649919"/>
            <a:ext cx="3750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/>
              <a:t>Expense </a:t>
            </a:r>
            <a:r>
              <a:rPr lang="en-GB" sz="1400" b="1" dirty="0"/>
              <a:t>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Expenses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84449" y="1193827"/>
            <a:ext cx="1517650" cy="57290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Chemical costs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2990" y="496738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847850" y="1480279"/>
            <a:ext cx="736599" cy="188045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5140" cy="196224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1AF2829-6123-4E35-A5EA-3FFD21D0189C}"/>
              </a:ext>
            </a:extLst>
          </p:cNvPr>
          <p:cNvSpPr/>
          <p:nvPr/>
        </p:nvSpPr>
        <p:spPr>
          <a:xfrm>
            <a:off x="4921010" y="4245509"/>
            <a:ext cx="3277079" cy="410706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Plant Maintenance (001)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8C5EDA-E0B8-4AB6-8CAA-5EF5C2447C70}"/>
              </a:ext>
            </a:extLst>
          </p:cNvPr>
          <p:cNvCxnSpPr>
            <a:cxnSpLocks/>
          </p:cNvCxnSpPr>
          <p:nvPr/>
        </p:nvCxnSpPr>
        <p:spPr>
          <a:xfrm>
            <a:off x="4089778" y="1506703"/>
            <a:ext cx="854926" cy="353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4099303" y="2233439"/>
            <a:ext cx="840927" cy="416480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099303" y="2649919"/>
            <a:ext cx="838602" cy="33284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 Elements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36B6F-7D09-4959-B3BC-BA5FEA4833E6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BE094-FE88-472F-94F1-111FE8B60F33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4120640" y="4450862"/>
            <a:ext cx="800370" cy="87212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8C042A-F8D8-9AEE-77CF-424B73E4E94A}"/>
              </a:ext>
            </a:extLst>
          </p:cNvPr>
          <p:cNvCxnSpPr>
            <a:cxnSpLocks/>
          </p:cNvCxnSpPr>
          <p:nvPr/>
        </p:nvCxnSpPr>
        <p:spPr>
          <a:xfrm>
            <a:off x="2572128" y="1606054"/>
            <a:ext cx="1517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084DE8-5304-D2C9-9E26-AD540C52880F}"/>
              </a:ext>
            </a:extLst>
          </p:cNvPr>
          <p:cNvSpPr txBox="1"/>
          <p:nvPr/>
        </p:nvSpPr>
        <p:spPr>
          <a:xfrm>
            <a:off x="3149978" y="1565028"/>
            <a:ext cx="93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$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5E96B5-8B80-E811-AD69-3A336FBD0FE2}"/>
              </a:ext>
            </a:extLst>
          </p:cNvPr>
          <p:cNvGrpSpPr/>
          <p:nvPr/>
        </p:nvGrpSpPr>
        <p:grpSpPr>
          <a:xfrm>
            <a:off x="2565099" y="2298950"/>
            <a:ext cx="1534204" cy="748932"/>
            <a:chOff x="2634572" y="2410078"/>
            <a:chExt cx="1534204" cy="7489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987464-1BC8-47B3-8E49-660CBBA650B6}"/>
                </a:ext>
              </a:extLst>
            </p:cNvPr>
            <p:cNvSpPr/>
            <p:nvPr/>
          </p:nvSpPr>
          <p:spPr>
            <a:xfrm>
              <a:off x="2641601" y="2410078"/>
              <a:ext cx="1527175" cy="701938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chemeClr val="bg1"/>
                  </a:solidFill>
                </a:rPr>
                <a:t>Facility costs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B15019-A071-A4AB-CD90-540D02634EB6}"/>
                </a:ext>
              </a:extLst>
            </p:cNvPr>
            <p:cNvCxnSpPr/>
            <p:nvPr/>
          </p:nvCxnSpPr>
          <p:spPr>
            <a:xfrm>
              <a:off x="2634572" y="2918868"/>
              <a:ext cx="15176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04DD59-CA30-12AF-4B1E-B30C50B377CB}"/>
                </a:ext>
              </a:extLst>
            </p:cNvPr>
            <p:cNvSpPr txBox="1"/>
            <p:nvPr/>
          </p:nvSpPr>
          <p:spPr>
            <a:xfrm>
              <a:off x="3212422" y="2897400"/>
              <a:ext cx="939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8D64B1-84A0-7A7C-670B-16A24CE1E6C6}"/>
              </a:ext>
            </a:extLst>
          </p:cNvPr>
          <p:cNvGrpSpPr/>
          <p:nvPr/>
        </p:nvGrpSpPr>
        <p:grpSpPr>
          <a:xfrm>
            <a:off x="2608091" y="5479919"/>
            <a:ext cx="1517650" cy="261610"/>
            <a:chOff x="2606675" y="5666273"/>
            <a:chExt cx="1517650" cy="26161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986508-4381-79A5-4275-33BAD3DBCA55}"/>
                </a:ext>
              </a:extLst>
            </p:cNvPr>
            <p:cNvCxnSpPr/>
            <p:nvPr/>
          </p:nvCxnSpPr>
          <p:spPr>
            <a:xfrm>
              <a:off x="2606675" y="5687741"/>
              <a:ext cx="15176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9A4A6D-5391-BE77-4A6E-3E087B2B31EC}"/>
                </a:ext>
              </a:extLst>
            </p:cNvPr>
            <p:cNvSpPr txBox="1"/>
            <p:nvPr/>
          </p:nvSpPr>
          <p:spPr>
            <a:xfrm>
              <a:off x="3184525" y="5666273"/>
              <a:ext cx="939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78F63C-66DC-5639-3C2E-718D18F1F9CF}"/>
              </a:ext>
            </a:extLst>
          </p:cNvPr>
          <p:cNvCxnSpPr>
            <a:cxnSpLocks/>
          </p:cNvCxnSpPr>
          <p:nvPr/>
        </p:nvCxnSpPr>
        <p:spPr>
          <a:xfrm>
            <a:off x="4978400" y="2255755"/>
            <a:ext cx="1581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19B956B-A405-676F-8EA2-79FEF4FD1AF8}"/>
              </a:ext>
            </a:extLst>
          </p:cNvPr>
          <p:cNvGrpSpPr/>
          <p:nvPr/>
        </p:nvGrpSpPr>
        <p:grpSpPr>
          <a:xfrm>
            <a:off x="4937905" y="1905459"/>
            <a:ext cx="1581150" cy="727641"/>
            <a:chOff x="4976075" y="2704777"/>
            <a:chExt cx="1581150" cy="7276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F47F44-5E99-482F-817B-5BEFB3D17BDE}"/>
                </a:ext>
              </a:extLst>
            </p:cNvPr>
            <p:cNvSpPr/>
            <p:nvPr/>
          </p:nvSpPr>
          <p:spPr>
            <a:xfrm>
              <a:off x="4978400" y="2704777"/>
              <a:ext cx="1517650" cy="655959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chemeClr val="bg1"/>
                  </a:solidFill>
                </a:rPr>
                <a:t>Utility-Exp (002) - Electricity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6BAF71-357C-BABC-F9E9-2B0F0913E7D8}"/>
                </a:ext>
              </a:extLst>
            </p:cNvPr>
            <p:cNvCxnSpPr>
              <a:cxnSpLocks/>
            </p:cNvCxnSpPr>
            <p:nvPr/>
          </p:nvCxnSpPr>
          <p:spPr>
            <a:xfrm>
              <a:off x="4976075" y="3204446"/>
              <a:ext cx="1581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218B22-2187-12BC-B7F0-5B96C27066E2}"/>
                </a:ext>
              </a:extLst>
            </p:cNvPr>
            <p:cNvSpPr txBox="1"/>
            <p:nvPr/>
          </p:nvSpPr>
          <p:spPr>
            <a:xfrm>
              <a:off x="5553925" y="3170808"/>
              <a:ext cx="939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5E68D22-62AE-3565-1E4F-3F1B7795DED8}"/>
              </a:ext>
            </a:extLst>
          </p:cNvPr>
          <p:cNvGrpSpPr/>
          <p:nvPr/>
        </p:nvGrpSpPr>
        <p:grpSpPr>
          <a:xfrm>
            <a:off x="4902130" y="2654781"/>
            <a:ext cx="1616925" cy="832450"/>
            <a:chOff x="4921250" y="3581784"/>
            <a:chExt cx="1616925" cy="159061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CB8F1D-AD04-4C82-9EC2-14AEC6B451A6}"/>
                </a:ext>
              </a:extLst>
            </p:cNvPr>
            <p:cNvSpPr/>
            <p:nvPr/>
          </p:nvSpPr>
          <p:spPr>
            <a:xfrm>
              <a:off x="4957025" y="3581784"/>
              <a:ext cx="1517650" cy="1253380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chemeClr val="bg1"/>
                  </a:solidFill>
                </a:rPr>
                <a:t>Utility-Exp (002) - Heating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FCF42-A9DD-2C75-3351-0311396B9E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7025" y="4486350"/>
              <a:ext cx="1581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BD5D4E-C27E-0320-C5DE-3001DB69F226}"/>
                </a:ext>
              </a:extLst>
            </p:cNvPr>
            <p:cNvSpPr txBox="1"/>
            <p:nvPr/>
          </p:nvSpPr>
          <p:spPr>
            <a:xfrm>
              <a:off x="5534875" y="4452711"/>
              <a:ext cx="939800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52E242A-D289-6859-B54C-AC3489E1A0DE}"/>
                </a:ext>
              </a:extLst>
            </p:cNvPr>
            <p:cNvCxnSpPr>
              <a:cxnSpLocks/>
            </p:cNvCxnSpPr>
            <p:nvPr/>
          </p:nvCxnSpPr>
          <p:spPr>
            <a:xfrm>
              <a:off x="4921250" y="5172401"/>
              <a:ext cx="1581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93170E-C8B1-F773-267C-88C8D3739760}"/>
              </a:ext>
            </a:extLst>
          </p:cNvPr>
          <p:cNvCxnSpPr>
            <a:cxnSpLocks/>
          </p:cNvCxnSpPr>
          <p:nvPr/>
        </p:nvCxnSpPr>
        <p:spPr>
          <a:xfrm>
            <a:off x="4957025" y="6178591"/>
            <a:ext cx="1581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33881E-C412-0F89-EBD8-DC669C624477}"/>
              </a:ext>
            </a:extLst>
          </p:cNvPr>
          <p:cNvSpPr txBox="1"/>
          <p:nvPr/>
        </p:nvSpPr>
        <p:spPr>
          <a:xfrm>
            <a:off x="5534875" y="6173272"/>
            <a:ext cx="93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$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D86398-29BE-4422-CC8D-DF6C39F66DCD}"/>
              </a:ext>
            </a:extLst>
          </p:cNvPr>
          <p:cNvGrpSpPr/>
          <p:nvPr/>
        </p:nvGrpSpPr>
        <p:grpSpPr>
          <a:xfrm>
            <a:off x="2584219" y="3458583"/>
            <a:ext cx="1534204" cy="748932"/>
            <a:chOff x="2634572" y="2410078"/>
            <a:chExt cx="1534204" cy="74893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FFC7CEA-3AEE-04E3-CEED-474EC38ECA46}"/>
                </a:ext>
              </a:extLst>
            </p:cNvPr>
            <p:cNvSpPr/>
            <p:nvPr/>
          </p:nvSpPr>
          <p:spPr>
            <a:xfrm>
              <a:off x="2641601" y="2410078"/>
              <a:ext cx="1527175" cy="701938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chemeClr val="bg1"/>
                  </a:solidFill>
                </a:rPr>
                <a:t>Labour costs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47F617E-DA44-1FC1-8777-D4D705E4F779}"/>
                </a:ext>
              </a:extLst>
            </p:cNvPr>
            <p:cNvCxnSpPr/>
            <p:nvPr/>
          </p:nvCxnSpPr>
          <p:spPr>
            <a:xfrm>
              <a:off x="2634572" y="2918868"/>
              <a:ext cx="15176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AC4873-C580-5B9C-4E74-24D909734485}"/>
                </a:ext>
              </a:extLst>
            </p:cNvPr>
            <p:cNvSpPr txBox="1"/>
            <p:nvPr/>
          </p:nvSpPr>
          <p:spPr>
            <a:xfrm>
              <a:off x="3212422" y="2897400"/>
              <a:ext cx="939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2E8EC2-D1BC-2B0B-0690-B4B65C442D7F}"/>
              </a:ext>
            </a:extLst>
          </p:cNvPr>
          <p:cNvCxnSpPr>
            <a:cxnSpLocks/>
          </p:cNvCxnSpPr>
          <p:nvPr/>
        </p:nvCxnSpPr>
        <p:spPr>
          <a:xfrm flipH="1">
            <a:off x="2209120" y="3809552"/>
            <a:ext cx="3750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E3DE986-E1B0-0C15-A01C-889C3D87F313}"/>
              </a:ext>
            </a:extLst>
          </p:cNvPr>
          <p:cNvGrpSpPr/>
          <p:nvPr/>
        </p:nvGrpSpPr>
        <p:grpSpPr>
          <a:xfrm>
            <a:off x="4957025" y="1177906"/>
            <a:ext cx="1517650" cy="633596"/>
            <a:chOff x="4957025" y="1177906"/>
            <a:chExt cx="1517650" cy="633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4E9F8B-31BA-4E4E-84E7-360424AB2B99}"/>
                </a:ext>
              </a:extLst>
            </p:cNvPr>
            <p:cNvSpPr/>
            <p:nvPr/>
          </p:nvSpPr>
          <p:spPr>
            <a:xfrm>
              <a:off x="4957025" y="1177906"/>
              <a:ext cx="1517650" cy="611819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chemeClr val="bg1"/>
                  </a:solidFill>
                </a:rPr>
                <a:t>Chem-Exp (001)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4C40B39-EDAA-9A3E-402B-BA441DD11367}"/>
                </a:ext>
              </a:extLst>
            </p:cNvPr>
            <p:cNvCxnSpPr>
              <a:cxnSpLocks/>
            </p:cNvCxnSpPr>
            <p:nvPr/>
          </p:nvCxnSpPr>
          <p:spPr>
            <a:xfrm>
              <a:off x="4957025" y="1590918"/>
              <a:ext cx="15176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13DF54D-5B1A-ED7D-CD6D-8602B8E46ADF}"/>
                </a:ext>
              </a:extLst>
            </p:cNvPr>
            <p:cNvSpPr txBox="1"/>
            <p:nvPr/>
          </p:nvSpPr>
          <p:spPr>
            <a:xfrm>
              <a:off x="5534875" y="1549892"/>
              <a:ext cx="939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B694DBDC-30AE-A1EF-954F-C17102EC8C49}"/>
              </a:ext>
            </a:extLst>
          </p:cNvPr>
          <p:cNvSpPr/>
          <p:nvPr/>
        </p:nvSpPr>
        <p:spPr>
          <a:xfrm>
            <a:off x="4378441" y="2529113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98587F-BF4B-0235-1377-90DD6D490877}"/>
              </a:ext>
            </a:extLst>
          </p:cNvPr>
          <p:cNvCxnSpPr>
            <a:cxnSpLocks/>
          </p:cNvCxnSpPr>
          <p:nvPr/>
        </p:nvCxnSpPr>
        <p:spPr>
          <a:xfrm>
            <a:off x="4108898" y="3814523"/>
            <a:ext cx="81235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496D9E8-BE7C-51BD-39DD-49601E1C7C29}"/>
              </a:ext>
            </a:extLst>
          </p:cNvPr>
          <p:cNvSpPr/>
          <p:nvPr/>
        </p:nvSpPr>
        <p:spPr>
          <a:xfrm>
            <a:off x="4943846" y="3433685"/>
            <a:ext cx="1517650" cy="7019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Labour-Costs (001)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676799-4E34-576A-8529-A43EAC2876FB}"/>
              </a:ext>
            </a:extLst>
          </p:cNvPr>
          <p:cNvCxnSpPr>
            <a:cxnSpLocks/>
          </p:cNvCxnSpPr>
          <p:nvPr/>
        </p:nvCxnSpPr>
        <p:spPr>
          <a:xfrm>
            <a:off x="4954074" y="3918217"/>
            <a:ext cx="1517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9E9587F-4261-7BE1-3DAB-B68AE1B3CA53}"/>
              </a:ext>
            </a:extLst>
          </p:cNvPr>
          <p:cNvSpPr txBox="1"/>
          <p:nvPr/>
        </p:nvSpPr>
        <p:spPr>
          <a:xfrm>
            <a:off x="5531924" y="3877191"/>
            <a:ext cx="93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$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E4C4D7-F2BD-CC2C-3966-F874DC88C77B}"/>
              </a:ext>
            </a:extLst>
          </p:cNvPr>
          <p:cNvSpPr/>
          <p:nvPr/>
        </p:nvSpPr>
        <p:spPr>
          <a:xfrm>
            <a:off x="4917697" y="4783276"/>
            <a:ext cx="3277079" cy="410706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Plant Outages (002)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5EC3B8-5AF6-772C-33E4-56CD16ED602E}"/>
              </a:ext>
            </a:extLst>
          </p:cNvPr>
          <p:cNvSpPr/>
          <p:nvPr/>
        </p:nvSpPr>
        <p:spPr>
          <a:xfrm>
            <a:off x="4917697" y="5393851"/>
            <a:ext cx="3277079" cy="410706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Plant Op. Costs (003)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E957032-12AA-73E1-717B-E3A020222A3D}"/>
              </a:ext>
            </a:extLst>
          </p:cNvPr>
          <p:cNvSpPr/>
          <p:nvPr/>
        </p:nvSpPr>
        <p:spPr>
          <a:xfrm>
            <a:off x="4911478" y="5883855"/>
            <a:ext cx="3277079" cy="410706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Plant Admin Costs (004)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DB607B7C-819F-CFE6-ECE1-23552B329FFA}"/>
              </a:ext>
            </a:extLst>
          </p:cNvPr>
          <p:cNvCxnSpPr>
            <a:stCxn id="6" idx="3"/>
            <a:endCxn id="133" idx="1"/>
          </p:cNvCxnSpPr>
          <p:nvPr/>
        </p:nvCxnSpPr>
        <p:spPr>
          <a:xfrm flipV="1">
            <a:off x="4120640" y="4988629"/>
            <a:ext cx="797057" cy="33435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DF5D2DF-B4F7-7425-44DA-4A7B603B76D6}"/>
              </a:ext>
            </a:extLst>
          </p:cNvPr>
          <p:cNvCxnSpPr>
            <a:stCxn id="6" idx="3"/>
            <a:endCxn id="146" idx="1"/>
          </p:cNvCxnSpPr>
          <p:nvPr/>
        </p:nvCxnSpPr>
        <p:spPr>
          <a:xfrm>
            <a:off x="4120640" y="5322986"/>
            <a:ext cx="797057" cy="27621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92BC40-DF29-5081-4019-343DA797E49C}"/>
              </a:ext>
            </a:extLst>
          </p:cNvPr>
          <p:cNvCxnSpPr>
            <a:stCxn id="6" idx="3"/>
            <a:endCxn id="147" idx="1"/>
          </p:cNvCxnSpPr>
          <p:nvPr/>
        </p:nvCxnSpPr>
        <p:spPr>
          <a:xfrm>
            <a:off x="4120640" y="5322986"/>
            <a:ext cx="790838" cy="766222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7F3C69CA-C2C1-B689-CB72-9BCAC12F6F38}"/>
              </a:ext>
            </a:extLst>
          </p:cNvPr>
          <p:cNvSpPr/>
          <p:nvPr/>
        </p:nvSpPr>
        <p:spPr>
          <a:xfrm>
            <a:off x="4366629" y="5195653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2E4EA93-342B-E10C-9CD0-A9D792177F70}"/>
              </a:ext>
            </a:extLst>
          </p:cNvPr>
          <p:cNvCxnSpPr>
            <a:cxnSpLocks/>
          </p:cNvCxnSpPr>
          <p:nvPr/>
        </p:nvCxnSpPr>
        <p:spPr>
          <a:xfrm>
            <a:off x="4921010" y="4535693"/>
            <a:ext cx="33092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45CB571-5680-49A6-80F5-65ACA3D2A085}"/>
              </a:ext>
            </a:extLst>
          </p:cNvPr>
          <p:cNvSpPr txBox="1"/>
          <p:nvPr/>
        </p:nvSpPr>
        <p:spPr>
          <a:xfrm>
            <a:off x="5498859" y="4494667"/>
            <a:ext cx="2049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                         $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F7FEA77-F88C-6922-4AC2-FD27084F7195}"/>
              </a:ext>
            </a:extLst>
          </p:cNvPr>
          <p:cNvCxnSpPr>
            <a:cxnSpLocks/>
          </p:cNvCxnSpPr>
          <p:nvPr/>
        </p:nvCxnSpPr>
        <p:spPr>
          <a:xfrm>
            <a:off x="4860966" y="5060390"/>
            <a:ext cx="33092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30F3230-35A8-708C-D1F2-D5DF2D00B4D1}"/>
              </a:ext>
            </a:extLst>
          </p:cNvPr>
          <p:cNvSpPr txBox="1"/>
          <p:nvPr/>
        </p:nvSpPr>
        <p:spPr>
          <a:xfrm>
            <a:off x="5438815" y="5019364"/>
            <a:ext cx="2049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                         $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6007852-EB2E-E7D5-1A1C-5F2A97BA598A}"/>
              </a:ext>
            </a:extLst>
          </p:cNvPr>
          <p:cNvCxnSpPr>
            <a:cxnSpLocks/>
          </p:cNvCxnSpPr>
          <p:nvPr/>
        </p:nvCxnSpPr>
        <p:spPr>
          <a:xfrm>
            <a:off x="4916579" y="5673086"/>
            <a:ext cx="33092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44F70C84-D786-2871-C848-2C89F4123253}"/>
              </a:ext>
            </a:extLst>
          </p:cNvPr>
          <p:cNvSpPr txBox="1"/>
          <p:nvPr/>
        </p:nvSpPr>
        <p:spPr>
          <a:xfrm>
            <a:off x="5494428" y="5632060"/>
            <a:ext cx="2049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                         $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2D5FC76-1C76-D4F9-58CE-575CC973A078}"/>
              </a:ext>
            </a:extLst>
          </p:cNvPr>
          <p:cNvCxnSpPr>
            <a:cxnSpLocks/>
          </p:cNvCxnSpPr>
          <p:nvPr/>
        </p:nvCxnSpPr>
        <p:spPr>
          <a:xfrm>
            <a:off x="4916579" y="6164599"/>
            <a:ext cx="33092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58B30A5-DB01-2A36-11BB-DBC2BB650F7A}"/>
              </a:ext>
            </a:extLst>
          </p:cNvPr>
          <p:cNvSpPr txBox="1"/>
          <p:nvPr/>
        </p:nvSpPr>
        <p:spPr>
          <a:xfrm>
            <a:off x="5494428" y="6123573"/>
            <a:ext cx="2049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                         $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62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15145</TotalTime>
  <Words>82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Expense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Dagmawi Kassa</cp:lastModifiedBy>
  <cp:revision>58</cp:revision>
  <dcterms:created xsi:type="dcterms:W3CDTF">2020-04-12T13:23:13Z</dcterms:created>
  <dcterms:modified xsi:type="dcterms:W3CDTF">2024-02-07T21:23:47Z</dcterms:modified>
</cp:coreProperties>
</file>