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7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8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9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0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1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2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3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sldIdLst>
    <p:sldId id="397" r:id="rId2"/>
    <p:sldId id="399" r:id="rId3"/>
    <p:sldId id="392" r:id="rId4"/>
    <p:sldId id="395" r:id="rId5"/>
    <p:sldId id="396" r:id="rId6"/>
    <p:sldId id="391" r:id="rId7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D0"/>
    <a:srgbClr val="EF7E31"/>
    <a:srgbClr val="ED701B"/>
    <a:srgbClr val="3052BE"/>
    <a:srgbClr val="FDE6B8"/>
    <a:srgbClr val="002C46"/>
    <a:srgbClr val="FDDA95"/>
    <a:srgbClr val="FFFFFF"/>
    <a:srgbClr val="FBC14E"/>
    <a:srgbClr val="EBE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2808" autoAdjust="0"/>
  </p:normalViewPr>
  <p:slideViewPr>
    <p:cSldViewPr snapToGrid="0">
      <p:cViewPr varScale="1">
        <p:scale>
          <a:sx n="76" d="100"/>
          <a:sy n="76" d="100"/>
        </p:scale>
        <p:origin x="2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dagem\OneDrive\Documents\Spring%20board%20-%20Data%20analytics\Projects\Southern%20Water%20corp%20case%20study\Southern%20Water%20Corp%20Financial%20Case%20Study%20MCU%20Student%20Facing%2017052020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dagem\OneDrive\Documents\Spring%20board%20-%20Data%20analytics\Projects\Southern%20Water%20corp%20case%20study\Southern%20Water%20Corp%20Financial%20Case%20Study%20MCU%20Student%20Facing%2017052020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dagem\OneDrive\Documents\Spring%20board%20-%20Data%20analytics\Projects\Southern%20Water%20corp%20case%20study\Southern%20Water%20Corp%20Financial%20Case%20Study%20MCU%20Student%20Facing%2017052020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dagem\OneDrive\Documents\Spring%20board%20-%20Data%20analytics\Projects\Southern%20Water%20corp%20case%20study\Southern%20Water%20Corp%20Financial%20Case%20Study%20MCU%20Student%20Facing%2017052020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dagem\OneDrive\Documents\Spring%20board%20-%20Data%20analytics\Projects\Southern%20Water%20corp%20case%20study\Southern%20Water%20Corp%20Financial%20Case%20Study%20MCU%20Student%20Facing%2017052020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dagem\OneDrive\Documents\Spring%20board%20-%20Data%20analytics\Projects\Southern%20Water%20corp%20case%20study\Southern%20Water%20Corp%20Financial%20Case%20Study%20MCU%20Student%20Facing%2017052020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C:\Users\dagem\OneDrive\Documents\Spring%20board%20-%20Data%20analytics\Projects\Southern%20Water%20corp%20case%20study\Southern%20Water%20Corp%20Financial%20Case%20Study%20MCU%20Student%20Facing%20170520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dagem\OneDrive\Documents\Spring%20board%20-%20Data%20analytics\Projects\Southern%20Water%20corp%20case%20study\Southern%20Water%20Corp%20Financial%20Case%20Study%20MCU%20Student%20Facing%2017052020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dagem\OneDrive\Documents\Spring%20board%20-%20Data%20analytics\Projects\Southern%20Water%20corp%20case%20study\Southern%20Water%20Corp%20Financial%20Case%20Study%20MCU%20Student%20Facing%2017052020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dagem\OneDrive\Documents\Spring%20board%20-%20Data%20analytics\Projects\Southern%20Water%20corp%20case%20study\Southern%20Water%20Corp%20Financial%20Case%20Study%20MCU%20Student%20Facing%2017052020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dagem\OneDrive\Documents\Spring%20board%20-%20Data%20analytics\Projects\Southern%20Water%20corp%20case%20study\Southern%20Water%20Corp%20Financial%20Case%20Study%20MCU%20Student%20Facing%2017052020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dagem\OneDrive\Documents\Spring%20board%20-%20Data%20analytics\Projects\Southern%20Water%20corp%20case%20study\Southern%20Water%20Corp%20Financial%20Case%20Study%20MCU%20Student%20Facing%2017052020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lu\Downloads\Southern%20Water%20Corp%20Financial%20Case%20Study%20MCU%201705202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dagem\OneDrive\Documents\Spring%20board%20-%20Data%20analytics\Projects\Southern%20Water%20corp%20case%20study\Southern%20Water%20Corp%20Financial%20Case%20Study%20MCU%20Student%20Facing%2017052020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dagem\OneDrive\Documents\Spring%20board%20-%20Data%20analytics\Projects\Southern%20Water%20corp%20case%20study\Southern%20Water%20Corp%20Financial%20Case%20Study%20MCU%20Student%20Facing%20170520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Contribution</a:t>
            </a:r>
            <a:r>
              <a:rPr lang="en-US" baseline="0" dirty="0"/>
              <a:t> of Customer Segments in (%) per unit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'Revenue Analysis'!$B$61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Analysis'!$A$62:$A$64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Analysis'!$B$62:$B$64</c:f>
              <c:numCache>
                <c:formatCode>0.0%</c:formatCode>
                <c:ptCount val="3"/>
                <c:pt idx="0">
                  <c:v>0.52320475368890484</c:v>
                </c:pt>
                <c:pt idx="1">
                  <c:v>0.40764341953130878</c:v>
                </c:pt>
                <c:pt idx="2">
                  <c:v>0.47364183185720893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84-4647-98DD-4894FDC9DD0E}"/>
            </c:ext>
          </c:extLst>
        </c:ser>
        <c:ser>
          <c:idx val="1"/>
          <c:order val="1"/>
          <c:tx>
            <c:strRef>
              <c:f>'Revenue Analysis'!$C$61</c:f>
              <c:strCache>
                <c:ptCount val="1"/>
                <c:pt idx="0">
                  <c:v>002 Public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Analysis'!$A$62:$A$64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Analysis'!$C$62:$C$64</c:f>
              <c:numCache>
                <c:formatCode>0.0%</c:formatCode>
                <c:ptCount val="3"/>
                <c:pt idx="0">
                  <c:v>0.25754754000336344</c:v>
                </c:pt>
                <c:pt idx="1">
                  <c:v>0.34887778413286691</c:v>
                </c:pt>
                <c:pt idx="2">
                  <c:v>0.26317908407139551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84-4647-98DD-4894FDC9DD0E}"/>
            </c:ext>
          </c:extLst>
        </c:ser>
        <c:ser>
          <c:idx val="2"/>
          <c:order val="2"/>
          <c:tx>
            <c:strRef>
              <c:f>'Revenue Analysis'!$D$61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Analysis'!$A$62:$A$64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Analysis'!$D$62:$D$64</c:f>
              <c:numCache>
                <c:formatCode>0.0%</c:formatCode>
                <c:ptCount val="3"/>
                <c:pt idx="0">
                  <c:v>0.21924770630773166</c:v>
                </c:pt>
                <c:pt idx="1">
                  <c:v>0.24347879633582434</c:v>
                </c:pt>
                <c:pt idx="2">
                  <c:v>0.26317908407139551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84-4647-98DD-4894FDC9D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908207"/>
        <c:axId val="185576495"/>
      </c:barChart>
      <c:catAx>
        <c:axId val="110908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Unit</a:t>
                </a:r>
              </a:p>
              <a:p>
                <a:pPr>
                  <a:defRPr/>
                </a:pPr>
                <a:endParaRPr lang="en-US" dirty="0"/>
              </a:p>
            </c:rich>
          </c:tx>
          <c:layout>
            <c:manualLayout>
              <c:xMode val="edge"/>
              <c:yMode val="edge"/>
              <c:x val="0.49766696349065004"/>
              <c:y val="0.820517885838487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576495"/>
        <c:crosses val="autoZero"/>
        <c:auto val="1"/>
        <c:lblAlgn val="ctr"/>
        <c:lblOffset val="100"/>
        <c:noMultiLvlLbl val="0"/>
      </c:catAx>
      <c:valAx>
        <c:axId val="185576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(%)</a:t>
                </a:r>
              </a:p>
            </c:rich>
          </c:tx>
          <c:layout>
            <c:manualLayout>
              <c:xMode val="edge"/>
              <c:yMode val="edge"/>
              <c:x val="1.3888888888888888E-2"/>
              <c:y val="0.27878827646544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08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9585848197801656E-2"/>
          <c:y val="0.87745995552677514"/>
          <c:w val="0.89999982375019061"/>
          <c:h val="6.92173907426576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Total Expense based on Cost Element for Unit Jutik </a:t>
            </a:r>
            <a:r>
              <a:rPr lang="en-US"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(Jul-13 upto Jun-14)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'Expenses Analysis'!$R$12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81D0"/>
            </a:solidFill>
            <a:ln>
              <a:noFill/>
            </a:ln>
            <a:effectLst/>
          </c:spPr>
          <c:invertIfNegative val="0"/>
          <c:cat>
            <c:strRef>
              <c:f>'Expenses Analysis'!$D$35:$D$42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Analysis'!$R$35:$R$42</c:f>
              <c:numCache>
                <c:formatCode>"$"#,##0.00;[Red]\-"$"#,##0.00</c:formatCode>
                <c:ptCount val="8"/>
                <c:pt idx="0">
                  <c:v>21961819.498855624</c:v>
                </c:pt>
                <c:pt idx="1">
                  <c:v>10834063.805491872</c:v>
                </c:pt>
                <c:pt idx="2">
                  <c:v>10031540.560640626</c:v>
                </c:pt>
                <c:pt idx="3">
                  <c:v>8667251.0443934985</c:v>
                </c:pt>
                <c:pt idx="4">
                  <c:v>2219902.8413250004</c:v>
                </c:pt>
                <c:pt idx="5">
                  <c:v>5505359.0464859996</c:v>
                </c:pt>
                <c:pt idx="6">
                  <c:v>1864718.386713</c:v>
                </c:pt>
                <c:pt idx="7">
                  <c:v>29638834.095899999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D3-4E4D-B113-73C6A8462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83890527"/>
        <c:axId val="1228590143"/>
      </c:barChart>
      <c:catAx>
        <c:axId val="13838905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</a:t>
                </a:r>
                <a:r>
                  <a:rPr lang="en-US" baseline="0"/>
                  <a:t> Element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590143"/>
        <c:crosses val="autoZero"/>
        <c:auto val="1"/>
        <c:lblAlgn val="ctr"/>
        <c:lblOffset val="100"/>
        <c:noMultiLvlLbl val="0"/>
      </c:catAx>
      <c:valAx>
        <c:axId val="1228590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layout>
            <c:manualLayout>
              <c:xMode val="edge"/>
              <c:yMode val="edge"/>
              <c:x val="0.55022534879263585"/>
              <c:y val="0.914592192396893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89052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4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Relationship between Chemical Expenditure and Water Production Volumes for Unit Kootha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(Jul-13 upto Jun-14)</a:t>
            </a:r>
            <a:endParaRPr lang="en-US"/>
          </a:p>
        </c:rich>
      </c:tx>
      <c:layout>
        <c:manualLayout>
          <c:xMode val="edge"/>
          <c:yMode val="edge"/>
          <c:x val="0.12571147370599947"/>
          <c:y val="4.38596945638498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870316282980761"/>
          <c:y val="0.31136872264827498"/>
          <c:w val="0.66289261071041961"/>
          <c:h val="0.35068852347270263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'Expenses Analysis'!$B$105:$E$105</c:f>
              <c:strCache>
                <c:ptCount val="4"/>
                <c:pt idx="0">
                  <c:v>Kootha</c:v>
                </c:pt>
                <c:pt idx="1">
                  <c:v>Expenses</c:v>
                </c:pt>
                <c:pt idx="2">
                  <c:v>Chemical Costs</c:v>
                </c:pt>
                <c:pt idx="3">
                  <c:v>Chem-Exp (001)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Analysis'!$F$105:$Q$105</c:f>
              <c:numCache>
                <c:formatCode>"$"#,##0.00;[Red]\-"$"#,##0.00</c:formatCode>
                <c:ptCount val="12"/>
                <c:pt idx="0">
                  <c:v>593751.84077137313</c:v>
                </c:pt>
                <c:pt idx="1">
                  <c:v>820393.03401412489</c:v>
                </c:pt>
                <c:pt idx="2">
                  <c:v>642291.58212862327</c:v>
                </c:pt>
                <c:pt idx="3">
                  <c:v>609639.97288837493</c:v>
                </c:pt>
                <c:pt idx="4">
                  <c:v>626073.16897124995</c:v>
                </c:pt>
                <c:pt idx="5">
                  <c:v>602153.37789750006</c:v>
                </c:pt>
                <c:pt idx="6">
                  <c:v>1146143.9846999997</c:v>
                </c:pt>
                <c:pt idx="7">
                  <c:v>964931.83751249989</c:v>
                </c:pt>
                <c:pt idx="8">
                  <c:v>962733.95790000004</c:v>
                </c:pt>
                <c:pt idx="9">
                  <c:v>964825.21760624985</c:v>
                </c:pt>
                <c:pt idx="10">
                  <c:v>1024534.78359375</c:v>
                </c:pt>
                <c:pt idx="11">
                  <c:v>1168045.22566875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86-4869-9A66-4193C8CD8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6691744"/>
        <c:axId val="86637305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'Expenses Analysis'!$B$104:$E$104</c15:sqref>
                        </c15:formulaRef>
                      </c:ext>
                    </c:extLst>
                    <c:strCache>
                      <c:ptCount val="4"/>
                      <c:pt idx="0">
                        <c:v>Unit</c:v>
                      </c:pt>
                      <c:pt idx="1">
                        <c:v>Value Driver</c:v>
                      </c:pt>
                      <c:pt idx="2">
                        <c:v>Cost Centre</c:v>
                      </c:pt>
                      <c:pt idx="3">
                        <c:v>Cost Centre Element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'Expenses Analysis'!$F$104:$Q$104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3A86-4869-9A66-4193C8CD84CC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'Expenses Analysis'!$B$108:$E$108</c:f>
              <c:strCache>
                <c:ptCount val="4"/>
                <c:pt idx="0">
                  <c:v>Kootha</c:v>
                </c:pt>
                <c:pt idx="1">
                  <c:v>None</c:v>
                </c:pt>
                <c:pt idx="2">
                  <c:v>None</c:v>
                </c:pt>
                <c:pt idx="3">
                  <c:v>None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Analysis'!$F$108:$Q$108</c:f>
              <c:numCache>
                <c:formatCode>General</c:formatCode>
                <c:ptCount val="12"/>
                <c:pt idx="0">
                  <c:v>181.933291</c:v>
                </c:pt>
                <c:pt idx="1">
                  <c:v>187.44394299999999</c:v>
                </c:pt>
                <c:pt idx="2">
                  <c:v>184.77365699999999</c:v>
                </c:pt>
                <c:pt idx="3">
                  <c:v>191.54109299999999</c:v>
                </c:pt>
                <c:pt idx="4">
                  <c:v>98.096062000000003</c:v>
                </c:pt>
                <c:pt idx="5">
                  <c:v>185.30685299999999</c:v>
                </c:pt>
                <c:pt idx="6">
                  <c:v>186.90143900000001</c:v>
                </c:pt>
                <c:pt idx="7">
                  <c:v>158.58676500000001</c:v>
                </c:pt>
                <c:pt idx="8">
                  <c:v>191.40367599999999</c:v>
                </c:pt>
                <c:pt idx="9">
                  <c:v>171.057864</c:v>
                </c:pt>
                <c:pt idx="10">
                  <c:v>169.28699900000001</c:v>
                </c:pt>
                <c:pt idx="11">
                  <c:v>142.50871699999999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86-4869-9A66-4193C8CD8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6706144"/>
        <c:axId val="866327920"/>
      </c:lineChart>
      <c:dateAx>
        <c:axId val="966691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layout>
            <c:manualLayout>
              <c:xMode val="edge"/>
              <c:yMode val="edge"/>
              <c:x val="0.47058430269890766"/>
              <c:y val="0.810075089869204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373056"/>
        <c:crosses val="autoZero"/>
        <c:auto val="1"/>
        <c:lblOffset val="100"/>
        <c:baseTimeUnit val="months"/>
      </c:dateAx>
      <c:valAx>
        <c:axId val="86637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Expense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6691744"/>
        <c:crosses val="autoZero"/>
        <c:crossBetween val="between"/>
      </c:valAx>
      <c:valAx>
        <c:axId val="86632792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Water production (giga litres)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6706144"/>
        <c:crosses val="max"/>
        <c:crossBetween val="between"/>
      </c:valAx>
      <c:dateAx>
        <c:axId val="966706144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866327920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9090030442746737E-3"/>
          <c:y val="0.85855144897580704"/>
          <c:w val="0.9287459155235035"/>
          <c:h val="0.1151327342858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4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Relationship between Chemical Expenditure and Water Production Volumes for Unit Surjek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(Jul-13 upto Jun-14)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'Expenses Analysis'!$B$106:$E$106</c:f>
              <c:strCache>
                <c:ptCount val="4"/>
                <c:pt idx="0">
                  <c:v>Surjek</c:v>
                </c:pt>
                <c:pt idx="1">
                  <c:v>Expenses</c:v>
                </c:pt>
                <c:pt idx="2">
                  <c:v>Chemical Costs</c:v>
                </c:pt>
                <c:pt idx="3">
                  <c:v>Chem-Exp (001)</c:v>
                </c:pt>
              </c:strCache>
            </c:strRef>
          </c:tx>
          <c:spPr>
            <a:solidFill>
              <a:srgbClr val="FFFFFF">
                <a:lumMod val="65000"/>
              </a:srgbClr>
            </a:solidFill>
            <a:ln>
              <a:noFill/>
            </a:ln>
            <a:effectLst/>
          </c:spPr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Analysis'!$F$106:$Q$106</c:f>
              <c:numCache>
                <c:formatCode>"$"#,##0.00;[Red]\-"$"#,##0.00</c:formatCode>
                <c:ptCount val="12"/>
                <c:pt idx="0">
                  <c:v>2533034.5131168002</c:v>
                </c:pt>
                <c:pt idx="1">
                  <c:v>3051574.1625600001</c:v>
                </c:pt>
                <c:pt idx="2">
                  <c:v>3084202.7580672004</c:v>
                </c:pt>
                <c:pt idx="3">
                  <c:v>4135202.765971201</c:v>
                </c:pt>
                <c:pt idx="4">
                  <c:v>4473275.8948415993</c:v>
                </c:pt>
                <c:pt idx="5">
                  <c:v>3464957.9260800011</c:v>
                </c:pt>
                <c:pt idx="6">
                  <c:v>4049642.8266000003</c:v>
                </c:pt>
                <c:pt idx="7">
                  <c:v>4767948.2214000002</c:v>
                </c:pt>
                <c:pt idx="8">
                  <c:v>4346722.8083999995</c:v>
                </c:pt>
                <c:pt idx="9">
                  <c:v>4671541.1274000006</c:v>
                </c:pt>
                <c:pt idx="10">
                  <c:v>5478104.6040000012</c:v>
                </c:pt>
                <c:pt idx="11">
                  <c:v>2269805.1667200001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CA-496C-810F-6086F03ACE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6681184"/>
        <c:axId val="8663289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'Expenses Analysis'!$B$103:$E$103</c15:sqref>
                        </c15:formulaRef>
                      </c:ext>
                    </c:extLst>
                    <c:strCache>
                      <c:ptCount val="4"/>
                      <c:pt idx="0">
                        <c:v>Unit</c:v>
                      </c:pt>
                      <c:pt idx="1">
                        <c:v>Value Driver</c:v>
                      </c:pt>
                      <c:pt idx="2">
                        <c:v>Cost Centre</c:v>
                      </c:pt>
                      <c:pt idx="3">
                        <c:v>Cost Centre Element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17CA-496C-810F-6086F03ACE13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'Expenses Analysis'!$B$109:$E$109</c:f>
              <c:strCache>
                <c:ptCount val="4"/>
                <c:pt idx="0">
                  <c:v>Surjek</c:v>
                </c:pt>
                <c:pt idx="1">
                  <c:v>None</c:v>
                </c:pt>
                <c:pt idx="2">
                  <c:v>None</c:v>
                </c:pt>
                <c:pt idx="3">
                  <c:v>None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val>
            <c:numRef>
              <c:f>'Expenses Analysis'!$F$109:$Q$109</c:f>
              <c:numCache>
                <c:formatCode>General</c:formatCode>
                <c:ptCount val="12"/>
                <c:pt idx="0">
                  <c:v>214.968999</c:v>
                </c:pt>
                <c:pt idx="1">
                  <c:v>228.199051</c:v>
                </c:pt>
                <c:pt idx="2">
                  <c:v>216.53646700000002</c:v>
                </c:pt>
                <c:pt idx="3">
                  <c:v>236.760276</c:v>
                </c:pt>
                <c:pt idx="4">
                  <c:v>232.052864</c:v>
                </c:pt>
                <c:pt idx="5">
                  <c:v>240.21016</c:v>
                </c:pt>
                <c:pt idx="6">
                  <c:v>288.160549</c:v>
                </c:pt>
                <c:pt idx="7">
                  <c:v>306.884524</c:v>
                </c:pt>
                <c:pt idx="8">
                  <c:v>367.65100600000005</c:v>
                </c:pt>
                <c:pt idx="9">
                  <c:v>351.99016599999999</c:v>
                </c:pt>
                <c:pt idx="10">
                  <c:v>362.822</c:v>
                </c:pt>
                <c:pt idx="11">
                  <c:v>260.31229999999999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CA-496C-810F-6086F03ACE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6687424"/>
        <c:axId val="866337840"/>
      </c:lineChart>
      <c:dateAx>
        <c:axId val="966681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328912"/>
        <c:crosses val="autoZero"/>
        <c:auto val="0"/>
        <c:lblOffset val="100"/>
        <c:baseTimeUnit val="months"/>
      </c:dateAx>
      <c:valAx>
        <c:axId val="86632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Expense</a:t>
                </a:r>
                <a:r>
                  <a:rPr lang="en-US" baseline="0"/>
                  <a:t> ($)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6681184"/>
        <c:crosses val="autoZero"/>
        <c:crossBetween val="between"/>
      </c:valAx>
      <c:valAx>
        <c:axId val="86633784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Water production (giga litres)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6687424"/>
        <c:crosses val="max"/>
        <c:crossBetween val="between"/>
      </c:valAx>
      <c:catAx>
        <c:axId val="966687424"/>
        <c:scaling>
          <c:orientation val="minMax"/>
        </c:scaling>
        <c:delete val="1"/>
        <c:axPos val="b"/>
        <c:majorTickMark val="out"/>
        <c:minorTickMark val="none"/>
        <c:tickLblPos val="nextTo"/>
        <c:crossAx val="8663378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9052780715010618E-2"/>
          <c:y val="0.78059754804998638"/>
          <c:w val="0.81247692027056484"/>
          <c:h val="0.132877925150282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4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Relationship between Chemical Expenditure and Water Production Volumes for Unit Jutik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(Jul-13 upto Jun-14)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Analysis'!$B$107:$E$107</c:f>
              <c:strCache>
                <c:ptCount val="4"/>
                <c:pt idx="0">
                  <c:v>Jutik</c:v>
                </c:pt>
                <c:pt idx="1">
                  <c:v>Expenses</c:v>
                </c:pt>
                <c:pt idx="2">
                  <c:v>Chemical Costs</c:v>
                </c:pt>
                <c:pt idx="3">
                  <c:v>Chem-Exp (001)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Analysis'!$F$107:$Q$107</c:f>
              <c:numCache>
                <c:formatCode>"$"#,##0.00;[Red]\-"$"#,##0.00</c:formatCode>
                <c:ptCount val="12"/>
                <c:pt idx="0">
                  <c:v>1625596.3356633</c:v>
                </c:pt>
                <c:pt idx="1">
                  <c:v>1295067.8472731998</c:v>
                </c:pt>
                <c:pt idx="2">
                  <c:v>1750624.8818057997</c:v>
                </c:pt>
                <c:pt idx="3">
                  <c:v>1472529.3869285996</c:v>
                </c:pt>
                <c:pt idx="4">
                  <c:v>1252200.4923928501</c:v>
                </c:pt>
                <c:pt idx="5">
                  <c:v>1406782.6738875001</c:v>
                </c:pt>
                <c:pt idx="6">
                  <c:v>1877449.5046125001</c:v>
                </c:pt>
                <c:pt idx="7">
                  <c:v>1912219.1750437501</c:v>
                </c:pt>
                <c:pt idx="8">
                  <c:v>2266625.1980531253</c:v>
                </c:pt>
                <c:pt idx="9">
                  <c:v>2234200.5744250002</c:v>
                </c:pt>
                <c:pt idx="10">
                  <c:v>2593715.6428375002</c:v>
                </c:pt>
                <c:pt idx="11">
                  <c:v>2274807.7859325004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E1-4896-A126-4A1F59272C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3077792"/>
        <c:axId val="977518704"/>
      </c:barChart>
      <c:lineChart>
        <c:grouping val="standard"/>
        <c:varyColors val="0"/>
        <c:ser>
          <c:idx val="1"/>
          <c:order val="1"/>
          <c:tx>
            <c:strRef>
              <c:f>'Expenses Analysis'!$B$110:$E$110</c:f>
              <c:strCache>
                <c:ptCount val="4"/>
                <c:pt idx="0">
                  <c:v>Jutik</c:v>
                </c:pt>
                <c:pt idx="1">
                  <c:v>None</c:v>
                </c:pt>
                <c:pt idx="2">
                  <c:v>None</c:v>
                </c:pt>
                <c:pt idx="3">
                  <c:v>None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Analysis'!$F$110:$Q$110</c:f>
              <c:numCache>
                <c:formatCode>General</c:formatCode>
                <c:ptCount val="12"/>
                <c:pt idx="0">
                  <c:v>250.24199099999998</c:v>
                </c:pt>
                <c:pt idx="1">
                  <c:v>206.740703</c:v>
                </c:pt>
                <c:pt idx="2">
                  <c:v>201.23546099999996</c:v>
                </c:pt>
                <c:pt idx="3">
                  <c:v>174.36956599999999</c:v>
                </c:pt>
                <c:pt idx="4">
                  <c:v>204.09105</c:v>
                </c:pt>
                <c:pt idx="5">
                  <c:v>146.35666599999999</c:v>
                </c:pt>
                <c:pt idx="6">
                  <c:v>204.20249700000002</c:v>
                </c:pt>
                <c:pt idx="7">
                  <c:v>217.43019900000002</c:v>
                </c:pt>
                <c:pt idx="8">
                  <c:v>230.98220000000001</c:v>
                </c:pt>
                <c:pt idx="9">
                  <c:v>236.441136</c:v>
                </c:pt>
                <c:pt idx="10">
                  <c:v>241.40736899999999</c:v>
                </c:pt>
                <c:pt idx="11">
                  <c:v>220.380334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1-4896-A126-4A1F59272C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3075872"/>
        <c:axId val="977530112"/>
      </c:lineChart>
      <c:dateAx>
        <c:axId val="863077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518704"/>
        <c:crosses val="autoZero"/>
        <c:auto val="1"/>
        <c:lblOffset val="100"/>
        <c:baseTimeUnit val="months"/>
      </c:dateAx>
      <c:valAx>
        <c:axId val="97751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Expense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077792"/>
        <c:crosses val="autoZero"/>
        <c:crossBetween val="between"/>
      </c:valAx>
      <c:valAx>
        <c:axId val="97753011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Water production (giga litres)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075872"/>
        <c:crosses val="max"/>
        <c:crossBetween val="between"/>
      </c:valAx>
      <c:dateAx>
        <c:axId val="863075872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977530112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2763958535235495E-2"/>
          <c:y val="0.87895900932529958"/>
          <c:w val="0.8999998041281515"/>
          <c:h val="6.83706422943216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Overall</a:t>
            </a:r>
            <a:r>
              <a:rPr lang="en-US" baseline="0"/>
              <a:t> EBIT per unit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44-4DD3-ABFA-72F8EBBB5657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44-4DD3-ABFA-72F8EBBB5657}"/>
              </c:ext>
            </c:extLst>
          </c:dPt>
          <c:cat>
            <c:strRef>
              <c:f>'EBIT Analysis'!$A$23:$A$25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'EBIT Analysis'!$Q$23:$Q$25</c:f>
              <c:numCache>
                <c:formatCode>"$"#,##0.00;[Red]\-"$"#,##0.00</c:formatCode>
                <c:ptCount val="3"/>
                <c:pt idx="0">
                  <c:v>19721133.205825485</c:v>
                </c:pt>
                <c:pt idx="1">
                  <c:v>22936250.12903415</c:v>
                </c:pt>
                <c:pt idx="2">
                  <c:v>72941736.097194374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44-4DD3-ABFA-72F8EBBB5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1754000"/>
        <c:axId val="972851312"/>
      </c:barChart>
      <c:catAx>
        <c:axId val="971754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2851312"/>
        <c:crosses val="autoZero"/>
        <c:auto val="1"/>
        <c:lblAlgn val="ctr"/>
        <c:lblOffset val="100"/>
        <c:noMultiLvlLbl val="0"/>
      </c:catAx>
      <c:valAx>
        <c:axId val="9728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EBIT</a:t>
                </a:r>
                <a:r>
                  <a:rPr lang="en-US" baseline="0"/>
                  <a:t> ($)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75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EBIT </a:t>
            </a:r>
            <a:r>
              <a:rPr lang="en-US" baseline="0"/>
              <a:t>of the three units from (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Jul-13 upto Jun-14)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454805800862405"/>
          <c:y val="0.17171296296296298"/>
          <c:w val="0.76763520740003988"/>
          <c:h val="0.53995263589603881"/>
        </c:manualLayout>
      </c:layout>
      <c:lineChart>
        <c:grouping val="standard"/>
        <c:varyColors val="0"/>
        <c:ser>
          <c:idx val="0"/>
          <c:order val="0"/>
          <c:tx>
            <c:strRef>
              <c:f>'EBIT Analysis'!$A$23:$B$23</c:f>
              <c:strCache>
                <c:ptCount val="2"/>
                <c:pt idx="0">
                  <c:v>Kootha</c:v>
                </c:pt>
                <c:pt idx="1">
                  <c:v>EBIT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'EBIT Analysis'!$E$13:$P$13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'EBIT Analysis'!$E$23:$P$23</c:f>
              <c:numCache>
                <c:formatCode>"$"#,##0.00;[Red]\-"$"#,##0.00</c:formatCode>
                <c:ptCount val="12"/>
                <c:pt idx="0">
                  <c:v>2456292.3275362095</c:v>
                </c:pt>
                <c:pt idx="1">
                  <c:v>918310.88787430618</c:v>
                </c:pt>
                <c:pt idx="2">
                  <c:v>1519674.7670411356</c:v>
                </c:pt>
                <c:pt idx="3">
                  <c:v>1671126.6978958244</c:v>
                </c:pt>
                <c:pt idx="4">
                  <c:v>1867603.7439484252</c:v>
                </c:pt>
                <c:pt idx="5">
                  <c:v>1873668.8420387572</c:v>
                </c:pt>
                <c:pt idx="6">
                  <c:v>2572779.3705296321</c:v>
                </c:pt>
                <c:pt idx="7">
                  <c:v>2504531.9499788238</c:v>
                </c:pt>
                <c:pt idx="8">
                  <c:v>2888063.9198026378</c:v>
                </c:pt>
                <c:pt idx="9">
                  <c:v>912936.10019635595</c:v>
                </c:pt>
                <c:pt idx="10">
                  <c:v>702117.95209483802</c:v>
                </c:pt>
                <c:pt idx="11">
                  <c:v>-165973.35311146174</c:v>
                </c:pt>
              </c:numCache>
              <c:extLst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650F-48F6-AF1B-1508B61DE1D0}"/>
            </c:ext>
          </c:extLst>
        </c:ser>
        <c:ser>
          <c:idx val="1"/>
          <c:order val="1"/>
          <c:tx>
            <c:strRef>
              <c:f>'EBIT Analysis'!$A$24:$B$24</c:f>
              <c:strCache>
                <c:ptCount val="2"/>
                <c:pt idx="0">
                  <c:v>Surjek</c:v>
                </c:pt>
                <c:pt idx="1">
                  <c:v>EBIT</c:v>
                </c:pt>
              </c:strCache>
            </c:strRef>
          </c:tx>
          <c:spPr>
            <a:ln w="28575" cap="rnd">
              <a:solidFill>
                <a:srgbClr val="FFFFFF">
                  <a:lumMod val="65000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'EBIT Analysis'!$E$13:$P$13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'EBIT Analysis'!$E$24:$P$24</c:f>
              <c:numCache>
                <c:formatCode>"$"#,##0.00;[Red]\-"$"#,##0.00</c:formatCode>
                <c:ptCount val="12"/>
                <c:pt idx="0">
                  <c:v>5988499.8026137892</c:v>
                </c:pt>
                <c:pt idx="1">
                  <c:v>943434.10160639696</c:v>
                </c:pt>
                <c:pt idx="2">
                  <c:v>2328952.4387191646</c:v>
                </c:pt>
                <c:pt idx="3">
                  <c:v>-3360291.110331079</c:v>
                </c:pt>
                <c:pt idx="4">
                  <c:v>-6192464.2872408964</c:v>
                </c:pt>
                <c:pt idx="5">
                  <c:v>2604016.9804607946</c:v>
                </c:pt>
                <c:pt idx="6">
                  <c:v>8366591.2969236001</c:v>
                </c:pt>
                <c:pt idx="7">
                  <c:v>2112457.573284395</c:v>
                </c:pt>
                <c:pt idx="8">
                  <c:v>4631100.2007863969</c:v>
                </c:pt>
                <c:pt idx="9">
                  <c:v>2132931.991960397</c:v>
                </c:pt>
                <c:pt idx="10">
                  <c:v>-4294074.8102160059</c:v>
                </c:pt>
                <c:pt idx="11">
                  <c:v>7675095.9504671991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650F-48F6-AF1B-1508B61DE1D0}"/>
            </c:ext>
          </c:extLst>
        </c:ser>
        <c:ser>
          <c:idx val="2"/>
          <c:order val="2"/>
          <c:tx>
            <c:strRef>
              <c:f>'EBIT Analysis'!$A$25:$B$25</c:f>
              <c:strCache>
                <c:ptCount val="2"/>
                <c:pt idx="0">
                  <c:v>Jutik</c:v>
                </c:pt>
                <c:pt idx="1">
                  <c:v>EBIT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'EBIT Analysis'!$E$13:$P$13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'EBIT Analysis'!$E$25:$P$25</c:f>
              <c:numCache>
                <c:formatCode>"$"#,##0.00;[Red]\-"$"#,##0.00</c:formatCode>
                <c:ptCount val="12"/>
                <c:pt idx="0">
                  <c:v>4547848.2127075791</c:v>
                </c:pt>
                <c:pt idx="1">
                  <c:v>6542227.6080423184</c:v>
                </c:pt>
                <c:pt idx="2">
                  <c:v>4438176.8988530822</c:v>
                </c:pt>
                <c:pt idx="3">
                  <c:v>4415960.6020003622</c:v>
                </c:pt>
                <c:pt idx="4">
                  <c:v>5589126.5717249103</c:v>
                </c:pt>
                <c:pt idx="5">
                  <c:v>5264580.3424524991</c:v>
                </c:pt>
                <c:pt idx="6">
                  <c:v>8292411.5891714972</c:v>
                </c:pt>
                <c:pt idx="7">
                  <c:v>8295134.2778322492</c:v>
                </c:pt>
                <c:pt idx="8">
                  <c:v>5460903.0204648729</c:v>
                </c:pt>
                <c:pt idx="9">
                  <c:v>8279084.1609189995</c:v>
                </c:pt>
                <c:pt idx="10">
                  <c:v>6175874.2250345014</c:v>
                </c:pt>
                <c:pt idx="11">
                  <c:v>5640408.5879914984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650F-48F6-AF1B-1508B61DE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9246943"/>
        <c:axId val="1329962943"/>
        <c:extLst/>
      </c:lineChart>
      <c:dateAx>
        <c:axId val="1439246943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Month</a:t>
                </a:r>
              </a:p>
            </c:rich>
          </c:tx>
          <c:layout>
            <c:manualLayout>
              <c:xMode val="edge"/>
              <c:yMode val="edge"/>
              <c:x val="0.50716258963618255"/>
              <c:y val="0.809533782775973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962943"/>
        <c:crosses val="max"/>
        <c:auto val="1"/>
        <c:lblOffset val="100"/>
        <c:baseTimeUnit val="months"/>
      </c:dateAx>
      <c:valAx>
        <c:axId val="1329962943"/>
        <c:scaling>
          <c:orientation val="minMax"/>
          <c:min val="-7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EBIT</a:t>
                </a:r>
                <a:r>
                  <a:rPr lang="en-US" baseline="0"/>
                  <a:t> ($)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246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Monthly Revenue for all Profit Centres at Kootha (Jul-13 upto Jun-14)</a:t>
            </a:r>
          </a:p>
        </c:rich>
      </c:tx>
      <c:layout>
        <c:manualLayout>
          <c:xMode val="edge"/>
          <c:yMode val="edge"/>
          <c:x val="0.12060754905142473"/>
          <c:y val="3.28267749392874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'Revenue Analysis'!$C$34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'Revenue Analysis'!$E$34:$P$34</c:f>
              <c:numCache>
                <c:formatCode>"$"#,##0.00;[Red]\-"$"#,##0.00</c:formatCode>
                <c:ptCount val="12"/>
                <c:pt idx="0">
                  <c:v>3094536.9986999994</c:v>
                </c:pt>
                <c:pt idx="1">
                  <c:v>2980521.8105250001</c:v>
                </c:pt>
                <c:pt idx="2">
                  <c:v>2752413.7409999999</c:v>
                </c:pt>
                <c:pt idx="3">
                  <c:v>2732151.9371999996</c:v>
                </c:pt>
                <c:pt idx="4">
                  <c:v>2885028.0122999996</c:v>
                </c:pt>
                <c:pt idx="5">
                  <c:v>2815308.3782250006</c:v>
                </c:pt>
                <c:pt idx="6">
                  <c:v>4092821.3597249994</c:v>
                </c:pt>
                <c:pt idx="7">
                  <c:v>3622839.5636999998</c:v>
                </c:pt>
                <c:pt idx="8">
                  <c:v>3818238.1009499999</c:v>
                </c:pt>
                <c:pt idx="9">
                  <c:v>2789853.534825</c:v>
                </c:pt>
                <c:pt idx="10">
                  <c:v>2822646.2911499999</c:v>
                </c:pt>
                <c:pt idx="11">
                  <c:v>2712379.18035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1381-4686-9FC4-DC6D06100FBD}"/>
            </c:ext>
          </c:extLst>
        </c:ser>
        <c:ser>
          <c:idx val="1"/>
          <c:order val="1"/>
          <c:tx>
            <c:strRef>
              <c:f>'Revenue Analysis'!$C$35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'Revenue Analysis'!$E$35:$P$35</c:f>
              <c:numCache>
                <c:formatCode>"$"#,##0.00;[Red]\-"$"#,##0.00</c:formatCode>
                <c:ptCount val="12"/>
                <c:pt idx="0">
                  <c:v>1523285.8376100748</c:v>
                </c:pt>
                <c:pt idx="1">
                  <c:v>1467161.8612309312</c:v>
                </c:pt>
                <c:pt idx="2">
                  <c:v>1354875.66400725</c:v>
                </c:pt>
                <c:pt idx="3">
                  <c:v>1344901.7910867</c:v>
                </c:pt>
                <c:pt idx="4">
                  <c:v>1420155.039054675</c:v>
                </c:pt>
                <c:pt idx="5">
                  <c:v>1385835.5491812564</c:v>
                </c:pt>
                <c:pt idx="6">
                  <c:v>2014691.3143246307</c:v>
                </c:pt>
                <c:pt idx="7">
                  <c:v>1783342.7752313251</c:v>
                </c:pt>
                <c:pt idx="8">
                  <c:v>1879527.7051926372</c:v>
                </c:pt>
                <c:pt idx="9">
                  <c:v>1373305.4025176065</c:v>
                </c:pt>
                <c:pt idx="10">
                  <c:v>1389447.6368185873</c:v>
                </c:pt>
                <c:pt idx="11">
                  <c:v>1335168.6515272874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1381-4686-9FC4-DC6D06100FBD}"/>
            </c:ext>
          </c:extLst>
        </c:ser>
        <c:ser>
          <c:idx val="2"/>
          <c:order val="2"/>
          <c:tx>
            <c:strRef>
              <c:f>'Revenue Analysis'!$C$36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'Revenue Analysis'!$E$36:$P$36</c:f>
              <c:numCache>
                <c:formatCode>"$"#,##0.00;[Red]\-"$"#,##0.00</c:formatCode>
                <c:ptCount val="12"/>
                <c:pt idx="0">
                  <c:v>1296758.36136</c:v>
                </c:pt>
                <c:pt idx="1">
                  <c:v>1248980.56822</c:v>
                </c:pt>
                <c:pt idx="2">
                  <c:v>1153392.4247999999</c:v>
                </c:pt>
                <c:pt idx="3">
                  <c:v>1144901.76416</c:v>
                </c:pt>
                <c:pt idx="4">
                  <c:v>1208964.11944</c:v>
                </c:pt>
                <c:pt idx="5">
                  <c:v>1179748.2727800002</c:v>
                </c:pt>
                <c:pt idx="6">
                  <c:v>1715087.0459799999</c:v>
                </c:pt>
                <c:pt idx="7">
                  <c:v>1518142.2933600002</c:v>
                </c:pt>
                <c:pt idx="8">
                  <c:v>1600023.58516</c:v>
                </c:pt>
                <c:pt idx="9">
                  <c:v>1169081.4812600003</c:v>
                </c:pt>
                <c:pt idx="10">
                  <c:v>1182823.2077200001</c:v>
                </c:pt>
                <c:pt idx="11">
                  <c:v>1136616.0374800002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1381-4686-9FC4-DC6D06100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9395376"/>
        <c:axId val="715536368"/>
        <c:extLst/>
      </c:lineChart>
      <c:dateAx>
        <c:axId val="709395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layout>
            <c:manualLayout>
              <c:xMode val="edge"/>
              <c:yMode val="edge"/>
              <c:x val="0.53672097830095"/>
              <c:y val="0.722583475153331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536368"/>
        <c:crosses val="autoZero"/>
        <c:auto val="0"/>
        <c:lblOffset val="100"/>
        <c:baseTimeUnit val="months"/>
      </c:dateAx>
      <c:valAx>
        <c:axId val="715536368"/>
        <c:scaling>
          <c:orientation val="minMax"/>
          <c:min val="5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39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7084573780181108E-4"/>
          <c:y val="0.7771758704751931"/>
          <c:w val="0.99611093951709184"/>
          <c:h val="0.222824150899716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>
      <a:softEdge rad="1155700"/>
    </a:effectLst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Monthly Revenue for all Profit Centres at Surjek (Jul-13 upto Jun-14)</a:t>
            </a:r>
          </a:p>
        </c:rich>
      </c:tx>
      <c:layout>
        <c:manualLayout>
          <c:xMode val="edge"/>
          <c:yMode val="edge"/>
          <c:x val="0.12060754905142473"/>
          <c:y val="3.28267749392874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'Revenue Analysis'!$C$37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'Revenue Analysis'!$E$37:$P$37</c:f>
              <c:numCache>
                <c:formatCode>"$"#,##0.00;[Red]\-"$"#,##0.00</c:formatCode>
                <c:ptCount val="12"/>
                <c:pt idx="0">
                  <c:v>7220021.2387499996</c:v>
                </c:pt>
                <c:pt idx="1">
                  <c:v>6085131.0149999997</c:v>
                </c:pt>
                <c:pt idx="2">
                  <c:v>6723291.7162500005</c:v>
                </c:pt>
                <c:pt idx="3">
                  <c:v>6313180.5299999993</c:v>
                </c:pt>
                <c:pt idx="4">
                  <c:v>5763708.6674999995</c:v>
                </c:pt>
                <c:pt idx="5">
                  <c:v>6484566.5099999998</c:v>
                </c:pt>
                <c:pt idx="6">
                  <c:v>9314190.6750000007</c:v>
                </c:pt>
                <c:pt idx="7">
                  <c:v>6750396.1374999993</c:v>
                </c:pt>
                <c:pt idx="8">
                  <c:v>8185283.6587499995</c:v>
                </c:pt>
                <c:pt idx="9">
                  <c:v>6778514.602500001</c:v>
                </c:pt>
                <c:pt idx="10">
                  <c:v>6094707.7050000001</c:v>
                </c:pt>
                <c:pt idx="11">
                  <c:v>6735069.6974999998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AA87-4294-A1A5-883FF8F5B1D6}"/>
            </c:ext>
          </c:extLst>
        </c:ser>
        <c:ser>
          <c:idx val="1"/>
          <c:order val="1"/>
          <c:tx>
            <c:strRef>
              <c:f>'Revenue Analysis'!$C$38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'Revenue Analysis'!$E$38:$P$38</c:f>
              <c:numCache>
                <c:formatCode>"$"#,##0.00;[Red]\-"$"#,##0.00</c:formatCode>
                <c:ptCount val="12"/>
                <c:pt idx="0">
                  <c:v>5968550.8906999994</c:v>
                </c:pt>
                <c:pt idx="1">
                  <c:v>5030374.9724000003</c:v>
                </c:pt>
                <c:pt idx="2">
                  <c:v>5557921.1521000005</c:v>
                </c:pt>
                <c:pt idx="3">
                  <c:v>5218895.9047999997</c:v>
                </c:pt>
                <c:pt idx="4">
                  <c:v>4764665.8318000007</c:v>
                </c:pt>
                <c:pt idx="5">
                  <c:v>5360574.9815999996</c:v>
                </c:pt>
                <c:pt idx="6">
                  <c:v>7699730.9580000006</c:v>
                </c:pt>
                <c:pt idx="7">
                  <c:v>6985660.807</c:v>
                </c:pt>
                <c:pt idx="8">
                  <c:v>6766501.1579</c:v>
                </c:pt>
                <c:pt idx="9">
                  <c:v>6603572.0713999998</c:v>
                </c:pt>
                <c:pt idx="10">
                  <c:v>5038291.7028000001</c:v>
                </c:pt>
                <c:pt idx="11">
                  <c:v>5567657.6166000003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AA87-4294-A1A5-883FF8F5B1D6}"/>
            </c:ext>
          </c:extLst>
        </c:ser>
        <c:ser>
          <c:idx val="2"/>
          <c:order val="2"/>
          <c:tx>
            <c:strRef>
              <c:f>'Revenue Analysis'!$C$39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'Revenue Analysis'!$E$39:$P$39</c:f>
              <c:numCache>
                <c:formatCode>"$"#,##0.00;[Red]\-"$"#,##0.00</c:formatCode>
                <c:ptCount val="12"/>
                <c:pt idx="0">
                  <c:v>4139478.8435499985</c:v>
                </c:pt>
                <c:pt idx="1">
                  <c:v>3488808.4485999988</c:v>
                </c:pt>
                <c:pt idx="2">
                  <c:v>3854687.2506499989</c:v>
                </c:pt>
                <c:pt idx="3">
                  <c:v>3619556.8371999986</c:v>
                </c:pt>
                <c:pt idx="4">
                  <c:v>3304526.302699999</c:v>
                </c:pt>
                <c:pt idx="5">
                  <c:v>3717818.1323999991</c:v>
                </c:pt>
                <c:pt idx="6">
                  <c:v>5340135.9869999988</c:v>
                </c:pt>
                <c:pt idx="7">
                  <c:v>4844893.7854999984</c:v>
                </c:pt>
                <c:pt idx="8">
                  <c:v>4692895.9643499991</c:v>
                </c:pt>
                <c:pt idx="9">
                  <c:v>4886348.3721000003</c:v>
                </c:pt>
                <c:pt idx="10">
                  <c:v>3494299.084199999</c:v>
                </c:pt>
                <c:pt idx="11">
                  <c:v>3861439.9598999987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AA87-4294-A1A5-883FF8F5B1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9395376"/>
        <c:axId val="715536368"/>
        <c:extLst/>
      </c:lineChart>
      <c:dateAx>
        <c:axId val="709395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layout>
            <c:manualLayout>
              <c:xMode val="edge"/>
              <c:yMode val="edge"/>
              <c:x val="0.51627090281238741"/>
              <c:y val="0.672017470339853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536368"/>
        <c:crosses val="autoZero"/>
        <c:auto val="0"/>
        <c:lblOffset val="100"/>
        <c:baseTimeUnit val="months"/>
      </c:dateAx>
      <c:valAx>
        <c:axId val="715536368"/>
        <c:scaling>
          <c:orientation val="minMax"/>
          <c:min val="5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39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3029408230522391E-3"/>
          <c:y val="0.72787772127684147"/>
          <c:w val="0.99452104513569473"/>
          <c:h val="0.198936496475377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Monthly Revenue for all Profit Centres at Jutik (Jul-13 upto Jun-14)</a:t>
            </a:r>
          </a:p>
        </c:rich>
      </c:tx>
      <c:layout>
        <c:manualLayout>
          <c:xMode val="edge"/>
          <c:yMode val="edge"/>
          <c:x val="0.12060754905142473"/>
          <c:y val="3.28267749392874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'Revenue Analysis'!$C$40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'Revenue Analysis'!$E$40:$P$40</c:f>
              <c:numCache>
                <c:formatCode>"$"#,##0.00;[Red]\-"$"#,##0.00</c:formatCode>
                <c:ptCount val="12"/>
                <c:pt idx="0">
                  <c:v>5298686.1637500003</c:v>
                </c:pt>
                <c:pt idx="1">
                  <c:v>5854268.2837499995</c:v>
                </c:pt>
                <c:pt idx="2">
                  <c:v>5098113.7162500005</c:v>
                </c:pt>
                <c:pt idx="3">
                  <c:v>4506567.6112500001</c:v>
                </c:pt>
                <c:pt idx="4">
                  <c:v>4950718.5187500007</c:v>
                </c:pt>
                <c:pt idx="5">
                  <c:v>4219638.2549999999</c:v>
                </c:pt>
                <c:pt idx="6">
                  <c:v>6454620.584999999</c:v>
                </c:pt>
                <c:pt idx="7">
                  <c:v>6573684.678749999</c:v>
                </c:pt>
                <c:pt idx="8">
                  <c:v>5896579.8487499999</c:v>
                </c:pt>
                <c:pt idx="9">
                  <c:v>6254734.0800000001</c:v>
                </c:pt>
                <c:pt idx="10">
                  <c:v>6161098.0612500003</c:v>
                </c:pt>
                <c:pt idx="11">
                  <c:v>6591800.7712500002</c:v>
                </c:pt>
              </c:numCache>
              <c:extLst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E382-4433-A4AD-923C14D67D92}"/>
            </c:ext>
          </c:extLst>
        </c:ser>
        <c:ser>
          <c:idx val="1"/>
          <c:order val="1"/>
          <c:tx>
            <c:strRef>
              <c:f>'Revenue Analysis'!$C$41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'Revenue Analysis'!$E$41:$P$41</c:f>
              <c:numCache>
                <c:formatCode>"$"#,##0.00;[Red]\-"$"#,##0.00</c:formatCode>
                <c:ptCount val="12"/>
                <c:pt idx="0">
                  <c:v>4380247.2286999999</c:v>
                </c:pt>
                <c:pt idx="1">
                  <c:v>3839528.4479</c:v>
                </c:pt>
                <c:pt idx="2">
                  <c:v>5214440.6721000001</c:v>
                </c:pt>
                <c:pt idx="3">
                  <c:v>4725429.2253</c:v>
                </c:pt>
                <c:pt idx="4">
                  <c:v>4092593.9755000006</c:v>
                </c:pt>
                <c:pt idx="5">
                  <c:v>4488234.2907999996</c:v>
                </c:pt>
                <c:pt idx="6">
                  <c:v>5335819.6836000001</c:v>
                </c:pt>
                <c:pt idx="7">
                  <c:v>5434246.0011</c:v>
                </c:pt>
                <c:pt idx="8">
                  <c:v>4874506.0082999999</c:v>
                </c:pt>
                <c:pt idx="9">
                  <c:v>5170580.1728000008</c:v>
                </c:pt>
                <c:pt idx="10">
                  <c:v>5093174.3973000003</c:v>
                </c:pt>
                <c:pt idx="11">
                  <c:v>5449221.9709000001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E382-4433-A4AD-923C14D67D92}"/>
            </c:ext>
          </c:extLst>
        </c:ser>
        <c:ser>
          <c:idx val="2"/>
          <c:order val="2"/>
          <c:tx>
            <c:strRef>
              <c:f>'Revenue Analysis'!$C$42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'Revenue Analysis'!$E$42:$P$42</c:f>
              <c:numCache>
                <c:formatCode>"$"#,##0.00;[Red]\-"$"#,##0.00</c:formatCode>
                <c:ptCount val="12"/>
                <c:pt idx="0">
                  <c:v>3037913.400549999</c:v>
                </c:pt>
                <c:pt idx="1">
                  <c:v>3356447.1493499991</c:v>
                </c:pt>
                <c:pt idx="2">
                  <c:v>2922918.5306499992</c:v>
                </c:pt>
                <c:pt idx="3">
                  <c:v>2583765.4304499994</c:v>
                </c:pt>
                <c:pt idx="4">
                  <c:v>2838411.9507499994</c:v>
                </c:pt>
                <c:pt idx="5">
                  <c:v>2419259.2661999995</c:v>
                </c:pt>
                <c:pt idx="6">
                  <c:v>3700649.1353999986</c:v>
                </c:pt>
                <c:pt idx="7">
                  <c:v>3768912.5491499985</c:v>
                </c:pt>
                <c:pt idx="8">
                  <c:v>3380705.7799499989</c:v>
                </c:pt>
                <c:pt idx="9">
                  <c:v>3586047.5391999991</c:v>
                </c:pt>
                <c:pt idx="10">
                  <c:v>3032362.88845</c:v>
                </c:pt>
                <c:pt idx="11">
                  <c:v>3079299.10885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E382-4433-A4AD-923C14D67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9395376"/>
        <c:axId val="715536368"/>
        <c:extLst/>
      </c:lineChart>
      <c:dateAx>
        <c:axId val="709395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layout>
            <c:manualLayout>
              <c:xMode val="edge"/>
              <c:yMode val="edge"/>
              <c:x val="0.46743454889358593"/>
              <c:y val="0.74831138878873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536368"/>
        <c:crosses val="autoZero"/>
        <c:auto val="0"/>
        <c:lblOffset val="100"/>
        <c:baseTimeUnit val="months"/>
      </c:dateAx>
      <c:valAx>
        <c:axId val="715536368"/>
        <c:scaling>
          <c:orientation val="minMax"/>
          <c:min val="5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39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t" anchorCtr="0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Aggregate</a:t>
            </a:r>
            <a:r>
              <a:rPr lang="en-US" baseline="0" dirty="0"/>
              <a:t> cost by Unit</a:t>
            </a:r>
            <a:endParaRPr lang="en-US" dirty="0"/>
          </a:p>
        </c:rich>
      </c:tx>
      <c:layout>
        <c:manualLayout>
          <c:xMode val="edge"/>
          <c:yMode val="edge"/>
          <c:x val="0.3025777867260904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290327994616907"/>
          <c:y val="9.4671196929213761E-2"/>
          <c:w val="0.74709672005383088"/>
          <c:h val="0.66574609805066576"/>
        </c:manualLayout>
      </c:layout>
      <c:barChart>
        <c:barDir val="col"/>
        <c:grouping val="clustered"/>
        <c:varyColors val="0"/>
        <c:ser>
          <c:idx val="1"/>
          <c:order val="0"/>
          <c:tx>
            <c:v>Kootah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'Expenses Analysis'!$A$12</c:f>
              <c:strCache>
                <c:ptCount val="1"/>
                <c:pt idx="0">
                  <c:v>Unit</c:v>
                </c:pt>
              </c:strCache>
            </c:strRef>
          </c:cat>
          <c:val>
            <c:numRef>
              <c:f>'Expenses Analysis'!$R$23</c:f>
              <c:numCache>
                <c:formatCode>"$"#,##0.00;[Red]\-"$"#,##0.00</c:formatCode>
                <c:ptCount val="1"/>
                <c:pt idx="0">
                  <c:v>51223824.092327476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6B-411F-8B87-1978442A8AFC}"/>
            </c:ext>
          </c:extLst>
        </c:ser>
        <c:ser>
          <c:idx val="3"/>
          <c:order val="1"/>
          <c:tx>
            <c:v>Surjek</c:v>
          </c:tx>
          <c:spPr>
            <a:solidFill>
              <a:srgbClr val="FFFFFF">
                <a:lumMod val="65000"/>
              </a:srgbClr>
            </a:solidFill>
            <a:ln>
              <a:noFill/>
            </a:ln>
            <a:effectLst/>
          </c:spPr>
          <c:invertIfNegative val="0"/>
          <c:cat>
            <c:strRef>
              <c:f>'Expenses Analysis'!$A$12</c:f>
              <c:strCache>
                <c:ptCount val="1"/>
                <c:pt idx="0">
                  <c:v>Unit</c:v>
                </c:pt>
              </c:strCache>
            </c:strRef>
          </c:cat>
          <c:val>
            <c:numRef>
              <c:f>'Expenses Analysis'!$R$33</c:f>
              <c:numCache>
                <c:formatCode>"$"#,##0.00;[Red]\-"$"#,##0.00</c:formatCode>
                <c:ptCount val="1"/>
                <c:pt idx="0">
                  <c:v>179319099.03996587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6B-411F-8B87-1978442A8AFC}"/>
            </c:ext>
          </c:extLst>
        </c:ser>
        <c:ser>
          <c:idx val="5"/>
          <c:order val="2"/>
          <c:tx>
            <c:v>Jutik</c:v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'Expenses Analysis'!$A$12</c:f>
              <c:strCache>
                <c:ptCount val="1"/>
                <c:pt idx="0">
                  <c:v>Unit</c:v>
                </c:pt>
              </c:strCache>
            </c:strRef>
          </c:cat>
          <c:val>
            <c:numRef>
              <c:f>'Expenses Analysis'!$R$43</c:f>
              <c:numCache>
                <c:formatCode>"$"#,##0.00;[Red]\-"$"#,##0.00</c:formatCode>
                <c:ptCount val="1"/>
                <c:pt idx="0">
                  <c:v>90723489.279805601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6B-411F-8B87-1978442A8A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2761855"/>
        <c:axId val="542324623"/>
      </c:barChart>
      <c:catAx>
        <c:axId val="5027618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324623"/>
        <c:crosses val="autoZero"/>
        <c:auto val="0"/>
        <c:lblAlgn val="ctr"/>
        <c:lblOffset val="100"/>
        <c:tickLblSkip val="1"/>
        <c:noMultiLvlLbl val="0"/>
      </c:catAx>
      <c:valAx>
        <c:axId val="542324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Expense ($)</a:t>
                </a:r>
              </a:p>
            </c:rich>
          </c:tx>
          <c:layout>
            <c:manualLayout>
              <c:xMode val="edge"/>
              <c:yMode val="edge"/>
              <c:x val="4.7793762789289831E-2"/>
              <c:y val="0.316058061774981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761855"/>
        <c:crosses val="autoZero"/>
        <c:crossBetween val="between"/>
      </c:valAx>
      <c:dTable>
        <c:showHorzBorder val="1"/>
        <c:showVertBorder val="0"/>
        <c:showOutline val="0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Monthly Expenses for cost centre elements (Jul-13 upto Jun-14)</a:t>
            </a:r>
          </a:p>
        </c:rich>
      </c:tx>
      <c:layout>
        <c:manualLayout>
          <c:xMode val="edge"/>
          <c:yMode val="edge"/>
          <c:x val="0.2367579460619034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135363533688593E-2"/>
          <c:y val="0.14795667372542382"/>
          <c:w val="0.60142515083151216"/>
          <c:h val="0.72343612609522623"/>
        </c:manualLayout>
      </c:layout>
      <c:lineChart>
        <c:grouping val="standard"/>
        <c:varyColors val="0"/>
        <c:ser>
          <c:idx val="0"/>
          <c:order val="0"/>
          <c:tx>
            <c:strRef>
              <c:f>'Expenses Analysis'!$C$48:$D$48</c:f>
              <c:strCache>
                <c:ptCount val="2"/>
                <c:pt idx="0">
                  <c:v>Cost Centre</c:v>
                </c:pt>
                <c:pt idx="1">
                  <c:v>Cost Centre Element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'Expenses Analysis'!$F$48:$Q$48</c:f>
              <c:numCache>
                <c:formatCode>General</c:formatCode>
                <c:ptCount val="12"/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F873-46B4-B271-749A5895CFD5}"/>
            </c:ext>
          </c:extLst>
        </c:ser>
        <c:ser>
          <c:idx val="1"/>
          <c:order val="1"/>
          <c:tx>
            <c:strRef>
              <c:f>'Expenses Analysis'!$C$49:$D$49</c:f>
              <c:strCache>
                <c:ptCount val="2"/>
                <c:pt idx="0">
                  <c:v>Chemical Costs</c:v>
                </c:pt>
                <c:pt idx="1">
                  <c:v>Chem-Exp (001)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'Expenses Analysis'!$F$49:$Q$49</c:f>
              <c:numCache>
                <c:formatCode>"$"#,##0.00;[Red]\-"$"#,##0.00</c:formatCode>
                <c:ptCount val="12"/>
                <c:pt idx="0">
                  <c:v>4752382.6895514736</c:v>
                </c:pt>
                <c:pt idx="1">
                  <c:v>5167035.0438473243</c:v>
                </c:pt>
                <c:pt idx="2">
                  <c:v>5477119.2220016234</c:v>
                </c:pt>
                <c:pt idx="3">
                  <c:v>6217372.1257881755</c:v>
                </c:pt>
                <c:pt idx="4">
                  <c:v>6351549.5562056992</c:v>
                </c:pt>
                <c:pt idx="5">
                  <c:v>5473893.9778650012</c:v>
                </c:pt>
                <c:pt idx="6">
                  <c:v>7073236.3159125</c:v>
                </c:pt>
                <c:pt idx="7">
                  <c:v>7645099.2339562494</c:v>
                </c:pt>
                <c:pt idx="8">
                  <c:v>7576081.9643531246</c:v>
                </c:pt>
                <c:pt idx="9">
                  <c:v>7870566.9194312505</c:v>
                </c:pt>
                <c:pt idx="10">
                  <c:v>9096355.030431252</c:v>
                </c:pt>
                <c:pt idx="11">
                  <c:v>5712658.1783212498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F873-46B4-B271-749A5895CFD5}"/>
            </c:ext>
          </c:extLst>
        </c:ser>
        <c:ser>
          <c:idx val="2"/>
          <c:order val="2"/>
          <c:tx>
            <c:strRef>
              <c:f>'Expenses Analysis'!$C$50:$D$50</c:f>
              <c:strCache>
                <c:ptCount val="2"/>
                <c:pt idx="0">
                  <c:v>Facility Costs</c:v>
                </c:pt>
                <c:pt idx="1">
                  <c:v>Utility-Exp (002) - Heating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'Expenses Analysis'!$F$50:$Q$50</c:f>
              <c:numCache>
                <c:formatCode>"$"#,##0.00;[Red]\-"$"#,##0.00</c:formatCode>
                <c:ptCount val="12"/>
                <c:pt idx="0">
                  <c:v>2439061.3979192991</c:v>
                </c:pt>
                <c:pt idx="1">
                  <c:v>2621863.5100085996</c:v>
                </c:pt>
                <c:pt idx="2">
                  <c:v>2806168.0509719998</c:v>
                </c:pt>
                <c:pt idx="3">
                  <c:v>3163209.5663784007</c:v>
                </c:pt>
                <c:pt idx="4">
                  <c:v>3218501.5770913498</c:v>
                </c:pt>
                <c:pt idx="5">
                  <c:v>2788369.1117025004</c:v>
                </c:pt>
                <c:pt idx="6">
                  <c:v>3593667.2656375002</c:v>
                </c:pt>
                <c:pt idx="7">
                  <c:v>3722191.4510812499</c:v>
                </c:pt>
                <c:pt idx="8">
                  <c:v>3871145.1659843749</c:v>
                </c:pt>
                <c:pt idx="9">
                  <c:v>3465642.2342250003</c:v>
                </c:pt>
                <c:pt idx="10">
                  <c:v>4094860.7397625004</c:v>
                </c:pt>
                <c:pt idx="11">
                  <c:v>2932911.3268075003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F873-46B4-B271-749A5895CFD5}"/>
            </c:ext>
          </c:extLst>
        </c:ser>
        <c:ser>
          <c:idx val="3"/>
          <c:order val="3"/>
          <c:tx>
            <c:strRef>
              <c:f>'Expenses Analysis'!$C$51:$D$51</c:f>
              <c:strCache>
                <c:ptCount val="2"/>
                <c:pt idx="0">
                  <c:v>Facility Costs</c:v>
                </c:pt>
                <c:pt idx="1">
                  <c:v>Utility-Exp (002) - Electricity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'Expenses Analysis'!$F$51:$Q$51</c:f>
              <c:numCache>
                <c:formatCode>"$"#,##0.00;[Red]\-"$"#,##0.00</c:formatCode>
                <c:ptCount val="12"/>
                <c:pt idx="0">
                  <c:v>2300028.0101369992</c:v>
                </c:pt>
                <c:pt idx="1">
                  <c:v>2505939.5584575003</c:v>
                </c:pt>
                <c:pt idx="2">
                  <c:v>2627415.3951704986</c:v>
                </c:pt>
                <c:pt idx="3">
                  <c:v>2900613.3153855</c:v>
                </c:pt>
                <c:pt idx="4">
                  <c:v>2940556.1633002497</c:v>
                </c:pt>
                <c:pt idx="5">
                  <c:v>2582565.0096375002</c:v>
                </c:pt>
                <c:pt idx="6">
                  <c:v>3446732.8680624999</c:v>
                </c:pt>
                <c:pt idx="7">
                  <c:v>3483983.4045937499</c:v>
                </c:pt>
                <c:pt idx="8">
                  <c:v>3640816.4610781251</c:v>
                </c:pt>
                <c:pt idx="9">
                  <c:v>3250872.5897500003</c:v>
                </c:pt>
                <c:pt idx="10">
                  <c:v>3812121.7015625001</c:v>
                </c:pt>
                <c:pt idx="11">
                  <c:v>2923183.2132374998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3-F873-46B4-B271-749A5895CFD5}"/>
            </c:ext>
          </c:extLst>
        </c:ser>
        <c:ser>
          <c:idx val="4"/>
          <c:order val="4"/>
          <c:tx>
            <c:strRef>
              <c:f>'Expenses Analysis'!$C$52:$D$52</c:f>
              <c:strCache>
                <c:ptCount val="2"/>
                <c:pt idx="0">
                  <c:v>Operational Maintenance Costs</c:v>
                </c:pt>
                <c:pt idx="1">
                  <c:v>Plant Maintenance (001)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'Expenses Analysis'!$F$52:$Q$52</c:f>
              <c:numCache>
                <c:formatCode>"$"#,##0.00;[Red]\-"$"#,##0.00</c:formatCode>
                <c:ptCount val="12"/>
                <c:pt idx="0">
                  <c:v>2073604.724326327</c:v>
                </c:pt>
                <c:pt idx="1">
                  <c:v>2269539.7804914797</c:v>
                </c:pt>
                <c:pt idx="2">
                  <c:v>2374998.790312151</c:v>
                </c:pt>
                <c:pt idx="3">
                  <c:v>2645968.110327912</c:v>
                </c:pt>
                <c:pt idx="4">
                  <c:v>2691801.6955241356</c:v>
                </c:pt>
                <c:pt idx="5">
                  <c:v>2348808.3419548003</c:v>
                </c:pt>
                <c:pt idx="6">
                  <c:v>2879996.1652659997</c:v>
                </c:pt>
                <c:pt idx="7">
                  <c:v>2972957.9397390001</c:v>
                </c:pt>
                <c:pt idx="8">
                  <c:v>3094867.6019314998</c:v>
                </c:pt>
                <c:pt idx="9">
                  <c:v>2768358.2978389999</c:v>
                </c:pt>
                <c:pt idx="10">
                  <c:v>3268026.2100749998</c:v>
                </c:pt>
                <c:pt idx="11">
                  <c:v>2363869.6207261998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4-F873-46B4-B271-749A5895CFD5}"/>
            </c:ext>
          </c:extLst>
        </c:ser>
        <c:ser>
          <c:idx val="5"/>
          <c:order val="5"/>
          <c:tx>
            <c:strRef>
              <c:f>'Expenses Analysis'!$C$53:$D$53</c:f>
              <c:strCache>
                <c:ptCount val="2"/>
                <c:pt idx="0">
                  <c:v>Operational Maintenance Costs</c:v>
                </c:pt>
                <c:pt idx="1">
                  <c:v>Plant Outages (002)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'Expenses Analysis'!$F$53:$Q$53</c:f>
              <c:numCache>
                <c:formatCode>"$"#,##0.00;[Red]\-"$"#,##0.00</c:formatCode>
                <c:ptCount val="12"/>
                <c:pt idx="0">
                  <c:v>1347738.8706587995</c:v>
                </c:pt>
                <c:pt idx="1">
                  <c:v>1561170.3574350001</c:v>
                </c:pt>
                <c:pt idx="2">
                  <c:v>1574874.1415601994</c:v>
                </c:pt>
                <c:pt idx="3">
                  <c:v>1880373.5227742002</c:v>
                </c:pt>
                <c:pt idx="4">
                  <c:v>1968683.2157081</c:v>
                </c:pt>
                <c:pt idx="5">
                  <c:v>1158623.1401823002</c:v>
                </c:pt>
                <c:pt idx="6">
                  <c:v>1176136.1610068001</c:v>
                </c:pt>
                <c:pt idx="7">
                  <c:v>1239117.5758722001</c:v>
                </c:pt>
                <c:pt idx="8">
                  <c:v>1215602.9551357001</c:v>
                </c:pt>
                <c:pt idx="9">
                  <c:v>1190750.2535102002</c:v>
                </c:pt>
                <c:pt idx="10">
                  <c:v>1381387.0449670001</c:v>
                </c:pt>
                <c:pt idx="11">
                  <c:v>1040665.7581107001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5-F873-46B4-B271-749A5895CFD5}"/>
            </c:ext>
          </c:extLst>
        </c:ser>
        <c:ser>
          <c:idx val="6"/>
          <c:order val="6"/>
          <c:tx>
            <c:strRef>
              <c:f>'Expenses Analysis'!$C$54:$D$54</c:f>
              <c:strCache>
                <c:ptCount val="2"/>
                <c:pt idx="0">
                  <c:v>Operational Maintenance Costs</c:v>
                </c:pt>
                <c:pt idx="1">
                  <c:v>Plant Op. Costs (003)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'Expenses Analysis'!$F$54:$Q$54</c:f>
              <c:numCache>
                <c:formatCode>"$"#,##0.00;[Red]\-"$"#,##0.00</c:formatCode>
                <c:ptCount val="12"/>
                <c:pt idx="0">
                  <c:v>1800236.6472906992</c:v>
                </c:pt>
                <c:pt idx="1">
                  <c:v>1959718.9384044998</c:v>
                </c:pt>
                <c:pt idx="2">
                  <c:v>2069515.5841112991</c:v>
                </c:pt>
                <c:pt idx="3">
                  <c:v>2330999.3359503001</c:v>
                </c:pt>
                <c:pt idx="4">
                  <c:v>2376535.9434183999</c:v>
                </c:pt>
                <c:pt idx="5">
                  <c:v>1447049.2500542002</c:v>
                </c:pt>
                <c:pt idx="6">
                  <c:v>1483562.2037511999</c:v>
                </c:pt>
                <c:pt idx="7">
                  <c:v>1516247.7055998</c:v>
                </c:pt>
                <c:pt idx="8">
                  <c:v>1567231.2198758</c:v>
                </c:pt>
                <c:pt idx="9">
                  <c:v>1421177.7427773001</c:v>
                </c:pt>
                <c:pt idx="10">
                  <c:v>1665801.7318074999</c:v>
                </c:pt>
                <c:pt idx="11">
                  <c:v>1452590.2533372999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6-F873-46B4-B271-749A5895CFD5}"/>
            </c:ext>
          </c:extLst>
        </c:ser>
        <c:ser>
          <c:idx val="7"/>
          <c:order val="7"/>
          <c:tx>
            <c:strRef>
              <c:f>'Expenses Analysis'!$C$55:$D$55</c:f>
              <c:strCache>
                <c:ptCount val="2"/>
                <c:pt idx="0">
                  <c:v>Operational Maintenance Costs</c:v>
                </c:pt>
                <c:pt idx="1">
                  <c:v>Plant Admin Costs (004)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'Expenses Analysis'!$F$55:$Q$55</c:f>
              <c:numCache>
                <c:formatCode>"$"#,##0.00;[Red]\-"$"#,##0.00</c:formatCode>
                <c:ptCount val="12"/>
                <c:pt idx="0">
                  <c:v>886197.60176639946</c:v>
                </c:pt>
                <c:pt idx="1">
                  <c:v>1012646.749821</c:v>
                </c:pt>
                <c:pt idx="2">
                  <c:v>1025398.9493285995</c:v>
                </c:pt>
                <c:pt idx="3">
                  <c:v>1186610.9527146001</c:v>
                </c:pt>
                <c:pt idx="4">
                  <c:v>1229462.2582892999</c:v>
                </c:pt>
                <c:pt idx="5">
                  <c:v>749668.56593790022</c:v>
                </c:pt>
                <c:pt idx="6">
                  <c:v>774322.04976840003</c:v>
                </c:pt>
                <c:pt idx="7">
                  <c:v>795356.48947859998</c:v>
                </c:pt>
                <c:pt idx="8">
                  <c:v>795992.24834010005</c:v>
                </c:pt>
                <c:pt idx="9">
                  <c:v>759387.99960660015</c:v>
                </c:pt>
                <c:pt idx="10">
                  <c:v>879614.44655700005</c:v>
                </c:pt>
                <c:pt idx="11">
                  <c:v>718766.35225710005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7-F873-46B4-B271-749A5895CFD5}"/>
            </c:ext>
          </c:extLst>
        </c:ser>
        <c:ser>
          <c:idx val="8"/>
          <c:order val="8"/>
          <c:tx>
            <c:strRef>
              <c:f>'Expenses Analysis'!$C$56:$D$56</c:f>
              <c:strCache>
                <c:ptCount val="2"/>
                <c:pt idx="0">
                  <c:v>Labour Costs</c:v>
                </c:pt>
                <c:pt idx="1">
                  <c:v>Labour-Costs (001)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'Expenses Analysis'!$F$56:$Q$56</c:f>
              <c:numCache>
                <c:formatCode>"$"#,##0.00;[Red]\-"$"#,##0.00</c:formatCode>
                <c:ptCount val="12"/>
                <c:pt idx="0">
                  <c:v>7367588.6791624967</c:v>
                </c:pt>
                <c:pt idx="1">
                  <c:v>7849336.0209874995</c:v>
                </c:pt>
                <c:pt idx="2">
                  <c:v>8389760.6297374964</c:v>
                </c:pt>
                <c:pt idx="3">
                  <c:v>9137407.9125625007</c:v>
                </c:pt>
                <c:pt idx="4">
                  <c:v>9187415.9798249993</c:v>
                </c:pt>
                <c:pt idx="5">
                  <c:v>5779740.0739000011</c:v>
                </c:pt>
                <c:pt idx="6">
                  <c:v>6008311.4579999996</c:v>
                </c:pt>
                <c:pt idx="7">
                  <c:v>6995040.989875</c:v>
                </c:pt>
                <c:pt idx="8">
                  <c:v>6352457.05155</c:v>
                </c:pt>
                <c:pt idx="9">
                  <c:v>6560328.9663875001</c:v>
                </c:pt>
                <c:pt idx="10">
                  <c:v>7526766.7026125006</c:v>
                </c:pt>
                <c:pt idx="11">
                  <c:v>6174477.1062125005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8-F873-46B4-B271-749A5895C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5698623"/>
        <c:axId val="1216922079"/>
      </c:lineChart>
      <c:dateAx>
        <c:axId val="1225698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layout>
            <c:manualLayout>
              <c:xMode val="edge"/>
              <c:yMode val="edge"/>
              <c:x val="0.37487078199887708"/>
              <c:y val="0.919718125409248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6922079"/>
        <c:crosses val="autoZero"/>
        <c:auto val="1"/>
        <c:lblOffset val="100"/>
        <c:baseTimeUnit val="months"/>
      </c:dateAx>
      <c:valAx>
        <c:axId val="1216922079"/>
        <c:scaling>
          <c:orientation val="minMax"/>
          <c:max val="95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698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70572375091917083"/>
          <c:y val="0.11512124141228317"/>
          <c:w val="0.29427624908082917"/>
          <c:h val="0.847549083803644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7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Kootha Expenses (2013 July - 2014 June)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608365680"/>
        <c:axId val="608367320"/>
      </c:barChart>
      <c:catAx>
        <c:axId val="60836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367320"/>
        <c:crosses val="autoZero"/>
        <c:auto val="1"/>
        <c:lblAlgn val="ctr"/>
        <c:lblOffset val="100"/>
        <c:noMultiLvlLbl val="0"/>
      </c:catAx>
      <c:valAx>
        <c:axId val="608367320"/>
        <c:scaling>
          <c:orientation val="minMax"/>
        </c:scaling>
        <c:delete val="0"/>
        <c:axPos val="l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365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6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Total Expense based on Cost Element for Unit </a:t>
            </a:r>
            <a:r>
              <a:rPr lang="en-US" b="1" dirty="0" err="1"/>
              <a:t>Kootha</a:t>
            </a:r>
            <a:r>
              <a:rPr lang="en-US" b="1" dirty="0"/>
              <a:t> </a:t>
            </a:r>
            <a:r>
              <a:rPr lang="en-US" sz="14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(Jul-13 </a:t>
            </a:r>
            <a:r>
              <a:rPr lang="en-US" sz="1400" b="1" i="0" u="none" strike="noStrike" kern="1200" spc="0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upto</a:t>
            </a:r>
            <a:r>
              <a:rPr lang="en-US" sz="14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Jun-14)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'Expenses Analysis'!$R$12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F7E31"/>
            </a:solidFill>
            <a:ln>
              <a:noFill/>
            </a:ln>
            <a:effectLst/>
          </c:spPr>
          <c:invertIfNegative val="0"/>
          <c:cat>
            <c:strRef>
              <c:f>'Expenses Analysis'!$D$15:$D$22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  <c:extLst/>
            </c:strRef>
          </c:cat>
          <c:val>
            <c:numRef>
              <c:f>'Expenses Analysis'!$R$15:$R$22</c:f>
              <c:numCache>
                <c:formatCode>"$"#,##0.00;[Red]\-"$"#,##0.00</c:formatCode>
                <c:ptCount val="8"/>
                <c:pt idx="0">
                  <c:v>10125517.983652497</c:v>
                </c:pt>
                <c:pt idx="1">
                  <c:v>4720521.2044999981</c:v>
                </c:pt>
                <c:pt idx="2">
                  <c:v>7080781.8067499967</c:v>
                </c:pt>
                <c:pt idx="3">
                  <c:v>4863981.2092249971</c:v>
                </c:pt>
                <c:pt idx="4">
                  <c:v>3054127.7360249986</c:v>
                </c:pt>
                <c:pt idx="5">
                  <c:v>3450033.1832874976</c:v>
                </c:pt>
                <c:pt idx="6">
                  <c:v>2375432.6835749988</c:v>
                </c:pt>
                <c:pt idx="7">
                  <c:v>15553428.285312492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3C2F-4A37-AD22-4D72AA6B74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83890527"/>
        <c:axId val="1228590143"/>
      </c:barChart>
      <c:catAx>
        <c:axId val="13838905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</a:t>
                </a:r>
                <a:r>
                  <a:rPr lang="en-US" baseline="0"/>
                  <a:t> Element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590143"/>
        <c:crosses val="autoZero"/>
        <c:auto val="1"/>
        <c:lblAlgn val="ctr"/>
        <c:lblOffset val="100"/>
        <c:noMultiLvlLbl val="0"/>
      </c:catAx>
      <c:valAx>
        <c:axId val="1228590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layout>
            <c:manualLayout>
              <c:xMode val="edge"/>
              <c:yMode val="edge"/>
              <c:x val="0.55022534879263585"/>
              <c:y val="0.914592192396893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89052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Total Expense based on Cost Element for Unit Surjek </a:t>
            </a:r>
            <a:r>
              <a:rPr lang="en-US"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(Jul-13 upto Jun-14)</a:t>
            </a:r>
            <a:endParaRPr lang="en-US" b="1"/>
          </a:p>
        </c:rich>
      </c:tx>
      <c:layout>
        <c:manualLayout>
          <c:xMode val="edge"/>
          <c:yMode val="edge"/>
          <c:x val="9.3004312847611501E-2"/>
          <c:y val="2.9078553307628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'Expenses Analysis'!$R$12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FFFF">
                <a:lumMod val="65000"/>
              </a:srgbClr>
            </a:solidFill>
            <a:ln>
              <a:noFill/>
            </a:ln>
            <a:effectLst/>
          </c:spPr>
          <c:invertIfNegative val="0"/>
          <c:cat>
            <c:strRef>
              <c:f>'Expenses Analysis'!$D$25:$D$32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Analysis'!$R$25:$R$32</c:f>
              <c:numCache>
                <c:formatCode>"$"#,##0.00;[Red]\-"$"#,##0.00</c:formatCode>
                <c:ptCount val="8"/>
                <c:pt idx="0">
                  <c:v>46326012.775156811</c:v>
                </c:pt>
                <c:pt idx="1">
                  <c:v>23163006.387578405</c:v>
                </c:pt>
                <c:pt idx="2">
                  <c:v>19302505.322982002</c:v>
                </c:pt>
                <c:pt idx="3">
                  <c:v>18221565.024895009</c:v>
                </c:pt>
                <c:pt idx="4">
                  <c:v>11461092.4195712</c:v>
                </c:pt>
                <c:pt idx="5">
                  <c:v>12135274.3266048</c:v>
                </c:pt>
                <c:pt idx="6">
                  <c:v>6573273.5935776001</c:v>
                </c:pt>
                <c:pt idx="7">
                  <c:v>42136369.189600006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65-49DE-94B4-1C3AB3C40D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83890527"/>
        <c:axId val="1228590143"/>
      </c:barChart>
      <c:catAx>
        <c:axId val="13838905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</a:t>
                </a:r>
                <a:r>
                  <a:rPr lang="en-US" baseline="0"/>
                  <a:t> Element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590143"/>
        <c:crosses val="autoZero"/>
        <c:auto val="1"/>
        <c:lblAlgn val="ctr"/>
        <c:lblOffset val="100"/>
        <c:noMultiLvlLbl val="0"/>
      </c:catAx>
      <c:valAx>
        <c:axId val="1228590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layout>
            <c:manualLayout>
              <c:xMode val="edge"/>
              <c:yMode val="edge"/>
              <c:x val="0.55022534879263585"/>
              <c:y val="0.914592192396893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89052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7/02/2024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91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03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Segmentation of the revenues by unit, reveals that of the three (3) customer segments, Private customers are the most popular, followed by Public ($127M) and lastly Residential Sales ($103M).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6805C81-7BF1-484D-8586-0AB9B293FF59}"/>
              </a:ext>
            </a:extLst>
          </p:cNvPr>
          <p:cNvSpPr/>
          <p:nvPr/>
        </p:nvSpPr>
        <p:spPr>
          <a:xfrm>
            <a:off x="2707481" y="1096362"/>
            <a:ext cx="3665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200" b="1" dirty="0">
                <a:solidFill>
                  <a:schemeClr val="accent6">
                    <a:lumMod val="75000"/>
                  </a:schemeClr>
                </a:solidFill>
              </a:rPr>
              <a:t>The first slide we want to show is our segmented analysis of the revenues for each customer group.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20B46F-A0F3-FFBC-CF76-0556921119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074234"/>
              </p:ext>
            </p:extLst>
          </p:nvPr>
        </p:nvGraphicFramePr>
        <p:xfrm>
          <a:off x="761650" y="2003667"/>
          <a:ext cx="7467950" cy="3988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Of the ($437M)¹ in Revenue Sales over the July-2013 to June-2014 Period, </a:t>
            </a:r>
            <a:r>
              <a:rPr lang="en-GB" sz="1400" b="1" dirty="0" err="1"/>
              <a:t>Surjek</a:t>
            </a:r>
            <a:r>
              <a:rPr lang="en-GB" sz="1400" b="1" dirty="0"/>
              <a:t> provides close to 50% of Sales Volumes ($202M), with </a:t>
            </a:r>
            <a:r>
              <a:rPr lang="en-GB" sz="1400" b="1" dirty="0" err="1"/>
              <a:t>Jutik</a:t>
            </a:r>
            <a:r>
              <a:rPr lang="en-GB" sz="1400" b="1" dirty="0"/>
              <a:t> ($164M) and </a:t>
            </a:r>
            <a:r>
              <a:rPr lang="en-GB" sz="1400" b="1" dirty="0" err="1"/>
              <a:t>Kootha</a:t>
            </a:r>
            <a:r>
              <a:rPr lang="en-GB" sz="1400" b="1" dirty="0"/>
              <a:t> ($71M) providing the remaining.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C7AF2A7-5E7D-B4EF-1260-55D7663543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45830"/>
              </p:ext>
            </p:extLst>
          </p:nvPr>
        </p:nvGraphicFramePr>
        <p:xfrm>
          <a:off x="171451" y="670687"/>
          <a:ext cx="4309267" cy="3070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7D847B8-3CC0-4089-8FC0-B5751C496D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857473"/>
              </p:ext>
            </p:extLst>
          </p:nvPr>
        </p:nvGraphicFramePr>
        <p:xfrm>
          <a:off x="4622335" y="1988192"/>
          <a:ext cx="4061176" cy="336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615DA49-5BF9-A3A3-DC98-F43620C72A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134096"/>
              </p:ext>
            </p:extLst>
          </p:nvPr>
        </p:nvGraphicFramePr>
        <p:xfrm>
          <a:off x="171451" y="3834709"/>
          <a:ext cx="4309267" cy="2826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Targeted Expense Analysis reveals an interesting trend; Overall Costs sharply increase from December, with </a:t>
            </a:r>
            <a:r>
              <a:rPr lang="en-GB" sz="1400" b="1" dirty="0" err="1"/>
              <a:t>Surjek</a:t>
            </a:r>
            <a:r>
              <a:rPr lang="en-GB" sz="1400" b="1" dirty="0"/>
              <a:t>, contributing $179M (56%) towards the overall cost-base.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6D1C9DF-FB66-A26B-CD52-0DE1AFA3DF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687747"/>
              </p:ext>
            </p:extLst>
          </p:nvPr>
        </p:nvGraphicFramePr>
        <p:xfrm>
          <a:off x="1417739" y="841737"/>
          <a:ext cx="5791467" cy="301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E20A40C-8972-8C8F-521D-DFACEB5BC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093494"/>
              </p:ext>
            </p:extLst>
          </p:nvPr>
        </p:nvGraphicFramePr>
        <p:xfrm>
          <a:off x="80693" y="3971927"/>
          <a:ext cx="8800051" cy="2564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2" y="210312"/>
            <a:ext cx="8737599" cy="430887"/>
          </a:xfrm>
        </p:spPr>
        <p:txBody>
          <a:bodyPr/>
          <a:lstStyle/>
          <a:p>
            <a:r>
              <a:rPr lang="en-GB" sz="1400" b="1" dirty="0"/>
              <a:t>Further analysis singles-out </a:t>
            </a:r>
            <a:r>
              <a:rPr lang="en-GB" sz="1400" b="1" dirty="0" err="1"/>
              <a:t>Surjek</a:t>
            </a:r>
            <a:r>
              <a:rPr lang="en-GB" sz="1400" b="1" dirty="0"/>
              <a:t> with $179M (56%) worth of expenses, contrasted to a much lower spend from </a:t>
            </a:r>
            <a:r>
              <a:rPr lang="en-GB" sz="1400" b="1" dirty="0" err="1"/>
              <a:t>Kootha</a:t>
            </a:r>
            <a:r>
              <a:rPr lang="en-GB" sz="1400" b="1" dirty="0"/>
              <a:t> ($51 M) and </a:t>
            </a:r>
            <a:r>
              <a:rPr lang="en-GB" sz="1400" b="1" dirty="0" err="1"/>
              <a:t>Jutik</a:t>
            </a:r>
            <a:r>
              <a:rPr lang="en-GB" sz="1400" b="1" dirty="0"/>
              <a:t> ($91M), largely due to lower Chemical and Labour Expenditure.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4435EA6-5B8E-4730-B223-FE290A38DA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40283"/>
              </p:ext>
            </p:extLst>
          </p:nvPr>
        </p:nvGraphicFramePr>
        <p:xfrm>
          <a:off x="4497161" y="762101"/>
          <a:ext cx="4464277" cy="2881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2E3867B-1BF2-EF6F-871B-62DAF75FBD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777813"/>
              </p:ext>
            </p:extLst>
          </p:nvPr>
        </p:nvGraphicFramePr>
        <p:xfrm>
          <a:off x="0" y="905709"/>
          <a:ext cx="4464278" cy="3002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8BD5818-7267-1AEF-587F-BA2335D46D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137009"/>
              </p:ext>
            </p:extLst>
          </p:nvPr>
        </p:nvGraphicFramePr>
        <p:xfrm>
          <a:off x="4303055" y="2342823"/>
          <a:ext cx="4599660" cy="328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D625CCB-C69E-0CFC-C437-A56996C041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287889"/>
              </p:ext>
            </p:extLst>
          </p:nvPr>
        </p:nvGraphicFramePr>
        <p:xfrm>
          <a:off x="58723" y="3820258"/>
          <a:ext cx="4593072" cy="2815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114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Drilling-down to the cost-element level, reveals an indicative relationship between water production and chemical expenditure with this being particularly pronounced for the </a:t>
            </a:r>
            <a:r>
              <a:rPr lang="en-GB" sz="1400" b="1" dirty="0" err="1"/>
              <a:t>Surjek</a:t>
            </a:r>
            <a:r>
              <a:rPr lang="en-GB" sz="1400" b="1" dirty="0"/>
              <a:t> Unit which coincidentally has the highest rate of water production.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F538D4-7560-6FF0-BD75-8FED6AF29E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707923"/>
              </p:ext>
            </p:extLst>
          </p:nvPr>
        </p:nvGraphicFramePr>
        <p:xfrm>
          <a:off x="187489" y="3733608"/>
          <a:ext cx="4352761" cy="2895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C417380-DB71-5154-E88A-E411A95B5C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725360"/>
              </p:ext>
            </p:extLst>
          </p:nvPr>
        </p:nvGraphicFramePr>
        <p:xfrm>
          <a:off x="87561" y="837070"/>
          <a:ext cx="4045758" cy="3286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4A2A0DE-D66A-4E27-8CE4-30D5C3140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099196"/>
              </p:ext>
            </p:extLst>
          </p:nvPr>
        </p:nvGraphicFramePr>
        <p:xfrm>
          <a:off x="4391025" y="989091"/>
          <a:ext cx="4594841" cy="3134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7699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23248"/>
          </a:xfrm>
        </p:spPr>
        <p:txBody>
          <a:bodyPr/>
          <a:lstStyle/>
          <a:p>
            <a:r>
              <a:rPr lang="en-AU" sz="1350" b="1" dirty="0"/>
              <a:t>Concluding our analysis, </a:t>
            </a:r>
            <a:r>
              <a:rPr lang="en-AU" sz="1350" b="1" dirty="0" err="1"/>
              <a:t>Jutik</a:t>
            </a:r>
            <a:r>
              <a:rPr lang="en-AU" sz="1350" b="1" dirty="0"/>
              <a:t> has the highest overall EBIT contributions ($73M), followed by </a:t>
            </a:r>
            <a:r>
              <a:rPr lang="en-AU" sz="1350" b="1" dirty="0" err="1"/>
              <a:t>Surjek</a:t>
            </a:r>
            <a:r>
              <a:rPr lang="en-AU" sz="1350" b="1" dirty="0"/>
              <a:t>($23M) , and lastly </a:t>
            </a:r>
            <a:r>
              <a:rPr lang="en-AU" sz="1350" b="1" dirty="0" err="1"/>
              <a:t>Kootha</a:t>
            </a:r>
            <a:r>
              <a:rPr lang="en-AU" sz="1350" b="1" dirty="0"/>
              <a:t> ($20M). However, from an EBIT  Margin (%) perspective, Kootha has a higher margin than that of </a:t>
            </a:r>
            <a:r>
              <a:rPr lang="en-AU" sz="1350" b="1" dirty="0" err="1"/>
              <a:t>Surjek</a:t>
            </a:r>
            <a:r>
              <a:rPr lang="en-AU" sz="1350" b="1" dirty="0"/>
              <a:t> indicative of a lower revenue-to-expense ratio.¹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FAD5F-5947-4F50-9D03-73E482BF7380}"/>
              </a:ext>
            </a:extLst>
          </p:cNvPr>
          <p:cNvSpPr txBox="1"/>
          <p:nvPr/>
        </p:nvSpPr>
        <p:spPr>
          <a:xfrm>
            <a:off x="157976" y="6351664"/>
            <a:ext cx="851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 dirty="0"/>
              <a:t>We can clearly see for Surjek over the October, November and May Periods – expenses were far higher than revenues which contributed to this lower revenue-to-expense ratio.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3BF8-BBF4-43D8-9B9B-1BA918AB5CD5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C99C2B4-1B56-0775-415A-D8FFE45D4F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423575"/>
              </p:ext>
            </p:extLst>
          </p:nvPr>
        </p:nvGraphicFramePr>
        <p:xfrm>
          <a:off x="2469946" y="957755"/>
          <a:ext cx="4206228" cy="258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44DBBED-FC07-8392-F2D9-9897A11295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297135"/>
              </p:ext>
            </p:extLst>
          </p:nvPr>
        </p:nvGraphicFramePr>
        <p:xfrm>
          <a:off x="1672712" y="3448661"/>
          <a:ext cx="5659266" cy="2903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480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14876</TotalTime>
  <Words>519</Words>
  <Application>Microsoft Office PowerPoint</Application>
  <PresentationFormat>Custom</PresentationFormat>
  <Paragraphs>55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1_Synergy_CF_YNR013</vt:lpstr>
      <vt:lpstr>think-cell Slide</vt:lpstr>
      <vt:lpstr>Segmentation of the revenues by unit, reveals that of the three (3) customer segments, Private customers are the most popular, followed by Public ($127M) and lastly Residential Sales ($103M). </vt:lpstr>
      <vt:lpstr>Of the ($437M)¹ in Revenue Sales over the July-2013 to June-2014 Period, Surjek provides close to 50% of Sales Volumes ($202M), with Jutik ($164M) and Kootha ($71M) providing the remaining.</vt:lpstr>
      <vt:lpstr>Targeted Expense Analysis reveals an interesting trend; Overall Costs sharply increase from December, with Surjek, contributing $179M (56%) towards the overall cost-base. </vt:lpstr>
      <vt:lpstr>Further analysis singles-out Surjek with $179M (56%) worth of expenses, contrasted to a much lower spend from Kootha ($51 M) and Jutik ($91M), largely due to lower Chemical and Labour Expenditure. </vt:lpstr>
      <vt:lpstr>Drilling-down to the cost-element level, reveals an indicative relationship between water production and chemical expenditure with this being particularly pronounced for the Surjek Unit which coincidentally has the highest rate of water production. </vt:lpstr>
      <vt:lpstr>Concluding our analysis, Jutik has the highest overall EBIT contributions ($73M), followed by Surjek($23M) , and lastly Kootha ($20M). However, from an EBIT  Margin (%) perspective, Kootha has a higher margin than that of Surjek indicative of a lower revenue-to-expense ratio.¹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Dagmawi Kassa</cp:lastModifiedBy>
  <cp:revision>98</cp:revision>
  <dcterms:created xsi:type="dcterms:W3CDTF">2020-04-12T13:23:13Z</dcterms:created>
  <dcterms:modified xsi:type="dcterms:W3CDTF">2024-02-08T03:30:02Z</dcterms:modified>
</cp:coreProperties>
</file>