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A95"/>
    <a:srgbClr val="FDE6B8"/>
    <a:srgbClr val="002C46"/>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2808" autoAdjust="0"/>
  </p:normalViewPr>
  <p:slideViewPr>
    <p:cSldViewPr snapToGrid="0">
      <p:cViewPr varScale="1">
        <p:scale>
          <a:sx n="76" d="100"/>
          <a:sy n="76" d="100"/>
        </p:scale>
        <p:origin x="9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gem\OneDrive\Documents\Spring%20board%20-%20Data%20analytics\Projects\Southern%20Water%20corp%20case%20study\Southern%20Water%20Corp%20ECONOMICS%20Case%20Study%20MCU%20Student%20Facing%2022082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water balancing</a:t>
            </a:r>
            <a:r>
              <a:rPr lang="en-US" baseline="0"/>
              <a:t> market price Vs. Market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'What-If Analysis'!$B$16:$D$16</c:f>
              <c:strCache>
                <c:ptCount val="3"/>
                <c:pt idx="0">
                  <c:v>Market Water Demand (Mega-Litres)</c:v>
                </c:pt>
              </c:strCache>
            </c:strRef>
          </c:tx>
          <c:spPr>
            <a:solidFill>
              <a:schemeClr val="accent2"/>
            </a:solidFill>
            <a:ln>
              <a:noFill/>
            </a:ln>
            <a:effectLst/>
          </c:spPr>
          <c:invertIfNegative val="0"/>
          <c:dPt>
            <c:idx val="9"/>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2-E410-4ED9-9E97-33F4E615FB90}"/>
              </c:ext>
            </c:extLst>
          </c:dPt>
          <c:dPt>
            <c:idx val="10"/>
            <c:invertIfNegative val="0"/>
            <c:bubble3D val="0"/>
            <c:spPr>
              <a:solidFill>
                <a:srgbClr val="FDDA95"/>
              </a:solidFill>
              <a:ln>
                <a:noFill/>
              </a:ln>
              <a:effectLst/>
            </c:spPr>
            <c:extLst>
              <c:ext xmlns:c16="http://schemas.microsoft.com/office/drawing/2014/chart" uri="{C3380CC4-5D6E-409C-BE32-E72D297353CC}">
                <c16:uniqueId val="{00000004-E410-4ED9-9E97-33F4E615FB90}"/>
              </c:ext>
            </c:extLst>
          </c:dPt>
          <c:dPt>
            <c:idx val="11"/>
            <c:invertIfNegative val="0"/>
            <c:bubble3D val="0"/>
            <c:spPr>
              <a:solidFill>
                <a:srgbClr val="FDDA95"/>
              </a:solidFill>
              <a:ln>
                <a:noFill/>
              </a:ln>
              <a:effectLst/>
            </c:spPr>
            <c:extLst>
              <c:ext xmlns:c16="http://schemas.microsoft.com/office/drawing/2014/chart" uri="{C3380CC4-5D6E-409C-BE32-E72D297353CC}">
                <c16:uniqueId val="{00000005-E410-4ED9-9E97-33F4E615FB90}"/>
              </c:ext>
            </c:extLst>
          </c:dPt>
          <c:dLbls>
            <c:spPr>
              <a:solidFill>
                <a:schemeClr val="bg2">
                  <a:lumMod val="85000"/>
                  <a:alpha val="87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Analysis'!$E$16:$P$16</c:f>
              <c:numCache>
                <c:formatCode>#,##0.00</c:formatCode>
                <c:ptCount val="12"/>
                <c:pt idx="0">
                  <c:v>283.09823065934313</c:v>
                </c:pt>
                <c:pt idx="1">
                  <c:v>272.9313464893068</c:v>
                </c:pt>
                <c:pt idx="2">
                  <c:v>258.40118221079433</c:v>
                </c:pt>
                <c:pt idx="3">
                  <c:v>260.27493127646062</c:v>
                </c:pt>
                <c:pt idx="4">
                  <c:v>264.11151947911992</c:v>
                </c:pt>
                <c:pt idx="5">
                  <c:v>286.71274293038158</c:v>
                </c:pt>
                <c:pt idx="6">
                  <c:v>284.97557971170914</c:v>
                </c:pt>
                <c:pt idx="7">
                  <c:v>269.48229237564362</c:v>
                </c:pt>
                <c:pt idx="8">
                  <c:v>263.84900336560111</c:v>
                </c:pt>
                <c:pt idx="9">
                  <c:v>262.2959705071645</c:v>
                </c:pt>
                <c:pt idx="10">
                  <c:v>266.07718113939723</c:v>
                </c:pt>
                <c:pt idx="11">
                  <c:v>267.56995933731133</c:v>
                </c:pt>
              </c:numCache>
            </c:numRef>
          </c:val>
          <c:extLst>
            <c:ext xmlns:c16="http://schemas.microsoft.com/office/drawing/2014/chart" uri="{C3380CC4-5D6E-409C-BE32-E72D297353CC}">
              <c16:uniqueId val="{00000000-E410-4ED9-9E97-33F4E615FB90}"/>
            </c:ext>
          </c:extLst>
        </c:ser>
        <c:dLbls>
          <c:showLegendKey val="0"/>
          <c:showVal val="0"/>
          <c:showCatName val="0"/>
          <c:showSerName val="0"/>
          <c:showPercent val="0"/>
          <c:showBubbleSize val="0"/>
        </c:dLbls>
        <c:gapWidth val="219"/>
        <c:axId val="380902544"/>
        <c:axId val="904418320"/>
      </c:barChart>
      <c:lineChart>
        <c:grouping val="standard"/>
        <c:varyColors val="0"/>
        <c:ser>
          <c:idx val="0"/>
          <c:order val="0"/>
          <c:tx>
            <c:strRef>
              <c:f>'What-If Analysis'!$B$15:$D$15</c:f>
              <c:strCache>
                <c:ptCount val="3"/>
                <c:pt idx="0">
                  <c:v>Average Water Balancing Market Price</c:v>
                </c:pt>
              </c:strCache>
            </c:strRef>
          </c:tx>
          <c:spPr>
            <a:ln w="28575" cap="rnd">
              <a:solidFill>
                <a:schemeClr val="accent1"/>
              </a:solidFill>
              <a:prstDash val="dash"/>
              <a:round/>
            </a:ln>
            <a:effectLst/>
          </c:spPr>
          <c:marker>
            <c:symbol val="circle"/>
            <c:size val="5"/>
            <c:spPr>
              <a:solidFill>
                <a:schemeClr val="accent1">
                  <a:lumMod val="50000"/>
                </a:schemeClr>
              </a:solidFill>
              <a:ln w="9525">
                <a:solidFill>
                  <a:schemeClr val="accent1"/>
                </a:solidFill>
              </a:ln>
              <a:effectLst/>
            </c:spPr>
          </c:marker>
          <c:cat>
            <c:numRef>
              <c:f>'What-If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smooth val="0"/>
          <c:extLst>
            <c:ext xmlns:c16="http://schemas.microsoft.com/office/drawing/2014/chart" uri="{C3380CC4-5D6E-409C-BE32-E72D297353CC}">
              <c16:uniqueId val="{00000001-E410-4ED9-9E97-33F4E615FB90}"/>
            </c:ext>
          </c:extLst>
        </c:ser>
        <c:dLbls>
          <c:showLegendKey val="0"/>
          <c:showVal val="0"/>
          <c:showCatName val="0"/>
          <c:showSerName val="0"/>
          <c:showPercent val="0"/>
          <c:showBubbleSize val="0"/>
        </c:dLbls>
        <c:marker val="1"/>
        <c:smooth val="0"/>
        <c:axId val="900438080"/>
        <c:axId val="894676016"/>
      </c:lineChart>
      <c:dateAx>
        <c:axId val="38090254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418320"/>
        <c:crosses val="autoZero"/>
        <c:auto val="1"/>
        <c:lblOffset val="100"/>
        <c:baseTimeUnit val="months"/>
      </c:dateAx>
      <c:valAx>
        <c:axId val="904418320"/>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902544"/>
        <c:crosses val="autoZero"/>
        <c:crossBetween val="between"/>
      </c:valAx>
      <c:valAx>
        <c:axId val="894676016"/>
        <c:scaling>
          <c:orientation val="minMax"/>
        </c:scaling>
        <c:delete val="0"/>
        <c:axPos val="r"/>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438080"/>
        <c:crosses val="max"/>
        <c:crossBetween val="between"/>
      </c:valAx>
      <c:dateAx>
        <c:axId val="900438080"/>
        <c:scaling>
          <c:orientation val="minMax"/>
        </c:scaling>
        <c:delete val="1"/>
        <c:axPos val="b"/>
        <c:numFmt formatCode="mmm\-yy" sourceLinked="1"/>
        <c:majorTickMark val="out"/>
        <c:minorTickMark val="none"/>
        <c:tickLblPos val="nextTo"/>
        <c:crossAx val="894676016"/>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Quarters Vs. Total revenue redutcion for Surjek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'What-If Analysis'!$Q$61</c:f>
              <c:strCache>
                <c:ptCount val="1"/>
                <c:pt idx="0">
                  <c:v>Total</c:v>
                </c:pt>
              </c:strCache>
            </c:strRef>
          </c:tx>
          <c:spPr>
            <a:solidFill>
              <a:schemeClr val="accent1"/>
            </a:solidFill>
            <a:ln>
              <a:noFill/>
            </a:ln>
            <a:effectLst/>
          </c:spPr>
          <c:invertIfNegative val="0"/>
          <c:cat>
            <c:strRef>
              <c:f>'What-If Analysis'!$D$62:$D$65</c:f>
              <c:strCache>
                <c:ptCount val="4"/>
                <c:pt idx="0">
                  <c:v>Q1</c:v>
                </c:pt>
                <c:pt idx="1">
                  <c:v>Q2</c:v>
                </c:pt>
                <c:pt idx="2">
                  <c:v>Q3</c:v>
                </c:pt>
                <c:pt idx="3">
                  <c:v>Q4</c:v>
                </c:pt>
              </c:strCache>
            </c:strRef>
          </c:cat>
          <c:val>
            <c:numRef>
              <c:f>'What-If Analysis'!$Q$62:$Q$65</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E09F-4A85-A2A9-91BA5E04B24C}"/>
            </c:ext>
          </c:extLst>
        </c:ser>
        <c:dLbls>
          <c:showLegendKey val="0"/>
          <c:showVal val="0"/>
          <c:showCatName val="0"/>
          <c:showSerName val="0"/>
          <c:showPercent val="0"/>
          <c:showBubbleSize val="0"/>
        </c:dLbls>
        <c:gapWidth val="219"/>
        <c:overlap val="-27"/>
        <c:axId val="460307184"/>
        <c:axId val="525759199"/>
      </c:barChart>
      <c:catAx>
        <c:axId val="46030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5759199"/>
        <c:crosses val="autoZero"/>
        <c:auto val="1"/>
        <c:lblAlgn val="ctr"/>
        <c:lblOffset val="100"/>
        <c:noMultiLvlLbl val="0"/>
      </c:catAx>
      <c:valAx>
        <c:axId val="525759199"/>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0307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 cost to</a:t>
            </a:r>
            <a:r>
              <a:rPr lang="en-US" baseline="0"/>
              <a:t> produce Vs Kootha, Surjek and Kootha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Kootha CtP</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extLst/>
            </c:numRef>
          </c:val>
          <c:smooth val="0"/>
          <c:extLst>
            <c:ext xmlns:c16="http://schemas.microsoft.com/office/drawing/2014/chart" uri="{C3380CC4-5D6E-409C-BE32-E72D297353CC}">
              <c16:uniqueId val="{00000000-1DC7-4FFB-86ED-B2A2E50C6D99}"/>
            </c:ext>
          </c:extLst>
        </c:ser>
        <c:ser>
          <c:idx val="1"/>
          <c:order val="1"/>
          <c:tx>
            <c:v>Surjek CtP</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extLst/>
            </c:numRef>
          </c:val>
          <c:smooth val="0"/>
          <c:extLst>
            <c:ext xmlns:c16="http://schemas.microsoft.com/office/drawing/2014/chart" uri="{C3380CC4-5D6E-409C-BE32-E72D297353CC}">
              <c16:uniqueId val="{00000001-1DC7-4FFB-86ED-B2A2E50C6D99}"/>
            </c:ext>
          </c:extLst>
        </c:ser>
        <c:ser>
          <c:idx val="2"/>
          <c:order val="2"/>
          <c:tx>
            <c:v>Jutik CtP</c:v>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extLst/>
            </c:numRef>
          </c:val>
          <c:smooth val="0"/>
          <c:extLst>
            <c:ext xmlns:c16="http://schemas.microsoft.com/office/drawing/2014/chart" uri="{C3380CC4-5D6E-409C-BE32-E72D297353CC}">
              <c16:uniqueId val="{00000002-1DC7-4FFB-86ED-B2A2E50C6D99}"/>
            </c:ext>
          </c:extLst>
        </c:ser>
        <c:ser>
          <c:idx val="3"/>
          <c:order val="3"/>
          <c:tx>
            <c:v>Overall CtP</c:v>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elete val="1"/>
          </c:dLbls>
          <c:cat>
            <c:numRef>
              <c:f>'Economic Cost Analysis'!$G$10:$R$10</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'Economic Cost Analysis'!$G$62:$R$62</c:f>
              <c:numCache>
                <c:formatCode>"$"#,##0.00;[Red]\-"$"#,##0.00</c:formatCode>
                <c:ptCount val="12"/>
                <c:pt idx="0">
                  <c:v>35.4895180180268</c:v>
                </c:pt>
                <c:pt idx="1">
                  <c:v>40.083392414844866</c:v>
                </c:pt>
                <c:pt idx="2">
                  <c:v>43.723249193160832</c:v>
                </c:pt>
                <c:pt idx="3">
                  <c:v>48.886636356341938</c:v>
                </c:pt>
                <c:pt idx="4">
                  <c:v>56.088102230227392</c:v>
                </c:pt>
                <c:pt idx="5">
                  <c:v>39.044842053719016</c:v>
                </c:pt>
                <c:pt idx="6">
                  <c:v>38.918514174055339</c:v>
                </c:pt>
                <c:pt idx="7">
                  <c:v>41.543319627670591</c:v>
                </c:pt>
                <c:pt idx="8">
                  <c:v>35.585926820374347</c:v>
                </c:pt>
                <c:pt idx="9">
                  <c:v>35.928208360416363</c:v>
                </c:pt>
                <c:pt idx="10">
                  <c:v>41.013913758286826</c:v>
                </c:pt>
                <c:pt idx="11">
                  <c:v>37.418278653587279</c:v>
                </c:pt>
              </c:numCache>
              <c:extLst/>
            </c:numRef>
          </c:val>
          <c:smooth val="0"/>
          <c:extLst>
            <c:ext xmlns:c16="http://schemas.microsoft.com/office/drawing/2014/chart" uri="{C3380CC4-5D6E-409C-BE32-E72D297353CC}">
              <c16:uniqueId val="{00000003-1DC7-4FFB-86ED-B2A2E50C6D99}"/>
            </c:ext>
          </c:extLst>
        </c:ser>
        <c:dLbls>
          <c:dLblPos val="t"/>
          <c:showLegendKey val="0"/>
          <c:showVal val="1"/>
          <c:showCatName val="0"/>
          <c:showSerName val="0"/>
          <c:showPercent val="0"/>
          <c:showBubbleSize val="0"/>
        </c:dLbls>
        <c:marker val="1"/>
        <c:smooth val="0"/>
        <c:axId val="2048307200"/>
        <c:axId val="29932560"/>
      </c:lineChart>
      <c:dateAx>
        <c:axId val="204830720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932560"/>
        <c:crosses val="autoZero"/>
        <c:auto val="1"/>
        <c:lblOffset val="100"/>
        <c:baseTimeUnit val="months"/>
      </c:dateAx>
      <c:valAx>
        <c:axId val="2993256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3072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to Produce</a:t>
            </a:r>
            <a:r>
              <a:rPr lang="en-US" baseline="0"/>
              <a:t> Vs. WBMP Market price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 Cost Analysis'!$B$231</c:f>
              <c:strCache>
                <c:ptCount val="1"/>
                <c:pt idx="0">
                  <c:v>Overall Desalination Cost to Produce ($/ML)</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'Economic Cost Analysis'!$A$232:$A$234</c:f>
              <c:strCache>
                <c:ptCount val="3"/>
                <c:pt idx="0">
                  <c:v>Kootha</c:v>
                </c:pt>
                <c:pt idx="1">
                  <c:v>Surjek</c:v>
                </c:pt>
                <c:pt idx="2">
                  <c:v>Jutik</c:v>
                </c:pt>
              </c:strCache>
            </c:strRef>
          </c:cat>
          <c:val>
            <c:numRef>
              <c:f>'Economic Cost Analysis'!$B$232:$B$234</c:f>
              <c:numCache>
                <c:formatCode>"$"#,##0.00;[Red]\-"$"#,##0.00</c:formatCode>
                <c:ptCount val="3"/>
                <c:pt idx="0" formatCode="&quot;$&quot;#,##0.00;[Red]\-&quot;$&quot;#,##0.00\ &quot;$/ML&quot;">
                  <c:v>25.001374005209875</c:v>
                </c:pt>
                <c:pt idx="1">
                  <c:v>54.231506516209812</c:v>
                </c:pt>
                <c:pt idx="2">
                  <c:v>35.804189198254953</c:v>
                </c:pt>
              </c:numCache>
            </c:numRef>
          </c:val>
          <c:extLst>
            <c:ext xmlns:c16="http://schemas.microsoft.com/office/drawing/2014/chart" uri="{C3380CC4-5D6E-409C-BE32-E72D297353CC}">
              <c16:uniqueId val="{00000000-F47C-4D89-BE95-4A70BF4D3F68}"/>
            </c:ext>
          </c:extLst>
        </c:ser>
        <c:dLbls>
          <c:showLegendKey val="0"/>
          <c:showVal val="0"/>
          <c:showCatName val="0"/>
          <c:showSerName val="0"/>
          <c:showPercent val="0"/>
          <c:showBubbleSize val="0"/>
        </c:dLbls>
        <c:gapWidth val="219"/>
        <c:overlap val="-27"/>
        <c:axId val="13971600"/>
        <c:axId val="183316096"/>
      </c:barChart>
      <c:lineChart>
        <c:grouping val="standard"/>
        <c:varyColors val="0"/>
        <c:ser>
          <c:idx val="1"/>
          <c:order val="1"/>
          <c:tx>
            <c:strRef>
              <c:f>'Economic Cost Analysis'!$C$231</c:f>
              <c:strCache>
                <c:ptCount val="1"/>
                <c:pt idx="0">
                  <c:v>Overall Average WBMP Market Price</c:v>
                </c:pt>
              </c:strCache>
            </c:strRef>
          </c:tx>
          <c:spPr>
            <a:ln w="28575" cap="rnd">
              <a:solidFill>
                <a:schemeClr val="accent2"/>
              </a:solidFill>
              <a:prstDash val="dash"/>
              <a:round/>
            </a:ln>
            <a:effectLst/>
          </c:spPr>
          <c:marker>
            <c:symbol val="circle"/>
            <c:size val="5"/>
            <c:spPr>
              <a:solidFill>
                <a:schemeClr val="bg1">
                  <a:lumMod val="95000"/>
                </a:schemeClr>
              </a:solidFill>
              <a:ln w="9525">
                <a:solidFill>
                  <a:schemeClr val="accent2"/>
                </a:solidFill>
              </a:ln>
              <a:effectLst/>
            </c:spPr>
          </c:marker>
          <c:cat>
            <c:strRef>
              <c:f>'Economic Cost Analysis'!$A$232:$A$234</c:f>
              <c:strCache>
                <c:ptCount val="3"/>
                <c:pt idx="0">
                  <c:v>Kootha</c:v>
                </c:pt>
                <c:pt idx="1">
                  <c:v>Surjek</c:v>
                </c:pt>
                <c:pt idx="2">
                  <c:v>Jutik</c:v>
                </c:pt>
              </c:strCache>
            </c:strRef>
          </c:cat>
          <c:val>
            <c:numRef>
              <c:f>'Economic Cost Analysis'!$C$232:$C$234</c:f>
              <c:numCache>
                <c:formatCode>"$"#,##0.00;[Red]\-"$"#,##0.00</c:formatCode>
                <c:ptCount val="3"/>
                <c:pt idx="0">
                  <c:v>76.577683416577656</c:v>
                </c:pt>
                <c:pt idx="1">
                  <c:v>76.577683416577656</c:v>
                </c:pt>
                <c:pt idx="2">
                  <c:v>76.578969504940588</c:v>
                </c:pt>
              </c:numCache>
            </c:numRef>
          </c:val>
          <c:smooth val="0"/>
          <c:extLst>
            <c:ext xmlns:c16="http://schemas.microsoft.com/office/drawing/2014/chart" uri="{C3380CC4-5D6E-409C-BE32-E72D297353CC}">
              <c16:uniqueId val="{00000001-F47C-4D89-BE95-4A70BF4D3F68}"/>
            </c:ext>
          </c:extLst>
        </c:ser>
        <c:dLbls>
          <c:showLegendKey val="0"/>
          <c:showVal val="0"/>
          <c:showCatName val="0"/>
          <c:showSerName val="0"/>
          <c:showPercent val="0"/>
          <c:showBubbleSize val="0"/>
        </c:dLbls>
        <c:marker val="1"/>
        <c:smooth val="0"/>
        <c:axId val="13971600"/>
        <c:axId val="183316096"/>
      </c:lineChart>
      <c:catAx>
        <c:axId val="1397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16096"/>
        <c:crosses val="autoZero"/>
        <c:auto val="1"/>
        <c:lblAlgn val="ctr"/>
        <c:lblOffset val="100"/>
        <c:noMultiLvlLbl val="0"/>
      </c:catAx>
      <c:valAx>
        <c:axId val="1833160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716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Price Elasticity of</a:t>
            </a:r>
            <a:r>
              <a:rPr lang="en-US" baseline="0"/>
              <a:t> demand for Hard and soft water </a:t>
            </a:r>
            <a:endParaRPr lang="en-US"/>
          </a:p>
        </c:rich>
      </c:tx>
      <c:layout>
        <c:manualLayout>
          <c:xMode val="edge"/>
          <c:yMode val="edge"/>
          <c:x val="0.16068333220370412"/>
          <c:y val="2.35121902353622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Hard + soft</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'Economic Market Analysis'!$C$16:$N$16</c:f>
              <c:numCache>
                <c:formatCode>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1-E6AB-4F4B-B02F-0C0508987229}"/>
            </c:ext>
          </c:extLst>
        </c:ser>
        <c:dLbls>
          <c:showLegendKey val="0"/>
          <c:showVal val="0"/>
          <c:showCatName val="0"/>
          <c:showSerName val="0"/>
          <c:showPercent val="0"/>
          <c:showBubbleSize val="0"/>
        </c:dLbls>
        <c:axId val="681699375"/>
        <c:axId val="681192959"/>
      </c:scatterChart>
      <c:valAx>
        <c:axId val="681699375"/>
        <c:scaling>
          <c:orientation val="minMax"/>
          <c:min val="7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192959"/>
        <c:crosses val="autoZero"/>
        <c:crossBetween val="midCat"/>
      </c:valAx>
      <c:valAx>
        <c:axId val="681192959"/>
        <c:scaling>
          <c:orientation val="minMax"/>
          <c:min val="20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b" anchorCtr="0"/>
              <a:lstStyle/>
              <a:p>
                <a:pPr>
                  <a:defRPr sz="1000" b="0" i="0" u="none" strike="noStrike" kern="1200" baseline="0">
                    <a:solidFill>
                      <a:schemeClr val="tx1">
                        <a:lumMod val="65000"/>
                        <a:lumOff val="35000"/>
                      </a:schemeClr>
                    </a:solidFill>
                    <a:latin typeface="+mn-lt"/>
                    <a:ea typeface="+mn-ea"/>
                    <a:cs typeface="+mn-cs"/>
                  </a:defRPr>
                </a:pPr>
                <a:r>
                  <a:rPr lang="en-US"/>
                  <a:t>Quantity</a:t>
                </a:r>
              </a:p>
            </c:rich>
          </c:tx>
          <c:overlay val="0"/>
          <c:spPr>
            <a:noFill/>
            <a:ln>
              <a:noFill/>
            </a:ln>
            <a:effectLst/>
          </c:spPr>
          <c:txPr>
            <a:bodyPr rot="-5400000" spcFirstLastPara="1" vertOverflow="ellipsis" vert="horz" wrap="square" anchor="b" anchorCtr="0"/>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6993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rgbClr val="000000">
                    <a:lumMod val="65000"/>
                    <a:lumOff val="35000"/>
                  </a:srgbClr>
                </a:solidFill>
              </a:rPr>
              <a:t>Price Elasticity of demand for Hard water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Hard Water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'Economic Market Analysis'!$C$19:$N$19</c:f>
              <c:numCache>
                <c:formatCode>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1-ED0C-4398-8DE5-79176CEB31CC}"/>
            </c:ext>
          </c:extLst>
        </c:ser>
        <c:dLbls>
          <c:showLegendKey val="0"/>
          <c:showVal val="0"/>
          <c:showCatName val="0"/>
          <c:showSerName val="0"/>
          <c:showPercent val="0"/>
          <c:showBubbleSize val="0"/>
        </c:dLbls>
        <c:axId val="681699375"/>
        <c:axId val="681192959"/>
      </c:scatterChart>
      <c:valAx>
        <c:axId val="681699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192959"/>
        <c:crosses val="autoZero"/>
        <c:crossBetween val="midCat"/>
      </c:valAx>
      <c:valAx>
        <c:axId val="681192959"/>
        <c:scaling>
          <c:orientation val="minMax"/>
          <c:min val="2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6993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rgbClr val="000000">
                    <a:lumMod val="65000"/>
                    <a:lumOff val="35000"/>
                  </a:srgbClr>
                </a:solidFill>
              </a:rPr>
              <a:t>Price Elasticity of demand for Soft water </a:t>
            </a:r>
          </a:p>
        </c:rich>
      </c:tx>
      <c:layout>
        <c:manualLayout>
          <c:xMode val="edge"/>
          <c:yMode val="edge"/>
          <c:x val="0.16377953100502518"/>
          <c:y val="3.73275736366287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Soft Water</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'Economic Market Analysis'!$C$22:$N$22</c:f>
              <c:numCache>
                <c:formatCode>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1-D3AD-4761-BF69-9BFD9116DE61}"/>
            </c:ext>
          </c:extLst>
        </c:ser>
        <c:dLbls>
          <c:showLegendKey val="0"/>
          <c:showVal val="0"/>
          <c:showCatName val="0"/>
          <c:showSerName val="0"/>
          <c:showPercent val="0"/>
          <c:showBubbleSize val="0"/>
        </c:dLbls>
        <c:axId val="681712335"/>
        <c:axId val="681223215"/>
      </c:scatterChart>
      <c:valAx>
        <c:axId val="681712335"/>
        <c:scaling>
          <c:orientation val="minMax"/>
          <c:min val="47"/>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223215"/>
        <c:crosses val="autoZero"/>
        <c:crossBetween val="midCat"/>
      </c:valAx>
      <c:valAx>
        <c:axId val="681223215"/>
        <c:scaling>
          <c:orientation val="minMax"/>
          <c:min val="19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Quantity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7123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11/03/2024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24% reduction in Surjek’s Revenues ($202 M) due to the Maintenance Outage, Quarter 2 presents the best balance of revenue-loss mitigation with respect to market pricing, as opposed to Quarter 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304C410-7759-3281-9C8D-D5F0A8665671}"/>
              </a:ext>
            </a:extLst>
          </p:cNvPr>
          <p:cNvGraphicFramePr>
            <a:graphicFrameLocks/>
          </p:cNvGraphicFramePr>
          <p:nvPr>
            <p:extLst>
              <p:ext uri="{D42A27DB-BD31-4B8C-83A1-F6EECF244321}">
                <p14:modId xmlns:p14="http://schemas.microsoft.com/office/powerpoint/2010/main" val="3285263803"/>
              </p:ext>
            </p:extLst>
          </p:nvPr>
        </p:nvGraphicFramePr>
        <p:xfrm>
          <a:off x="1205205" y="3618397"/>
          <a:ext cx="6551027" cy="31030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A4565B4-BF5B-2978-3FE2-8C2DB3261AB0}"/>
              </a:ext>
            </a:extLst>
          </p:cNvPr>
          <p:cNvGraphicFramePr>
            <a:graphicFrameLocks/>
          </p:cNvGraphicFramePr>
          <p:nvPr>
            <p:extLst>
              <p:ext uri="{D42A27DB-BD31-4B8C-83A1-F6EECF244321}">
                <p14:modId xmlns:p14="http://schemas.microsoft.com/office/powerpoint/2010/main" val="1955693463"/>
              </p:ext>
            </p:extLst>
          </p:nvPr>
        </p:nvGraphicFramePr>
        <p:xfrm>
          <a:off x="854982" y="781534"/>
          <a:ext cx="7370535" cy="29500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42895"/>
            <a:ext cx="8737599" cy="553998"/>
          </a:xfrm>
        </p:spPr>
        <p:txBody>
          <a:bodyPr/>
          <a:lstStyle/>
          <a:p>
            <a:r>
              <a:rPr lang="en-GB" sz="1200" b="1" dirty="0"/>
              <a:t>Of the three Desalination Plants, all three remain profitable at current market prices by a favourable margin; Clearly </a:t>
            </a:r>
            <a:r>
              <a:rPr lang="en-GB" sz="1200" b="1" dirty="0" err="1"/>
              <a:t>Surjek</a:t>
            </a:r>
            <a:r>
              <a:rPr lang="en-GB" sz="1200" b="1" dirty="0"/>
              <a:t> is the most cost-effective $668/ML) followed by </a:t>
            </a:r>
            <a:r>
              <a:rPr lang="en-GB" sz="1200" b="1" dirty="0" err="1"/>
              <a:t>Jutik</a:t>
            </a:r>
            <a:r>
              <a:rPr lang="en-GB" sz="1200" b="1" dirty="0"/>
              <a:t> ($434/ML) and lastly </a:t>
            </a:r>
            <a:r>
              <a:rPr lang="en-GB" sz="1200" b="1" dirty="0" err="1"/>
              <a:t>Kootha</a:t>
            </a:r>
            <a:r>
              <a:rPr lang="en-GB" sz="1200" b="1" dirty="0"/>
              <a:t> ($309.48/ML)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5401BA33-A90B-BD13-3DB1-92C717FEED9C}"/>
              </a:ext>
            </a:extLst>
          </p:cNvPr>
          <p:cNvGraphicFramePr>
            <a:graphicFrameLocks/>
          </p:cNvGraphicFramePr>
          <p:nvPr>
            <p:extLst>
              <p:ext uri="{D42A27DB-BD31-4B8C-83A1-F6EECF244321}">
                <p14:modId xmlns:p14="http://schemas.microsoft.com/office/powerpoint/2010/main" val="4086024247"/>
              </p:ext>
            </p:extLst>
          </p:nvPr>
        </p:nvGraphicFramePr>
        <p:xfrm>
          <a:off x="640280" y="3602625"/>
          <a:ext cx="7501489" cy="2975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E91361E-A8CC-DC39-BB86-153718C548B4}"/>
              </a:ext>
            </a:extLst>
          </p:cNvPr>
          <p:cNvGraphicFramePr>
            <a:graphicFrameLocks/>
          </p:cNvGraphicFramePr>
          <p:nvPr>
            <p:extLst>
              <p:ext uri="{D42A27DB-BD31-4B8C-83A1-F6EECF244321}">
                <p14:modId xmlns:p14="http://schemas.microsoft.com/office/powerpoint/2010/main" val="3783313441"/>
              </p:ext>
            </p:extLst>
          </p:nvPr>
        </p:nvGraphicFramePr>
        <p:xfrm>
          <a:off x="1005997" y="894699"/>
          <a:ext cx="6770053" cy="2707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CA49CC3-574E-B705-4169-2463A567B924}"/>
              </a:ext>
            </a:extLst>
          </p:cNvPr>
          <p:cNvPicPr>
            <a:picLocks noChangeAspect="1"/>
          </p:cNvPicPr>
          <p:nvPr/>
        </p:nvPicPr>
        <p:blipFill>
          <a:blip r:embed="rId2"/>
          <a:stretch>
            <a:fillRect/>
          </a:stretch>
        </p:blipFill>
        <p:spPr>
          <a:xfrm>
            <a:off x="171451" y="1050510"/>
            <a:ext cx="3997877" cy="2352919"/>
          </a:xfrm>
          <a:prstGeom prst="rect">
            <a:avLst/>
          </a:prstGeom>
        </p:spPr>
      </p:pic>
      <p:pic>
        <p:nvPicPr>
          <p:cNvPr id="7" name="Picture 6">
            <a:extLst>
              <a:ext uri="{FF2B5EF4-FFF2-40B4-BE49-F238E27FC236}">
                <a16:creationId xmlns:a16="http://schemas.microsoft.com/office/drawing/2014/main" id="{EC216C9C-DD4C-85D7-2601-F221FBFFB334}"/>
              </a:ext>
            </a:extLst>
          </p:cNvPr>
          <p:cNvPicPr>
            <a:picLocks noChangeAspect="1"/>
          </p:cNvPicPr>
          <p:nvPr/>
        </p:nvPicPr>
        <p:blipFill>
          <a:blip r:embed="rId3"/>
          <a:stretch>
            <a:fillRect/>
          </a:stretch>
        </p:blipFill>
        <p:spPr>
          <a:xfrm>
            <a:off x="193506" y="4033456"/>
            <a:ext cx="4201715" cy="2502874"/>
          </a:xfrm>
          <a:prstGeom prst="rect">
            <a:avLst/>
          </a:prstGeom>
        </p:spPr>
      </p:pic>
      <p:pic>
        <p:nvPicPr>
          <p:cNvPr id="8" name="Picture 7">
            <a:extLst>
              <a:ext uri="{FF2B5EF4-FFF2-40B4-BE49-F238E27FC236}">
                <a16:creationId xmlns:a16="http://schemas.microsoft.com/office/drawing/2014/main" id="{0A5A211D-6A02-9CBD-A007-A79DC2431127}"/>
              </a:ext>
            </a:extLst>
          </p:cNvPr>
          <p:cNvPicPr>
            <a:picLocks noChangeAspect="1"/>
          </p:cNvPicPr>
          <p:nvPr/>
        </p:nvPicPr>
        <p:blipFill>
          <a:blip r:embed="rId4"/>
          <a:stretch>
            <a:fillRect/>
          </a:stretch>
        </p:blipFill>
        <p:spPr>
          <a:xfrm>
            <a:off x="4621114" y="2618776"/>
            <a:ext cx="4168873" cy="2346059"/>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Soft Water tends to be relatively price inelastic with an average </a:t>
            </a:r>
            <a:r>
              <a:rPr lang="en-GB" sz="1400" b="1" dirty="0" err="1"/>
              <a:t>EoD</a:t>
            </a:r>
            <a:r>
              <a:rPr lang="en-GB" sz="1400" b="1" dirty="0"/>
              <a:t> of 0.92 whilst Hard Water is more representative of an elastic relationship with an average </a:t>
            </a:r>
            <a:r>
              <a:rPr lang="en-GB" sz="1400" b="1" dirty="0" err="1"/>
              <a:t>EoD</a:t>
            </a:r>
            <a:r>
              <a:rPr lang="en-GB" sz="1400" b="1" dirty="0"/>
              <a:t> of 41.5</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4C28D8C-A4A8-315C-1C39-BA21E7299191}"/>
              </a:ext>
            </a:extLst>
          </p:cNvPr>
          <p:cNvGraphicFramePr>
            <a:graphicFrameLocks/>
          </p:cNvGraphicFramePr>
          <p:nvPr>
            <p:extLst>
              <p:ext uri="{D42A27DB-BD31-4B8C-83A1-F6EECF244321}">
                <p14:modId xmlns:p14="http://schemas.microsoft.com/office/powerpoint/2010/main" val="2696763435"/>
              </p:ext>
            </p:extLst>
          </p:nvPr>
        </p:nvGraphicFramePr>
        <p:xfrm>
          <a:off x="171451" y="940918"/>
          <a:ext cx="3687049" cy="24640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F9B6546-071B-4DC4-8CC8-BE8794DF7F32}"/>
              </a:ext>
            </a:extLst>
          </p:cNvPr>
          <p:cNvGraphicFramePr>
            <a:graphicFrameLocks/>
          </p:cNvGraphicFramePr>
          <p:nvPr>
            <p:extLst>
              <p:ext uri="{D42A27DB-BD31-4B8C-83A1-F6EECF244321}">
                <p14:modId xmlns:p14="http://schemas.microsoft.com/office/powerpoint/2010/main" val="2985297987"/>
              </p:ext>
            </p:extLst>
          </p:nvPr>
        </p:nvGraphicFramePr>
        <p:xfrm>
          <a:off x="74394" y="3891555"/>
          <a:ext cx="4465856" cy="25085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5A6E17A-548A-EA81-E3F7-1C9BDCC857E4}"/>
              </a:ext>
            </a:extLst>
          </p:cNvPr>
          <p:cNvGraphicFramePr>
            <a:graphicFrameLocks/>
          </p:cNvGraphicFramePr>
          <p:nvPr>
            <p:extLst>
              <p:ext uri="{D42A27DB-BD31-4B8C-83A1-F6EECF244321}">
                <p14:modId xmlns:p14="http://schemas.microsoft.com/office/powerpoint/2010/main" val="3601781519"/>
              </p:ext>
            </p:extLst>
          </p:nvPr>
        </p:nvGraphicFramePr>
        <p:xfrm>
          <a:off x="4324181" y="2110079"/>
          <a:ext cx="4286419" cy="258982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15465</TotalTime>
  <Words>273</Words>
  <Application>Microsoft Office PowerPoint</Application>
  <PresentationFormat>Custom</PresentationFormat>
  <Paragraphs>20</Paragraphs>
  <Slides>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24% reduction in Surjek’s Revenues ($202 M) due to the Maintenance Outage, Quarter 2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Surjek is the most cost-effective $668/ML) followed by Jutik ($434/ML) and lastly Kootha ($309.48/ML)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Soft Water tends to be relatively price inelastic with an average EoD of 0.92 whilst Hard Water is more representative of an elastic relationship with an average EoD of 41.5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Dagmawi Kassa</cp:lastModifiedBy>
  <cp:revision>81</cp:revision>
  <dcterms:created xsi:type="dcterms:W3CDTF">2020-04-12T13:23:13Z</dcterms:created>
  <dcterms:modified xsi:type="dcterms:W3CDTF">2024-03-11T21:15:03Z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2024-03-11T21:09:28Z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2d65c2d5-3e9d-4413-ba32-5ac894b0233b</vt:lpwstr>
  </property>
  <property fmtid="{D5CDD505-2E9C-101B-9397-08002B2CF9AE}" pid="7" name="MSIP_Label_defa4170-0d19-0005-0004-bc88714345d2_ActionId">
    <vt:lpwstr>54133aaf-5e99-4a8f-aa1c-bf49db978c0e</vt:lpwstr>
  </property>
  <property fmtid="{D5CDD505-2E9C-101B-9397-08002B2CF9AE}" pid="8" name="MSIP_Label_defa4170-0d19-0005-0004-bc88714345d2_ContentBits">
    <vt:lpwstr>0</vt:lpwstr>
  </property>
</Properties>
</file>