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66" r:id="rId5"/>
    <p:sldId id="276" r:id="rId6"/>
    <p:sldId id="279" r:id="rId7"/>
    <p:sldId id="278" r:id="rId8"/>
    <p:sldId id="272" r:id="rId9"/>
    <p:sldId id="280" r:id="rId10"/>
    <p:sldId id="274" r:id="rId11"/>
    <p:sldId id="275" r:id="rId12"/>
    <p:sldId id="281" r:id="rId13"/>
    <p:sldId id="277" r:id="rId14"/>
    <p:sldId id="282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witi\Desktop\&#1040;&#1085;&#1072;&#1083;&#1080;&#1079;%20&#1101;&#1083;&#1072;&#1089;&#1090;&#1080;&#1095;&#1085;&#1086;&#1089;&#1090;&#1080;%203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880027093387515E-2"/>
          <c:y val="2.8814669286182055E-2"/>
          <c:w val="0.91254961292531278"/>
          <c:h val="0.85049538748717313"/>
        </c:manualLayout>
      </c:layout>
      <c:lineChart>
        <c:grouping val="standard"/>
        <c:varyColors val="0"/>
        <c:ser>
          <c:idx val="0"/>
          <c:order val="0"/>
          <c:tx>
            <c:v>Male brand</c:v>
          </c:tx>
          <c:spPr>
            <a:ln w="127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0434295959709E-2"/>
                  <c:y val="3.4444201995396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3E-46C8-9A39-85350D536EC6}"/>
                </c:ext>
              </c:extLst>
            </c:dLbl>
            <c:dLbl>
              <c:idx val="1"/>
              <c:layout>
                <c:manualLayout>
                  <c:x val="-4.5602578563623535E-2"/>
                  <c:y val="2.13568845872674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3E-46C8-9A39-85350D536EC6}"/>
                </c:ext>
              </c:extLst>
            </c:dLbl>
            <c:dLbl>
              <c:idx val="2"/>
              <c:layout>
                <c:manualLayout>
                  <c:x val="-4.7542339058690181E-2"/>
                  <c:y val="1.87372020804593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3E-46C8-9A39-85350D536EC6}"/>
                </c:ext>
              </c:extLst>
            </c:dLbl>
            <c:dLbl>
              <c:idx val="3"/>
              <c:layout>
                <c:manualLayout>
                  <c:x val="-4.387205325902601E-2"/>
                  <c:y val="1.77137383547406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3E-46C8-9A39-85350D536EC6}"/>
                </c:ext>
              </c:extLst>
            </c:dLbl>
            <c:dLbl>
              <c:idx val="4"/>
              <c:layout>
                <c:manualLayout>
                  <c:x val="-4.1575539382962823E-2"/>
                  <c:y val="1.72626064178126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3E-46C8-9A39-85350D536EC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3E-46C8-9A39-85350D536EC6}"/>
                </c:ext>
              </c:extLst>
            </c:dLbl>
            <c:dLbl>
              <c:idx val="6"/>
              <c:layout>
                <c:manualLayout>
                  <c:x val="-4.5176016213993267E-2"/>
                  <c:y val="1.14511561737595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3E-46C8-9A39-85350D536EC6}"/>
                </c:ext>
              </c:extLst>
            </c:dLbl>
            <c:dLbl>
              <c:idx val="7"/>
              <c:layout>
                <c:manualLayout>
                  <c:x val="-3.7870413479370382E-2"/>
                  <c:y val="1.50943024062861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3E-46C8-9A39-85350D536EC6}"/>
                </c:ext>
              </c:extLst>
            </c:dLbl>
            <c:dLbl>
              <c:idx val="8"/>
              <c:layout>
                <c:manualLayout>
                  <c:x val="-4.3445572108535523E-2"/>
                  <c:y val="4.165029469548133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93E-46C8-9A39-85350D536EC6}"/>
                </c:ext>
              </c:extLst>
            </c:dLbl>
            <c:dLbl>
              <c:idx val="9"/>
              <c:layout>
                <c:manualLayout>
                  <c:x val="-3.596544120624473E-2"/>
                  <c:y val="1.545514079895219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93E-46C8-9A39-85350D536EC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93E-46C8-9A39-85350D536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Model!$B$11:$L$11</c:f>
              <c:numCache>
                <c:formatCode>0%</c:formatCode>
                <c:ptCount val="11"/>
                <c:pt idx="0">
                  <c:v>0.5</c:v>
                </c:pt>
                <c:pt idx="1">
                  <c:v>0.45</c:v>
                </c:pt>
                <c:pt idx="2">
                  <c:v>0.4</c:v>
                </c:pt>
                <c:pt idx="3">
                  <c:v>0.35000000000000003</c:v>
                </c:pt>
                <c:pt idx="4">
                  <c:v>0.30000000000000004</c:v>
                </c:pt>
                <c:pt idx="5">
                  <c:v>0.25000000000000006</c:v>
                </c:pt>
                <c:pt idx="6">
                  <c:v>0.20000000000000007</c:v>
                </c:pt>
                <c:pt idx="7">
                  <c:v>0.15000000000000008</c:v>
                </c:pt>
                <c:pt idx="8">
                  <c:v>0.10000000000000007</c:v>
                </c:pt>
                <c:pt idx="9">
                  <c:v>5.0000000000000072E-2</c:v>
                </c:pt>
                <c:pt idx="10">
                  <c:v>6.9388939039072284E-17</c:v>
                </c:pt>
              </c:numCache>
            </c:numRef>
          </c:cat>
          <c:val>
            <c:numRef>
              <c:f>Model!$B$12:$L$12</c:f>
              <c:numCache>
                <c:formatCode>0%</c:formatCode>
                <c:ptCount val="11"/>
                <c:pt idx="0">
                  <c:v>9.1987179703003665</c:v>
                </c:pt>
                <c:pt idx="1">
                  <c:v>6.7847546111902393</c:v>
                </c:pt>
                <c:pt idx="2">
                  <c:v>4.9208785841758624</c:v>
                </c:pt>
                <c:pt idx="3">
                  <c:v>3.5253147698946736</c:v>
                </c:pt>
                <c:pt idx="4">
                  <c:v>2.5162880489841033</c:v>
                </c:pt>
                <c:pt idx="5">
                  <c:v>1.812023302081587</c:v>
                </c:pt>
                <c:pt idx="6">
                  <c:v>1.3307454098245586</c:v>
                </c:pt>
                <c:pt idx="7">
                  <c:v>0.99067925285045166</c:v>
                </c:pt>
                <c:pt idx="8">
                  <c:v>0.71004971179670062</c:v>
                </c:pt>
                <c:pt idx="9">
                  <c:v>0.40708166730073886</c:v>
                </c:pt>
                <c:pt idx="10">
                  <c:v>6.7501123000021918E-16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93E-46C8-9A39-85350D536EC6}"/>
            </c:ext>
          </c:extLst>
        </c:ser>
        <c:ser>
          <c:idx val="1"/>
          <c:order val="1"/>
          <c:tx>
            <c:v>Male noname</c:v>
          </c:tx>
          <c:spPr>
            <a:ln w="28575" cap="rnd" cmpd="sng" algn="ctr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167279199796774E-2"/>
                  <c:y val="3.53567144620035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93E-46C8-9A39-85350D536EC6}"/>
                </c:ext>
              </c:extLst>
            </c:dLbl>
            <c:dLbl>
              <c:idx val="1"/>
              <c:layout>
                <c:manualLayout>
                  <c:x val="-4.1485066994275829E-2"/>
                  <c:y val="3.9693429343156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93E-46C8-9A39-85350D536EC6}"/>
                </c:ext>
              </c:extLst>
            </c:dLbl>
            <c:dLbl>
              <c:idx val="2"/>
              <c:layout>
                <c:manualLayout>
                  <c:x val="-4.0349156889112031E-2"/>
                  <c:y val="3.34308471621748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93E-46C8-9A39-85350D536EC6}"/>
                </c:ext>
              </c:extLst>
            </c:dLbl>
            <c:dLbl>
              <c:idx val="3"/>
              <c:layout>
                <c:manualLayout>
                  <c:x val="-4.3627849203851495E-2"/>
                  <c:y val="3.34308471621749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93E-46C8-9A39-85350D536EC6}"/>
                </c:ext>
              </c:extLst>
            </c:dLbl>
            <c:dLbl>
              <c:idx val="4"/>
              <c:layout>
                <c:manualLayout>
                  <c:x val="-4.0062180999421715E-2"/>
                  <c:y val="3.0827190948349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93E-46C8-9A39-85350D536EC6}"/>
                </c:ext>
              </c:extLst>
            </c:dLbl>
            <c:dLbl>
              <c:idx val="5"/>
              <c:layout>
                <c:manualLayout>
                  <c:x val="-3.2651816170123235E-2"/>
                  <c:y val="2.6144801255475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93E-46C8-9A39-85350D536EC6}"/>
                </c:ext>
              </c:extLst>
            </c:dLbl>
            <c:dLbl>
              <c:idx val="6"/>
              <c:layout>
                <c:manualLayout>
                  <c:x val="-3.4095408480671968E-2"/>
                  <c:y val="2.25016371971185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93E-46C8-9A39-85350D536EC6}"/>
                </c:ext>
              </c:extLst>
            </c:dLbl>
            <c:dLbl>
              <c:idx val="7"/>
              <c:layout>
                <c:manualLayout>
                  <c:x val="-3.0355343029526777E-2"/>
                  <c:y val="2.25016371971186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93E-46C8-9A39-85350D536EC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93E-46C8-9A39-85350D536EC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93E-46C8-9A39-85350D536EC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93E-46C8-9A39-85350D536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Model!$B$11:$L$11</c:f>
              <c:numCache>
                <c:formatCode>0%</c:formatCode>
                <c:ptCount val="11"/>
                <c:pt idx="0">
                  <c:v>0.5</c:v>
                </c:pt>
                <c:pt idx="1">
                  <c:v>0.45</c:v>
                </c:pt>
                <c:pt idx="2">
                  <c:v>0.4</c:v>
                </c:pt>
                <c:pt idx="3">
                  <c:v>0.35000000000000003</c:v>
                </c:pt>
                <c:pt idx="4">
                  <c:v>0.30000000000000004</c:v>
                </c:pt>
                <c:pt idx="5">
                  <c:v>0.25000000000000006</c:v>
                </c:pt>
                <c:pt idx="6">
                  <c:v>0.20000000000000007</c:v>
                </c:pt>
                <c:pt idx="7">
                  <c:v>0.15000000000000008</c:v>
                </c:pt>
                <c:pt idx="8">
                  <c:v>0.10000000000000007</c:v>
                </c:pt>
                <c:pt idx="9">
                  <c:v>5.0000000000000072E-2</c:v>
                </c:pt>
                <c:pt idx="10">
                  <c:v>6.9388939039072284E-17</c:v>
                </c:pt>
              </c:numCache>
            </c:numRef>
          </c:cat>
          <c:val>
            <c:numRef>
              <c:f>Model!$B$13:$L$13</c:f>
              <c:numCache>
                <c:formatCode>0%</c:formatCode>
                <c:ptCount val="11"/>
                <c:pt idx="0">
                  <c:v>3.5586709517625792</c:v>
                </c:pt>
                <c:pt idx="1">
                  <c:v>2.7908117550198033</c:v>
                </c:pt>
                <c:pt idx="2">
                  <c:v>2.1525992469368829</c:v>
                </c:pt>
                <c:pt idx="3">
                  <c:v>1.6297485943969152</c:v>
                </c:pt>
                <c:pt idx="4">
                  <c:v>1.2079749642829982</c:v>
                </c:pt>
                <c:pt idx="5">
                  <c:v>0.87299352347822901</c:v>
                </c:pt>
                <c:pt idx="6">
                  <c:v>0.61051943886570448</c:v>
                </c:pt>
                <c:pt idx="7">
                  <c:v>0.40626787732852215</c:v>
                </c:pt>
                <c:pt idx="8">
                  <c:v>0.24595400574977908</c:v>
                </c:pt>
                <c:pt idx="9">
                  <c:v>0.11529299101257269</c:v>
                </c:pt>
                <c:pt idx="10">
                  <c:v>1.559455206484916E-16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593E-46C8-9A39-85350D536EC6}"/>
            </c:ext>
          </c:extLst>
        </c:ser>
        <c:ser>
          <c:idx val="2"/>
          <c:order val="2"/>
          <c:tx>
            <c:v>Female brand</c:v>
          </c:tx>
          <c:spPr>
            <a:ln w="12700" cap="rnd" cmpd="sng" algn="ctr">
              <a:solidFill>
                <a:srgbClr val="FDAFA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93E-46C8-9A39-85350D536EC6}"/>
                </c:ext>
              </c:extLst>
            </c:dLbl>
            <c:dLbl>
              <c:idx val="1"/>
              <c:layout>
                <c:manualLayout>
                  <c:x val="-1.3272707147896044E-2"/>
                  <c:y val="-3.25967402520073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93E-46C8-9A39-85350D536EC6}"/>
                </c:ext>
              </c:extLst>
            </c:dLbl>
            <c:dLbl>
              <c:idx val="2"/>
              <c:layout>
                <c:manualLayout>
                  <c:x val="-1.3272707147896044E-2"/>
                  <c:y val="-2.9465449161516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93E-46C8-9A39-85350D536EC6}"/>
                </c:ext>
              </c:extLst>
            </c:dLbl>
            <c:dLbl>
              <c:idx val="3"/>
              <c:layout>
                <c:manualLayout>
                  <c:x val="-1.1437564248063992E-2"/>
                  <c:y val="-2.9465449161516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93E-46C8-9A39-85350D536EC6}"/>
                </c:ext>
              </c:extLst>
            </c:dLbl>
            <c:dLbl>
              <c:idx val="4"/>
              <c:layout>
                <c:manualLayout>
                  <c:x val="-2.9734184618438516E-2"/>
                  <c:y val="-3.00995318131294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93E-46C8-9A39-85350D536EC6}"/>
                </c:ext>
              </c:extLst>
            </c:dLbl>
            <c:dLbl>
              <c:idx val="5"/>
              <c:layout>
                <c:manualLayout>
                  <c:x val="-3.1624136146217251E-2"/>
                  <c:y val="-3.25967402520072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93E-46C8-9A39-85350D536EC6}"/>
                </c:ext>
              </c:extLst>
            </c:dLbl>
            <c:dLbl>
              <c:idx val="6"/>
              <c:layout>
                <c:manualLayout>
                  <c:x val="-2.9788993246385131E-2"/>
                  <c:y val="-2.9465449161516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93E-46C8-9A39-85350D536EC6}"/>
                </c:ext>
              </c:extLst>
            </c:dLbl>
            <c:dLbl>
              <c:idx val="7"/>
              <c:layout>
                <c:manualLayout>
                  <c:x val="-2.7953850346553011E-2"/>
                  <c:y val="-2.3202866980535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93E-46C8-9A39-85350D536EC6}"/>
                </c:ext>
              </c:extLst>
            </c:dLbl>
            <c:dLbl>
              <c:idx val="8"/>
              <c:layout>
                <c:manualLayout>
                  <c:x val="-2.2448421647056783E-2"/>
                  <c:y val="-2.3202866980535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93E-46C8-9A39-85350D536EC6}"/>
                </c:ext>
              </c:extLst>
            </c:dLbl>
            <c:dLbl>
              <c:idx val="9"/>
              <c:layout>
                <c:manualLayout>
                  <c:x val="-1.3896655733838966E-2"/>
                  <c:y val="-2.63341580710260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93E-46C8-9A39-85350D536EC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593E-46C8-9A39-85350D536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D03E26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Model!$B$11:$L$11</c:f>
              <c:numCache>
                <c:formatCode>0%</c:formatCode>
                <c:ptCount val="11"/>
                <c:pt idx="0">
                  <c:v>0.5</c:v>
                </c:pt>
                <c:pt idx="1">
                  <c:v>0.45</c:v>
                </c:pt>
                <c:pt idx="2">
                  <c:v>0.4</c:v>
                </c:pt>
                <c:pt idx="3">
                  <c:v>0.35000000000000003</c:v>
                </c:pt>
                <c:pt idx="4">
                  <c:v>0.30000000000000004</c:v>
                </c:pt>
                <c:pt idx="5">
                  <c:v>0.25000000000000006</c:v>
                </c:pt>
                <c:pt idx="6">
                  <c:v>0.20000000000000007</c:v>
                </c:pt>
                <c:pt idx="7">
                  <c:v>0.15000000000000008</c:v>
                </c:pt>
                <c:pt idx="8">
                  <c:v>0.10000000000000007</c:v>
                </c:pt>
                <c:pt idx="9">
                  <c:v>5.0000000000000072E-2</c:v>
                </c:pt>
                <c:pt idx="10">
                  <c:v>6.9388939039072284E-17</c:v>
                </c:pt>
              </c:numCache>
            </c:numRef>
          </c:cat>
          <c:val>
            <c:numRef>
              <c:f>Model!$T$12:$AD$12</c:f>
              <c:numCache>
                <c:formatCode>0%</c:formatCode>
                <c:ptCount val="11"/>
                <c:pt idx="0">
                  <c:v>13.281930690191253</c:v>
                </c:pt>
                <c:pt idx="1">
                  <c:v>9.0702630739594312</c:v>
                </c:pt>
                <c:pt idx="2">
                  <c:v>6.0599272437365279</c:v>
                </c:pt>
                <c:pt idx="3">
                  <c:v>4.0407133253702572</c:v>
                </c:pt>
                <c:pt idx="4">
                  <c:v>2.8024114447083344</c:v>
                </c:pt>
                <c:pt idx="5">
                  <c:v>2.1348117275984704</c:v>
                </c:pt>
                <c:pt idx="6">
                  <c:v>1.8277042998883779</c:v>
                </c:pt>
                <c:pt idx="7">
                  <c:v>1.6708792874257714</c:v>
                </c:pt>
                <c:pt idx="8">
                  <c:v>1.4541268160583642</c:v>
                </c:pt>
                <c:pt idx="9">
                  <c:v>0.96723701163386999</c:v>
                </c:pt>
                <c:pt idx="10">
                  <c:v>1.7728604324714319E-15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593E-46C8-9A39-85350D536EC6}"/>
            </c:ext>
          </c:extLst>
        </c:ser>
        <c:ser>
          <c:idx val="3"/>
          <c:order val="3"/>
          <c:tx>
            <c:v>Female noname</c:v>
          </c:tx>
          <c:spPr>
            <a:ln w="31750" cap="rnd" cmpd="sng" algn="ctr">
              <a:solidFill>
                <a:srgbClr val="FDAFAD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0434295959709E-2"/>
                  <c:y val="2.8181619814415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93E-46C8-9A39-85350D536EC6}"/>
                </c:ext>
              </c:extLst>
            </c:dLbl>
            <c:dLbl>
              <c:idx val="1"/>
              <c:layout>
                <c:manualLayout>
                  <c:x val="-5.3291971813361073E-2"/>
                  <c:y val="2.0805086991951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93E-46C8-9A39-85350D536EC6}"/>
                </c:ext>
              </c:extLst>
            </c:dLbl>
            <c:dLbl>
              <c:idx val="2"/>
              <c:layout>
                <c:manualLayout>
                  <c:x val="-6.169230231248235E-2"/>
                  <c:y val="2.60442054472137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593E-46C8-9A39-85350D536EC6}"/>
                </c:ext>
              </c:extLst>
            </c:dLbl>
            <c:dLbl>
              <c:idx val="3"/>
              <c:layout>
                <c:manualLayout>
                  <c:x val="-5.4421523943123863E-2"/>
                  <c:y val="1.55819948296713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593E-46C8-9A39-85350D536EC6}"/>
                </c:ext>
              </c:extLst>
            </c:dLbl>
            <c:dLbl>
              <c:idx val="4"/>
              <c:layout>
                <c:manualLayout>
                  <c:x val="-4.5106222984023274E-2"/>
                  <c:y val="1.976091236453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593E-46C8-9A39-85350D536EC6}"/>
                </c:ext>
              </c:extLst>
            </c:dLbl>
            <c:dLbl>
              <c:idx val="5"/>
              <c:layout>
                <c:manualLayout>
                  <c:x val="-4.1575539382962823E-2"/>
                  <c:y val="1.72626064178127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593E-46C8-9A39-85350D536EC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593E-46C8-9A39-85350D536EC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593E-46C8-9A39-85350D536EC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593E-46C8-9A39-85350D536EC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593E-46C8-9A39-85350D536EC6}"/>
                </c:ext>
              </c:extLst>
            </c:dLbl>
            <c:dLbl>
              <c:idx val="10"/>
              <c:layout>
                <c:manualLayout>
                  <c:x val="-2.5323816022155811E-2"/>
                  <c:y val="-2.907366793767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593E-46C8-9A39-85350D536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D03E26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Model!$B$11:$L$11</c:f>
              <c:numCache>
                <c:formatCode>0%</c:formatCode>
                <c:ptCount val="11"/>
                <c:pt idx="0">
                  <c:v>0.5</c:v>
                </c:pt>
                <c:pt idx="1">
                  <c:v>0.45</c:v>
                </c:pt>
                <c:pt idx="2">
                  <c:v>0.4</c:v>
                </c:pt>
                <c:pt idx="3">
                  <c:v>0.35000000000000003</c:v>
                </c:pt>
                <c:pt idx="4">
                  <c:v>0.30000000000000004</c:v>
                </c:pt>
                <c:pt idx="5">
                  <c:v>0.25000000000000006</c:v>
                </c:pt>
                <c:pt idx="6">
                  <c:v>0.20000000000000007</c:v>
                </c:pt>
                <c:pt idx="7">
                  <c:v>0.15000000000000008</c:v>
                </c:pt>
                <c:pt idx="8">
                  <c:v>0.10000000000000007</c:v>
                </c:pt>
                <c:pt idx="9">
                  <c:v>5.0000000000000072E-2</c:v>
                </c:pt>
                <c:pt idx="10">
                  <c:v>6.9388939039072284E-17</c:v>
                </c:pt>
              </c:numCache>
            </c:numRef>
          </c:cat>
          <c:val>
            <c:numRef>
              <c:f>Model!$T$13:$AD$13</c:f>
              <c:numCache>
                <c:formatCode>0%</c:formatCode>
                <c:ptCount val="11"/>
                <c:pt idx="0">
                  <c:v>7.0146087621332658</c:v>
                </c:pt>
                <c:pt idx="1">
                  <c:v>4.9457884029419681</c:v>
                </c:pt>
                <c:pt idx="2">
                  <c:v>3.4907562068591558</c:v>
                </c:pt>
                <c:pt idx="3">
                  <c:v>2.5332882363006455</c:v>
                </c:pt>
                <c:pt idx="4">
                  <c:v>1.9571605536822503</c:v>
                </c:pt>
                <c:pt idx="5">
                  <c:v>1.6461492214197864</c:v>
                </c:pt>
                <c:pt idx="6">
                  <c:v>1.4840303019290706</c:v>
                </c:pt>
                <c:pt idx="7">
                  <c:v>1.3545798576259185</c:v>
                </c:pt>
                <c:pt idx="8">
                  <c:v>1.141573950926146</c:v>
                </c:pt>
                <c:pt idx="9">
                  <c:v>0.72878864424556811</c:v>
                </c:pt>
                <c:pt idx="10">
                  <c:v>1.2844331508889461E-15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593E-46C8-9A39-85350D536E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97108496"/>
        <c:axId val="1192223968"/>
      </c:lineChart>
      <c:catAx>
        <c:axId val="139710849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2223968"/>
        <c:crosses val="autoZero"/>
        <c:auto val="1"/>
        <c:lblAlgn val="ctr"/>
        <c:lblOffset val="100"/>
        <c:noMultiLvlLbl val="0"/>
      </c:catAx>
      <c:valAx>
        <c:axId val="11922239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71084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AF60-C493-4910-BF42-25929424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5514E9-7311-47F8-8295-7585FE43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25627-71EA-42E4-A085-D9EA84D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B4D8-03CF-4323-B56A-6D766627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60492-EFB5-4662-BA60-56853D8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F4F8-553D-47A7-A3F7-03AB76F1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4AC35-1446-4B47-ACA5-06AEC26C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3B2C7-D254-41D4-9502-5FD3931B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F3257-96BC-4B14-9AAE-4DD6DC7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6A93-7C43-44E5-83A6-5E469F8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83C6-AA84-4394-9D8F-88D4986A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58D12-0535-476C-B685-13EABFF5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5BF9D-BC58-4475-B23D-5C619A46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5A7CF-7B3E-427A-B143-A47B868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18FA-0EBE-4955-9655-6D10759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E1413-BD41-400B-8477-731E4BD4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79394-69DE-4C35-9F48-7E62CC0C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CA293-9AAC-47D6-84C1-F6787EA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29CB5-A8B4-46DD-8BE5-6EA7002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FBA53-7410-4060-854E-49CEBD67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08463-73DA-40B9-93D1-86F2CD4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EC272-8818-48E9-93F2-513FB362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C4F3-C74F-44EF-81C2-C1E95BF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80CD1-7C98-4BC6-82E8-92B6108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48C91-BAA3-4C7D-8D40-5D0D480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EA5A-4162-4BFF-88B2-3FE2E05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0246A-9E69-458C-8A1D-BC1C5AE3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00919-C1AA-45F2-8D24-6A4495DC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00218-F7CC-4387-A486-3CE553DC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AB02C-D83D-42FD-927F-8E6D32D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97FD5-6F5E-4FD5-BB9F-0FE58C1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09E12-8211-4FB5-AB25-A6926049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56E6C-1915-4E07-AA9A-082A2C6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BFAF8E-912C-41A3-9792-D1DD6148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A37D61-8457-4838-B119-820498F0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6C7F84-7EC3-4EC2-A304-C8743F04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96BFB-CB3B-4DDA-99DB-7DE6C4F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64FAAC-A3F9-4B77-8A0A-BA89362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E4E147-F7E2-41AE-9AEF-ADB8763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8F81-F418-4123-99A6-BEE6B50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12411-B89F-4D18-99AC-267C1DE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A7A8B-FD6B-42A4-B6CC-75AFB55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218150-B7F2-4DBB-B0F8-84292DA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BF4B6B-7929-4ADE-8E00-53A18B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FF0B69-2EDD-405E-AB30-2B9083B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82B83-3622-418C-8597-AB40AA9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B710-D10B-4AE9-B960-D6196D6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71FD-85B1-4AA8-B22B-A555DA11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7A0FE-BD03-4C20-BF40-A7014A7A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DF023-677E-4022-B981-2E22BB3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C9244-AE6E-43F3-9BAC-4766B556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25AC4-3F51-4AB4-A2D7-60BF421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FA5BA-8BC8-4B28-97B6-216A933B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D9BD49-553B-48B0-BA05-34F7185EE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31EDCC-0CA9-4EB0-A505-B50C12F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2DF58-897E-462A-B43F-1AB3F81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41537-AEC5-41BF-ABFF-3B08BDF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E3715-9EE6-4850-98A6-2FE2E6E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22846-A1A8-4CEB-857C-A2AC4A2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D3EE7-6A71-4F20-BBA4-20FBE187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F057-3F6B-4A84-A657-4B16C2AE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E72C-9FE5-46B4-A6F3-1F83B09970E6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281ED-A79A-45F1-A802-59F5C5B9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D1750-F2D3-47AE-9DAC-9E663F59A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AD4832-B6B0-47AA-A8B6-9C4D3BDCB6A9}"/>
              </a:ext>
            </a:extLst>
          </p:cNvPr>
          <p:cNvSpPr/>
          <p:nvPr/>
        </p:nvSpPr>
        <p:spPr>
          <a:xfrm>
            <a:off x="2362201" y="5735002"/>
            <a:ext cx="7200900" cy="6365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Аналитическое управление. </a:t>
            </a:r>
            <a:r>
              <a:rPr lang="ru-RU" sz="2400" dirty="0" smtClean="0">
                <a:solidFill>
                  <a:srgbClr val="5F0F8B"/>
                </a:solidFill>
              </a:rPr>
              <a:t>Июнь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5F0F8B"/>
                </a:solidFill>
              </a:rPr>
              <a:t>2020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9F714B-5AEB-4217-B045-2B9E1219E95E}"/>
              </a:ext>
            </a:extLst>
          </p:cNvPr>
          <p:cNvSpPr/>
          <p:nvPr/>
        </p:nvSpPr>
        <p:spPr>
          <a:xfrm>
            <a:off x="2227769" y="1817522"/>
            <a:ext cx="7469763" cy="2794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эластичности спроса.</a:t>
            </a:r>
          </a:p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Оптимизация алгоритма</a:t>
            </a:r>
          </a:p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уценки.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305981" y="4421760"/>
            <a:ext cx="7802321" cy="232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" y="4550363"/>
            <a:ext cx="7600086" cy="21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1334278" y="1139065"/>
            <a:ext cx="8229600" cy="3600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800" dirty="0" smtClean="0">
                <a:solidFill>
                  <a:srgbClr val="5F0F8B"/>
                </a:solidFill>
              </a:rPr>
              <a:t>  Расчёт оптимальных скидок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На графиках прироста дохода мы обнаружили области, в которых дополнительная скидка ведет к «быстрому» росту дохода и области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медленным ростом дохода. Эти области разделены точками перегиба.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В соответствии с критерием максимизации роста дохода при предоставлении дополнительной скидки точки, соответствующие перегибам – определены как оптимальные  для своего сочетания ТПК и типа бренда. Все рассчитанные оптимальные скидки приведены в калькуляторе эластичности.  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 flipV="1">
            <a:off x="1586203" y="1732240"/>
            <a:ext cx="7725749" cy="405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72" y="1019174"/>
            <a:ext cx="2404800" cy="48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329761" y="1723921"/>
            <a:ext cx="7967960" cy="48541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800" dirty="0" smtClean="0">
                <a:solidFill>
                  <a:srgbClr val="5F0F8B"/>
                </a:solidFill>
              </a:rPr>
              <a:t>   Оценка экономического эффекта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Выявление эффекта замедления прироста дохода при предоставлении скидок выше 15% натолкнуло на идею возможности улучшения показателей переоценки если в среднем уценивать товар не на 30%, а только на 15%, при этом увеличив вдвое объем переоцениваемого ТО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(бюджет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переоценки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остается неизменным).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Первым этапом мы проверили гипотезу на расчетном примере:</a:t>
            </a:r>
          </a:p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выбрали 12 переоценок 2019 года по Д2 Бельё (стандартная эластичность, небольшое число ТПК),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инструментарий эластичности смоделировали переоценку удвоенного ТО на 15% и сравнили с фактическими результатами по стандартному алгоритму.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 flipV="1">
            <a:off x="485193" y="2276671"/>
            <a:ext cx="764177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7361853" y="252611"/>
            <a:ext cx="4517350" cy="1856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96" y="243135"/>
            <a:ext cx="4153503" cy="19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85" y="2118193"/>
            <a:ext cx="2185536" cy="43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329760" y="1151897"/>
            <a:ext cx="8872785" cy="5426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800" dirty="0" smtClean="0">
                <a:solidFill>
                  <a:srgbClr val="5F0F8B"/>
                </a:solidFill>
              </a:rPr>
              <a:t>  Оценка экономического эффекта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Результаты расчетов показали, что в среднем по году при не ухудшающейся оборачиваемости и неизменном бюджете уценки за счёт оптимизации скидки можно ожидать роста выручки РЦ </a:t>
            </a:r>
            <a:r>
              <a:rPr lang="ru-RU" sz="2000" dirty="0" smtClean="0">
                <a:solidFill>
                  <a:srgbClr val="7030A0"/>
                </a:solidFill>
              </a:rPr>
              <a:t>+</a:t>
            </a:r>
            <a:r>
              <a:rPr lang="en-US" sz="2000" dirty="0" smtClean="0">
                <a:solidFill>
                  <a:srgbClr val="7030A0"/>
                </a:solidFill>
              </a:rPr>
              <a:t>2</a:t>
            </a:r>
            <a:r>
              <a:rPr lang="ru-RU" sz="2000" dirty="0" smtClean="0">
                <a:solidFill>
                  <a:srgbClr val="7030A0"/>
                </a:solidFill>
              </a:rPr>
              <a:t>% +</a:t>
            </a:r>
            <a:r>
              <a:rPr lang="ru-RU" sz="2000" dirty="0">
                <a:solidFill>
                  <a:srgbClr val="7030A0"/>
                </a:solidFill>
              </a:rPr>
              <a:t>4</a:t>
            </a:r>
            <a:r>
              <a:rPr lang="ru-RU" sz="2000" dirty="0" smtClean="0">
                <a:solidFill>
                  <a:srgbClr val="7030A0"/>
                </a:solidFill>
              </a:rPr>
              <a:t>%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что даст дополнительно </a:t>
            </a:r>
            <a:r>
              <a:rPr lang="ru-RU" sz="2000" dirty="0" smtClean="0">
                <a:solidFill>
                  <a:srgbClr val="7030A0"/>
                </a:solidFill>
              </a:rPr>
              <a:t>+</a:t>
            </a:r>
            <a:r>
              <a:rPr lang="en-US" sz="2000" dirty="0" smtClean="0">
                <a:solidFill>
                  <a:srgbClr val="7030A0"/>
                </a:solidFill>
              </a:rPr>
              <a:t>3</a:t>
            </a:r>
            <a:r>
              <a:rPr lang="ru-RU" sz="2000" dirty="0" smtClean="0">
                <a:solidFill>
                  <a:srgbClr val="7030A0"/>
                </a:solidFill>
              </a:rPr>
              <a:t>% +</a:t>
            </a:r>
            <a:r>
              <a:rPr lang="en-US" sz="2000" dirty="0" smtClean="0">
                <a:solidFill>
                  <a:srgbClr val="7030A0"/>
                </a:solidFill>
              </a:rPr>
              <a:t>5</a:t>
            </a:r>
            <a:r>
              <a:rPr lang="ru-RU" sz="2000" dirty="0" smtClean="0">
                <a:solidFill>
                  <a:srgbClr val="7030A0"/>
                </a:solidFill>
              </a:rPr>
              <a:t>%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дохода.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Для опытного подтверждения результатов расчета необходимо проведение пилотного этапа.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 flipV="1">
            <a:off x="485193" y="1698171"/>
            <a:ext cx="850018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504" y="1531768"/>
            <a:ext cx="2185536" cy="43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30" y="2969256"/>
            <a:ext cx="4673084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1210645" y="1379870"/>
            <a:ext cx="8941567" cy="4983608"/>
            <a:chOff x="813732" y="1296096"/>
            <a:chExt cx="8720793" cy="419564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419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500" dirty="0">
                  <a:solidFill>
                    <a:srgbClr val="5F0F8B"/>
                  </a:solidFill>
                </a:rPr>
                <a:t>   </a:t>
              </a:r>
              <a:endParaRPr lang="ru-RU" sz="500" dirty="0" smtClean="0">
                <a:solidFill>
                  <a:srgbClr val="5F0F8B"/>
                </a:solidFill>
              </a:endParaRPr>
            </a:p>
            <a:p>
              <a:endParaRPr lang="ru-RU" sz="700" dirty="0" smtClean="0">
                <a:solidFill>
                  <a:srgbClr val="5F0F8B"/>
                </a:solidFill>
              </a:endParaRPr>
            </a:p>
            <a:p>
              <a:r>
                <a:rPr lang="ru-RU" sz="2800" dirty="0" smtClean="0">
                  <a:solidFill>
                    <a:srgbClr val="5F0F8B"/>
                  </a:solidFill>
                </a:rPr>
                <a:t>    Основные достижения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ru-RU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endParaRPr lang="ru-RU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Построена математическая модель эластичности основных показателей продаж.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Разработан инструмент оценки прироста выручки РЦ, ЗЦ и дохода для планирования маркетинговых акций и переоценок – калькулятор эластичности.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Даны рекомендации по скидкам для всех ТПК с точки зрения максимизации дохода.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Обоснована возможность оптимизации алгоритма уценки посредством изменения скидки.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6" y="1971856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7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1182654" y="1379870"/>
            <a:ext cx="8941567" cy="5142227"/>
            <a:chOff x="740929" y="1296096"/>
            <a:chExt cx="8720793" cy="419564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740929" y="1296096"/>
              <a:ext cx="8720793" cy="419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500" dirty="0">
                  <a:solidFill>
                    <a:srgbClr val="5F0F8B"/>
                  </a:solidFill>
                </a:rPr>
                <a:t>   </a:t>
              </a:r>
              <a:endParaRPr lang="ru-RU" sz="500" dirty="0" smtClean="0">
                <a:solidFill>
                  <a:srgbClr val="5F0F8B"/>
                </a:solidFill>
              </a:endParaRPr>
            </a:p>
            <a:p>
              <a:r>
                <a:rPr lang="ru-RU" sz="800" dirty="0" smtClean="0">
                  <a:solidFill>
                    <a:srgbClr val="5F0F8B"/>
                  </a:solidFill>
                </a:rPr>
                <a:t> </a:t>
              </a:r>
            </a:p>
            <a:p>
              <a:r>
                <a:rPr lang="ru-RU" sz="2800" dirty="0" smtClean="0">
                  <a:solidFill>
                    <a:srgbClr val="5F0F8B"/>
                  </a:solidFill>
                </a:rPr>
                <a:t>   Планы развития проекта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ru-RU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  <a:p>
              <a:pPr algn="just"/>
              <a:endParaRPr lang="ru-RU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ru-RU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Провести пилот по переоценке по действующей схеме, но на основе уменьшенной скидки по нескольким универмагам.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(</a:t>
              </a:r>
              <a:r>
                <a:rPr lang="ru-RU" sz="2000" dirty="0" smtClean="0">
                  <a:solidFill>
                    <a:srgbClr val="7030A0"/>
                  </a:solidFill>
                </a:rPr>
                <a:t>в период стабилизации рынка, 10-15 универмагов, 2 переоценки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Построить модель прогноза результатов переоценки по различным сценариям проведения.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Разработать оптимальный по критериям оборачиваемости и доходности алгоритм переоценки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872163" y="1981205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8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1DF6A7-5502-429C-B9BA-CCE0109CE550}"/>
              </a:ext>
            </a:extLst>
          </p:cNvPr>
          <p:cNvSpPr/>
          <p:nvPr/>
        </p:nvSpPr>
        <p:spPr>
          <a:xfrm>
            <a:off x="1311143" y="3297912"/>
            <a:ext cx="4448886" cy="5460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 Благодарю за внимание!</a:t>
            </a:r>
          </a:p>
          <a:p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2696547" y="252611"/>
            <a:ext cx="9163487" cy="2695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11" y="372975"/>
            <a:ext cx="8946411" cy="21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838899" y="2655226"/>
            <a:ext cx="8706317" cy="40348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200" dirty="0">
                <a:solidFill>
                  <a:srgbClr val="5F0F8B"/>
                </a:solidFill>
              </a:rPr>
              <a:t>  </a:t>
            </a:r>
            <a:endParaRPr lang="ru-RU" sz="1200" dirty="0" smtClean="0">
              <a:solidFill>
                <a:srgbClr val="5F0F8B"/>
              </a:solidFill>
            </a:endParaRPr>
          </a:p>
          <a:p>
            <a:r>
              <a:rPr lang="ru-RU" sz="2800" dirty="0" smtClean="0">
                <a:solidFill>
                  <a:srgbClr val="5F0F8B"/>
                </a:solidFill>
              </a:rPr>
              <a:t>    Цели проекта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ru-RU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Исследовать влияние скидки на динамику выручки РЦ, ЗЦ, дохода и оборачиваемости товарных запасов.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инструмент прогнозирования результатов переоценки и маркетинговых акций.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Построить оптимальный алгоритм регулярной переоценки.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 flipV="1">
            <a:off x="1046868" y="3447211"/>
            <a:ext cx="8341019" cy="3732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6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793177" y="590635"/>
            <a:ext cx="8941567" cy="5371626"/>
            <a:chOff x="813732" y="1296096"/>
            <a:chExt cx="8720793" cy="479686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4796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 </a:t>
              </a:r>
              <a:r>
                <a:rPr lang="ru-RU" sz="2800" dirty="0" smtClean="0">
                  <a:solidFill>
                    <a:srgbClr val="5F0F8B"/>
                  </a:solidFill>
                </a:rPr>
                <a:t>Анализ эластичности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ru-RU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endParaRPr lang="ru-RU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В классической экономической теории эластичностью называют показатель процентного изменения спроса на товар или услугу в результате изменения цены. Графически в общем случае эластичность изображают в виде кривой, показывающей: чем ниже цена, тем выше спрос.</a:t>
              </a: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В случае, если снижение цены компенсируется  ростом спроса, т.е. при этом выручка растёт, спрос называют эластичным, в противном случае – неэластичным. Пограничное состояние, когда при изменении цены выручка не меняется – единичная эластичность.</a:t>
              </a:r>
            </a:p>
            <a:p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В качестве исключений рассматривают абсолютно неэластичный спрос – 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постоянный спрос при любой цене на товар или услугу, отрицательную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эластичность – ситуацию, при которой снижение цены приводит к 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снижению спроса.</a:t>
              </a:r>
            </a:p>
            <a:p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75065" y="1771882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Рисунок 10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285F97B-3194-4D11-B530-25C9DE1E1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4334070"/>
            <a:ext cx="3200400" cy="2286000"/>
          </a:xfrm>
          <a:prstGeom prst="rect">
            <a:avLst/>
          </a:prstGeom>
          <a:ln w="25400">
            <a:solidFill>
              <a:srgbClr val="5F0F8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5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745596" y="899040"/>
            <a:ext cx="8941567" cy="5454917"/>
            <a:chOff x="813732" y="994241"/>
            <a:chExt cx="8720793" cy="5098723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994241"/>
              <a:ext cx="8720793" cy="5098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1200" dirty="0">
                  <a:solidFill>
                    <a:srgbClr val="5F0F8B"/>
                  </a:solidFill>
                </a:rPr>
                <a:t>   </a:t>
              </a:r>
              <a:endParaRPr lang="ru-RU" sz="1200" dirty="0" smtClean="0">
                <a:solidFill>
                  <a:srgbClr val="5F0F8B"/>
                </a:solidFill>
              </a:endParaRPr>
            </a:p>
            <a:p>
              <a:r>
                <a:rPr lang="ru-RU" sz="2800" dirty="0" smtClean="0">
                  <a:solidFill>
                    <a:srgbClr val="5F0F8B"/>
                  </a:solidFill>
                </a:rPr>
                <a:t>   Реализованные этапы проекта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ru-RU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endParaRPr lang="ru-RU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К настоящему моменту мы завершили 4 этапа проекта: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Определили почему одна и та же скидка может вести к разным приростам выручки, какие факторы влияют на это;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Построили зависимости выручки РЦ, ЗЦ и дохода от величины скидки для всех ТПК в детализации по типам бренда;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Рассчитали скидки, которым соответствуют максимальные приросты дохода на единицу выручки ЗЦ;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Оценили ожидаемый экономический эффект от перехода на оптимальные скидки при существующем алгоритме переоценки.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08564" y="1716389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Рисунок 14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" y="1494355"/>
            <a:ext cx="2259693" cy="44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503853" y="1239599"/>
            <a:ext cx="9165612" cy="4918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100" dirty="0">
                <a:solidFill>
                  <a:srgbClr val="5F0F8B"/>
                </a:solidFill>
              </a:rPr>
              <a:t>  </a:t>
            </a:r>
            <a:endParaRPr lang="ru-RU" sz="1100" dirty="0" smtClean="0">
              <a:solidFill>
                <a:srgbClr val="5F0F8B"/>
              </a:solidFill>
            </a:endParaRPr>
          </a:p>
          <a:p>
            <a:r>
              <a:rPr lang="ru-RU" sz="2800" dirty="0" smtClean="0">
                <a:solidFill>
                  <a:srgbClr val="5F0F8B"/>
                </a:solidFill>
              </a:rPr>
              <a:t>  Определение влияющих факторов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Для решения этой задачи рассмотрели результаты 12 регулярных переоценок 2019 года по 8 ТГ разных дирекций (попарно 4 мужских и 4 женских), пришли к выводам, что при одной и той же скидке можно наблюдать существенно отличающиеся приросты выручки, если товары: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отличаются по функциональному использованию (</a:t>
            </a:r>
            <a:r>
              <a:rPr lang="ru-RU" sz="2000" dirty="0" smtClean="0">
                <a:solidFill>
                  <a:srgbClr val="5F0F8B"/>
                </a:solidFill>
              </a:rPr>
              <a:t>джинсы и ботинки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имеют разную гендерную принадлежность (</a:t>
            </a:r>
            <a:r>
              <a:rPr lang="ru-RU" sz="2000" dirty="0" smtClean="0">
                <a:solidFill>
                  <a:srgbClr val="5F0F8B"/>
                </a:solidFill>
              </a:rPr>
              <a:t>мужские и женские джинсы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относятся к разным типам брендов (</a:t>
            </a:r>
            <a:r>
              <a:rPr lang="ru-RU" sz="2000" dirty="0" smtClean="0">
                <a:solidFill>
                  <a:srgbClr val="5F0F8B"/>
                </a:solidFill>
              </a:rPr>
              <a:t>джинсы </a:t>
            </a:r>
            <a:r>
              <a:rPr lang="en-US" sz="2000" dirty="0" smtClean="0">
                <a:solidFill>
                  <a:srgbClr val="5F0F8B"/>
                </a:solidFill>
              </a:rPr>
              <a:t>no name </a:t>
            </a:r>
            <a:r>
              <a:rPr lang="ru-RU" sz="2000" dirty="0" smtClean="0">
                <a:solidFill>
                  <a:srgbClr val="5F0F8B"/>
                </a:solidFill>
              </a:rPr>
              <a:t>и </a:t>
            </a:r>
            <a:r>
              <a:rPr lang="en-US" sz="2000" dirty="0" smtClean="0">
                <a:solidFill>
                  <a:srgbClr val="5F0F8B"/>
                </a:solidFill>
              </a:rPr>
              <a:t>designer brands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К несущественным факторам отнесли: размер скидки предыдущей переоценки и месяц проведения переоценки (</a:t>
            </a:r>
            <a:r>
              <a:rPr lang="ru-RU" sz="2000" dirty="0" smtClean="0">
                <a:solidFill>
                  <a:srgbClr val="5F0F8B"/>
                </a:solidFill>
              </a:rPr>
              <a:t>при условии учета сезонности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>
            <a:off x="764783" y="2087150"/>
            <a:ext cx="832135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08" y="1063122"/>
            <a:ext cx="2404192" cy="48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612380" y="1737874"/>
            <a:ext cx="7487925" cy="47543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dirty="0">
                <a:solidFill>
                  <a:srgbClr val="5F0F8B"/>
                </a:solidFill>
              </a:rPr>
              <a:t> 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6979" y="1869411"/>
          <a:ext cx="7133372" cy="451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4090268" y="901574"/>
            <a:ext cx="7477879" cy="3270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000" dirty="0">
                <a:solidFill>
                  <a:srgbClr val="5F0F8B"/>
                </a:solidFill>
              </a:rPr>
              <a:t>  </a:t>
            </a:r>
            <a:endParaRPr lang="ru-RU" sz="1000" dirty="0" smtClean="0">
              <a:solidFill>
                <a:srgbClr val="5F0F8B"/>
              </a:solidFill>
            </a:endParaRPr>
          </a:p>
          <a:p>
            <a:r>
              <a:rPr lang="ru-RU" sz="2800" dirty="0" smtClean="0">
                <a:solidFill>
                  <a:srgbClr val="5F0F8B"/>
                </a:solidFill>
              </a:rPr>
              <a:t>   Определение вида зависимости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На этом же этапе мы определили, что в нашем случае лучшим образом кривая эластичности описывается в виде многочлена третьей степени: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>
            <a:off x="4340478" y="1661628"/>
            <a:ext cx="69774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3"/>
              <p:cNvSpPr txBox="1"/>
              <p:nvPr/>
            </p:nvSpPr>
            <p:spPr>
              <a:xfrm>
                <a:off x="4685673" y="3121223"/>
                <a:ext cx="6509356" cy="31476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rgbClr val="5F0F8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000" b="1" i="1">
                          <a:solidFill>
                            <a:srgbClr val="5F0F8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Выручки РЦ= </m:t>
                      </m:r>
                      <m:sSub>
                        <m:sSubPr>
                          <m:ctrlP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а</m:t>
                          </m:r>
                        </m:e>
                        <m:sub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sz="2000" b="1" i="1">
                          <a:solidFill>
                            <a:srgbClr val="5F0F8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скидка+</m:t>
                      </m:r>
                      <m:sSub>
                        <m:sSubPr>
                          <m:ctrlP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а</m:t>
                          </m:r>
                        </m:e>
                        <m:sub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скидка</m:t>
                          </m:r>
                        </m:e>
                        <m:sup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000" b="1" i="1">
                          <a:solidFill>
                            <a:srgbClr val="5F0F8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а</m:t>
                          </m:r>
                        </m:e>
                        <m:sub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скидка</m:t>
                          </m:r>
                        </m:e>
                        <m:sup>
                          <m:r>
                            <a:rPr lang="ru-RU" sz="2000" b="1" i="1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ru-RU" sz="2000" b="0" i="1">
                          <a:solidFill>
                            <a:srgbClr val="98029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solidFill>
                    <a:srgbClr val="980298"/>
                  </a:solidFill>
                </a:endParaRPr>
              </a:p>
            </p:txBody>
          </p:sp>
        </mc:Choice>
        <mc:Fallback xmlns="">
          <p:sp>
            <p:nvSpPr>
              <p:cNvPr id="1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73" y="3121223"/>
                <a:ext cx="6509356" cy="314766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CB5957-5DF4-4EEA-A456-DDA454DD3A35}"/>
              </a:ext>
            </a:extLst>
          </p:cNvPr>
          <p:cNvSpPr/>
          <p:nvPr/>
        </p:nvSpPr>
        <p:spPr>
          <a:xfrm>
            <a:off x="503853" y="1239599"/>
            <a:ext cx="9165612" cy="51985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100" dirty="0">
                <a:solidFill>
                  <a:srgbClr val="5F0F8B"/>
                </a:solidFill>
              </a:rPr>
              <a:t>  </a:t>
            </a:r>
            <a:endParaRPr lang="ru-RU" sz="1100" dirty="0" smtClean="0">
              <a:solidFill>
                <a:srgbClr val="5F0F8B"/>
              </a:solidFill>
            </a:endParaRPr>
          </a:p>
          <a:p>
            <a:r>
              <a:rPr lang="ru-RU" sz="2800" dirty="0" smtClean="0">
                <a:solidFill>
                  <a:srgbClr val="5F0F8B"/>
                </a:solidFill>
              </a:rPr>
              <a:t>  Определение влияющих факторов</a:t>
            </a:r>
            <a:endParaRPr lang="ru-RU" sz="2800" dirty="0">
              <a:solidFill>
                <a:srgbClr val="5F0F8B"/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Отдельным этапом проанализировали влияние возраста товара на характер эластичности. Для этого рассмотрели сгруппированные по возрастным интервалам данные уценок 2019 года по 3 ТГ: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Вычислили средние приросты выручки РЦ, соответствующие скидке 30%, и сравнили с этим средним приросты, соответствующие разным возрастным группам. В итоге определили, что с увеличением возраста прирост выручки </a:t>
            </a:r>
            <a:r>
              <a:rPr lang="ru-RU" sz="2000" b="1" dirty="0" smtClean="0">
                <a:solidFill>
                  <a:srgbClr val="5F0F8B"/>
                </a:solidFill>
              </a:rPr>
              <a:t>растет несущественно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7D4415-D1A5-46E9-A115-5C0B2A0AFBC7}"/>
              </a:ext>
            </a:extLst>
          </p:cNvPr>
          <p:cNvCxnSpPr>
            <a:cxnSpLocks/>
          </p:cNvCxnSpPr>
          <p:nvPr/>
        </p:nvCxnSpPr>
        <p:spPr>
          <a:xfrm>
            <a:off x="764783" y="2087150"/>
            <a:ext cx="832135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08" y="1063122"/>
            <a:ext cx="2404192" cy="48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21" y="3250338"/>
            <a:ext cx="7978076" cy="13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757607" y="1019175"/>
            <a:ext cx="8941567" cy="5129698"/>
            <a:chOff x="813732" y="994240"/>
            <a:chExt cx="8720793" cy="5966483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994240"/>
              <a:ext cx="8720793" cy="5966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ru-RU" sz="600" dirty="0" smtClean="0">
                <a:solidFill>
                  <a:srgbClr val="5F0F8B"/>
                </a:solidFill>
              </a:endParaRPr>
            </a:p>
            <a:p>
              <a:r>
                <a:rPr lang="ru-RU" sz="2800" dirty="0" smtClean="0">
                  <a:solidFill>
                    <a:srgbClr val="5F0F8B"/>
                  </a:solidFill>
                </a:rPr>
                <a:t>   Построение кривых эластичности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По результатам первого этапа определили, что достижения целей проекта необходим расчет моделей эластичности для каждой ТПК в детализации по типам бренда: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 brands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brands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known labels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private labels + no name</a:t>
              </a: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 ходе этого этапа силами проектной группы из 7 аналитиков было построено</a:t>
              </a:r>
            </a:p>
            <a:p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ru-RU" sz="2000" b="1" dirty="0" smtClean="0">
                  <a:solidFill>
                    <a:srgbClr val="5F0F8B"/>
                  </a:solidFill>
                </a:rPr>
                <a:t>81 ТПК х 4 типа бренда = 324 модели эластичности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6" y="1793508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" y="1301159"/>
            <a:ext cx="2404800" cy="50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757607" y="186612"/>
            <a:ext cx="8941567" cy="6503437"/>
            <a:chOff x="813732" y="-51741"/>
            <a:chExt cx="8720793" cy="701246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-51741"/>
              <a:ext cx="8720793" cy="7012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ru-RU" sz="600" dirty="0" smtClean="0">
                <a:solidFill>
                  <a:srgbClr val="5F0F8B"/>
                </a:solidFill>
              </a:endParaRPr>
            </a:p>
            <a:p>
              <a:r>
                <a:rPr lang="ru-RU" sz="2800" dirty="0" smtClean="0">
                  <a:solidFill>
                    <a:srgbClr val="5F0F8B"/>
                  </a:solidFill>
                </a:rPr>
                <a:t>   Построение кривых эластичности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Все построенные модели включены в </a:t>
              </a:r>
              <a:r>
                <a:rPr lang="ru-RU" sz="2000" b="1" dirty="0" smtClean="0">
                  <a:solidFill>
                    <a:srgbClr val="5F0F8B"/>
                  </a:solidFill>
                </a:rPr>
                <a:t>калькулятор эластичности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предназначенный для расчета приростов выручки РЦ, ЗЦ и дохода в зависимости от величины предоставляемой скидки: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90889" y="583640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Рисунок 12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" y="1301159"/>
            <a:ext cx="2404800" cy="50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249" y="1878438"/>
            <a:ext cx="8494694" cy="25629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918" y="4472196"/>
            <a:ext cx="8494694" cy="21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909</Words>
  <Application>Microsoft Office PowerPoint</Application>
  <PresentationFormat>Широкоэкранный</PresentationFormat>
  <Paragraphs>153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Parfenov Sergey</dc:creator>
  <cp:lastModifiedBy>Sergey Parfenov</cp:lastModifiedBy>
  <cp:revision>101</cp:revision>
  <dcterms:created xsi:type="dcterms:W3CDTF">2019-12-24T15:36:01Z</dcterms:created>
  <dcterms:modified xsi:type="dcterms:W3CDTF">2020-07-03T13:54:10Z</dcterms:modified>
</cp:coreProperties>
</file>