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0" r:id="rId5"/>
    <p:sldId id="262" r:id="rId6"/>
    <p:sldId id="263" r:id="rId7"/>
    <p:sldId id="269" r:id="rId8"/>
    <p:sldId id="264" r:id="rId9"/>
    <p:sldId id="266" r:id="rId10"/>
    <p:sldId id="265" r:id="rId11"/>
    <p:sldId id="270" r:id="rId12"/>
    <p:sldId id="271" r:id="rId13"/>
    <p:sldId id="261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0C"/>
    <a:srgbClr val="CBD321"/>
    <a:srgbClr val="A3BD37"/>
    <a:srgbClr val="FF9933"/>
    <a:srgbClr val="5F0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AF60-C493-4910-BF42-25929424A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5514E9-7311-47F8-8295-7585FE43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25627-71EA-42E4-A085-D9EA84D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EB4D8-03CF-4323-B56A-6D766627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60492-EFB5-4662-BA60-56853D8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F4F8-553D-47A7-A3F7-03AB76F1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54AC35-1446-4B47-ACA5-06AEC26C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3B2C7-D254-41D4-9502-5FD3931B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F3257-96BC-4B14-9AAE-4DD6DC7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D6A93-7C43-44E5-83A6-5E469F8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83C6-AA84-4394-9D8F-88D4986A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58D12-0535-476C-B685-13EABFF5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5BF9D-BC58-4475-B23D-5C619A46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5A7CF-7B3E-427A-B143-A47B868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618FA-0EBE-4955-9655-6D10759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9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E1413-BD41-400B-8477-731E4BD4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79394-69DE-4C35-9F48-7E62CC0C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CA293-9AAC-47D6-84C1-F6787EA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29CB5-A8B4-46DD-8BE5-6EA7002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FBA53-7410-4060-854E-49CEBD67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08463-73DA-40B9-93D1-86F2CD4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EC272-8818-48E9-93F2-513FB362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C4F3-C74F-44EF-81C2-C1E95BF1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80CD1-7C98-4BC6-82E8-92B6108C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48C91-BAA3-4C7D-8D40-5D0D480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EA5A-4162-4BFF-88B2-3FE2E05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0246A-9E69-458C-8A1D-BC1C5AE30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00919-C1AA-45F2-8D24-6A4495DC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00218-F7CC-4387-A486-3CE553DC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AB02C-D83D-42FD-927F-8E6D32D5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97FD5-6F5E-4FD5-BB9F-0FE58C1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09E12-8211-4FB5-AB25-A6926049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56E6C-1915-4E07-AA9A-082A2C64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BFAF8E-912C-41A3-9792-D1DD6148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A37D61-8457-4838-B119-820498F0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6C7F84-7EC3-4EC2-A304-C8743F041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296BFB-CB3B-4DDA-99DB-7DE6C4FA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64FAAC-A3F9-4B77-8A0A-BA89362D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E4E147-F7E2-41AE-9AEF-ADB8763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8F81-F418-4123-99A6-BEE6B50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12411-B89F-4D18-99AC-267C1DE8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6A7A8B-FD6B-42A4-B6CC-75AFB55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218150-B7F2-4DBB-B0F8-84292DA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BF4B6B-7929-4ADE-8E00-53A18B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FF0B69-2EDD-405E-AB30-2B9083B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82B83-3622-418C-8597-AB40AA9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6B710-D10B-4AE9-B960-D6196D63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171FD-85B1-4AA8-B22B-A555DA11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7A0FE-BD03-4C20-BF40-A7014A7A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DF023-677E-4022-B981-2E22BB3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C9244-AE6E-43F3-9BAC-4766B556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25AC4-3F51-4AB4-A2D7-60BF421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FA5BA-8BC8-4B28-97B6-216A933B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D9BD49-553B-48B0-BA05-34F7185EE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31EDCC-0CA9-4EB0-A505-B50C12F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2DF58-897E-462A-B43F-1AB3F81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41537-AEC5-41BF-ABFF-3B08BDF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E3715-9EE6-4850-98A6-2FE2E6E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22846-A1A8-4CEB-857C-A2AC4A21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D3EE7-6A71-4F20-BBA4-20FBE187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8F057-3F6B-4A84-A657-4B16C2AE8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E72C-9FE5-46B4-A6F3-1F83B09970E6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281ED-A79A-45F1-A802-59F5C5B9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D1750-F2D3-47AE-9DAC-9E663F59A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AD4832-B6B0-47AA-A8B6-9C4D3BDCB6A9}"/>
              </a:ext>
            </a:extLst>
          </p:cNvPr>
          <p:cNvSpPr/>
          <p:nvPr/>
        </p:nvSpPr>
        <p:spPr>
          <a:xfrm>
            <a:off x="2362201" y="5735002"/>
            <a:ext cx="7200900" cy="6365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Аналитическое управление. </a:t>
            </a:r>
            <a:r>
              <a:rPr lang="ru-RU" sz="2400" dirty="0" smtClean="0">
                <a:solidFill>
                  <a:srgbClr val="5F0F8B"/>
                </a:solidFill>
              </a:rPr>
              <a:t>Март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5F0F8B"/>
                </a:solidFill>
              </a:rPr>
              <a:t>2020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9F714B-5AEB-4217-B045-2B9E1219E95E}"/>
              </a:ext>
            </a:extLst>
          </p:cNvPr>
          <p:cNvSpPr/>
          <p:nvPr/>
        </p:nvSpPr>
        <p:spPr>
          <a:xfrm>
            <a:off x="2227769" y="1817522"/>
            <a:ext cx="7469763" cy="2794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Аттестационная презентация</a:t>
            </a:r>
          </a:p>
          <a:p>
            <a:pPr algn="ctr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Начальник аналитического управления</a:t>
            </a:r>
          </a:p>
          <a:p>
            <a:pPr algn="ctr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Сергей Парфёнов</a:t>
            </a:r>
          </a:p>
        </p:txBody>
      </p:sp>
    </p:spTree>
    <p:extLst>
      <p:ext uri="{BB962C8B-B14F-4D97-AF65-F5344CB8AC3E}">
        <p14:creationId xmlns:p14="http://schemas.microsoft.com/office/powerpoint/2010/main" val="386450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AC14C193-AC31-40A0-B527-D633DE083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950" y="770037"/>
            <a:ext cx="2732650" cy="5394628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CB0238A-65DB-44BF-8C24-2A6EDBB7A2B6}"/>
              </a:ext>
            </a:extLst>
          </p:cNvPr>
          <p:cNvGrpSpPr/>
          <p:nvPr/>
        </p:nvGrpSpPr>
        <p:grpSpPr>
          <a:xfrm>
            <a:off x="765463" y="1489920"/>
            <a:ext cx="8466169" cy="4301350"/>
            <a:chOff x="813732" y="1296096"/>
            <a:chExt cx="8720793" cy="517181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132014F-77C4-435A-A78B-D34C00605F6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Перспективные направления развития аналитики</a:t>
              </a: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Развитие алгоритмов распределения</a:t>
              </a: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Повышение эффективности системы распределения – это возможность обеспечить плановые показатели роста продаж и дохода, управляя товарными запасами на минимальных значениях оборачиваемости. </a:t>
              </a:r>
            </a:p>
            <a:p>
              <a:pPr algn="just"/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Перспективными направлениями решения этой задачи представляются: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учёт климатических особенностей локаций универмагов;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кастомизация потребностей универмагов по ценовым сегментам товара, основываясь на макроэкономических показателях региона и статистике продаж;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интеграция систем прогнозирования спроса и распределения товарных запасов.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03FA6B60-E3BB-4597-98E7-3B0F6FF58EED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6" y="1963775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1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еда, комната, знак&#10;&#10;Автоматически созданное описание">
            <a:extLst>
              <a:ext uri="{FF2B5EF4-FFF2-40B4-BE49-F238E27FC236}">
                <a16:creationId xmlns:a16="http://schemas.microsoft.com/office/drawing/2014/main" id="{176530CC-5003-46B5-8B5F-07A41721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67" y="15240"/>
            <a:ext cx="6429933" cy="6858000"/>
          </a:xfrm>
          <a:prstGeom prst="rect">
            <a:avLst/>
          </a:prstGeom>
        </p:spPr>
      </p:pic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7D40344-D725-4B6E-A3D1-F37AAAE625D6}"/>
              </a:ext>
            </a:extLst>
          </p:cNvPr>
          <p:cNvGrpSpPr/>
          <p:nvPr/>
        </p:nvGrpSpPr>
        <p:grpSpPr>
          <a:xfrm>
            <a:off x="587830" y="1317362"/>
            <a:ext cx="7972696" cy="5266322"/>
            <a:chOff x="737924" y="1115318"/>
            <a:chExt cx="8976624" cy="5352594"/>
          </a:xfrm>
        </p:grpSpPr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E8D0899B-E33F-4225-ADF8-17504092EB55}"/>
                </a:ext>
              </a:extLst>
            </p:cNvPr>
            <p:cNvSpPr/>
            <p:nvPr/>
          </p:nvSpPr>
          <p:spPr>
            <a:xfrm>
              <a:off x="737924" y="1115318"/>
              <a:ext cx="8976624" cy="535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Развитие команды</a:t>
              </a:r>
            </a:p>
            <a:p>
              <a:endParaRPr lang="ru-RU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Коучинг и мотивация </a:t>
              </a: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Оптимальным принципом построения команды считаю соблюдение баланса комплементарности и взаимозаменяемости её игроков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algn="just"/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Для достижения такого баланса будут определены: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компетенции требуемые от команды в целом;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сильные игроки по каждой компетенции;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«зоны риска» – компетенции, освоенные менее чем двумя игроками.</a:t>
              </a:r>
            </a:p>
            <a:p>
              <a:pPr algn="just"/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С учётом интересов будет сформирован план развития для каждого игрока. Обучение планируется в рамках рабочего процесса, включая сотрудника в проектную группу дублирующим игроком к сильному, и самостоятельно с использованием материалов библиотеки решений. </a:t>
              </a:r>
            </a:p>
            <a:p>
              <a:pPr algn="just"/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В качестве мотивации – интересные задачи, роль руководителя в проектной группе.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67567C2C-3C42-429C-B96D-06EAEB29DAFC}"/>
                </a:ext>
              </a:extLst>
            </p:cNvPr>
            <p:cNvCxnSpPr>
              <a:cxnSpLocks/>
            </p:cNvCxnSpPr>
            <p:nvPr/>
          </p:nvCxnSpPr>
          <p:spPr>
            <a:xfrm>
              <a:off x="971687" y="1652113"/>
              <a:ext cx="854306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37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еда, комната, знак&#10;&#10;Автоматически созданное описание">
            <a:extLst>
              <a:ext uri="{FF2B5EF4-FFF2-40B4-BE49-F238E27FC236}">
                <a16:creationId xmlns:a16="http://schemas.microsoft.com/office/drawing/2014/main" id="{176530CC-5003-46B5-8B5F-07A41721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67" y="15240"/>
            <a:ext cx="6429933" cy="6858000"/>
          </a:xfrm>
          <a:prstGeom prst="rect">
            <a:avLst/>
          </a:prstGeom>
        </p:spPr>
      </p:pic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7D40344-D725-4B6E-A3D1-F37AAAE625D6}"/>
              </a:ext>
            </a:extLst>
          </p:cNvPr>
          <p:cNvGrpSpPr/>
          <p:nvPr/>
        </p:nvGrpSpPr>
        <p:grpSpPr>
          <a:xfrm>
            <a:off x="382555" y="1399087"/>
            <a:ext cx="7594495" cy="5088799"/>
            <a:chOff x="813732" y="1296096"/>
            <a:chExt cx="8720793" cy="5171816"/>
          </a:xfrm>
        </p:grpSpPr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E8D0899B-E33F-4225-ADF8-17504092EB55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Развитие команды</a:t>
              </a: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Библиотека решений</a:t>
              </a: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Проект предполагает создание систематизированного каталога реализованных проектов. Однако, систематизация в каталоге будет осуществлена не только по целям и задачам, но и по методам и используемым инструментам.</a:t>
              </a:r>
            </a:p>
            <a:p>
              <a:pPr algn="just"/>
              <a:r>
                <a:rPr lang="ru-RU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Например, проект оптимизации структуры залов универмагов получит в библиотеке метки: 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регрессионная модель;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поиск решений;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макрос;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функция на базе макроса.</a:t>
              </a:r>
            </a:p>
            <a:p>
              <a:pPr algn="just"/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По этим меткам несложно будет найти как чисто технические приёмы, так и целые концепции решений будущих задач.</a:t>
              </a:r>
            </a:p>
          </p:txBody>
        </p: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67567C2C-3C42-429C-B96D-06EAEB29DAFC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6" y="1890197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06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21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438082" y="598162"/>
            <a:ext cx="7640910" cy="4923729"/>
            <a:chOff x="813732" y="1296096"/>
            <a:chExt cx="8720793" cy="517181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8E1297-FD1E-412B-AD5C-080DD5F038AF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Активности согласно плану адаптации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В течение отчётного периода посетил универмаги: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190 Колумбус Москва;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130 Варшавское шоссе Москва;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272 FOR YOU </a:t>
              </a: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Москва;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239 Ритейл Парк Москва;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213 ЦУМ Валентина Владимир.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Прошёл стажировку: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в универмаге 130 Варшавское шоссе Москва;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на распределительном центре </a:t>
              </a:r>
              <a:r>
                <a:rPr lang="ru-RU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Бритово</a:t>
              </a: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Принял участие в тожественном открытии нового универмага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312 </a:t>
              </a:r>
              <a:r>
                <a:rPr lang="ru-RU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Вэйпарк</a:t>
              </a: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Москва.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50" y="1920483"/>
              <a:ext cx="8276133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Рисунок 11" descr="Изображение выглядит как дорога, грузовик, внешний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FB34DDCB-01A7-4210-AA97-9995933423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-717" r="43" b="-717"/>
          <a:stretch/>
        </p:blipFill>
        <p:spPr>
          <a:xfrm>
            <a:off x="7723360" y="1323825"/>
            <a:ext cx="4064508" cy="2504998"/>
          </a:xfrm>
          <a:prstGeom prst="rect">
            <a:avLst/>
          </a:prstGeom>
          <a:effectLst>
            <a:outerShdw blurRad="63500" dist="889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 descr="Изображение выглядит как здание, внутренний, магазин, стол&#10;&#10;Автоматически созданное описание">
            <a:extLst>
              <a:ext uri="{FF2B5EF4-FFF2-40B4-BE49-F238E27FC236}">
                <a16:creationId xmlns:a16="http://schemas.microsoft.com/office/drawing/2014/main" id="{189EC96E-7CA3-4A76-8BEE-39ADFDFFFD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2"/>
          <a:stretch/>
        </p:blipFill>
        <p:spPr>
          <a:xfrm>
            <a:off x="7723359" y="4097244"/>
            <a:ext cx="4064509" cy="2468294"/>
          </a:xfrm>
          <a:prstGeom prst="rect">
            <a:avLst/>
          </a:prstGeom>
          <a:effectLst>
            <a:outerShdw blurRad="63500" dist="889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17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1DF6A7-5502-429C-B9BA-CCE0109CE550}"/>
              </a:ext>
            </a:extLst>
          </p:cNvPr>
          <p:cNvSpPr/>
          <p:nvPr/>
        </p:nvSpPr>
        <p:spPr>
          <a:xfrm>
            <a:off x="1311143" y="3297912"/>
            <a:ext cx="4448886" cy="546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 Благодарю за внимание!</a:t>
            </a:r>
          </a:p>
          <a:p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lang="ru-RU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7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77D702-BCA8-49D9-A695-2EBDFEE91976}"/>
              </a:ext>
            </a:extLst>
          </p:cNvPr>
          <p:cNvSpPr/>
          <p:nvPr/>
        </p:nvSpPr>
        <p:spPr>
          <a:xfrm>
            <a:off x="1983463" y="1198893"/>
            <a:ext cx="8081381" cy="42875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Основные аспекты:</a:t>
            </a:r>
          </a:p>
          <a:p>
            <a:endParaRPr lang="ru-RU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Реализованные проекты;</a:t>
            </a:r>
          </a:p>
          <a:p>
            <a:endParaRPr lang="ru-RU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Перспективные направления развития аналитики;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Развитие команды;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Активности согласно плану адаптации.</a:t>
            </a:r>
          </a:p>
        </p:txBody>
      </p:sp>
    </p:spTree>
    <p:extLst>
      <p:ext uri="{BB962C8B-B14F-4D97-AF65-F5344CB8AC3E}">
        <p14:creationId xmlns:p14="http://schemas.microsoft.com/office/powerpoint/2010/main" val="302296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0B2C8A0-8C6F-497B-8BB6-9DE6197B4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1" y="309761"/>
            <a:ext cx="8165110" cy="3876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7B364B-F11B-4319-A43E-11B9C953ADF9}"/>
              </a:ext>
            </a:extLst>
          </p:cNvPr>
          <p:cNvGrpSpPr/>
          <p:nvPr/>
        </p:nvGrpSpPr>
        <p:grpSpPr>
          <a:xfrm>
            <a:off x="315881" y="3710091"/>
            <a:ext cx="8724555" cy="2728810"/>
            <a:chOff x="813732" y="1296096"/>
            <a:chExt cx="8720793" cy="517181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CB5957-5DF4-4EEA-A456-DDA454DD3A35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Реализованные проекты</a:t>
              </a: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Расчёт коммерческого бюджета компании</a:t>
              </a:r>
            </a:p>
            <a:p>
              <a:endParaRPr lang="ru-RU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Автоматизирован блок расчёта поставок в компанию / универмаги / закладки и выдачи товара с ДХ;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Реализован алгоритм учёта управленческих корректировок выручки и поставок на всех уровнях товарной иерархии;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Подготовлен и согласован коммерческий бюджет компании на 2020 год.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27D4415-D1A5-46E9-A115-5C0B2A0AFBC7}"/>
                </a:ext>
              </a:extLst>
            </p:cNvPr>
            <p:cNvCxnSpPr>
              <a:cxnSpLocks/>
            </p:cNvCxnSpPr>
            <p:nvPr/>
          </p:nvCxnSpPr>
          <p:spPr>
            <a:xfrm>
              <a:off x="996620" y="2286167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1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внутренний, карт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276049A7-ACDE-4389-8398-92B690274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638437"/>
            <a:ext cx="10574665" cy="3832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3343276" y="390552"/>
            <a:ext cx="8466169" cy="2743173"/>
            <a:chOff x="813732" y="1296096"/>
            <a:chExt cx="8720793" cy="517181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Реализованные проекты</a:t>
              </a: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Оптимизация структуры торговых залов универмагов</a:t>
              </a: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Проведён анализ зависимости роста выручки и дохода при изменении ёмкости залов универмагов;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Разработана регрессионная модель расчёта оптимальной структуры универмага;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Подготовлен отчёт мониторинга результатов пилота проекта.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96620" y="2277058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76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6" name="Рисунок 5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831F9C71-BBDE-43EF-BD4F-2F5AAB339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7" y="3489000"/>
            <a:ext cx="5478086" cy="315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E42900-9A69-4943-BBAB-7E142766E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98" y="534356"/>
            <a:ext cx="4478047" cy="5504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BFFA7E4-E871-4655-B141-68D242E60293}"/>
              </a:ext>
            </a:extLst>
          </p:cNvPr>
          <p:cNvGrpSpPr/>
          <p:nvPr/>
        </p:nvGrpSpPr>
        <p:grpSpPr>
          <a:xfrm>
            <a:off x="162591" y="1238949"/>
            <a:ext cx="7548035" cy="1969177"/>
            <a:chOff x="106191" y="1250688"/>
            <a:chExt cx="8720795" cy="5171816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393E329-6344-49B2-AE65-00A0ED7C9F67}"/>
                </a:ext>
              </a:extLst>
            </p:cNvPr>
            <p:cNvSpPr/>
            <p:nvPr/>
          </p:nvSpPr>
          <p:spPr>
            <a:xfrm>
              <a:off x="106191" y="1250688"/>
              <a:ext cx="8720795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Реализованные проекты</a:t>
              </a:r>
            </a:p>
            <a:p>
              <a:endParaRPr lang="ru-RU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 </a:t>
              </a:r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система аналитической отчётности</a:t>
              </a:r>
            </a:p>
            <a:p>
              <a:endParaRPr lang="ru-RU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Проведён сравнительный анализ потребностей заказчика (директоров направлений КД) и возможностей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</a:t>
              </a: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системы;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Подготовлены макеты сводного отчёта и панели мониторинга.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9F3B787-25A4-475B-8D95-8882337A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4" y="2575064"/>
              <a:ext cx="83855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18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Рисунок 5" descr="Изображение выглядит как внутренний, наполненный, стол, деревянный&#10;&#10;Автоматически созданное описание">
            <a:extLst>
              <a:ext uri="{FF2B5EF4-FFF2-40B4-BE49-F238E27FC236}">
                <a16:creationId xmlns:a16="http://schemas.microsoft.com/office/drawing/2014/main" id="{EA0A2CA2-3BE2-4062-A67F-D1919300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3" y="513289"/>
            <a:ext cx="9501868" cy="3735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3600475" y="3488138"/>
            <a:ext cx="8054043" cy="3096181"/>
            <a:chOff x="813732" y="1296096"/>
            <a:chExt cx="8720793" cy="517181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8E1297-FD1E-412B-AD5C-080DD5F038AF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Перспективные направления развития аналитики</a:t>
              </a:r>
            </a:p>
            <a:p>
              <a:endParaRPr lang="ru-RU" sz="12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Планирование продаж по магазинам</a:t>
              </a:r>
            </a:p>
            <a:p>
              <a:endParaRPr lang="ru-RU" sz="8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Реализация модели планирования продаж по магазинам с детализацией на уровне пересечений Дирекция </a:t>
              </a:r>
              <a:r>
                <a:rPr lang="en-US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&amp; </a:t>
              </a:r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Зал универмага решит проблему диспропорций наполненности между залами и позволит на стадии бюджетирования более точно учесть потребности сети в соответствии с критерием максимизации выручки и дохода с квадратного метра торговой площади.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428" y="2222236"/>
              <a:ext cx="81534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76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683683" y="1374383"/>
            <a:ext cx="10824634" cy="4246241"/>
            <a:chOff x="813732" y="1296096"/>
            <a:chExt cx="8720793" cy="517181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 Перспективные направления развития аналитики</a:t>
              </a: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Автоматизация процесса бюджетирования</a:t>
              </a: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Проект предполагает последовательное автоматическое исполнение блоков расчётов, связанных между собой информационными потоками, </a:t>
              </a:r>
              <a:r>
                <a:rPr lang="ru-RU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т.о</a:t>
              </a: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что результаты расчёта предыдущего блока служат входящей информацией для последующего. Причём, при передаче информации от блока к блоку, она может быть скорректирована согласно управленческим вводным.</a:t>
              </a:r>
            </a:p>
            <a:p>
              <a:pPr algn="just"/>
              <a:endParaRPr lang="ru-RU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Итоговый алгоритм процесса будет представлять собой цепь перемежающихся блоков автоматического расчёта и «калькуляторов» определения управленческих корректировок.</a:t>
              </a:r>
            </a:p>
            <a:p>
              <a:pPr algn="just"/>
              <a:endPara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Реализовать проект целесообразно на базе нескольких пакетов ПО, оптимально подходящих для алгоритмизации каждого из блоков процесса. Предварительно в качестве платформ реализации рассматривается пара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TXT Retail </a:t>
              </a: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Microsoft Excel</a:t>
              </a: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79337" y="1953543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B8227D3-93F9-43BD-BB29-BF0A350A0795}"/>
              </a:ext>
            </a:extLst>
          </p:cNvPr>
          <p:cNvGrpSpPr/>
          <p:nvPr/>
        </p:nvGrpSpPr>
        <p:grpSpPr>
          <a:xfrm>
            <a:off x="211527" y="5982905"/>
            <a:ext cx="5497378" cy="585100"/>
            <a:chOff x="2630455" y="534104"/>
            <a:chExt cx="5497378" cy="5851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75CF432-1649-455D-9DA8-78BA66EA39A8}"/>
                </a:ext>
              </a:extLst>
            </p:cNvPr>
            <p:cNvSpPr/>
            <p:nvPr/>
          </p:nvSpPr>
          <p:spPr>
            <a:xfrm>
              <a:off x="2630455" y="534104"/>
              <a:ext cx="5497378" cy="58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b" anchorCtr="0"/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&amp;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Рисунок 8" descr="Изображение выглядит как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905836B0-7FFB-48AD-A3A0-1553B570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310" y="569532"/>
              <a:ext cx="1660013" cy="541167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6E58FDEF-806A-4B36-AC51-076FF16E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266" y="584454"/>
              <a:ext cx="2435337" cy="48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65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285F97B-3194-4D11-B530-25C9DE1E1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4330961"/>
            <a:ext cx="3327605" cy="2286000"/>
          </a:xfrm>
          <a:prstGeom prst="rect">
            <a:avLst/>
          </a:prstGeom>
          <a:ln w="25400">
            <a:solidFill>
              <a:srgbClr val="5F0F8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1965334" y="1628627"/>
            <a:ext cx="9165349" cy="3507522"/>
            <a:chOff x="813732" y="1296096"/>
            <a:chExt cx="8720793" cy="517181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8E1297-FD1E-412B-AD5C-080DD5F038AF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 Перспективные направления развития аналитики</a:t>
              </a:r>
            </a:p>
            <a:p>
              <a:endParaRPr lang="ru-RU" sz="12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Исследование эластичности спроса</a:t>
              </a:r>
            </a:p>
            <a:p>
              <a:endParaRPr lang="ru-RU" sz="6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Результаты анализа зависимости спроса от величины скидки (или пары наценка + скидка) в зависимости от ценового сегмента товара или его места в товарной иерархии позволят оптимизировать используемые компанией трейд-маркетинговые механики, включая механики уценки.</a:t>
              </a:r>
            </a:p>
            <a:p>
              <a:pPr algn="just"/>
              <a:endParaRPr lang="ru-RU" sz="7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Решение этой задачи ведёт к возможности улучшения оборачиваемости и более эффективному управлению товарными запасами при условии максимизации маржи.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35" y="2140803"/>
              <a:ext cx="8373358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16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1477561" y="1625713"/>
            <a:ext cx="8941567" cy="4204636"/>
            <a:chOff x="813732" y="1296096"/>
            <a:chExt cx="8720793" cy="517181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 Перспективные направления развития аналитики</a:t>
              </a: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Конкурентный анализ и прогнозирование спроса</a:t>
              </a: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Проект предполагает разработку пакета инструментов необходимых для возможности построения прогноза продаж с приемлемой точностью: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парсеры сайтов основного конкурентного окружения;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база данных метеонаблюдений в разрезе основных локаций розничной  сети компании;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набор математических моделей с различными горизонтами прогнозирования и уровнями детализации прогноза.</a:t>
              </a:r>
            </a:p>
            <a:p>
              <a:endParaRPr lang="ru-RU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Реализация проекта позволит повысить эффективность целого ряда ключевых бизнес-процессов: закупки (ОТВ), распределение, трейд-маркетинг.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56864" y="1946859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819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787</Words>
  <Application>Microsoft Office PowerPoint</Application>
  <PresentationFormat>Широкоэкранный</PresentationFormat>
  <Paragraphs>120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Parfenov Sergey</dc:creator>
  <cp:lastModifiedBy>Сергей Парфенов</cp:lastModifiedBy>
  <cp:revision>21</cp:revision>
  <dcterms:created xsi:type="dcterms:W3CDTF">2019-12-24T15:36:01Z</dcterms:created>
  <dcterms:modified xsi:type="dcterms:W3CDTF">2023-02-18T18:00:09Z</dcterms:modified>
</cp:coreProperties>
</file>