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48" r:id="rId5"/>
  </p:sldMasterIdLst>
  <p:notesMasterIdLst>
    <p:notesMasterId r:id="rId28"/>
  </p:notesMasterIdLst>
  <p:handoutMasterIdLst>
    <p:handoutMasterId r:id="rId29"/>
  </p:handoutMasterIdLst>
  <p:sldIdLst>
    <p:sldId id="256" r:id="rId6"/>
    <p:sldId id="318" r:id="rId7"/>
    <p:sldId id="317" r:id="rId8"/>
    <p:sldId id="320" r:id="rId9"/>
    <p:sldId id="321" r:id="rId10"/>
    <p:sldId id="322" r:id="rId11"/>
    <p:sldId id="323" r:id="rId12"/>
    <p:sldId id="331" r:id="rId13"/>
    <p:sldId id="324" r:id="rId14"/>
    <p:sldId id="339" r:id="rId15"/>
    <p:sldId id="325" r:id="rId16"/>
    <p:sldId id="327" r:id="rId17"/>
    <p:sldId id="328" r:id="rId18"/>
    <p:sldId id="329" r:id="rId19"/>
    <p:sldId id="330" r:id="rId20"/>
    <p:sldId id="334" r:id="rId21"/>
    <p:sldId id="336" r:id="rId22"/>
    <p:sldId id="341" r:id="rId23"/>
    <p:sldId id="342" r:id="rId24"/>
    <p:sldId id="337" r:id="rId25"/>
    <p:sldId id="338" r:id="rId26"/>
    <p:sldId id="340" r:id="rId27"/>
  </p:sldIdLst>
  <p:sldSz cx="9144000" cy="6858000" type="screen4x3"/>
  <p:notesSz cx="6669088" cy="99187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63" userDrawn="1">
          <p15:clr>
            <a:srgbClr val="A4A3A4"/>
          </p15:clr>
        </p15:guide>
        <p15:guide id="2" pos="30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B3"/>
    <a:srgbClr val="C42A44"/>
    <a:srgbClr val="BB2F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3" autoAdjust="0"/>
    <p:restoredTop sz="96441" autoAdjust="0"/>
  </p:normalViewPr>
  <p:slideViewPr>
    <p:cSldViewPr>
      <p:cViewPr>
        <p:scale>
          <a:sx n="90" d="100"/>
          <a:sy n="90" d="100"/>
        </p:scale>
        <p:origin x="-828" y="204"/>
      </p:cViewPr>
      <p:guideLst>
        <p:guide orient="horz" pos="2387"/>
        <p:guide pos="292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89626" cy="496491"/>
          </a:xfrm>
          <a:prstGeom prst="rect">
            <a:avLst/>
          </a:prstGeom>
        </p:spPr>
        <p:txBody>
          <a:bodyPr vert="horz" lIns="90772" tIns="45386" rIns="90772" bIns="45386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777902" y="0"/>
            <a:ext cx="2889626" cy="496491"/>
          </a:xfrm>
          <a:prstGeom prst="rect">
            <a:avLst/>
          </a:prstGeom>
        </p:spPr>
        <p:txBody>
          <a:bodyPr vert="horz" lIns="90772" tIns="45386" rIns="90772" bIns="45386" rtlCol="0"/>
          <a:lstStyle>
            <a:lvl1pPr algn="r">
              <a:defRPr sz="1200"/>
            </a:lvl1pPr>
          </a:lstStyle>
          <a:p>
            <a:fld id="{944B0FC3-D310-4ED9-B026-0FD3DF12F4B6}" type="datetimeFigureOut">
              <a:rPr lang="ru-RU" smtClean="0"/>
              <a:t>04.05.2019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1" y="9420624"/>
            <a:ext cx="2889626" cy="496490"/>
          </a:xfrm>
          <a:prstGeom prst="rect">
            <a:avLst/>
          </a:prstGeom>
        </p:spPr>
        <p:txBody>
          <a:bodyPr vert="horz" lIns="90772" tIns="45386" rIns="90772" bIns="45386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777902" y="9420624"/>
            <a:ext cx="2889626" cy="496490"/>
          </a:xfrm>
          <a:prstGeom prst="rect">
            <a:avLst/>
          </a:prstGeom>
        </p:spPr>
        <p:txBody>
          <a:bodyPr vert="horz" lIns="90772" tIns="45386" rIns="90772" bIns="45386" rtlCol="0" anchor="b"/>
          <a:lstStyle>
            <a:lvl1pPr algn="r">
              <a:defRPr sz="1200"/>
            </a:lvl1pPr>
          </a:lstStyle>
          <a:p>
            <a:fld id="{585214F7-74E6-46D6-BA34-739C4E3278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2491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89938" cy="495935"/>
          </a:xfrm>
          <a:prstGeom prst="rect">
            <a:avLst/>
          </a:prstGeom>
        </p:spPr>
        <p:txBody>
          <a:bodyPr vert="horz" lIns="90945" tIns="45473" rIns="90945" bIns="45473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5935"/>
          </a:xfrm>
          <a:prstGeom prst="rect">
            <a:avLst/>
          </a:prstGeom>
        </p:spPr>
        <p:txBody>
          <a:bodyPr vert="horz" lIns="90945" tIns="45473" rIns="90945" bIns="45473" rtlCol="0"/>
          <a:lstStyle>
            <a:lvl1pPr algn="r">
              <a:defRPr sz="1200"/>
            </a:lvl1pPr>
          </a:lstStyle>
          <a:p>
            <a:fld id="{BA002419-6F7B-4090-9D51-9F89C657E2A0}" type="datetimeFigureOut">
              <a:rPr lang="ru-RU" smtClean="0"/>
              <a:pPr/>
              <a:t>04.05.2019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855663" y="744538"/>
            <a:ext cx="4957762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945" tIns="45473" rIns="90945" bIns="45473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66909" y="4711383"/>
            <a:ext cx="5335270" cy="4463415"/>
          </a:xfrm>
          <a:prstGeom prst="rect">
            <a:avLst/>
          </a:prstGeom>
        </p:spPr>
        <p:txBody>
          <a:bodyPr vert="horz" lIns="90945" tIns="45473" rIns="90945" bIns="45473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421043"/>
            <a:ext cx="2889938" cy="495935"/>
          </a:xfrm>
          <a:prstGeom prst="rect">
            <a:avLst/>
          </a:prstGeom>
        </p:spPr>
        <p:txBody>
          <a:bodyPr vert="horz" lIns="90945" tIns="45473" rIns="90945" bIns="45473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777607" y="9421043"/>
            <a:ext cx="2889938" cy="495935"/>
          </a:xfrm>
          <a:prstGeom prst="rect">
            <a:avLst/>
          </a:prstGeom>
        </p:spPr>
        <p:txBody>
          <a:bodyPr vert="horz" lIns="90945" tIns="45473" rIns="90945" bIns="45473" rtlCol="0" anchor="b"/>
          <a:lstStyle>
            <a:lvl1pPr algn="r">
              <a:defRPr sz="1200"/>
            </a:lvl1pPr>
          </a:lstStyle>
          <a:p>
            <a:fld id="{69B762EE-A39B-414A-9774-2742F6BDE9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259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C2A0-C4B9-46E7-85E6-E4582167B92C}" type="datetime1">
              <a:rPr lang="ru-RU" smtClean="0"/>
              <a:t>04.05.2019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Приложение 1 к Регламенту по согласованию организационных изменений в АПХ Мираторг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20AFB-75CD-4959-9C2C-24D506D25226}" type="datetime1">
              <a:rPr lang="ru-RU" smtClean="0"/>
              <a:t>04.05.2019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Приложение 1 к Регламенту по согласованию организационных изменений в АПХ Мираторг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BD67-3683-4013-B24B-18ECD066E1D7}" type="datetime1">
              <a:rPr lang="ru-RU" smtClean="0"/>
              <a:t>04.05.2019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Приложение 1 к Регламенту по согласованию организационных изменений в АПХ Мираторг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2DD7-3C7C-4213-A7F3-EE7028D74489}" type="datetime1">
              <a:rPr lang="ru-RU" smtClean="0"/>
              <a:t>04.05.2019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Приложение 1 к Регламенту по согласованию организационных изменений в АПХ Мираторг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6FD7-D47B-4F2D-ACB1-319C3E3AFAAA}" type="datetime1">
              <a:rPr lang="ru-RU" smtClean="0"/>
              <a:t>04.05.2019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Приложение 1 к Регламенту по согласованию организационных изменений в АПХ Мираторг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4D2A-5F7D-4FFE-B812-D02968C0D238}" type="datetime1">
              <a:rPr lang="ru-RU" smtClean="0"/>
              <a:t>04.05.2019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Приложение 1 к Регламенту по согласованию организационных изменений в АПХ Мираторг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88B50-12D5-4056-ACD6-FA3D2D22F378}" type="datetime1">
              <a:rPr lang="ru-RU" smtClean="0"/>
              <a:t>04.05.2019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Приложение 1 к Регламенту по согласованию организационных изменений в АПХ Мираторг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7BEFF-C9E5-4ED2-AE9B-A64C28E5BD7D}" type="datetime1">
              <a:rPr lang="ru-RU" smtClean="0"/>
              <a:t>04.05.2019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Приложение 1 к Регламенту по согласованию организационных изменений в АПХ Мираторг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BA3ED-2F8C-4D6E-B98D-DAF9DC6D2023}" type="datetime1">
              <a:rPr lang="ru-RU" smtClean="0"/>
              <a:t>04.05.2019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Приложение 1 к Регламенту по согласованию организационных изменений в АПХ Мираторг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B8FA3-231E-4EB2-B8C5-EC7FF1D07976}" type="datetime1">
              <a:rPr lang="ru-RU" smtClean="0"/>
              <a:t>04.05.2019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Приложение 1 к Регламенту по согласованию организационных изменений в АПХ Мираторг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D36B1-3169-4E5B-8083-5885B6D7B299}" type="datetime1">
              <a:rPr lang="ru-RU" smtClean="0"/>
              <a:t>04.05.2019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Приложение 1 к Регламенту по согласованию организационных изменений в АПХ Мираторг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4817F-2662-4149-8B3F-B4E8E0FBBB8E}" type="datetime1">
              <a:rPr lang="ru-RU" smtClean="0"/>
              <a:t>04.05.2019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Приложение 1 к Регламенту по согласованию организационных изменений в АПХ Мираторг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02338" y="2590639"/>
            <a:ext cx="7427480" cy="1656183"/>
          </a:xfrm>
        </p:spPr>
        <p:txBody>
          <a:bodyPr>
            <a:noAutofit/>
          </a:bodyPr>
          <a:lstStyle/>
          <a:p>
            <a:r>
              <a:rPr lang="ru-RU" sz="4000" b="1" dirty="0" smtClean="0"/>
              <a:t>Гросс - ценообразование</a:t>
            </a:r>
            <a:endParaRPr lang="ru-RU" sz="4000" dirty="0">
              <a:solidFill>
                <a:srgbClr val="FF0000"/>
              </a:solidFill>
            </a:endParaRP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5295" y="2132856"/>
            <a:ext cx="40005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Скругленный прямоугольник 5"/>
          <p:cNvSpPr/>
          <p:nvPr/>
        </p:nvSpPr>
        <p:spPr>
          <a:xfrm>
            <a:off x="125191" y="5949280"/>
            <a:ext cx="8867841" cy="45719"/>
          </a:xfrm>
          <a:prstGeom prst="roundRect">
            <a:avLst/>
          </a:prstGeom>
          <a:solidFill>
            <a:srgbClr val="C42A44"/>
          </a:solidFill>
          <a:ln>
            <a:solidFill>
              <a:srgbClr val="C42A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790503" y="6219872"/>
            <a:ext cx="1537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Декабрь 2018</a:t>
            </a:r>
          </a:p>
        </p:txBody>
      </p:sp>
      <p:pic>
        <p:nvPicPr>
          <p:cNvPr id="8" name="Рисунок 20" descr="Miratorg_logo_r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07957" y="972670"/>
            <a:ext cx="4702307" cy="67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47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179512" y="169162"/>
            <a:ext cx="6696744" cy="804675"/>
            <a:chOff x="251520" y="153198"/>
            <a:chExt cx="6552728" cy="804675"/>
          </a:xfrm>
        </p:grpSpPr>
        <p:sp>
          <p:nvSpPr>
            <p:cNvPr id="4" name="Блок-схема: карточка 3"/>
            <p:cNvSpPr/>
            <p:nvPr/>
          </p:nvSpPr>
          <p:spPr>
            <a:xfrm rot="10800000">
              <a:off x="4788024" y="153200"/>
              <a:ext cx="2016224" cy="804672"/>
            </a:xfrm>
            <a:prstGeom prst="flowChartPunchedCard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251520" y="153198"/>
              <a:ext cx="4533468" cy="8046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90463"/>
            <a:ext cx="6336703" cy="562074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accent2">
                    <a:lumMod val="50000"/>
                  </a:schemeClr>
                </a:solidFill>
              </a:rPr>
              <a:t>Методика расчета гросс-цены</a:t>
            </a:r>
            <a:endParaRPr lang="ru-RU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10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Рисунок 20" descr="Miratorg_logo_r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99006" y="449052"/>
            <a:ext cx="2051720" cy="294386"/>
          </a:xfrm>
          <a:prstGeom prst="rect">
            <a:avLst/>
          </a:prstGeom>
        </p:spPr>
      </p:pic>
      <p:grpSp>
        <p:nvGrpSpPr>
          <p:cNvPr id="15" name="Группа 14"/>
          <p:cNvGrpSpPr/>
          <p:nvPr/>
        </p:nvGrpSpPr>
        <p:grpSpPr>
          <a:xfrm>
            <a:off x="179512" y="1058901"/>
            <a:ext cx="3691251" cy="2636865"/>
            <a:chOff x="355427" y="1058901"/>
            <a:chExt cx="3691251" cy="2636865"/>
          </a:xfrm>
        </p:grpSpPr>
        <p:cxnSp>
          <p:nvCxnSpPr>
            <p:cNvPr id="12" name="Прямая соединительная линия 11"/>
            <p:cNvCxnSpPr/>
            <p:nvPr/>
          </p:nvCxnSpPr>
          <p:spPr>
            <a:xfrm>
              <a:off x="1410176" y="2708920"/>
              <a:ext cx="1512168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Стрелка вверх 13"/>
            <p:cNvSpPr/>
            <p:nvPr/>
          </p:nvSpPr>
          <p:spPr>
            <a:xfrm rot="10800000">
              <a:off x="2138467" y="2708920"/>
              <a:ext cx="900100" cy="288032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78575" y="1434042"/>
              <a:ext cx="677108" cy="124055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2">
                      <a:lumMod val="50000"/>
                    </a:schemeClr>
                  </a:solidFill>
                </a:rPr>
                <a:t>– логистика ТОП-клиента</a:t>
              </a:r>
              <a:endParaRPr lang="ru-RU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8" name="Стрелка вверх 17"/>
            <p:cNvSpPr/>
            <p:nvPr/>
          </p:nvSpPr>
          <p:spPr>
            <a:xfrm>
              <a:off x="3146578" y="2186021"/>
              <a:ext cx="900100" cy="824976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/>
          </p:nvCxnSpPr>
          <p:spPr>
            <a:xfrm>
              <a:off x="2367546" y="3007585"/>
              <a:ext cx="1512168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250925" y="1092845"/>
              <a:ext cx="677108" cy="1056031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2">
                      <a:lumMod val="50000"/>
                    </a:schemeClr>
                  </a:solidFill>
                </a:rPr>
                <a:t>+ макс </a:t>
              </a:r>
            </a:p>
            <a:p>
              <a:r>
                <a:rPr lang="ru-RU" sz="1600" dirty="0" smtClean="0">
                  <a:solidFill>
                    <a:schemeClr val="accent2">
                      <a:lumMod val="50000"/>
                    </a:schemeClr>
                  </a:solidFill>
                </a:rPr>
                <a:t>логистика</a:t>
              </a:r>
              <a:endParaRPr lang="ru-RU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grpSp>
          <p:nvGrpSpPr>
            <p:cNvPr id="24" name="Группа 23"/>
            <p:cNvGrpSpPr/>
            <p:nvPr/>
          </p:nvGrpSpPr>
          <p:grpSpPr>
            <a:xfrm>
              <a:off x="355427" y="1058901"/>
              <a:ext cx="1617758" cy="2636865"/>
              <a:chOff x="397959" y="1058901"/>
              <a:chExt cx="1617758" cy="2636865"/>
            </a:xfrm>
          </p:grpSpPr>
          <p:sp>
            <p:nvSpPr>
              <p:cNvPr id="25" name="Прямоугольник с двумя скругленными соседними углами 24"/>
              <p:cNvSpPr/>
              <p:nvPr/>
            </p:nvSpPr>
            <p:spPr>
              <a:xfrm>
                <a:off x="431540" y="2453280"/>
                <a:ext cx="540060" cy="1242486"/>
              </a:xfrm>
              <a:prstGeom prst="round2Same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ru-RU" dirty="0" smtClean="0"/>
                  <a:t>Цена  ТОП-клиента</a:t>
                </a:r>
                <a:endParaRPr lang="ru-RU" dirty="0"/>
              </a:p>
            </p:txBody>
          </p:sp>
          <p:cxnSp>
            <p:nvCxnSpPr>
              <p:cNvPr id="26" name="Прямая соединительная линия 25"/>
              <p:cNvCxnSpPr/>
              <p:nvPr/>
            </p:nvCxnSpPr>
            <p:spPr>
              <a:xfrm>
                <a:off x="397959" y="2450364"/>
                <a:ext cx="1512168" cy="0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27" name="Стрелка вверх 26"/>
              <p:cNvSpPr/>
              <p:nvPr/>
            </p:nvSpPr>
            <p:spPr>
              <a:xfrm rot="10800000">
                <a:off x="1115617" y="2446287"/>
                <a:ext cx="900100" cy="252000"/>
              </a:xfrm>
              <a:prstGeom prst="up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208890" y="1058901"/>
                <a:ext cx="677108" cy="1391465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r>
                  <a:rPr lang="ru-RU" sz="16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– ретро-</a:t>
                </a:r>
              </a:p>
              <a:p>
                <a:r>
                  <a:rPr lang="ru-RU" sz="1600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ru-RU" sz="16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 бонус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4788024" y="2060848"/>
                <a:ext cx="4131516" cy="6567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ru-RU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ru-RU" i="1">
                                <a:latin typeface="Cambria Math"/>
                              </a:rPr>
                              <m:t>п</m:t>
                            </m:r>
                            <m:r>
                              <a:rPr lang="ru-RU" i="1">
                                <a:latin typeface="Cambria Math"/>
                              </a:rPr>
                              <m:t>оставки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тоннаж группы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d>
                                  <m:dPr>
                                    <m:ctrlPr>
                                      <a:rPr lang="ru-RU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i="1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стоимость доставки до склада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тоннаж поставки</m:t>
                                </m:r>
                              </m:den>
                            </m:f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ru-RU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ru-RU" i="1">
                                <a:latin typeface="Cambria Math"/>
                              </a:rPr>
                              <m:t>п</m:t>
                            </m:r>
                            <m:r>
                              <a:rPr lang="ru-RU" i="1">
                                <a:latin typeface="Cambria Math"/>
                              </a:rPr>
                              <m:t>оставки</m:t>
                            </m:r>
                          </m:sub>
                          <m:sup/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тоннаж группы</m:t>
                            </m:r>
                          </m:e>
                        </m:nary>
                      </m:den>
                    </m:f>
                  </m:oMath>
                </a14:m>
                <a:r>
                  <a:rPr lang="ru-RU" dirty="0" smtClean="0"/>
                  <a:t> +</a:t>
                </a:r>
                <a:r>
                  <a:rPr lang="ru-RU" dirty="0"/>
                  <a:t> </a:t>
                </a: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2060848"/>
                <a:ext cx="4131516" cy="65671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 9"/>
          <p:cNvSpPr/>
          <p:nvPr/>
        </p:nvSpPr>
        <p:spPr>
          <a:xfrm>
            <a:off x="4481879" y="1332118"/>
            <a:ext cx="4568847" cy="72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ru-RU" i="1" dirty="0"/>
              <a:t>По группе вычисляется средневзвешенная стоимость логистики на 1 кг </a:t>
            </a:r>
            <a:r>
              <a:rPr lang="ru-RU" i="1" dirty="0" smtClean="0"/>
              <a:t>товара:</a:t>
            </a:r>
            <a:endParaRPr lang="ru-RU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4722686" y="3356992"/>
                <a:ext cx="4174797" cy="6567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ru-RU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ru-RU" i="1">
                                <a:latin typeface="Cambria Math"/>
                              </a:rPr>
                              <m:t>п</m:t>
                            </m:r>
                            <m:r>
                              <a:rPr lang="ru-RU" i="1">
                                <a:latin typeface="Cambria Math"/>
                              </a:rPr>
                              <m:t>оставки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ru-RU" i="1">
                                    <a:latin typeface="Cambria Math"/>
                                  </a:rPr>
                                  <m:t>тоннаж группы∙</m:t>
                                </m:r>
                                <m:d>
                                  <m:dPr>
                                    <m:ctrlPr>
                                      <a:rPr lang="ru-RU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стоимость доставки до </m:t>
                                    </m:r>
                                    <m:r>
                                      <a:rPr lang="ru-RU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клиента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ru-RU" i="1">
                                    <a:latin typeface="Cambria Math"/>
                                  </a:rPr>
                                  <m:t>тоннаж поставки</m:t>
                                </m:r>
                              </m:den>
                            </m:f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ru-RU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ru-RU" i="1">
                                <a:latin typeface="Cambria Math"/>
                              </a:rPr>
                              <m:t>п</m:t>
                            </m:r>
                            <m:r>
                              <a:rPr lang="ru-RU" i="1">
                                <a:latin typeface="Cambria Math"/>
                              </a:rPr>
                              <m:t>оставки</m:t>
                            </m:r>
                          </m:sub>
                          <m:sup/>
                          <m:e>
                            <m:r>
                              <a:rPr lang="ru-RU" i="1">
                                <a:latin typeface="Cambria Math"/>
                              </a:rPr>
                              <m:t>тоннаж группы</m:t>
                            </m:r>
                          </m:e>
                        </m:nary>
                      </m:den>
                    </m:f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686" y="3356992"/>
                <a:ext cx="4174797" cy="656718"/>
              </a:xfrm>
              <a:prstGeom prst="rect">
                <a:avLst/>
              </a:prstGeom>
              <a:blipFill rotWithShape="1">
                <a:blip r:embed="rId4"/>
                <a:stretch>
                  <a:fillRect l="-1314" b="-9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/>
              <p:cNvSpPr/>
              <p:nvPr/>
            </p:nvSpPr>
            <p:spPr>
              <a:xfrm>
                <a:off x="4741920" y="2780928"/>
                <a:ext cx="4150560" cy="484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</a:rPr>
                          <m:t>стоимость склада</m:t>
                        </m:r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</a:rPr>
                          <m:t>количество дней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ru-RU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ru-RU" i="1">
                            <a:latin typeface="Cambria Math" panose="02040503050406030204" pitchFamily="18" charset="0"/>
                          </a:rPr>
                          <m:t>д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ни</m:t>
                        </m:r>
                      </m:sub>
                      <m:sup/>
                      <m:e>
                        <m:f>
                          <m:fPr>
                            <m:ctrlPr>
                              <a:rPr lang="ru-RU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тоннаж группы</m:t>
                            </m:r>
                          </m:num>
                          <m:den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общий тоннаж стоков</m:t>
                            </m:r>
                          </m:den>
                        </m:f>
                      </m:e>
                    </m:nary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9" name="Прямоугольник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920" y="2780928"/>
                <a:ext cx="4150560" cy="484428"/>
              </a:xfrm>
              <a:prstGeom prst="rect">
                <a:avLst/>
              </a:prstGeom>
              <a:blipFill rotWithShape="1">
                <a:blip r:embed="rId5"/>
                <a:stretch>
                  <a:fillRect l="-1322" t="-85000" b="-122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Прямоугольник 29"/>
          <p:cNvSpPr/>
          <p:nvPr/>
        </p:nvSpPr>
        <p:spPr>
          <a:xfrm>
            <a:off x="659038" y="4149080"/>
            <a:ext cx="8064895" cy="1987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ru-RU" i="1" dirty="0"/>
              <a:t> </a:t>
            </a:r>
            <a:r>
              <a:rPr lang="ru-RU" i="1" dirty="0" smtClean="0"/>
              <a:t>    Из </a:t>
            </a:r>
            <a:r>
              <a:rPr lang="ru-RU" i="1" dirty="0"/>
              <a:t>цены товара для ТОП-клиента вычитается рассчитанное значение логистических затрат по доставке товара ТОП-клиенту</a:t>
            </a:r>
            <a:r>
              <a:rPr lang="ru-RU" i="1" dirty="0" smtClean="0"/>
              <a:t>.</a:t>
            </a:r>
          </a:p>
          <a:p>
            <a:pPr>
              <a:lnSpc>
                <a:spcPct val="114000"/>
              </a:lnSpc>
            </a:pPr>
            <a:endParaRPr lang="ru-RU" i="1" dirty="0" smtClean="0"/>
          </a:p>
          <a:p>
            <a:pPr>
              <a:lnSpc>
                <a:spcPct val="114000"/>
              </a:lnSpc>
            </a:pPr>
            <a:r>
              <a:rPr lang="ru-RU" i="1" dirty="0"/>
              <a:t> </a:t>
            </a:r>
            <a:r>
              <a:rPr lang="ru-RU" i="1" dirty="0" smtClean="0"/>
              <a:t>    К </a:t>
            </a:r>
            <a:r>
              <a:rPr lang="ru-RU" i="1" dirty="0"/>
              <a:t>полученному значению добавляется максимальная логистика -полная стоимость логистических затрат по доставке 1 кг товара выбранной группы до самого удаленного клиента (филиала).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344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179512" y="169162"/>
            <a:ext cx="6696744" cy="804675"/>
            <a:chOff x="251520" y="153198"/>
            <a:chExt cx="6552728" cy="804675"/>
          </a:xfrm>
        </p:grpSpPr>
        <p:sp>
          <p:nvSpPr>
            <p:cNvPr id="4" name="Блок-схема: карточка 3"/>
            <p:cNvSpPr/>
            <p:nvPr/>
          </p:nvSpPr>
          <p:spPr>
            <a:xfrm rot="10800000">
              <a:off x="4788024" y="153200"/>
              <a:ext cx="2016224" cy="804672"/>
            </a:xfrm>
            <a:prstGeom prst="flowChartPunchedCard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251520" y="153198"/>
              <a:ext cx="4533468" cy="8046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90463"/>
            <a:ext cx="6336703" cy="562074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accent2">
                    <a:lumMod val="50000"/>
                  </a:schemeClr>
                </a:solidFill>
              </a:rPr>
              <a:t>Методика расчета гросс-цены</a:t>
            </a:r>
            <a:endParaRPr lang="ru-RU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11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Рисунок 20" descr="Miratorg_logo_r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99006" y="449052"/>
            <a:ext cx="2051720" cy="294386"/>
          </a:xfrm>
          <a:prstGeom prst="rect">
            <a:avLst/>
          </a:prstGeom>
        </p:spPr>
      </p:pic>
      <p:grpSp>
        <p:nvGrpSpPr>
          <p:cNvPr id="15" name="Группа 14"/>
          <p:cNvGrpSpPr/>
          <p:nvPr/>
        </p:nvGrpSpPr>
        <p:grpSpPr>
          <a:xfrm>
            <a:off x="179512" y="1058901"/>
            <a:ext cx="4763161" cy="2636865"/>
            <a:chOff x="355427" y="1058901"/>
            <a:chExt cx="4763161" cy="2636865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3483670" y="1952837"/>
              <a:ext cx="1634918" cy="1249506"/>
              <a:chOff x="2392726" y="1963470"/>
              <a:chExt cx="1634918" cy="1249506"/>
            </a:xfrm>
          </p:grpSpPr>
          <p:cxnSp>
            <p:nvCxnSpPr>
              <p:cNvPr id="22" name="Прямая соединительная линия 21"/>
              <p:cNvCxnSpPr/>
              <p:nvPr/>
            </p:nvCxnSpPr>
            <p:spPr>
              <a:xfrm>
                <a:off x="2392726" y="2186021"/>
                <a:ext cx="1512168" cy="0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23" name="Стрелка вверх 22"/>
              <p:cNvSpPr/>
              <p:nvPr/>
            </p:nvSpPr>
            <p:spPr>
              <a:xfrm>
                <a:off x="3127544" y="1963470"/>
                <a:ext cx="900100" cy="222551"/>
              </a:xfrm>
              <a:prstGeom prst="up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237658" y="2156945"/>
                <a:ext cx="677108" cy="1056031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r>
                  <a:rPr lang="ru-RU" sz="16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+ скидка за формат</a:t>
                </a:r>
                <a:endParaRPr lang="ru-RU" sz="16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38" name="Группа 37"/>
            <p:cNvGrpSpPr/>
            <p:nvPr/>
          </p:nvGrpSpPr>
          <p:grpSpPr>
            <a:xfrm>
              <a:off x="355427" y="1058901"/>
              <a:ext cx="3691251" cy="2636865"/>
              <a:chOff x="355427" y="1058901"/>
              <a:chExt cx="3691251" cy="2636865"/>
            </a:xfrm>
          </p:grpSpPr>
          <p:cxnSp>
            <p:nvCxnSpPr>
              <p:cNvPr id="39" name="Прямая соединительная линия 38"/>
              <p:cNvCxnSpPr/>
              <p:nvPr/>
            </p:nvCxnSpPr>
            <p:spPr>
              <a:xfrm>
                <a:off x="1410176" y="2708920"/>
                <a:ext cx="1512168" cy="0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40" name="Стрелка вверх 39"/>
              <p:cNvSpPr/>
              <p:nvPr/>
            </p:nvSpPr>
            <p:spPr>
              <a:xfrm rot="10800000">
                <a:off x="2138467" y="2708920"/>
                <a:ext cx="900100" cy="288032"/>
              </a:xfrm>
              <a:prstGeom prst="up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178575" y="1434042"/>
                <a:ext cx="677108" cy="1240558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r>
                  <a:rPr lang="ru-RU" sz="16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– логистика ТОП-клиента</a:t>
                </a:r>
                <a:endParaRPr lang="ru-RU" sz="16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2" name="Стрелка вверх 41"/>
              <p:cNvSpPr/>
              <p:nvPr/>
            </p:nvSpPr>
            <p:spPr>
              <a:xfrm>
                <a:off x="3146578" y="2186021"/>
                <a:ext cx="900100" cy="824976"/>
              </a:xfrm>
              <a:prstGeom prst="up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43" name="Прямая соединительная линия 42"/>
              <p:cNvCxnSpPr/>
              <p:nvPr/>
            </p:nvCxnSpPr>
            <p:spPr>
              <a:xfrm>
                <a:off x="2367546" y="3007585"/>
                <a:ext cx="1512168" cy="0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>
                <a:off x="3250925" y="1092845"/>
                <a:ext cx="677108" cy="1056031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r>
                  <a:rPr lang="ru-RU" sz="16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+ макс </a:t>
                </a:r>
              </a:p>
              <a:p>
                <a:r>
                  <a:rPr lang="ru-RU" sz="16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логистика</a:t>
                </a:r>
                <a:endParaRPr lang="ru-RU" sz="16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45" name="Группа 44"/>
              <p:cNvGrpSpPr/>
              <p:nvPr/>
            </p:nvGrpSpPr>
            <p:grpSpPr>
              <a:xfrm>
                <a:off x="355427" y="1058901"/>
                <a:ext cx="1617758" cy="2636865"/>
                <a:chOff x="397959" y="1058901"/>
                <a:chExt cx="1617758" cy="2636865"/>
              </a:xfrm>
            </p:grpSpPr>
            <p:sp>
              <p:nvSpPr>
                <p:cNvPr id="46" name="Прямоугольник с двумя скругленными соседними углами 45"/>
                <p:cNvSpPr/>
                <p:nvPr/>
              </p:nvSpPr>
              <p:spPr>
                <a:xfrm>
                  <a:off x="431540" y="2453280"/>
                  <a:ext cx="540060" cy="1242486"/>
                </a:xfrm>
                <a:prstGeom prst="round2Same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ru-RU" dirty="0" smtClean="0"/>
                    <a:t>Цена  ТОП-клиента</a:t>
                  </a:r>
                  <a:endParaRPr lang="ru-RU" dirty="0"/>
                </a:p>
              </p:txBody>
            </p:sp>
            <p:cxnSp>
              <p:nvCxnSpPr>
                <p:cNvPr id="47" name="Прямая соединительная линия 46"/>
                <p:cNvCxnSpPr/>
                <p:nvPr/>
              </p:nvCxnSpPr>
              <p:spPr>
                <a:xfrm>
                  <a:off x="397959" y="2450364"/>
                  <a:ext cx="1512168" cy="0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50000"/>
                    </a:schemeClr>
                  </a:solidFill>
                  <a:prstDash val="dash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48" name="Стрелка вверх 47"/>
                <p:cNvSpPr/>
                <p:nvPr/>
              </p:nvSpPr>
              <p:spPr>
                <a:xfrm rot="10800000">
                  <a:off x="1115617" y="2446287"/>
                  <a:ext cx="900100" cy="252000"/>
                </a:xfrm>
                <a:prstGeom prst="upArrow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1208890" y="1058901"/>
                  <a:ext cx="677108" cy="1391465"/>
                </a:xfrm>
                <a:prstGeom prst="rect">
                  <a:avLst/>
                </a:prstGeom>
                <a:noFill/>
              </p:spPr>
              <p:txBody>
                <a:bodyPr vert="vert270" wrap="square" rtlCol="0">
                  <a:spAutoFit/>
                </a:bodyPr>
                <a:lstStyle/>
                <a:p>
                  <a:r>
                    <a:rPr lang="ru-RU" sz="1600" dirty="0" smtClean="0">
                      <a:solidFill>
                        <a:schemeClr val="accent2">
                          <a:lumMod val="50000"/>
                        </a:schemeClr>
                      </a:solidFill>
                    </a:rPr>
                    <a:t>– ретро-</a:t>
                  </a:r>
                </a:p>
                <a:p>
                  <a:r>
                    <a:rPr lang="ru-RU" sz="16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 </a:t>
                  </a:r>
                  <a:r>
                    <a:rPr lang="ru-RU" sz="1600" dirty="0" smtClean="0">
                      <a:solidFill>
                        <a:schemeClr val="accent2">
                          <a:lumMod val="50000"/>
                        </a:schemeClr>
                      </a:solidFill>
                    </a:rPr>
                    <a:t>  бонус</a:t>
                  </a:r>
                </a:p>
              </p:txBody>
            </p:sp>
          </p:grpSp>
        </p:grpSp>
      </p:grpSp>
      <p:graphicFrame>
        <p:nvGraphicFramePr>
          <p:cNvPr id="51" name="Таблица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65767"/>
              </p:ext>
            </p:extLst>
          </p:nvPr>
        </p:nvGraphicFramePr>
        <p:xfrm>
          <a:off x="1201916" y="4077072"/>
          <a:ext cx="6933243" cy="1584176"/>
        </p:xfrm>
        <a:graphic>
          <a:graphicData uri="http://schemas.openxmlformats.org/drawingml/2006/table">
            <a:tbl>
              <a:tblPr/>
              <a:tblGrid>
                <a:gridCol w="2474385"/>
                <a:gridCol w="1502927"/>
                <a:gridCol w="1481146"/>
                <a:gridCol w="1474785"/>
              </a:tblGrid>
              <a:tr h="269418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Скидка за формат на 1 кг товара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5262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формат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самовывоз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доставка </a:t>
                      </a:r>
                      <a:b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на РЦ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адресная доставка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215534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Гипермаркет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534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Супермаркет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534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Дистрибутор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534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Другие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форматы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2" name="Прямоугольник 51"/>
          <p:cNvSpPr/>
          <p:nvPr/>
        </p:nvSpPr>
        <p:spPr>
          <a:xfrm>
            <a:off x="5374721" y="1487468"/>
            <a:ext cx="3547584" cy="2197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000"/>
              </a:lnSpc>
            </a:pPr>
            <a:r>
              <a:rPr lang="ru-RU" sz="2000" i="1" dirty="0">
                <a:solidFill>
                  <a:schemeClr val="accent2">
                    <a:lumMod val="50000"/>
                  </a:schemeClr>
                </a:solidFill>
              </a:rPr>
              <a:t>Учет скидки за </a:t>
            </a:r>
            <a:r>
              <a:rPr lang="ru-RU" sz="2000" i="1" dirty="0" smtClean="0">
                <a:solidFill>
                  <a:schemeClr val="accent2">
                    <a:lumMod val="50000"/>
                  </a:schemeClr>
                </a:solidFill>
              </a:rPr>
              <a:t>формат</a:t>
            </a:r>
          </a:p>
          <a:p>
            <a:pPr>
              <a:lnSpc>
                <a:spcPct val="114000"/>
              </a:lnSpc>
            </a:pPr>
            <a:r>
              <a:rPr lang="ru-RU" sz="2000" i="1" dirty="0" smtClean="0"/>
              <a:t>     К цене с учетом максимальной логистики добавляется величина скидки </a:t>
            </a:r>
            <a:r>
              <a:rPr lang="ru-RU" sz="2000" i="1" dirty="0"/>
              <a:t>ТОП-клиента</a:t>
            </a:r>
            <a:r>
              <a:rPr lang="ru-RU" sz="2000" i="1" dirty="0" smtClean="0"/>
              <a:t> за формат</a:t>
            </a:r>
          </a:p>
          <a:p>
            <a:pPr>
              <a:lnSpc>
                <a:spcPct val="114000"/>
              </a:lnSpc>
            </a:pPr>
            <a:r>
              <a:rPr lang="ru-RU" sz="2000" i="1" dirty="0" smtClean="0"/>
              <a:t>согласно таблице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24338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179512" y="169162"/>
            <a:ext cx="6696744" cy="804675"/>
            <a:chOff x="251520" y="153198"/>
            <a:chExt cx="6552728" cy="804675"/>
          </a:xfrm>
        </p:grpSpPr>
        <p:sp>
          <p:nvSpPr>
            <p:cNvPr id="4" name="Блок-схема: карточка 3"/>
            <p:cNvSpPr/>
            <p:nvPr/>
          </p:nvSpPr>
          <p:spPr>
            <a:xfrm rot="10800000">
              <a:off x="4788024" y="153200"/>
              <a:ext cx="2016224" cy="804672"/>
            </a:xfrm>
            <a:prstGeom prst="flowChartPunchedCard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251520" y="153198"/>
              <a:ext cx="4533468" cy="8046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90463"/>
            <a:ext cx="6336703" cy="562074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accent2">
                    <a:lumMod val="50000"/>
                  </a:schemeClr>
                </a:solidFill>
              </a:rPr>
              <a:t>Методика расчета гросс-цены</a:t>
            </a:r>
            <a:endParaRPr lang="ru-RU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12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бъект 2"/>
          <p:cNvSpPr txBox="1">
            <a:spLocks/>
          </p:cNvSpPr>
          <p:nvPr/>
        </p:nvSpPr>
        <p:spPr>
          <a:xfrm>
            <a:off x="6316657" y="1748143"/>
            <a:ext cx="2863855" cy="2256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4000"/>
              </a:lnSpc>
              <a:buFont typeface="Arial" pitchFamily="34" charset="0"/>
              <a:buNone/>
            </a:pPr>
            <a:r>
              <a:rPr lang="ru-RU" sz="2000" i="1" dirty="0" smtClean="0">
                <a:solidFill>
                  <a:schemeClr val="accent2">
                    <a:lumMod val="50000"/>
                  </a:schemeClr>
                </a:solidFill>
              </a:rPr>
              <a:t>Учет скидки за эксклюзивность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ru-RU" sz="2000" i="1" dirty="0"/>
              <a:t>Скидка 2,5% </a:t>
            </a:r>
            <a:r>
              <a:rPr lang="ru-RU" sz="2000" i="1" dirty="0" smtClean="0"/>
              <a:t>по </a:t>
            </a:r>
            <a:r>
              <a:rPr lang="ru-RU" sz="2000" i="1" dirty="0"/>
              <a:t>товарным </a:t>
            </a:r>
            <a:r>
              <a:rPr lang="ru-RU" sz="2000" i="1" dirty="0" smtClean="0"/>
              <a:t>направлениям:</a:t>
            </a:r>
            <a:endParaRPr lang="ru-RU" sz="2000" i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8" name="Объект 2"/>
          <p:cNvSpPr txBox="1">
            <a:spLocks/>
          </p:cNvSpPr>
          <p:nvPr/>
        </p:nvSpPr>
        <p:spPr>
          <a:xfrm>
            <a:off x="1130863" y="3717032"/>
            <a:ext cx="8121657" cy="2634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ru-RU" sz="1800" i="1" dirty="0" smtClean="0">
                <a:solidFill>
                  <a:schemeClr val="accent2">
                    <a:lumMod val="50000"/>
                  </a:schemeClr>
                </a:solidFill>
              </a:rPr>
              <a:t>СВИНИНА ПУ</a:t>
            </a:r>
            <a:r>
              <a:rPr lang="ru-RU" sz="1800" i="1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ru-RU" sz="1800" i="1" dirty="0" smtClean="0">
                <a:solidFill>
                  <a:schemeClr val="accent2">
                    <a:lumMod val="50000"/>
                  </a:schemeClr>
                </a:solidFill>
              </a:rPr>
              <a:t>ПТИЦА </a:t>
            </a:r>
            <a:r>
              <a:rPr lang="ru-RU" sz="1800" i="1" dirty="0">
                <a:solidFill>
                  <a:schemeClr val="accent2">
                    <a:lumMod val="50000"/>
                  </a:schemeClr>
                </a:solidFill>
              </a:rPr>
              <a:t>ПУ </a:t>
            </a:r>
            <a:r>
              <a:rPr lang="ru-RU" sz="1800" i="1" dirty="0" smtClean="0">
                <a:solidFill>
                  <a:schemeClr val="accent2">
                    <a:lumMod val="50000"/>
                  </a:schemeClr>
                </a:solidFill>
              </a:rPr>
              <a:t>и ГОВЯДИНА ПУ </a:t>
            </a:r>
            <a:r>
              <a:rPr lang="ru-RU" sz="2000" i="1" dirty="0" smtClean="0"/>
              <a:t>(кроме альтернативных и премиальных отрубов) предоставляется при условиях:</a:t>
            </a:r>
          </a:p>
          <a:p>
            <a:pPr>
              <a:buFontTx/>
              <a:buChar char="-"/>
            </a:pPr>
            <a:r>
              <a:rPr lang="ru-RU" sz="1800" i="1" dirty="0" smtClean="0"/>
              <a:t>доля полки не менее 80%;</a:t>
            </a:r>
          </a:p>
          <a:p>
            <a:pPr>
              <a:buFontTx/>
              <a:buChar char="-"/>
            </a:pPr>
            <a:r>
              <a:rPr lang="ru-RU" sz="1800" i="1" dirty="0" smtClean="0"/>
              <a:t>отсутствие конкурентов в бренде (только СТМ)</a:t>
            </a:r>
            <a:r>
              <a:rPr lang="ru-RU" sz="1800" i="1" dirty="0"/>
              <a:t>;</a:t>
            </a:r>
            <a:endParaRPr lang="ru-RU" sz="1800" i="1" dirty="0" smtClean="0"/>
          </a:p>
          <a:p>
            <a:pPr>
              <a:buFontTx/>
              <a:buChar char="-"/>
            </a:pPr>
            <a:r>
              <a:rPr lang="ru-RU" sz="1800" i="1" dirty="0"/>
              <a:t>в</a:t>
            </a:r>
            <a:r>
              <a:rPr lang="ru-RU" sz="1800" i="1" dirty="0" smtClean="0"/>
              <a:t>ыделение полки совместными </a:t>
            </a:r>
            <a:r>
              <a:rPr lang="en-US" sz="1800" i="1" dirty="0" smtClean="0"/>
              <a:t>POSM</a:t>
            </a:r>
            <a:r>
              <a:rPr lang="en-US" sz="1800" i="1" dirty="0"/>
              <a:t>.</a:t>
            </a:r>
            <a:endParaRPr lang="ru-RU" sz="1800" i="1" dirty="0" smtClean="0"/>
          </a:p>
          <a:p>
            <a:pPr marL="0" indent="0">
              <a:lnSpc>
                <a:spcPct val="114000"/>
              </a:lnSpc>
              <a:buFont typeface="Arial" pitchFamily="34" charset="0"/>
              <a:buNone/>
            </a:pPr>
            <a:r>
              <a:rPr lang="ru-RU" sz="1800" i="1" dirty="0" smtClean="0">
                <a:solidFill>
                  <a:schemeClr val="accent2">
                    <a:lumMod val="50000"/>
                  </a:schemeClr>
                </a:solidFill>
              </a:rPr>
              <a:t>МТЗ, </a:t>
            </a:r>
            <a:r>
              <a:rPr lang="en-US" sz="1800" i="1" dirty="0" smtClean="0">
                <a:solidFill>
                  <a:schemeClr val="accent2">
                    <a:lumMod val="50000"/>
                  </a:schemeClr>
                </a:solidFill>
              </a:rPr>
              <a:t>V</a:t>
            </a:r>
            <a:r>
              <a:rPr lang="ru-RU" sz="1800" i="1" dirty="0" smtClean="0">
                <a:solidFill>
                  <a:schemeClr val="accent2">
                    <a:lumMod val="50000"/>
                  </a:schemeClr>
                </a:solidFill>
              </a:rPr>
              <a:t>ИТАМИН, ПЕЛЬМЕНИ </a:t>
            </a:r>
            <a:r>
              <a:rPr lang="ru-RU" sz="2000" i="1" dirty="0" smtClean="0"/>
              <a:t>предоставляется при условии:</a:t>
            </a:r>
            <a:endParaRPr lang="ru-RU" sz="1800" i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r>
              <a:rPr lang="ru-RU" sz="1800" i="1" dirty="0" smtClean="0"/>
              <a:t>доля полки не менее 70%.</a:t>
            </a:r>
          </a:p>
        </p:txBody>
      </p:sp>
      <p:pic>
        <p:nvPicPr>
          <p:cNvPr id="29" name="Рисунок 20" descr="Miratorg_logo_r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99006" y="449052"/>
            <a:ext cx="2051720" cy="294386"/>
          </a:xfrm>
          <a:prstGeom prst="rect">
            <a:avLst/>
          </a:prstGeom>
        </p:spPr>
      </p:pic>
      <p:grpSp>
        <p:nvGrpSpPr>
          <p:cNvPr id="10" name="Группа 9"/>
          <p:cNvGrpSpPr/>
          <p:nvPr/>
        </p:nvGrpSpPr>
        <p:grpSpPr>
          <a:xfrm>
            <a:off x="179512" y="1058901"/>
            <a:ext cx="5832648" cy="2636865"/>
            <a:chOff x="355427" y="1058901"/>
            <a:chExt cx="5832648" cy="2636865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4533986" y="1830928"/>
              <a:ext cx="1654089" cy="1614492"/>
              <a:chOff x="3430505" y="1841561"/>
              <a:chExt cx="1654089" cy="1614492"/>
            </a:xfrm>
          </p:grpSpPr>
          <p:cxnSp>
            <p:nvCxnSpPr>
              <p:cNvPr id="25" name="Прямая соединительная линия 24"/>
              <p:cNvCxnSpPr/>
              <p:nvPr/>
            </p:nvCxnSpPr>
            <p:spPr>
              <a:xfrm>
                <a:off x="3430505" y="1952837"/>
                <a:ext cx="1512168" cy="0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26" name="Стрелка вверх 25"/>
              <p:cNvSpPr/>
              <p:nvPr/>
            </p:nvSpPr>
            <p:spPr>
              <a:xfrm>
                <a:off x="4184494" y="1841561"/>
                <a:ext cx="900100" cy="111276"/>
              </a:xfrm>
              <a:prstGeom prst="up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273335" y="1933651"/>
                <a:ext cx="677108" cy="1522402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r>
                  <a:rPr lang="ru-RU" sz="16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+ скидка за эксклюзивность</a:t>
                </a:r>
                <a:endParaRPr lang="ru-RU" sz="16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7" name="Группа 46"/>
            <p:cNvGrpSpPr/>
            <p:nvPr/>
          </p:nvGrpSpPr>
          <p:grpSpPr>
            <a:xfrm>
              <a:off x="355427" y="1058901"/>
              <a:ext cx="4763161" cy="2636865"/>
              <a:chOff x="355427" y="1058901"/>
              <a:chExt cx="4763161" cy="2636865"/>
            </a:xfrm>
          </p:grpSpPr>
          <p:grpSp>
            <p:nvGrpSpPr>
              <p:cNvPr id="48" name="Группа 47"/>
              <p:cNvGrpSpPr/>
              <p:nvPr/>
            </p:nvGrpSpPr>
            <p:grpSpPr>
              <a:xfrm>
                <a:off x="3483670" y="1952837"/>
                <a:ext cx="1634918" cy="1249506"/>
                <a:chOff x="2392726" y="1963470"/>
                <a:chExt cx="1634918" cy="1249506"/>
              </a:xfrm>
            </p:grpSpPr>
            <p:cxnSp>
              <p:nvCxnSpPr>
                <p:cNvPr id="61" name="Прямая соединительная линия 60"/>
                <p:cNvCxnSpPr/>
                <p:nvPr/>
              </p:nvCxnSpPr>
              <p:spPr>
                <a:xfrm>
                  <a:off x="2392726" y="2186021"/>
                  <a:ext cx="1512168" cy="0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50000"/>
                    </a:schemeClr>
                  </a:solidFill>
                  <a:prstDash val="dash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62" name="Стрелка вверх 61"/>
                <p:cNvSpPr/>
                <p:nvPr/>
              </p:nvSpPr>
              <p:spPr>
                <a:xfrm>
                  <a:off x="3127544" y="1963470"/>
                  <a:ext cx="900100" cy="222551"/>
                </a:xfrm>
                <a:prstGeom prst="upArrow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3237658" y="2156945"/>
                  <a:ext cx="677108" cy="1056031"/>
                </a:xfrm>
                <a:prstGeom prst="rect">
                  <a:avLst/>
                </a:prstGeom>
                <a:noFill/>
              </p:spPr>
              <p:txBody>
                <a:bodyPr vert="vert270" wrap="square" rtlCol="0">
                  <a:spAutoFit/>
                </a:bodyPr>
                <a:lstStyle/>
                <a:p>
                  <a:r>
                    <a:rPr lang="ru-RU" sz="1600" dirty="0" smtClean="0">
                      <a:solidFill>
                        <a:schemeClr val="accent2">
                          <a:lumMod val="50000"/>
                        </a:schemeClr>
                      </a:solidFill>
                    </a:rPr>
                    <a:t>+ скидка за формат</a:t>
                  </a:r>
                  <a:endParaRPr lang="ru-RU" sz="1600" dirty="0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49" name="Группа 48"/>
              <p:cNvGrpSpPr/>
              <p:nvPr/>
            </p:nvGrpSpPr>
            <p:grpSpPr>
              <a:xfrm>
                <a:off x="355427" y="1058901"/>
                <a:ext cx="3691251" cy="2636865"/>
                <a:chOff x="355427" y="1058901"/>
                <a:chExt cx="3691251" cy="2636865"/>
              </a:xfrm>
            </p:grpSpPr>
            <p:cxnSp>
              <p:nvCxnSpPr>
                <p:cNvPr id="50" name="Прямая соединительная линия 49"/>
                <p:cNvCxnSpPr/>
                <p:nvPr/>
              </p:nvCxnSpPr>
              <p:spPr>
                <a:xfrm>
                  <a:off x="1410176" y="2708920"/>
                  <a:ext cx="1512168" cy="0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50000"/>
                    </a:schemeClr>
                  </a:solidFill>
                  <a:prstDash val="dash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51" name="Стрелка вверх 50"/>
                <p:cNvSpPr/>
                <p:nvPr/>
              </p:nvSpPr>
              <p:spPr>
                <a:xfrm rot="10800000">
                  <a:off x="2138467" y="2708920"/>
                  <a:ext cx="900100" cy="288032"/>
                </a:xfrm>
                <a:prstGeom prst="upArrow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2178575" y="1434042"/>
                  <a:ext cx="677108" cy="1240558"/>
                </a:xfrm>
                <a:prstGeom prst="rect">
                  <a:avLst/>
                </a:prstGeom>
                <a:noFill/>
              </p:spPr>
              <p:txBody>
                <a:bodyPr vert="vert270" wrap="square" rtlCol="0">
                  <a:spAutoFit/>
                </a:bodyPr>
                <a:lstStyle/>
                <a:p>
                  <a:r>
                    <a:rPr lang="ru-RU" sz="1600" dirty="0" smtClean="0">
                      <a:solidFill>
                        <a:schemeClr val="accent2">
                          <a:lumMod val="50000"/>
                        </a:schemeClr>
                      </a:solidFill>
                    </a:rPr>
                    <a:t>– логистика ТОП-клиента</a:t>
                  </a:r>
                  <a:endParaRPr lang="ru-RU" sz="1600" dirty="0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53" name="Стрелка вверх 52"/>
                <p:cNvSpPr/>
                <p:nvPr/>
              </p:nvSpPr>
              <p:spPr>
                <a:xfrm>
                  <a:off x="3146578" y="2186021"/>
                  <a:ext cx="900100" cy="824976"/>
                </a:xfrm>
                <a:prstGeom prst="upArrow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54" name="Прямая соединительная линия 53"/>
                <p:cNvCxnSpPr/>
                <p:nvPr/>
              </p:nvCxnSpPr>
              <p:spPr>
                <a:xfrm>
                  <a:off x="2367546" y="3007585"/>
                  <a:ext cx="1512168" cy="0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50000"/>
                    </a:schemeClr>
                  </a:solidFill>
                  <a:prstDash val="dash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55" name="TextBox 54"/>
                <p:cNvSpPr txBox="1"/>
                <p:nvPr/>
              </p:nvSpPr>
              <p:spPr>
                <a:xfrm>
                  <a:off x="3250925" y="1092845"/>
                  <a:ext cx="677108" cy="1056031"/>
                </a:xfrm>
                <a:prstGeom prst="rect">
                  <a:avLst/>
                </a:prstGeom>
                <a:noFill/>
              </p:spPr>
              <p:txBody>
                <a:bodyPr vert="vert270" wrap="square" rtlCol="0">
                  <a:spAutoFit/>
                </a:bodyPr>
                <a:lstStyle/>
                <a:p>
                  <a:r>
                    <a:rPr lang="ru-RU" sz="1600" dirty="0" smtClean="0">
                      <a:solidFill>
                        <a:schemeClr val="accent2">
                          <a:lumMod val="50000"/>
                        </a:schemeClr>
                      </a:solidFill>
                    </a:rPr>
                    <a:t>+ макс </a:t>
                  </a:r>
                </a:p>
                <a:p>
                  <a:r>
                    <a:rPr lang="ru-RU" sz="1600" dirty="0" smtClean="0">
                      <a:solidFill>
                        <a:schemeClr val="accent2">
                          <a:lumMod val="50000"/>
                        </a:schemeClr>
                      </a:solidFill>
                    </a:rPr>
                    <a:t>логистика</a:t>
                  </a:r>
                  <a:endParaRPr lang="ru-RU" sz="1600" dirty="0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  <p:grpSp>
              <p:nvGrpSpPr>
                <p:cNvPr id="56" name="Группа 55"/>
                <p:cNvGrpSpPr/>
                <p:nvPr/>
              </p:nvGrpSpPr>
              <p:grpSpPr>
                <a:xfrm>
                  <a:off x="355427" y="1058901"/>
                  <a:ext cx="1617758" cy="2636865"/>
                  <a:chOff x="397959" y="1058901"/>
                  <a:chExt cx="1617758" cy="2636865"/>
                </a:xfrm>
              </p:grpSpPr>
              <p:sp>
                <p:nvSpPr>
                  <p:cNvPr id="57" name="Прямоугольник с двумя скругленными соседними углами 56"/>
                  <p:cNvSpPr/>
                  <p:nvPr/>
                </p:nvSpPr>
                <p:spPr>
                  <a:xfrm>
                    <a:off x="431540" y="2453280"/>
                    <a:ext cx="540060" cy="1242486"/>
                  </a:xfrm>
                  <a:prstGeom prst="round2Same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r>
                      <a:rPr lang="ru-RU" dirty="0" smtClean="0"/>
                      <a:t>Цена  ТОП-клиента</a:t>
                    </a:r>
                    <a:endParaRPr lang="ru-RU" dirty="0"/>
                  </a:p>
                </p:txBody>
              </p:sp>
              <p:cxnSp>
                <p:nvCxnSpPr>
                  <p:cNvPr id="58" name="Прямая соединительная линия 57"/>
                  <p:cNvCxnSpPr/>
                  <p:nvPr/>
                </p:nvCxnSpPr>
                <p:spPr>
                  <a:xfrm>
                    <a:off x="397959" y="2450364"/>
                    <a:ext cx="1512168" cy="0"/>
                  </a:xfrm>
                  <a:prstGeom prst="line">
                    <a:avLst/>
                  </a:prstGeom>
                  <a:ln w="19050">
                    <a:solidFill>
                      <a:schemeClr val="accent2">
                        <a:lumMod val="50000"/>
                      </a:schemeClr>
                    </a:solidFill>
                    <a:prstDash val="dash"/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" name="Стрелка вверх 58"/>
                  <p:cNvSpPr/>
                  <p:nvPr/>
                </p:nvSpPr>
                <p:spPr>
                  <a:xfrm rot="10800000">
                    <a:off x="1115617" y="2446287"/>
                    <a:ext cx="900100" cy="252000"/>
                  </a:xfrm>
                  <a:prstGeom prst="upArrow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1208890" y="1058901"/>
                    <a:ext cx="677108" cy="1391465"/>
                  </a:xfrm>
                  <a:prstGeom prst="rect">
                    <a:avLst/>
                  </a:prstGeom>
                  <a:noFill/>
                </p:spPr>
                <p:txBody>
                  <a:bodyPr vert="vert270" wrap="square" rtlCol="0">
                    <a:spAutoFit/>
                  </a:bodyPr>
                  <a:lstStyle/>
                  <a:p>
                    <a:r>
                      <a:rPr lang="ru-RU" sz="1600" dirty="0" smtClean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– ретро-</a:t>
                    </a:r>
                  </a:p>
                  <a:p>
                    <a:r>
                      <a:rPr lang="ru-RU" sz="16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 </a:t>
                    </a:r>
                    <a:r>
                      <a:rPr lang="ru-RU" sz="1600" dirty="0" smtClean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  бонус</a:t>
                    </a: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51450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179512" y="169162"/>
            <a:ext cx="6696744" cy="804675"/>
            <a:chOff x="251520" y="153198"/>
            <a:chExt cx="6552728" cy="804675"/>
          </a:xfrm>
        </p:grpSpPr>
        <p:sp>
          <p:nvSpPr>
            <p:cNvPr id="4" name="Блок-схема: карточка 3"/>
            <p:cNvSpPr/>
            <p:nvPr/>
          </p:nvSpPr>
          <p:spPr>
            <a:xfrm rot="10800000">
              <a:off x="4788024" y="153200"/>
              <a:ext cx="2016224" cy="804672"/>
            </a:xfrm>
            <a:prstGeom prst="flowChartPunchedCard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251520" y="153198"/>
              <a:ext cx="4533468" cy="8046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90463"/>
            <a:ext cx="6336703" cy="562074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accent2">
                    <a:lumMod val="50000"/>
                  </a:schemeClr>
                </a:solidFill>
              </a:rPr>
              <a:t>Методика расчета гросс-цены</a:t>
            </a:r>
            <a:endParaRPr lang="ru-RU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13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бъект 2"/>
          <p:cNvSpPr txBox="1">
            <a:spLocks/>
          </p:cNvSpPr>
          <p:nvPr/>
        </p:nvSpPr>
        <p:spPr>
          <a:xfrm>
            <a:off x="393440" y="3933056"/>
            <a:ext cx="8427031" cy="2171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4000"/>
              </a:lnSpc>
              <a:buFont typeface="Arial" pitchFamily="34" charset="0"/>
              <a:buNone/>
            </a:pPr>
            <a:r>
              <a:rPr lang="ru-RU" sz="2000" i="1" dirty="0" smtClean="0">
                <a:solidFill>
                  <a:schemeClr val="accent2">
                    <a:lumMod val="50000"/>
                  </a:schemeClr>
                </a:solidFill>
              </a:rPr>
              <a:t>Учет скидки за эксклюзивность</a:t>
            </a:r>
          </a:p>
          <a:p>
            <a:pPr marL="0" indent="0">
              <a:lnSpc>
                <a:spcPct val="114000"/>
              </a:lnSpc>
              <a:buFont typeface="Arial" pitchFamily="34" charset="0"/>
              <a:buNone/>
            </a:pPr>
            <a:r>
              <a:rPr lang="ru-RU" sz="2000" i="1" dirty="0" smtClean="0"/>
              <a:t>     В случае если ТОП-клиент выполняет условия начисления скидки за эксклюзивность, при расчете гросс-цены необходимо применить эту скидку обратным счетом ( </a:t>
            </a:r>
            <a:r>
              <a:rPr lang="ru-RU" sz="1800" i="1" dirty="0" smtClean="0">
                <a:solidFill>
                  <a:schemeClr val="accent2">
                    <a:lumMod val="50000"/>
                  </a:schemeClr>
                </a:solidFill>
              </a:rPr>
              <a:t>/ 97,5% </a:t>
            </a:r>
            <a:r>
              <a:rPr lang="ru-RU" sz="2000" i="1" dirty="0" smtClean="0"/>
              <a:t>).</a:t>
            </a:r>
          </a:p>
        </p:txBody>
      </p:sp>
      <p:pic>
        <p:nvPicPr>
          <p:cNvPr id="28" name="Рисунок 20" descr="Miratorg_logo_r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99006" y="449052"/>
            <a:ext cx="2051720" cy="294386"/>
          </a:xfrm>
          <a:prstGeom prst="rect">
            <a:avLst/>
          </a:prstGeom>
        </p:spPr>
      </p:pic>
      <p:grpSp>
        <p:nvGrpSpPr>
          <p:cNvPr id="51" name="Группа 50"/>
          <p:cNvGrpSpPr/>
          <p:nvPr/>
        </p:nvGrpSpPr>
        <p:grpSpPr>
          <a:xfrm>
            <a:off x="179512" y="1058901"/>
            <a:ext cx="5832648" cy="2636865"/>
            <a:chOff x="355427" y="1058901"/>
            <a:chExt cx="5832648" cy="2636865"/>
          </a:xfrm>
        </p:grpSpPr>
        <p:grpSp>
          <p:nvGrpSpPr>
            <p:cNvPr id="52" name="Группа 51"/>
            <p:cNvGrpSpPr/>
            <p:nvPr/>
          </p:nvGrpSpPr>
          <p:grpSpPr>
            <a:xfrm>
              <a:off x="4533986" y="1830928"/>
              <a:ext cx="1654089" cy="1614492"/>
              <a:chOff x="3430505" y="1841561"/>
              <a:chExt cx="1654089" cy="1614492"/>
            </a:xfrm>
          </p:grpSpPr>
          <p:cxnSp>
            <p:nvCxnSpPr>
              <p:cNvPr id="70" name="Прямая соединительная линия 69"/>
              <p:cNvCxnSpPr/>
              <p:nvPr/>
            </p:nvCxnSpPr>
            <p:spPr>
              <a:xfrm>
                <a:off x="3430505" y="1952837"/>
                <a:ext cx="1512168" cy="0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71" name="Стрелка вверх 70"/>
              <p:cNvSpPr/>
              <p:nvPr/>
            </p:nvSpPr>
            <p:spPr>
              <a:xfrm>
                <a:off x="4184494" y="1841561"/>
                <a:ext cx="900100" cy="111276"/>
              </a:xfrm>
              <a:prstGeom prst="up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4273335" y="1933651"/>
                <a:ext cx="677108" cy="1522402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r>
                  <a:rPr lang="ru-RU" sz="16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+ скидка за эксклюзивность</a:t>
                </a:r>
                <a:endParaRPr lang="ru-RU" sz="16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53" name="Группа 52"/>
            <p:cNvGrpSpPr/>
            <p:nvPr/>
          </p:nvGrpSpPr>
          <p:grpSpPr>
            <a:xfrm>
              <a:off x="355427" y="1058901"/>
              <a:ext cx="4763161" cy="2636865"/>
              <a:chOff x="355427" y="1058901"/>
              <a:chExt cx="4763161" cy="2636865"/>
            </a:xfrm>
          </p:grpSpPr>
          <p:grpSp>
            <p:nvGrpSpPr>
              <p:cNvPr id="54" name="Группа 53"/>
              <p:cNvGrpSpPr/>
              <p:nvPr/>
            </p:nvGrpSpPr>
            <p:grpSpPr>
              <a:xfrm>
                <a:off x="3483670" y="1952837"/>
                <a:ext cx="1634918" cy="1249506"/>
                <a:chOff x="2392726" y="1963470"/>
                <a:chExt cx="1634918" cy="1249506"/>
              </a:xfrm>
            </p:grpSpPr>
            <p:cxnSp>
              <p:nvCxnSpPr>
                <p:cNvPr id="67" name="Прямая соединительная линия 66"/>
                <p:cNvCxnSpPr/>
                <p:nvPr/>
              </p:nvCxnSpPr>
              <p:spPr>
                <a:xfrm>
                  <a:off x="2392726" y="2186021"/>
                  <a:ext cx="1512168" cy="0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50000"/>
                    </a:schemeClr>
                  </a:solidFill>
                  <a:prstDash val="dash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68" name="Стрелка вверх 67"/>
                <p:cNvSpPr/>
                <p:nvPr/>
              </p:nvSpPr>
              <p:spPr>
                <a:xfrm>
                  <a:off x="3127544" y="1963470"/>
                  <a:ext cx="900100" cy="222551"/>
                </a:xfrm>
                <a:prstGeom prst="upArrow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3237658" y="2156945"/>
                  <a:ext cx="677108" cy="1056031"/>
                </a:xfrm>
                <a:prstGeom prst="rect">
                  <a:avLst/>
                </a:prstGeom>
                <a:noFill/>
              </p:spPr>
              <p:txBody>
                <a:bodyPr vert="vert270" wrap="square" rtlCol="0">
                  <a:spAutoFit/>
                </a:bodyPr>
                <a:lstStyle/>
                <a:p>
                  <a:r>
                    <a:rPr lang="ru-RU" sz="1600" dirty="0" smtClean="0">
                      <a:solidFill>
                        <a:schemeClr val="accent2">
                          <a:lumMod val="50000"/>
                        </a:schemeClr>
                      </a:solidFill>
                    </a:rPr>
                    <a:t>+ скидка за формат</a:t>
                  </a:r>
                  <a:endParaRPr lang="ru-RU" sz="1600" dirty="0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55" name="Группа 54"/>
              <p:cNvGrpSpPr/>
              <p:nvPr/>
            </p:nvGrpSpPr>
            <p:grpSpPr>
              <a:xfrm>
                <a:off x="355427" y="1058901"/>
                <a:ext cx="3691251" cy="2636865"/>
                <a:chOff x="355427" y="1058901"/>
                <a:chExt cx="3691251" cy="2636865"/>
              </a:xfrm>
            </p:grpSpPr>
            <p:cxnSp>
              <p:nvCxnSpPr>
                <p:cNvPr id="56" name="Прямая соединительная линия 55"/>
                <p:cNvCxnSpPr/>
                <p:nvPr/>
              </p:nvCxnSpPr>
              <p:spPr>
                <a:xfrm>
                  <a:off x="1410176" y="2708920"/>
                  <a:ext cx="1512168" cy="0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50000"/>
                    </a:schemeClr>
                  </a:solidFill>
                  <a:prstDash val="dash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57" name="Стрелка вверх 56"/>
                <p:cNvSpPr/>
                <p:nvPr/>
              </p:nvSpPr>
              <p:spPr>
                <a:xfrm rot="10800000">
                  <a:off x="2138467" y="2708920"/>
                  <a:ext cx="900100" cy="288032"/>
                </a:xfrm>
                <a:prstGeom prst="upArrow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2178575" y="1434042"/>
                  <a:ext cx="677108" cy="1240558"/>
                </a:xfrm>
                <a:prstGeom prst="rect">
                  <a:avLst/>
                </a:prstGeom>
                <a:noFill/>
              </p:spPr>
              <p:txBody>
                <a:bodyPr vert="vert270" wrap="square" rtlCol="0">
                  <a:spAutoFit/>
                </a:bodyPr>
                <a:lstStyle/>
                <a:p>
                  <a:r>
                    <a:rPr lang="ru-RU" sz="1600" dirty="0" smtClean="0">
                      <a:solidFill>
                        <a:schemeClr val="accent2">
                          <a:lumMod val="50000"/>
                        </a:schemeClr>
                      </a:solidFill>
                    </a:rPr>
                    <a:t>– логистика ТОП-клиента</a:t>
                  </a:r>
                  <a:endParaRPr lang="ru-RU" sz="1600" dirty="0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59" name="Стрелка вверх 58"/>
                <p:cNvSpPr/>
                <p:nvPr/>
              </p:nvSpPr>
              <p:spPr>
                <a:xfrm>
                  <a:off x="3146578" y="2186021"/>
                  <a:ext cx="900100" cy="824976"/>
                </a:xfrm>
                <a:prstGeom prst="upArrow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60" name="Прямая соединительная линия 59"/>
                <p:cNvCxnSpPr/>
                <p:nvPr/>
              </p:nvCxnSpPr>
              <p:spPr>
                <a:xfrm>
                  <a:off x="2367546" y="3007585"/>
                  <a:ext cx="1512168" cy="0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50000"/>
                    </a:schemeClr>
                  </a:solidFill>
                  <a:prstDash val="dash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61" name="TextBox 60"/>
                <p:cNvSpPr txBox="1"/>
                <p:nvPr/>
              </p:nvSpPr>
              <p:spPr>
                <a:xfrm>
                  <a:off x="3250925" y="1092845"/>
                  <a:ext cx="677108" cy="1056031"/>
                </a:xfrm>
                <a:prstGeom prst="rect">
                  <a:avLst/>
                </a:prstGeom>
                <a:noFill/>
              </p:spPr>
              <p:txBody>
                <a:bodyPr vert="vert270" wrap="square" rtlCol="0">
                  <a:spAutoFit/>
                </a:bodyPr>
                <a:lstStyle/>
                <a:p>
                  <a:r>
                    <a:rPr lang="ru-RU" sz="1600" dirty="0" smtClean="0">
                      <a:solidFill>
                        <a:schemeClr val="accent2">
                          <a:lumMod val="50000"/>
                        </a:schemeClr>
                      </a:solidFill>
                    </a:rPr>
                    <a:t>+ макс </a:t>
                  </a:r>
                </a:p>
                <a:p>
                  <a:r>
                    <a:rPr lang="ru-RU" sz="1600" dirty="0" smtClean="0">
                      <a:solidFill>
                        <a:schemeClr val="accent2">
                          <a:lumMod val="50000"/>
                        </a:schemeClr>
                      </a:solidFill>
                    </a:rPr>
                    <a:t>логистика</a:t>
                  </a:r>
                  <a:endParaRPr lang="ru-RU" sz="1600" dirty="0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  <p:grpSp>
              <p:nvGrpSpPr>
                <p:cNvPr id="62" name="Группа 61"/>
                <p:cNvGrpSpPr/>
                <p:nvPr/>
              </p:nvGrpSpPr>
              <p:grpSpPr>
                <a:xfrm>
                  <a:off x="355427" y="1058901"/>
                  <a:ext cx="1617758" cy="2636865"/>
                  <a:chOff x="397959" y="1058901"/>
                  <a:chExt cx="1617758" cy="2636865"/>
                </a:xfrm>
              </p:grpSpPr>
              <p:sp>
                <p:nvSpPr>
                  <p:cNvPr id="63" name="Прямоугольник с двумя скругленными соседними углами 62"/>
                  <p:cNvSpPr/>
                  <p:nvPr/>
                </p:nvSpPr>
                <p:spPr>
                  <a:xfrm>
                    <a:off x="431540" y="2453280"/>
                    <a:ext cx="540060" cy="1242486"/>
                  </a:xfrm>
                  <a:prstGeom prst="round2Same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r>
                      <a:rPr lang="ru-RU" dirty="0" smtClean="0"/>
                      <a:t>Цена  ТОП-клиента</a:t>
                    </a:r>
                    <a:endParaRPr lang="ru-RU" dirty="0"/>
                  </a:p>
                </p:txBody>
              </p:sp>
              <p:cxnSp>
                <p:nvCxnSpPr>
                  <p:cNvPr id="64" name="Прямая соединительная линия 63"/>
                  <p:cNvCxnSpPr/>
                  <p:nvPr/>
                </p:nvCxnSpPr>
                <p:spPr>
                  <a:xfrm>
                    <a:off x="397959" y="2450364"/>
                    <a:ext cx="1512168" cy="0"/>
                  </a:xfrm>
                  <a:prstGeom prst="line">
                    <a:avLst/>
                  </a:prstGeom>
                  <a:ln w="19050">
                    <a:solidFill>
                      <a:schemeClr val="accent2">
                        <a:lumMod val="50000"/>
                      </a:schemeClr>
                    </a:solidFill>
                    <a:prstDash val="dash"/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5" name="Стрелка вверх 64"/>
                  <p:cNvSpPr/>
                  <p:nvPr/>
                </p:nvSpPr>
                <p:spPr>
                  <a:xfrm rot="10800000">
                    <a:off x="1115617" y="2446287"/>
                    <a:ext cx="900100" cy="252000"/>
                  </a:xfrm>
                  <a:prstGeom prst="upArrow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1208890" y="1058901"/>
                    <a:ext cx="677108" cy="1391465"/>
                  </a:xfrm>
                  <a:prstGeom prst="rect">
                    <a:avLst/>
                  </a:prstGeom>
                  <a:noFill/>
                </p:spPr>
                <p:txBody>
                  <a:bodyPr vert="vert270" wrap="square" rtlCol="0">
                    <a:spAutoFit/>
                  </a:bodyPr>
                  <a:lstStyle/>
                  <a:p>
                    <a:r>
                      <a:rPr lang="ru-RU" sz="1600" dirty="0" smtClean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– ретро-</a:t>
                    </a:r>
                  </a:p>
                  <a:p>
                    <a:r>
                      <a:rPr lang="ru-RU" sz="16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 </a:t>
                    </a:r>
                    <a:r>
                      <a:rPr lang="ru-RU" sz="1600" dirty="0" smtClean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  бонус</a:t>
                    </a: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52188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179512" y="169162"/>
            <a:ext cx="6696744" cy="804675"/>
            <a:chOff x="251520" y="153198"/>
            <a:chExt cx="6552728" cy="804675"/>
          </a:xfrm>
        </p:grpSpPr>
        <p:sp>
          <p:nvSpPr>
            <p:cNvPr id="4" name="Блок-схема: карточка 3"/>
            <p:cNvSpPr/>
            <p:nvPr/>
          </p:nvSpPr>
          <p:spPr>
            <a:xfrm rot="10800000">
              <a:off x="4788024" y="153200"/>
              <a:ext cx="2016224" cy="804672"/>
            </a:xfrm>
            <a:prstGeom prst="flowChartPunchedCard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251520" y="153198"/>
              <a:ext cx="4533468" cy="8046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90463"/>
            <a:ext cx="6336703" cy="562074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accent2">
                    <a:lumMod val="50000"/>
                  </a:schemeClr>
                </a:solidFill>
              </a:rPr>
              <a:t>Методика расчета гросс-цены</a:t>
            </a:r>
            <a:endParaRPr lang="ru-RU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14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бъект 2"/>
          <p:cNvSpPr txBox="1">
            <a:spLocks/>
          </p:cNvSpPr>
          <p:nvPr/>
        </p:nvSpPr>
        <p:spPr>
          <a:xfrm>
            <a:off x="393440" y="3651400"/>
            <a:ext cx="8427031" cy="2831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4000"/>
              </a:lnSpc>
              <a:buFont typeface="Arial" pitchFamily="34" charset="0"/>
              <a:buNone/>
            </a:pPr>
            <a:r>
              <a:rPr lang="ru-RU" sz="2000" i="1" dirty="0" smtClean="0">
                <a:solidFill>
                  <a:schemeClr val="accent2">
                    <a:lumMod val="50000"/>
                  </a:schemeClr>
                </a:solidFill>
              </a:rPr>
              <a:t>Учет скидки за минимизацию рисков неоплаты</a:t>
            </a:r>
          </a:p>
          <a:p>
            <a:pPr marL="0" indent="0">
              <a:lnSpc>
                <a:spcPct val="114000"/>
              </a:lnSpc>
              <a:buFont typeface="Arial" pitchFamily="34" charset="0"/>
              <a:buNone/>
            </a:pPr>
            <a:r>
              <a:rPr lang="ru-RU" sz="2000" i="1" dirty="0" smtClean="0"/>
              <a:t>     Скидка за минимизацию рисков неоплаты начисляется в зависимости от условий оплаты и принадлежности к каналу сбыта:</a:t>
            </a:r>
          </a:p>
          <a:p>
            <a:pPr marL="0" indent="0">
              <a:lnSpc>
                <a:spcPct val="114000"/>
              </a:lnSpc>
              <a:buFont typeface="Arial" pitchFamily="34" charset="0"/>
              <a:buNone/>
            </a:pPr>
            <a:endParaRPr lang="ru-RU" sz="2800" i="1" dirty="0"/>
          </a:p>
          <a:p>
            <a:pPr marL="0" indent="0">
              <a:lnSpc>
                <a:spcPct val="114000"/>
              </a:lnSpc>
              <a:buFont typeface="Arial" pitchFamily="34" charset="0"/>
              <a:buNone/>
            </a:pPr>
            <a:endParaRPr lang="ru-RU" sz="2800" i="1" dirty="0" smtClean="0"/>
          </a:p>
          <a:p>
            <a:pPr marL="0" indent="0">
              <a:lnSpc>
                <a:spcPct val="114000"/>
              </a:lnSpc>
              <a:buFont typeface="Arial" pitchFamily="34" charset="0"/>
              <a:buNone/>
            </a:pPr>
            <a:r>
              <a:rPr lang="ru-RU" sz="2000" i="1" dirty="0" smtClean="0"/>
              <a:t>При расчете гросс-цены применяется обратным счетом ( </a:t>
            </a:r>
            <a:r>
              <a:rPr lang="ru-RU" sz="1600" i="1" dirty="0" smtClean="0">
                <a:solidFill>
                  <a:schemeClr val="accent2">
                    <a:lumMod val="50000"/>
                  </a:schemeClr>
                </a:solidFill>
              </a:rPr>
              <a:t>/ 97% или / 97,3% </a:t>
            </a:r>
            <a:r>
              <a:rPr lang="ru-RU" sz="2000" i="1" dirty="0" smtClean="0"/>
              <a:t>)</a:t>
            </a:r>
            <a:endParaRPr lang="ru-RU" sz="2000" i="1" dirty="0"/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001177"/>
              </p:ext>
            </p:extLst>
          </p:nvPr>
        </p:nvGraphicFramePr>
        <p:xfrm>
          <a:off x="1066382" y="4837261"/>
          <a:ext cx="6764654" cy="1200150"/>
        </p:xfrm>
        <a:graphic>
          <a:graphicData uri="http://schemas.openxmlformats.org/drawingml/2006/table">
            <a:tbl>
              <a:tblPr/>
              <a:tblGrid>
                <a:gridCol w="2480252"/>
                <a:gridCol w="2124162"/>
                <a:gridCol w="2160240"/>
              </a:tblGrid>
              <a:tr h="23812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Скидка за минимизацию рисков неоплаты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канал сбыта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предоплата, наличные по факту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отсрочка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Сети (федеральные сети)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Розница 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(локальные сети)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Розница 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(несетевая)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Другие 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каналы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1" name="Рисунок 20" descr="Miratorg_logo_r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99006" y="449052"/>
            <a:ext cx="2051720" cy="294386"/>
          </a:xfrm>
          <a:prstGeom prst="rect">
            <a:avLst/>
          </a:prstGeom>
        </p:spPr>
      </p:pic>
      <p:grpSp>
        <p:nvGrpSpPr>
          <p:cNvPr id="3" name="Группа 2"/>
          <p:cNvGrpSpPr/>
          <p:nvPr/>
        </p:nvGrpSpPr>
        <p:grpSpPr>
          <a:xfrm>
            <a:off x="179512" y="1058901"/>
            <a:ext cx="6880869" cy="2700663"/>
            <a:chOff x="355427" y="1058901"/>
            <a:chExt cx="6880869" cy="2700663"/>
          </a:xfrm>
        </p:grpSpPr>
        <p:grpSp>
          <p:nvGrpSpPr>
            <p:cNvPr id="32" name="Группа 31"/>
            <p:cNvGrpSpPr/>
            <p:nvPr/>
          </p:nvGrpSpPr>
          <p:grpSpPr>
            <a:xfrm>
              <a:off x="355427" y="1058901"/>
              <a:ext cx="5832648" cy="2636865"/>
              <a:chOff x="355427" y="1058901"/>
              <a:chExt cx="5832648" cy="2636865"/>
            </a:xfrm>
          </p:grpSpPr>
          <p:grpSp>
            <p:nvGrpSpPr>
              <p:cNvPr id="33" name="Группа 32"/>
              <p:cNvGrpSpPr/>
              <p:nvPr/>
            </p:nvGrpSpPr>
            <p:grpSpPr>
              <a:xfrm>
                <a:off x="4533986" y="1830928"/>
                <a:ext cx="1654089" cy="1614492"/>
                <a:chOff x="3430505" y="1841561"/>
                <a:chExt cx="1654089" cy="1614492"/>
              </a:xfrm>
            </p:grpSpPr>
            <p:cxnSp>
              <p:nvCxnSpPr>
                <p:cNvPr id="51" name="Прямая соединительная линия 50"/>
                <p:cNvCxnSpPr/>
                <p:nvPr/>
              </p:nvCxnSpPr>
              <p:spPr>
                <a:xfrm>
                  <a:off x="3430505" y="1952837"/>
                  <a:ext cx="1512168" cy="0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50000"/>
                    </a:schemeClr>
                  </a:solidFill>
                  <a:prstDash val="dash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52" name="Стрелка вверх 51"/>
                <p:cNvSpPr/>
                <p:nvPr/>
              </p:nvSpPr>
              <p:spPr>
                <a:xfrm>
                  <a:off x="4184494" y="1841561"/>
                  <a:ext cx="900100" cy="111276"/>
                </a:xfrm>
                <a:prstGeom prst="upArrow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4273335" y="1933651"/>
                  <a:ext cx="677108" cy="1522402"/>
                </a:xfrm>
                <a:prstGeom prst="rect">
                  <a:avLst/>
                </a:prstGeom>
                <a:noFill/>
              </p:spPr>
              <p:txBody>
                <a:bodyPr vert="vert270" wrap="square" rtlCol="0">
                  <a:spAutoFit/>
                </a:bodyPr>
                <a:lstStyle/>
                <a:p>
                  <a:r>
                    <a:rPr lang="ru-RU" sz="1600" dirty="0" smtClean="0">
                      <a:solidFill>
                        <a:schemeClr val="accent2">
                          <a:lumMod val="50000"/>
                        </a:schemeClr>
                      </a:solidFill>
                    </a:rPr>
                    <a:t>+ скидка за эксклюзивность</a:t>
                  </a:r>
                  <a:endParaRPr lang="ru-RU" sz="1600" dirty="0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34" name="Группа 33"/>
              <p:cNvGrpSpPr/>
              <p:nvPr/>
            </p:nvGrpSpPr>
            <p:grpSpPr>
              <a:xfrm>
                <a:off x="355427" y="1058901"/>
                <a:ext cx="4763161" cy="2636865"/>
                <a:chOff x="355427" y="1058901"/>
                <a:chExt cx="4763161" cy="2636865"/>
              </a:xfrm>
            </p:grpSpPr>
            <p:grpSp>
              <p:nvGrpSpPr>
                <p:cNvPr id="35" name="Группа 34"/>
                <p:cNvGrpSpPr/>
                <p:nvPr/>
              </p:nvGrpSpPr>
              <p:grpSpPr>
                <a:xfrm>
                  <a:off x="3483670" y="1952837"/>
                  <a:ext cx="1634918" cy="1249506"/>
                  <a:chOff x="2392726" y="1963470"/>
                  <a:chExt cx="1634918" cy="1249506"/>
                </a:xfrm>
              </p:grpSpPr>
              <p:cxnSp>
                <p:nvCxnSpPr>
                  <p:cNvPr id="48" name="Прямая соединительная линия 47"/>
                  <p:cNvCxnSpPr/>
                  <p:nvPr/>
                </p:nvCxnSpPr>
                <p:spPr>
                  <a:xfrm>
                    <a:off x="2392726" y="2186021"/>
                    <a:ext cx="1512168" cy="0"/>
                  </a:xfrm>
                  <a:prstGeom prst="line">
                    <a:avLst/>
                  </a:prstGeom>
                  <a:ln w="19050">
                    <a:solidFill>
                      <a:schemeClr val="accent2">
                        <a:lumMod val="50000"/>
                      </a:schemeClr>
                    </a:solidFill>
                    <a:prstDash val="dash"/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Стрелка вверх 48"/>
                  <p:cNvSpPr/>
                  <p:nvPr/>
                </p:nvSpPr>
                <p:spPr>
                  <a:xfrm>
                    <a:off x="3127544" y="1963470"/>
                    <a:ext cx="900100" cy="222551"/>
                  </a:xfrm>
                  <a:prstGeom prst="upArrow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3237658" y="2156945"/>
                    <a:ext cx="677108" cy="1056031"/>
                  </a:xfrm>
                  <a:prstGeom prst="rect">
                    <a:avLst/>
                  </a:prstGeom>
                  <a:noFill/>
                </p:spPr>
                <p:txBody>
                  <a:bodyPr vert="vert270" wrap="square" rtlCol="0">
                    <a:spAutoFit/>
                  </a:bodyPr>
                  <a:lstStyle/>
                  <a:p>
                    <a:r>
                      <a:rPr lang="ru-RU" sz="1600" dirty="0" smtClean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+ скидка за формат</a:t>
                    </a:r>
                    <a:endParaRPr lang="ru-RU" sz="1600" dirty="0">
                      <a:solidFill>
                        <a:schemeClr val="accent2">
                          <a:lumMod val="50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36" name="Группа 35"/>
                <p:cNvGrpSpPr/>
                <p:nvPr/>
              </p:nvGrpSpPr>
              <p:grpSpPr>
                <a:xfrm>
                  <a:off x="355427" y="1058901"/>
                  <a:ext cx="3691251" cy="2636865"/>
                  <a:chOff x="355427" y="1058901"/>
                  <a:chExt cx="3691251" cy="2636865"/>
                </a:xfrm>
              </p:grpSpPr>
              <p:cxnSp>
                <p:nvCxnSpPr>
                  <p:cNvPr id="37" name="Прямая соединительная линия 36"/>
                  <p:cNvCxnSpPr/>
                  <p:nvPr/>
                </p:nvCxnSpPr>
                <p:spPr>
                  <a:xfrm>
                    <a:off x="1410176" y="2708920"/>
                    <a:ext cx="1512168" cy="0"/>
                  </a:xfrm>
                  <a:prstGeom prst="line">
                    <a:avLst/>
                  </a:prstGeom>
                  <a:ln w="19050">
                    <a:solidFill>
                      <a:schemeClr val="accent2">
                        <a:lumMod val="50000"/>
                      </a:schemeClr>
                    </a:solidFill>
                    <a:prstDash val="dash"/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" name="Стрелка вверх 37"/>
                  <p:cNvSpPr/>
                  <p:nvPr/>
                </p:nvSpPr>
                <p:spPr>
                  <a:xfrm rot="10800000">
                    <a:off x="2138467" y="2708920"/>
                    <a:ext cx="900100" cy="288032"/>
                  </a:xfrm>
                  <a:prstGeom prst="upArrow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2178575" y="1434042"/>
                    <a:ext cx="677108" cy="1240558"/>
                  </a:xfrm>
                  <a:prstGeom prst="rect">
                    <a:avLst/>
                  </a:prstGeom>
                  <a:noFill/>
                </p:spPr>
                <p:txBody>
                  <a:bodyPr vert="vert270" wrap="square" rtlCol="0">
                    <a:spAutoFit/>
                  </a:bodyPr>
                  <a:lstStyle/>
                  <a:p>
                    <a:r>
                      <a:rPr lang="ru-RU" sz="1600" dirty="0" smtClean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– логистика ТОП-клиента</a:t>
                    </a:r>
                    <a:endParaRPr lang="ru-RU" sz="1600" dirty="0">
                      <a:solidFill>
                        <a:schemeClr val="accent2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40" name="Стрелка вверх 39"/>
                  <p:cNvSpPr/>
                  <p:nvPr/>
                </p:nvSpPr>
                <p:spPr>
                  <a:xfrm>
                    <a:off x="3146578" y="2186021"/>
                    <a:ext cx="900100" cy="824976"/>
                  </a:xfrm>
                  <a:prstGeom prst="upArrow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cxnSp>
                <p:nvCxnSpPr>
                  <p:cNvPr id="41" name="Прямая соединительная линия 40"/>
                  <p:cNvCxnSpPr/>
                  <p:nvPr/>
                </p:nvCxnSpPr>
                <p:spPr>
                  <a:xfrm>
                    <a:off x="2367546" y="3007585"/>
                    <a:ext cx="1512168" cy="0"/>
                  </a:xfrm>
                  <a:prstGeom prst="line">
                    <a:avLst/>
                  </a:prstGeom>
                  <a:ln w="19050">
                    <a:solidFill>
                      <a:schemeClr val="accent2">
                        <a:lumMod val="50000"/>
                      </a:schemeClr>
                    </a:solidFill>
                    <a:prstDash val="dash"/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3250925" y="1092845"/>
                    <a:ext cx="677108" cy="1056031"/>
                  </a:xfrm>
                  <a:prstGeom prst="rect">
                    <a:avLst/>
                  </a:prstGeom>
                  <a:noFill/>
                </p:spPr>
                <p:txBody>
                  <a:bodyPr vert="vert270" wrap="square" rtlCol="0">
                    <a:spAutoFit/>
                  </a:bodyPr>
                  <a:lstStyle/>
                  <a:p>
                    <a:r>
                      <a:rPr lang="ru-RU" sz="1600" dirty="0" smtClean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+ макс </a:t>
                    </a:r>
                  </a:p>
                  <a:p>
                    <a:r>
                      <a:rPr lang="ru-RU" sz="1600" dirty="0" smtClean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логистика</a:t>
                    </a:r>
                    <a:endParaRPr lang="ru-RU" sz="1600" dirty="0">
                      <a:solidFill>
                        <a:schemeClr val="accent2">
                          <a:lumMod val="50000"/>
                        </a:schemeClr>
                      </a:solidFill>
                    </a:endParaRPr>
                  </a:p>
                </p:txBody>
              </p:sp>
              <p:grpSp>
                <p:nvGrpSpPr>
                  <p:cNvPr id="43" name="Группа 42"/>
                  <p:cNvGrpSpPr/>
                  <p:nvPr/>
                </p:nvGrpSpPr>
                <p:grpSpPr>
                  <a:xfrm>
                    <a:off x="355427" y="1058901"/>
                    <a:ext cx="1617758" cy="2636865"/>
                    <a:chOff x="397959" y="1058901"/>
                    <a:chExt cx="1617758" cy="2636865"/>
                  </a:xfrm>
                </p:grpSpPr>
                <p:sp>
                  <p:nvSpPr>
                    <p:cNvPr id="44" name="Прямоугольник с двумя скругленными соседними углами 43"/>
                    <p:cNvSpPr/>
                    <p:nvPr/>
                  </p:nvSpPr>
                  <p:spPr>
                    <a:xfrm>
                      <a:off x="431540" y="2453280"/>
                      <a:ext cx="540060" cy="1242486"/>
                    </a:xfrm>
                    <a:prstGeom prst="round2Same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vert="vert270" rtlCol="0" anchor="ctr"/>
                    <a:lstStyle/>
                    <a:p>
                      <a:pPr algn="ctr"/>
                      <a:r>
                        <a:rPr lang="ru-RU" dirty="0" smtClean="0"/>
                        <a:t>Цена  ТОП-клиента</a:t>
                      </a:r>
                      <a:endParaRPr lang="ru-RU" dirty="0"/>
                    </a:p>
                  </p:txBody>
                </p:sp>
                <p:cxnSp>
                  <p:nvCxnSpPr>
                    <p:cNvPr id="45" name="Прямая соединительная линия 44"/>
                    <p:cNvCxnSpPr/>
                    <p:nvPr/>
                  </p:nvCxnSpPr>
                  <p:spPr>
                    <a:xfrm>
                      <a:off x="397959" y="2450364"/>
                      <a:ext cx="1512168" cy="0"/>
                    </a:xfrm>
                    <a:prstGeom prst="line">
                      <a:avLst/>
                    </a:prstGeom>
                    <a:ln w="19050">
                      <a:solidFill>
                        <a:schemeClr val="accent2">
                          <a:lumMod val="50000"/>
                        </a:schemeClr>
                      </a:solidFill>
                      <a:prstDash val="dash"/>
                    </a:ln>
                  </p:spPr>
                  <p:style>
                    <a:lnRef idx="1">
                      <a:schemeClr val="accent6"/>
                    </a:lnRef>
                    <a:fillRef idx="0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6" name="Стрелка вверх 45"/>
                    <p:cNvSpPr/>
                    <p:nvPr/>
                  </p:nvSpPr>
                  <p:spPr>
                    <a:xfrm rot="10800000">
                      <a:off x="1115617" y="2446287"/>
                      <a:ext cx="900100" cy="252000"/>
                    </a:xfrm>
                    <a:prstGeom prst="upArrow">
                      <a:avLst/>
                    </a:prstGeom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1208890" y="1058901"/>
                      <a:ext cx="677108" cy="1391465"/>
                    </a:xfrm>
                    <a:prstGeom prst="rect">
                      <a:avLst/>
                    </a:prstGeom>
                    <a:noFill/>
                  </p:spPr>
                  <p:txBody>
                    <a:bodyPr vert="vert270" wrap="square" rtlCol="0">
                      <a:spAutoFit/>
                    </a:bodyPr>
                    <a:lstStyle/>
                    <a:p>
                      <a:r>
                        <a:rPr lang="ru-RU" sz="16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– ретро-</a:t>
                      </a:r>
                    </a:p>
                    <a:p>
                      <a:r>
                        <a:rPr lang="ru-RU" sz="16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ru-RU" sz="16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 бонус</a:t>
                      </a:r>
                    </a:p>
                  </p:txBody>
                </p:sp>
              </p:grpSp>
            </p:grpSp>
          </p:grpSp>
        </p:grpSp>
        <p:cxnSp>
          <p:nvCxnSpPr>
            <p:cNvPr id="54" name="Прямая соединительная линия 53"/>
            <p:cNvCxnSpPr/>
            <p:nvPr/>
          </p:nvCxnSpPr>
          <p:spPr>
            <a:xfrm>
              <a:off x="5633277" y="1816921"/>
              <a:ext cx="1512168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5" name="Стрелка вверх 54"/>
            <p:cNvSpPr/>
            <p:nvPr/>
          </p:nvSpPr>
          <p:spPr>
            <a:xfrm>
              <a:off x="6336196" y="1707287"/>
              <a:ext cx="900100" cy="111276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444648" y="1711008"/>
              <a:ext cx="677108" cy="204855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2">
                      <a:lumMod val="50000"/>
                    </a:schemeClr>
                  </a:solidFill>
                </a:rPr>
                <a:t>+ скидка за </a:t>
              </a:r>
              <a:r>
                <a:rPr lang="ru-RU" sz="1600" dirty="0" err="1" smtClean="0">
                  <a:solidFill>
                    <a:schemeClr val="accent2">
                      <a:lumMod val="50000"/>
                    </a:schemeClr>
                  </a:solidFill>
                </a:rPr>
                <a:t>минимиз</a:t>
              </a:r>
              <a:r>
                <a:rPr lang="ru-RU" sz="1600" dirty="0" smtClean="0">
                  <a:solidFill>
                    <a:schemeClr val="accent2">
                      <a:lumMod val="50000"/>
                    </a:schemeClr>
                  </a:solidFill>
                </a:rPr>
                <a:t>. рисков неоплаты</a:t>
              </a:r>
              <a:endParaRPr lang="ru-RU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557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179512" y="169162"/>
            <a:ext cx="6696744" cy="804675"/>
            <a:chOff x="251520" y="153198"/>
            <a:chExt cx="6552728" cy="804675"/>
          </a:xfrm>
        </p:grpSpPr>
        <p:sp>
          <p:nvSpPr>
            <p:cNvPr id="4" name="Блок-схема: карточка 3"/>
            <p:cNvSpPr/>
            <p:nvPr/>
          </p:nvSpPr>
          <p:spPr>
            <a:xfrm rot="10800000">
              <a:off x="4788024" y="153200"/>
              <a:ext cx="2016224" cy="804672"/>
            </a:xfrm>
            <a:prstGeom prst="flowChartPunchedCard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251520" y="153198"/>
              <a:ext cx="4533468" cy="8046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90463"/>
            <a:ext cx="6336703" cy="562074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accent2">
                    <a:lumMod val="50000"/>
                  </a:schemeClr>
                </a:solidFill>
              </a:rPr>
              <a:t>Методика расчета гросс-цены</a:t>
            </a:r>
            <a:endParaRPr lang="ru-RU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15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бъект 2"/>
          <p:cNvSpPr txBox="1">
            <a:spLocks/>
          </p:cNvSpPr>
          <p:nvPr/>
        </p:nvSpPr>
        <p:spPr>
          <a:xfrm>
            <a:off x="393440" y="3885678"/>
            <a:ext cx="8427031" cy="2495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4000"/>
              </a:lnSpc>
              <a:buFont typeface="Arial" pitchFamily="34" charset="0"/>
              <a:buNone/>
            </a:pPr>
            <a:r>
              <a:rPr lang="ru-RU" sz="2000" i="1" dirty="0" smtClean="0">
                <a:solidFill>
                  <a:schemeClr val="accent2">
                    <a:lumMod val="50000"/>
                  </a:schemeClr>
                </a:solidFill>
              </a:rPr>
              <a:t>Учет скидки за объем</a:t>
            </a:r>
          </a:p>
          <a:p>
            <a:pPr marL="0" indent="0">
              <a:lnSpc>
                <a:spcPct val="114000"/>
              </a:lnSpc>
              <a:buFont typeface="Arial" pitchFamily="34" charset="0"/>
              <a:buNone/>
            </a:pPr>
            <a:r>
              <a:rPr lang="ru-RU" sz="2000" i="1" dirty="0" smtClean="0"/>
              <a:t>     При расчете гросс-цены применяется максимальная скидка за объем (обратным счетом) в зависимости от товарного направления: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ru-RU" sz="1800" i="1" dirty="0" smtClean="0">
                <a:solidFill>
                  <a:schemeClr val="accent2">
                    <a:lumMod val="50000"/>
                  </a:schemeClr>
                </a:solidFill>
              </a:rPr>
              <a:t>- МТЗ</a:t>
            </a:r>
            <a:r>
              <a:rPr lang="ru-RU" sz="1800" i="1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sz="1800" i="1" dirty="0">
                <a:solidFill>
                  <a:schemeClr val="accent2">
                    <a:lumMod val="50000"/>
                  </a:schemeClr>
                </a:solidFill>
              </a:rPr>
              <a:t>V</a:t>
            </a:r>
            <a:r>
              <a:rPr lang="ru-RU" sz="1800" i="1" dirty="0">
                <a:solidFill>
                  <a:schemeClr val="accent2">
                    <a:lumMod val="50000"/>
                  </a:schemeClr>
                </a:solidFill>
              </a:rPr>
              <a:t>ИТАМИН, ПЕЛЬМЕНИ </a:t>
            </a:r>
            <a:r>
              <a:rPr lang="ru-RU" sz="1800" i="1" dirty="0" smtClean="0">
                <a:solidFill>
                  <a:schemeClr val="accent2">
                    <a:lumMod val="50000"/>
                  </a:schemeClr>
                </a:solidFill>
              </a:rPr>
              <a:t>, СВИНИНА </a:t>
            </a:r>
            <a:r>
              <a:rPr lang="ru-RU" sz="1800" i="1" dirty="0">
                <a:solidFill>
                  <a:schemeClr val="accent2">
                    <a:lumMod val="50000"/>
                  </a:schemeClr>
                </a:solidFill>
              </a:rPr>
              <a:t>ПУ, ПТИЦА ПУ и ГОВЯДИНА ПУ </a:t>
            </a:r>
            <a:r>
              <a:rPr lang="ru-RU" sz="2000" i="1" dirty="0"/>
              <a:t>(кроме альтернативных и премиальных отрубов</a:t>
            </a:r>
            <a:r>
              <a:rPr lang="ru-RU" sz="2000" i="1" dirty="0" smtClean="0"/>
              <a:t>) 7%;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ru-RU" sz="1800" i="1" dirty="0" smtClean="0">
                <a:solidFill>
                  <a:schemeClr val="accent2">
                    <a:lumMod val="50000"/>
                  </a:schemeClr>
                </a:solidFill>
              </a:rPr>
              <a:t>- ГОВЯДИНА </a:t>
            </a:r>
            <a:r>
              <a:rPr lang="ru-RU" sz="1800" i="1" dirty="0">
                <a:solidFill>
                  <a:schemeClr val="accent2">
                    <a:lumMod val="50000"/>
                  </a:schemeClr>
                </a:solidFill>
              </a:rPr>
              <a:t>ПУ </a:t>
            </a:r>
            <a:r>
              <a:rPr lang="ru-RU" sz="2000" i="1" dirty="0" smtClean="0"/>
              <a:t>(альтернативные </a:t>
            </a:r>
            <a:r>
              <a:rPr lang="ru-RU" sz="2000" i="1" dirty="0"/>
              <a:t>и </a:t>
            </a:r>
            <a:r>
              <a:rPr lang="ru-RU" sz="2000" i="1" dirty="0" smtClean="0"/>
              <a:t>премиальные отрубы) 3%.</a:t>
            </a:r>
            <a:endParaRPr lang="ru-RU" sz="2000" i="1" dirty="0"/>
          </a:p>
        </p:txBody>
      </p:sp>
      <p:grpSp>
        <p:nvGrpSpPr>
          <p:cNvPr id="3" name="Группа 2"/>
          <p:cNvGrpSpPr/>
          <p:nvPr/>
        </p:nvGrpSpPr>
        <p:grpSpPr>
          <a:xfrm>
            <a:off x="6444208" y="1525663"/>
            <a:ext cx="1620474" cy="1085333"/>
            <a:chOff x="5548315" y="1536296"/>
            <a:chExt cx="1620474" cy="1085333"/>
          </a:xfrm>
        </p:grpSpPr>
        <p:cxnSp>
          <p:nvCxnSpPr>
            <p:cNvPr id="31" name="Прямая соединительная линия 30"/>
            <p:cNvCxnSpPr/>
            <p:nvPr/>
          </p:nvCxnSpPr>
          <p:spPr>
            <a:xfrm>
              <a:off x="5548315" y="1716315"/>
              <a:ext cx="1512168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2" name="Стрелка вверх 31"/>
            <p:cNvSpPr/>
            <p:nvPr/>
          </p:nvSpPr>
          <p:spPr>
            <a:xfrm>
              <a:off x="6268689" y="1536296"/>
              <a:ext cx="900100" cy="18000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372742" y="1665348"/>
              <a:ext cx="677108" cy="956281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2">
                      <a:lumMod val="50000"/>
                    </a:schemeClr>
                  </a:solidFill>
                </a:rPr>
                <a:t>+ скидка за объем</a:t>
              </a:r>
              <a:endParaRPr lang="ru-RU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pic>
        <p:nvPicPr>
          <p:cNvPr id="34" name="Рисунок 20" descr="Miratorg_logo_r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99006" y="449052"/>
            <a:ext cx="2051720" cy="294386"/>
          </a:xfrm>
          <a:prstGeom prst="rect">
            <a:avLst/>
          </a:prstGeom>
        </p:spPr>
      </p:pic>
      <p:grpSp>
        <p:nvGrpSpPr>
          <p:cNvPr id="35" name="Группа 34"/>
          <p:cNvGrpSpPr/>
          <p:nvPr/>
        </p:nvGrpSpPr>
        <p:grpSpPr>
          <a:xfrm>
            <a:off x="179512" y="1092845"/>
            <a:ext cx="6880869" cy="2666719"/>
            <a:chOff x="355427" y="1092845"/>
            <a:chExt cx="6880869" cy="2666719"/>
          </a:xfrm>
        </p:grpSpPr>
        <p:grpSp>
          <p:nvGrpSpPr>
            <p:cNvPr id="36" name="Группа 35"/>
            <p:cNvGrpSpPr/>
            <p:nvPr/>
          </p:nvGrpSpPr>
          <p:grpSpPr>
            <a:xfrm>
              <a:off x="355427" y="1092845"/>
              <a:ext cx="5832648" cy="2602921"/>
              <a:chOff x="355427" y="1092845"/>
              <a:chExt cx="5832648" cy="2602921"/>
            </a:xfrm>
          </p:grpSpPr>
          <p:grpSp>
            <p:nvGrpSpPr>
              <p:cNvPr id="40" name="Группа 39"/>
              <p:cNvGrpSpPr/>
              <p:nvPr/>
            </p:nvGrpSpPr>
            <p:grpSpPr>
              <a:xfrm>
                <a:off x="4533986" y="1830928"/>
                <a:ext cx="1654089" cy="1614492"/>
                <a:chOff x="3430505" y="1841561"/>
                <a:chExt cx="1654089" cy="1614492"/>
              </a:xfrm>
            </p:grpSpPr>
            <p:cxnSp>
              <p:nvCxnSpPr>
                <p:cNvPr id="58" name="Прямая соединительная линия 57"/>
                <p:cNvCxnSpPr/>
                <p:nvPr/>
              </p:nvCxnSpPr>
              <p:spPr>
                <a:xfrm>
                  <a:off x="3430505" y="1952837"/>
                  <a:ext cx="1512168" cy="0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50000"/>
                    </a:schemeClr>
                  </a:solidFill>
                  <a:prstDash val="dash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59" name="Стрелка вверх 58"/>
                <p:cNvSpPr/>
                <p:nvPr/>
              </p:nvSpPr>
              <p:spPr>
                <a:xfrm>
                  <a:off x="4184494" y="1841561"/>
                  <a:ext cx="900100" cy="111276"/>
                </a:xfrm>
                <a:prstGeom prst="upArrow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4273335" y="1933651"/>
                  <a:ext cx="677108" cy="1522402"/>
                </a:xfrm>
                <a:prstGeom prst="rect">
                  <a:avLst/>
                </a:prstGeom>
                <a:noFill/>
              </p:spPr>
              <p:txBody>
                <a:bodyPr vert="vert270" wrap="square" rtlCol="0">
                  <a:spAutoFit/>
                </a:bodyPr>
                <a:lstStyle/>
                <a:p>
                  <a:r>
                    <a:rPr lang="ru-RU" sz="1600" dirty="0" smtClean="0">
                      <a:solidFill>
                        <a:schemeClr val="accent2">
                          <a:lumMod val="50000"/>
                        </a:schemeClr>
                      </a:solidFill>
                    </a:rPr>
                    <a:t>+ скидка за эксклюзивность</a:t>
                  </a:r>
                  <a:endParaRPr lang="ru-RU" sz="1600" dirty="0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41" name="Группа 40"/>
              <p:cNvGrpSpPr/>
              <p:nvPr/>
            </p:nvGrpSpPr>
            <p:grpSpPr>
              <a:xfrm>
                <a:off x="355427" y="1092845"/>
                <a:ext cx="4763161" cy="2602921"/>
                <a:chOff x="355427" y="1092845"/>
                <a:chExt cx="4763161" cy="2602921"/>
              </a:xfrm>
            </p:grpSpPr>
            <p:grpSp>
              <p:nvGrpSpPr>
                <p:cNvPr id="42" name="Группа 41"/>
                <p:cNvGrpSpPr/>
                <p:nvPr/>
              </p:nvGrpSpPr>
              <p:grpSpPr>
                <a:xfrm>
                  <a:off x="3483670" y="1952837"/>
                  <a:ext cx="1634918" cy="1249506"/>
                  <a:chOff x="2392726" y="1963470"/>
                  <a:chExt cx="1634918" cy="1249506"/>
                </a:xfrm>
              </p:grpSpPr>
              <p:cxnSp>
                <p:nvCxnSpPr>
                  <p:cNvPr id="55" name="Прямая соединительная линия 54"/>
                  <p:cNvCxnSpPr/>
                  <p:nvPr/>
                </p:nvCxnSpPr>
                <p:spPr>
                  <a:xfrm>
                    <a:off x="2392726" y="2186021"/>
                    <a:ext cx="1512168" cy="0"/>
                  </a:xfrm>
                  <a:prstGeom prst="line">
                    <a:avLst/>
                  </a:prstGeom>
                  <a:ln w="19050">
                    <a:solidFill>
                      <a:schemeClr val="accent2">
                        <a:lumMod val="50000"/>
                      </a:schemeClr>
                    </a:solidFill>
                    <a:prstDash val="dash"/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6" name="Стрелка вверх 55"/>
                  <p:cNvSpPr/>
                  <p:nvPr/>
                </p:nvSpPr>
                <p:spPr>
                  <a:xfrm>
                    <a:off x="3127544" y="1963470"/>
                    <a:ext cx="900100" cy="222551"/>
                  </a:xfrm>
                  <a:prstGeom prst="upArrow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3237658" y="2156945"/>
                    <a:ext cx="677108" cy="1056031"/>
                  </a:xfrm>
                  <a:prstGeom prst="rect">
                    <a:avLst/>
                  </a:prstGeom>
                  <a:noFill/>
                </p:spPr>
                <p:txBody>
                  <a:bodyPr vert="vert270" wrap="square" rtlCol="0">
                    <a:spAutoFit/>
                  </a:bodyPr>
                  <a:lstStyle/>
                  <a:p>
                    <a:r>
                      <a:rPr lang="ru-RU" sz="1600" dirty="0" smtClean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+ скидка за формат</a:t>
                    </a:r>
                    <a:endParaRPr lang="ru-RU" sz="1600" dirty="0">
                      <a:solidFill>
                        <a:schemeClr val="accent2">
                          <a:lumMod val="50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43" name="Группа 42"/>
                <p:cNvGrpSpPr/>
                <p:nvPr/>
              </p:nvGrpSpPr>
              <p:grpSpPr>
                <a:xfrm>
                  <a:off x="355427" y="1092845"/>
                  <a:ext cx="3691251" cy="2602921"/>
                  <a:chOff x="355427" y="1092845"/>
                  <a:chExt cx="3691251" cy="2602921"/>
                </a:xfrm>
              </p:grpSpPr>
              <p:cxnSp>
                <p:nvCxnSpPr>
                  <p:cNvPr id="44" name="Прямая соединительная линия 43"/>
                  <p:cNvCxnSpPr/>
                  <p:nvPr/>
                </p:nvCxnSpPr>
                <p:spPr>
                  <a:xfrm>
                    <a:off x="1410176" y="2708920"/>
                    <a:ext cx="1512168" cy="0"/>
                  </a:xfrm>
                  <a:prstGeom prst="line">
                    <a:avLst/>
                  </a:prstGeom>
                  <a:ln w="19050">
                    <a:solidFill>
                      <a:schemeClr val="accent2">
                        <a:lumMod val="50000"/>
                      </a:schemeClr>
                    </a:solidFill>
                    <a:prstDash val="dash"/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" name="Стрелка вверх 44"/>
                  <p:cNvSpPr/>
                  <p:nvPr/>
                </p:nvSpPr>
                <p:spPr>
                  <a:xfrm rot="10800000">
                    <a:off x="2138467" y="2708920"/>
                    <a:ext cx="900100" cy="288032"/>
                  </a:xfrm>
                  <a:prstGeom prst="upArrow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2178575" y="1434042"/>
                    <a:ext cx="677108" cy="1240558"/>
                  </a:xfrm>
                  <a:prstGeom prst="rect">
                    <a:avLst/>
                  </a:prstGeom>
                  <a:noFill/>
                </p:spPr>
                <p:txBody>
                  <a:bodyPr vert="vert270" wrap="square" rtlCol="0">
                    <a:spAutoFit/>
                  </a:bodyPr>
                  <a:lstStyle/>
                  <a:p>
                    <a:r>
                      <a:rPr lang="ru-RU" sz="1600" dirty="0" smtClean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– логистика ТОП-клиента</a:t>
                    </a:r>
                    <a:endParaRPr lang="ru-RU" sz="1600" dirty="0">
                      <a:solidFill>
                        <a:schemeClr val="accent2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47" name="Стрелка вверх 46"/>
                  <p:cNvSpPr/>
                  <p:nvPr/>
                </p:nvSpPr>
                <p:spPr>
                  <a:xfrm>
                    <a:off x="3146578" y="2186021"/>
                    <a:ext cx="900100" cy="824976"/>
                  </a:xfrm>
                  <a:prstGeom prst="upArrow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cxnSp>
                <p:nvCxnSpPr>
                  <p:cNvPr id="48" name="Прямая соединительная линия 47"/>
                  <p:cNvCxnSpPr/>
                  <p:nvPr/>
                </p:nvCxnSpPr>
                <p:spPr>
                  <a:xfrm>
                    <a:off x="2367546" y="3007585"/>
                    <a:ext cx="1512168" cy="0"/>
                  </a:xfrm>
                  <a:prstGeom prst="line">
                    <a:avLst/>
                  </a:prstGeom>
                  <a:ln w="19050">
                    <a:solidFill>
                      <a:schemeClr val="accent2">
                        <a:lumMod val="50000"/>
                      </a:schemeClr>
                    </a:solidFill>
                    <a:prstDash val="dash"/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3250925" y="1092845"/>
                    <a:ext cx="677108" cy="1056031"/>
                  </a:xfrm>
                  <a:prstGeom prst="rect">
                    <a:avLst/>
                  </a:prstGeom>
                  <a:noFill/>
                </p:spPr>
                <p:txBody>
                  <a:bodyPr vert="vert270" wrap="square" rtlCol="0">
                    <a:spAutoFit/>
                  </a:bodyPr>
                  <a:lstStyle/>
                  <a:p>
                    <a:r>
                      <a:rPr lang="ru-RU" sz="1600" dirty="0" smtClean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+ макс </a:t>
                    </a:r>
                  </a:p>
                  <a:p>
                    <a:r>
                      <a:rPr lang="ru-RU" sz="1600" dirty="0" smtClean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логистика</a:t>
                    </a:r>
                    <a:endParaRPr lang="ru-RU" sz="1600" dirty="0">
                      <a:solidFill>
                        <a:schemeClr val="accent2">
                          <a:lumMod val="50000"/>
                        </a:schemeClr>
                      </a:solidFill>
                    </a:endParaRPr>
                  </a:p>
                </p:txBody>
              </p:sp>
              <p:grpSp>
                <p:nvGrpSpPr>
                  <p:cNvPr id="50" name="Группа 49"/>
                  <p:cNvGrpSpPr/>
                  <p:nvPr/>
                </p:nvGrpSpPr>
                <p:grpSpPr>
                  <a:xfrm>
                    <a:off x="355427" y="1515030"/>
                    <a:ext cx="1617758" cy="2180736"/>
                    <a:chOff x="397959" y="1515030"/>
                    <a:chExt cx="1617758" cy="2180736"/>
                  </a:xfrm>
                </p:grpSpPr>
                <p:sp>
                  <p:nvSpPr>
                    <p:cNvPr id="51" name="Прямоугольник с двумя скругленными соседними углами 50"/>
                    <p:cNvSpPr/>
                    <p:nvPr/>
                  </p:nvSpPr>
                  <p:spPr>
                    <a:xfrm>
                      <a:off x="431540" y="2453280"/>
                      <a:ext cx="540060" cy="1242486"/>
                    </a:xfrm>
                    <a:prstGeom prst="round2Same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vert="vert270" rtlCol="0" anchor="ctr"/>
                    <a:lstStyle/>
                    <a:p>
                      <a:pPr algn="ctr"/>
                      <a:r>
                        <a:rPr lang="ru-RU" dirty="0" smtClean="0"/>
                        <a:t>Цена  ТОП-клиента</a:t>
                      </a:r>
                      <a:endParaRPr lang="ru-RU" dirty="0"/>
                    </a:p>
                  </p:txBody>
                </p:sp>
                <p:cxnSp>
                  <p:nvCxnSpPr>
                    <p:cNvPr id="52" name="Прямая соединительная линия 51"/>
                    <p:cNvCxnSpPr/>
                    <p:nvPr/>
                  </p:nvCxnSpPr>
                  <p:spPr>
                    <a:xfrm>
                      <a:off x="397959" y="2450364"/>
                      <a:ext cx="1512168" cy="0"/>
                    </a:xfrm>
                    <a:prstGeom prst="line">
                      <a:avLst/>
                    </a:prstGeom>
                    <a:ln w="19050">
                      <a:solidFill>
                        <a:schemeClr val="accent2">
                          <a:lumMod val="50000"/>
                        </a:schemeClr>
                      </a:solidFill>
                      <a:prstDash val="dash"/>
                    </a:ln>
                  </p:spPr>
                  <p:style>
                    <a:lnRef idx="1">
                      <a:schemeClr val="accent6"/>
                    </a:lnRef>
                    <a:fillRef idx="0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3" name="Стрелка вверх 52"/>
                    <p:cNvSpPr/>
                    <p:nvPr/>
                  </p:nvSpPr>
                  <p:spPr>
                    <a:xfrm rot="10800000">
                      <a:off x="1115617" y="2446287"/>
                      <a:ext cx="900100" cy="252000"/>
                    </a:xfrm>
                    <a:prstGeom prst="upArrow">
                      <a:avLst/>
                    </a:prstGeom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54" name="TextBox 53"/>
                    <p:cNvSpPr txBox="1"/>
                    <p:nvPr/>
                  </p:nvSpPr>
                  <p:spPr>
                    <a:xfrm>
                      <a:off x="1208890" y="1515030"/>
                      <a:ext cx="677108" cy="935336"/>
                    </a:xfrm>
                    <a:prstGeom prst="rect">
                      <a:avLst/>
                    </a:prstGeom>
                    <a:noFill/>
                  </p:spPr>
                  <p:txBody>
                    <a:bodyPr vert="vert270" wrap="square" rtlCol="0">
                      <a:spAutoFit/>
                    </a:bodyPr>
                    <a:lstStyle/>
                    <a:p>
                      <a:r>
                        <a:rPr lang="ru-RU" sz="16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– ретро-</a:t>
                      </a:r>
                    </a:p>
                    <a:p>
                      <a:r>
                        <a:rPr lang="ru-RU" sz="16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ru-RU" sz="16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 бонус</a:t>
                      </a:r>
                    </a:p>
                  </p:txBody>
                </p:sp>
              </p:grpSp>
            </p:grpSp>
          </p:grpSp>
        </p:grpSp>
        <p:cxnSp>
          <p:nvCxnSpPr>
            <p:cNvPr id="37" name="Прямая соединительная линия 36"/>
            <p:cNvCxnSpPr/>
            <p:nvPr/>
          </p:nvCxnSpPr>
          <p:spPr>
            <a:xfrm>
              <a:off x="5633277" y="1816921"/>
              <a:ext cx="1512168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8" name="Стрелка вверх 37"/>
            <p:cNvSpPr/>
            <p:nvPr/>
          </p:nvSpPr>
          <p:spPr>
            <a:xfrm>
              <a:off x="6336196" y="1707287"/>
              <a:ext cx="900100" cy="111276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444648" y="1711008"/>
              <a:ext cx="677108" cy="204855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2">
                      <a:lumMod val="50000"/>
                    </a:schemeClr>
                  </a:solidFill>
                </a:rPr>
                <a:t>+ скидка за </a:t>
              </a:r>
              <a:r>
                <a:rPr lang="ru-RU" sz="1600" dirty="0" err="1" smtClean="0">
                  <a:solidFill>
                    <a:schemeClr val="accent2">
                      <a:lumMod val="50000"/>
                    </a:schemeClr>
                  </a:solidFill>
                </a:rPr>
                <a:t>минимиз</a:t>
              </a:r>
              <a:r>
                <a:rPr lang="ru-RU" sz="1600" dirty="0" smtClean="0">
                  <a:solidFill>
                    <a:schemeClr val="accent2">
                      <a:lumMod val="50000"/>
                    </a:schemeClr>
                  </a:solidFill>
                </a:rPr>
                <a:t>. рисков неоплаты</a:t>
              </a:r>
              <a:endParaRPr lang="ru-RU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61" name="Прямоугольник с двумя скругленными соседними углами 60"/>
          <p:cNvSpPr/>
          <p:nvPr/>
        </p:nvSpPr>
        <p:spPr>
          <a:xfrm>
            <a:off x="8316416" y="1517777"/>
            <a:ext cx="540060" cy="2177989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dirty="0" smtClean="0">
                <a:solidFill>
                  <a:srgbClr val="FFFF00"/>
                </a:solidFill>
              </a:rPr>
              <a:t>Гросс-цена товара</a:t>
            </a:r>
            <a:endParaRPr lang="ru-RU" dirty="0">
              <a:solidFill>
                <a:srgbClr val="FFFF00"/>
              </a:solidFill>
            </a:endParaRPr>
          </a:p>
        </p:txBody>
      </p:sp>
      <p:cxnSp>
        <p:nvCxnSpPr>
          <p:cNvPr id="62" name="Прямая соединительная линия 61"/>
          <p:cNvCxnSpPr/>
          <p:nvPr/>
        </p:nvCxnSpPr>
        <p:spPr>
          <a:xfrm>
            <a:off x="7452320" y="1515030"/>
            <a:ext cx="1512168" cy="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00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179512" y="169162"/>
            <a:ext cx="6696744" cy="804675"/>
            <a:chOff x="251520" y="153198"/>
            <a:chExt cx="6552728" cy="804675"/>
          </a:xfrm>
        </p:grpSpPr>
        <p:sp>
          <p:nvSpPr>
            <p:cNvPr id="4" name="Блок-схема: карточка 3"/>
            <p:cNvSpPr/>
            <p:nvPr/>
          </p:nvSpPr>
          <p:spPr>
            <a:xfrm rot="10800000">
              <a:off x="4788024" y="153200"/>
              <a:ext cx="2016224" cy="804672"/>
            </a:xfrm>
            <a:prstGeom prst="flowChartPunchedCard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251520" y="153198"/>
              <a:ext cx="4533468" cy="8046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90463"/>
            <a:ext cx="6336703" cy="562074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accent2">
                    <a:lumMod val="50000"/>
                  </a:schemeClr>
                </a:solidFill>
              </a:rPr>
              <a:t>Методика расчета цены клиента</a:t>
            </a:r>
            <a:endParaRPr lang="ru-RU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16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Объект 2"/>
          <p:cNvSpPr txBox="1">
            <a:spLocks/>
          </p:cNvSpPr>
          <p:nvPr/>
        </p:nvSpPr>
        <p:spPr>
          <a:xfrm>
            <a:off x="2843808" y="1193264"/>
            <a:ext cx="6003096" cy="2644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4000"/>
              </a:lnSpc>
              <a:buNone/>
            </a:pPr>
            <a:r>
              <a:rPr lang="ru-RU" sz="2000" i="1" dirty="0">
                <a:solidFill>
                  <a:schemeClr val="accent2">
                    <a:lumMod val="50000"/>
                  </a:schemeClr>
                </a:solidFill>
              </a:rPr>
              <a:t>Учет </a:t>
            </a:r>
            <a:r>
              <a:rPr lang="ru-RU" sz="2000" i="1" dirty="0" smtClean="0">
                <a:solidFill>
                  <a:schemeClr val="accent2">
                    <a:lumMod val="50000"/>
                  </a:schemeClr>
                </a:solidFill>
              </a:rPr>
              <a:t>скидки за объем</a:t>
            </a:r>
            <a:endParaRPr lang="ru-RU" sz="2000" i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ru-RU" sz="2000" i="1" dirty="0" smtClean="0"/>
              <a:t>     По статистике продаж за последние 3 месяца группы </a:t>
            </a:r>
            <a:r>
              <a:rPr lang="ru-RU" sz="2000" i="1" dirty="0" smtClean="0">
                <a:solidFill>
                  <a:schemeClr val="accent2">
                    <a:lumMod val="50000"/>
                  </a:schemeClr>
                </a:solidFill>
              </a:rPr>
              <a:t>товарное направление / сегмент / бренд</a:t>
            </a:r>
            <a:r>
              <a:rPr lang="ru-RU" sz="2000" i="1" dirty="0" smtClean="0"/>
              <a:t> в денежном выражении клиенты сортируются по убыванию их доли в структуре продаж. </a:t>
            </a:r>
            <a:endParaRPr lang="ru-RU" sz="2000" i="1" dirty="0"/>
          </a:p>
          <a:p>
            <a:pPr marL="0" indent="0">
              <a:lnSpc>
                <a:spcPct val="114000"/>
              </a:lnSpc>
              <a:buNone/>
            </a:pPr>
            <a:r>
              <a:rPr lang="ru-RU" sz="2000" i="1" dirty="0" smtClean="0"/>
              <a:t>По ним вычисляется доля накопленным итогом.</a:t>
            </a:r>
            <a:endParaRPr lang="ru-RU" sz="2000" i="1" dirty="0"/>
          </a:p>
        </p:txBody>
      </p:sp>
      <p:sp>
        <p:nvSpPr>
          <p:cNvPr id="18" name="Объект 2"/>
          <p:cNvSpPr txBox="1">
            <a:spLocks/>
          </p:cNvSpPr>
          <p:nvPr/>
        </p:nvSpPr>
        <p:spPr>
          <a:xfrm>
            <a:off x="452435" y="3837359"/>
            <a:ext cx="2689667" cy="2304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ru-RU" sz="2000" i="1" dirty="0" smtClean="0"/>
              <a:t>     Размер скидки зависит от сегмента и места клиента в структуре продаж группы:</a:t>
            </a:r>
            <a:endParaRPr lang="ru-RU" sz="2000" i="1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726438"/>
              </p:ext>
            </p:extLst>
          </p:nvPr>
        </p:nvGraphicFramePr>
        <p:xfrm>
          <a:off x="3419872" y="3701527"/>
          <a:ext cx="5016500" cy="2362200"/>
        </p:xfrm>
        <a:graphic>
          <a:graphicData uri="http://schemas.openxmlformats.org/drawingml/2006/table">
            <a:tbl>
              <a:tblPr/>
              <a:tblGrid>
                <a:gridCol w="1855027"/>
                <a:gridCol w="1610861"/>
                <a:gridCol w="1550612"/>
              </a:tblGrid>
              <a:tr h="23812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Скидка за объем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007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рейтинг клиента в структуре накопленным итогом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альтернативные и премиальные отрубы говядины, телятина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прочие сегменты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0%</a:t>
                      </a:r>
                      <a:r>
                        <a:rPr lang="ru-RU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- </a:t>
                      </a:r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r" fontAlgn="ctr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31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 - 40%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41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 - 50%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51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 - 60%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61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 - 70%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71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 - 80%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81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 - 90%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90% - 100%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9" name="Рисунок 20" descr="Miratorg_logo_r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99006" y="449052"/>
            <a:ext cx="2051720" cy="294386"/>
          </a:xfrm>
          <a:prstGeom prst="rect">
            <a:avLst/>
          </a:prstGeom>
        </p:spPr>
      </p:pic>
      <p:grpSp>
        <p:nvGrpSpPr>
          <p:cNvPr id="3" name="Группа 2"/>
          <p:cNvGrpSpPr/>
          <p:nvPr/>
        </p:nvGrpSpPr>
        <p:grpSpPr>
          <a:xfrm>
            <a:off x="240887" y="1401590"/>
            <a:ext cx="1656184" cy="2299937"/>
            <a:chOff x="240887" y="1401590"/>
            <a:chExt cx="1656184" cy="2299937"/>
          </a:xfrm>
        </p:grpSpPr>
        <p:sp>
          <p:nvSpPr>
            <p:cNvPr id="39" name="Прямоугольник с двумя скругленными соседними углами 38"/>
            <p:cNvSpPr/>
            <p:nvPr/>
          </p:nvSpPr>
          <p:spPr>
            <a:xfrm>
              <a:off x="268681" y="1412776"/>
              <a:ext cx="540060" cy="2288751"/>
            </a:xfrm>
            <a:prstGeom prst="round2Same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ru-RU" dirty="0" smtClean="0">
                  <a:solidFill>
                    <a:srgbClr val="FFFF00"/>
                  </a:solidFill>
                </a:rPr>
                <a:t>Гросс-цена товара</a:t>
              </a:r>
              <a:endParaRPr lang="ru-RU" dirty="0">
                <a:solidFill>
                  <a:srgbClr val="FFFF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68813" y="1700808"/>
              <a:ext cx="677108" cy="956281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2">
                      <a:lumMod val="50000"/>
                    </a:schemeClr>
                  </a:solidFill>
                </a:rPr>
                <a:t>– скидка за объем</a:t>
              </a:r>
              <a:endParaRPr lang="ru-RU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cxnSp>
          <p:nvCxnSpPr>
            <p:cNvPr id="17" name="Прямая соединительная линия 16"/>
            <p:cNvCxnSpPr/>
            <p:nvPr/>
          </p:nvCxnSpPr>
          <p:spPr>
            <a:xfrm>
              <a:off x="240887" y="1401590"/>
              <a:ext cx="1512168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0" name="Стрелка вверх 19"/>
            <p:cNvSpPr/>
            <p:nvPr/>
          </p:nvSpPr>
          <p:spPr>
            <a:xfrm rot="10800000">
              <a:off x="996971" y="1401590"/>
              <a:ext cx="900100" cy="222551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24659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179512" y="169162"/>
            <a:ext cx="6696744" cy="804675"/>
            <a:chOff x="251520" y="153198"/>
            <a:chExt cx="6552728" cy="804675"/>
          </a:xfrm>
        </p:grpSpPr>
        <p:sp>
          <p:nvSpPr>
            <p:cNvPr id="4" name="Блок-схема: карточка 3"/>
            <p:cNvSpPr/>
            <p:nvPr/>
          </p:nvSpPr>
          <p:spPr>
            <a:xfrm rot="10800000">
              <a:off x="4788024" y="153200"/>
              <a:ext cx="2016224" cy="804672"/>
            </a:xfrm>
            <a:prstGeom prst="flowChartPunchedCard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251520" y="153198"/>
              <a:ext cx="4533468" cy="8046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90463"/>
            <a:ext cx="6336703" cy="562074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accent2">
                    <a:lumMod val="50000"/>
                  </a:schemeClr>
                </a:solidFill>
              </a:rPr>
              <a:t>Методика расчета цены клиента</a:t>
            </a:r>
            <a:endParaRPr lang="ru-RU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17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Объект 2"/>
          <p:cNvSpPr txBox="1">
            <a:spLocks/>
          </p:cNvSpPr>
          <p:nvPr/>
        </p:nvSpPr>
        <p:spPr>
          <a:xfrm>
            <a:off x="440708" y="4149080"/>
            <a:ext cx="8451772" cy="2009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ru-RU" sz="2000" i="1" dirty="0" smtClean="0"/>
              <a:t>     Далее применяются все скидки в обратном порядке по отношению к расчету гросс-цены и по тем же критериям. Из полученного значения вычитаются максимальные логистические затраты, добавляются логистические затраты по клиенту. При необходимости прибавляется ретро (обратным счетом).</a:t>
            </a:r>
            <a:endParaRPr lang="ru-RU" sz="2000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2166700" y="1684896"/>
            <a:ext cx="677108" cy="204855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ru-RU" sz="1600" dirty="0">
                <a:solidFill>
                  <a:schemeClr val="accent2">
                    <a:lumMod val="50000"/>
                  </a:schemeClr>
                </a:solidFill>
              </a:rPr>
              <a:t>– </a:t>
            </a:r>
            <a:r>
              <a:rPr lang="ru-RU" sz="1600" dirty="0" smtClean="0">
                <a:solidFill>
                  <a:schemeClr val="accent2">
                    <a:lumMod val="50000"/>
                  </a:schemeClr>
                </a:solidFill>
              </a:rPr>
              <a:t>скидка за </a:t>
            </a:r>
            <a:r>
              <a:rPr lang="ru-RU" sz="1600" dirty="0" err="1" smtClean="0">
                <a:solidFill>
                  <a:schemeClr val="accent2">
                    <a:lumMod val="50000"/>
                  </a:schemeClr>
                </a:solidFill>
              </a:rPr>
              <a:t>минимиз</a:t>
            </a:r>
            <a:r>
              <a:rPr lang="ru-RU" sz="1600" dirty="0" smtClean="0">
                <a:solidFill>
                  <a:schemeClr val="accent2">
                    <a:lumMod val="50000"/>
                  </a:schemeClr>
                </a:solidFill>
              </a:rPr>
              <a:t>. рисков неоплаты</a:t>
            </a:r>
            <a:endParaRPr lang="ru-RU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Стрелка вверх 18"/>
          <p:cNvSpPr/>
          <p:nvPr/>
        </p:nvSpPr>
        <p:spPr>
          <a:xfrm rot="10800000">
            <a:off x="2051720" y="1628800"/>
            <a:ext cx="900100" cy="111276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3214921" y="1954917"/>
            <a:ext cx="677108" cy="152240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ru-RU" sz="1600" dirty="0">
                <a:solidFill>
                  <a:schemeClr val="accent2">
                    <a:lumMod val="50000"/>
                  </a:schemeClr>
                </a:solidFill>
              </a:rPr>
              <a:t>– </a:t>
            </a:r>
            <a:r>
              <a:rPr lang="ru-RU" sz="1600" dirty="0" smtClean="0">
                <a:solidFill>
                  <a:schemeClr val="accent2">
                    <a:lumMod val="50000"/>
                  </a:schemeClr>
                </a:solidFill>
              </a:rPr>
              <a:t>скидка за эксклюзивность</a:t>
            </a:r>
            <a:endParaRPr lang="ru-RU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3" name="Стрелка вверх 22"/>
          <p:cNvSpPr/>
          <p:nvPr/>
        </p:nvSpPr>
        <p:spPr>
          <a:xfrm rot="10800000">
            <a:off x="4180061" y="1992946"/>
            <a:ext cx="900100" cy="222551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324077" y="2159909"/>
            <a:ext cx="677108" cy="105603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ru-RU" sz="1600" dirty="0">
                <a:solidFill>
                  <a:schemeClr val="accent2">
                    <a:lumMod val="50000"/>
                  </a:schemeClr>
                </a:solidFill>
              </a:rPr>
              <a:t>– </a:t>
            </a:r>
            <a:r>
              <a:rPr lang="ru-RU" sz="1600" dirty="0" smtClean="0">
                <a:solidFill>
                  <a:schemeClr val="accent2">
                    <a:lumMod val="50000"/>
                  </a:schemeClr>
                </a:solidFill>
              </a:rPr>
              <a:t>скидка за формат</a:t>
            </a:r>
            <a:endParaRPr lang="ru-RU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5" name="Стрелка вверх 24"/>
          <p:cNvSpPr/>
          <p:nvPr/>
        </p:nvSpPr>
        <p:spPr>
          <a:xfrm rot="10800000">
            <a:off x="5209439" y="2233351"/>
            <a:ext cx="900100" cy="496835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3419872" y="1988840"/>
            <a:ext cx="1512168" cy="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45685" y="2663424"/>
            <a:ext cx="677108" cy="105603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ru-RU" sz="1600" dirty="0">
                <a:solidFill>
                  <a:schemeClr val="accent2">
                    <a:lumMod val="50000"/>
                  </a:schemeClr>
                </a:solidFill>
              </a:rPr>
              <a:t>– </a:t>
            </a:r>
            <a:r>
              <a:rPr lang="ru-RU" sz="1600" dirty="0" smtClean="0">
                <a:solidFill>
                  <a:schemeClr val="accent2">
                    <a:lumMod val="50000"/>
                  </a:schemeClr>
                </a:solidFill>
              </a:rPr>
              <a:t>макс </a:t>
            </a:r>
          </a:p>
          <a:p>
            <a:r>
              <a:rPr lang="ru-RU" sz="1600" dirty="0" smtClean="0">
                <a:solidFill>
                  <a:schemeClr val="accent2">
                    <a:lumMod val="50000"/>
                  </a:schemeClr>
                </a:solidFill>
              </a:rPr>
              <a:t>логистика</a:t>
            </a:r>
            <a:endParaRPr lang="ru-RU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550636" y="2749029"/>
            <a:ext cx="1512168" cy="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Стрелка вверх 28"/>
          <p:cNvSpPr/>
          <p:nvPr/>
        </p:nvSpPr>
        <p:spPr>
          <a:xfrm>
            <a:off x="6249450" y="2517452"/>
            <a:ext cx="900100" cy="23400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7454743" y="2103380"/>
            <a:ext cx="1512168" cy="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Прямоугольник с двумя скругленными соседними углами 30"/>
          <p:cNvSpPr/>
          <p:nvPr/>
        </p:nvSpPr>
        <p:spPr>
          <a:xfrm>
            <a:off x="8352420" y="2103379"/>
            <a:ext cx="540060" cy="1598147"/>
          </a:xfrm>
          <a:prstGeom prst="round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Цена прайс-листа клиента</a:t>
            </a:r>
            <a:endParaRPr lang="ru-RU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39680" y="1220149"/>
            <a:ext cx="677108" cy="124055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ru-RU" sz="1600" dirty="0">
                <a:solidFill>
                  <a:schemeClr val="accent2">
                    <a:lumMod val="50000"/>
                  </a:schemeClr>
                </a:solidFill>
              </a:rPr>
              <a:t>+</a:t>
            </a:r>
            <a:r>
              <a:rPr lang="ru-RU" sz="1600" dirty="0" smtClean="0">
                <a:solidFill>
                  <a:schemeClr val="accent2">
                    <a:lumMod val="50000"/>
                  </a:schemeClr>
                </a:solidFill>
              </a:rPr>
              <a:t> логистика клиента</a:t>
            </a:r>
            <a:endParaRPr lang="ru-RU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33" name="Рисунок 20" descr="Miratorg_logo_r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99006" y="449052"/>
            <a:ext cx="2051720" cy="294386"/>
          </a:xfrm>
          <a:prstGeom prst="rect">
            <a:avLst/>
          </a:prstGeom>
        </p:spPr>
      </p:pic>
      <p:grpSp>
        <p:nvGrpSpPr>
          <p:cNvPr id="34" name="Группа 33"/>
          <p:cNvGrpSpPr/>
          <p:nvPr/>
        </p:nvGrpSpPr>
        <p:grpSpPr>
          <a:xfrm>
            <a:off x="240887" y="1401590"/>
            <a:ext cx="1656184" cy="2299937"/>
            <a:chOff x="240887" y="1401590"/>
            <a:chExt cx="1656184" cy="2299937"/>
          </a:xfrm>
        </p:grpSpPr>
        <p:sp>
          <p:nvSpPr>
            <p:cNvPr id="40" name="Прямоугольник с двумя скругленными соседними углами 39"/>
            <p:cNvSpPr/>
            <p:nvPr/>
          </p:nvSpPr>
          <p:spPr>
            <a:xfrm>
              <a:off x="268681" y="1412776"/>
              <a:ext cx="540060" cy="2288751"/>
            </a:xfrm>
            <a:prstGeom prst="round2Same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ru-RU" dirty="0" smtClean="0">
                  <a:solidFill>
                    <a:srgbClr val="FFFF00"/>
                  </a:solidFill>
                </a:rPr>
                <a:t>Гросс-цена товара</a:t>
              </a:r>
              <a:endParaRPr lang="ru-RU" dirty="0">
                <a:solidFill>
                  <a:srgbClr val="FFFF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68813" y="1700808"/>
              <a:ext cx="677108" cy="956281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2">
                      <a:lumMod val="50000"/>
                    </a:schemeClr>
                  </a:solidFill>
                </a:rPr>
                <a:t>– скидка за объем</a:t>
              </a:r>
              <a:endParaRPr lang="ru-RU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cxnSp>
          <p:nvCxnSpPr>
            <p:cNvPr id="42" name="Прямая соединительная линия 41"/>
            <p:cNvCxnSpPr/>
            <p:nvPr/>
          </p:nvCxnSpPr>
          <p:spPr>
            <a:xfrm>
              <a:off x="240887" y="1401590"/>
              <a:ext cx="1512168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3" name="Стрелка вверх 42"/>
            <p:cNvSpPr/>
            <p:nvPr/>
          </p:nvSpPr>
          <p:spPr>
            <a:xfrm rot="10800000">
              <a:off x="996971" y="1401590"/>
              <a:ext cx="900100" cy="222551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4" name="Стрелка вверх 43"/>
          <p:cNvSpPr/>
          <p:nvPr/>
        </p:nvSpPr>
        <p:spPr>
          <a:xfrm rot="10800000">
            <a:off x="3095836" y="1755656"/>
            <a:ext cx="900100" cy="222551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5" name="Прямая соединительная линия 44"/>
          <p:cNvCxnSpPr/>
          <p:nvPr/>
        </p:nvCxnSpPr>
        <p:spPr>
          <a:xfrm>
            <a:off x="1312797" y="1628800"/>
            <a:ext cx="1512168" cy="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2358595" y="1751550"/>
            <a:ext cx="1512168" cy="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4506520" y="2232825"/>
            <a:ext cx="1512168" cy="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>
            <a:off x="6575081" y="2513418"/>
            <a:ext cx="1512168" cy="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" name="Стрелка вверх 48"/>
          <p:cNvSpPr/>
          <p:nvPr/>
        </p:nvSpPr>
        <p:spPr>
          <a:xfrm>
            <a:off x="7128284" y="2104222"/>
            <a:ext cx="900100" cy="38818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TextBox 49"/>
          <p:cNvSpPr txBox="1"/>
          <p:nvPr/>
        </p:nvSpPr>
        <p:spPr>
          <a:xfrm>
            <a:off x="7207260" y="1294580"/>
            <a:ext cx="677108" cy="81290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ru-RU" sz="1600" dirty="0">
                <a:solidFill>
                  <a:schemeClr val="accent2">
                    <a:lumMod val="50000"/>
                  </a:schemeClr>
                </a:solidFill>
              </a:rPr>
              <a:t>+</a:t>
            </a:r>
            <a:r>
              <a:rPr lang="ru-RU" sz="1600" dirty="0" smtClean="0">
                <a:solidFill>
                  <a:schemeClr val="accent2">
                    <a:lumMod val="50000"/>
                  </a:schemeClr>
                </a:solidFill>
              </a:rPr>
              <a:t> ретро-</a:t>
            </a:r>
          </a:p>
          <a:p>
            <a:r>
              <a:rPr lang="ru-RU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1600" dirty="0" smtClean="0">
                <a:solidFill>
                  <a:schemeClr val="accent2">
                    <a:lumMod val="50000"/>
                  </a:schemeClr>
                </a:solidFill>
              </a:rPr>
              <a:t>  бонус</a:t>
            </a:r>
            <a:endParaRPr lang="ru-RU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65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179512" y="169162"/>
            <a:ext cx="6696744" cy="804675"/>
            <a:chOff x="251520" y="153198"/>
            <a:chExt cx="6552728" cy="804675"/>
          </a:xfrm>
        </p:grpSpPr>
        <p:sp>
          <p:nvSpPr>
            <p:cNvPr id="4" name="Блок-схема: карточка 3"/>
            <p:cNvSpPr/>
            <p:nvPr/>
          </p:nvSpPr>
          <p:spPr>
            <a:xfrm rot="10800000">
              <a:off x="4788024" y="153200"/>
              <a:ext cx="2016224" cy="804672"/>
            </a:xfrm>
            <a:prstGeom prst="flowChartPunchedCard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251520" y="153198"/>
              <a:ext cx="4533468" cy="8046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90463"/>
            <a:ext cx="6336703" cy="562074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accent2">
                    <a:lumMod val="50000"/>
                  </a:schemeClr>
                </a:solidFill>
              </a:rPr>
              <a:t>Методика расчета цены клиента</a:t>
            </a:r>
            <a:endParaRPr lang="ru-RU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18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Объект 2"/>
          <p:cNvSpPr txBox="1">
            <a:spLocks/>
          </p:cNvSpPr>
          <p:nvPr/>
        </p:nvSpPr>
        <p:spPr>
          <a:xfrm>
            <a:off x="446062" y="3789040"/>
            <a:ext cx="8451772" cy="2592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4000"/>
              </a:lnSpc>
              <a:buNone/>
            </a:pPr>
            <a:r>
              <a:rPr lang="ru-RU" sz="2000" i="1" dirty="0" smtClean="0">
                <a:solidFill>
                  <a:schemeClr val="accent2">
                    <a:lumMod val="50000"/>
                  </a:schemeClr>
                </a:solidFill>
              </a:rPr>
              <a:t>Расчет цены в канале «дистрибуторы»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ru-RU" sz="2000" i="1" dirty="0" smtClean="0"/>
              <a:t>     Цена дистрибуторам вычисляется от минимальной по всем прочим клиентам (не дистрибуторам) цены товара – цены мин. клиента. Из цены мин. клиента вычитается ретро, затем поочередно заменяются скидки мин. клиента на соответствующие скидки дистрибутора. К полученному значению добавляется ретро дистрибутора обратным счетом. </a:t>
            </a:r>
            <a:endParaRPr lang="ru-RU" sz="2000" i="1" dirty="0"/>
          </a:p>
        </p:txBody>
      </p:sp>
      <p:pic>
        <p:nvPicPr>
          <p:cNvPr id="33" name="Рисунок 20" descr="Miratorg_logo_r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99006" y="449052"/>
            <a:ext cx="2051720" cy="294386"/>
          </a:xfrm>
          <a:prstGeom prst="rect">
            <a:avLst/>
          </a:prstGeom>
        </p:spPr>
      </p:pic>
      <p:sp>
        <p:nvSpPr>
          <p:cNvPr id="19" name="Стрелка вверх 18"/>
          <p:cNvSpPr/>
          <p:nvPr/>
        </p:nvSpPr>
        <p:spPr>
          <a:xfrm>
            <a:off x="1767793" y="1571233"/>
            <a:ext cx="900100" cy="142227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2873724" y="1660698"/>
            <a:ext cx="677108" cy="197369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ru-RU" sz="1600" dirty="0">
                <a:solidFill>
                  <a:schemeClr val="accent2">
                    <a:lumMod val="50000"/>
                  </a:schemeClr>
                </a:solidFill>
              </a:rPr>
              <a:t>– скидка </a:t>
            </a:r>
            <a:r>
              <a:rPr lang="ru-RU" sz="1600" dirty="0" smtClean="0">
                <a:solidFill>
                  <a:schemeClr val="accent2">
                    <a:lumMod val="50000"/>
                  </a:schemeClr>
                </a:solidFill>
              </a:rPr>
              <a:t>за формат дистрибутора</a:t>
            </a:r>
            <a:endParaRPr lang="ru-RU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3" name="Стрелка вверх 22"/>
          <p:cNvSpPr/>
          <p:nvPr/>
        </p:nvSpPr>
        <p:spPr>
          <a:xfrm rot="10800000">
            <a:off x="3657162" y="1866088"/>
            <a:ext cx="900100" cy="288207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6638966" y="1956941"/>
            <a:ext cx="677108" cy="170667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ru-RU" sz="1600" dirty="0">
                <a:solidFill>
                  <a:schemeClr val="accent2">
                    <a:lumMod val="50000"/>
                  </a:schemeClr>
                </a:solidFill>
              </a:rPr>
              <a:t>– </a:t>
            </a:r>
            <a:r>
              <a:rPr lang="ru-RU" sz="1600" dirty="0" smtClean="0">
                <a:solidFill>
                  <a:schemeClr val="accent2">
                    <a:lumMod val="50000"/>
                  </a:schemeClr>
                </a:solidFill>
              </a:rPr>
              <a:t>скидка за объем дистрибутора</a:t>
            </a:r>
            <a:endParaRPr lang="ru-RU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3995936" y="2160125"/>
            <a:ext cx="1512168" cy="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Стрелка вверх 28"/>
          <p:cNvSpPr/>
          <p:nvPr/>
        </p:nvSpPr>
        <p:spPr>
          <a:xfrm>
            <a:off x="4612109" y="1999473"/>
            <a:ext cx="900100" cy="158272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6876256" y="1969997"/>
            <a:ext cx="1512168" cy="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Прямоугольник с двумя скругленными соседними углами 30"/>
          <p:cNvSpPr/>
          <p:nvPr/>
        </p:nvSpPr>
        <p:spPr>
          <a:xfrm>
            <a:off x="107504" y="1484784"/>
            <a:ext cx="540060" cy="1598147"/>
          </a:xfrm>
          <a:prstGeom prst="round2SameRect">
            <a:avLst/>
          </a:prstGeom>
          <a:solidFill>
            <a:srgbClr val="FFFFB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Цена мин. клиента</a:t>
            </a:r>
            <a:endParaRPr lang="ru-RU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16016" y="2082114"/>
            <a:ext cx="677108" cy="135611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ru-RU" sz="1600" dirty="0">
                <a:solidFill>
                  <a:schemeClr val="accent2">
                    <a:lumMod val="50000"/>
                  </a:schemeClr>
                </a:solidFill>
              </a:rPr>
              <a:t>+</a:t>
            </a:r>
            <a:r>
              <a:rPr lang="ru-RU" sz="1600" dirty="0" smtClean="0">
                <a:solidFill>
                  <a:schemeClr val="accent2">
                    <a:lumMod val="50000"/>
                  </a:schemeClr>
                </a:solidFill>
              </a:rPr>
              <a:t> логистика дистрибутора</a:t>
            </a:r>
            <a:endParaRPr lang="ru-RU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59923" y="1676935"/>
            <a:ext cx="677108" cy="129875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ru-RU" sz="1600" dirty="0" smtClean="0">
                <a:solidFill>
                  <a:schemeClr val="accent2">
                    <a:lumMod val="50000"/>
                  </a:schemeClr>
                </a:solidFill>
              </a:rPr>
              <a:t>– ретро мин.       клиента</a:t>
            </a:r>
            <a:endParaRPr lang="ru-RU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107504" y="1484784"/>
            <a:ext cx="1512168" cy="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3" name="Стрелка вверх 42"/>
          <p:cNvSpPr/>
          <p:nvPr/>
        </p:nvSpPr>
        <p:spPr>
          <a:xfrm rot="10800000">
            <a:off x="770314" y="1484784"/>
            <a:ext cx="900100" cy="222551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Стрелка вверх 43"/>
          <p:cNvSpPr/>
          <p:nvPr/>
        </p:nvSpPr>
        <p:spPr>
          <a:xfrm>
            <a:off x="5548213" y="1803359"/>
            <a:ext cx="900100" cy="185481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5" name="Прямая соединительная линия 44"/>
          <p:cNvCxnSpPr/>
          <p:nvPr/>
        </p:nvCxnSpPr>
        <p:spPr>
          <a:xfrm>
            <a:off x="1094350" y="1722074"/>
            <a:ext cx="1512168" cy="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3081098" y="1866089"/>
            <a:ext cx="1512168" cy="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4950883" y="1999473"/>
            <a:ext cx="1512168" cy="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>
            <a:off x="5868144" y="1794354"/>
            <a:ext cx="1512168" cy="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" name="Стрелка вверх 48"/>
          <p:cNvSpPr/>
          <p:nvPr/>
        </p:nvSpPr>
        <p:spPr>
          <a:xfrm rot="10800000">
            <a:off x="6556325" y="1799597"/>
            <a:ext cx="900100" cy="159767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 вверх 36"/>
          <p:cNvSpPr/>
          <p:nvPr/>
        </p:nvSpPr>
        <p:spPr>
          <a:xfrm>
            <a:off x="7524328" y="1722075"/>
            <a:ext cx="900100" cy="236018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/>
          <p:cNvSpPr txBox="1"/>
          <p:nvPr/>
        </p:nvSpPr>
        <p:spPr>
          <a:xfrm>
            <a:off x="5662753" y="1988840"/>
            <a:ext cx="677108" cy="167307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ru-RU" sz="1600" dirty="0" smtClean="0">
                <a:solidFill>
                  <a:schemeClr val="accent2">
                    <a:lumMod val="50000"/>
                  </a:schemeClr>
                </a:solidFill>
              </a:rPr>
              <a:t>+ скидка за объем мин. клиента</a:t>
            </a:r>
            <a:endParaRPr lang="ru-RU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886438" y="1722074"/>
            <a:ext cx="677108" cy="177356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ru-RU" sz="1600" dirty="0">
                <a:solidFill>
                  <a:schemeClr val="accent2">
                    <a:lumMod val="50000"/>
                  </a:schemeClr>
                </a:solidFill>
              </a:rPr>
              <a:t>+</a:t>
            </a:r>
            <a:r>
              <a:rPr lang="ru-RU" sz="1600" dirty="0" smtClean="0">
                <a:solidFill>
                  <a:schemeClr val="accent2">
                    <a:lumMod val="50000"/>
                  </a:schemeClr>
                </a:solidFill>
              </a:rPr>
              <a:t> скидка за формат мин. клиента</a:t>
            </a:r>
            <a:endParaRPr lang="ru-RU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>
            <a:off x="2100039" y="1553378"/>
            <a:ext cx="1512168" cy="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2" name="Стрелка вверх 51"/>
          <p:cNvSpPr/>
          <p:nvPr/>
        </p:nvSpPr>
        <p:spPr>
          <a:xfrm rot="10800000">
            <a:off x="2761168" y="1568118"/>
            <a:ext cx="900100" cy="287338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TextBox 52"/>
          <p:cNvSpPr txBox="1"/>
          <p:nvPr/>
        </p:nvSpPr>
        <p:spPr>
          <a:xfrm>
            <a:off x="3761069" y="2020739"/>
            <a:ext cx="677108" cy="138038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ru-RU" sz="1600" dirty="0">
                <a:solidFill>
                  <a:schemeClr val="accent2">
                    <a:lumMod val="50000"/>
                  </a:schemeClr>
                </a:solidFill>
              </a:rPr>
              <a:t>– </a:t>
            </a:r>
            <a:r>
              <a:rPr lang="ru-RU" sz="1600" dirty="0" smtClean="0">
                <a:solidFill>
                  <a:schemeClr val="accent2">
                    <a:lumMod val="50000"/>
                  </a:schemeClr>
                </a:solidFill>
              </a:rPr>
              <a:t>логистика мин. клиента</a:t>
            </a:r>
            <a:endParaRPr lang="ru-RU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5" name="Прямоугольник с двумя скругленными соседними углами 54"/>
          <p:cNvSpPr/>
          <p:nvPr/>
        </p:nvSpPr>
        <p:spPr>
          <a:xfrm>
            <a:off x="8505387" y="1717969"/>
            <a:ext cx="540060" cy="1364962"/>
          </a:xfrm>
          <a:prstGeom prst="round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Цена </a:t>
            </a:r>
            <a:r>
              <a:rPr lang="ru-RU" dirty="0" err="1" smtClean="0">
                <a:solidFill>
                  <a:schemeClr val="accent6">
                    <a:lumMod val="50000"/>
                  </a:schemeClr>
                </a:solidFill>
              </a:rPr>
              <a:t>дист-рибутора</a:t>
            </a:r>
            <a:endParaRPr lang="ru-RU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>
            <a:off x="7740352" y="1715540"/>
            <a:ext cx="1368152" cy="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628675" y="2005076"/>
            <a:ext cx="677108" cy="129875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ru-RU" sz="1600" dirty="0">
                <a:solidFill>
                  <a:schemeClr val="accent2">
                    <a:lumMod val="50000"/>
                  </a:schemeClr>
                </a:solidFill>
              </a:rPr>
              <a:t>+</a:t>
            </a:r>
            <a:r>
              <a:rPr lang="ru-RU" sz="1600" dirty="0" smtClean="0">
                <a:solidFill>
                  <a:schemeClr val="accent2">
                    <a:lumMod val="50000"/>
                  </a:schemeClr>
                </a:solidFill>
              </a:rPr>
              <a:t> ретро дистрибутора</a:t>
            </a:r>
            <a:endParaRPr lang="ru-RU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23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179512" y="169162"/>
            <a:ext cx="6696744" cy="804675"/>
            <a:chOff x="251520" y="153198"/>
            <a:chExt cx="6552728" cy="804675"/>
          </a:xfrm>
        </p:grpSpPr>
        <p:sp>
          <p:nvSpPr>
            <p:cNvPr id="4" name="Блок-схема: карточка 3"/>
            <p:cNvSpPr/>
            <p:nvPr/>
          </p:nvSpPr>
          <p:spPr>
            <a:xfrm rot="10800000">
              <a:off x="4788024" y="153200"/>
              <a:ext cx="2016224" cy="804672"/>
            </a:xfrm>
            <a:prstGeom prst="flowChartPunchedCard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251520" y="153198"/>
              <a:ext cx="4533468" cy="8046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90463"/>
            <a:ext cx="6336703" cy="562074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accent2">
                    <a:lumMod val="50000"/>
                  </a:schemeClr>
                </a:solidFill>
              </a:rPr>
              <a:t>Методика расчета цены клиента</a:t>
            </a:r>
            <a:endParaRPr lang="ru-RU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19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Рисунок 20" descr="Miratorg_logo_r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99006" y="449052"/>
            <a:ext cx="2051720" cy="294386"/>
          </a:xfrm>
          <a:prstGeom prst="rect">
            <a:avLst/>
          </a:prstGeom>
        </p:spPr>
      </p:pic>
      <p:sp>
        <p:nvSpPr>
          <p:cNvPr id="19" name="Стрелка вверх 18"/>
          <p:cNvSpPr/>
          <p:nvPr/>
        </p:nvSpPr>
        <p:spPr>
          <a:xfrm>
            <a:off x="1767793" y="1571233"/>
            <a:ext cx="900100" cy="142227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2873724" y="1660698"/>
            <a:ext cx="677108" cy="197369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ru-RU" sz="1600" dirty="0">
                <a:solidFill>
                  <a:schemeClr val="accent2">
                    <a:lumMod val="50000"/>
                  </a:schemeClr>
                </a:solidFill>
              </a:rPr>
              <a:t>– скидка </a:t>
            </a:r>
            <a:r>
              <a:rPr lang="ru-RU" sz="1600" dirty="0" smtClean="0">
                <a:solidFill>
                  <a:schemeClr val="accent2">
                    <a:lumMod val="50000"/>
                  </a:schemeClr>
                </a:solidFill>
              </a:rPr>
              <a:t>за формат дистрибутора</a:t>
            </a:r>
            <a:endParaRPr lang="ru-RU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3" name="Стрелка вверх 22"/>
          <p:cNvSpPr/>
          <p:nvPr/>
        </p:nvSpPr>
        <p:spPr>
          <a:xfrm rot="10800000">
            <a:off x="3657162" y="1866088"/>
            <a:ext cx="900100" cy="288207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6638966" y="1956941"/>
            <a:ext cx="677108" cy="170667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ru-RU" sz="1600" dirty="0">
                <a:solidFill>
                  <a:schemeClr val="accent2">
                    <a:lumMod val="50000"/>
                  </a:schemeClr>
                </a:solidFill>
              </a:rPr>
              <a:t>– </a:t>
            </a:r>
            <a:r>
              <a:rPr lang="ru-RU" sz="1600" dirty="0" smtClean="0">
                <a:solidFill>
                  <a:schemeClr val="accent2">
                    <a:lumMod val="50000"/>
                  </a:schemeClr>
                </a:solidFill>
              </a:rPr>
              <a:t>скидка за объем дистрибутора</a:t>
            </a:r>
            <a:endParaRPr lang="ru-RU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3995936" y="2160125"/>
            <a:ext cx="1512168" cy="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Стрелка вверх 28"/>
          <p:cNvSpPr/>
          <p:nvPr/>
        </p:nvSpPr>
        <p:spPr>
          <a:xfrm>
            <a:off x="4612109" y="1999473"/>
            <a:ext cx="900100" cy="158272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6876256" y="1969997"/>
            <a:ext cx="1512168" cy="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Прямоугольник с двумя скругленными соседними углами 30"/>
          <p:cNvSpPr/>
          <p:nvPr/>
        </p:nvSpPr>
        <p:spPr>
          <a:xfrm>
            <a:off x="107504" y="1484784"/>
            <a:ext cx="540060" cy="1598147"/>
          </a:xfrm>
          <a:prstGeom prst="round2SameRect">
            <a:avLst/>
          </a:prstGeom>
          <a:solidFill>
            <a:srgbClr val="FFFFB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Цена мин. клиента</a:t>
            </a:r>
            <a:endParaRPr lang="ru-RU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16016" y="2082114"/>
            <a:ext cx="677108" cy="135611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ru-RU" sz="1600" dirty="0">
                <a:solidFill>
                  <a:schemeClr val="accent2">
                    <a:lumMod val="50000"/>
                  </a:schemeClr>
                </a:solidFill>
              </a:rPr>
              <a:t>+</a:t>
            </a:r>
            <a:r>
              <a:rPr lang="ru-RU" sz="1600" dirty="0" smtClean="0">
                <a:solidFill>
                  <a:schemeClr val="accent2">
                    <a:lumMod val="50000"/>
                  </a:schemeClr>
                </a:solidFill>
              </a:rPr>
              <a:t> логистика дистрибутора</a:t>
            </a:r>
            <a:endParaRPr lang="ru-RU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59923" y="1676935"/>
            <a:ext cx="677108" cy="129875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ru-RU" sz="1600" dirty="0" smtClean="0">
                <a:solidFill>
                  <a:schemeClr val="accent2">
                    <a:lumMod val="50000"/>
                  </a:schemeClr>
                </a:solidFill>
              </a:rPr>
              <a:t>– ретро мин.       клиента</a:t>
            </a:r>
            <a:endParaRPr lang="ru-RU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107504" y="1484784"/>
            <a:ext cx="1512168" cy="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3" name="Стрелка вверх 42"/>
          <p:cNvSpPr/>
          <p:nvPr/>
        </p:nvSpPr>
        <p:spPr>
          <a:xfrm rot="10800000">
            <a:off x="770314" y="1484784"/>
            <a:ext cx="900100" cy="222551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Стрелка вверх 43"/>
          <p:cNvSpPr/>
          <p:nvPr/>
        </p:nvSpPr>
        <p:spPr>
          <a:xfrm>
            <a:off x="5548213" y="1803359"/>
            <a:ext cx="900100" cy="185481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5" name="Прямая соединительная линия 44"/>
          <p:cNvCxnSpPr/>
          <p:nvPr/>
        </p:nvCxnSpPr>
        <p:spPr>
          <a:xfrm>
            <a:off x="1094350" y="1722074"/>
            <a:ext cx="1512168" cy="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3081098" y="1866089"/>
            <a:ext cx="1512168" cy="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4950883" y="1999473"/>
            <a:ext cx="1512168" cy="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>
            <a:off x="5868144" y="1794354"/>
            <a:ext cx="1512168" cy="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" name="Стрелка вверх 48"/>
          <p:cNvSpPr/>
          <p:nvPr/>
        </p:nvSpPr>
        <p:spPr>
          <a:xfrm rot="10800000">
            <a:off x="6556325" y="1799597"/>
            <a:ext cx="900100" cy="159767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 вверх 36"/>
          <p:cNvSpPr/>
          <p:nvPr/>
        </p:nvSpPr>
        <p:spPr>
          <a:xfrm>
            <a:off x="7524328" y="1722075"/>
            <a:ext cx="900100" cy="236018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/>
          <p:cNvSpPr txBox="1"/>
          <p:nvPr/>
        </p:nvSpPr>
        <p:spPr>
          <a:xfrm>
            <a:off x="5662753" y="1988840"/>
            <a:ext cx="677108" cy="167307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ru-RU" sz="1600" dirty="0" smtClean="0">
                <a:solidFill>
                  <a:schemeClr val="accent2">
                    <a:lumMod val="50000"/>
                  </a:schemeClr>
                </a:solidFill>
              </a:rPr>
              <a:t>+ скидка за объем мин. клиента</a:t>
            </a:r>
            <a:endParaRPr lang="ru-RU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886438" y="1722074"/>
            <a:ext cx="677108" cy="177356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ru-RU" sz="1600" dirty="0">
                <a:solidFill>
                  <a:schemeClr val="accent2">
                    <a:lumMod val="50000"/>
                  </a:schemeClr>
                </a:solidFill>
              </a:rPr>
              <a:t>+</a:t>
            </a:r>
            <a:r>
              <a:rPr lang="ru-RU" sz="1600" dirty="0" smtClean="0">
                <a:solidFill>
                  <a:schemeClr val="accent2">
                    <a:lumMod val="50000"/>
                  </a:schemeClr>
                </a:solidFill>
              </a:rPr>
              <a:t> скидка за формат мин. клиента</a:t>
            </a:r>
            <a:endParaRPr lang="ru-RU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>
            <a:off x="2100039" y="1553378"/>
            <a:ext cx="1512168" cy="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2" name="Стрелка вверх 51"/>
          <p:cNvSpPr/>
          <p:nvPr/>
        </p:nvSpPr>
        <p:spPr>
          <a:xfrm rot="10800000">
            <a:off x="2761168" y="1568118"/>
            <a:ext cx="900100" cy="287338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TextBox 52"/>
          <p:cNvSpPr txBox="1"/>
          <p:nvPr/>
        </p:nvSpPr>
        <p:spPr>
          <a:xfrm>
            <a:off x="3761069" y="2020739"/>
            <a:ext cx="677108" cy="138038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ru-RU" sz="1600" dirty="0">
                <a:solidFill>
                  <a:schemeClr val="accent2">
                    <a:lumMod val="50000"/>
                  </a:schemeClr>
                </a:solidFill>
              </a:rPr>
              <a:t>– </a:t>
            </a:r>
            <a:r>
              <a:rPr lang="ru-RU" sz="1600" dirty="0" smtClean="0">
                <a:solidFill>
                  <a:schemeClr val="accent2">
                    <a:lumMod val="50000"/>
                  </a:schemeClr>
                </a:solidFill>
              </a:rPr>
              <a:t>логистика мин. клиента</a:t>
            </a:r>
            <a:endParaRPr lang="ru-RU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5" name="Прямоугольник с двумя скругленными соседними углами 54"/>
          <p:cNvSpPr/>
          <p:nvPr/>
        </p:nvSpPr>
        <p:spPr>
          <a:xfrm>
            <a:off x="8505387" y="1717969"/>
            <a:ext cx="540060" cy="1364962"/>
          </a:xfrm>
          <a:prstGeom prst="round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Цена </a:t>
            </a:r>
            <a:r>
              <a:rPr lang="ru-RU" dirty="0" err="1" smtClean="0">
                <a:solidFill>
                  <a:schemeClr val="accent6">
                    <a:lumMod val="50000"/>
                  </a:schemeClr>
                </a:solidFill>
              </a:rPr>
              <a:t>дист-рибутора</a:t>
            </a:r>
            <a:endParaRPr lang="ru-RU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>
            <a:off x="7740352" y="1715540"/>
            <a:ext cx="1368152" cy="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628675" y="2005076"/>
            <a:ext cx="677108" cy="129875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ru-RU" sz="1600" dirty="0">
                <a:solidFill>
                  <a:schemeClr val="accent2">
                    <a:lumMod val="50000"/>
                  </a:schemeClr>
                </a:solidFill>
              </a:rPr>
              <a:t>+</a:t>
            </a:r>
            <a:r>
              <a:rPr lang="ru-RU" sz="1600" dirty="0" smtClean="0">
                <a:solidFill>
                  <a:schemeClr val="accent2">
                    <a:lumMod val="50000"/>
                  </a:schemeClr>
                </a:solidFill>
              </a:rPr>
              <a:t> ретро дистрибутора</a:t>
            </a:r>
            <a:endParaRPr lang="ru-RU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0" name="Объект 2"/>
          <p:cNvSpPr txBox="1">
            <a:spLocks/>
          </p:cNvSpPr>
          <p:nvPr/>
        </p:nvSpPr>
        <p:spPr>
          <a:xfrm>
            <a:off x="111979" y="4005064"/>
            <a:ext cx="4721520" cy="2509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4000"/>
              </a:lnSpc>
              <a:buNone/>
            </a:pPr>
            <a:r>
              <a:rPr lang="ru-RU" sz="2000" i="1" dirty="0">
                <a:solidFill>
                  <a:schemeClr val="accent2">
                    <a:lumMod val="50000"/>
                  </a:schemeClr>
                </a:solidFill>
              </a:rPr>
              <a:t>Учет </a:t>
            </a:r>
            <a:r>
              <a:rPr lang="ru-RU" sz="2000" i="1" dirty="0" smtClean="0">
                <a:solidFill>
                  <a:schemeClr val="accent2">
                    <a:lumMod val="50000"/>
                  </a:schemeClr>
                </a:solidFill>
              </a:rPr>
              <a:t>скидки за объем (дистрибуторы)</a:t>
            </a:r>
            <a:endParaRPr lang="ru-RU" sz="2000" i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ru-RU" sz="2000" i="1" dirty="0" smtClean="0"/>
              <a:t>     Начисление объемной скидки дистрибуторам осуществляется в зависимости от общих объемов среднемесячных отгрузок согласно шкале в таблице:</a:t>
            </a:r>
            <a:endParaRPr lang="ru-RU" sz="2000" i="1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175058"/>
              </p:ext>
            </p:extLst>
          </p:nvPr>
        </p:nvGraphicFramePr>
        <p:xfrm>
          <a:off x="4950883" y="4005064"/>
          <a:ext cx="3789371" cy="2016223"/>
        </p:xfrm>
        <a:graphic>
          <a:graphicData uri="http://schemas.openxmlformats.org/drawingml/2006/table">
            <a:tbl>
              <a:tblPr/>
              <a:tblGrid>
                <a:gridCol w="2079381"/>
                <a:gridCol w="1709990"/>
              </a:tblGrid>
              <a:tr h="34289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Скидка за объем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среднемесячный объем отгрузок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 скидки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274316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0 - 5 тонн / мес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16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5 - 15 тонн / мес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16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15 - 30 тонн / мес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16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30 тонн / мес и выше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660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179512" y="169162"/>
            <a:ext cx="6696744" cy="804675"/>
            <a:chOff x="251520" y="153198"/>
            <a:chExt cx="6552728" cy="804675"/>
          </a:xfrm>
        </p:grpSpPr>
        <p:sp>
          <p:nvSpPr>
            <p:cNvPr id="4" name="Блок-схема: карточка 3"/>
            <p:cNvSpPr/>
            <p:nvPr/>
          </p:nvSpPr>
          <p:spPr>
            <a:xfrm rot="10800000">
              <a:off x="4788024" y="153200"/>
              <a:ext cx="2016224" cy="804672"/>
            </a:xfrm>
            <a:prstGeom prst="flowChartPunchedCard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251520" y="153198"/>
              <a:ext cx="4533468" cy="8046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12559" y="290463"/>
            <a:ext cx="2530624" cy="562074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accent2">
                    <a:lumMod val="50000"/>
                  </a:schemeClr>
                </a:solidFill>
              </a:rPr>
              <a:t>Содержание</a:t>
            </a:r>
            <a:endParaRPr lang="ru-RU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16833"/>
            <a:ext cx="8229600" cy="3672408"/>
          </a:xfrm>
        </p:spPr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ru-RU" sz="2400" i="1" dirty="0" smtClean="0"/>
              <a:t>Предпосылки внедрения гросс-ценообразования</a:t>
            </a:r>
          </a:p>
          <a:p>
            <a:pPr marL="457200" indent="-457200">
              <a:buAutoNum type="arabicPeriod"/>
            </a:pPr>
            <a:endParaRPr lang="ru-RU" sz="2400" i="1" dirty="0" smtClean="0"/>
          </a:p>
          <a:p>
            <a:pPr marL="457200" indent="-457200">
              <a:buAutoNum type="arabicPeriod"/>
            </a:pPr>
            <a:r>
              <a:rPr lang="ru-RU" sz="2400" i="1" dirty="0" smtClean="0"/>
              <a:t>Принципы гросс-ценообразования</a:t>
            </a:r>
          </a:p>
          <a:p>
            <a:pPr marL="457200" indent="-457200">
              <a:buAutoNum type="arabicPeriod"/>
            </a:pPr>
            <a:endParaRPr lang="ru-RU" sz="2400" i="1" dirty="0" smtClean="0"/>
          </a:p>
          <a:p>
            <a:pPr marL="457200" indent="-457200">
              <a:buAutoNum type="arabicPeriod"/>
            </a:pPr>
            <a:r>
              <a:rPr lang="ru-RU" sz="2400" i="1" dirty="0" smtClean="0"/>
              <a:t>Методика расчета гросс-цены</a:t>
            </a:r>
          </a:p>
          <a:p>
            <a:pPr marL="457200" indent="-457200">
              <a:buAutoNum type="arabicPeriod"/>
            </a:pPr>
            <a:endParaRPr lang="ru-RU" sz="2400" i="1" dirty="0" smtClean="0"/>
          </a:p>
          <a:p>
            <a:pPr marL="457200" indent="-457200">
              <a:buAutoNum type="arabicPeriod"/>
            </a:pPr>
            <a:r>
              <a:rPr lang="ru-RU" sz="2400" i="1" dirty="0" smtClean="0"/>
              <a:t>Методика расчета цены клиента</a:t>
            </a:r>
          </a:p>
          <a:p>
            <a:pPr marL="457200" indent="-457200">
              <a:buAutoNum type="arabicPeriod"/>
            </a:pPr>
            <a:endParaRPr lang="ru-RU" sz="2400" i="1" dirty="0" smtClean="0"/>
          </a:p>
          <a:p>
            <a:pPr marL="457200" indent="-457200">
              <a:buAutoNum type="arabicPeriod"/>
            </a:pPr>
            <a:r>
              <a:rPr lang="ru-RU" sz="2400" i="1" dirty="0" smtClean="0"/>
              <a:t>Логика бизнес-процесса</a:t>
            </a: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20" descr="Miratorg_logo_r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99006" y="449052"/>
            <a:ext cx="2051720" cy="29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00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179512" y="169162"/>
            <a:ext cx="6696744" cy="804675"/>
            <a:chOff x="251520" y="153198"/>
            <a:chExt cx="6552728" cy="804675"/>
          </a:xfrm>
        </p:grpSpPr>
        <p:sp>
          <p:nvSpPr>
            <p:cNvPr id="4" name="Блок-схема: карточка 3"/>
            <p:cNvSpPr/>
            <p:nvPr/>
          </p:nvSpPr>
          <p:spPr>
            <a:xfrm rot="10800000">
              <a:off x="4788024" y="153200"/>
              <a:ext cx="2016224" cy="804672"/>
            </a:xfrm>
            <a:prstGeom prst="flowChartPunchedCard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251520" y="153198"/>
              <a:ext cx="4533468" cy="8046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90463"/>
            <a:ext cx="6336703" cy="562074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accent2">
                    <a:lumMod val="50000"/>
                  </a:schemeClr>
                </a:solidFill>
              </a:rPr>
              <a:t>Логика бизнес-процесса</a:t>
            </a:r>
            <a:endParaRPr lang="ru-RU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20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Объект 2"/>
          <p:cNvSpPr txBox="1">
            <a:spLocks/>
          </p:cNvSpPr>
          <p:nvPr/>
        </p:nvSpPr>
        <p:spPr>
          <a:xfrm>
            <a:off x="281294" y="3861048"/>
            <a:ext cx="8755201" cy="252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ru-RU" sz="2000" i="1" dirty="0" smtClean="0"/>
              <a:t>     В систему </a:t>
            </a:r>
            <a:r>
              <a:rPr lang="en-US" sz="2000" i="1" dirty="0" smtClean="0"/>
              <a:t>SAP </a:t>
            </a:r>
            <a:r>
              <a:rPr lang="ru-RU" sz="2000" i="1" dirty="0" smtClean="0"/>
              <a:t>в рамках процесса гросс-ценообразования из внешних источников поступают три типа данных:</a:t>
            </a:r>
          </a:p>
          <a:p>
            <a:pPr>
              <a:lnSpc>
                <a:spcPct val="114000"/>
              </a:lnSpc>
              <a:buFontTx/>
              <a:buChar char="-"/>
            </a:pPr>
            <a:r>
              <a:rPr lang="ru-RU" sz="2000" i="1" dirty="0" smtClean="0"/>
              <a:t>коммерческие условия клиентов (на старте проекта и по мере изменений);</a:t>
            </a:r>
          </a:p>
          <a:p>
            <a:pPr>
              <a:lnSpc>
                <a:spcPct val="114000"/>
              </a:lnSpc>
              <a:buFontTx/>
              <a:buChar char="-"/>
            </a:pPr>
            <a:r>
              <a:rPr lang="ru-RU" sz="2000" i="1" dirty="0" smtClean="0"/>
              <a:t>действующие цены клиентов (на старте проекта);</a:t>
            </a:r>
          </a:p>
          <a:p>
            <a:pPr>
              <a:lnSpc>
                <a:spcPct val="114000"/>
              </a:lnSpc>
              <a:buFontTx/>
              <a:buChar char="-"/>
            </a:pPr>
            <a:r>
              <a:rPr lang="ru-RU" sz="2000" i="1" dirty="0" smtClean="0"/>
              <a:t>гросс-цены (на старте проекта, ежеквартально или ранее по запросу).</a:t>
            </a:r>
            <a:endParaRPr lang="ru-RU" sz="2000" i="1" dirty="0"/>
          </a:p>
        </p:txBody>
      </p:sp>
      <p:sp>
        <p:nvSpPr>
          <p:cNvPr id="3" name="Прямоугольник с двумя скругленными противолежащими углами 2"/>
          <p:cNvSpPr/>
          <p:nvPr/>
        </p:nvSpPr>
        <p:spPr>
          <a:xfrm>
            <a:off x="4317894" y="1268760"/>
            <a:ext cx="4574585" cy="2448272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sz="2800" b="1" dirty="0" smtClean="0"/>
              <a:t>SAP</a:t>
            </a:r>
            <a:endParaRPr lang="ru-RU" sz="2800" b="1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55576" y="1436279"/>
            <a:ext cx="2520280" cy="504056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коммерческие условия клиентов</a:t>
            </a:r>
            <a:endParaRPr lang="ru-RU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762396" y="2187283"/>
            <a:ext cx="2520280" cy="504056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гросс-цены</a:t>
            </a:r>
            <a:endParaRPr lang="ru-RU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762396" y="2975686"/>
            <a:ext cx="2520280" cy="504056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действующие цены клиентов</a:t>
            </a:r>
            <a:endParaRPr lang="ru-RU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5393564" y="2183598"/>
            <a:ext cx="2771438" cy="504056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цены клиентов по гросс-ценообразованию</a:t>
            </a:r>
            <a:endParaRPr lang="ru-RU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5382931" y="2975686"/>
            <a:ext cx="2771438" cy="504056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н</a:t>
            </a:r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еобъяснимая скидка</a:t>
            </a:r>
            <a:endParaRPr lang="ru-RU" dirty="0"/>
          </a:p>
        </p:txBody>
      </p:sp>
      <p:cxnSp>
        <p:nvCxnSpPr>
          <p:cNvPr id="46" name="Прямая со стрелкой 45"/>
          <p:cNvCxnSpPr/>
          <p:nvPr/>
        </p:nvCxnSpPr>
        <p:spPr>
          <a:xfrm>
            <a:off x="6768650" y="2687654"/>
            <a:ext cx="0" cy="2880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3" name="Рисунок 20" descr="Miratorg_logo_r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99006" y="449052"/>
            <a:ext cx="2051720" cy="294386"/>
          </a:xfrm>
          <a:prstGeom prst="rect">
            <a:avLst/>
          </a:prstGeom>
        </p:spPr>
      </p:pic>
      <p:sp>
        <p:nvSpPr>
          <p:cNvPr id="26" name="Прямоугольник 25"/>
          <p:cNvSpPr/>
          <p:nvPr/>
        </p:nvSpPr>
        <p:spPr>
          <a:xfrm>
            <a:off x="5407735" y="1434042"/>
            <a:ext cx="2771438" cy="504056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логистические затраты по клиентам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6" idx="3"/>
          </p:cNvCxnSpPr>
          <p:nvPr/>
        </p:nvCxnSpPr>
        <p:spPr>
          <a:xfrm flipV="1">
            <a:off x="3275856" y="1680397"/>
            <a:ext cx="211506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endCxn id="42" idx="0"/>
          </p:cNvCxnSpPr>
          <p:nvPr/>
        </p:nvCxnSpPr>
        <p:spPr>
          <a:xfrm flipH="1">
            <a:off x="6779283" y="1938098"/>
            <a:ext cx="0" cy="2455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V="1">
            <a:off x="3275856" y="2442154"/>
            <a:ext cx="211506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 flipV="1">
            <a:off x="3275856" y="3242452"/>
            <a:ext cx="211506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08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179512" y="169162"/>
            <a:ext cx="6696744" cy="804675"/>
            <a:chOff x="251520" y="153198"/>
            <a:chExt cx="6552728" cy="804675"/>
          </a:xfrm>
        </p:grpSpPr>
        <p:sp>
          <p:nvSpPr>
            <p:cNvPr id="4" name="Блок-схема: карточка 3"/>
            <p:cNvSpPr/>
            <p:nvPr/>
          </p:nvSpPr>
          <p:spPr>
            <a:xfrm rot="10800000">
              <a:off x="4788024" y="153200"/>
              <a:ext cx="2016224" cy="804672"/>
            </a:xfrm>
            <a:prstGeom prst="flowChartPunchedCard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251520" y="153198"/>
              <a:ext cx="4533468" cy="8046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90463"/>
            <a:ext cx="6336703" cy="562074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accent2">
                    <a:lumMod val="50000"/>
                  </a:schemeClr>
                </a:solidFill>
              </a:rPr>
              <a:t>Логика бизнес-процесса</a:t>
            </a:r>
            <a:endParaRPr lang="ru-RU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21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Объект 2"/>
          <p:cNvSpPr txBox="1">
            <a:spLocks/>
          </p:cNvSpPr>
          <p:nvPr/>
        </p:nvSpPr>
        <p:spPr>
          <a:xfrm>
            <a:off x="281294" y="3789040"/>
            <a:ext cx="8755201" cy="2664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ru-RU" sz="2000" i="1" dirty="0" smtClean="0"/>
              <a:t>     </a:t>
            </a:r>
            <a:r>
              <a:rPr lang="en-US" sz="2000" i="1" dirty="0" smtClean="0"/>
              <a:t>SAP</a:t>
            </a:r>
            <a:r>
              <a:rPr lang="ru-RU" sz="2000" i="1" dirty="0" smtClean="0"/>
              <a:t> по описанной выше методике автоматически при обновлении гросс-цен рассчитывает цены для всей АКБ.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ru-RU" sz="2000" i="1" dirty="0"/>
              <a:t> </a:t>
            </a:r>
            <a:r>
              <a:rPr lang="ru-RU" sz="2000" i="1" dirty="0" smtClean="0"/>
              <a:t>    Разница между расчетными и действующими ценами фиксируются в регистре «необъяснимая скидка».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ru-RU" sz="2000" i="1" dirty="0"/>
              <a:t> </a:t>
            </a:r>
            <a:r>
              <a:rPr lang="ru-RU" sz="2000" i="1" dirty="0" smtClean="0"/>
              <a:t>    «Ручная» настройка цен по клиентам согласовывается ценовыми комитетами и осуществляется посредством изменения «необъяснимой скидки».</a:t>
            </a:r>
            <a:endParaRPr lang="ru-RU" sz="2000" i="1" dirty="0"/>
          </a:p>
        </p:txBody>
      </p:sp>
      <p:sp>
        <p:nvSpPr>
          <p:cNvPr id="3" name="Прямоугольник с двумя скругленными противолежащими углами 2"/>
          <p:cNvSpPr/>
          <p:nvPr/>
        </p:nvSpPr>
        <p:spPr>
          <a:xfrm>
            <a:off x="4317894" y="1268760"/>
            <a:ext cx="4574585" cy="2448272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sz="2800" b="1" dirty="0" smtClean="0"/>
              <a:t>SAP</a:t>
            </a:r>
            <a:endParaRPr lang="ru-RU" sz="2800" b="1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55576" y="1436279"/>
            <a:ext cx="2520280" cy="504056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коммерческие условия клиентов</a:t>
            </a:r>
            <a:endParaRPr lang="ru-RU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762396" y="2187283"/>
            <a:ext cx="2520280" cy="504056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гросс-цены</a:t>
            </a:r>
            <a:endParaRPr lang="ru-RU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762396" y="2975686"/>
            <a:ext cx="2520280" cy="504056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действующие цены клиентов</a:t>
            </a:r>
            <a:endParaRPr lang="ru-RU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5393564" y="2183598"/>
            <a:ext cx="2771438" cy="504056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цены клиентов по гросс-ценообразованию</a:t>
            </a:r>
            <a:endParaRPr lang="ru-RU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5382931" y="2975686"/>
            <a:ext cx="2771438" cy="504056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н</a:t>
            </a:r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еобъяснимая скидка</a:t>
            </a:r>
            <a:endParaRPr lang="ru-RU" dirty="0"/>
          </a:p>
        </p:txBody>
      </p:sp>
      <p:cxnSp>
        <p:nvCxnSpPr>
          <p:cNvPr id="46" name="Прямая со стрелкой 45"/>
          <p:cNvCxnSpPr/>
          <p:nvPr/>
        </p:nvCxnSpPr>
        <p:spPr>
          <a:xfrm>
            <a:off x="6768650" y="2687654"/>
            <a:ext cx="0" cy="2880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3" name="Рисунок 20" descr="Miratorg_logo_r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99006" y="449052"/>
            <a:ext cx="2051720" cy="294386"/>
          </a:xfrm>
          <a:prstGeom prst="rect">
            <a:avLst/>
          </a:prstGeom>
        </p:spPr>
      </p:pic>
      <p:sp>
        <p:nvSpPr>
          <p:cNvPr id="24" name="Прямоугольник 23"/>
          <p:cNvSpPr/>
          <p:nvPr/>
        </p:nvSpPr>
        <p:spPr>
          <a:xfrm>
            <a:off x="5407735" y="1434042"/>
            <a:ext cx="2771438" cy="504056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логистические затраты по клиентам</a:t>
            </a:r>
            <a:endParaRPr lang="ru-RU" dirty="0"/>
          </a:p>
        </p:txBody>
      </p:sp>
      <p:cxnSp>
        <p:nvCxnSpPr>
          <p:cNvPr id="26" name="Прямая со стрелкой 25"/>
          <p:cNvCxnSpPr/>
          <p:nvPr/>
        </p:nvCxnSpPr>
        <p:spPr>
          <a:xfrm flipH="1">
            <a:off x="6779283" y="1938098"/>
            <a:ext cx="0" cy="2455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 flipV="1">
            <a:off x="3275856" y="1680397"/>
            <a:ext cx="211506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V="1">
            <a:off x="3275856" y="2442154"/>
            <a:ext cx="211506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flipV="1">
            <a:off x="3275856" y="3242452"/>
            <a:ext cx="211506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34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179512" y="169162"/>
            <a:ext cx="6696744" cy="804675"/>
            <a:chOff x="251520" y="153198"/>
            <a:chExt cx="6552728" cy="804675"/>
          </a:xfrm>
        </p:grpSpPr>
        <p:sp>
          <p:nvSpPr>
            <p:cNvPr id="4" name="Блок-схема: карточка 3"/>
            <p:cNvSpPr/>
            <p:nvPr/>
          </p:nvSpPr>
          <p:spPr>
            <a:xfrm rot="10800000">
              <a:off x="4788024" y="153200"/>
              <a:ext cx="2016224" cy="804672"/>
            </a:xfrm>
            <a:prstGeom prst="flowChartPunchedCard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251520" y="153198"/>
              <a:ext cx="4533468" cy="8046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90463"/>
            <a:ext cx="6336703" cy="562074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accent2">
                    <a:lumMod val="50000"/>
                  </a:schemeClr>
                </a:solidFill>
              </a:rPr>
              <a:t>Логика бизнес-процесса</a:t>
            </a:r>
            <a:endParaRPr lang="ru-RU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22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Объект 2"/>
          <p:cNvSpPr txBox="1">
            <a:spLocks/>
          </p:cNvSpPr>
          <p:nvPr/>
        </p:nvSpPr>
        <p:spPr>
          <a:xfrm>
            <a:off x="281294" y="4077072"/>
            <a:ext cx="8755201" cy="19442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ru-RU" sz="2000" i="1" dirty="0" smtClean="0"/>
              <a:t>     </a:t>
            </a:r>
            <a:r>
              <a:rPr lang="en-US" sz="2000" i="1" dirty="0" smtClean="0"/>
              <a:t>SAP</a:t>
            </a:r>
            <a:r>
              <a:rPr lang="ru-RU" sz="2000" i="1" dirty="0" smtClean="0"/>
              <a:t> автоматически и в форме согласованной с контрагентом формирует по запросу менеджера актуальную версию прайс-листа.</a:t>
            </a:r>
          </a:p>
          <a:p>
            <a:pPr marL="0" indent="0">
              <a:lnSpc>
                <a:spcPct val="114000"/>
              </a:lnSpc>
              <a:buNone/>
            </a:pPr>
            <a:endParaRPr lang="ru-RU" sz="2000" i="1" dirty="0" smtClean="0"/>
          </a:p>
          <a:p>
            <a:pPr marL="0" indent="0">
              <a:lnSpc>
                <a:spcPct val="114000"/>
              </a:lnSpc>
              <a:buNone/>
            </a:pPr>
            <a:r>
              <a:rPr lang="ru-RU" sz="2000" i="1" dirty="0"/>
              <a:t> </a:t>
            </a:r>
            <a:r>
              <a:rPr lang="en-US" sz="2000" i="1" dirty="0"/>
              <a:t>SAP</a:t>
            </a:r>
            <a:r>
              <a:rPr lang="ru-RU" sz="2000" i="1" dirty="0"/>
              <a:t> </a:t>
            </a:r>
            <a:r>
              <a:rPr lang="ru-RU" sz="2000" i="1" dirty="0" smtClean="0"/>
              <a:t>предоставляет отчет о статистике «необъяснимых скидок» руководителю для управления ценообразованием.</a:t>
            </a:r>
            <a:endParaRPr lang="ru-RU" sz="2000" i="1" dirty="0"/>
          </a:p>
        </p:txBody>
      </p:sp>
      <p:sp>
        <p:nvSpPr>
          <p:cNvPr id="3" name="Прямоугольник с двумя скругленными противолежащими углами 2"/>
          <p:cNvSpPr/>
          <p:nvPr/>
        </p:nvSpPr>
        <p:spPr>
          <a:xfrm>
            <a:off x="251520" y="1268760"/>
            <a:ext cx="4574585" cy="2448272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sz="2800" b="1" dirty="0" smtClean="0"/>
              <a:t>SAP</a:t>
            </a:r>
            <a:endParaRPr lang="ru-RU" sz="2800" b="1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1138319" y="2183598"/>
            <a:ext cx="2771438" cy="504056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цены клиентов по гросс-ценообразованию</a:t>
            </a:r>
            <a:endParaRPr lang="ru-RU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1127686" y="2975686"/>
            <a:ext cx="2771438" cy="504056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н</a:t>
            </a:r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еобъяснимая скидка</a:t>
            </a:r>
            <a:endParaRPr lang="ru-RU" dirty="0"/>
          </a:p>
        </p:txBody>
      </p:sp>
      <p:cxnSp>
        <p:nvCxnSpPr>
          <p:cNvPr id="46" name="Прямая со стрелкой 45"/>
          <p:cNvCxnSpPr/>
          <p:nvPr/>
        </p:nvCxnSpPr>
        <p:spPr>
          <a:xfrm>
            <a:off x="2513405" y="2687654"/>
            <a:ext cx="0" cy="2880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3" name="Рисунок 20" descr="Miratorg_logo_r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99006" y="449052"/>
            <a:ext cx="2051720" cy="294386"/>
          </a:xfrm>
          <a:prstGeom prst="rect">
            <a:avLst/>
          </a:prstGeom>
        </p:spPr>
      </p:pic>
      <p:sp>
        <p:nvSpPr>
          <p:cNvPr id="24" name="Прямоугольник 23"/>
          <p:cNvSpPr/>
          <p:nvPr/>
        </p:nvSpPr>
        <p:spPr>
          <a:xfrm>
            <a:off x="1152490" y="1434042"/>
            <a:ext cx="2771438" cy="504056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логистические затраты по клиентам</a:t>
            </a:r>
            <a:endParaRPr lang="ru-RU" dirty="0"/>
          </a:p>
        </p:txBody>
      </p:sp>
      <p:cxnSp>
        <p:nvCxnSpPr>
          <p:cNvPr id="26" name="Прямая со стрелкой 25"/>
          <p:cNvCxnSpPr/>
          <p:nvPr/>
        </p:nvCxnSpPr>
        <p:spPr>
          <a:xfrm flipH="1">
            <a:off x="2524038" y="1938098"/>
            <a:ext cx="0" cy="2455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V="1">
            <a:off x="3915939" y="2442154"/>
            <a:ext cx="211506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 flipV="1">
            <a:off x="3915939" y="3242452"/>
            <a:ext cx="211506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Прямоугольник с одним вырезанным углом 4"/>
          <p:cNvSpPr/>
          <p:nvPr/>
        </p:nvSpPr>
        <p:spPr>
          <a:xfrm>
            <a:off x="6049846" y="2183598"/>
            <a:ext cx="2357421" cy="504056"/>
          </a:xfrm>
          <a:prstGeom prst="snip1Rect">
            <a:avLst>
              <a:gd name="adj" fmla="val 3565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менеджер</a:t>
            </a: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5" name="Прямоугольник с одним вырезанным углом 34"/>
          <p:cNvSpPr/>
          <p:nvPr/>
        </p:nvSpPr>
        <p:spPr>
          <a:xfrm>
            <a:off x="6049846" y="2975686"/>
            <a:ext cx="2357421" cy="504056"/>
          </a:xfrm>
          <a:prstGeom prst="snip1Rect">
            <a:avLst>
              <a:gd name="adj" fmla="val 3565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руководитель</a:t>
            </a: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19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179512" y="169162"/>
            <a:ext cx="6696744" cy="804675"/>
            <a:chOff x="251520" y="153198"/>
            <a:chExt cx="6552728" cy="804675"/>
          </a:xfrm>
        </p:grpSpPr>
        <p:sp>
          <p:nvSpPr>
            <p:cNvPr id="4" name="Блок-схема: карточка 3"/>
            <p:cNvSpPr/>
            <p:nvPr/>
          </p:nvSpPr>
          <p:spPr>
            <a:xfrm rot="10800000">
              <a:off x="4788024" y="153200"/>
              <a:ext cx="2016224" cy="804672"/>
            </a:xfrm>
            <a:prstGeom prst="flowChartPunchedCard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251520" y="153198"/>
              <a:ext cx="4533468" cy="8046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90463"/>
            <a:ext cx="6336703" cy="562074"/>
          </a:xfrm>
        </p:spPr>
        <p:txBody>
          <a:bodyPr>
            <a:normAutofit fontScale="90000"/>
          </a:bodyPr>
          <a:lstStyle/>
          <a:p>
            <a:r>
              <a:rPr lang="ru-RU" sz="2800" b="1" dirty="0" smtClean="0">
                <a:solidFill>
                  <a:schemeClr val="accent2">
                    <a:lumMod val="50000"/>
                  </a:schemeClr>
                </a:solidFill>
              </a:rPr>
              <a:t>Предпосылки внедрения</a:t>
            </a:r>
            <a:br>
              <a:rPr lang="ru-RU" sz="2800" b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ru-RU" sz="2800" b="1" dirty="0" smtClean="0">
                <a:solidFill>
                  <a:schemeClr val="accent2">
                    <a:lumMod val="50000"/>
                  </a:schemeClr>
                </a:solidFill>
              </a:rPr>
              <a:t>гросс-ценообразования</a:t>
            </a:r>
            <a:endParaRPr lang="ru-RU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340768"/>
            <a:ext cx="8856984" cy="4680520"/>
          </a:xfrm>
        </p:spPr>
        <p:txBody>
          <a:bodyPr>
            <a:normAutofit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ru-RU" sz="2000" i="1" dirty="0" smtClean="0"/>
              <a:t>     Согласно действующему регламенту ценообразование основано на базовых значениях цен, к которым применяются интервальные ограничения при расчете регулярных цен клиента и определяются допустимые уровни цен промо.</a:t>
            </a:r>
          </a:p>
          <a:p>
            <a:pPr marL="0" indent="0">
              <a:lnSpc>
                <a:spcPct val="114000"/>
              </a:lnSpc>
              <a:buNone/>
            </a:pPr>
            <a:endParaRPr lang="ru-RU" sz="2000" i="1" dirty="0"/>
          </a:p>
          <a:p>
            <a:pPr marL="0" indent="0">
              <a:lnSpc>
                <a:spcPct val="114000"/>
              </a:lnSpc>
              <a:buNone/>
            </a:pPr>
            <a:endParaRPr lang="ru-RU" sz="2000" i="1" dirty="0" smtClean="0"/>
          </a:p>
          <a:p>
            <a:pPr marL="0" indent="0">
              <a:lnSpc>
                <a:spcPct val="114000"/>
              </a:lnSpc>
              <a:buNone/>
            </a:pPr>
            <a:endParaRPr lang="ru-RU" sz="2000" i="1" dirty="0"/>
          </a:p>
          <a:p>
            <a:pPr marL="0" indent="0">
              <a:lnSpc>
                <a:spcPct val="114000"/>
              </a:lnSpc>
              <a:buNone/>
            </a:pPr>
            <a:endParaRPr lang="ru-RU" sz="2000" i="1" dirty="0" smtClean="0"/>
          </a:p>
          <a:p>
            <a:pPr marL="0" indent="0">
              <a:lnSpc>
                <a:spcPct val="114000"/>
              </a:lnSpc>
              <a:buNone/>
            </a:pPr>
            <a:endParaRPr lang="ru-RU" sz="2000" i="1" dirty="0" smtClean="0"/>
          </a:p>
          <a:p>
            <a:pPr marL="0" indent="0">
              <a:lnSpc>
                <a:spcPct val="114000"/>
              </a:lnSpc>
              <a:buNone/>
            </a:pPr>
            <a:r>
              <a:rPr lang="ru-RU" sz="2000" i="1" dirty="0"/>
              <a:t> </a:t>
            </a:r>
            <a:r>
              <a:rPr lang="ru-RU" sz="2000" i="1" dirty="0" smtClean="0"/>
              <a:t>    В пределах допустимого интервала решение о выборе цен принимается менеджером </a:t>
            </a:r>
            <a:r>
              <a:rPr lang="ru-RU" sz="2000" i="1" dirty="0" err="1" smtClean="0"/>
              <a:t>экспертно</a:t>
            </a:r>
            <a:r>
              <a:rPr lang="ru-RU" sz="2000" i="1" dirty="0" smtClean="0"/>
              <a:t>.</a:t>
            </a:r>
            <a:endParaRPr lang="ru-RU" sz="2000" i="1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3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406851"/>
              </p:ext>
            </p:extLst>
          </p:nvPr>
        </p:nvGraphicFramePr>
        <p:xfrm>
          <a:off x="1371600" y="3140968"/>
          <a:ext cx="6400799" cy="1276350"/>
        </p:xfrm>
        <a:graphic>
          <a:graphicData uri="http://schemas.openxmlformats.org/drawingml/2006/table">
            <a:tbl>
              <a:tblPr/>
              <a:tblGrid>
                <a:gridCol w="1419583"/>
                <a:gridCol w="1245304"/>
                <a:gridCol w="1245304"/>
                <a:gridCol w="1245304"/>
                <a:gridCol w="1245304"/>
              </a:tblGrid>
              <a:tr h="23812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Товарное направление / упаковка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Сетевой канал сбыта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381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регламентная  регулярная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промо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000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минимальная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максимальная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ДП филиала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ФРК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СВ Короча ИУ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 База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 База </a:t>
                      </a:r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+ 10 </a:t>
                      </a:r>
                      <a:r>
                        <a:rPr lang="ru-RU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руб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 База </a:t>
                      </a:r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- 5 </a:t>
                      </a:r>
                      <a:r>
                        <a:rPr lang="ru-RU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руб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 База </a:t>
                      </a:r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- 10 </a:t>
                      </a:r>
                      <a:r>
                        <a:rPr lang="ru-RU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руб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СВ Короча ПУ / ГАЗ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 База </a:t>
                      </a:r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+ 5%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 База </a:t>
                      </a:r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+ 10%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 База </a:t>
                      </a:r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- 5%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 База </a:t>
                      </a:r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- 10%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СВ Короча ПУ /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 База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 База </a:t>
                      </a:r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+ 10%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 База </a:t>
                      </a:r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- 5%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 База </a:t>
                      </a:r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- 10%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2" name="Рисунок 20" descr="Miratorg_logo_r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99006" y="449052"/>
            <a:ext cx="2051720" cy="29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80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179512" y="169162"/>
            <a:ext cx="6696744" cy="804675"/>
            <a:chOff x="251520" y="153198"/>
            <a:chExt cx="6552728" cy="804675"/>
          </a:xfrm>
        </p:grpSpPr>
        <p:sp>
          <p:nvSpPr>
            <p:cNvPr id="4" name="Блок-схема: карточка 3"/>
            <p:cNvSpPr/>
            <p:nvPr/>
          </p:nvSpPr>
          <p:spPr>
            <a:xfrm rot="10800000">
              <a:off x="4788024" y="153200"/>
              <a:ext cx="2016224" cy="804672"/>
            </a:xfrm>
            <a:prstGeom prst="flowChartPunchedCard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251520" y="153198"/>
              <a:ext cx="4533468" cy="8046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90463"/>
            <a:ext cx="6336703" cy="562074"/>
          </a:xfrm>
        </p:spPr>
        <p:txBody>
          <a:bodyPr>
            <a:normAutofit fontScale="90000"/>
          </a:bodyPr>
          <a:lstStyle/>
          <a:p>
            <a:r>
              <a:rPr lang="ru-RU" sz="2800" b="1" dirty="0" smtClean="0">
                <a:solidFill>
                  <a:schemeClr val="accent2">
                    <a:lumMod val="50000"/>
                  </a:schemeClr>
                </a:solidFill>
              </a:rPr>
              <a:t>Предпосылки внедрения</a:t>
            </a:r>
            <a:br>
              <a:rPr lang="ru-RU" sz="2800" b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ru-RU" sz="2800" b="1" dirty="0" smtClean="0">
                <a:solidFill>
                  <a:schemeClr val="accent2">
                    <a:lumMod val="50000"/>
                  </a:schemeClr>
                </a:solidFill>
              </a:rPr>
              <a:t>гросс-ценообразования</a:t>
            </a:r>
            <a:endParaRPr lang="ru-RU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268760"/>
            <a:ext cx="3816424" cy="1656184"/>
          </a:xfrm>
        </p:spPr>
        <p:txBody>
          <a:bodyPr>
            <a:normAutofit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ru-RU" sz="2000" i="1" dirty="0" smtClean="0"/>
              <a:t>     В результате клиенты с незначительными объемами отгрузки могут иметь цены ниже объемобразующих.</a:t>
            </a:r>
          </a:p>
          <a:p>
            <a:pPr marL="0" indent="0">
              <a:lnSpc>
                <a:spcPct val="114000"/>
              </a:lnSpc>
              <a:buNone/>
            </a:pPr>
            <a:endParaRPr lang="ru-RU" sz="2000" i="1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4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829757"/>
              </p:ext>
            </p:extLst>
          </p:nvPr>
        </p:nvGraphicFramePr>
        <p:xfrm>
          <a:off x="4089210" y="1340768"/>
          <a:ext cx="4824536" cy="2177415"/>
        </p:xfrm>
        <a:graphic>
          <a:graphicData uri="http://schemas.openxmlformats.org/drawingml/2006/table">
            <a:tbl>
              <a:tblPr/>
              <a:tblGrid>
                <a:gridCol w="1450988"/>
                <a:gridCol w="1632362"/>
                <a:gridCol w="1741186"/>
              </a:tblGrid>
              <a:tr h="23812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Фарш домашний </a:t>
                      </a:r>
                      <a:r>
                        <a:rPr lang="ru-RU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охл</a:t>
                      </a:r>
                      <a:r>
                        <a:rPr lang="ru-RU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ГЗМС 500г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контрагент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отгрузки, </a:t>
                      </a:r>
                      <a:b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кг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цена без ретро, </a:t>
                      </a:r>
                      <a:b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ru-RU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руб</a:t>
                      </a:r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/кг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без НДС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Магнит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362 </a:t>
                      </a:r>
                      <a:r>
                        <a:rPr lang="ru-RU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484  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Перекресток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23 923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Лента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11 360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Волгаторг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10 749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Верный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7 302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Гроздь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6 804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Атак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6 126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Две 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палочки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>
                          <a:solidFill>
                            <a:srgbClr val="C00000"/>
                          </a:solidFill>
                          <a:effectLst/>
                          <a:latin typeface="Calibri"/>
                        </a:rPr>
                        <a:t>162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/>
                        </a:rPr>
                        <a:t>235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Объект 2"/>
          <p:cNvSpPr txBox="1">
            <a:spLocks/>
          </p:cNvSpPr>
          <p:nvPr/>
        </p:nvSpPr>
        <p:spPr>
          <a:xfrm>
            <a:off x="4414927" y="3717032"/>
            <a:ext cx="4639669" cy="2664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Font typeface="Arial" pitchFamily="34" charset="0"/>
              <a:buNone/>
            </a:pPr>
            <a:r>
              <a:rPr lang="ru-RU" sz="2000" i="1" dirty="0" smtClean="0"/>
              <a:t>     Несогласованными могут оказаться цены между каналами сбыта (розница дешевле сетей) или между филиалами (цены в удаленном филиале с высокой стоимостью доставки ниже цен филиала с низкими издержками на логистику). </a:t>
            </a:r>
          </a:p>
          <a:p>
            <a:pPr marL="0" indent="0">
              <a:lnSpc>
                <a:spcPct val="114000"/>
              </a:lnSpc>
              <a:buFont typeface="Arial" pitchFamily="34" charset="0"/>
              <a:buNone/>
            </a:pPr>
            <a:endParaRPr lang="ru-RU" sz="2000" i="1" dirty="0"/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131633"/>
              </p:ext>
            </p:extLst>
          </p:nvPr>
        </p:nvGraphicFramePr>
        <p:xfrm>
          <a:off x="179512" y="3859113"/>
          <a:ext cx="3888432" cy="2162175"/>
        </p:xfrm>
        <a:graphic>
          <a:graphicData uri="http://schemas.openxmlformats.org/drawingml/2006/table">
            <a:tbl>
              <a:tblPr/>
              <a:tblGrid>
                <a:gridCol w="792088"/>
                <a:gridCol w="1584176"/>
                <a:gridCol w="1512168"/>
              </a:tblGrid>
              <a:tr h="23812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Рулька</a:t>
                      </a:r>
                      <a:r>
                        <a:rPr lang="ru-RU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в специях </a:t>
                      </a:r>
                      <a:r>
                        <a:rPr lang="ru-RU" sz="1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охл</a:t>
                      </a:r>
                      <a:r>
                        <a:rPr lang="ru-RU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в/у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филиал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цены в розницу, руб/кг без НДС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цены Тандера без ретро, руб/кг без НДС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БЛГ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БРН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ВРЖ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ДМД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ЕКБ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>
                          <a:solidFill>
                            <a:srgbClr val="C00000"/>
                          </a:solidFill>
                          <a:effectLst/>
                          <a:latin typeface="Calibri"/>
                        </a:rPr>
                        <a:t>141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>
                          <a:solidFill>
                            <a:srgbClr val="C00000"/>
                          </a:solidFill>
                          <a:effectLst/>
                          <a:latin typeface="Calibri"/>
                        </a:rPr>
                        <a:t>164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КРД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НСБ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РСТ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7" name="Рисунок 20" descr="Miratorg_logo_r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99006" y="449052"/>
            <a:ext cx="2051720" cy="29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59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179512" y="169162"/>
            <a:ext cx="6696744" cy="804675"/>
            <a:chOff x="251520" y="153198"/>
            <a:chExt cx="6552728" cy="804675"/>
          </a:xfrm>
        </p:grpSpPr>
        <p:sp>
          <p:nvSpPr>
            <p:cNvPr id="4" name="Блок-схема: карточка 3"/>
            <p:cNvSpPr/>
            <p:nvPr/>
          </p:nvSpPr>
          <p:spPr>
            <a:xfrm rot="10800000">
              <a:off x="4788024" y="153200"/>
              <a:ext cx="2016224" cy="804672"/>
            </a:xfrm>
            <a:prstGeom prst="flowChartPunchedCard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251520" y="153198"/>
              <a:ext cx="4533468" cy="8046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90463"/>
            <a:ext cx="6336703" cy="562074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accent2">
                    <a:lumMod val="50000"/>
                  </a:schemeClr>
                </a:solidFill>
              </a:rPr>
              <a:t>Принципы гросс-ценообразования</a:t>
            </a:r>
            <a:endParaRPr lang="ru-RU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556792"/>
            <a:ext cx="8784976" cy="4464496"/>
          </a:xfrm>
        </p:spPr>
        <p:txBody>
          <a:bodyPr>
            <a:normAutofit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ru-RU" sz="2000" i="1" dirty="0" smtClean="0"/>
              <a:t>     В основе гросс-ценообразования лежат принципы:</a:t>
            </a:r>
          </a:p>
          <a:p>
            <a:pPr marL="457200" indent="-457200">
              <a:lnSpc>
                <a:spcPct val="114000"/>
              </a:lnSpc>
              <a:buFont typeface="+mj-lt"/>
              <a:buAutoNum type="arabicPeriod"/>
            </a:pPr>
            <a:r>
              <a:rPr lang="ru-RU" sz="2000" i="1" dirty="0" smtClean="0"/>
              <a:t>установки справедливых уровней цен по всей АКБ, выверенных по наиболее успешному в каждом товарном сегменте клиенту;</a:t>
            </a:r>
          </a:p>
          <a:p>
            <a:pPr marL="457200" indent="-457200">
              <a:lnSpc>
                <a:spcPct val="114000"/>
              </a:lnSpc>
              <a:buFont typeface="+mj-lt"/>
              <a:buAutoNum type="arabicPeriod"/>
            </a:pPr>
            <a:r>
              <a:rPr lang="ru-RU" sz="2000" i="1" dirty="0" smtClean="0"/>
              <a:t>структурирования системы прайс-листов по коммерческим условиям клиентов.</a:t>
            </a:r>
          </a:p>
          <a:p>
            <a:pPr marL="0" indent="0">
              <a:lnSpc>
                <a:spcPct val="114000"/>
              </a:lnSpc>
              <a:buNone/>
            </a:pPr>
            <a:endParaRPr lang="ru-RU" sz="2000" i="1" dirty="0" smtClean="0"/>
          </a:p>
          <a:p>
            <a:pPr marL="0" indent="0">
              <a:lnSpc>
                <a:spcPct val="114000"/>
              </a:lnSpc>
              <a:buNone/>
            </a:pPr>
            <a:r>
              <a:rPr lang="ru-RU" sz="2000" i="1" dirty="0" smtClean="0"/>
              <a:t>     Разработанная методика гросс-ценообразования сохраняет на текущем уровне цену лидера сегмента, что обеспечивает стабильность объемов продаж, и определяет схему мотивации клиентов посредством системы скидок.</a:t>
            </a:r>
            <a:endParaRPr lang="ru-RU" sz="2000" i="1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5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20" descr="Miratorg_logo_r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99006" y="449052"/>
            <a:ext cx="2051720" cy="29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94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179512" y="169162"/>
            <a:ext cx="6696744" cy="804675"/>
            <a:chOff x="251520" y="153198"/>
            <a:chExt cx="6552728" cy="804675"/>
          </a:xfrm>
        </p:grpSpPr>
        <p:sp>
          <p:nvSpPr>
            <p:cNvPr id="4" name="Блок-схема: карточка 3"/>
            <p:cNvSpPr/>
            <p:nvPr/>
          </p:nvSpPr>
          <p:spPr>
            <a:xfrm rot="10800000">
              <a:off x="4788024" y="153200"/>
              <a:ext cx="2016224" cy="804672"/>
            </a:xfrm>
            <a:prstGeom prst="flowChartPunchedCard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251520" y="153198"/>
              <a:ext cx="4533468" cy="8046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90463"/>
            <a:ext cx="6336703" cy="562074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accent2">
                    <a:lumMod val="50000"/>
                  </a:schemeClr>
                </a:solidFill>
              </a:rPr>
              <a:t>Методика расчета гросс-цены</a:t>
            </a:r>
            <a:endParaRPr lang="ru-RU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0145" y="1628800"/>
            <a:ext cx="8784976" cy="4680520"/>
          </a:xfrm>
        </p:spPr>
        <p:txBody>
          <a:bodyPr>
            <a:normAutofit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ru-RU" sz="2000" i="1" dirty="0" smtClean="0"/>
              <a:t>     Согласно методике гросс-цена – это максимальная цена на товар по всему множеству клиентов, возможных коммерческих условий (оплаты и доставки) и значений объемов продаж. Гросс-цена служит отправной точкой для расчета цены на товар каждому конкретному клиенту в зависимости от его коммерческих условий и доли в структуре продаж сегмента.</a:t>
            </a:r>
          </a:p>
          <a:p>
            <a:pPr marL="0" indent="0">
              <a:lnSpc>
                <a:spcPct val="114000"/>
              </a:lnSpc>
              <a:buNone/>
            </a:pPr>
            <a:endParaRPr lang="ru-RU" sz="1800" i="1" dirty="0"/>
          </a:p>
          <a:p>
            <a:pPr marL="0" indent="0">
              <a:lnSpc>
                <a:spcPct val="114000"/>
              </a:lnSpc>
              <a:buNone/>
            </a:pPr>
            <a:r>
              <a:rPr lang="ru-RU" sz="2000" i="1" dirty="0" smtClean="0"/>
              <a:t>     Для расчета гросс-цены ассортимент группируется по классификаторам </a:t>
            </a:r>
            <a:r>
              <a:rPr lang="ru-RU" sz="2000" i="1" dirty="0" smtClean="0">
                <a:solidFill>
                  <a:schemeClr val="accent2">
                    <a:lumMod val="50000"/>
                  </a:schemeClr>
                </a:solidFill>
              </a:rPr>
              <a:t>товарное направление / сегмент / бренд</a:t>
            </a:r>
            <a:r>
              <a:rPr lang="ru-RU" sz="2000" i="1" dirty="0" smtClean="0"/>
              <a:t>,</a:t>
            </a:r>
            <a:r>
              <a:rPr lang="ru-RU" sz="2000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2000" i="1" dirty="0" smtClean="0"/>
              <a:t>для каждого сочетания классификаторов выбирается ТОП-клиент обладающий максимальной долей в структуре </a:t>
            </a:r>
            <a:r>
              <a:rPr lang="ru-RU" sz="2000" i="1" dirty="0" smtClean="0">
                <a:solidFill>
                  <a:schemeClr val="accent2">
                    <a:lumMod val="50000"/>
                  </a:schemeClr>
                </a:solidFill>
              </a:rPr>
              <a:t>регулярных</a:t>
            </a:r>
            <a:r>
              <a:rPr lang="ru-RU" sz="2000" i="1" dirty="0" smtClean="0"/>
              <a:t> продаж группы за предыдущие три месяца.</a:t>
            </a:r>
          </a:p>
          <a:p>
            <a:pPr marL="0" indent="0">
              <a:lnSpc>
                <a:spcPct val="114000"/>
              </a:lnSpc>
              <a:buNone/>
            </a:pPr>
            <a:endParaRPr lang="ru-RU" sz="1100" i="1" dirty="0"/>
          </a:p>
          <a:p>
            <a:pPr marL="0" indent="0">
              <a:lnSpc>
                <a:spcPct val="114000"/>
              </a:lnSpc>
              <a:buNone/>
            </a:pPr>
            <a:r>
              <a:rPr lang="ru-RU" sz="2000" i="1" dirty="0" smtClean="0"/>
              <a:t> </a:t>
            </a:r>
            <a:endParaRPr lang="ru-RU" sz="2000" i="1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6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20" descr="Miratorg_logo_r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99006" y="449052"/>
            <a:ext cx="2051720" cy="29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47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179512" y="169162"/>
            <a:ext cx="6696744" cy="804675"/>
            <a:chOff x="251520" y="153198"/>
            <a:chExt cx="6552728" cy="804675"/>
          </a:xfrm>
        </p:grpSpPr>
        <p:sp>
          <p:nvSpPr>
            <p:cNvPr id="4" name="Блок-схема: карточка 3"/>
            <p:cNvSpPr/>
            <p:nvPr/>
          </p:nvSpPr>
          <p:spPr>
            <a:xfrm rot="10800000">
              <a:off x="4788024" y="153200"/>
              <a:ext cx="2016224" cy="804672"/>
            </a:xfrm>
            <a:prstGeom prst="flowChartPunchedCard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251520" y="153198"/>
              <a:ext cx="4533468" cy="8046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90463"/>
            <a:ext cx="6336703" cy="562074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accent2">
                    <a:lumMod val="50000"/>
                  </a:schemeClr>
                </a:solidFill>
              </a:rPr>
              <a:t>Методика расчета гросс-цены</a:t>
            </a:r>
            <a:endParaRPr lang="ru-RU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5750" y="1484784"/>
            <a:ext cx="8784976" cy="4464496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ru-RU" sz="2000" i="1" dirty="0" smtClean="0"/>
              <a:t>     Прайс-лист ТОП-клиента служит базисом для расчета гросс-цен по всей номенклатуре группы, представленной в его прайс-листе. </a:t>
            </a:r>
          </a:p>
          <a:p>
            <a:pPr marL="0" indent="0">
              <a:lnSpc>
                <a:spcPct val="114000"/>
              </a:lnSpc>
              <a:buNone/>
            </a:pPr>
            <a:endParaRPr lang="ru-RU" sz="2000" i="1" dirty="0"/>
          </a:p>
          <a:p>
            <a:pPr marL="0" indent="0">
              <a:lnSpc>
                <a:spcPct val="114000"/>
              </a:lnSpc>
              <a:buNone/>
            </a:pPr>
            <a:r>
              <a:rPr lang="ru-RU" sz="2000" i="1" dirty="0" smtClean="0"/>
              <a:t>    Для товара группы, отсутствующего в прайс-листе ТОП-клиента, расчет гросс-цены осуществляется опосредованно через гросс-цену другого товара:</a:t>
            </a:r>
          </a:p>
          <a:p>
            <a:pPr>
              <a:lnSpc>
                <a:spcPct val="114000"/>
              </a:lnSpc>
              <a:buFontTx/>
              <a:buChar char="-"/>
            </a:pPr>
            <a:r>
              <a:rPr lang="ru-RU" sz="2000" i="1" dirty="0" smtClean="0"/>
              <a:t>выбирается ТОП-товар сегмента (объемобразующий) в прайс-листе ТОП-клиента;</a:t>
            </a:r>
          </a:p>
          <a:p>
            <a:pPr>
              <a:lnSpc>
                <a:spcPct val="114000"/>
              </a:lnSpc>
              <a:buFontTx/>
              <a:buChar char="-"/>
            </a:pPr>
            <a:r>
              <a:rPr lang="ru-RU" sz="2000" i="1" dirty="0" smtClean="0"/>
              <a:t>вычисляется соотношение базовых цен                       ;</a:t>
            </a:r>
          </a:p>
          <a:p>
            <a:pPr>
              <a:lnSpc>
                <a:spcPct val="114000"/>
              </a:lnSpc>
              <a:buFontTx/>
              <a:buChar char="-"/>
            </a:pPr>
            <a:r>
              <a:rPr lang="ru-RU" sz="2000" i="1" dirty="0" smtClean="0"/>
              <a:t>гросс-цена товара (ГЦ) определяется произведением                                .</a:t>
            </a:r>
          </a:p>
          <a:p>
            <a:pPr marL="0" indent="0">
              <a:lnSpc>
                <a:spcPct val="114000"/>
              </a:lnSpc>
              <a:buNone/>
            </a:pPr>
            <a:endParaRPr lang="ru-RU" sz="2000" i="1" dirty="0"/>
          </a:p>
          <a:p>
            <a:pPr marL="0" indent="0">
              <a:lnSpc>
                <a:spcPct val="114000"/>
              </a:lnSpc>
              <a:buNone/>
            </a:pPr>
            <a:r>
              <a:rPr lang="ru-RU" sz="2000" i="1" dirty="0" smtClean="0"/>
              <a:t>    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7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20" descr="Miratorg_logo_r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99006" y="449052"/>
            <a:ext cx="2051720" cy="2943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5"/>
              <p:cNvSpPr txBox="1"/>
              <p:nvPr/>
            </p:nvSpPr>
            <p:spPr>
              <a:xfrm>
                <a:off x="5148064" y="4306152"/>
                <a:ext cx="1397630" cy="372538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11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100" b="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1100" b="0" i="1">
                                  <a:latin typeface="Cambria Math" panose="02040503050406030204" pitchFamily="18" charset="0"/>
                                </a:rPr>
                                <m:t>БЦ</m:t>
                              </m:r>
                            </m:e>
                            <m:sub>
                              <m:r>
                                <a:rPr lang="ru-RU" sz="1100" b="0" i="1">
                                  <a:latin typeface="Cambria Math" panose="02040503050406030204" pitchFamily="18" charset="0"/>
                                </a:rPr>
                                <m:t>товара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100" b="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1100" b="0" i="1">
                                  <a:latin typeface="Cambria Math" panose="02040503050406030204" pitchFamily="18" charset="0"/>
                                </a:rPr>
                                <m:t>БЦ</m:t>
                              </m:r>
                            </m:e>
                            <m:sub>
                              <m:r>
                                <a:rPr lang="ru-RU" sz="1100" b="0" i="1">
                                  <a:latin typeface="Cambria Math" panose="02040503050406030204" pitchFamily="18" charset="0"/>
                                </a:rPr>
                                <m:t>ТОП−товара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1100" dirty="0"/>
              </a:p>
            </p:txBody>
          </p:sp>
        </mc:Choice>
        <mc:Fallback xmlns="">
          <p:sp>
            <p:nvSpPr>
              <p:cNvPr id="13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4306152"/>
                <a:ext cx="1397630" cy="372538"/>
              </a:xfrm>
              <a:prstGeom prst="rect">
                <a:avLst/>
              </a:prstGeom>
              <a:blipFill rotWithShape="1">
                <a:blip r:embed="rId3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7"/>
              <p:cNvSpPr txBox="1"/>
              <p:nvPr/>
            </p:nvSpPr>
            <p:spPr>
              <a:xfrm>
                <a:off x="6721607" y="4769493"/>
                <a:ext cx="1682384" cy="184731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1100" b="0" i="1">
                              <a:latin typeface="Cambria Math" panose="02040503050406030204" pitchFamily="18" charset="0"/>
                            </a:rPr>
                            <m:t>ГЦ</m:t>
                          </m:r>
                        </m:e>
                        <m:sub>
                          <m:r>
                            <a:rPr lang="ru-RU" sz="1100" b="0" i="1">
                              <a:latin typeface="Cambria Math" panose="02040503050406030204" pitchFamily="18" charset="0"/>
                            </a:rPr>
                            <m:t>товара</m:t>
                          </m:r>
                        </m:sub>
                      </m:sSub>
                      <m:r>
                        <a:rPr lang="ru-RU" sz="11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100" b="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ГЦ</m:t>
                          </m:r>
                        </m:e>
                        <m:sub>
                          <m:r>
                            <a:rPr lang="ru-RU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ТОП−товара</m:t>
                          </m:r>
                        </m:sub>
                      </m:sSub>
                    </m:oMath>
                  </m:oMathPara>
                </a14:m>
                <a:endParaRPr lang="ru-RU" sz="1100" dirty="0"/>
              </a:p>
            </p:txBody>
          </p:sp>
        </mc:Choice>
        <mc:Fallback xmlns="">
          <p:sp>
            <p:nvSpPr>
              <p:cNvPr id="14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607" y="4769493"/>
                <a:ext cx="1682384" cy="184731"/>
              </a:xfrm>
              <a:prstGeom prst="rect">
                <a:avLst/>
              </a:prstGeom>
              <a:blipFill rotWithShape="1">
                <a:blip r:embed="rId4"/>
                <a:stretch>
                  <a:fillRect l="-2174" r="-362" b="-225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80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179512" y="169162"/>
            <a:ext cx="6696744" cy="804675"/>
            <a:chOff x="251520" y="153198"/>
            <a:chExt cx="6552728" cy="804675"/>
          </a:xfrm>
        </p:grpSpPr>
        <p:sp>
          <p:nvSpPr>
            <p:cNvPr id="4" name="Блок-схема: карточка 3"/>
            <p:cNvSpPr/>
            <p:nvPr/>
          </p:nvSpPr>
          <p:spPr>
            <a:xfrm rot="10800000">
              <a:off x="4788024" y="153200"/>
              <a:ext cx="2016224" cy="804672"/>
            </a:xfrm>
            <a:prstGeom prst="flowChartPunchedCard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251520" y="153198"/>
              <a:ext cx="4533468" cy="8046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90463"/>
            <a:ext cx="6336703" cy="562074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accent2">
                    <a:lumMod val="50000"/>
                  </a:schemeClr>
                </a:solidFill>
              </a:rPr>
              <a:t>Методика расчета гросс-цены</a:t>
            </a:r>
            <a:endParaRPr lang="ru-RU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8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па 2"/>
          <p:cNvGrpSpPr/>
          <p:nvPr/>
        </p:nvGrpSpPr>
        <p:grpSpPr>
          <a:xfrm>
            <a:off x="179512" y="1058901"/>
            <a:ext cx="1617758" cy="2636865"/>
            <a:chOff x="397959" y="1058901"/>
            <a:chExt cx="1617758" cy="2636865"/>
          </a:xfrm>
        </p:grpSpPr>
        <p:sp>
          <p:nvSpPr>
            <p:cNvPr id="6" name="Прямоугольник с двумя скругленными соседними углами 5"/>
            <p:cNvSpPr/>
            <p:nvPr/>
          </p:nvSpPr>
          <p:spPr>
            <a:xfrm>
              <a:off x="431540" y="2453280"/>
              <a:ext cx="540060" cy="1242486"/>
            </a:xfrm>
            <a:prstGeom prst="round2Same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ru-RU" dirty="0" smtClean="0"/>
                <a:t>Цена  ТОП-клиента</a:t>
              </a:r>
              <a:endParaRPr lang="ru-RU" dirty="0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397959" y="2450364"/>
              <a:ext cx="1512168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Стрелка вверх 13"/>
            <p:cNvSpPr/>
            <p:nvPr/>
          </p:nvSpPr>
          <p:spPr>
            <a:xfrm rot="10800000">
              <a:off x="1115617" y="2446287"/>
              <a:ext cx="900100" cy="252000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08890" y="1058901"/>
              <a:ext cx="677108" cy="139146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2">
                      <a:lumMod val="50000"/>
                    </a:schemeClr>
                  </a:solidFill>
                </a:rPr>
                <a:t>– ретро-</a:t>
              </a:r>
            </a:p>
            <a:p>
              <a:r>
                <a:rPr lang="ru-RU" sz="1600" dirty="0">
                  <a:solidFill>
                    <a:schemeClr val="accent2">
                      <a:lumMod val="50000"/>
                    </a:schemeClr>
                  </a:solidFill>
                </a:rPr>
                <a:t> </a:t>
              </a:r>
              <a:r>
                <a:rPr lang="ru-RU" sz="1600" dirty="0" smtClean="0">
                  <a:solidFill>
                    <a:schemeClr val="accent2">
                      <a:lumMod val="50000"/>
                    </a:schemeClr>
                  </a:solidFill>
                </a:rPr>
                <a:t>  бонус</a:t>
              </a:r>
            </a:p>
          </p:txBody>
        </p:sp>
      </p:grpSp>
      <p:sp>
        <p:nvSpPr>
          <p:cNvPr id="21" name="Объект 2"/>
          <p:cNvSpPr txBox="1">
            <a:spLocks/>
          </p:cNvSpPr>
          <p:nvPr/>
        </p:nvSpPr>
        <p:spPr>
          <a:xfrm>
            <a:off x="359532" y="3861048"/>
            <a:ext cx="8532948" cy="187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4000"/>
              </a:lnSpc>
              <a:buNone/>
            </a:pPr>
            <a:r>
              <a:rPr lang="ru-RU" sz="2000" i="1" dirty="0">
                <a:solidFill>
                  <a:schemeClr val="accent2">
                    <a:lumMod val="50000"/>
                  </a:schemeClr>
                </a:solidFill>
              </a:rPr>
              <a:t>Учет </a:t>
            </a:r>
            <a:r>
              <a:rPr lang="ru-RU" sz="2000" i="1" dirty="0" smtClean="0">
                <a:solidFill>
                  <a:schemeClr val="accent2">
                    <a:lumMod val="50000"/>
                  </a:schemeClr>
                </a:solidFill>
              </a:rPr>
              <a:t>ретро-бонуса</a:t>
            </a:r>
            <a:endParaRPr lang="ru-RU" sz="2000" i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ru-RU" sz="2000" i="1" dirty="0" smtClean="0"/>
              <a:t>     При наличии ретро в коммерческих условиях ТОП-клиента, его величина вычитается при </a:t>
            </a:r>
            <a:r>
              <a:rPr lang="ru-RU" sz="2000" i="1" dirty="0"/>
              <a:t>расчете гросс-цены</a:t>
            </a:r>
            <a:r>
              <a:rPr lang="ru-RU" sz="2000" i="1" dirty="0" smtClean="0"/>
              <a:t> (прямым счетом, в случае ретро 5%, </a:t>
            </a:r>
            <a:r>
              <a:rPr lang="ru-RU" sz="1800" i="1" dirty="0" smtClean="0">
                <a:solidFill>
                  <a:schemeClr val="accent2">
                    <a:lumMod val="50000"/>
                  </a:schemeClr>
                </a:solidFill>
              </a:rPr>
              <a:t>* 95% </a:t>
            </a:r>
            <a:r>
              <a:rPr lang="ru-RU" sz="2000" i="1" dirty="0" smtClean="0"/>
              <a:t>) из цены прайс-листа ТОП-клиента.</a:t>
            </a:r>
            <a:endParaRPr lang="ru-RU" sz="2000" i="1" dirty="0"/>
          </a:p>
        </p:txBody>
      </p:sp>
      <p:pic>
        <p:nvPicPr>
          <p:cNvPr id="36" name="Рисунок 20" descr="Miratorg_logo_r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99006" y="449052"/>
            <a:ext cx="2051720" cy="294386"/>
          </a:xfrm>
          <a:prstGeom prst="rect">
            <a:avLst/>
          </a:prstGeom>
        </p:spPr>
      </p:pic>
      <p:sp>
        <p:nvSpPr>
          <p:cNvPr id="40" name="Объект 2"/>
          <p:cNvSpPr>
            <a:spLocks noGrp="1"/>
          </p:cNvSpPr>
          <p:nvPr>
            <p:ph idx="1"/>
          </p:nvPr>
        </p:nvSpPr>
        <p:spPr>
          <a:xfrm>
            <a:off x="3275856" y="1628800"/>
            <a:ext cx="5400600" cy="2376264"/>
          </a:xfrm>
        </p:spPr>
        <p:txBody>
          <a:bodyPr>
            <a:normAutofit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ru-RU" sz="2000" i="1" dirty="0" smtClean="0"/>
              <a:t>     Для товаров из прайс-листа ТОП-клиента расчет гросс-цены представляет собой алгоритм последовательного учета ряда факторов и коммерческих условий ТОП-клиента </a:t>
            </a:r>
          </a:p>
        </p:txBody>
      </p:sp>
    </p:spTree>
    <p:extLst>
      <p:ext uri="{BB962C8B-B14F-4D97-AF65-F5344CB8AC3E}">
        <p14:creationId xmlns:p14="http://schemas.microsoft.com/office/powerpoint/2010/main" val="118839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179512" y="169162"/>
            <a:ext cx="6696744" cy="804675"/>
            <a:chOff x="251520" y="153198"/>
            <a:chExt cx="6552728" cy="804675"/>
          </a:xfrm>
        </p:grpSpPr>
        <p:sp>
          <p:nvSpPr>
            <p:cNvPr id="4" name="Блок-схема: карточка 3"/>
            <p:cNvSpPr/>
            <p:nvPr/>
          </p:nvSpPr>
          <p:spPr>
            <a:xfrm rot="10800000">
              <a:off x="4788024" y="153200"/>
              <a:ext cx="2016224" cy="804672"/>
            </a:xfrm>
            <a:prstGeom prst="flowChartPunchedCard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251520" y="153198"/>
              <a:ext cx="4533468" cy="8046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90463"/>
            <a:ext cx="6336703" cy="562074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accent2">
                    <a:lumMod val="50000"/>
                  </a:schemeClr>
                </a:solidFill>
              </a:rPr>
              <a:t>Методика расчета гросс-цены</a:t>
            </a:r>
            <a:endParaRPr lang="ru-RU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3108" y="4584463"/>
            <a:ext cx="8457784" cy="1508833"/>
          </a:xfrm>
        </p:spPr>
        <p:txBody>
          <a:bodyPr>
            <a:normAutofit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ru-RU" sz="2000" i="1" dirty="0" smtClean="0"/>
              <a:t>     Продажи ТОП-клиента за последние 3 месяца детализируются до </a:t>
            </a:r>
            <a:r>
              <a:rPr lang="ru-RU" sz="2000" i="1" dirty="0" smtClean="0">
                <a:solidFill>
                  <a:schemeClr val="accent2">
                    <a:lumMod val="50000"/>
                  </a:schemeClr>
                </a:solidFill>
              </a:rPr>
              <a:t>филиал / товарное направление/ сегмент / терм. состояние</a:t>
            </a:r>
            <a:r>
              <a:rPr lang="ru-RU" sz="2000" i="1" dirty="0" smtClean="0"/>
              <a:t>. 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9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бъект 2"/>
          <p:cNvSpPr txBox="1">
            <a:spLocks/>
          </p:cNvSpPr>
          <p:nvPr/>
        </p:nvSpPr>
        <p:spPr>
          <a:xfrm>
            <a:off x="4596593" y="1412776"/>
            <a:ext cx="4367895" cy="3168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4000"/>
              </a:lnSpc>
              <a:buFont typeface="Arial" pitchFamily="34" charset="0"/>
              <a:buNone/>
            </a:pPr>
            <a:r>
              <a:rPr lang="ru-RU" sz="2000" i="1" dirty="0" smtClean="0">
                <a:solidFill>
                  <a:schemeClr val="accent2">
                    <a:lumMod val="50000"/>
                  </a:schemeClr>
                </a:solidFill>
              </a:rPr>
              <a:t>Учет затрат на логистику</a:t>
            </a:r>
          </a:p>
          <a:p>
            <a:pPr marL="0" indent="0">
              <a:lnSpc>
                <a:spcPct val="114000"/>
              </a:lnSpc>
              <a:buFont typeface="Arial" pitchFamily="34" charset="0"/>
              <a:buNone/>
            </a:pPr>
            <a:r>
              <a:rPr lang="ru-RU" sz="2000" i="1" dirty="0" smtClean="0"/>
              <a:t>     Под логистическими затратами понимаются суммарные затраты на 1 кг товара по:</a:t>
            </a:r>
          </a:p>
          <a:p>
            <a:pPr>
              <a:lnSpc>
                <a:spcPct val="114000"/>
              </a:lnSpc>
            </a:pPr>
            <a:r>
              <a:rPr lang="ru-RU" sz="2000" i="1" dirty="0" smtClean="0"/>
              <a:t>доставке с завода на склад;</a:t>
            </a:r>
          </a:p>
          <a:p>
            <a:pPr>
              <a:lnSpc>
                <a:spcPct val="114000"/>
              </a:lnSpc>
            </a:pPr>
            <a:r>
              <a:rPr lang="ru-RU" sz="2000" i="1" dirty="0" smtClean="0"/>
              <a:t>хранению на складе;</a:t>
            </a:r>
          </a:p>
          <a:p>
            <a:pPr>
              <a:lnSpc>
                <a:spcPct val="114000"/>
              </a:lnSpc>
            </a:pPr>
            <a:r>
              <a:rPr lang="ru-RU" sz="2000" i="1" dirty="0" smtClean="0"/>
              <a:t>доставке со склада клиенту.</a:t>
            </a:r>
          </a:p>
        </p:txBody>
      </p:sp>
      <p:pic>
        <p:nvPicPr>
          <p:cNvPr id="22" name="Рисунок 20" descr="Miratorg_logo_r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99006" y="449052"/>
            <a:ext cx="2051720" cy="294386"/>
          </a:xfrm>
          <a:prstGeom prst="rect">
            <a:avLst/>
          </a:prstGeom>
        </p:spPr>
      </p:pic>
      <p:grpSp>
        <p:nvGrpSpPr>
          <p:cNvPr id="15" name="Группа 14"/>
          <p:cNvGrpSpPr/>
          <p:nvPr/>
        </p:nvGrpSpPr>
        <p:grpSpPr>
          <a:xfrm>
            <a:off x="179512" y="1058901"/>
            <a:ext cx="3691251" cy="2636865"/>
            <a:chOff x="355427" y="1058901"/>
            <a:chExt cx="3691251" cy="2636865"/>
          </a:xfrm>
        </p:grpSpPr>
        <p:cxnSp>
          <p:nvCxnSpPr>
            <p:cNvPr id="12" name="Прямая соединительная линия 11"/>
            <p:cNvCxnSpPr/>
            <p:nvPr/>
          </p:nvCxnSpPr>
          <p:spPr>
            <a:xfrm>
              <a:off x="1410176" y="2708920"/>
              <a:ext cx="1512168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Стрелка вверх 13"/>
            <p:cNvSpPr/>
            <p:nvPr/>
          </p:nvSpPr>
          <p:spPr>
            <a:xfrm rot="10800000">
              <a:off x="2138467" y="2708920"/>
              <a:ext cx="900100" cy="288032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78575" y="1434042"/>
              <a:ext cx="677108" cy="124055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2">
                      <a:lumMod val="50000"/>
                    </a:schemeClr>
                  </a:solidFill>
                </a:rPr>
                <a:t>– логистика ТОП-клиента</a:t>
              </a:r>
              <a:endParaRPr lang="ru-RU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8" name="Стрелка вверх 17"/>
            <p:cNvSpPr/>
            <p:nvPr/>
          </p:nvSpPr>
          <p:spPr>
            <a:xfrm>
              <a:off x="3146578" y="2186021"/>
              <a:ext cx="900100" cy="824976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/>
          </p:nvCxnSpPr>
          <p:spPr>
            <a:xfrm>
              <a:off x="2367546" y="3007585"/>
              <a:ext cx="1512168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250925" y="1092845"/>
              <a:ext cx="677108" cy="1056031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accent2">
                      <a:lumMod val="50000"/>
                    </a:schemeClr>
                  </a:solidFill>
                </a:rPr>
                <a:t>+ макс </a:t>
              </a:r>
            </a:p>
            <a:p>
              <a:r>
                <a:rPr lang="ru-RU" sz="1600" dirty="0" smtClean="0">
                  <a:solidFill>
                    <a:schemeClr val="accent2">
                      <a:lumMod val="50000"/>
                    </a:schemeClr>
                  </a:solidFill>
                </a:rPr>
                <a:t>логистика</a:t>
              </a:r>
              <a:endParaRPr lang="ru-RU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grpSp>
          <p:nvGrpSpPr>
            <p:cNvPr id="24" name="Группа 23"/>
            <p:cNvGrpSpPr/>
            <p:nvPr/>
          </p:nvGrpSpPr>
          <p:grpSpPr>
            <a:xfrm>
              <a:off x="355427" y="1058901"/>
              <a:ext cx="1617758" cy="2636865"/>
              <a:chOff x="397959" y="1058901"/>
              <a:chExt cx="1617758" cy="2636865"/>
            </a:xfrm>
          </p:grpSpPr>
          <p:sp>
            <p:nvSpPr>
              <p:cNvPr id="25" name="Прямоугольник с двумя скругленными соседними углами 24"/>
              <p:cNvSpPr/>
              <p:nvPr/>
            </p:nvSpPr>
            <p:spPr>
              <a:xfrm>
                <a:off x="431540" y="2453280"/>
                <a:ext cx="540060" cy="1242486"/>
              </a:xfrm>
              <a:prstGeom prst="round2Same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ru-RU" dirty="0" smtClean="0"/>
                  <a:t>Цена  ТОП-клиента</a:t>
                </a:r>
                <a:endParaRPr lang="ru-RU" dirty="0"/>
              </a:p>
            </p:txBody>
          </p:sp>
          <p:cxnSp>
            <p:nvCxnSpPr>
              <p:cNvPr id="26" name="Прямая соединительная линия 25"/>
              <p:cNvCxnSpPr/>
              <p:nvPr/>
            </p:nvCxnSpPr>
            <p:spPr>
              <a:xfrm>
                <a:off x="397959" y="2450364"/>
                <a:ext cx="1512168" cy="0"/>
              </a:xfrm>
              <a:prstGeom prst="line">
                <a:avLst/>
              </a:prstGeom>
              <a:ln w="19050">
                <a:solidFill>
                  <a:schemeClr val="accent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27" name="Стрелка вверх 26"/>
              <p:cNvSpPr/>
              <p:nvPr/>
            </p:nvSpPr>
            <p:spPr>
              <a:xfrm rot="10800000">
                <a:off x="1115617" y="2446287"/>
                <a:ext cx="900100" cy="252000"/>
              </a:xfrm>
              <a:prstGeom prst="up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208890" y="1058901"/>
                <a:ext cx="677108" cy="1391465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r>
                  <a:rPr lang="ru-RU" sz="16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– ретро-</a:t>
                </a:r>
              </a:p>
              <a:p>
                <a:r>
                  <a:rPr lang="ru-RU" sz="1600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ru-RU" sz="1600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 бонус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444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8F1A645411CE964CA6BF7083E3835103" ma:contentTypeVersion="3" ma:contentTypeDescription="Создание документа." ma:contentTypeScope="" ma:versionID="1ddbac34f53724f4f0ff545e468fe741">
  <xsd:schema xmlns:xsd="http://www.w3.org/2001/XMLSchema" xmlns:xs="http://www.w3.org/2001/XMLSchema" xmlns:p="http://schemas.microsoft.com/office/2006/metadata/properties" xmlns:ns1="http://schemas.microsoft.com/sharepoint/v3" xmlns:ns2="ec6090c7-9737-4602-91fd-65659deb721b" targetNamespace="http://schemas.microsoft.com/office/2006/metadata/properties" ma:root="true" ma:fieldsID="47eeda79bcacafc85a53f97fd1ce725e" ns1:_="" ns2:_="">
    <xsd:import namespace="http://schemas.microsoft.com/sharepoint/v3"/>
    <xsd:import namespace="ec6090c7-9737-4602-91fd-65659deb721b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1" nillable="true" ma:displayName="Дата начала расписания" ma:description="" ma:hidden="true" ma:internalName="PublishingStartDate">
      <xsd:simpleType>
        <xsd:restriction base="dms:Unknown"/>
      </xsd:simpleType>
    </xsd:element>
    <xsd:element name="PublishingExpirationDate" ma:index="12" nillable="true" ma:displayName="Дата окончания расписания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6090c7-9737-4602-91fd-65659deb721b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Значение идентификатора документа" ma:description="Значение идентификатора документа, присвоенного данному элементу." ma:internalName="_dlc_DocId" ma:readOnly="true">
      <xsd:simpleType>
        <xsd:restriction base="dms:Text"/>
      </xsd:simpleType>
    </xsd:element>
    <xsd:element name="_dlc_DocIdUrl" ma:index="9" nillable="true" ma:displayName="Идентификатор документа" ma:description="Постоянная ссылка на этот документ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Сохранить идентификатор" ma:description="Сохранять идентификатор при добавлении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/>
</file>

<file path=customXml/itemProps1.xml><?xml version="1.0" encoding="utf-8"?>
<ds:datastoreItem xmlns:ds="http://schemas.openxmlformats.org/officeDocument/2006/customXml" ds:itemID="{A8ED6118-3956-4222-9353-87250E1DDFA8}">
  <ds:schemaRefs>
    <ds:schemaRef ds:uri="http://purl.org/dc/terms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sharepoint/v3"/>
    <ds:schemaRef ds:uri="http://schemas.microsoft.com/office/2006/metadata/properties"/>
    <ds:schemaRef ds:uri="http://purl.org/dc/elements/1.1/"/>
    <ds:schemaRef ds:uri="http://schemas.microsoft.com/office/infopath/2007/PartnerControls"/>
    <ds:schemaRef ds:uri="ec6090c7-9737-4602-91fd-65659deb721b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CF77B53-338B-4A0A-836F-96BE6087C8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c6090c7-9737-4602-91fd-65659deb721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2577EE5-F77E-4B36-AE88-D31DD27B32F7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A908B25C-8D34-4BA6-A520-90DF3975E346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15237</TotalTime>
  <Words>1895</Words>
  <Application>Microsoft Office PowerPoint</Application>
  <PresentationFormat>Экран (4:3)</PresentationFormat>
  <Paragraphs>404</Paragraphs>
  <Slides>22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Тема Office</vt:lpstr>
      <vt:lpstr>Гросс - ценообразование</vt:lpstr>
      <vt:lpstr>Содержание</vt:lpstr>
      <vt:lpstr>Предпосылки внедрения гросс-ценообразования</vt:lpstr>
      <vt:lpstr>Предпосылки внедрения гросс-ценообразования</vt:lpstr>
      <vt:lpstr>Принципы гросс-ценообразования</vt:lpstr>
      <vt:lpstr>Методика расчета гросс-цены</vt:lpstr>
      <vt:lpstr>Методика расчета гросс-цены</vt:lpstr>
      <vt:lpstr>Методика расчета гросс-цены</vt:lpstr>
      <vt:lpstr>Методика расчета гросс-цены</vt:lpstr>
      <vt:lpstr>Методика расчета гросс-цены</vt:lpstr>
      <vt:lpstr>Методика расчета гросс-цены</vt:lpstr>
      <vt:lpstr>Методика расчета гросс-цены</vt:lpstr>
      <vt:lpstr>Методика расчета гросс-цены</vt:lpstr>
      <vt:lpstr>Методика расчета гросс-цены</vt:lpstr>
      <vt:lpstr>Методика расчета гросс-цены</vt:lpstr>
      <vt:lpstr>Методика расчета цены клиента</vt:lpstr>
      <vt:lpstr>Методика расчета цены клиента</vt:lpstr>
      <vt:lpstr>Методика расчета цены клиента</vt:lpstr>
      <vt:lpstr>Методика расчета цены клиента</vt:lpstr>
      <vt:lpstr>Логика бизнес-процесса</vt:lpstr>
      <vt:lpstr>Логика бизнес-процесса</vt:lpstr>
      <vt:lpstr>Логика бизнес-процесса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Описание методики ценообразования для реализации в SAP</dc:title>
  <dc:creator>Сергей Парфенов</dc:creator>
  <cp:lastModifiedBy>Сергей Парфенов</cp:lastModifiedBy>
  <cp:revision>602</cp:revision>
  <cp:lastPrinted>2016-07-05T07:59:19Z</cp:lastPrinted>
  <dcterms:created xsi:type="dcterms:W3CDTF">2013-07-05T08:49:00Z</dcterms:created>
  <dcterms:modified xsi:type="dcterms:W3CDTF">2019-05-04T09:36:29Z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0x0101008F1A645411CE964CA6BF7083E3835103</vt:lpwstr>
  </property>
</Properties>
</file>