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2" r:id="rId8"/>
    <p:sldId id="266" r:id="rId9"/>
    <p:sldId id="260" r:id="rId10"/>
    <p:sldId id="268" r:id="rId11"/>
    <p:sldId id="269" r:id="rId12"/>
    <p:sldId id="270" r:id="rId13"/>
    <p:sldId id="271" r:id="rId14"/>
    <p:sldId id="272" r:id="rId15"/>
    <p:sldId id="258" r:id="rId16"/>
    <p:sldId id="274" r:id="rId17"/>
    <p:sldId id="267" r:id="rId18"/>
    <p:sldId id="276" r:id="rId19"/>
    <p:sldId id="273" r:id="rId20"/>
    <p:sldId id="277" r:id="rId21"/>
    <p:sldId id="278" r:id="rId22"/>
    <p:sldId id="280" r:id="rId23"/>
    <p:sldId id="279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3" autoAdjust="0"/>
    <p:restoredTop sz="94660"/>
  </p:normalViewPr>
  <p:slideViewPr>
    <p:cSldViewPr>
      <p:cViewPr varScale="1">
        <p:scale>
          <a:sx n="80" d="100"/>
          <a:sy n="80" d="100"/>
        </p:scale>
        <p:origin x="111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gger\Desktop\osti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gger\Desktop\osti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gger\Desktop\osti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gger\Desktop\osti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gger\Desktop\ostin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Dagger\Desktop\&#1087;&#1086;&#1090;&#1077;&#1085;&#1094;&#1080;&#1072;&#1083;%20&#1088;&#1077;&#1075;&#1080;&#1086;&#1085;&#1086;&#107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i="1"/>
              <a:t>Критерий выбора одежды</a:t>
            </a:r>
          </a:p>
        </c:rich>
      </c:tx>
      <c:layout>
        <c:manualLayout>
          <c:xMode val="edge"/>
          <c:yMode val="edge"/>
          <c:x val="0.30015409838476093"/>
          <c:y val="1.0666666666666675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1332554018982924"/>
          <c:y val="0.15296315738310498"/>
          <c:w val="0.7499937507811526"/>
          <c:h val="0.68426708661417379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Лист2!$B$2</c:f>
              <c:strCache>
                <c:ptCount val="1"/>
                <c:pt idx="0">
                  <c:v>Вес критерия, %</c:v>
                </c:pt>
              </c:strCache>
            </c:strRef>
          </c:tx>
          <c:invertIfNegative val="0"/>
          <c:dPt>
            <c:idx val="7"/>
            <c:invertIfNegative val="0"/>
            <c:bubble3D val="0"/>
            <c:spPr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0-72AE-4B73-8545-A50DDDDBCC56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Лист2!$A$3:$A$10</c:f>
              <c:strCache>
                <c:ptCount val="8"/>
                <c:pt idx="0">
                  <c:v>прочее</c:v>
                </c:pt>
                <c:pt idx="1">
                  <c:v>Известность марки</c:v>
                </c:pt>
                <c:pt idx="2">
                  <c:v>Линейка размеров</c:v>
                </c:pt>
                <c:pt idx="3">
                  <c:v>Натуральность тканей</c:v>
                </c:pt>
                <c:pt idx="4">
                  <c:v>Соответствие моде</c:v>
                </c:pt>
                <c:pt idx="5">
                  <c:v>Дизайн</c:v>
                </c:pt>
                <c:pt idx="6">
                  <c:v>Комфорт</c:v>
                </c:pt>
                <c:pt idx="7">
                  <c:v>Цена</c:v>
                </c:pt>
              </c:strCache>
            </c:strRef>
          </c:cat>
          <c:val>
            <c:numRef>
              <c:f>Лист2!$B$3:$B$10</c:f>
              <c:numCache>
                <c:formatCode>0%</c:formatCode>
                <c:ptCount val="8"/>
                <c:pt idx="0">
                  <c:v>5.000000000000001E-2</c:v>
                </c:pt>
                <c:pt idx="1">
                  <c:v>2.0000000000000004E-2</c:v>
                </c:pt>
                <c:pt idx="2">
                  <c:v>3.0000000000000006E-2</c:v>
                </c:pt>
                <c:pt idx="3">
                  <c:v>4.0000000000000008E-2</c:v>
                </c:pt>
                <c:pt idx="4">
                  <c:v>6.0000000000000012E-2</c:v>
                </c:pt>
                <c:pt idx="5">
                  <c:v>0.12000000000000001</c:v>
                </c:pt>
                <c:pt idx="6">
                  <c:v>0.2</c:v>
                </c:pt>
                <c:pt idx="7">
                  <c:v>0.48000000000000004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AE-4B73-8545-A50DDDDBCC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61698048"/>
        <c:axId val="61699584"/>
        <c:axId val="0"/>
      </c:bar3DChart>
      <c:catAx>
        <c:axId val="6169804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61699584"/>
        <c:crosses val="autoZero"/>
        <c:auto val="1"/>
        <c:lblAlgn val="ctr"/>
        <c:lblOffset val="100"/>
        <c:noMultiLvlLbl val="0"/>
      </c:catAx>
      <c:valAx>
        <c:axId val="61699584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crossAx val="616980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482693795507038E-2"/>
          <c:y val="2.9140471614276575E-2"/>
          <c:w val="0.91409398205389658"/>
          <c:h val="0.75265964247305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Лист3!$A$6</c:f>
              <c:strCache>
                <c:ptCount val="1"/>
                <c:pt idx="0">
                  <c:v>Clothing, mn units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-8.4174111788562194E-18"/>
                  <c:y val="-7.640878701050627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55A-4C56-B001-3E7B2B048BCE}"/>
                </c:ext>
              </c:extLst>
            </c:dLbl>
            <c:dLbl>
              <c:idx val="1"/>
              <c:layout>
                <c:manualLayout>
                  <c:x val="0"/>
                  <c:y val="1.91021967526265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55A-4C56-B001-3E7B2B048BCE}"/>
                </c:ext>
              </c:extLst>
            </c:dLbl>
            <c:dLbl>
              <c:idx val="2"/>
              <c:layout>
                <c:manualLayout>
                  <c:x val="0"/>
                  <c:y val="1.52817574021012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55A-4C56-B001-3E7B2B048BCE}"/>
                </c:ext>
              </c:extLst>
            </c:dLbl>
            <c:dLbl>
              <c:idx val="3"/>
              <c:layout>
                <c:manualLayout>
                  <c:x val="0"/>
                  <c:y val="-1.52817574021012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55A-4C56-B001-3E7B2B048BCE}"/>
                </c:ext>
              </c:extLst>
            </c:dLbl>
            <c:dLbl>
              <c:idx val="4"/>
              <c:layout>
                <c:manualLayout>
                  <c:x val="0"/>
                  <c:y val="1.14613180515759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55A-4C56-B001-3E7B2B048BCE}"/>
                </c:ext>
              </c:extLst>
            </c:dLbl>
            <c:dLbl>
              <c:idx val="5"/>
              <c:layout>
                <c:manualLayout>
                  <c:x val="-6.7339289430849767E-17"/>
                  <c:y val="1.52817574021012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55A-4C56-B001-3E7B2B048BCE}"/>
                </c:ext>
              </c:extLst>
            </c:dLbl>
            <c:dLbl>
              <c:idx val="6"/>
              <c:layout>
                <c:manualLayout>
                  <c:x val="6.7339289430849767E-17"/>
                  <c:y val="-2.67430754536772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55A-4C56-B001-3E7B2B048BCE}"/>
                </c:ext>
              </c:extLst>
            </c:dLbl>
            <c:dLbl>
              <c:idx val="10"/>
              <c:layout>
                <c:manualLayout>
                  <c:x val="0"/>
                  <c:y val="1.14613180515759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55A-4C56-B001-3E7B2B048BCE}"/>
                </c:ext>
              </c:extLst>
            </c:dLbl>
            <c:spPr>
              <a:noFill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Лист3!$B$15:$L$15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Лист3!$B$6:$L$6</c:f>
              <c:numCache>
                <c:formatCode>General</c:formatCode>
                <c:ptCount val="11"/>
                <c:pt idx="0">
                  <c:v>2390.1</c:v>
                </c:pt>
                <c:pt idx="1">
                  <c:v>2588.5</c:v>
                </c:pt>
                <c:pt idx="2">
                  <c:v>2779.4</c:v>
                </c:pt>
                <c:pt idx="3">
                  <c:v>2899.3</c:v>
                </c:pt>
                <c:pt idx="4">
                  <c:v>2561.5</c:v>
                </c:pt>
                <c:pt idx="5">
                  <c:v>2695.6</c:v>
                </c:pt>
                <c:pt idx="6">
                  <c:v>2825.8</c:v>
                </c:pt>
                <c:pt idx="7">
                  <c:v>2946.1</c:v>
                </c:pt>
                <c:pt idx="8">
                  <c:v>3062.2</c:v>
                </c:pt>
                <c:pt idx="9">
                  <c:v>3169.4</c:v>
                </c:pt>
                <c:pt idx="10">
                  <c:v>3253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55A-4C56-B001-3E7B2B048BCE}"/>
            </c:ext>
          </c:extLst>
        </c:ser>
        <c:ser>
          <c:idx val="1"/>
          <c:order val="1"/>
          <c:tx>
            <c:strRef>
              <c:f>Лист3!$A$7</c:f>
              <c:strCache>
                <c:ptCount val="1"/>
                <c:pt idx="0">
                  <c:v>Footwear, mn units</c:v>
                </c:pt>
              </c:strCache>
            </c:strRef>
          </c:tx>
          <c:spPr>
            <a:solidFill>
              <a:srgbClr val="9900FF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Лист3!$B$15:$L$15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Лист3!$B$7:$L$7</c:f>
              <c:numCache>
                <c:formatCode>General</c:formatCode>
                <c:ptCount val="11"/>
                <c:pt idx="0">
                  <c:v>289.10000000000002</c:v>
                </c:pt>
                <c:pt idx="1">
                  <c:v>333.9</c:v>
                </c:pt>
                <c:pt idx="2">
                  <c:v>385.9</c:v>
                </c:pt>
                <c:pt idx="3">
                  <c:v>434.9</c:v>
                </c:pt>
                <c:pt idx="4">
                  <c:v>363.1</c:v>
                </c:pt>
                <c:pt idx="5">
                  <c:v>401.1</c:v>
                </c:pt>
                <c:pt idx="6">
                  <c:v>428.9</c:v>
                </c:pt>
                <c:pt idx="7">
                  <c:v>461.1</c:v>
                </c:pt>
                <c:pt idx="8">
                  <c:v>493.2</c:v>
                </c:pt>
                <c:pt idx="9">
                  <c:v>523.4</c:v>
                </c:pt>
                <c:pt idx="10">
                  <c:v>549.79999999999995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55A-4C56-B001-3E7B2B048B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33"/>
        <c:axId val="62080896"/>
        <c:axId val="62082432"/>
      </c:barChart>
      <c:lineChart>
        <c:grouping val="standard"/>
        <c:varyColors val="0"/>
        <c:ser>
          <c:idx val="2"/>
          <c:order val="2"/>
          <c:tx>
            <c:strRef>
              <c:f>Лист3!$A$17</c:f>
              <c:strCache>
                <c:ptCount val="1"/>
                <c:pt idx="0">
                  <c:v>Clothing, bn rub</c:v>
                </c:pt>
              </c:strCache>
            </c:strRef>
          </c:tx>
          <c:spPr>
            <a:ln>
              <a:solidFill>
                <a:schemeClr val="accent2">
                  <a:lumMod val="75000"/>
                </a:schemeClr>
              </a:solidFill>
            </a:ln>
          </c:spPr>
          <c:marker>
            <c:spPr>
              <a:solidFill>
                <a:schemeClr val="accent2">
                  <a:lumMod val="75000"/>
                </a:schemeClr>
              </a:solidFill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Лист3!$B$15:$L$15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Лист3!$B$17:$L$17</c:f>
              <c:numCache>
                <c:formatCode>General</c:formatCode>
                <c:ptCount val="11"/>
                <c:pt idx="0">
                  <c:v>877.2</c:v>
                </c:pt>
                <c:pt idx="1">
                  <c:v>1013.9</c:v>
                </c:pt>
                <c:pt idx="2">
                  <c:v>1176.3</c:v>
                </c:pt>
                <c:pt idx="3">
                  <c:v>1301.5</c:v>
                </c:pt>
                <c:pt idx="4">
                  <c:v>1182.5999999999999</c:v>
                </c:pt>
                <c:pt idx="5">
                  <c:v>1336</c:v>
                </c:pt>
                <c:pt idx="6">
                  <c:v>1406.2</c:v>
                </c:pt>
                <c:pt idx="7">
                  <c:v>1499.4</c:v>
                </c:pt>
                <c:pt idx="8">
                  <c:v>1603.7</c:v>
                </c:pt>
                <c:pt idx="9">
                  <c:v>1705.4</c:v>
                </c:pt>
                <c:pt idx="10">
                  <c:v>1810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755A-4C56-B001-3E7B2B048BCE}"/>
            </c:ext>
          </c:extLst>
        </c:ser>
        <c:ser>
          <c:idx val="3"/>
          <c:order val="3"/>
          <c:tx>
            <c:strRef>
              <c:f>Лист3!$A$18</c:f>
              <c:strCache>
                <c:ptCount val="1"/>
                <c:pt idx="0">
                  <c:v>Footwear, bn rub</c:v>
                </c:pt>
              </c:strCache>
            </c:strRef>
          </c:tx>
          <c:spPr>
            <a:ln>
              <a:solidFill>
                <a:schemeClr val="accent1">
                  <a:lumMod val="75000"/>
                </a:schemeClr>
              </a:solidFill>
            </a:ln>
          </c:spPr>
          <c:marker>
            <c:symbol val="diamond"/>
            <c:size val="5"/>
            <c:spPr>
              <a:solidFill>
                <a:schemeClr val="tx2">
                  <a:lumMod val="75000"/>
                </a:schemeClr>
              </a:solidFill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Лист3!$B$15:$L$15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Лист3!$B$18:$L$18</c:f>
              <c:numCache>
                <c:formatCode>General</c:formatCode>
                <c:ptCount val="11"/>
                <c:pt idx="0">
                  <c:v>282.5</c:v>
                </c:pt>
                <c:pt idx="1">
                  <c:v>355.6</c:v>
                </c:pt>
                <c:pt idx="2">
                  <c:v>443.9</c:v>
                </c:pt>
                <c:pt idx="3">
                  <c:v>545.5</c:v>
                </c:pt>
                <c:pt idx="4">
                  <c:v>491.6</c:v>
                </c:pt>
                <c:pt idx="5">
                  <c:v>573</c:v>
                </c:pt>
                <c:pt idx="6">
                  <c:v>616.1</c:v>
                </c:pt>
                <c:pt idx="7">
                  <c:v>677.2</c:v>
                </c:pt>
                <c:pt idx="8">
                  <c:v>735.6</c:v>
                </c:pt>
                <c:pt idx="9">
                  <c:v>801.9</c:v>
                </c:pt>
                <c:pt idx="10">
                  <c:v>862.4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755A-4C56-B001-3E7B2B048B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080896"/>
        <c:axId val="62082432"/>
      </c:lineChart>
      <c:catAx>
        <c:axId val="62080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2082432"/>
        <c:crosses val="autoZero"/>
        <c:auto val="1"/>
        <c:lblAlgn val="ctr"/>
        <c:lblOffset val="100"/>
        <c:noMultiLvlLbl val="0"/>
      </c:catAx>
      <c:valAx>
        <c:axId val="62082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20808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2907254361799816"/>
          <c:y val="0.90607073829238394"/>
          <c:w val="0.78093663911845734"/>
          <c:h val="4.5489904313141982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dLbls>
            <c:dLbl>
              <c:idx val="0"/>
              <c:layout>
                <c:manualLayout>
                  <c:x val="-1.0197576028148522E-2"/>
                  <c:y val="2.4353120243531187E-2"/>
                </c:manualLayout>
              </c:layout>
              <c:tx>
                <c:rich>
                  <a:bodyPr/>
                  <a:lstStyle/>
                  <a:p>
                    <a:r>
                      <a:rPr lang="ru-RU" b="1" i="1">
                        <a:solidFill>
                          <a:srgbClr val="00B050"/>
                        </a:solidFill>
                      </a:rPr>
                      <a:t>Детская одежда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03D-4B52-918C-17ADFB58E246}"/>
                </c:ext>
              </c:extLst>
            </c:dLbl>
            <c:dLbl>
              <c:idx val="1"/>
              <c:layout>
                <c:manualLayout>
                  <c:x val="-4.3339698119631273E-2"/>
                  <c:y val="-5.1750380517503802E-2"/>
                </c:manualLayout>
              </c:layout>
              <c:tx>
                <c:rich>
                  <a:bodyPr/>
                  <a:lstStyle/>
                  <a:p>
                    <a:r>
                      <a:rPr lang="ru-RU"/>
                      <a:t>Аксессуары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03D-4B52-918C-17ADFB58E246}"/>
                </c:ext>
              </c:extLst>
            </c:dLbl>
            <c:dLbl>
              <c:idx val="2"/>
              <c:layout>
                <c:manualLayout>
                  <c:x val="-1.0197576028148546E-2"/>
                  <c:y val="-1.2176560121765599E-2"/>
                </c:manualLayout>
              </c:layout>
              <c:tx>
                <c:rich>
                  <a:bodyPr/>
                  <a:lstStyle/>
                  <a:p>
                    <a:r>
                      <a:rPr lang="ru-RU" b="1" i="1">
                        <a:solidFill>
                          <a:srgbClr val="00B050"/>
                        </a:solidFill>
                      </a:rPr>
                      <a:t>Чулки,</a:t>
                    </a:r>
                    <a:r>
                      <a:rPr lang="ru-RU" b="1" i="1" baseline="0">
                        <a:solidFill>
                          <a:srgbClr val="00B050"/>
                        </a:solidFill>
                      </a:rPr>
                      <a:t> носки</a:t>
                    </a:r>
                    <a:endParaRPr lang="ru-RU" b="1" i="1">
                      <a:solidFill>
                        <a:srgbClr val="00B05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03D-4B52-918C-17ADFB58E24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ru-RU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Мужская одежда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3D-4B52-918C-17ADFB58E246}"/>
                </c:ext>
              </c:extLst>
            </c:dLbl>
            <c:dLbl>
              <c:idx val="4"/>
              <c:layout>
                <c:manualLayout>
                  <c:x val="-5.353727414777977E-2"/>
                  <c:y val="4.566210045662103E-2"/>
                </c:manualLayout>
              </c:layout>
              <c:tx>
                <c:rich>
                  <a:bodyPr/>
                  <a:lstStyle/>
                  <a:p>
                    <a:r>
                      <a:rPr lang="ru-RU"/>
                      <a:t>Мужское нижнее белье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03D-4B52-918C-17ADFB58E246}"/>
                </c:ext>
              </c:extLst>
            </c:dLbl>
            <c:dLbl>
              <c:idx val="5"/>
              <c:layout>
                <c:manualLayout>
                  <c:x val="-8.1580608225188173E-2"/>
                  <c:y val="-4.2617960426179623E-2"/>
                </c:manualLayout>
              </c:layout>
              <c:tx>
                <c:rich>
                  <a:bodyPr/>
                  <a:lstStyle/>
                  <a:p>
                    <a:r>
                      <a:rPr lang="ru-RU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Женская одежда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03D-4B52-918C-17ADFB58E246}"/>
                </c:ext>
              </c:extLst>
            </c:dLbl>
            <c:dLbl>
              <c:idx val="6"/>
              <c:layout>
                <c:manualLayout>
                  <c:x val="-5.098788014074266E-3"/>
                  <c:y val="-2.7397260273972612E-2"/>
                </c:manualLayout>
              </c:layout>
              <c:tx>
                <c:rich>
                  <a:bodyPr/>
                  <a:lstStyle/>
                  <a:p>
                    <a:r>
                      <a:rPr lang="ru-RU"/>
                      <a:t>Женское нижнее</a:t>
                    </a:r>
                    <a:r>
                      <a:rPr lang="ru-RU" baseline="0"/>
                      <a:t> белье</a:t>
                    </a:r>
                    <a:endParaRPr lang="ru-RU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03D-4B52-918C-17ADFB58E246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ru-RU" b="1" i="1" dirty="0">
                        <a:solidFill>
                          <a:srgbClr val="00B050"/>
                        </a:solidFill>
                      </a:rPr>
                      <a:t>Детская обувь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03D-4B52-918C-17ADFB58E246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ru-RU" b="1" i="1">
                        <a:solidFill>
                          <a:srgbClr val="00B050"/>
                        </a:solidFill>
                      </a:rPr>
                      <a:t>Мужская обувь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03D-4B52-918C-17ADFB58E24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ru-RU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Женская обувь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03D-4B52-918C-17ADFB58E24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Лист8!$D$3:$D$12</c:f>
              <c:numCache>
                <c:formatCode>0.0%</c:formatCode>
                <c:ptCount val="10"/>
                <c:pt idx="0">
                  <c:v>6.8399452804377564E-2</c:v>
                </c:pt>
                <c:pt idx="1">
                  <c:v>2.1802325581395353E-2</c:v>
                </c:pt>
                <c:pt idx="2">
                  <c:v>2.6761285909712725E-2</c:v>
                </c:pt>
                <c:pt idx="3">
                  <c:v>0.17163987688098492</c:v>
                </c:pt>
                <c:pt idx="4">
                  <c:v>5.3437072503419968E-3</c:v>
                </c:pt>
                <c:pt idx="5">
                  <c:v>0.34738372093023256</c:v>
                </c:pt>
                <c:pt idx="6">
                  <c:v>4.4203146374828993E-2</c:v>
                </c:pt>
                <c:pt idx="7">
                  <c:v>2.0690834473324215E-2</c:v>
                </c:pt>
                <c:pt idx="8">
                  <c:v>7.8573871409028731E-2</c:v>
                </c:pt>
                <c:pt idx="9">
                  <c:v>0.2152017783857729</c:v>
                </c:pt>
              </c:numCache>
            </c:numRef>
          </c:xVal>
          <c:yVal>
            <c:numRef>
              <c:f>Лист8!$E$3:$E$12</c:f>
              <c:numCache>
                <c:formatCode>0.0%</c:formatCode>
                <c:ptCount val="10"/>
                <c:pt idx="0">
                  <c:v>6.900000000000002E-2</c:v>
                </c:pt>
                <c:pt idx="1">
                  <c:v>3.500000000000001E-2</c:v>
                </c:pt>
                <c:pt idx="2">
                  <c:v>7.3000000000000009E-2</c:v>
                </c:pt>
                <c:pt idx="3">
                  <c:v>7.4000000000000024E-2</c:v>
                </c:pt>
                <c:pt idx="4">
                  <c:v>3.1000000000000003E-2</c:v>
                </c:pt>
                <c:pt idx="5">
                  <c:v>6.2000000000000006E-2</c:v>
                </c:pt>
                <c:pt idx="6">
                  <c:v>3.1000000000000003E-2</c:v>
                </c:pt>
                <c:pt idx="7">
                  <c:v>0.113</c:v>
                </c:pt>
                <c:pt idx="8">
                  <c:v>8.3000000000000018E-2</c:v>
                </c:pt>
                <c:pt idx="9">
                  <c:v>8.4000000000000019E-2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B03D-4B52-918C-17ADFB58E2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008320"/>
        <c:axId val="62055168"/>
      </c:scatterChart>
      <c:valAx>
        <c:axId val="62008320"/>
        <c:scaling>
          <c:orientation val="minMax"/>
        </c:scaling>
        <c:delete val="0"/>
        <c:axPos val="b"/>
        <c:numFmt formatCode="0.0%" sourceLinked="1"/>
        <c:majorTickMark val="out"/>
        <c:minorTickMark val="none"/>
        <c:tickLblPos val="nextTo"/>
        <c:crossAx val="62055168"/>
        <c:crosses val="autoZero"/>
        <c:crossBetween val="midCat"/>
      </c:valAx>
      <c:valAx>
        <c:axId val="62055168"/>
        <c:scaling>
          <c:orientation val="minMax"/>
        </c:scaling>
        <c:delete val="0"/>
        <c:axPos val="l"/>
        <c:majorGridlines/>
        <c:numFmt formatCode="0.0%" sourceLinked="1"/>
        <c:majorTickMark val="out"/>
        <c:minorTickMark val="none"/>
        <c:tickLblPos val="nextTo"/>
        <c:crossAx val="620083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pieChart>
        <c:varyColors val="1"/>
        <c:ser>
          <c:idx val="0"/>
          <c:order val="0"/>
          <c:explosion val="25"/>
          <c:dLbls>
            <c:dLbl>
              <c:idx val="0"/>
              <c:layout>
                <c:manualLayout>
                  <c:x val="1.3477178889259424E-2"/>
                  <c:y val="6.6936808337554297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7478-4B17-BA18-8D6DCC678FF4}"/>
                </c:ext>
              </c:extLst>
            </c:dLbl>
            <c:dLbl>
              <c:idx val="1"/>
              <c:layout>
                <c:manualLayout>
                  <c:x val="-8.4817578217750468E-3"/>
                  <c:y val="0.1411349019968994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478-4B17-BA18-8D6DCC678FF4}"/>
                </c:ext>
              </c:extLst>
            </c:dLbl>
            <c:dLbl>
              <c:idx val="2"/>
              <c:layout>
                <c:manualLayout>
                  <c:x val="7.1026049219037338E-2"/>
                  <c:y val="-0.1015630381234121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7478-4B17-BA18-8D6DCC678FF4}"/>
                </c:ext>
              </c:extLst>
            </c:dLbl>
            <c:dLbl>
              <c:idx val="3"/>
              <c:layout>
                <c:manualLayout>
                  <c:x val="5.9529857775189814E-2"/>
                  <c:y val="8.42326288161348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7478-4B17-BA18-8D6DCC678FF4}"/>
                </c:ext>
              </c:extLst>
            </c:dLbl>
            <c:dLbl>
              <c:idx val="4"/>
              <c:layout>
                <c:manualLayout>
                  <c:x val="5.778670602825723E-3"/>
                  <c:y val="3.384752344553424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7478-4B17-BA18-8D6DCC678FF4}"/>
                </c:ext>
              </c:extLst>
            </c:dLbl>
            <c:dLbl>
              <c:idx val="5"/>
              <c:layout>
                <c:manualLayout>
                  <c:x val="2.1961214526757901E-2"/>
                  <c:y val="-3.657595432149928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7478-4B17-BA18-8D6DCC678FF4}"/>
                </c:ext>
              </c:extLst>
            </c:dLbl>
            <c:dLbl>
              <c:idx val="6"/>
              <c:layout>
                <c:manualLayout>
                  <c:x val="-4.488303562777401E-3"/>
                  <c:y val="4.678362573099416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7478-4B17-BA18-8D6DCC678FF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Лист9!$A$4:$A$10</c:f>
              <c:strCache>
                <c:ptCount val="7"/>
                <c:pt idx="0">
                  <c:v>Магазины промтоваров</c:v>
                </c:pt>
                <c:pt idx="1">
                  <c:v>Прямые и каталожные продажи</c:v>
                </c:pt>
                <c:pt idx="2">
                  <c:v>Вещевые рынки</c:v>
                </c:pt>
                <c:pt idx="3">
                  <c:v>Интернет продажи</c:v>
                </c:pt>
                <c:pt idx="4">
                  <c:v>Продуктовая розница</c:v>
                </c:pt>
                <c:pt idx="5">
                  <c:v>Универмаги</c:v>
                </c:pt>
                <c:pt idx="6">
                  <c:v>Сетевая розница одежды и обуви</c:v>
                </c:pt>
              </c:strCache>
            </c:strRef>
          </c:cat>
          <c:val>
            <c:numRef>
              <c:f>Лист9!$C$4:$C$10</c:f>
              <c:numCache>
                <c:formatCode>0.0%</c:formatCode>
                <c:ptCount val="7"/>
                <c:pt idx="0">
                  <c:v>7.8000000000000014E-2</c:v>
                </c:pt>
                <c:pt idx="1">
                  <c:v>1.2999999999999998E-2</c:v>
                </c:pt>
                <c:pt idx="2">
                  <c:v>0.62600000000000011</c:v>
                </c:pt>
                <c:pt idx="3">
                  <c:v>1.8000000000000006E-2</c:v>
                </c:pt>
                <c:pt idx="4">
                  <c:v>1.9000000000000003E-2</c:v>
                </c:pt>
                <c:pt idx="5">
                  <c:v>1.4999999999999998E-2</c:v>
                </c:pt>
                <c:pt idx="6">
                  <c:v>0.23100000000000001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478-4B17-BA18-8D6DCC678F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3217307836520432"/>
          <c:y val="4.0968342644320296E-2"/>
          <c:w val="0.7162612673415828"/>
          <c:h val="0.57735245384829692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Лист9!$A$33</c:f>
              <c:strCache>
                <c:ptCount val="1"/>
                <c:pt idx="0">
                  <c:v>Продуктовая розница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</c:spPr>
          <c:invertIfNegative val="0"/>
          <c:cat>
            <c:strRef>
              <c:f>Лист9!$B$31:$I$32</c:f>
              <c:strCache>
                <c:ptCount val="8"/>
                <c:pt idx="0">
                  <c:v>Одежда для детей</c:v>
                </c:pt>
                <c:pt idx="1">
                  <c:v>Аксессуары</c:v>
                </c:pt>
                <c:pt idx="2">
                  <c:v>Чулки, носки</c:v>
                </c:pt>
                <c:pt idx="3">
                  <c:v>Мужская одежда</c:v>
                </c:pt>
                <c:pt idx="4">
                  <c:v>Мужское нижнее белье</c:v>
                </c:pt>
                <c:pt idx="5">
                  <c:v>Женская одежда</c:v>
                </c:pt>
                <c:pt idx="6">
                  <c:v>Женское нижнее белье</c:v>
                </c:pt>
                <c:pt idx="7">
                  <c:v>Обувь</c:v>
                </c:pt>
              </c:strCache>
            </c:strRef>
          </c:cat>
          <c:val>
            <c:numRef>
              <c:f>Лист9!$B$33:$I$33</c:f>
              <c:numCache>
                <c:formatCode>0.0%</c:formatCode>
                <c:ptCount val="8"/>
                <c:pt idx="0">
                  <c:v>2.0000000000000004E-2</c:v>
                </c:pt>
                <c:pt idx="1">
                  <c:v>0</c:v>
                </c:pt>
                <c:pt idx="2">
                  <c:v>3.0000000000000002E-2</c:v>
                </c:pt>
                <c:pt idx="3">
                  <c:v>2.2000000000000006E-2</c:v>
                </c:pt>
                <c:pt idx="4">
                  <c:v>1.3999999999999999E-2</c:v>
                </c:pt>
                <c:pt idx="5">
                  <c:v>1.8000000000000006E-2</c:v>
                </c:pt>
                <c:pt idx="6">
                  <c:v>2.0000000000000004E-2</c:v>
                </c:pt>
                <c:pt idx="7">
                  <c:v>2.0000000000000004E-2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84-48EA-8E08-481A33B2ED36}"/>
            </c:ext>
          </c:extLst>
        </c:ser>
        <c:ser>
          <c:idx val="1"/>
          <c:order val="1"/>
          <c:tx>
            <c:strRef>
              <c:f>Лист9!$A$34</c:f>
              <c:strCache>
                <c:ptCount val="1"/>
                <c:pt idx="0">
                  <c:v>Универмаги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cat>
            <c:strRef>
              <c:f>Лист9!$B$31:$I$32</c:f>
              <c:strCache>
                <c:ptCount val="8"/>
                <c:pt idx="0">
                  <c:v>Одежда для детей</c:v>
                </c:pt>
                <c:pt idx="1">
                  <c:v>Аксессуары</c:v>
                </c:pt>
                <c:pt idx="2">
                  <c:v>Чулки, носки</c:v>
                </c:pt>
                <c:pt idx="3">
                  <c:v>Мужская одежда</c:v>
                </c:pt>
                <c:pt idx="4">
                  <c:v>Мужское нижнее белье</c:v>
                </c:pt>
                <c:pt idx="5">
                  <c:v>Женская одежда</c:v>
                </c:pt>
                <c:pt idx="6">
                  <c:v>Женское нижнее белье</c:v>
                </c:pt>
                <c:pt idx="7">
                  <c:v>Обувь</c:v>
                </c:pt>
              </c:strCache>
            </c:strRef>
          </c:cat>
          <c:val>
            <c:numRef>
              <c:f>Лист9!$B$34:$I$34</c:f>
              <c:numCache>
                <c:formatCode>0.0%</c:formatCode>
                <c:ptCount val="8"/>
                <c:pt idx="0">
                  <c:v>1.4999999999999998E-2</c:v>
                </c:pt>
                <c:pt idx="1">
                  <c:v>1.4999999999999998E-2</c:v>
                </c:pt>
                <c:pt idx="2">
                  <c:v>1.3999999999999999E-2</c:v>
                </c:pt>
                <c:pt idx="3">
                  <c:v>1.4999999999999998E-2</c:v>
                </c:pt>
                <c:pt idx="4">
                  <c:v>1.3999999999999999E-2</c:v>
                </c:pt>
                <c:pt idx="5">
                  <c:v>1.4999999999999998E-2</c:v>
                </c:pt>
                <c:pt idx="6">
                  <c:v>1.3999999999999999E-2</c:v>
                </c:pt>
                <c:pt idx="7">
                  <c:v>1.4999999999999998E-2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84-48EA-8E08-481A33B2ED36}"/>
            </c:ext>
          </c:extLst>
        </c:ser>
        <c:ser>
          <c:idx val="2"/>
          <c:order val="2"/>
          <c:tx>
            <c:strRef>
              <c:f>Лист9!$A$35</c:f>
              <c:strCache>
                <c:ptCount val="1"/>
                <c:pt idx="0">
                  <c:v>Сетевая розница одежды и обуви</c:v>
                </c:pt>
              </c:strCache>
            </c:strRef>
          </c:tx>
          <c:spPr>
            <a:solidFill>
              <a:srgbClr val="BF504D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11,5%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C184-48EA-8E08-481A33B2ED36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25,0%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184-48EA-8E08-481A33B2ED36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14,0%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C184-48EA-8E08-481A33B2ED36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25,9%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C184-48EA-8E08-481A33B2ED36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11,0%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C184-48EA-8E08-481A33B2ED36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24,5%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C184-48EA-8E08-481A33B2ED36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17,0%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C184-48EA-8E08-481A33B2ED36}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24,5%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C184-48EA-8E08-481A33B2ED3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Лист9!$B$31:$I$32</c:f>
              <c:strCache>
                <c:ptCount val="8"/>
                <c:pt idx="0">
                  <c:v>Одежда для детей</c:v>
                </c:pt>
                <c:pt idx="1">
                  <c:v>Аксессуары</c:v>
                </c:pt>
                <c:pt idx="2">
                  <c:v>Чулки, носки</c:v>
                </c:pt>
                <c:pt idx="3">
                  <c:v>Мужская одежда</c:v>
                </c:pt>
                <c:pt idx="4">
                  <c:v>Мужское нижнее белье</c:v>
                </c:pt>
                <c:pt idx="5">
                  <c:v>Женская одежда</c:v>
                </c:pt>
                <c:pt idx="6">
                  <c:v>Женское нижнее белье</c:v>
                </c:pt>
                <c:pt idx="7">
                  <c:v>Обувь</c:v>
                </c:pt>
              </c:strCache>
            </c:strRef>
          </c:cat>
          <c:val>
            <c:numRef>
              <c:f>Лист9!$B$35:$I$35</c:f>
              <c:numCache>
                <c:formatCode>0.0%</c:formatCode>
                <c:ptCount val="8"/>
                <c:pt idx="0">
                  <c:v>0.115</c:v>
                </c:pt>
                <c:pt idx="1">
                  <c:v>0.25</c:v>
                </c:pt>
                <c:pt idx="2">
                  <c:v>0.14000000000000001</c:v>
                </c:pt>
                <c:pt idx="3">
                  <c:v>0.25900000000000001</c:v>
                </c:pt>
                <c:pt idx="4">
                  <c:v>0.11</c:v>
                </c:pt>
                <c:pt idx="5">
                  <c:v>0.24500000000000002</c:v>
                </c:pt>
                <c:pt idx="6">
                  <c:v>0.17</c:v>
                </c:pt>
                <c:pt idx="7">
                  <c:v>0.24500000000000002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184-48EA-8E08-481A33B2ED36}"/>
            </c:ext>
          </c:extLst>
        </c:ser>
        <c:ser>
          <c:idx val="3"/>
          <c:order val="3"/>
          <c:tx>
            <c:strRef>
              <c:f>Лист9!$A$36</c:f>
              <c:strCache>
                <c:ptCount val="1"/>
                <c:pt idx="0">
                  <c:v>Магазины промтоваров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cat>
            <c:strRef>
              <c:f>Лист9!$B$31:$I$32</c:f>
              <c:strCache>
                <c:ptCount val="8"/>
                <c:pt idx="0">
                  <c:v>Одежда для детей</c:v>
                </c:pt>
                <c:pt idx="1">
                  <c:v>Аксессуары</c:v>
                </c:pt>
                <c:pt idx="2">
                  <c:v>Чулки, носки</c:v>
                </c:pt>
                <c:pt idx="3">
                  <c:v>Мужская одежда</c:v>
                </c:pt>
                <c:pt idx="4">
                  <c:v>Мужское нижнее белье</c:v>
                </c:pt>
                <c:pt idx="5">
                  <c:v>Женская одежда</c:v>
                </c:pt>
                <c:pt idx="6">
                  <c:v>Женское нижнее белье</c:v>
                </c:pt>
                <c:pt idx="7">
                  <c:v>Обувь</c:v>
                </c:pt>
              </c:strCache>
            </c:strRef>
          </c:cat>
          <c:val>
            <c:numRef>
              <c:f>Лист9!$B$36:$I$36</c:f>
              <c:numCache>
                <c:formatCode>0.0%</c:formatCode>
                <c:ptCount val="8"/>
                <c:pt idx="0">
                  <c:v>0.23200000000000001</c:v>
                </c:pt>
                <c:pt idx="1">
                  <c:v>0.14000000000000001</c:v>
                </c:pt>
                <c:pt idx="2">
                  <c:v>1.3999999999999999E-2</c:v>
                </c:pt>
                <c:pt idx="3">
                  <c:v>6.0000000000000005E-2</c:v>
                </c:pt>
                <c:pt idx="4">
                  <c:v>2.3E-2</c:v>
                </c:pt>
                <c:pt idx="5">
                  <c:v>6.0000000000000005E-2</c:v>
                </c:pt>
                <c:pt idx="6">
                  <c:v>3.0000000000000002E-2</c:v>
                </c:pt>
                <c:pt idx="7">
                  <c:v>8.3000000000000018E-2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184-48EA-8E08-481A33B2ED36}"/>
            </c:ext>
          </c:extLst>
        </c:ser>
        <c:ser>
          <c:idx val="4"/>
          <c:order val="4"/>
          <c:tx>
            <c:strRef>
              <c:f>Лист9!$A$37</c:f>
              <c:strCache>
                <c:ptCount val="1"/>
                <c:pt idx="0">
                  <c:v>Вещевые рынки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</c:spPr>
          <c:invertIfNegative val="0"/>
          <c:cat>
            <c:strRef>
              <c:f>Лист9!$B$31:$I$32</c:f>
              <c:strCache>
                <c:ptCount val="8"/>
                <c:pt idx="0">
                  <c:v>Одежда для детей</c:v>
                </c:pt>
                <c:pt idx="1">
                  <c:v>Аксессуары</c:v>
                </c:pt>
                <c:pt idx="2">
                  <c:v>Чулки, носки</c:v>
                </c:pt>
                <c:pt idx="3">
                  <c:v>Мужская одежда</c:v>
                </c:pt>
                <c:pt idx="4">
                  <c:v>Мужское нижнее белье</c:v>
                </c:pt>
                <c:pt idx="5">
                  <c:v>Женская одежда</c:v>
                </c:pt>
                <c:pt idx="6">
                  <c:v>Женское нижнее белье</c:v>
                </c:pt>
                <c:pt idx="7">
                  <c:v>Обувь</c:v>
                </c:pt>
              </c:strCache>
            </c:strRef>
          </c:cat>
          <c:val>
            <c:numRef>
              <c:f>Лист9!$B$37:$I$37</c:f>
              <c:numCache>
                <c:formatCode>0.0%</c:formatCode>
                <c:ptCount val="8"/>
                <c:pt idx="0">
                  <c:v>0.58399999999999996</c:v>
                </c:pt>
                <c:pt idx="1">
                  <c:v>0.55299999999999994</c:v>
                </c:pt>
                <c:pt idx="2">
                  <c:v>0.79500000000000004</c:v>
                </c:pt>
                <c:pt idx="3">
                  <c:v>0.6100000000000001</c:v>
                </c:pt>
                <c:pt idx="4">
                  <c:v>0.83200000000000018</c:v>
                </c:pt>
                <c:pt idx="5">
                  <c:v>0.62900000000000011</c:v>
                </c:pt>
                <c:pt idx="6">
                  <c:v>0.74800000000000011</c:v>
                </c:pt>
                <c:pt idx="7">
                  <c:v>0.60600000000000009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184-48EA-8E08-481A33B2ED36}"/>
            </c:ext>
          </c:extLst>
        </c:ser>
        <c:ser>
          <c:idx val="5"/>
          <c:order val="5"/>
          <c:tx>
            <c:strRef>
              <c:f>Лист9!$A$38</c:f>
              <c:strCache>
                <c:ptCount val="1"/>
                <c:pt idx="0">
                  <c:v>Прямые и каталожные продажи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</c:spPr>
          <c:invertIfNegative val="0"/>
          <c:cat>
            <c:strRef>
              <c:f>Лист9!$B$31:$I$32</c:f>
              <c:strCache>
                <c:ptCount val="8"/>
                <c:pt idx="0">
                  <c:v>Одежда для детей</c:v>
                </c:pt>
                <c:pt idx="1">
                  <c:v>Аксессуары</c:v>
                </c:pt>
                <c:pt idx="2">
                  <c:v>Чулки, носки</c:v>
                </c:pt>
                <c:pt idx="3">
                  <c:v>Мужская одежда</c:v>
                </c:pt>
                <c:pt idx="4">
                  <c:v>Мужское нижнее белье</c:v>
                </c:pt>
                <c:pt idx="5">
                  <c:v>Женская одежда</c:v>
                </c:pt>
                <c:pt idx="6">
                  <c:v>Женское нижнее белье</c:v>
                </c:pt>
                <c:pt idx="7">
                  <c:v>Обувь</c:v>
                </c:pt>
              </c:strCache>
            </c:strRef>
          </c:cat>
          <c:val>
            <c:numRef>
              <c:f>Лист9!$B$38:$I$38</c:f>
              <c:numCache>
                <c:formatCode>0.0%</c:formatCode>
                <c:ptCount val="8"/>
                <c:pt idx="0">
                  <c:v>1.4999999999999998E-2</c:v>
                </c:pt>
                <c:pt idx="1">
                  <c:v>2.3E-2</c:v>
                </c:pt>
                <c:pt idx="2">
                  <c:v>0</c:v>
                </c:pt>
                <c:pt idx="3">
                  <c:v>1.4999999999999998E-2</c:v>
                </c:pt>
                <c:pt idx="4">
                  <c:v>0</c:v>
                </c:pt>
                <c:pt idx="5">
                  <c:v>1.4999999999999998E-2</c:v>
                </c:pt>
                <c:pt idx="6">
                  <c:v>0</c:v>
                </c:pt>
                <c:pt idx="7">
                  <c:v>1.3000000000000001E-2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C184-48EA-8E08-481A33B2ED36}"/>
            </c:ext>
          </c:extLst>
        </c:ser>
        <c:ser>
          <c:idx val="6"/>
          <c:order val="6"/>
          <c:tx>
            <c:strRef>
              <c:f>Лист9!$A$39</c:f>
              <c:strCache>
                <c:ptCount val="1"/>
                <c:pt idx="0">
                  <c:v>Интернет продажи</c:v>
                </c:pt>
              </c:strCache>
            </c:strRef>
          </c:tx>
          <c:spPr>
            <a:solidFill>
              <a:srgbClr val="F9EEED"/>
            </a:solidFill>
          </c:spPr>
          <c:invertIfNegative val="0"/>
          <c:cat>
            <c:strRef>
              <c:f>Лист9!$B$31:$I$32</c:f>
              <c:strCache>
                <c:ptCount val="8"/>
                <c:pt idx="0">
                  <c:v>Одежда для детей</c:v>
                </c:pt>
                <c:pt idx="1">
                  <c:v>Аксессуары</c:v>
                </c:pt>
                <c:pt idx="2">
                  <c:v>Чулки, носки</c:v>
                </c:pt>
                <c:pt idx="3">
                  <c:v>Мужская одежда</c:v>
                </c:pt>
                <c:pt idx="4">
                  <c:v>Мужское нижнее белье</c:v>
                </c:pt>
                <c:pt idx="5">
                  <c:v>Женская одежда</c:v>
                </c:pt>
                <c:pt idx="6">
                  <c:v>Женское нижнее белье</c:v>
                </c:pt>
                <c:pt idx="7">
                  <c:v>Обувь</c:v>
                </c:pt>
              </c:strCache>
            </c:strRef>
          </c:cat>
          <c:val>
            <c:numRef>
              <c:f>Лист9!$B$39:$I$39</c:f>
              <c:numCache>
                <c:formatCode>0.0%</c:formatCode>
                <c:ptCount val="8"/>
                <c:pt idx="0">
                  <c:v>1.9000000000000003E-2</c:v>
                </c:pt>
                <c:pt idx="1">
                  <c:v>1.9000000000000003E-2</c:v>
                </c:pt>
                <c:pt idx="2">
                  <c:v>7.0000000000000001E-3</c:v>
                </c:pt>
                <c:pt idx="3">
                  <c:v>1.9000000000000003E-2</c:v>
                </c:pt>
                <c:pt idx="4">
                  <c:v>7.0000000000000001E-3</c:v>
                </c:pt>
                <c:pt idx="5">
                  <c:v>1.9000000000000003E-2</c:v>
                </c:pt>
                <c:pt idx="6">
                  <c:v>1.8000000000000006E-2</c:v>
                </c:pt>
                <c:pt idx="7">
                  <c:v>1.9000000000000003E-2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184-48EA-8E08-481A33B2ED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"/>
        <c:overlap val="100"/>
        <c:axId val="62229120"/>
        <c:axId val="62247296"/>
      </c:barChart>
      <c:catAx>
        <c:axId val="6222912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62247296"/>
        <c:crosses val="autoZero"/>
        <c:auto val="1"/>
        <c:lblAlgn val="ctr"/>
        <c:lblOffset val="100"/>
        <c:noMultiLvlLbl val="0"/>
      </c:catAx>
      <c:valAx>
        <c:axId val="62247296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crossAx val="622291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4.5915260592425962E-2"/>
          <c:y val="0.7037607589554099"/>
          <c:w val="0.92170378702662159"/>
          <c:h val="0.12119655107486597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83B-45AB-9F09-6EBD54E088FD}"/>
                </c:ext>
              </c:extLst>
            </c:dLbl>
            <c:dLbl>
              <c:idx val="1"/>
              <c:layout>
                <c:manualLayout>
                  <c:x val="8.8048993875765563E-4"/>
                  <c:y val="-3.7025512688677342E-3"/>
                </c:manualLayout>
              </c:layout>
              <c:tx>
                <c:rich>
                  <a:bodyPr/>
                  <a:lstStyle/>
                  <a:p>
                    <a:r>
                      <a:rPr lang="ru-RU" sz="1400">
                        <a:solidFill>
                          <a:srgbClr val="C00000"/>
                        </a:solidFill>
                      </a:rPr>
                      <a:t>Башкортостан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83B-45AB-9F09-6EBD54E088F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83B-45AB-9F09-6EBD54E088FD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83B-45AB-9F09-6EBD54E088FD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83B-45AB-9F09-6EBD54E088FD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83B-45AB-9F09-6EBD54E088FD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83B-45AB-9F09-6EBD54E088FD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83B-45AB-9F09-6EBD54E088FD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83B-45AB-9F09-6EBD54E088FD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83B-45AB-9F09-6EBD54E088FD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83B-45AB-9F09-6EBD54E088FD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83B-45AB-9F09-6EBD54E088FD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83B-45AB-9F09-6EBD54E088FD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83B-45AB-9F09-6EBD54E088FD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83B-45AB-9F09-6EBD54E088FD}"/>
                </c:ext>
              </c:extLst>
            </c:dLbl>
            <c:dLbl>
              <c:idx val="15"/>
              <c:layout>
                <c:manualLayout>
                  <c:x val="-3.3563954505686784E-2"/>
                  <c:y val="2.4473556057696681E-2"/>
                </c:manualLayout>
              </c:layout>
              <c:tx>
                <c:rich>
                  <a:bodyPr/>
                  <a:lstStyle/>
                  <a:p>
                    <a:r>
                      <a:rPr lang="ru-RU" sz="1400">
                        <a:solidFill>
                          <a:srgbClr val="C00000"/>
                        </a:solidFill>
                      </a:rPr>
                      <a:t>Татарстан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383B-45AB-9F09-6EBD54E088FD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83B-45AB-9F09-6EBD54E088FD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83B-45AB-9F09-6EBD54E088FD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83B-45AB-9F09-6EBD54E088FD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83B-45AB-9F09-6EBD54E088FD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83B-45AB-9F09-6EBD54E088FD}"/>
                </c:ext>
              </c:extLst>
            </c:dLbl>
            <c:dLbl>
              <c:idx val="21"/>
              <c:layout>
                <c:manualLayout>
                  <c:x val="-3.6897287839020153E-2"/>
                  <c:y val="3.5039596305158335E-2"/>
                </c:manualLayout>
              </c:layout>
              <c:tx>
                <c:rich>
                  <a:bodyPr/>
                  <a:lstStyle/>
                  <a:p>
                    <a:r>
                      <a:rPr lang="ru-RU" sz="1400">
                        <a:solidFill>
                          <a:srgbClr val="C00000"/>
                        </a:solidFill>
                      </a:rPr>
                      <a:t>Краснодарский край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5-383B-45AB-9F09-6EBD54E088FD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83B-45AB-9F09-6EBD54E088FD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83B-45AB-9F09-6EBD54E088FD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83B-45AB-9F09-6EBD54E088FD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83B-45AB-9F09-6EBD54E088FD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383B-45AB-9F09-6EBD54E088FD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383B-45AB-9F09-6EBD54E088FD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383B-45AB-9F09-6EBD54E088FD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383B-45AB-9F09-6EBD54E088FD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383B-45AB-9F09-6EBD54E088FD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383B-45AB-9F09-6EBD54E088FD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83B-45AB-9F09-6EBD54E088FD}"/>
                </c:ext>
              </c:extLst>
            </c:dLbl>
            <c:dLbl>
              <c:idx val="3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383B-45AB-9F09-6EBD54E088FD}"/>
                </c:ext>
              </c:extLst>
            </c:dLbl>
            <c:dLbl>
              <c:idx val="3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383B-45AB-9F09-6EBD54E088FD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383B-45AB-9F09-6EBD54E088FD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383B-45AB-9F09-6EBD54E088FD}"/>
                </c:ext>
              </c:extLst>
            </c:dLbl>
            <c:dLbl>
              <c:idx val="3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383B-45AB-9F09-6EBD54E088FD}"/>
                </c:ext>
              </c:extLst>
            </c:dLbl>
            <c:dLbl>
              <c:idx val="3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383B-45AB-9F09-6EBD54E088FD}"/>
                </c:ext>
              </c:extLst>
            </c:dLbl>
            <c:dLbl>
              <c:idx val="3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383B-45AB-9F09-6EBD54E088FD}"/>
                </c:ext>
              </c:extLst>
            </c:dLbl>
            <c:dLbl>
              <c:idx val="4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383B-45AB-9F09-6EBD54E088FD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383B-45AB-9F09-6EBD54E088FD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383B-45AB-9F09-6EBD54E088FD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383B-45AB-9F09-6EBD54E088FD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383B-45AB-9F09-6EBD54E088FD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383B-45AB-9F09-6EBD54E088FD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383B-45AB-9F09-6EBD54E088FD}"/>
                </c:ext>
              </c:extLst>
            </c:dLbl>
            <c:dLbl>
              <c:idx val="4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383B-45AB-9F09-6EBD54E088FD}"/>
                </c:ext>
              </c:extLst>
            </c:dLbl>
            <c:dLbl>
              <c:idx val="48"/>
              <c:layout/>
              <c:tx>
                <c:rich>
                  <a:bodyPr/>
                  <a:lstStyle/>
                  <a:p>
                    <a:r>
                      <a:rPr lang="ru-RU" sz="1400"/>
                      <a:t>Московская область</a:t>
                    </a:r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0-383B-45AB-9F09-6EBD54E088FD}"/>
                </c:ext>
              </c:extLst>
            </c:dLbl>
            <c:dLbl>
              <c:idx val="4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383B-45AB-9F09-6EBD54E088FD}"/>
                </c:ext>
              </c:extLst>
            </c:dLbl>
            <c:dLbl>
              <c:idx val="50"/>
              <c:layout>
                <c:manualLayout>
                  <c:x val="-8.6039180993842335E-2"/>
                  <c:y val="6.2054117201287284E-2"/>
                </c:manualLayout>
              </c:layout>
              <c:tx>
                <c:rich>
                  <a:bodyPr/>
                  <a:lstStyle/>
                  <a:p>
                    <a:r>
                      <a:rPr lang="ru-RU" sz="1400" dirty="0">
                        <a:solidFill>
                          <a:srgbClr val="C00000"/>
                        </a:solidFill>
                      </a:rPr>
                      <a:t>Нижегородская область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2-383B-45AB-9F09-6EBD54E088FD}"/>
                </c:ext>
              </c:extLst>
            </c:dLbl>
            <c:dLbl>
              <c:idx val="5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383B-45AB-9F09-6EBD54E088FD}"/>
                </c:ext>
              </c:extLst>
            </c:dLbl>
            <c:dLbl>
              <c:idx val="5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383B-45AB-9F09-6EBD54E088FD}"/>
                </c:ext>
              </c:extLst>
            </c:dLbl>
            <c:dLbl>
              <c:idx val="5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383B-45AB-9F09-6EBD54E088FD}"/>
                </c:ext>
              </c:extLst>
            </c:dLbl>
            <c:dLbl>
              <c:idx val="5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383B-45AB-9F09-6EBD54E088FD}"/>
                </c:ext>
              </c:extLst>
            </c:dLbl>
            <c:dLbl>
              <c:idx val="5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383B-45AB-9F09-6EBD54E088FD}"/>
                </c:ext>
              </c:extLst>
            </c:dLbl>
            <c:dLbl>
              <c:idx val="5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383B-45AB-9F09-6EBD54E088FD}"/>
                </c:ext>
              </c:extLst>
            </c:dLbl>
            <c:dLbl>
              <c:idx val="5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383B-45AB-9F09-6EBD54E088FD}"/>
                </c:ext>
              </c:extLst>
            </c:dLbl>
            <c:dLbl>
              <c:idx val="5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383B-45AB-9F09-6EBD54E088FD}"/>
                </c:ext>
              </c:extLst>
            </c:dLbl>
            <c:dLbl>
              <c:idx val="59"/>
              <c:layout>
                <c:manualLayout>
                  <c:x val="-3.1972878390201234E-3"/>
                  <c:y val="-3.0896793359313043E-2"/>
                </c:manualLayout>
              </c:layout>
              <c:tx>
                <c:rich>
                  <a:bodyPr/>
                  <a:lstStyle/>
                  <a:p>
                    <a:r>
                      <a:rPr lang="ru-RU" sz="1400"/>
                      <a:t>Ростовская область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B-383B-45AB-9F09-6EBD54E088FD}"/>
                </c:ext>
              </c:extLst>
            </c:dLbl>
            <c:dLbl>
              <c:idx val="6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383B-45AB-9F09-6EBD54E088FD}"/>
                </c:ext>
              </c:extLst>
            </c:dLbl>
            <c:dLbl>
              <c:idx val="61"/>
              <c:layout>
                <c:manualLayout>
                  <c:x val="-2.3062117235345589E-4"/>
                  <c:y val="-3.7025512688677342E-3"/>
                </c:manualLayout>
              </c:layout>
              <c:tx>
                <c:rich>
                  <a:bodyPr/>
                  <a:lstStyle/>
                  <a:p>
                    <a:r>
                      <a:rPr lang="ru-RU" sz="1400">
                        <a:solidFill>
                          <a:srgbClr val="C00000"/>
                        </a:solidFill>
                      </a:rPr>
                      <a:t>Самарская область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D-383B-45AB-9F09-6EBD54E088FD}"/>
                </c:ext>
              </c:extLst>
            </c:dLbl>
            <c:dLbl>
              <c:idx val="6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E-383B-45AB-9F09-6EBD54E088FD}"/>
                </c:ext>
              </c:extLst>
            </c:dLbl>
            <c:dLbl>
              <c:idx val="6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383B-45AB-9F09-6EBD54E088FD}"/>
                </c:ext>
              </c:extLst>
            </c:dLbl>
            <c:dLbl>
              <c:idx val="64"/>
              <c:layout>
                <c:manualLayout>
                  <c:x val="-8.6887287711415531E-3"/>
                  <c:y val="5.0279639948279777E-3"/>
                </c:manualLayout>
              </c:layout>
              <c:tx>
                <c:rich>
                  <a:bodyPr/>
                  <a:lstStyle/>
                  <a:p>
                    <a:r>
                      <a:rPr lang="ru-RU" sz="1400">
                        <a:solidFill>
                          <a:srgbClr val="C00000"/>
                        </a:solidFill>
                      </a:rPr>
                      <a:t>Свердловская область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40-383B-45AB-9F09-6EBD54E088FD}"/>
                </c:ext>
              </c:extLst>
            </c:dLbl>
            <c:dLbl>
              <c:idx val="6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383B-45AB-9F09-6EBD54E088FD}"/>
                </c:ext>
              </c:extLst>
            </c:dLbl>
            <c:dLbl>
              <c:idx val="6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2-383B-45AB-9F09-6EBD54E088FD}"/>
                </c:ext>
              </c:extLst>
            </c:dLbl>
            <c:dLbl>
              <c:idx val="6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383B-45AB-9F09-6EBD54E088FD}"/>
                </c:ext>
              </c:extLst>
            </c:dLbl>
            <c:dLbl>
              <c:idx val="6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4-383B-45AB-9F09-6EBD54E088FD}"/>
                </c:ext>
              </c:extLst>
            </c:dLbl>
            <c:dLbl>
              <c:idx val="6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383B-45AB-9F09-6EBD54E088FD}"/>
                </c:ext>
              </c:extLst>
            </c:dLbl>
            <c:dLbl>
              <c:idx val="7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6-383B-45AB-9F09-6EBD54E088FD}"/>
                </c:ext>
              </c:extLst>
            </c:dLbl>
            <c:dLbl>
              <c:idx val="7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383B-45AB-9F09-6EBD54E088FD}"/>
                </c:ext>
              </c:extLst>
            </c:dLbl>
            <c:dLbl>
              <c:idx val="72"/>
              <c:layout>
                <c:manualLayout>
                  <c:x val="-3.2711111111111128E-2"/>
                  <c:y val="-3.7940820190954155E-2"/>
                </c:manualLayout>
              </c:layout>
              <c:tx>
                <c:rich>
                  <a:bodyPr/>
                  <a:lstStyle/>
                  <a:p>
                    <a:r>
                      <a:rPr lang="ru-RU" sz="1400"/>
                      <a:t>Челябинская область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48-383B-45AB-9F09-6EBD54E088FD}"/>
                </c:ext>
              </c:extLst>
            </c:dLbl>
            <c:dLbl>
              <c:idx val="7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383B-45AB-9F09-6EBD54E088FD}"/>
                </c:ext>
              </c:extLst>
            </c:dLbl>
            <c:dLbl>
              <c:idx val="7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A-383B-45AB-9F09-6EBD54E088FD}"/>
                </c:ext>
              </c:extLst>
            </c:dLbl>
            <c:dLbl>
              <c:idx val="76"/>
              <c:layout/>
              <c:tx>
                <c:rich>
                  <a:bodyPr/>
                  <a:lstStyle/>
                  <a:p>
                    <a:r>
                      <a:rPr lang="ru-RU" sz="1400"/>
                      <a:t>Санкт-Петербург</a:t>
                    </a:r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4B-383B-45AB-9F09-6EBD54E088FD}"/>
                </c:ext>
              </c:extLst>
            </c:dLbl>
            <c:dLbl>
              <c:idx val="7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C-383B-45AB-9F09-6EBD54E088FD}"/>
                </c:ext>
              </c:extLst>
            </c:dLbl>
            <c:dLbl>
              <c:idx val="7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383B-45AB-9F09-6EBD54E088FD}"/>
                </c:ext>
              </c:extLst>
            </c:dLbl>
            <c:dLbl>
              <c:idx val="8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E-383B-45AB-9F09-6EBD54E088FD}"/>
                </c:ext>
              </c:extLst>
            </c:dLbl>
            <c:dLbl>
              <c:idx val="8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383B-45AB-9F09-6EBD54E088FD}"/>
                </c:ext>
              </c:extLst>
            </c:dLbl>
            <c:dLbl>
              <c:idx val="8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0-383B-45AB-9F09-6EBD54E088FD}"/>
                </c:ext>
              </c:extLst>
            </c:dLbl>
            <c:dLbl>
              <c:idx val="83"/>
              <c:layout>
                <c:manualLayout>
                  <c:x val="1.2178467913722658E-2"/>
                  <c:y val="-4.6086388036857499E-3"/>
                </c:manualLayout>
              </c:layout>
              <c:tx>
                <c:rich>
                  <a:bodyPr/>
                  <a:lstStyle/>
                  <a:p>
                    <a:r>
                      <a:rPr lang="ru-RU" sz="1400">
                        <a:solidFill>
                          <a:srgbClr val="C00000"/>
                        </a:solidFill>
                      </a:rPr>
                      <a:t>Казахстан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51-383B-45AB-9F09-6EBD54E088FD}"/>
                </c:ext>
              </c:extLst>
            </c:dLbl>
            <c:dLbl>
              <c:idx val="84"/>
              <c:layout>
                <c:manualLayout>
                  <c:x val="-3.7894488188976394E-2"/>
                  <c:y val="3.2499448125456902E-2"/>
                </c:manualLayout>
              </c:layout>
              <c:tx>
                <c:rich>
                  <a:bodyPr/>
                  <a:lstStyle/>
                  <a:p>
                    <a:r>
                      <a:rPr lang="ru-RU" sz="1400"/>
                      <a:t>Украина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52-383B-45AB-9F09-6EBD54E088FD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СВОД!$G$6:$G$90</c:f>
              <c:numCache>
                <c:formatCode>#,##0.00</c:formatCode>
                <c:ptCount val="85"/>
                <c:pt idx="0">
                  <c:v>4.357130698589998</c:v>
                </c:pt>
                <c:pt idx="1">
                  <c:v>62.634835958400011</c:v>
                </c:pt>
                <c:pt idx="2">
                  <c:v>10.545163361999998</c:v>
                </c:pt>
                <c:pt idx="3">
                  <c:v>1.2920897220000001</c:v>
                </c:pt>
                <c:pt idx="4">
                  <c:v>35.326997775000002</c:v>
                </c:pt>
                <c:pt idx="5">
                  <c:v>1.7980492842</c:v>
                </c:pt>
                <c:pt idx="6">
                  <c:v>1.8330198082</c:v>
                </c:pt>
                <c:pt idx="7">
                  <c:v>1.3354997263999999</c:v>
                </c:pt>
                <c:pt idx="8">
                  <c:v>1.4381229096000001</c:v>
                </c:pt>
                <c:pt idx="9">
                  <c:v>8.1894937264000003</c:v>
                </c:pt>
                <c:pt idx="10">
                  <c:v>15.657982735800001</c:v>
                </c:pt>
                <c:pt idx="11">
                  <c:v>5.8224350911999991</c:v>
                </c:pt>
                <c:pt idx="12">
                  <c:v>6.2243583919999983</c:v>
                </c:pt>
                <c:pt idx="13">
                  <c:v>15.2912655649</c:v>
                </c:pt>
                <c:pt idx="14">
                  <c:v>2.1390759299999993</c:v>
                </c:pt>
                <c:pt idx="15">
                  <c:v>58.156537309399987</c:v>
                </c:pt>
                <c:pt idx="16">
                  <c:v>1.4110219879999994</c:v>
                </c:pt>
                <c:pt idx="17">
                  <c:v>14.998163370999999</c:v>
                </c:pt>
                <c:pt idx="18">
                  <c:v>4.8069366071999982</c:v>
                </c:pt>
                <c:pt idx="19">
                  <c:v>11.129820461999998</c:v>
                </c:pt>
                <c:pt idx="20">
                  <c:v>24.277493278499996</c:v>
                </c:pt>
                <c:pt idx="21">
                  <c:v>79.664496499999998</c:v>
                </c:pt>
                <c:pt idx="22">
                  <c:v>39.854285850999986</c:v>
                </c:pt>
                <c:pt idx="23">
                  <c:v>26.744143883799996</c:v>
                </c:pt>
                <c:pt idx="24">
                  <c:v>33.4506781455</c:v>
                </c:pt>
                <c:pt idx="25">
                  <c:v>22.30127519820001</c:v>
                </c:pt>
                <c:pt idx="26">
                  <c:v>10.746882297900003</c:v>
                </c:pt>
                <c:pt idx="27">
                  <c:v>17.354465897999997</c:v>
                </c:pt>
                <c:pt idx="28">
                  <c:v>11.713540320000002</c:v>
                </c:pt>
                <c:pt idx="29">
                  <c:v>17.5835286073</c:v>
                </c:pt>
                <c:pt idx="30">
                  <c:v>15.386475470800002</c:v>
                </c:pt>
                <c:pt idx="31">
                  <c:v>13.872300220800005</c:v>
                </c:pt>
                <c:pt idx="32">
                  <c:v>29.508459031799998</c:v>
                </c:pt>
                <c:pt idx="33">
                  <c:v>12.154401396000001</c:v>
                </c:pt>
                <c:pt idx="34">
                  <c:v>27.298217805299991</c:v>
                </c:pt>
                <c:pt idx="35">
                  <c:v>10.212334776000002</c:v>
                </c:pt>
                <c:pt idx="36">
                  <c:v>25.310123164800007</c:v>
                </c:pt>
                <c:pt idx="37">
                  <c:v>11.284614250000001</c:v>
                </c:pt>
                <c:pt idx="38">
                  <c:v>12.677942831400003</c:v>
                </c:pt>
                <c:pt idx="39">
                  <c:v>5.4175659310999986</c:v>
                </c:pt>
                <c:pt idx="40">
                  <c:v>31.597836036000004</c:v>
                </c:pt>
                <c:pt idx="41">
                  <c:v>13.983836850000005</c:v>
                </c:pt>
                <c:pt idx="42">
                  <c:v>6.5873264885999996</c:v>
                </c:pt>
                <c:pt idx="43">
                  <c:v>9.48675888</c:v>
                </c:pt>
                <c:pt idx="44">
                  <c:v>13.235535261000004</c:v>
                </c:pt>
                <c:pt idx="45">
                  <c:v>19.778676496200003</c:v>
                </c:pt>
                <c:pt idx="46">
                  <c:v>13.927809012700001</c:v>
                </c:pt>
                <c:pt idx="47">
                  <c:v>2.8030853529000002</c:v>
                </c:pt>
                <c:pt idx="48">
                  <c:v>124.37257852499999</c:v>
                </c:pt>
                <c:pt idx="49">
                  <c:v>14.822992728000001</c:v>
                </c:pt>
                <c:pt idx="50">
                  <c:v>45.168353029200013</c:v>
                </c:pt>
                <c:pt idx="51">
                  <c:v>8.2139669862000009</c:v>
                </c:pt>
                <c:pt idx="52">
                  <c:v>38.111778947200008</c:v>
                </c:pt>
                <c:pt idx="53">
                  <c:v>24.742285028999994</c:v>
                </c:pt>
                <c:pt idx="54">
                  <c:v>21.653861520000007</c:v>
                </c:pt>
                <c:pt idx="55">
                  <c:v>8.4780171699999993</c:v>
                </c:pt>
                <c:pt idx="56">
                  <c:v>14.249103134000002</c:v>
                </c:pt>
                <c:pt idx="57">
                  <c:v>40.964520073399996</c:v>
                </c:pt>
                <c:pt idx="58">
                  <c:v>8.0314898952000036</c:v>
                </c:pt>
                <c:pt idx="59">
                  <c:v>56.266470237599997</c:v>
                </c:pt>
                <c:pt idx="60">
                  <c:v>12.058016896000002</c:v>
                </c:pt>
                <c:pt idx="61">
                  <c:v>50.752630079999989</c:v>
                </c:pt>
                <c:pt idx="62">
                  <c:v>23.726701955599992</c:v>
                </c:pt>
                <c:pt idx="63">
                  <c:v>12.602603655600003</c:v>
                </c:pt>
                <c:pt idx="64">
                  <c:v>84.19782551439998</c:v>
                </c:pt>
                <c:pt idx="65">
                  <c:v>12.03910449</c:v>
                </c:pt>
                <c:pt idx="66">
                  <c:v>12.760895862</c:v>
                </c:pt>
                <c:pt idx="67">
                  <c:v>16.046671222000001</c:v>
                </c:pt>
                <c:pt idx="68">
                  <c:v>11.177401192000001</c:v>
                </c:pt>
                <c:pt idx="69">
                  <c:v>19.431418299999994</c:v>
                </c:pt>
                <c:pt idx="70">
                  <c:v>30.768292998</c:v>
                </c:pt>
                <c:pt idx="71">
                  <c:v>13.321115883899999</c:v>
                </c:pt>
                <c:pt idx="72">
                  <c:v>45.227493396000014</c:v>
                </c:pt>
                <c:pt idx="73">
                  <c:v>11.914800743999999</c:v>
                </c:pt>
                <c:pt idx="74">
                  <c:v>13.950038425400001</c:v>
                </c:pt>
                <c:pt idx="75">
                  <c:v>389.52918479999994</c:v>
                </c:pt>
                <c:pt idx="76">
                  <c:v>93.97427180039999</c:v>
                </c:pt>
                <c:pt idx="77">
                  <c:v>1.9411443644999999</c:v>
                </c:pt>
                <c:pt idx="78">
                  <c:v>1.7668089054</c:v>
                </c:pt>
                <c:pt idx="79">
                  <c:v>6.1065353284999997</c:v>
                </c:pt>
                <c:pt idx="80">
                  <c:v>0.85547767680000009</c:v>
                </c:pt>
                <c:pt idx="81">
                  <c:v>6.1728560594999982</c:v>
                </c:pt>
                <c:pt idx="82">
                  <c:v>9.282737700000002</c:v>
                </c:pt>
                <c:pt idx="83">
                  <c:v>106.5393</c:v>
                </c:pt>
                <c:pt idx="84">
                  <c:v>122.22</c:v>
                </c:pt>
              </c:numCache>
            </c:numRef>
          </c:xVal>
          <c:yVal>
            <c:numRef>
              <c:f>СВОД!$H$6:$H$90</c:f>
              <c:numCache>
                <c:formatCode>#,##0.00</c:formatCode>
                <c:ptCount val="85"/>
                <c:pt idx="0">
                  <c:v>0</c:v>
                </c:pt>
                <c:pt idx="1">
                  <c:v>2.0755223193422543</c:v>
                </c:pt>
                <c:pt idx="2">
                  <c:v>3.7932081871905288</c:v>
                </c:pt>
                <c:pt idx="3">
                  <c:v>7.7394006234498933</c:v>
                </c:pt>
                <c:pt idx="4">
                  <c:v>0.28306962464488689</c:v>
                </c:pt>
                <c:pt idx="5">
                  <c:v>0</c:v>
                </c:pt>
                <c:pt idx="6">
                  <c:v>5.455478416144266</c:v>
                </c:pt>
                <c:pt idx="7">
                  <c:v>7.4878338065678243</c:v>
                </c:pt>
                <c:pt idx="8">
                  <c:v>6.9535085862594324</c:v>
                </c:pt>
                <c:pt idx="9">
                  <c:v>1.2210767031621956</c:v>
                </c:pt>
                <c:pt idx="10">
                  <c:v>1.9159556186895512</c:v>
                </c:pt>
                <c:pt idx="11">
                  <c:v>1.7174944577937756</c:v>
                </c:pt>
                <c:pt idx="12">
                  <c:v>6.4263651738644958</c:v>
                </c:pt>
                <c:pt idx="13">
                  <c:v>0</c:v>
                </c:pt>
                <c:pt idx="14">
                  <c:v>9.3498317285071799</c:v>
                </c:pt>
                <c:pt idx="15">
                  <c:v>2.063396576752587</c:v>
                </c:pt>
                <c:pt idx="16">
                  <c:v>0</c:v>
                </c:pt>
                <c:pt idx="17">
                  <c:v>3.3337415230906537</c:v>
                </c:pt>
                <c:pt idx="18">
                  <c:v>2.0803269976603493</c:v>
                </c:pt>
                <c:pt idx="19">
                  <c:v>3.593948360314529</c:v>
                </c:pt>
                <c:pt idx="20">
                  <c:v>2.0595207020108495</c:v>
                </c:pt>
                <c:pt idx="21">
                  <c:v>1.255264319658381</c:v>
                </c:pt>
                <c:pt idx="22">
                  <c:v>2.0073123452541481</c:v>
                </c:pt>
                <c:pt idx="23">
                  <c:v>1.4956545318405052</c:v>
                </c:pt>
                <c:pt idx="24">
                  <c:v>2.6905284134608003</c:v>
                </c:pt>
                <c:pt idx="25">
                  <c:v>1.7936194071641476</c:v>
                </c:pt>
                <c:pt idx="26">
                  <c:v>0.93050242133516758</c:v>
                </c:pt>
                <c:pt idx="27">
                  <c:v>2.3048822265748767</c:v>
                </c:pt>
                <c:pt idx="28">
                  <c:v>1.7074257187514426</c:v>
                </c:pt>
                <c:pt idx="29">
                  <c:v>3.9809984425389282</c:v>
                </c:pt>
                <c:pt idx="30">
                  <c:v>1.2998428417187169</c:v>
                </c:pt>
                <c:pt idx="31">
                  <c:v>2.8834439396016203</c:v>
                </c:pt>
                <c:pt idx="32">
                  <c:v>3.0499728875374643</c:v>
                </c:pt>
                <c:pt idx="33">
                  <c:v>5.7592305634267529</c:v>
                </c:pt>
                <c:pt idx="34">
                  <c:v>2.9305942450377795</c:v>
                </c:pt>
                <c:pt idx="35">
                  <c:v>2.9376240260457358</c:v>
                </c:pt>
                <c:pt idx="36">
                  <c:v>1.9754941402077959</c:v>
                </c:pt>
                <c:pt idx="37">
                  <c:v>0.88616232495497138</c:v>
                </c:pt>
                <c:pt idx="38">
                  <c:v>3.1550860050362664</c:v>
                </c:pt>
                <c:pt idx="39">
                  <c:v>5.5375422065068802</c:v>
                </c:pt>
                <c:pt idx="40">
                  <c:v>2.5318189482613462</c:v>
                </c:pt>
                <c:pt idx="41">
                  <c:v>2.1453339538926337</c:v>
                </c:pt>
                <c:pt idx="42">
                  <c:v>1.5180665505658417</c:v>
                </c:pt>
                <c:pt idx="43">
                  <c:v>2.1082015736864608</c:v>
                </c:pt>
                <c:pt idx="44">
                  <c:v>2.266625369387091</c:v>
                </c:pt>
                <c:pt idx="45">
                  <c:v>3.5391650201391789</c:v>
                </c:pt>
                <c:pt idx="46">
                  <c:v>3.5899400942680764</c:v>
                </c:pt>
                <c:pt idx="47">
                  <c:v>0</c:v>
                </c:pt>
                <c:pt idx="48">
                  <c:v>4.4221966491548219</c:v>
                </c:pt>
                <c:pt idx="49">
                  <c:v>2.023882798197107</c:v>
                </c:pt>
                <c:pt idx="50">
                  <c:v>2.4353334275635028</c:v>
                </c:pt>
                <c:pt idx="51">
                  <c:v>1.2174385430085914</c:v>
                </c:pt>
                <c:pt idx="52">
                  <c:v>2.3614746539301108</c:v>
                </c:pt>
                <c:pt idx="53">
                  <c:v>2.4249983350234241</c:v>
                </c:pt>
                <c:pt idx="54">
                  <c:v>3.2326797663939248</c:v>
                </c:pt>
                <c:pt idx="55">
                  <c:v>3.538563251105094</c:v>
                </c:pt>
                <c:pt idx="56">
                  <c:v>4.210791334426732</c:v>
                </c:pt>
                <c:pt idx="57">
                  <c:v>2.197023176122618</c:v>
                </c:pt>
                <c:pt idx="58">
                  <c:v>3.7352969861705758</c:v>
                </c:pt>
                <c:pt idx="59">
                  <c:v>2.8436118228912859</c:v>
                </c:pt>
                <c:pt idx="60">
                  <c:v>3.3172950697447754</c:v>
                </c:pt>
                <c:pt idx="61">
                  <c:v>2.3644094859881593</c:v>
                </c:pt>
                <c:pt idx="62">
                  <c:v>3.7931946955130078</c:v>
                </c:pt>
                <c:pt idx="63">
                  <c:v>0.79348682806163406</c:v>
                </c:pt>
                <c:pt idx="64">
                  <c:v>2.1378224306899152</c:v>
                </c:pt>
                <c:pt idx="65">
                  <c:v>0.83062656431848969</c:v>
                </c:pt>
                <c:pt idx="66">
                  <c:v>1.5672880819877977</c:v>
                </c:pt>
                <c:pt idx="67">
                  <c:v>1.246364415604152</c:v>
                </c:pt>
                <c:pt idx="68">
                  <c:v>3.5786493937990862</c:v>
                </c:pt>
                <c:pt idx="69">
                  <c:v>2.0585218938959291</c:v>
                </c:pt>
                <c:pt idx="70">
                  <c:v>2.2750693385736454</c:v>
                </c:pt>
                <c:pt idx="71">
                  <c:v>3.002751447297618</c:v>
                </c:pt>
                <c:pt idx="72">
                  <c:v>3.0954622838413108</c:v>
                </c:pt>
                <c:pt idx="73">
                  <c:v>1.6785845126341292</c:v>
                </c:pt>
                <c:pt idx="74">
                  <c:v>3.5842195179162251</c:v>
                </c:pt>
                <c:pt idx="75">
                  <c:v>1.7200251640811077</c:v>
                </c:pt>
                <c:pt idx="76">
                  <c:v>2.9795389167230364</c:v>
                </c:pt>
                <c:pt idx="77">
                  <c:v>0</c:v>
                </c:pt>
                <c:pt idx="78">
                  <c:v>0</c:v>
                </c:pt>
                <c:pt idx="79">
                  <c:v>16.375898053563517</c:v>
                </c:pt>
                <c:pt idx="80">
                  <c:v>0</c:v>
                </c:pt>
                <c:pt idx="81">
                  <c:v>3.2399913115129402</c:v>
                </c:pt>
                <c:pt idx="82">
                  <c:v>0</c:v>
                </c:pt>
                <c:pt idx="83">
                  <c:v>1.7833794665442706</c:v>
                </c:pt>
                <c:pt idx="84">
                  <c:v>3.6818851251840941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53-383B-45AB-9F09-6EBD54E088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850560"/>
        <c:axId val="62852096"/>
      </c:scatterChart>
      <c:valAx>
        <c:axId val="62850560"/>
        <c:scaling>
          <c:orientation val="minMax"/>
          <c:max val="130"/>
          <c:min val="0"/>
        </c:scaling>
        <c:delete val="0"/>
        <c:axPos val="b"/>
        <c:numFmt formatCode="#,##0.00" sourceLinked="1"/>
        <c:majorTickMark val="out"/>
        <c:minorTickMark val="none"/>
        <c:tickLblPos val="nextTo"/>
        <c:crossAx val="62852096"/>
        <c:crosses val="autoZero"/>
        <c:crossBetween val="midCat"/>
      </c:valAx>
      <c:valAx>
        <c:axId val="62852096"/>
        <c:scaling>
          <c:orientation val="minMax"/>
          <c:max val="10"/>
          <c:min val="0"/>
        </c:scaling>
        <c:delete val="0"/>
        <c:axPos val="l"/>
        <c:majorGridlines/>
        <c:numFmt formatCode="#,##0.00" sourceLinked="1"/>
        <c:majorTickMark val="out"/>
        <c:minorTickMark val="none"/>
        <c:tickLblPos val="nextTo"/>
        <c:crossAx val="628505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0.04762</cdr:x>
      <cdr:y>0.02961</cdr:y>
    </cdr:from>
    <cdr:to>
      <cdr:x>0.9881</cdr:x>
      <cdr:y>0.98433</cdr:y>
    </cdr:to>
    <cdr:grpSp>
      <cdr:nvGrpSpPr>
        <cdr:cNvPr id="6" name="Группа 5"/>
        <cdr:cNvGrpSpPr/>
      </cdr:nvGrpSpPr>
      <cdr:grpSpPr>
        <a:xfrm xmlns:a="http://schemas.openxmlformats.org/drawingml/2006/main">
          <a:off x="409099" y="142851"/>
          <a:ext cx="8079569" cy="4605968"/>
          <a:chOff x="544285" y="213568"/>
          <a:chExt cx="10749643" cy="6885215"/>
        </a:xfrm>
      </cdr:grpSpPr>
      <cdr:sp macro="" textlink="">
        <cdr:nvSpPr>
          <cdr:cNvPr id="3" name="Прямая соединительная линия 2"/>
          <cdr:cNvSpPr/>
        </cdr:nvSpPr>
        <cdr:spPr>
          <a:xfrm xmlns:a="http://schemas.openxmlformats.org/drawingml/2006/main">
            <a:off x="544285" y="4953000"/>
            <a:ext cx="10749643" cy="0"/>
          </a:xfrm>
          <a:prstGeom xmlns:a="http://schemas.openxmlformats.org/drawingml/2006/main" prst="line">
            <a:avLst/>
          </a:prstGeom>
          <a:ln xmlns:a="http://schemas.openxmlformats.org/drawingml/2006/main" w="57150">
            <a:prstDash val="lg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ru-RU"/>
          </a:p>
        </cdr:txBody>
      </cdr:sp>
      <cdr:sp macro="" textlink="">
        <cdr:nvSpPr>
          <cdr:cNvPr id="5" name="Прямая соединительная линия 4"/>
          <cdr:cNvSpPr/>
        </cdr:nvSpPr>
        <cdr:spPr>
          <a:xfrm xmlns:a="http://schemas.openxmlformats.org/drawingml/2006/main" rot="5400000" flipH="1" flipV="1">
            <a:off x="746223" y="3649372"/>
            <a:ext cx="6885215" cy="13608"/>
          </a:xfrm>
          <a:prstGeom xmlns:a="http://schemas.openxmlformats.org/drawingml/2006/main" prst="line">
            <a:avLst/>
          </a:prstGeom>
          <a:ln xmlns:a="http://schemas.openxmlformats.org/drawingml/2006/main" w="38100">
            <a:prstDash val="lg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ru-RU"/>
          </a:p>
        </cdr:txBody>
      </cdr:sp>
    </cdr:grp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7C2A-59FE-4FA1-B76A-2422EF05B4AC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B9AB-C176-4241-943C-525C05C6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7C2A-59FE-4FA1-B76A-2422EF05B4AC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B9AB-C176-4241-943C-525C05C6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7C2A-59FE-4FA1-B76A-2422EF05B4AC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B9AB-C176-4241-943C-525C05C6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7C2A-59FE-4FA1-B76A-2422EF05B4AC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B9AB-C176-4241-943C-525C05C6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7C2A-59FE-4FA1-B76A-2422EF05B4AC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B9AB-C176-4241-943C-525C05C6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7C2A-59FE-4FA1-B76A-2422EF05B4AC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B9AB-C176-4241-943C-525C05C6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7C2A-59FE-4FA1-B76A-2422EF05B4AC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B9AB-C176-4241-943C-525C05C6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7C2A-59FE-4FA1-B76A-2422EF05B4AC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B9AB-C176-4241-943C-525C05C6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7C2A-59FE-4FA1-B76A-2422EF05B4AC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B9AB-C176-4241-943C-525C05C6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7C2A-59FE-4FA1-B76A-2422EF05B4AC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B9AB-C176-4241-943C-525C05C6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7C2A-59FE-4FA1-B76A-2422EF05B4AC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B9AB-C176-4241-943C-525C05C6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C7C2A-59FE-4FA1-B76A-2422EF05B4AC}" type="datetimeFigureOut">
              <a:rPr lang="ru-RU" smtClean="0"/>
              <a:pPr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DB9AB-C176-4241-943C-525C05C6B05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op20brands.ru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ks.ru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umetrika.rambler.ru/review/26/429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-o.ru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1000inf.ru/news.aspx?id=1583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uromonitor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OSTIN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69900"/>
            <a:ext cx="9144000" cy="59182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071678"/>
            <a:ext cx="6516216" cy="2869490"/>
          </a:xfrm>
        </p:spPr>
        <p:txBody>
          <a:bodyPr>
            <a:normAutofit/>
          </a:bodyPr>
          <a:lstStyle/>
          <a:p>
            <a:r>
              <a:rPr lang="ru-RU" sz="3600" dirty="0"/>
              <a:t>А</a:t>
            </a:r>
            <a:r>
              <a:rPr lang="ru-RU" sz="3600" dirty="0" smtClean="0"/>
              <a:t>нализ конкурентных позиций компании </a:t>
            </a:r>
            <a:r>
              <a:rPr lang="en-US" sz="3600" b="1" dirty="0" smtClean="0">
                <a:cs typeface="Adobe Naskh Medium" pitchFamily="50" charset="-78"/>
              </a:rPr>
              <a:t>O</a:t>
            </a:r>
            <a:r>
              <a:rPr lang="en-US" sz="3600" b="1" dirty="0" smtClean="0">
                <a:solidFill>
                  <a:srgbClr val="FF0000"/>
                </a:solidFill>
                <a:latin typeface="Agency FB" panose="020B0503020202020204" pitchFamily="34" charset="0"/>
                <a:cs typeface="Adobe Naskh Medium" pitchFamily="50" charset="-78"/>
              </a:rPr>
              <a:t>’</a:t>
            </a:r>
            <a:r>
              <a:rPr lang="en-US" sz="3600" b="1" dirty="0" smtClean="0">
                <a:cs typeface="Adobe Naskh Medium" pitchFamily="50" charset="-78"/>
              </a:rPr>
              <a:t>STIN</a:t>
            </a:r>
            <a:r>
              <a:rPr lang="en-US" sz="3600" dirty="0" smtClean="0">
                <a:latin typeface="Bauhaus 93" pitchFamily="82" charset="0"/>
              </a:rPr>
              <a:t> </a:t>
            </a:r>
            <a:r>
              <a:rPr lang="ru-RU" sz="3600" dirty="0" smtClean="0"/>
              <a:t>на рынке повседневной одежды РФ</a:t>
            </a:r>
            <a:endParaRPr lang="ru-RU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7" descr="OSTINlogo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32" y="428604"/>
            <a:ext cx="9144032" cy="5918220"/>
          </a:xfr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0" y="1357298"/>
            <a:ext cx="8858280" cy="48577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noProof="0" dirty="0" smtClean="0">
                <a:latin typeface="+mj-lt"/>
                <a:ea typeface="+mj-ea"/>
                <a:cs typeface="+mj-cs"/>
              </a:rPr>
              <a:t>          </a:t>
            </a:r>
            <a:endParaRPr kumimoji="0" lang="ru-RU" sz="1600" b="0" i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857356" y="428604"/>
            <a:ext cx="707236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ctr">
              <a:lnSpc>
                <a:spcPct val="140000"/>
              </a:lnSpc>
              <a:spcBef>
                <a:spcPct val="0"/>
              </a:spcBef>
            </a:pPr>
            <a:r>
              <a:rPr lang="ru-RU" sz="4400" b="1" dirty="0">
                <a:solidFill>
                  <a:schemeClr val="bg1"/>
                </a:solidFill>
              </a:rPr>
              <a:t>Емкость и динамика развития рынка одежды в разрезе основных </a:t>
            </a:r>
            <a:r>
              <a:rPr lang="ru-RU" sz="4400" b="1" dirty="0" smtClean="0">
                <a:solidFill>
                  <a:schemeClr val="bg1"/>
                </a:solidFill>
              </a:rPr>
              <a:t>товарных </a:t>
            </a:r>
            <a:r>
              <a:rPr lang="ru-RU" sz="4400" b="1" dirty="0">
                <a:solidFill>
                  <a:schemeClr val="bg1"/>
                </a:solidFill>
              </a:rPr>
              <a:t>групп</a:t>
            </a:r>
            <a:endParaRPr kumimoji="0" lang="ru-RU" sz="44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4903440"/>
            <a:ext cx="8858280" cy="1383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noProof="0" dirty="0" smtClean="0">
                <a:latin typeface="+mj-lt"/>
                <a:ea typeface="+mj-ea"/>
                <a:cs typeface="+mj-cs"/>
              </a:rPr>
              <a:t>          Примечательно, что категория мужского нижнего белья немногим превосходит по годовым продажам в товарных единицах, например, категорию мужской обуви. Среднегодовой уровень потребления товаров этой категории по прежнему не дотягивает до 3 предметов на одного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мужчину</a:t>
            </a:r>
            <a:r>
              <a:rPr lang="ru-RU" sz="1600" i="1" noProof="0" dirty="0" smtClean="0">
                <a:latin typeface="+mj-lt"/>
                <a:ea typeface="+mj-ea"/>
                <a:cs typeface="+mj-cs"/>
              </a:rPr>
              <a:t> в год.</a:t>
            </a:r>
            <a:endParaRPr kumimoji="0" lang="ru-RU" sz="1600" b="0" i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500826" y="1662972"/>
            <a:ext cx="2571768" cy="3357586"/>
          </a:xfrm>
          <a:prstGeom prst="roundRect">
            <a:avLst>
              <a:gd name="adj" fmla="val 1271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42844" y="1428737"/>
          <a:ext cx="8858317" cy="3500458"/>
        </p:xfrm>
        <a:graphic>
          <a:graphicData uri="http://schemas.openxmlformats.org/drawingml/2006/table">
            <a:tbl>
              <a:tblPr/>
              <a:tblGrid>
                <a:gridCol w="1694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9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9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9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94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94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94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94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0524">
                <a:tc gridSpan="12"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Объемы </a:t>
                      </a: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продаж по категориям товаров в натуральном измерении, </a:t>
                      </a:r>
                      <a:r>
                        <a:rPr lang="ru-RU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млн</a:t>
                      </a: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шт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9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товарная категория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29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Чулки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носки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691.3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731.7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768.6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806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749.7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789.7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845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895.7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940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978.1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1011.5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29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Женская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одежда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550.0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613.2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672.9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684.3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559.5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588.1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614.9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641.4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670.3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695.3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712.1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29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Женское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нижнее белье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421.6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442.3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456.2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474.4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424.1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438.6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450.3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458.8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464.5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477.6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485.9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29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Мужская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одежда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305.6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335.9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368.2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374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332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361.8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381.2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398.4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416.8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433.8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445.9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29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Детская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одежда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203.1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235.6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271.3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302.2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243.5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259.4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269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278.6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284.7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291.7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29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Женская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обувь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185.5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214.7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247.5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279.0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234.7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259.8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277.4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297.6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317.8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336.1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352.2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29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Аксессуары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115.3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121.1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127.3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132.8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118.2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124.1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129.5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134.1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139.1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144.1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148.3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29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Мужское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нижнее белье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103.4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108.6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114.8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125.5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134.5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141.4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145.5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148.6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152.8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155.8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157.5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29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Мужская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обувь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79.5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92.2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106.1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119.0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98.7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108.3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115.9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124.6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132.7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140.7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147.4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29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Детская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обувь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24.1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27.0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32.4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36.8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29.7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33.0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35.6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38.8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42.7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46.6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50.3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7" descr="OSTINlogo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32" y="428604"/>
            <a:ext cx="9144032" cy="5918220"/>
          </a:xfr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0" y="1357298"/>
            <a:ext cx="8858280" cy="48577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noProof="0" dirty="0" smtClean="0">
                <a:latin typeface="+mj-lt"/>
                <a:ea typeface="+mj-ea"/>
                <a:cs typeface="+mj-cs"/>
              </a:rPr>
              <a:t>          </a:t>
            </a:r>
            <a:endParaRPr kumimoji="0" lang="ru-RU" sz="1600" b="0" i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857356" y="428604"/>
            <a:ext cx="707236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ctr">
              <a:lnSpc>
                <a:spcPct val="140000"/>
              </a:lnSpc>
              <a:spcBef>
                <a:spcPct val="0"/>
              </a:spcBef>
            </a:pPr>
            <a:r>
              <a:rPr lang="ru-RU" sz="4400" b="1" dirty="0">
                <a:solidFill>
                  <a:schemeClr val="bg1"/>
                </a:solidFill>
              </a:rPr>
              <a:t>Емкость и динамика развития рынка одежды в разрезе основных </a:t>
            </a:r>
            <a:r>
              <a:rPr lang="ru-RU" sz="4400" b="1" dirty="0" smtClean="0">
                <a:solidFill>
                  <a:schemeClr val="bg1"/>
                </a:solidFill>
              </a:rPr>
              <a:t>товарных </a:t>
            </a:r>
            <a:r>
              <a:rPr lang="ru-RU" sz="4400" b="1" dirty="0">
                <a:solidFill>
                  <a:schemeClr val="bg1"/>
                </a:solidFill>
              </a:rPr>
              <a:t>групп</a:t>
            </a:r>
            <a:endParaRPr kumimoji="0" lang="ru-RU" sz="44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5046316"/>
            <a:ext cx="8858280" cy="1383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ru-RU" sz="1600" i="1" noProof="0" dirty="0" smtClean="0">
                <a:latin typeface="+mj-lt"/>
                <a:ea typeface="+mj-ea"/>
                <a:cs typeface="+mj-cs"/>
              </a:rPr>
              <a:t>          Наиболее емкими на российском рынке одежды </a:t>
            </a:r>
            <a:r>
              <a:rPr lang="en-US" sz="1600" i="1" noProof="0" dirty="0" smtClean="0">
                <a:latin typeface="+mj-lt"/>
                <a:ea typeface="+mj-ea"/>
                <a:cs typeface="+mj-cs"/>
              </a:rPr>
              <a:t>(apparel)</a:t>
            </a:r>
            <a:r>
              <a:rPr lang="ru-RU" sz="1600" i="1" noProof="0" dirty="0" smtClean="0">
                <a:latin typeface="+mj-lt"/>
                <a:ea typeface="+mj-ea"/>
                <a:cs typeface="+mj-cs"/>
              </a:rPr>
              <a:t> </a:t>
            </a:r>
            <a:r>
              <a:rPr lang="ru-RU" sz="1600" i="1" dirty="0"/>
              <a:t>в денежном выражении </a:t>
            </a:r>
            <a:r>
              <a:rPr lang="ru-RU" sz="1600" i="1" dirty="0" smtClean="0"/>
              <a:t>являются категории женской одежды и женской обуви</a:t>
            </a:r>
            <a:r>
              <a:rPr lang="ru-RU" sz="1600" i="1" noProof="0" dirty="0" smtClean="0">
                <a:latin typeface="+mj-lt"/>
                <a:ea typeface="+mj-ea"/>
                <a:cs typeface="+mj-cs"/>
              </a:rPr>
              <a:t>. Обороты по категориям мужской одежды и обуви составляют долю менее 50% от оборотов по соответствующим женским категориям. </a:t>
            </a:r>
            <a:endParaRPr kumimoji="0" lang="ru-RU" sz="1600" b="0" i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500826" y="1662972"/>
            <a:ext cx="2571768" cy="3357586"/>
          </a:xfrm>
          <a:prstGeom prst="roundRect">
            <a:avLst>
              <a:gd name="adj" fmla="val 1271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142844" y="1428736"/>
          <a:ext cx="8858317" cy="3500458"/>
        </p:xfrm>
        <a:graphic>
          <a:graphicData uri="http://schemas.openxmlformats.org/drawingml/2006/table">
            <a:tbl>
              <a:tblPr/>
              <a:tblGrid>
                <a:gridCol w="1694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9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9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9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94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94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94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94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0524">
                <a:tc gridSpan="12"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Объемы </a:t>
                      </a: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продаж по категориям товаров в денежном измерении, </a:t>
                      </a:r>
                      <a:r>
                        <a:rPr lang="ru-RU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млрд</a:t>
                      </a: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руб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9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товарная категория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29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Детская одежда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76.2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92.5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112.1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136.5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120.4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139.5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149.5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169.2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29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Аксессуары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31.3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35.1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39.2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43.7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41.4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46.6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47.9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51.0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53.5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55.2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29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Чулки, носки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25.7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30.2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34.9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40.9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42.8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49.6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53.8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58.2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62.6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66.1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70.5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29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Мужская одежда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201.5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229.4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267.8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291.1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325.2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373.2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401.5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432.4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29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Мужское нижнее белье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6.5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7.6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8.3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9.2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11.6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11.8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12.2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12.5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13.5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29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Женская одежда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468.4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544.7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632.1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688.6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602.6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672.9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708.9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756.6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812.6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863.9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907.7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29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Женское нижнее белье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67.6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74.5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81.8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91.4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96.1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97.4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100.7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103.4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107.3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112.1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29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Детская обувь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17.1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20.7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27.2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29.9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35.9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38.6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42.7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48.4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55.1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61.2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29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Мужская обувь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76.6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94.6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117.4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143.1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127.1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146.6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156.6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170.3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183.8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200.4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217.9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295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Женская обувь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188.8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240.4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299.2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368.4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334.6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390.5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420.9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464.2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503.4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546.4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583.3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7" descr="OSTINlogo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32" y="428604"/>
            <a:ext cx="9144032" cy="5918220"/>
          </a:xfr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0" y="1357298"/>
            <a:ext cx="8858280" cy="48577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noProof="0" dirty="0" smtClean="0">
                <a:latin typeface="+mj-lt"/>
                <a:ea typeface="+mj-ea"/>
                <a:cs typeface="+mj-cs"/>
              </a:rPr>
              <a:t>          </a:t>
            </a:r>
            <a:endParaRPr kumimoji="0" lang="ru-RU" sz="1600" b="0" i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857356" y="428604"/>
            <a:ext cx="707236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ctr">
              <a:lnSpc>
                <a:spcPct val="140000"/>
              </a:lnSpc>
              <a:spcBef>
                <a:spcPct val="0"/>
              </a:spcBef>
            </a:pPr>
            <a:r>
              <a:rPr lang="ru-RU" sz="4400" b="1" dirty="0">
                <a:solidFill>
                  <a:schemeClr val="bg1"/>
                </a:solidFill>
              </a:rPr>
              <a:t>Емкость и динамика развития рынка одежды в разрезе основных </a:t>
            </a:r>
            <a:r>
              <a:rPr lang="ru-RU" sz="4400" b="1" dirty="0" smtClean="0">
                <a:solidFill>
                  <a:schemeClr val="bg1"/>
                </a:solidFill>
              </a:rPr>
              <a:t>товарных </a:t>
            </a:r>
            <a:r>
              <a:rPr lang="ru-RU" sz="4400" b="1" dirty="0">
                <a:solidFill>
                  <a:schemeClr val="bg1"/>
                </a:solidFill>
              </a:rPr>
              <a:t>групп</a:t>
            </a:r>
            <a:endParaRPr kumimoji="0" lang="ru-RU" sz="44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1428736"/>
            <a:ext cx="3786182" cy="500066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ru-RU" sz="1600" i="1" noProof="0" dirty="0" smtClean="0">
                <a:latin typeface="+mj-lt"/>
                <a:ea typeface="+mj-ea"/>
                <a:cs typeface="+mj-cs"/>
              </a:rPr>
              <a:t>          Все товарные категории российского рынка одежды (</a:t>
            </a:r>
            <a:r>
              <a:rPr lang="en-US" sz="1600" i="1" dirty="0" smtClean="0">
                <a:latin typeface="+mj-lt"/>
                <a:ea typeface="+mj-ea"/>
                <a:cs typeface="+mj-cs"/>
              </a:rPr>
              <a:t>apparel</a:t>
            </a:r>
            <a:r>
              <a:rPr lang="ru-RU" sz="1600" i="1" noProof="0" dirty="0" smtClean="0">
                <a:latin typeface="+mj-lt"/>
                <a:ea typeface="+mj-ea"/>
                <a:cs typeface="+mj-cs"/>
              </a:rPr>
              <a:t>).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Можно условно разделить на три категории:</a:t>
            </a:r>
          </a:p>
          <a:p>
            <a:pPr marL="342900" lvl="0" indent="-342900">
              <a:lnSpc>
                <a:spcPct val="130000"/>
              </a:lnSpc>
              <a:spcBef>
                <a:spcPct val="0"/>
              </a:spcBef>
              <a:buAutoNum type="arabicPeriod"/>
            </a:pPr>
            <a:r>
              <a:rPr kumimoji="0" lang="ru-RU" sz="1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высокий темп роста при высокой доле рынка – максимально привлекательные категории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для освоения рынка;</a:t>
            </a:r>
          </a:p>
          <a:p>
            <a:pPr marL="342900" lvl="0" indent="-342900">
              <a:lnSpc>
                <a:spcPct val="130000"/>
              </a:lnSpc>
              <a:spcBef>
                <a:spcPct val="0"/>
              </a:spcBef>
              <a:buAutoNum type="arabicPeriod"/>
            </a:pPr>
            <a:r>
              <a:rPr kumimoji="0" lang="ru-RU" sz="1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высокий темп роста при низкой доле рынка – потенциально привлекательные категории при решении задач диверсификации бизнеса;</a:t>
            </a:r>
          </a:p>
          <a:p>
            <a:pPr marL="342900" lvl="0" indent="-342900">
              <a:lnSpc>
                <a:spcPct val="130000"/>
              </a:lnSpc>
              <a:spcBef>
                <a:spcPct val="0"/>
              </a:spcBef>
              <a:buAutoNum type="arabicPeriod"/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низкий темп роста при низкой доле рынка – возможные категории для развития имиджа бренда.</a:t>
            </a:r>
            <a:endParaRPr kumimoji="0" lang="ru-RU" sz="1600" b="0" i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Диаграмма 10"/>
          <p:cNvGraphicFramePr/>
          <p:nvPr/>
        </p:nvGraphicFramePr>
        <p:xfrm>
          <a:off x="4071934" y="1285860"/>
          <a:ext cx="5267328" cy="4500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Заголовок 1"/>
          <p:cNvSpPr txBox="1">
            <a:spLocks/>
          </p:cNvSpPr>
          <p:nvPr/>
        </p:nvSpPr>
        <p:spPr>
          <a:xfrm>
            <a:off x="4714876" y="5643578"/>
            <a:ext cx="4429124" cy="64294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ru-RU" sz="1600" i="1" noProof="0" dirty="0" smtClean="0">
                <a:latin typeface="+mj-lt"/>
                <a:ea typeface="+mj-ea"/>
                <a:cs typeface="+mj-cs"/>
              </a:rPr>
              <a:t> </a:t>
            </a:r>
            <a:r>
              <a:rPr lang="ru-RU" sz="1200" i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Доля товарной категории на </a:t>
            </a:r>
            <a:r>
              <a:rPr lang="ru-RU" sz="1200" i="1" noProof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рынке одежды </a:t>
            </a:r>
            <a:r>
              <a:rPr lang="en-US" sz="1200" i="1" noProof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(apparel)</a:t>
            </a:r>
            <a:r>
              <a:rPr lang="ru-RU" sz="1200" i="1" noProof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1200" i="1" dirty="0">
                <a:solidFill>
                  <a:srgbClr val="C00000"/>
                </a:solidFill>
              </a:rPr>
              <a:t>в денежном выражении </a:t>
            </a:r>
            <a:r>
              <a:rPr lang="ru-RU" sz="1200" i="1" dirty="0" smtClean="0">
                <a:solidFill>
                  <a:srgbClr val="C00000"/>
                </a:solidFill>
              </a:rPr>
              <a:t>по прогнозу на 2013 год</a:t>
            </a:r>
            <a:endParaRPr kumimoji="0" lang="ru-RU" sz="1200" b="0" i="1" u="none" strike="noStrike" kern="120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 rot="16200000">
            <a:off x="2643174" y="3143249"/>
            <a:ext cx="2928958" cy="500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ru-RU" sz="1200" i="1" noProof="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200" i="1" noProof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CAGR 2010-15 </a:t>
            </a:r>
            <a:r>
              <a:rPr lang="ru-RU" sz="1200" i="1" noProof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по товарной категории</a:t>
            </a:r>
            <a:endParaRPr kumimoji="0" lang="ru-RU" sz="1200" b="0" i="1" u="none" strike="noStrike" kern="120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7" descr="OSTINlogo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32" y="428604"/>
            <a:ext cx="9144032" cy="5918220"/>
          </a:xfr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0" y="1357298"/>
            <a:ext cx="8858280" cy="48577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noProof="0" dirty="0" smtClean="0">
                <a:latin typeface="+mj-lt"/>
                <a:ea typeface="+mj-ea"/>
                <a:cs typeface="+mj-cs"/>
              </a:rPr>
              <a:t>          </a:t>
            </a:r>
            <a:endParaRPr kumimoji="0" lang="ru-RU" sz="1600" b="0" i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857356" y="428604"/>
            <a:ext cx="707236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ctr">
              <a:lnSpc>
                <a:spcPct val="140000"/>
              </a:lnSpc>
              <a:spcBef>
                <a:spcPct val="0"/>
              </a:spcBef>
            </a:pPr>
            <a:r>
              <a:rPr lang="ru-RU" sz="4400" b="1" dirty="0">
                <a:solidFill>
                  <a:schemeClr val="bg1"/>
                </a:solidFill>
              </a:rPr>
              <a:t>Распределение объемов реализации продукции по форматам розницы</a:t>
            </a:r>
            <a:endParaRPr kumimoji="0" lang="ru-RU" sz="44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1428736"/>
            <a:ext cx="3357554" cy="5000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        Основным форматом розничной торговли на российском рынке одежды и обуви остаются вещевые рынки, реализующие в основном продукцию «</a:t>
            </a:r>
            <a:r>
              <a:rPr lang="en-US" sz="1600" i="1" dirty="0" smtClean="0">
                <a:latin typeface="+mj-lt"/>
                <a:ea typeface="+mj-ea"/>
                <a:cs typeface="+mj-cs"/>
              </a:rPr>
              <a:t>no name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». Хотя доля этого формата в структуре продаж медленно снижается.</a:t>
            </a:r>
          </a:p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         Доля сетевой розницы обуви и одежды прирастает в среднем на </a:t>
            </a:r>
            <a:r>
              <a:rPr lang="ru-RU" sz="1600" i="1" u="sng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0,5%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 в год, с чуть меньшими темпами – </a:t>
            </a:r>
            <a:r>
              <a:rPr lang="ru-RU" sz="1600" i="1" u="sng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0,4%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 в год растут доли сбыта через промтоварные магазины и канал интернет – продаж.</a:t>
            </a:r>
            <a:endParaRPr kumimoji="0" lang="ru-RU" sz="1600" b="0" i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Диаграмма 9"/>
          <p:cNvGraphicFramePr/>
          <p:nvPr/>
        </p:nvGraphicFramePr>
        <p:xfrm>
          <a:off x="3428992" y="1500174"/>
          <a:ext cx="5929354" cy="4929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7" descr="OSTINlogo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32" y="428604"/>
            <a:ext cx="9144032" cy="5918220"/>
          </a:xfr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0" y="1357298"/>
            <a:ext cx="8858280" cy="48577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noProof="0" dirty="0" smtClean="0">
                <a:latin typeface="+mj-lt"/>
                <a:ea typeface="+mj-ea"/>
                <a:cs typeface="+mj-cs"/>
              </a:rPr>
              <a:t>          </a:t>
            </a:r>
            <a:endParaRPr kumimoji="0" lang="ru-RU" sz="1600" b="0" i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857356" y="428604"/>
            <a:ext cx="707236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ctr">
              <a:lnSpc>
                <a:spcPct val="140000"/>
              </a:lnSpc>
              <a:spcBef>
                <a:spcPct val="0"/>
              </a:spcBef>
            </a:pPr>
            <a:r>
              <a:rPr lang="ru-RU" sz="4400" b="1" dirty="0">
                <a:solidFill>
                  <a:schemeClr val="bg1"/>
                </a:solidFill>
              </a:rPr>
              <a:t>Распределение объемов реализации продукции по форматам розницы</a:t>
            </a:r>
            <a:endParaRPr kumimoji="0" lang="ru-RU" sz="44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5429264"/>
            <a:ext cx="8929718" cy="1000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        Формат сетевой розницы отвоевал около четверти рынка по всем основным товарным категориям: мужская, женская одежда и обувь.</a:t>
            </a:r>
            <a:endParaRPr kumimoji="0" lang="ru-RU" sz="1600" b="0" i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Диаграмма 6"/>
          <p:cNvGraphicFramePr/>
          <p:nvPr/>
        </p:nvGraphicFramePr>
        <p:xfrm>
          <a:off x="214282" y="1357298"/>
          <a:ext cx="8929718" cy="4786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OSTINlogo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439758"/>
            <a:ext cx="9144000" cy="5918200"/>
          </a:xfr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42844" y="1214422"/>
            <a:ext cx="7072362" cy="12144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        По данным </a:t>
            </a:r>
            <a:r>
              <a:rPr lang="en-US" sz="1600" i="1" dirty="0" err="1" smtClean="0">
                <a:latin typeface="+mj-lt"/>
                <a:ea typeface="+mj-ea"/>
                <a:cs typeface="+mj-cs"/>
              </a:rPr>
              <a:t>Euromonitor</a:t>
            </a:r>
            <a:r>
              <a:rPr lang="en-US" sz="1600" i="1" dirty="0" smtClean="0">
                <a:latin typeface="+mj-lt"/>
                <a:ea typeface="+mj-ea"/>
                <a:cs typeface="+mj-cs"/>
              </a:rPr>
              <a:t> International</a:t>
            </a:r>
            <a:r>
              <a:rPr lang="ru-RU" sz="1600" i="1" dirty="0">
                <a:latin typeface="+mj-lt"/>
                <a:ea typeface="+mj-ea"/>
                <a:cs typeface="+mj-cs"/>
              </a:rPr>
              <a:t>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ТОП-20 брендов  российского  рынка одежды </a:t>
            </a:r>
            <a:r>
              <a:rPr lang="en-US" sz="1600" i="1" dirty="0" smtClean="0">
                <a:latin typeface="+mj-lt"/>
                <a:ea typeface="+mj-ea"/>
                <a:cs typeface="+mj-cs"/>
              </a:rPr>
              <a:t> (apparel)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в </a:t>
            </a:r>
            <a:r>
              <a:rPr lang="en-US" sz="1600" i="1" dirty="0" smtClean="0">
                <a:latin typeface="+mj-lt"/>
                <a:ea typeface="+mj-ea"/>
                <a:cs typeface="+mj-cs"/>
              </a:rPr>
              <a:t>201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0 году совместно контролировали  долю рынка в  8,5%. Доля лидера рынка – торговой марки </a:t>
            </a:r>
            <a:r>
              <a:rPr lang="en-US" sz="1600" i="1" dirty="0" smtClean="0">
                <a:latin typeface="+mj-lt"/>
                <a:ea typeface="+mj-ea"/>
                <a:cs typeface="+mj-cs"/>
              </a:rPr>
              <a:t>Adidas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 не дотягивала до 1,5%.</a:t>
            </a: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haparral Pro" pitchFamily="18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    </a:t>
            </a:r>
            <a:endParaRPr kumimoji="0" lang="ru-RU" sz="16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57158" y="214290"/>
            <a:ext cx="671514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kumimoji="0" lang="ru-RU" sz="28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Основные </a:t>
            </a:r>
            <a:r>
              <a:rPr lang="ru-RU" sz="2800" b="1" dirty="0">
                <a:latin typeface="+mj-lt"/>
              </a:rPr>
              <a:t>игроки рынка </a:t>
            </a:r>
            <a:r>
              <a:rPr lang="ru-RU" sz="2800" b="1" dirty="0" smtClean="0">
                <a:latin typeface="+mj-lt"/>
              </a:rPr>
              <a:t>одежды (</a:t>
            </a:r>
            <a:r>
              <a:rPr lang="en-US" sz="2800" b="1" dirty="0" smtClean="0">
                <a:latin typeface="+mj-lt"/>
              </a:rPr>
              <a:t>apparel</a:t>
            </a:r>
            <a:r>
              <a:rPr lang="ru-RU" sz="2800" b="1" dirty="0" smtClean="0">
                <a:latin typeface="+mj-lt"/>
              </a:rPr>
              <a:t>): </a:t>
            </a:r>
            <a:r>
              <a:rPr lang="ru-RU" sz="2800" b="1" dirty="0">
                <a:latin typeface="+mj-lt"/>
              </a:rPr>
              <a:t>компании и бренды.</a:t>
            </a:r>
            <a:endParaRPr kumimoji="0" lang="ru-RU" sz="28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91328" y="2278949"/>
          <a:ext cx="7072362" cy="3067063"/>
        </p:xfrm>
        <a:graphic>
          <a:graphicData uri="http://schemas.openxmlformats.org/drawingml/2006/table">
            <a:tbl>
              <a:tblPr/>
              <a:tblGrid>
                <a:gridCol w="1098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5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7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048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Бренд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Компания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Доля рынка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Бренд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Компания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Доля рынка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</a:rPr>
                        <a:t>Adidas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</a:rPr>
                        <a:t>Adidas OOO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1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</a:rPr>
                        <a:t>1.4%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Benetton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Benetton Group Russia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658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1" u="none" strike="noStrik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</a:rPr>
                        <a:t>Центробувь</a:t>
                      </a:r>
                      <a:endParaRPr lang="ru-RU" sz="1100" b="1" i="1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1" u="none" strike="noStrik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</a:rPr>
                        <a:t>Центробувь</a:t>
                      </a:r>
                      <a:r>
                        <a:rPr lang="ru-RU" sz="1100" b="1" i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</a:rPr>
                        <a:t> ТД ЗАО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</a:rPr>
                        <a:t>1.1%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H&amp;M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H&amp;M International OOO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Nike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Nike OOO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0.6%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>
                          <a:solidFill>
                            <a:srgbClr val="C00000"/>
                          </a:solidFill>
                          <a:latin typeface="Arial"/>
                        </a:rPr>
                        <a:t>Finn Flare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 err="1">
                          <a:solidFill>
                            <a:srgbClr val="C00000"/>
                          </a:solidFill>
                          <a:latin typeface="Arial"/>
                        </a:rPr>
                        <a:t>Ruveta</a:t>
                      </a:r>
                      <a:r>
                        <a:rPr lang="en-US" sz="1100" b="1" i="1" u="none" strike="noStrike" dirty="0">
                          <a:solidFill>
                            <a:srgbClr val="C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100" b="1" i="1" u="none" strike="noStrike" dirty="0" err="1">
                          <a:solidFill>
                            <a:srgbClr val="C00000"/>
                          </a:solidFill>
                          <a:latin typeface="Arial"/>
                        </a:rPr>
                        <a:t>Oy</a:t>
                      </a:r>
                      <a:endParaRPr lang="en-US" sz="1100" b="1" i="1" u="none" strike="noStrike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1" u="none" strike="noStrike">
                          <a:solidFill>
                            <a:srgbClr val="C00000"/>
                          </a:solidFill>
                          <a:latin typeface="Arial"/>
                        </a:rPr>
                        <a:t>0.2%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 err="1">
                          <a:solidFill>
                            <a:srgbClr val="C00000"/>
                          </a:solidFill>
                          <a:latin typeface="Arial"/>
                        </a:rPr>
                        <a:t>Oodji</a:t>
                      </a:r>
                      <a:r>
                        <a:rPr lang="en-US" sz="1100" b="1" i="1" u="none" strike="noStrike" dirty="0">
                          <a:solidFill>
                            <a:srgbClr val="C00000"/>
                          </a:solidFill>
                          <a:latin typeface="Arial"/>
                        </a:rPr>
                        <a:t> (</a:t>
                      </a:r>
                      <a:r>
                        <a:rPr lang="en-US" sz="1100" b="1" i="1" u="none" strike="noStrike" dirty="0" err="1">
                          <a:solidFill>
                            <a:srgbClr val="C00000"/>
                          </a:solidFill>
                          <a:latin typeface="Arial"/>
                        </a:rPr>
                        <a:t>Oggi</a:t>
                      </a:r>
                      <a:r>
                        <a:rPr lang="en-US" sz="1100" b="1" i="1" u="none" strike="noStrike" dirty="0">
                          <a:solidFill>
                            <a:srgbClr val="C00000"/>
                          </a:solidFill>
                          <a:latin typeface="Arial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1" u="none" strike="noStrike" dirty="0">
                          <a:solidFill>
                            <a:srgbClr val="C00000"/>
                          </a:solidFill>
                          <a:latin typeface="Arial"/>
                        </a:rPr>
                        <a:t>Август </a:t>
                      </a:r>
                      <a:r>
                        <a:rPr lang="en-US" sz="1100" b="1" i="1" u="none" strike="noStrike" dirty="0">
                          <a:solidFill>
                            <a:srgbClr val="C00000"/>
                          </a:solidFill>
                          <a:latin typeface="Arial"/>
                        </a:rPr>
                        <a:t>OOO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1" u="none" strike="noStrike" dirty="0">
                          <a:solidFill>
                            <a:srgbClr val="C00000"/>
                          </a:solidFill>
                          <a:latin typeface="Arial"/>
                        </a:rPr>
                        <a:t>0.6%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Fosp</a:t>
                      </a:r>
                      <a:endParaRPr lang="en-US" sz="11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BTK group OAO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658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</a:rPr>
                        <a:t>Детский мир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</a:rPr>
                        <a:t>Детский мир ГК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</a:rPr>
                        <a:t>0.6%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>
                          <a:solidFill>
                            <a:srgbClr val="C00000"/>
                          </a:solidFill>
                          <a:latin typeface="Arial"/>
                        </a:rPr>
                        <a:t>Gloria Jeans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>
                          <a:solidFill>
                            <a:srgbClr val="C00000"/>
                          </a:solidFill>
                          <a:latin typeface="Arial"/>
                        </a:rPr>
                        <a:t>Gloria Jeans Corp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1" u="none" strike="noStrike" dirty="0">
                          <a:solidFill>
                            <a:srgbClr val="C00000"/>
                          </a:solidFill>
                          <a:latin typeface="Arial"/>
                        </a:rPr>
                        <a:t>0.2%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 err="1">
                          <a:solidFill>
                            <a:srgbClr val="C00000"/>
                          </a:solidFill>
                          <a:latin typeface="Arial"/>
                        </a:rPr>
                        <a:t>InCity</a:t>
                      </a:r>
                      <a:endParaRPr lang="en-US" sz="1100" b="1" i="1" u="none" strike="noStrike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1" u="none" strike="noStrike">
                          <a:solidFill>
                            <a:srgbClr val="C00000"/>
                          </a:solidFill>
                          <a:latin typeface="Arial"/>
                        </a:rPr>
                        <a:t>Модный континент </a:t>
                      </a:r>
                      <a:r>
                        <a:rPr lang="en-US" sz="1100" b="1" i="1" u="none" strike="noStrike">
                          <a:solidFill>
                            <a:srgbClr val="C00000"/>
                          </a:solidFill>
                          <a:latin typeface="Arial"/>
                        </a:rPr>
                        <a:t>OAO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1" u="none" strike="noStrike">
                          <a:solidFill>
                            <a:srgbClr val="C00000"/>
                          </a:solidFill>
                          <a:latin typeface="Arial"/>
                        </a:rPr>
                        <a:t>0.5%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>
                          <a:solidFill>
                            <a:srgbClr val="C00000"/>
                          </a:solidFill>
                          <a:latin typeface="Arial"/>
                        </a:rPr>
                        <a:t>Gee Jay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>
                          <a:solidFill>
                            <a:srgbClr val="C00000"/>
                          </a:solidFill>
                          <a:latin typeface="Arial"/>
                        </a:rPr>
                        <a:t>Gloria Jeans Corp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1" u="none" strike="noStrike" dirty="0">
                          <a:solidFill>
                            <a:srgbClr val="C00000"/>
                          </a:solidFill>
                          <a:latin typeface="Arial"/>
                        </a:rPr>
                        <a:t>0.2%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 err="1">
                          <a:solidFill>
                            <a:srgbClr val="C00000"/>
                          </a:solidFill>
                          <a:latin typeface="Arial"/>
                        </a:rPr>
                        <a:t>Sela</a:t>
                      </a:r>
                      <a:endParaRPr lang="en-US" sz="1100" b="1" i="1" u="none" strike="noStrike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 err="1">
                          <a:solidFill>
                            <a:srgbClr val="C00000"/>
                          </a:solidFill>
                          <a:latin typeface="Arial"/>
                        </a:rPr>
                        <a:t>Sela</a:t>
                      </a:r>
                      <a:r>
                        <a:rPr lang="en-US" sz="1100" b="1" i="1" u="none" strike="noStrike" dirty="0">
                          <a:solidFill>
                            <a:srgbClr val="C00000"/>
                          </a:solidFill>
                          <a:latin typeface="Arial"/>
                        </a:rPr>
                        <a:t> Fashion Design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1" u="none" strike="noStrike" dirty="0">
                          <a:solidFill>
                            <a:srgbClr val="C00000"/>
                          </a:solidFill>
                          <a:latin typeface="Arial"/>
                        </a:rPr>
                        <a:t>0.5%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Дикая орхидея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Дикая орхидея ЗАО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0.2%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 err="1">
                          <a:solidFill>
                            <a:srgbClr val="C00000"/>
                          </a:solidFill>
                          <a:latin typeface="Arial"/>
                        </a:rPr>
                        <a:t>O'Stin</a:t>
                      </a:r>
                      <a:endParaRPr lang="en-US" sz="1100" b="1" i="1" u="none" strike="noStrike" dirty="0">
                        <a:solidFill>
                          <a:srgbClr val="C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 err="1">
                          <a:solidFill>
                            <a:srgbClr val="C00000"/>
                          </a:solidFill>
                          <a:latin typeface="Arial"/>
                        </a:rPr>
                        <a:t>Ostin</a:t>
                      </a:r>
                      <a:r>
                        <a:rPr lang="en-US" sz="1100" b="1" i="1" u="none" strike="noStrike" dirty="0">
                          <a:solidFill>
                            <a:srgbClr val="C00000"/>
                          </a:solidFill>
                          <a:latin typeface="Arial"/>
                        </a:rPr>
                        <a:t> OOO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1" u="none" strike="noStrike" dirty="0">
                          <a:solidFill>
                            <a:srgbClr val="C00000"/>
                          </a:solidFill>
                          <a:latin typeface="Arial"/>
                        </a:rPr>
                        <a:t>0.4%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Эконика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err="1">
                          <a:solidFill>
                            <a:srgbClr val="595959"/>
                          </a:solidFill>
                          <a:latin typeface="Arial"/>
                        </a:rPr>
                        <a:t>Эконика</a:t>
                      </a:r>
                      <a:r>
                        <a:rPr lang="ru-RU" sz="11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 обувь </a:t>
                      </a:r>
                      <a:r>
                        <a:rPr lang="en-US" sz="11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OOO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0.2%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</a:rPr>
                        <a:t>Reebok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</a:rPr>
                        <a:t>Adidas OOO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</a:rPr>
                        <a:t>0.4%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Marks &amp; Spencer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Marka</a:t>
                      </a:r>
                      <a:r>
                        <a:rPr lang="en-US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Rus</a:t>
                      </a:r>
                      <a:r>
                        <a:rPr lang="en-US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OOO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5A5A5A"/>
                          </a:solidFill>
                          <a:latin typeface="Arial"/>
                        </a:rPr>
                        <a:t>Zara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5A5A5A"/>
                          </a:solidFill>
                          <a:latin typeface="Arial"/>
                        </a:rPr>
                        <a:t>Zara CIS Ltd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5A5A5A"/>
                          </a:solidFill>
                          <a:latin typeface="Arial"/>
                        </a:rPr>
                        <a:t>0.3%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Monro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595959"/>
                          </a:solidFill>
                          <a:latin typeface="Arial"/>
                        </a:rPr>
                        <a:t>Monro</a:t>
                      </a:r>
                      <a:r>
                        <a:rPr lang="en-US" sz="11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 Group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0.2%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OSTINlogo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439758"/>
            <a:ext cx="9144000" cy="5918200"/>
          </a:xfr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42844" y="1357298"/>
            <a:ext cx="7072362" cy="3929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       По результатам 2012 года лидер рынка ООО Адидас по собственным оценкам вышел с розничной сетью около </a:t>
            </a:r>
            <a:r>
              <a:rPr lang="ru-RU" sz="1600" i="1" u="sng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900 магазинов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 на величину годового оборота </a:t>
            </a:r>
            <a:r>
              <a:rPr lang="ru-RU" sz="1600" i="1" u="sng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1,35 </a:t>
            </a:r>
            <a:r>
              <a:rPr lang="ru-RU" sz="1600" i="1" u="sng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млрд</a:t>
            </a:r>
            <a:r>
              <a:rPr lang="ru-RU" sz="1600" i="1" u="sng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sz="1600" i="1" u="sng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usd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, что приближенно можно оценить долей </a:t>
            </a:r>
            <a:r>
              <a:rPr lang="ru-RU" sz="1600" i="1" dirty="0">
                <a:latin typeface="+mj-lt"/>
                <a:ea typeface="+mj-ea"/>
                <a:cs typeface="+mj-cs"/>
              </a:rPr>
              <a:t>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в </a:t>
            </a:r>
            <a:r>
              <a:rPr lang="ru-RU" sz="1600" i="1" u="sng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1,9 – 2,0%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 рынка одежды России. Этот результат лишь на 50 </a:t>
            </a:r>
            <a:r>
              <a:rPr lang="ru-RU" sz="1600" i="1" dirty="0" err="1" smtClean="0">
                <a:latin typeface="+mj-lt"/>
                <a:ea typeface="+mj-ea"/>
                <a:cs typeface="+mj-cs"/>
              </a:rPr>
              <a:t>млн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600" i="1" dirty="0" err="1" smtClean="0">
                <a:latin typeface="+mj-lt"/>
                <a:ea typeface="+mj-ea"/>
                <a:cs typeface="+mj-cs"/>
              </a:rPr>
              <a:t>usd</a:t>
            </a:r>
            <a:r>
              <a:rPr lang="ru-RU" sz="1600" i="1" dirty="0">
                <a:latin typeface="+mj-lt"/>
                <a:ea typeface="+mj-ea"/>
                <a:cs typeface="+mj-cs"/>
              </a:rPr>
              <a:t>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превосходит результат ЗАО ТД </a:t>
            </a:r>
            <a:r>
              <a:rPr lang="ru-RU" sz="1600" i="1" dirty="0" err="1" smtClean="0">
                <a:latin typeface="+mj-lt"/>
                <a:ea typeface="+mj-ea"/>
                <a:cs typeface="+mj-cs"/>
              </a:rPr>
              <a:t>Центробувь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, увеличившего свою розничную сеть до </a:t>
            </a:r>
            <a:r>
              <a:rPr lang="ru-RU" sz="1600" i="1" u="sng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1050  магазинов</a:t>
            </a:r>
            <a:r>
              <a:rPr lang="ru-RU" sz="1600" i="1" dirty="0"/>
              <a:t>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(годовой оборот </a:t>
            </a:r>
            <a:r>
              <a:rPr lang="ru-RU" sz="1600" i="1" u="sng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1,3 </a:t>
            </a:r>
            <a:r>
              <a:rPr lang="ru-RU" sz="1600" i="1" u="sng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млрд</a:t>
            </a:r>
            <a:r>
              <a:rPr lang="ru-RU" sz="1600" i="1" u="sng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i="1" u="sng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usd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). </a:t>
            </a:r>
            <a:endParaRPr lang="en-US" sz="1600" i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</a:t>
            </a: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ГК</a:t>
            </a:r>
            <a:r>
              <a:rPr kumimoji="0" lang="ru-RU" sz="1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Детский мир по результатам 2012 года увеличила годовой оборот до величины </a:t>
            </a:r>
            <a:r>
              <a:rPr kumimoji="0" lang="ru-RU" sz="1600" b="0" i="1" u="sng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0,9 </a:t>
            </a:r>
            <a:r>
              <a:rPr kumimoji="0" lang="ru-RU" sz="1600" b="0" i="1" u="sng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млрд</a:t>
            </a:r>
            <a:r>
              <a:rPr kumimoji="0" lang="ru-RU" sz="1600" b="0" i="1" u="sng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600" b="0" i="1" u="sng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usd</a:t>
            </a:r>
            <a:r>
              <a:rPr kumimoji="0" lang="ru-RU" sz="1600" b="0" i="1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(доля рынка </a:t>
            </a:r>
            <a:r>
              <a:rPr kumimoji="0" lang="ru-RU" sz="1600" b="0" i="1" u="sng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1,3%</a:t>
            </a:r>
            <a:r>
              <a:rPr kumimoji="0" lang="ru-RU" sz="1600" b="0" i="1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r>
              <a:rPr kumimoji="0" lang="ru-RU" sz="1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К концу 2012 года сеть магазинов насчитывала </a:t>
            </a:r>
            <a:r>
              <a:rPr kumimoji="0" lang="ru-RU" sz="1600" b="0" i="1" u="sng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216</a:t>
            </a:r>
            <a:r>
              <a:rPr kumimoji="0" lang="ru-RU" sz="1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1600" b="0" i="1" u="sng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магазинов</a:t>
            </a:r>
            <a:r>
              <a:rPr kumimoji="0" lang="ru-RU" sz="1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общей торговой площадью </a:t>
            </a:r>
            <a:r>
              <a:rPr kumimoji="0" lang="ru-RU" sz="1600" b="0" i="1" u="sng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291 000 кв. м</a:t>
            </a:r>
            <a:endParaRPr kumimoji="0" lang="en-US" sz="1600" b="0" i="1" u="sng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haparral Pro" pitchFamily="18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    </a:t>
            </a:r>
            <a:endParaRPr kumimoji="0" lang="ru-RU" sz="16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57158" y="214290"/>
            <a:ext cx="671514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kumimoji="0" lang="ru-RU" sz="28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Основные </a:t>
            </a:r>
            <a:r>
              <a:rPr lang="ru-RU" sz="2800" b="1" dirty="0">
                <a:latin typeface="+mj-lt"/>
              </a:rPr>
              <a:t>игроки рынка </a:t>
            </a:r>
            <a:r>
              <a:rPr lang="ru-RU" sz="2800" b="1" dirty="0" smtClean="0">
                <a:latin typeface="+mj-lt"/>
              </a:rPr>
              <a:t>одежды (</a:t>
            </a:r>
            <a:r>
              <a:rPr lang="en-US" sz="2800" b="1" dirty="0" smtClean="0">
                <a:latin typeface="+mj-lt"/>
              </a:rPr>
              <a:t>apparel</a:t>
            </a:r>
            <a:r>
              <a:rPr lang="ru-RU" sz="2800" b="1" dirty="0" smtClean="0">
                <a:latin typeface="+mj-lt"/>
              </a:rPr>
              <a:t>): </a:t>
            </a:r>
            <a:r>
              <a:rPr lang="ru-RU" sz="2800" b="1" dirty="0">
                <a:latin typeface="+mj-lt"/>
              </a:rPr>
              <a:t>компании и бренды.</a:t>
            </a:r>
            <a:endParaRPr kumimoji="0" lang="ru-RU" sz="28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7" descr="OSTINlogo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32" y="428604"/>
            <a:ext cx="9144032" cy="5918220"/>
          </a:xfr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1857356" y="428604"/>
            <a:ext cx="707236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ctr">
              <a:lnSpc>
                <a:spcPct val="140000"/>
              </a:lnSpc>
              <a:spcBef>
                <a:spcPct val="0"/>
              </a:spcBef>
            </a:pPr>
            <a:r>
              <a:rPr lang="ru-RU" sz="4400" b="1" dirty="0">
                <a:solidFill>
                  <a:schemeClr val="bg1"/>
                </a:solidFill>
              </a:rPr>
              <a:t>Ближайшее конкурентное окружение, основные бизнес – индикаторы, соотношение конкурентных позиций</a:t>
            </a:r>
            <a:endParaRPr kumimoji="0" lang="ru-RU" sz="44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4291030"/>
            <a:ext cx="64293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71438" y="1285860"/>
            <a:ext cx="9001156" cy="30003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       Компания</a:t>
            </a:r>
            <a:r>
              <a:rPr lang="en-US" sz="1600" i="1" dirty="0">
                <a:latin typeface="+mj-lt"/>
                <a:ea typeface="+mj-ea"/>
                <a:cs typeface="+mj-cs"/>
              </a:rPr>
              <a:t> </a:t>
            </a:r>
            <a:r>
              <a:rPr lang="en-US" sz="1600" i="1" dirty="0" smtClean="0">
                <a:latin typeface="+mj-lt"/>
                <a:ea typeface="+mj-ea"/>
                <a:cs typeface="+mj-cs"/>
              </a:rPr>
              <a:t>O’STIN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, выведшая одноименный бренд на российский рынок одежды </a:t>
            </a:r>
            <a:r>
              <a:rPr lang="en-US" sz="1600" i="1" dirty="0" smtClean="0">
                <a:latin typeface="+mj-lt"/>
                <a:ea typeface="+mj-ea"/>
                <a:cs typeface="+mj-cs"/>
              </a:rPr>
              <a:t>(apparel)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в 2006 году, завершила 2012 год с показателями годового оборота </a:t>
            </a:r>
            <a:r>
              <a:rPr lang="ru-RU" sz="1600" i="1" u="sng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0,75 </a:t>
            </a:r>
            <a:r>
              <a:rPr lang="ru-RU" sz="1600" i="1" u="sng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млрд</a:t>
            </a:r>
            <a:r>
              <a:rPr lang="ru-RU" sz="1600" i="1" u="sng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i="1" u="sng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usd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 (</a:t>
            </a:r>
            <a:r>
              <a:rPr lang="en-US" sz="1600" i="1" u="sng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CAGR 58%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), что эквивалентно </a:t>
            </a:r>
            <a:r>
              <a:rPr lang="ru-RU" sz="1600" i="1" u="sng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1,1%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 доле рынка. Торговая розничная сеть </a:t>
            </a:r>
            <a:r>
              <a:rPr lang="en-US" sz="1600" i="1" dirty="0" smtClean="0">
                <a:latin typeface="+mj-lt"/>
                <a:ea typeface="+mj-ea"/>
                <a:cs typeface="+mj-cs"/>
              </a:rPr>
              <a:t>O’STIN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 насчитывает более </a:t>
            </a:r>
            <a:r>
              <a:rPr lang="ru-RU" sz="1600" i="1" u="sng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580 магазинов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 </a:t>
            </a:r>
            <a:r>
              <a:rPr lang="ru-RU" sz="1600" i="1" dirty="0"/>
              <a:t>(</a:t>
            </a:r>
            <a:r>
              <a:rPr lang="en-US" sz="1600" i="1" u="sng" dirty="0">
                <a:solidFill>
                  <a:schemeClr val="accent1">
                    <a:lumMod val="75000"/>
                  </a:schemeClr>
                </a:solidFill>
              </a:rPr>
              <a:t>CAGR </a:t>
            </a:r>
            <a:r>
              <a:rPr lang="ru-RU" sz="1600" i="1" u="sng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sz="1600" i="1" u="sng" dirty="0" smtClean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en-US" sz="1600" i="1" u="sng" dirty="0">
                <a:solidFill>
                  <a:schemeClr val="accent1">
                    <a:lumMod val="75000"/>
                  </a:schemeClr>
                </a:solidFill>
              </a:rPr>
              <a:t>%</a:t>
            </a:r>
            <a:r>
              <a:rPr lang="ru-RU" sz="1600" i="1" dirty="0" smtClean="0"/>
              <a:t>)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 общей торговой площадью более </a:t>
            </a:r>
            <a:r>
              <a:rPr lang="ru-RU" sz="1600" i="1" u="sng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200 000 кв. м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 </a:t>
            </a:r>
            <a:r>
              <a:rPr lang="ru-RU" sz="1600" i="1" dirty="0"/>
              <a:t>(</a:t>
            </a:r>
            <a:r>
              <a:rPr lang="en-US" sz="1600" i="1" u="sng" dirty="0">
                <a:solidFill>
                  <a:schemeClr val="accent1">
                    <a:lumMod val="75000"/>
                  </a:schemeClr>
                </a:solidFill>
              </a:rPr>
              <a:t>CAGR 58%</a:t>
            </a:r>
            <a:r>
              <a:rPr lang="ru-RU" sz="1600" i="1" dirty="0" smtClean="0"/>
              <a:t>)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. Сеть дистрибуции охватывает </a:t>
            </a:r>
            <a:r>
              <a:rPr lang="ru-RU" sz="1600" i="1" u="sng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74 Субъекта РФ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, Казахстан и Украину (всего более </a:t>
            </a:r>
            <a:r>
              <a:rPr lang="ru-RU" sz="1600" i="1" u="sng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220 городов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). В течение 2012 года магазины </a:t>
            </a:r>
            <a:r>
              <a:rPr lang="en-US" sz="1600" i="1" dirty="0" smtClean="0">
                <a:latin typeface="+mj-lt"/>
                <a:ea typeface="+mj-ea"/>
                <a:cs typeface="+mj-cs"/>
              </a:rPr>
              <a:t>O’STIN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посетили около </a:t>
            </a:r>
            <a:r>
              <a:rPr lang="ru-RU" sz="1600" i="1" u="sng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140 </a:t>
            </a:r>
            <a:r>
              <a:rPr lang="ru-RU" sz="1600" i="1" u="sng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млн</a:t>
            </a:r>
            <a:r>
              <a:rPr lang="ru-RU" sz="1600" i="1" u="sng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посетителей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(включая повторные визиты).</a:t>
            </a:r>
          </a:p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ru-RU" sz="1600" i="1" dirty="0">
                <a:latin typeface="+mj-lt"/>
                <a:ea typeface="+mj-ea"/>
                <a:cs typeface="+mj-cs"/>
              </a:rPr>
              <a:t>       По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оценке </a:t>
            </a:r>
            <a:r>
              <a:rPr lang="en-US" sz="1600" i="1" dirty="0" smtClean="0">
                <a:latin typeface="+mj-lt"/>
                <a:ea typeface="+mj-ea"/>
                <a:cs typeface="+mj-cs"/>
                <a:hlinkClick r:id="rId4"/>
              </a:rPr>
              <a:t>top20brands.ru</a:t>
            </a:r>
            <a:r>
              <a:rPr lang="en-US" sz="1600" i="1" dirty="0" smtClean="0">
                <a:latin typeface="+mj-lt"/>
                <a:ea typeface="+mj-ea"/>
                <a:cs typeface="+mj-cs"/>
              </a:rPr>
              <a:t> 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бренд </a:t>
            </a:r>
            <a:r>
              <a:rPr lang="en-US" sz="1600" i="1" dirty="0" smtClean="0">
                <a:latin typeface="+mj-lt"/>
                <a:ea typeface="+mj-ea"/>
                <a:cs typeface="+mj-cs"/>
              </a:rPr>
              <a:t>O’STIN</a:t>
            </a:r>
            <a:r>
              <a:rPr lang="ru-RU" sz="1600" i="1" dirty="0">
                <a:latin typeface="+mj-lt"/>
                <a:ea typeface="+mj-ea"/>
                <a:cs typeface="+mj-cs"/>
              </a:rPr>
              <a:t>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входит в ТОП-5 «самых любимых брендов россиян»*</a:t>
            </a:r>
          </a:p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в категории «Одежда».</a:t>
            </a:r>
            <a:endParaRPr lang="en-US" sz="1600" i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42844" y="5857892"/>
            <a:ext cx="8786874" cy="5715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en-US" sz="1200" i="1" dirty="0" smtClean="0">
                <a:latin typeface="+mj-lt"/>
                <a:ea typeface="+mj-ea"/>
                <a:cs typeface="+mj-cs"/>
              </a:rPr>
              <a:t>* </a:t>
            </a:r>
            <a:r>
              <a:rPr lang="ru-RU" sz="1200" i="1" dirty="0" err="1" smtClean="0">
                <a:latin typeface="+mj-lt"/>
                <a:ea typeface="+mj-ea"/>
                <a:cs typeface="+mj-cs"/>
              </a:rPr>
              <a:t>он-лайн</a:t>
            </a:r>
            <a:r>
              <a:rPr lang="ru-RU" sz="1200" i="1" dirty="0" smtClean="0">
                <a:latin typeface="+mj-lt"/>
                <a:ea typeface="+mj-ea"/>
                <a:cs typeface="+mj-cs"/>
              </a:rPr>
              <a:t> исследование, не является эквивалентом рейтинга узнаваемости марок</a:t>
            </a:r>
            <a:endParaRPr lang="en-US" sz="1200" i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7" descr="OSTINlogo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32" y="439738"/>
            <a:ext cx="9144032" cy="5918220"/>
          </a:xfr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1857356" y="428604"/>
            <a:ext cx="707236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ctr">
              <a:lnSpc>
                <a:spcPct val="140000"/>
              </a:lnSpc>
              <a:spcBef>
                <a:spcPct val="0"/>
              </a:spcBef>
            </a:pPr>
            <a:r>
              <a:rPr lang="ru-RU" sz="4400" b="1" dirty="0">
                <a:solidFill>
                  <a:schemeClr val="bg1"/>
                </a:solidFill>
              </a:rPr>
              <a:t>Ближайшее конкурентное окружение, основные бизнес – индикаторы, соотношение конкурентных позиций</a:t>
            </a:r>
            <a:endParaRPr kumimoji="0" lang="ru-RU" sz="44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1438" y="1285860"/>
            <a:ext cx="9001156" cy="19288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       К основным конкурентам компании </a:t>
            </a:r>
            <a:r>
              <a:rPr lang="en-US" sz="1600" i="1" dirty="0" smtClean="0">
                <a:latin typeface="+mj-lt"/>
                <a:ea typeface="+mj-ea"/>
                <a:cs typeface="+mj-cs"/>
              </a:rPr>
              <a:t>O’STIN</a:t>
            </a:r>
            <a:r>
              <a:rPr lang="ru-RU" sz="1600" i="1" dirty="0">
                <a:latin typeface="+mj-lt"/>
                <a:ea typeface="+mj-ea"/>
                <a:cs typeface="+mj-cs"/>
              </a:rPr>
              <a:t>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следует отнести российские (и </a:t>
            </a:r>
            <a:r>
              <a:rPr lang="ru-RU" sz="1600" i="1" dirty="0" err="1" smtClean="0">
                <a:latin typeface="+mj-lt"/>
                <a:ea typeface="+mj-ea"/>
                <a:cs typeface="+mj-cs"/>
              </a:rPr>
              <a:t>псевдозаграничные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) компании, торгующие в среднем ценовом сегменте повседневной одежды, с достаточно широким ассортиментом женской одежды и активно развивающие региональную розницу в РФ и СНГ: ООО Август (</a:t>
            </a:r>
            <a:r>
              <a:rPr lang="en-US" sz="1600" i="1" dirty="0" err="1" smtClean="0">
                <a:latin typeface="+mj-lt"/>
                <a:ea typeface="+mj-ea"/>
                <a:cs typeface="+mj-cs"/>
              </a:rPr>
              <a:t>Oodji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), </a:t>
            </a:r>
            <a:r>
              <a:rPr lang="en-US" sz="1600" i="1" dirty="0" smtClean="0">
                <a:latin typeface="+mj-lt"/>
                <a:ea typeface="+mj-ea"/>
                <a:cs typeface="+mj-cs"/>
              </a:rPr>
              <a:t>Gloria Jeans Corp (Gloria Jeans, Gee Jay, GJ), </a:t>
            </a:r>
            <a:r>
              <a:rPr lang="en-US" sz="1600" i="1" dirty="0" err="1" smtClean="0">
                <a:latin typeface="+mj-lt"/>
                <a:ea typeface="+mj-ea"/>
                <a:cs typeface="+mj-cs"/>
              </a:rPr>
              <a:t>Sela</a:t>
            </a:r>
            <a:r>
              <a:rPr lang="en-US" sz="1600" i="1" dirty="0" smtClean="0">
                <a:latin typeface="+mj-lt"/>
                <a:ea typeface="+mj-ea"/>
                <a:cs typeface="+mj-cs"/>
              </a:rPr>
              <a:t> Fashion Design Ltd (</a:t>
            </a:r>
            <a:r>
              <a:rPr lang="en-US" sz="1600" i="1" dirty="0" err="1" smtClean="0">
                <a:latin typeface="+mj-lt"/>
                <a:ea typeface="+mj-ea"/>
                <a:cs typeface="+mj-cs"/>
              </a:rPr>
              <a:t>Sela</a:t>
            </a:r>
            <a:r>
              <a:rPr lang="en-US" sz="1600" i="1" dirty="0" smtClean="0">
                <a:latin typeface="+mj-lt"/>
                <a:ea typeface="+mj-ea"/>
                <a:cs typeface="+mj-cs"/>
              </a:rPr>
              <a:t>), </a:t>
            </a:r>
            <a:r>
              <a:rPr lang="en-US" sz="1600" i="1" dirty="0" err="1" smtClean="0">
                <a:latin typeface="+mj-lt"/>
                <a:ea typeface="+mj-ea"/>
                <a:cs typeface="+mj-cs"/>
              </a:rPr>
              <a:t>Ruveta</a:t>
            </a:r>
            <a:r>
              <a:rPr lang="en-US" sz="1600" i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600" i="1" dirty="0" err="1" smtClean="0">
                <a:latin typeface="+mj-lt"/>
                <a:ea typeface="+mj-ea"/>
                <a:cs typeface="+mj-cs"/>
              </a:rPr>
              <a:t>Ov</a:t>
            </a:r>
            <a:r>
              <a:rPr lang="en-US" sz="1600" i="1" dirty="0" smtClean="0">
                <a:latin typeface="+mj-lt"/>
                <a:ea typeface="+mj-ea"/>
                <a:cs typeface="+mj-cs"/>
              </a:rPr>
              <a:t> (Finn Flare),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ОАО Модный континент (</a:t>
            </a:r>
            <a:r>
              <a:rPr lang="en-US" sz="1600" i="1" dirty="0" err="1" smtClean="0">
                <a:latin typeface="+mj-lt"/>
                <a:ea typeface="+mj-ea"/>
                <a:cs typeface="+mj-cs"/>
              </a:rPr>
              <a:t>InCity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)</a:t>
            </a:r>
            <a:endParaRPr lang="en-US" sz="1600" i="1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214283" y="2928934"/>
          <a:ext cx="8786873" cy="2214577"/>
        </p:xfrm>
        <a:graphic>
          <a:graphicData uri="http://schemas.openxmlformats.org/drawingml/2006/table">
            <a:tbl>
              <a:tblPr/>
              <a:tblGrid>
                <a:gridCol w="2118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3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374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Компания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Бренды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Годовой оборот, млрд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usd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Доля рынка, %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Кол-во розничных точек, шт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Общая торговая площадь, кв. м</a:t>
                      </a:r>
                    </a:p>
                  </a:txBody>
                  <a:tcPr marL="8420" marR="8420" marT="8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Gloria </a:t>
                      </a:r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Jeans Corp</a:t>
                      </a:r>
                    </a:p>
                  </a:txBody>
                  <a:tcPr marL="8420" marR="8420" marT="8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Gloria </a:t>
                      </a:r>
                      <a:r>
                        <a:rPr lang="fr-FR" sz="14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Jeans, Gee Jay, GJ</a:t>
                      </a:r>
                    </a:p>
                  </a:txBody>
                  <a:tcPr marL="8420" marR="8420" marT="8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0.75</a:t>
                      </a:r>
                    </a:p>
                  </a:txBody>
                  <a:tcPr marL="8420" marR="8420" marT="8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1.1%</a:t>
                      </a:r>
                    </a:p>
                  </a:txBody>
                  <a:tcPr marL="8420" marR="8420" marT="8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545</a:t>
                      </a:r>
                    </a:p>
                  </a:txBody>
                  <a:tcPr marL="8420" marR="8420" marT="8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230 000</a:t>
                      </a:r>
                    </a:p>
                  </a:txBody>
                  <a:tcPr marL="8420" marR="8420" marT="8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ООО </a:t>
                      </a:r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Август</a:t>
                      </a:r>
                    </a:p>
                  </a:txBody>
                  <a:tcPr marL="8420" marR="8420" marT="8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Oodji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20" marR="8420" marT="8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8420" marR="8420" marT="8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0.7%</a:t>
                      </a:r>
                    </a:p>
                  </a:txBody>
                  <a:tcPr marL="8420" marR="8420" marT="8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400</a:t>
                      </a:r>
                    </a:p>
                  </a:txBody>
                  <a:tcPr marL="8420" marR="8420" marT="8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20" marR="8420" marT="8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4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Sela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Fashion Design Ltd</a:t>
                      </a:r>
                    </a:p>
                  </a:txBody>
                  <a:tcPr marL="8420" marR="8420" marT="8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Sela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20" marR="8420" marT="8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</a:t>
                      </a:r>
                    </a:p>
                  </a:txBody>
                  <a:tcPr marL="8420" marR="8420" marT="8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0.5%</a:t>
                      </a:r>
                    </a:p>
                  </a:txBody>
                  <a:tcPr marL="8420" marR="8420" marT="8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540</a:t>
                      </a:r>
                    </a:p>
                  </a:txBody>
                  <a:tcPr marL="8420" marR="8420" marT="8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160 000</a:t>
                      </a:r>
                    </a:p>
                  </a:txBody>
                  <a:tcPr marL="8420" marR="8420" marT="8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4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ОАО </a:t>
                      </a:r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Модный континент</a:t>
                      </a:r>
                    </a:p>
                  </a:txBody>
                  <a:tcPr marL="8420" marR="8420" marT="8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InCity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20" marR="8420" marT="8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</a:t>
                      </a:r>
                    </a:p>
                  </a:txBody>
                  <a:tcPr marL="8420" marR="8420" marT="8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0.4%</a:t>
                      </a:r>
                    </a:p>
                  </a:txBody>
                  <a:tcPr marL="8420" marR="8420" marT="8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370</a:t>
                      </a:r>
                    </a:p>
                  </a:txBody>
                  <a:tcPr marL="8420" marR="8420" marT="8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90 000</a:t>
                      </a:r>
                    </a:p>
                  </a:txBody>
                  <a:tcPr marL="8420" marR="8420" marT="8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4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Ruveta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0" i="1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Ov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20" marR="8420" marT="8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Finn </a:t>
                      </a:r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Flare</a:t>
                      </a:r>
                    </a:p>
                  </a:txBody>
                  <a:tcPr marL="8420" marR="8420" marT="8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</a:t>
                      </a:r>
                    </a:p>
                  </a:txBody>
                  <a:tcPr marL="8420" marR="8420" marT="8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0.3%</a:t>
                      </a:r>
                    </a:p>
                  </a:txBody>
                  <a:tcPr marL="8420" marR="8420" marT="8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350</a:t>
                      </a:r>
                    </a:p>
                  </a:txBody>
                  <a:tcPr marL="8420" marR="8420" marT="8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20" marR="8420" marT="8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71438" y="5143512"/>
            <a:ext cx="9001156" cy="1285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       Среди компаний ближайшего конкурентного окружения лишь </a:t>
            </a:r>
            <a:r>
              <a:rPr lang="en-US" sz="1600" i="1" dirty="0" smtClean="0">
                <a:latin typeface="+mj-lt"/>
                <a:ea typeface="+mj-ea"/>
                <a:cs typeface="+mj-cs"/>
              </a:rPr>
              <a:t>Gloria Jeans Corp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имеет годовой оборот равный обороту ООО </a:t>
            </a:r>
            <a:r>
              <a:rPr lang="en-US" sz="1600" i="1" dirty="0" smtClean="0">
                <a:latin typeface="+mj-lt"/>
                <a:ea typeface="+mj-ea"/>
                <a:cs typeface="+mj-cs"/>
              </a:rPr>
              <a:t>O’STIN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, но он достигается продажами нескольких брендов. В связи с этим бренд </a:t>
            </a:r>
            <a:r>
              <a:rPr lang="en-US" sz="1600" i="1" dirty="0" smtClean="0">
                <a:latin typeface="+mj-lt"/>
                <a:ea typeface="+mj-ea"/>
                <a:cs typeface="+mj-cs"/>
              </a:rPr>
              <a:t>O’STIN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 можно считать лидером своего сегмента рынка (</a:t>
            </a:r>
            <a:r>
              <a:rPr lang="en-US" sz="1600" i="1" dirty="0" smtClean="0">
                <a:latin typeface="+mj-lt"/>
                <a:ea typeface="+mj-ea"/>
                <a:cs typeface="+mj-cs"/>
              </a:rPr>
              <a:t>casual outerwear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).</a:t>
            </a:r>
            <a:endParaRPr lang="en-US" sz="1600" i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OSTINlogo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439758"/>
            <a:ext cx="9144000" cy="5918200"/>
          </a:xfr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1214422"/>
            <a:ext cx="3571868" cy="19288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1" i="1" dirty="0" smtClean="0">
                <a:latin typeface="+mj-lt"/>
                <a:ea typeface="+mj-ea"/>
                <a:cs typeface="+mj-cs"/>
              </a:rPr>
              <a:t>Преимущества:</a:t>
            </a: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 лидерство в сегменте  </a:t>
            </a:r>
            <a:r>
              <a:rPr lang="en-US" sz="1600" i="1" dirty="0" smtClean="0">
                <a:latin typeface="+mj-lt"/>
                <a:ea typeface="+mj-ea"/>
                <a:cs typeface="+mj-cs"/>
              </a:rPr>
              <a:t>casual outerwear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;</a:t>
            </a: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ru-RU" sz="16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высокая рентабельность;</a:t>
            </a: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sz="1600" i="1" dirty="0">
                <a:latin typeface="+mj-lt"/>
                <a:ea typeface="+mj-ea"/>
                <a:cs typeface="+mj-cs"/>
              </a:rPr>
              <a:t>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обширная география розницы.</a:t>
            </a:r>
            <a:endParaRPr kumimoji="0" lang="en-US" sz="16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haparral Pro" pitchFamily="18" charset="0"/>
              <a:ea typeface="+mj-ea"/>
              <a:cs typeface="+mj-cs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-357222" y="285728"/>
            <a:ext cx="742952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>
                <a:latin typeface="+mj-lt"/>
              </a:rPr>
              <a:t>SWOT </a:t>
            </a:r>
            <a:r>
              <a:rPr lang="ru-RU" sz="4400" b="1" dirty="0">
                <a:latin typeface="+mj-lt"/>
              </a:rPr>
              <a:t>анализ: сильные и слабые стороны компании, возможности и угрозы</a:t>
            </a:r>
            <a:endParaRPr kumimoji="0" lang="ru-RU" sz="44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3500430" y="1285860"/>
            <a:ext cx="3571868" cy="19288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Недостатки:</a:t>
            </a: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 значимая</a:t>
            </a: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доля магазинов в аренде;</a:t>
            </a: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sz="1600" i="1" dirty="0" smtClean="0">
                <a:latin typeface="Chaparral Pro" pitchFamily="18" charset="0"/>
                <a:ea typeface="+mj-ea"/>
                <a:cs typeface="+mj-cs"/>
              </a:rPr>
              <a:t>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м</a:t>
            </a: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алый охват городов среднего размера.</a:t>
            </a: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71406" y="3286124"/>
            <a:ext cx="3571868" cy="20717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Возможности:</a:t>
            </a: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 развитие региональных рынков</a:t>
            </a: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;</a:t>
            </a: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sz="1600" i="1" dirty="0">
                <a:latin typeface="+mj-lt"/>
                <a:ea typeface="+mj-ea"/>
                <a:cs typeface="+mj-cs"/>
              </a:rPr>
              <a:t>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расширение ассортимента джинсов (наиболее интенсивно растущий сегмент в </a:t>
            </a:r>
            <a:r>
              <a:rPr lang="en-US" sz="1600" i="1" dirty="0" smtClean="0">
                <a:latin typeface="+mj-lt"/>
                <a:ea typeface="+mj-ea"/>
                <a:cs typeface="+mj-cs"/>
              </a:rPr>
              <a:t>casual outerwear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).</a:t>
            </a:r>
            <a:endParaRPr kumimoji="0" lang="ru-RU" sz="1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haparral Pro" pitchFamily="18" charset="0"/>
              <a:ea typeface="+mj-ea"/>
              <a:cs typeface="+mj-cs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571900" y="3286124"/>
            <a:ext cx="3571868" cy="192882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Угрозы:</a:t>
            </a: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 рост рыночной концентрации</a:t>
            </a: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;</a:t>
            </a: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sz="1600" i="1" dirty="0" smtClean="0">
                <a:latin typeface="Chaparral Pro" pitchFamily="18" charset="0"/>
                <a:ea typeface="+mj-ea"/>
                <a:cs typeface="+mj-cs"/>
              </a:rPr>
              <a:t> 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усиление конкурентной борьбы;</a:t>
            </a: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ru-RU" sz="16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1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рост цен на сырьевых рынках (в большей степени хлопок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);</a:t>
            </a: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 стратегические </a:t>
            </a: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просчеты.</a:t>
            </a: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OSTINlogo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439758"/>
            <a:ext cx="9144000" cy="5918200"/>
          </a:xfr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1214422"/>
            <a:ext cx="7358082" cy="4214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600" b="1" dirty="0" smtClean="0">
                <a:latin typeface="Chaparral Pro" pitchFamily="18" charset="0"/>
                <a:ea typeface="+mj-ea"/>
                <a:cs typeface="+mj-cs"/>
              </a:rPr>
              <a:t>I  </a:t>
            </a: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Структура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parral Pro" pitchFamily="18" charset="0"/>
                <a:ea typeface="+mj-ea"/>
                <a:cs typeface="+mj-cs"/>
              </a:rPr>
              <a:t> </a:t>
            </a: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</a:t>
            </a:r>
            <a:r>
              <a:rPr kumimoji="0" lang="ru-RU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тренды российского рынка одежды (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parral Pro" pitchFamily="18" charset="0"/>
                <a:ea typeface="+mj-ea"/>
                <a:cs typeface="+mj-cs"/>
              </a:rPr>
              <a:t>apparel)</a:t>
            </a:r>
            <a:endParaRPr kumimoji="0" lang="ru-RU" sz="16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Общая характеристика рынка одежды России, его особенности;</a:t>
            </a: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haparral Pro" pitchFamily="18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    </a:t>
            </a:r>
            <a:r>
              <a:rPr lang="ru-RU" sz="1600" i="1" dirty="0">
                <a:latin typeface="+mj-lt"/>
                <a:ea typeface="+mj-ea"/>
                <a:cs typeface="+mj-cs"/>
              </a:rPr>
              <a:t>2</a:t>
            </a:r>
            <a:r>
              <a:rPr lang="en-US" sz="1600" i="1" dirty="0" smtClean="0">
                <a:latin typeface="Chaparral Pro" pitchFamily="18" charset="0"/>
                <a:ea typeface="+mj-ea"/>
                <a:cs typeface="+mj-cs"/>
              </a:rPr>
              <a:t>.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 Емкость и динамика развития рынка одежды в разрезе основных товарных  групп;</a:t>
            </a:r>
            <a:endParaRPr lang="en-US" sz="1600" i="1" dirty="0" smtClean="0">
              <a:latin typeface="Chaparral Pro" pitchFamily="18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    </a:t>
            </a:r>
            <a:r>
              <a:rPr lang="ru-RU" sz="1600" i="1" dirty="0">
                <a:latin typeface="+mj-lt"/>
                <a:ea typeface="+mj-ea"/>
                <a:cs typeface="+mj-cs"/>
              </a:rPr>
              <a:t>3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parral Pro" pitchFamily="18" charset="0"/>
                <a:ea typeface="+mj-ea"/>
                <a:cs typeface="+mj-cs"/>
              </a:rPr>
              <a:t>.</a:t>
            </a: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Распределение</a:t>
            </a:r>
            <a:r>
              <a:rPr kumimoji="0" lang="ru-RU" sz="1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объемов реализации продукции по форматам розницы;</a:t>
            </a: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haparral Pro" pitchFamily="18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    </a:t>
            </a:r>
            <a:r>
              <a:rPr lang="ru-RU" sz="1600" i="1" dirty="0">
                <a:latin typeface="+mj-lt"/>
                <a:ea typeface="+mj-ea"/>
                <a:cs typeface="+mj-cs"/>
              </a:rPr>
              <a:t>4</a:t>
            </a:r>
            <a:r>
              <a:rPr lang="en-US" sz="1600" i="1" dirty="0" smtClean="0">
                <a:latin typeface="Chaparral Pro" pitchFamily="18" charset="0"/>
                <a:ea typeface="+mj-ea"/>
                <a:cs typeface="+mj-cs"/>
              </a:rPr>
              <a:t>.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 Основные игроки рынка одежды: компании и бренды.</a:t>
            </a: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latin typeface="Chaparral Pro" pitchFamily="18" charset="0"/>
                <a:ea typeface="+mj-ea"/>
                <a:cs typeface="+mj-cs"/>
              </a:rPr>
              <a:t>II</a:t>
            </a:r>
            <a:r>
              <a:rPr lang="ru-RU" sz="1600" b="1" dirty="0" smtClean="0">
                <a:latin typeface="+mj-lt"/>
                <a:ea typeface="+mj-ea"/>
                <a:cs typeface="+mj-cs"/>
              </a:rPr>
              <a:t>  Конкурентные позиции компании </a:t>
            </a:r>
            <a:r>
              <a:rPr lang="en-US" sz="1600" b="1" dirty="0" smtClean="0">
                <a:latin typeface="Chaparral Pro" pitchFamily="18" charset="0"/>
                <a:ea typeface="+mj-ea"/>
                <a:cs typeface="+mj-cs"/>
              </a:rPr>
              <a:t>O’STIN</a:t>
            </a:r>
            <a:r>
              <a:rPr lang="ru-RU" sz="1600" b="1" dirty="0" smtClean="0">
                <a:latin typeface="+mj-lt"/>
                <a:ea typeface="+mj-ea"/>
                <a:cs typeface="+mj-cs"/>
              </a:rPr>
              <a:t> на российском рынке повседневной одежды</a:t>
            </a: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</a:t>
            </a:r>
            <a:r>
              <a:rPr kumimoji="0" lang="ru-RU" sz="1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Ближайшее конкурентное окружение, основные бизнес – индикаторы, соотношение конкурентных позиций;</a:t>
            </a: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dirty="0">
                <a:latin typeface="+mj-lt"/>
                <a:ea typeface="+mj-ea"/>
                <a:cs typeface="+mj-cs"/>
              </a:rPr>
              <a:t>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   2. </a:t>
            </a:r>
            <a:r>
              <a:rPr lang="en-US" sz="1600" i="1" dirty="0" smtClean="0">
                <a:latin typeface="Chaparral Pro" pitchFamily="18" charset="0"/>
                <a:ea typeface="+mj-ea"/>
                <a:cs typeface="+mj-cs"/>
              </a:rPr>
              <a:t>SWOT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анализ: сильные и слабые стороны компании, возможности и угрозы;</a:t>
            </a: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1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3. Потенциал развития региональной розничной сети.</a:t>
            </a: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600" baseline="0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latin typeface="Chaparral Pro" pitchFamily="18" charset="0"/>
                <a:ea typeface="+mj-ea"/>
                <a:cs typeface="+mj-cs"/>
              </a:rPr>
              <a:t>III</a:t>
            </a:r>
            <a:r>
              <a:rPr lang="ru-RU" sz="1600" b="1" dirty="0" smtClean="0">
                <a:latin typeface="+mj-lt"/>
                <a:ea typeface="+mj-ea"/>
                <a:cs typeface="+mj-cs"/>
              </a:rPr>
              <a:t>. Оценка стоимости бизнеса компании </a:t>
            </a:r>
            <a:r>
              <a:rPr lang="en-US" sz="1600" b="1" dirty="0" smtClean="0">
                <a:latin typeface="Chaparral Pro" pitchFamily="18" charset="0"/>
                <a:ea typeface="+mj-ea"/>
                <a:cs typeface="+mj-cs"/>
              </a:rPr>
              <a:t>O’STIN</a:t>
            </a:r>
            <a:endParaRPr kumimoji="0" lang="ru-RU" sz="16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572396" y="1142984"/>
            <a:ext cx="1204890" cy="4357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i="1" dirty="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3 - 16</a:t>
            </a:r>
            <a:r>
              <a:rPr lang="en-US" sz="1400" b="1" i="1" dirty="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ru-RU" sz="1400" b="1" i="1" dirty="0" smtClean="0">
              <a:solidFill>
                <a:schemeClr val="accent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i="1" dirty="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3 – 6</a:t>
            </a:r>
            <a:endParaRPr kumimoji="0" lang="ru-RU" sz="1400" i="1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i="1" dirty="0" smtClean="0">
              <a:solidFill>
                <a:schemeClr val="accent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i="1" dirty="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7 – 12</a:t>
            </a:r>
            <a:endParaRPr kumimoji="0" lang="ru-RU" sz="1400" i="1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i="1" dirty="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13 – 14 </a:t>
            </a: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i="1" dirty="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15 – 16 </a:t>
            </a:r>
            <a:endParaRPr kumimoji="0" lang="ru-RU" sz="1400" i="1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i="1" dirty="0" smtClean="0">
              <a:solidFill>
                <a:schemeClr val="accent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17 - 27</a:t>
            </a: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i="1" dirty="0" smtClean="0">
              <a:solidFill>
                <a:schemeClr val="accent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i="1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i="1" dirty="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17 – 18</a:t>
            </a: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19</a:t>
            </a: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i="1" dirty="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20 - 2</a:t>
            </a:r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i="1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i="1" dirty="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sz="1400" b="1" i="1" dirty="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endParaRPr kumimoji="0" lang="ru-RU" sz="1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-357222" y="285728"/>
            <a:ext cx="742952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Основные аспекты анализа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7" descr="OSTINlogo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32" y="428604"/>
            <a:ext cx="9144032" cy="5918220"/>
          </a:xfr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1857356" y="428604"/>
            <a:ext cx="707236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lvl="0" algn="ctr">
              <a:lnSpc>
                <a:spcPct val="140000"/>
              </a:lnSpc>
              <a:spcBef>
                <a:spcPct val="0"/>
              </a:spcBef>
            </a:pPr>
            <a:r>
              <a:rPr lang="ru-RU" sz="4400" b="1" dirty="0">
                <a:solidFill>
                  <a:schemeClr val="bg1"/>
                </a:solidFill>
              </a:rPr>
              <a:t>Потенциал развития региональной розничной сети</a:t>
            </a:r>
            <a:endParaRPr kumimoji="0" lang="ru-RU" sz="44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1438" y="1428736"/>
            <a:ext cx="9001156" cy="4357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       Для оценки потенциала развития розничной сети в регионе будем использовать систему двух показателей:</a:t>
            </a:r>
          </a:p>
          <a:p>
            <a:pPr marL="342900" lvl="0" indent="-342900">
              <a:lnSpc>
                <a:spcPct val="130000"/>
              </a:lnSpc>
              <a:spcBef>
                <a:spcPct val="0"/>
              </a:spcBef>
              <a:buAutoNum type="arabicPeriod"/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емкость регионального рынка товаров народного потребления (ТНП), оцененная произведением численности населения региона, величины среднедушевого дохода и доли расходов на покупку продуктов и промышленных товаров;</a:t>
            </a:r>
          </a:p>
          <a:p>
            <a:pPr marL="342900" lvl="0" indent="-342900">
              <a:lnSpc>
                <a:spcPct val="130000"/>
              </a:lnSpc>
              <a:spcBef>
                <a:spcPct val="0"/>
              </a:spcBef>
              <a:buAutoNum type="arabicPeriod"/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отношение количества магазинов </a:t>
            </a:r>
            <a:r>
              <a:rPr lang="en-US" sz="1600" i="1" dirty="0" smtClean="0">
                <a:latin typeface="+mj-lt"/>
                <a:ea typeface="+mj-ea"/>
                <a:cs typeface="+mj-cs"/>
              </a:rPr>
              <a:t>O’STIN</a:t>
            </a:r>
            <a:r>
              <a:rPr lang="ru-RU" sz="1600" i="1" dirty="0">
                <a:latin typeface="+mj-lt"/>
                <a:ea typeface="+mj-ea"/>
                <a:cs typeface="+mj-cs"/>
              </a:rPr>
              <a:t>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в регионе к емкости регионального рынка ТНП, вычисленной в качестве первого показателя.</a:t>
            </a:r>
          </a:p>
          <a:p>
            <a:pPr marL="342900" lvl="0" indent="-342900">
              <a:lnSpc>
                <a:spcPct val="130000"/>
              </a:lnSpc>
              <a:spcBef>
                <a:spcPct val="0"/>
              </a:spcBef>
            </a:pPr>
            <a:endParaRPr lang="ru-RU" sz="1600" i="1" dirty="0">
              <a:latin typeface="+mj-lt"/>
              <a:ea typeface="+mj-ea"/>
              <a:cs typeface="+mj-cs"/>
            </a:endParaRPr>
          </a:p>
          <a:p>
            <a:pPr marL="342900" lvl="0" indent="-342900">
              <a:lnSpc>
                <a:spcPct val="130000"/>
              </a:lnSpc>
              <a:spcBef>
                <a:spcPct val="0"/>
              </a:spcBef>
            </a:pPr>
            <a:r>
              <a:rPr lang="ru-RU" sz="1600" i="1" dirty="0">
                <a:latin typeface="+mj-lt"/>
                <a:ea typeface="+mj-ea"/>
                <a:cs typeface="+mj-cs"/>
              </a:rPr>
              <a:t>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      В целях расчета сравнимых показателей, оценка емкостей рынков ТНП Казахстана и Украины</a:t>
            </a:r>
            <a:r>
              <a:rPr lang="en-US" sz="1600" i="1" dirty="0" smtClean="0">
                <a:latin typeface="+mj-lt"/>
                <a:ea typeface="+mj-ea"/>
                <a:cs typeface="+mj-cs"/>
              </a:rPr>
              <a:t>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вычислены в рублях по курсу </a:t>
            </a:r>
            <a:r>
              <a:rPr lang="ru-RU" sz="1600" i="1" u="sng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1 рубль (</a:t>
            </a:r>
            <a:r>
              <a:rPr lang="en-US" sz="1600" i="1" u="sng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RUR</a:t>
            </a:r>
            <a:r>
              <a:rPr lang="ru-RU" sz="1600" i="1" u="sng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) = 5 тенге</a:t>
            </a:r>
            <a:r>
              <a:rPr lang="en-US" sz="1600" i="1" u="sng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(KZT)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,</a:t>
            </a:r>
            <a:r>
              <a:rPr lang="en-US" sz="1600" i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600" i="1" u="sng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1</a:t>
            </a:r>
            <a:r>
              <a:rPr lang="ru-RU" sz="1600" i="1" u="sng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гривна</a:t>
            </a:r>
            <a:r>
              <a:rPr lang="en-US" sz="1600" i="1" u="sng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(UAH)</a:t>
            </a:r>
            <a:r>
              <a:rPr lang="ru-RU" sz="1600" i="1" u="sng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= 4 рубля (</a:t>
            </a:r>
            <a:r>
              <a:rPr lang="en-US" sz="1600" i="1" u="sng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RUR</a:t>
            </a:r>
            <a:r>
              <a:rPr lang="ru-RU" sz="1600" i="1" u="sng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endParaRPr lang="en-US" sz="1600" i="1" u="sng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7" descr="OSTINlogo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32" y="428604"/>
            <a:ext cx="9144032" cy="5918220"/>
          </a:xfr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1857356" y="428604"/>
            <a:ext cx="707236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lvl="0" algn="ctr">
              <a:lnSpc>
                <a:spcPct val="140000"/>
              </a:lnSpc>
              <a:spcBef>
                <a:spcPct val="0"/>
              </a:spcBef>
            </a:pPr>
            <a:r>
              <a:rPr lang="ru-RU" sz="4400" b="1" dirty="0">
                <a:solidFill>
                  <a:schemeClr val="bg1"/>
                </a:solidFill>
              </a:rPr>
              <a:t>Потенциал развития региональной розничной сети</a:t>
            </a:r>
            <a:endParaRPr kumimoji="0" lang="ru-RU" sz="44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71439" y="1811527"/>
          <a:ext cx="8929717" cy="4260679"/>
        </p:xfrm>
        <a:graphic>
          <a:graphicData uri="http://schemas.openxmlformats.org/drawingml/2006/table">
            <a:tbl>
              <a:tblPr/>
              <a:tblGrid>
                <a:gridCol w="42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0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68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0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0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№</a:t>
                      </a:r>
                    </a:p>
                  </a:txBody>
                  <a:tcPr marL="6494" marR="6494" marT="64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РЕГИОН</a:t>
                      </a:r>
                    </a:p>
                  </a:txBody>
                  <a:tcPr marL="6494" marR="6494" marT="64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Численность населения, тыс чел</a:t>
                      </a:r>
                    </a:p>
                  </a:txBody>
                  <a:tcPr marL="6494" marR="6494" marT="64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Среднедушевой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доход, руб/мес</a:t>
                      </a:r>
                    </a:p>
                  </a:txBody>
                  <a:tcPr marL="6494" marR="6494" marT="64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Доля расходов на продукты и товары, %</a:t>
                      </a:r>
                    </a:p>
                  </a:txBody>
                  <a:tcPr marL="6494" marR="6494" marT="64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Кол-во магазинов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O'STIN</a:t>
                      </a:r>
                    </a:p>
                  </a:txBody>
                  <a:tcPr marL="6494" marR="6494" marT="64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Показатели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009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Емкость рынка ТНП, млрд руб</a:t>
                      </a:r>
                    </a:p>
                  </a:txBody>
                  <a:tcPr marL="6494" marR="6494" marT="64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Кол-во магазинов O'STIN на 10 млрд руб емкости рынка ТНП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043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Республика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Адыгея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14 272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4.36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043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Республика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Башкортостан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4 104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19 030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62.63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043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Республика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Бурятия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981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15 716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10.55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043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Республика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Алтай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13 837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7.74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043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Республика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Дагестан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2 577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18 278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35.33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043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Республика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Ингушетия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11 562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1.80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043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Кабардино-Балкарская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Республика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12 636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1.83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5.46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043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Республика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Калмыкия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8 829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7.49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043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Республика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Карачаево-Черкесия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11 742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6.95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043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Республика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Карелия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17 543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8.19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043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Республика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Коми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1 019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23 897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15.66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043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Республика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Марий Эл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11 328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5.82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043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Республика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Мордовия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11 948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6.22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6.43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043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Республика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Саха (Якутия)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25 617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15.29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043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Республика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Северная Осетия-Алания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13 757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9.35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043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Республика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Татарстан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3 779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20 223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58.16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043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Республика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Тыва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10 963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71438" y="1428736"/>
            <a:ext cx="9001156" cy="6429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       Расчет показателей по регионам. Оценка основана на данных ФСС РФ (</a:t>
            </a:r>
            <a:r>
              <a:rPr lang="en-US" sz="1600" i="1" dirty="0" smtClean="0">
                <a:latin typeface="+mj-lt"/>
                <a:ea typeface="+mj-ea"/>
                <a:cs typeface="+mj-cs"/>
                <a:hlinkClick r:id="rId3"/>
              </a:rPr>
              <a:t>www.gks.ru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) </a:t>
            </a:r>
            <a:endParaRPr lang="en-US" sz="1600" i="1" u="sng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7" descr="OSTINlogo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32" y="428604"/>
            <a:ext cx="9144032" cy="5918220"/>
          </a:xfr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1857356" y="428604"/>
            <a:ext cx="707236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lvl="0" algn="ctr">
              <a:lnSpc>
                <a:spcPct val="140000"/>
              </a:lnSpc>
              <a:spcBef>
                <a:spcPct val="0"/>
              </a:spcBef>
            </a:pPr>
            <a:r>
              <a:rPr lang="ru-RU" sz="4400" b="1" dirty="0">
                <a:solidFill>
                  <a:schemeClr val="bg1"/>
                </a:solidFill>
              </a:rPr>
              <a:t>Потенциал развития региональной розничной сети</a:t>
            </a:r>
            <a:endParaRPr kumimoji="0" lang="ru-RU" sz="44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2874" y="1500161"/>
          <a:ext cx="8858282" cy="4282165"/>
        </p:xfrm>
        <a:graphic>
          <a:graphicData uri="http://schemas.openxmlformats.org/drawingml/2006/table">
            <a:tbl>
              <a:tblPr/>
              <a:tblGrid>
                <a:gridCol w="57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0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85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3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№</a:t>
                      </a:r>
                    </a:p>
                  </a:txBody>
                  <a:tcPr marL="6494" marR="6494" marT="64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РЕГИОН</a:t>
                      </a:r>
                    </a:p>
                  </a:txBody>
                  <a:tcPr marL="6494" marR="6494" marT="64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Численность населения, тыс чел</a:t>
                      </a:r>
                    </a:p>
                  </a:txBody>
                  <a:tcPr marL="6494" marR="6494" marT="64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Среднедушевой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доход, руб/мес</a:t>
                      </a:r>
                    </a:p>
                  </a:txBody>
                  <a:tcPr marL="6494" marR="6494" marT="64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Доля расходов на продукты и товары, %</a:t>
                      </a:r>
                    </a:p>
                  </a:txBody>
                  <a:tcPr marL="6494" marR="6494" marT="64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Кол-во магазинов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O'STIN</a:t>
                      </a:r>
                    </a:p>
                  </a:txBody>
                  <a:tcPr marL="6494" marR="6494" marT="64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Показатели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08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Емкость рынка ТНП, млрд руб</a:t>
                      </a:r>
                    </a:p>
                  </a:txBody>
                  <a:tcPr marL="6494" marR="6494" marT="64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Кол-во магазинов O'STIN на 10 млрд руб емкости рынка ТНП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06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Удмуртская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Республика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1 570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14 452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15.00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06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Республика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Хакасия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14 223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4.81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06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Чувашская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Республика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1 314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12 083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11.13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06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Алтайский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край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2 607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12 500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24.28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06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Краснодарский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край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5 125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18 796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79.66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06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Красноярский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край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2 966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20 146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39.85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06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Приморский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край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2 071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19 160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26.74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06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Ставропольский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край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2 735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14 440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33.45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2.69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06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Хабаровский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край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1 437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23 766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22.30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06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Амурская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17 790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10.75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306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Архангельская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1 337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21 455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17.35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306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Астраханская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1 005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16 032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11.71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306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Белгородская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1 511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18 800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62%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17.58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306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Брянская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1 379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15 348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15.39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306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Владимирская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1 524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14 312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13.87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306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Волгоградская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2 699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14 519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29.51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306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Вологодская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1 270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15 638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12.15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5.76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7" descr="OSTINlogo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32" y="428604"/>
            <a:ext cx="9144032" cy="5918220"/>
          </a:xfr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1857356" y="428604"/>
            <a:ext cx="707236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lvl="0" algn="ctr">
              <a:lnSpc>
                <a:spcPct val="140000"/>
              </a:lnSpc>
              <a:spcBef>
                <a:spcPct val="0"/>
              </a:spcBef>
            </a:pPr>
            <a:r>
              <a:rPr lang="ru-RU" sz="4400" b="1" dirty="0">
                <a:solidFill>
                  <a:schemeClr val="bg1"/>
                </a:solidFill>
              </a:rPr>
              <a:t>Потенциал развития региональной розничной сети</a:t>
            </a:r>
            <a:endParaRPr kumimoji="0" lang="ru-RU" sz="44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47637" y="1428736"/>
          <a:ext cx="8953519" cy="4282135"/>
        </p:xfrm>
        <a:graphic>
          <a:graphicData uri="http://schemas.openxmlformats.org/drawingml/2006/table">
            <a:tbl>
              <a:tblPr/>
              <a:tblGrid>
                <a:gridCol w="44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305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№</a:t>
                      </a:r>
                    </a:p>
                  </a:txBody>
                  <a:tcPr marL="6494" marR="6494" marT="64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РЕГИОН</a:t>
                      </a:r>
                    </a:p>
                  </a:txBody>
                  <a:tcPr marL="6494" marR="6494" marT="64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Численность населения, тыс чел</a:t>
                      </a:r>
                    </a:p>
                  </a:txBody>
                  <a:tcPr marL="6494" marR="6494" marT="64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Среднедушевой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доход, руб/мес</a:t>
                      </a:r>
                    </a:p>
                  </a:txBody>
                  <a:tcPr marL="6494" marR="6494" marT="64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Доля расходов на продукты и товары, %</a:t>
                      </a:r>
                    </a:p>
                  </a:txBody>
                  <a:tcPr marL="6494" marR="6494" marT="64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Кол-во магазинов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O'STIN</a:t>
                      </a:r>
                    </a:p>
                  </a:txBody>
                  <a:tcPr marL="6494" marR="6494" marT="64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Показатели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07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Емкость рынка ТНП, млрд руб</a:t>
                      </a:r>
                    </a:p>
                  </a:txBody>
                  <a:tcPr marL="6494" marR="6494" marT="64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Кол-во магазинов O'STIN на 10 млрд руб емкости рынка ТНП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059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Воронежская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2 379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15 871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27.30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2.93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059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Ивановская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1 148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13 006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10.21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2.94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059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Иркутская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2 582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16 017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25.31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059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Калининградская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16 881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11.28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059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Калужская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1 042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17 557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12.68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059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Камчатский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край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28 965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5.42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5.54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059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Кемеровская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2 899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16 666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65%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31.60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059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Кировская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1 503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14 675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13.98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059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Костромская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14 823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6.59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059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Курганская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1 020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14 353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9.49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3059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Курская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1 235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16 387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13.24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3059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Ленинградская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1 751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15 932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19.78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3059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Липецкая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1 213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16 811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13.93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3059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Магаданская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30 452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3059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Московская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7 050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25 605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124.37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4.42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3059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Мурманская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25 304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14.82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3059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Нижегородская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3 524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18 337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45.17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7" descr="OSTINlogo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32" y="428604"/>
            <a:ext cx="9144032" cy="5918220"/>
          </a:xfr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1857356" y="428604"/>
            <a:ext cx="707236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lvl="0" algn="ctr">
              <a:lnSpc>
                <a:spcPct val="140000"/>
              </a:lnSpc>
              <a:spcBef>
                <a:spcPct val="0"/>
              </a:spcBef>
            </a:pPr>
            <a:r>
              <a:rPr lang="ru-RU" sz="4400" b="1" dirty="0">
                <a:solidFill>
                  <a:schemeClr val="bg1"/>
                </a:solidFill>
              </a:rPr>
              <a:t>Потенциал развития региональной розничной сети</a:t>
            </a:r>
            <a:endParaRPr kumimoji="0" lang="ru-RU" sz="44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2844" y="1500174"/>
          <a:ext cx="8858310" cy="4384696"/>
        </p:xfrm>
        <a:graphic>
          <a:graphicData uri="http://schemas.openxmlformats.org/drawingml/2006/table">
            <a:tbl>
              <a:tblPr/>
              <a:tblGrid>
                <a:gridCol w="492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4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4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3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4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5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909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№</a:t>
                      </a:r>
                    </a:p>
                  </a:txBody>
                  <a:tcPr marL="6494" marR="6494" marT="64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РЕГИОН</a:t>
                      </a:r>
                    </a:p>
                  </a:txBody>
                  <a:tcPr marL="6494" marR="6494" marT="64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Численность населения, тыс чел</a:t>
                      </a:r>
                    </a:p>
                  </a:txBody>
                  <a:tcPr marL="6494" marR="6494" marT="64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Среднедушевой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доход, руб/мес</a:t>
                      </a:r>
                    </a:p>
                  </a:txBody>
                  <a:tcPr marL="6494" marR="6494" marT="64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Доля расходов на продукты и товары, %</a:t>
                      </a:r>
                    </a:p>
                  </a:txBody>
                  <a:tcPr marL="6494" marR="6494" marT="64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Кол-во магазинов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O'STIN</a:t>
                      </a:r>
                    </a:p>
                  </a:txBody>
                  <a:tcPr marL="6494" marR="6494" marT="64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Показатели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0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Емкость рынка ТНП, млрд руб</a:t>
                      </a:r>
                    </a:p>
                  </a:txBody>
                  <a:tcPr marL="6494" marR="6494" marT="64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Кол-во магазинов O'STIN на 10 млрд руб емкости рынка ТНП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09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Новгородская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16 981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8.21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09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Новосибирская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2 692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18 244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38.11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09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Омская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2 079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17 248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24.74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09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Оренбургская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2 180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14 892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21.65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09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Орловская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14 824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8.48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09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Пензенская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1 453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14 172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14.25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4.21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09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Пермский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край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2 819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21 307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40.96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09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Псковская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14 185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8.03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909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Ростовская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4 404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16 010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56.27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909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Рязанская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1 228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14 788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12.06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909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Самарская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3 240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21 756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50.75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09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Саратовская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2 668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13 097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23.73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909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Сахалинская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32 268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12.60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909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Свердловская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4 486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24 893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84.20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909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Смоленская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1 050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15 969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12.04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909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Тамбовская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1 178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15 151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12.76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909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Тверская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1 471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14 943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16.05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1.25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7" descr="OSTINlogo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32" y="428604"/>
            <a:ext cx="9144032" cy="5918220"/>
          </a:xfr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1857356" y="428604"/>
            <a:ext cx="707236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lvl="0" algn="ctr">
              <a:lnSpc>
                <a:spcPct val="140000"/>
              </a:lnSpc>
              <a:spcBef>
                <a:spcPct val="0"/>
              </a:spcBef>
            </a:pPr>
            <a:r>
              <a:rPr lang="ru-RU" sz="4400" b="1" dirty="0">
                <a:solidFill>
                  <a:schemeClr val="bg1"/>
                </a:solidFill>
              </a:rPr>
              <a:t>Потенциал развития региональной розничной сети</a:t>
            </a:r>
            <a:endParaRPr kumimoji="0" lang="ru-RU" sz="44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2844" y="1500176"/>
          <a:ext cx="8858311" cy="4425313"/>
        </p:xfrm>
        <a:graphic>
          <a:graphicData uri="http://schemas.openxmlformats.org/drawingml/2006/table">
            <a:tbl>
              <a:tblPr/>
              <a:tblGrid>
                <a:gridCol w="428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44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734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№</a:t>
                      </a:r>
                    </a:p>
                  </a:txBody>
                  <a:tcPr marL="6494" marR="6494" marT="64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РЕГИОН</a:t>
                      </a:r>
                    </a:p>
                  </a:txBody>
                  <a:tcPr marL="6494" marR="6494" marT="64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Численность населения, тыс чел</a:t>
                      </a:r>
                    </a:p>
                  </a:txBody>
                  <a:tcPr marL="6494" marR="6494" marT="64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Средне-душевой доход, руб/мес</a:t>
                      </a:r>
                    </a:p>
                  </a:txBody>
                  <a:tcPr marL="6494" marR="6494" marT="64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Доля расходов на продукты и товары, %</a:t>
                      </a:r>
                    </a:p>
                  </a:txBody>
                  <a:tcPr marL="6494" marR="6494" marT="64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Кол-во магазинов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O'STIN</a:t>
                      </a:r>
                    </a:p>
                  </a:txBody>
                  <a:tcPr marL="6494" marR="6494" marT="64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Показатели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370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Емкость рынка ТНП, млрд руб</a:t>
                      </a:r>
                    </a:p>
                  </a:txBody>
                  <a:tcPr marL="6494" marR="6494" marT="64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Кол-во магазинов O'STIN на 10 млрд руб емкости рынка ТНП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34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Томская 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1 046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16 516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11.18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34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Тульская 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1 676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16 975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19.43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34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Тюменская 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3 265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15 151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30.77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34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Ульяновская 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1 383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14 312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13.32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34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Челябинская 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3 603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18 460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45.23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34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Забайкальский край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1 155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15 969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11.91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34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Ярославская 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1 367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15 509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13.95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34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г. Москва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12 000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47 319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389.53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34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г. Санкт-Петербург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5 028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25 995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93.97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2.98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34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Еврейская автономная область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16 525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62%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34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Ненецкий автономный округ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54 632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9101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Ханты-Мансийский автономный округ - Югра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1 433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32 530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6.11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16.38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34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Чукотский автономный округ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43 049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34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Ямало-Ненецкий автономный округ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46 649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6.17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34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Чеченская Республика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1 103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14 027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9.28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34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Казахстан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16 911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10 500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106.54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734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97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Украина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48 500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3 600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70%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122.22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3.68</a:t>
                      </a:r>
                    </a:p>
                  </a:txBody>
                  <a:tcPr marL="6494" marR="6494" marT="64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7" descr="OSTINlogo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32" y="428604"/>
            <a:ext cx="9144032" cy="5918220"/>
          </a:xfr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1857356" y="428604"/>
            <a:ext cx="707236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lvl="0" algn="ctr">
              <a:lnSpc>
                <a:spcPct val="140000"/>
              </a:lnSpc>
              <a:spcBef>
                <a:spcPct val="0"/>
              </a:spcBef>
            </a:pPr>
            <a:r>
              <a:rPr lang="ru-RU" sz="4400" b="1" dirty="0">
                <a:solidFill>
                  <a:schemeClr val="bg1"/>
                </a:solidFill>
              </a:rPr>
              <a:t>Потенциал развития региональной розничной сети</a:t>
            </a:r>
            <a:endParaRPr kumimoji="0" lang="ru-RU" sz="44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Диаграмма 6"/>
          <p:cNvGraphicFramePr/>
          <p:nvPr/>
        </p:nvGraphicFramePr>
        <p:xfrm>
          <a:off x="357158" y="1357298"/>
          <a:ext cx="8590900" cy="4824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 rot="16200000">
            <a:off x="-1928825" y="3357564"/>
            <a:ext cx="4572032" cy="714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ru-RU" sz="1200" i="1" noProof="0" dirty="0" smtClean="0">
                <a:latin typeface="+mj-lt"/>
                <a:ea typeface="+mj-ea"/>
                <a:cs typeface="+mj-cs"/>
              </a:rPr>
              <a:t> </a:t>
            </a:r>
            <a:r>
              <a:rPr lang="ru-RU" sz="1200" i="1" noProof="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Кол</a:t>
            </a:r>
            <a:r>
              <a:rPr lang="en-US" sz="1200" i="1" noProof="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-</a:t>
            </a:r>
            <a:r>
              <a:rPr lang="ru-RU" sz="1200" i="1" noProof="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во магазинов O'STIN на 10 </a:t>
            </a:r>
            <a:r>
              <a:rPr lang="ru-RU" sz="1200" i="1" noProof="0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млрд</a:t>
            </a:r>
            <a:r>
              <a:rPr lang="ru-RU" sz="1200" i="1" noProof="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руб емкости регионального рынка ТНП, </a:t>
            </a:r>
            <a:r>
              <a:rPr lang="ru-RU" sz="1200" i="1" noProof="0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шт</a:t>
            </a:r>
            <a:endParaRPr kumimoji="0" lang="ru-RU" sz="1200" b="0" i="1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643306" y="5974986"/>
            <a:ext cx="4286280" cy="3572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ru-RU" sz="1600" i="1" noProof="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Емкость регионального рынка ТНП, </a:t>
            </a:r>
            <a:r>
              <a:rPr lang="ru-RU" sz="1600" i="1" noProof="0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млрд</a:t>
            </a:r>
            <a:r>
              <a:rPr lang="ru-RU" sz="1600" i="1" noProof="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руб</a:t>
            </a:r>
            <a:endParaRPr kumimoji="0" lang="ru-RU" sz="1200" b="0" i="1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584483" y="1467373"/>
            <a:ext cx="2000264" cy="5000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ru-RU" sz="1600" b="1" i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н</a:t>
            </a:r>
            <a:r>
              <a:rPr lang="ru-RU" sz="1600" b="1" i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изкая емкость, высокая внутренняя конкуренция</a:t>
            </a:r>
            <a:endParaRPr kumimoji="0" lang="ru-RU" sz="1200" b="1" i="1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6858016" y="1474416"/>
            <a:ext cx="2143140" cy="5000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ru-RU" sz="1600" b="1" i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высокая емкость, высокая внутренняя конкуренция</a:t>
            </a:r>
            <a:endParaRPr kumimoji="0" lang="ru-RU" sz="1200" b="1" i="1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000860" y="5286388"/>
            <a:ext cx="2143140" cy="5000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ru-RU" sz="1600" b="1" i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высокая емкость, низкая внутренняя конкуренция</a:t>
            </a:r>
            <a:endParaRPr kumimoji="0" lang="ru-RU" sz="1200" b="1" i="1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571604" y="5286388"/>
            <a:ext cx="2143140" cy="5000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ru-RU" sz="1600" b="1" i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низкая емкость, низкая внутренняя конкуренция</a:t>
            </a:r>
            <a:endParaRPr kumimoji="0" lang="ru-RU" sz="1200" b="1" i="1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7" descr="OSTINlogo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32" y="428604"/>
            <a:ext cx="9144032" cy="5918220"/>
          </a:xfr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1857356" y="428604"/>
            <a:ext cx="707236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lvl="0" algn="ctr">
              <a:lnSpc>
                <a:spcPct val="140000"/>
              </a:lnSpc>
              <a:spcBef>
                <a:spcPct val="0"/>
              </a:spcBef>
            </a:pPr>
            <a:r>
              <a:rPr lang="ru-RU" sz="4400" b="1" dirty="0">
                <a:solidFill>
                  <a:schemeClr val="bg1"/>
                </a:solidFill>
              </a:rPr>
              <a:t>Потенциал развития региональной розничной сети</a:t>
            </a:r>
            <a:endParaRPr kumimoji="0" lang="ru-RU" sz="44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1438" y="1428736"/>
            <a:ext cx="9001156" cy="5000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       Каждая из двух пунктирных прямых делит плоскость на две полуплоскости:</a:t>
            </a:r>
          </a:p>
          <a:p>
            <a:pPr lvl="0">
              <a:lnSpc>
                <a:spcPct val="130000"/>
              </a:lnSpc>
              <a:spcBef>
                <a:spcPct val="0"/>
              </a:spcBef>
              <a:buFont typeface="Arial" charset="0"/>
              <a:buChar char="•"/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 вертикальная – на зоны низкой (слева) емкости регионального рынка ТНП и высокой (справа);</a:t>
            </a:r>
          </a:p>
          <a:p>
            <a:pPr lvl="0">
              <a:lnSpc>
                <a:spcPct val="130000"/>
              </a:lnSpc>
              <a:spcBef>
                <a:spcPct val="0"/>
              </a:spcBef>
              <a:buFont typeface="Arial" charset="0"/>
              <a:buChar char="•"/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 горизонтальная – на зоны низкой внутренней (между магазинами сети </a:t>
            </a:r>
            <a:r>
              <a:rPr lang="en-US" sz="1600" i="1" dirty="0" smtClean="0">
                <a:latin typeface="+mj-lt"/>
                <a:ea typeface="+mj-ea"/>
                <a:cs typeface="+mj-cs"/>
              </a:rPr>
              <a:t>O’STIN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) конкуренции (снизу) и высокой (сверху).</a:t>
            </a:r>
          </a:p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ru-RU" sz="1600" i="1" dirty="0">
                <a:latin typeface="+mj-lt"/>
                <a:ea typeface="+mj-ea"/>
                <a:cs typeface="+mj-cs"/>
              </a:rPr>
              <a:t>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      Наиболее эффективно развитие розничной сети в квадранте, соответствующем высокой емкости регионального рынка ТНП и низкой внутренней конкуренции.</a:t>
            </a:r>
          </a:p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ru-RU" sz="1600" i="1" dirty="0">
                <a:latin typeface="+mj-lt"/>
                <a:ea typeface="+mj-ea"/>
                <a:cs typeface="+mj-cs"/>
              </a:rPr>
              <a:t>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      Для розничной сети </a:t>
            </a:r>
            <a:r>
              <a:rPr lang="en-US" sz="1600" i="1" dirty="0" smtClean="0">
                <a:latin typeface="+mj-lt"/>
                <a:ea typeface="+mj-ea"/>
                <a:cs typeface="+mj-cs"/>
              </a:rPr>
              <a:t>O’STIN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 в целях усиления присутствия в регионах и роста региональных продаж наиболее привлекательными являются:</a:t>
            </a:r>
          </a:p>
          <a:p>
            <a:pPr lvl="0">
              <a:lnSpc>
                <a:spcPct val="130000"/>
              </a:lnSpc>
              <a:spcBef>
                <a:spcPct val="0"/>
              </a:spcBef>
              <a:buFont typeface="Arial" charset="0"/>
              <a:buChar char="•"/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Казахстан;</a:t>
            </a:r>
          </a:p>
          <a:p>
            <a:pPr lvl="0">
              <a:lnSpc>
                <a:spcPct val="130000"/>
              </a:lnSpc>
              <a:spcBef>
                <a:spcPct val="0"/>
              </a:spcBef>
              <a:buFont typeface="Arial" charset="0"/>
              <a:buChar char="•"/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 Свердловская область;</a:t>
            </a:r>
          </a:p>
          <a:p>
            <a:pPr lvl="0">
              <a:lnSpc>
                <a:spcPct val="130000"/>
              </a:lnSpc>
              <a:spcBef>
                <a:spcPct val="0"/>
              </a:spcBef>
              <a:buFont typeface="Arial" charset="0"/>
              <a:buChar char="•"/>
            </a:pPr>
            <a:r>
              <a:rPr lang="ru-RU" sz="1600" i="1" dirty="0">
                <a:latin typeface="+mj-lt"/>
                <a:ea typeface="+mj-ea"/>
                <a:cs typeface="+mj-cs"/>
              </a:rPr>
              <a:t>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Краснодарский край;</a:t>
            </a:r>
          </a:p>
          <a:p>
            <a:pPr lvl="0">
              <a:lnSpc>
                <a:spcPct val="130000"/>
              </a:lnSpc>
              <a:spcBef>
                <a:spcPct val="0"/>
              </a:spcBef>
              <a:buFont typeface="Arial" charset="0"/>
              <a:buChar char="•"/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 Башкортостан;</a:t>
            </a:r>
          </a:p>
          <a:p>
            <a:pPr lvl="0">
              <a:lnSpc>
                <a:spcPct val="130000"/>
              </a:lnSpc>
              <a:spcBef>
                <a:spcPct val="0"/>
              </a:spcBef>
              <a:buFont typeface="Arial" charset="0"/>
              <a:buChar char="•"/>
            </a:pPr>
            <a:r>
              <a:rPr lang="ru-RU" sz="1600" i="1" dirty="0">
                <a:latin typeface="+mj-lt"/>
                <a:ea typeface="+mj-ea"/>
                <a:cs typeface="+mj-cs"/>
              </a:rPr>
              <a:t>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Татарстан;</a:t>
            </a:r>
          </a:p>
          <a:p>
            <a:pPr lvl="0">
              <a:lnSpc>
                <a:spcPct val="130000"/>
              </a:lnSpc>
              <a:spcBef>
                <a:spcPct val="0"/>
              </a:spcBef>
              <a:buFont typeface="Arial" charset="0"/>
              <a:buChar char="•"/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Самарская область;</a:t>
            </a:r>
          </a:p>
          <a:p>
            <a:pPr lvl="0">
              <a:lnSpc>
                <a:spcPct val="130000"/>
              </a:lnSpc>
              <a:spcBef>
                <a:spcPct val="0"/>
              </a:spcBef>
              <a:buFont typeface="Arial" charset="0"/>
              <a:buChar char="•"/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Нижегородская область.</a:t>
            </a:r>
          </a:p>
          <a:p>
            <a:pPr lvl="0">
              <a:lnSpc>
                <a:spcPct val="130000"/>
              </a:lnSpc>
              <a:spcBef>
                <a:spcPct val="0"/>
              </a:spcBef>
              <a:buFont typeface="Arial" charset="0"/>
              <a:buChar char="•"/>
            </a:pPr>
            <a:endParaRPr lang="ru-RU" sz="1600" i="1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OSTINlogo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439758"/>
            <a:ext cx="9144000" cy="5918200"/>
          </a:xfr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1214422"/>
            <a:ext cx="7286644" cy="4214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В</a:t>
            </a:r>
            <a:r>
              <a:rPr kumimoji="0" lang="ru-RU" sz="1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классическом понимании р</a:t>
            </a: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ынка одежды (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apparel)</a:t>
            </a: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это рынок двух основных сегментов: одежды 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(clothing) </a:t>
            </a: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 обуви</a:t>
            </a:r>
            <a:r>
              <a:rPr kumimoji="0" lang="en-US" sz="1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(footwear)</a:t>
            </a:r>
            <a:r>
              <a:rPr kumimoji="0" lang="ru-RU" sz="1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Более емким в натуральном и денежном выражении является сегмент одежды, однако по темпам роста лидирует сегмент обуви, сокращая разрыв в емкостях (в натуральном измерении) с соотношения </a:t>
            </a:r>
            <a:r>
              <a:rPr kumimoji="0" lang="ru-RU" sz="1600" b="0" i="1" u="sng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8.3 : 1</a:t>
            </a:r>
            <a:r>
              <a:rPr kumimoji="0" lang="ru-RU" sz="1600" b="0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1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 2005 году до </a:t>
            </a:r>
            <a:r>
              <a:rPr kumimoji="0" lang="ru-RU" sz="1600" b="0" i="1" u="sng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6.4 : 1</a:t>
            </a:r>
            <a:r>
              <a:rPr kumimoji="0" lang="ru-RU" sz="1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в 2012 году, аналогично в денежном соотношении – с </a:t>
            </a:r>
            <a:r>
              <a:rPr kumimoji="0" lang="ru-RU" sz="1600" b="0" i="1" u="sng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 : 1</a:t>
            </a:r>
            <a:r>
              <a:rPr kumimoji="0" lang="ru-RU" sz="1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в 2005 году до </a:t>
            </a:r>
            <a:r>
              <a:rPr kumimoji="0" lang="ru-RU" sz="1600" b="0" i="1" u="sng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2.2 : 1</a:t>
            </a:r>
            <a:r>
              <a:rPr kumimoji="0" lang="ru-RU" sz="1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в 2012 году.</a:t>
            </a: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noProof="0" dirty="0" smtClean="0">
                <a:latin typeface="+mj-lt"/>
                <a:ea typeface="+mj-ea"/>
                <a:cs typeface="+mj-cs"/>
              </a:rPr>
              <a:t>        Основной особенностью российского рынка одежды является его чрезвычайно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низкий уровень концентрации: доля контролируемая лидерами рынка (при анализе по компаниям или по брендам) не превышает 1 – 2 %. Близость рынка к состоянию совершенной конкуренции  делает его привлекательным для развития отечественных компаний.</a:t>
            </a:r>
            <a:endParaRPr kumimoji="0" lang="ru-RU" sz="1600" b="0" i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71472" y="71414"/>
            <a:ext cx="5786446" cy="107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lvl="0" algn="ctr">
              <a:lnSpc>
                <a:spcPct val="140000"/>
              </a:lnSpc>
              <a:spcBef>
                <a:spcPct val="0"/>
              </a:spcBef>
            </a:pPr>
            <a:r>
              <a:rPr lang="ru-RU" sz="4400" dirty="0"/>
              <a:t>Общая характеристика рынка одежды России, его </a:t>
            </a:r>
            <a:r>
              <a:rPr lang="ru-RU" sz="4400" dirty="0" smtClean="0"/>
              <a:t>особенности</a:t>
            </a:r>
            <a:endParaRPr kumimoji="0" lang="ru-RU" sz="44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OSTINlogo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439758"/>
            <a:ext cx="9144000" cy="5918200"/>
          </a:xfr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1214422"/>
            <a:ext cx="7286644" cy="4214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Не</a:t>
            </a:r>
            <a:r>
              <a:rPr kumimoji="0" lang="ru-RU" sz="1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менее важной чертой российского рынка одежды является его незамедлительная реакция на негативные изменения в макроэкономической среде, а также и быстрое восстановление объемов и темпов роста после прохождения кризисных периодов.</a:t>
            </a: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dirty="0">
                <a:latin typeface="+mj-lt"/>
                <a:ea typeface="+mj-ea"/>
                <a:cs typeface="+mj-cs"/>
              </a:rPr>
              <a:t>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       По мнению </a:t>
            </a:r>
            <a:r>
              <a:rPr lang="en-US" sz="1600" i="1" dirty="0" smtClean="0">
                <a:latin typeface="+mj-lt"/>
                <a:ea typeface="+mj-ea"/>
                <a:cs typeface="+mj-cs"/>
              </a:rPr>
              <a:t>Discovery Research Group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уровень импортозависимости российского рынка одежды достигает </a:t>
            </a:r>
            <a:r>
              <a:rPr lang="ru-RU" sz="1600" i="1" u="sng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96%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. Снижению этого уровня препятствует то обстоятельство, что потребители, принадлежащие ко всем ценовым сегментам рынка отдают предпочтение зарубежным производителям и брендам. В такой рыночной ситуации значимое число российских производителей и компаний, продвигающих собственные бренды, избрали для себя стратегию «мимикрии» под зарубежные марки при освоении рынка. Анализ топ - игроков рынка подтверждает эффективность этой стратегии.</a:t>
            </a:r>
            <a:endParaRPr kumimoji="0" lang="ru-RU" sz="1600" b="0" i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71472" y="71414"/>
            <a:ext cx="5786446" cy="107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lvl="0" algn="ctr">
              <a:lnSpc>
                <a:spcPct val="140000"/>
              </a:lnSpc>
              <a:spcBef>
                <a:spcPct val="0"/>
              </a:spcBef>
            </a:pPr>
            <a:r>
              <a:rPr lang="ru-RU" sz="4400" dirty="0"/>
              <a:t>Общая характеристика рынка одежды России, его </a:t>
            </a:r>
            <a:r>
              <a:rPr lang="ru-RU" sz="4400" dirty="0" smtClean="0"/>
              <a:t>особенности</a:t>
            </a:r>
            <a:endParaRPr kumimoji="0" lang="ru-RU" sz="44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OSTINlogo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439758"/>
            <a:ext cx="9144000" cy="5918200"/>
          </a:xfr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1214422"/>
            <a:ext cx="7286644" cy="1500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Причиной,</a:t>
            </a:r>
            <a:r>
              <a:rPr kumimoji="0" lang="ru-RU" sz="1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затрудняющей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освоение российского рынка брендами мировых лидирующих компаний, является существенный перекос среди факторов выбора одежды российским потребителем в сторону ценового фактора.  </a:t>
            </a: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Источник данных – </a:t>
            </a:r>
            <a:r>
              <a:rPr lang="en-US" sz="1600" i="1" dirty="0" err="1" smtClean="0">
                <a:latin typeface="+mj-lt"/>
                <a:ea typeface="+mj-ea"/>
                <a:cs typeface="+mj-cs"/>
              </a:rPr>
              <a:t>GfK</a:t>
            </a:r>
            <a:r>
              <a:rPr lang="en-US" sz="1600" i="1" dirty="0" smtClean="0">
                <a:latin typeface="+mj-lt"/>
                <a:ea typeface="+mj-ea"/>
                <a:cs typeface="+mj-cs"/>
              </a:rPr>
              <a:t>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Русь (</a:t>
            </a:r>
            <a:r>
              <a:rPr lang="en-US" sz="1600" dirty="0" smtClean="0">
                <a:hlinkClick r:id="rId3"/>
              </a:rPr>
              <a:t>rumetrika.rambler.ru/review/26/4299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)</a:t>
            </a:r>
            <a:endParaRPr lang="ru-RU" sz="1600" i="1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71472" y="71414"/>
            <a:ext cx="5786446" cy="107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lvl="0" algn="ctr">
              <a:lnSpc>
                <a:spcPct val="140000"/>
              </a:lnSpc>
              <a:spcBef>
                <a:spcPct val="0"/>
              </a:spcBef>
            </a:pPr>
            <a:r>
              <a:rPr lang="ru-RU" sz="4400" dirty="0"/>
              <a:t>Общая характеристика рынка одежды России, его </a:t>
            </a:r>
            <a:r>
              <a:rPr lang="ru-RU" sz="4400" dirty="0" smtClean="0"/>
              <a:t>особенности</a:t>
            </a:r>
            <a:endParaRPr kumimoji="0" lang="ru-RU" sz="44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Диаграмма 6"/>
          <p:cNvGraphicFramePr/>
          <p:nvPr/>
        </p:nvGraphicFramePr>
        <p:xfrm>
          <a:off x="-285784" y="2500306"/>
          <a:ext cx="7643898" cy="3143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OSTINlogo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439758"/>
            <a:ext cx="9144000" cy="5918200"/>
          </a:xfr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1214422"/>
            <a:ext cx="7286644" cy="4214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Поэтому при соблюдении оптимального соотношения цены / качества  и следовании стратегии «мимикрии», отечественные</a:t>
            </a:r>
            <a:r>
              <a:rPr kumimoji="0" lang="ru-RU" sz="1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компании получают существенно большие возможности по развитию на российском рынке и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вымещению  с него зарубежных конкурентов.</a:t>
            </a:r>
            <a:endParaRPr kumimoji="0" lang="ru-RU" sz="1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dirty="0">
                <a:latin typeface="+mj-lt"/>
                <a:ea typeface="+mj-ea"/>
                <a:cs typeface="+mj-cs"/>
              </a:rPr>
              <a:t>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      </a:t>
            </a: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Более</a:t>
            </a:r>
            <a:r>
              <a:rPr kumimoji="0" lang="ru-RU" sz="1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1600" b="0" i="1" u="sng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60%</a:t>
            </a:r>
            <a:r>
              <a:rPr kumimoji="0" lang="ru-RU" sz="1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lang="ru-RU" sz="1600" i="1" noProof="0" dirty="0" smtClean="0">
                <a:latin typeface="+mj-lt"/>
                <a:ea typeface="+mj-ea"/>
                <a:cs typeface="+mj-cs"/>
              </a:rPr>
              <a:t>рынка одежды (</a:t>
            </a:r>
            <a:r>
              <a:rPr lang="en-US" sz="1600" i="1" noProof="0" dirty="0" smtClean="0">
                <a:latin typeface="+mj-lt"/>
                <a:ea typeface="+mj-ea"/>
                <a:cs typeface="+mj-cs"/>
              </a:rPr>
              <a:t>clothing</a:t>
            </a:r>
            <a:r>
              <a:rPr lang="ru-RU" sz="1600" i="1" noProof="0" dirty="0" smtClean="0">
                <a:latin typeface="+mj-lt"/>
                <a:ea typeface="+mj-ea"/>
                <a:cs typeface="+mj-cs"/>
              </a:rPr>
              <a:t>) по оценке «Экспресс-обзор» (</a:t>
            </a:r>
            <a:r>
              <a:rPr lang="en-US" sz="1600" i="1" dirty="0" smtClean="0">
                <a:latin typeface="+mj-lt"/>
                <a:ea typeface="+mj-ea"/>
                <a:cs typeface="+mj-cs"/>
                <a:hlinkClick r:id="rId3"/>
              </a:rPr>
              <a:t>www.e-o.ru</a:t>
            </a:r>
            <a:r>
              <a:rPr lang="en-US" sz="1600" i="1" dirty="0" smtClean="0">
                <a:latin typeface="+mj-lt"/>
                <a:ea typeface="+mj-ea"/>
                <a:cs typeface="+mj-cs"/>
              </a:rPr>
              <a:t>)</a:t>
            </a:r>
            <a:r>
              <a:rPr lang="ru-RU" sz="1600" i="1" noProof="0" dirty="0" smtClean="0">
                <a:latin typeface="+mj-lt"/>
                <a:ea typeface="+mj-ea"/>
                <a:cs typeface="+mj-cs"/>
              </a:rPr>
              <a:t> приходится на сегмент хлопчатобумажных изделий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, это обуславливает сильную зависимость рынка одежды, в том числе России, от динамики мировых цен на хлопок. По предварительным оценкам «РИА Мода» (</a:t>
            </a:r>
            <a:r>
              <a:rPr lang="en-US" sz="1600" i="1" dirty="0" smtClean="0">
                <a:latin typeface="+mj-lt"/>
                <a:ea typeface="+mj-ea"/>
                <a:cs typeface="+mj-cs"/>
                <a:hlinkClick r:id="rId4"/>
              </a:rPr>
              <a:t>http://www.1000inf.ru/news.aspx?id=15830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) среднегодовая цена на хлопок в  2013 году достигнет значения </a:t>
            </a:r>
            <a:r>
              <a:rPr lang="ru-RU" sz="1600" i="1" u="sng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87,53 центов/фунт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, а рост цен в сезоне       2013 – 2014 годов может составить </a:t>
            </a:r>
            <a:r>
              <a:rPr lang="ru-RU" sz="1600" i="1" u="sng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13%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.</a:t>
            </a:r>
            <a:r>
              <a:rPr kumimoji="0" lang="ru-RU" sz="1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71472" y="71414"/>
            <a:ext cx="5786446" cy="107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lvl="0" algn="ctr">
              <a:lnSpc>
                <a:spcPct val="140000"/>
              </a:lnSpc>
              <a:spcBef>
                <a:spcPct val="0"/>
              </a:spcBef>
            </a:pPr>
            <a:r>
              <a:rPr lang="ru-RU" sz="4400" dirty="0"/>
              <a:t>Общая характеристика рынка одежды России, его </a:t>
            </a:r>
            <a:r>
              <a:rPr lang="ru-RU" sz="4400" dirty="0" smtClean="0"/>
              <a:t>особенности</a:t>
            </a:r>
            <a:endParaRPr kumimoji="0" lang="ru-RU" sz="44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7" descr="OSTINlogo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32" y="428604"/>
            <a:ext cx="9144032" cy="5918220"/>
          </a:xfr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0" y="1357298"/>
            <a:ext cx="8858280" cy="55007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noProof="0" dirty="0" smtClean="0">
                <a:latin typeface="+mj-lt"/>
                <a:ea typeface="+mj-ea"/>
                <a:cs typeface="+mj-cs"/>
              </a:rPr>
              <a:t>          По прогнозам компании </a:t>
            </a:r>
            <a:r>
              <a:rPr lang="en-US" sz="1600" i="1" noProof="0" dirty="0" err="1" smtClean="0">
                <a:latin typeface="+mj-lt"/>
                <a:ea typeface="+mj-ea"/>
                <a:cs typeface="+mj-cs"/>
              </a:rPr>
              <a:t>Euromonitor</a:t>
            </a:r>
            <a:r>
              <a:rPr lang="ru-RU" sz="1600" i="1" noProof="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600" i="1" noProof="0" dirty="0" smtClean="0">
                <a:latin typeface="+mj-lt"/>
                <a:ea typeface="+mj-ea"/>
                <a:cs typeface="+mj-cs"/>
              </a:rPr>
              <a:t>International  </a:t>
            </a:r>
            <a:r>
              <a:rPr lang="ru-RU" sz="1600" i="1" noProof="0" dirty="0" smtClean="0">
                <a:latin typeface="+mj-lt"/>
                <a:ea typeface="+mj-ea"/>
                <a:cs typeface="+mj-cs"/>
              </a:rPr>
              <a:t>(</a:t>
            </a:r>
            <a:r>
              <a:rPr lang="en-US" sz="1600" i="1" u="sng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  <a:hlinkClick r:id="rId3"/>
              </a:rPr>
              <a:t>www.euromonitor.com</a:t>
            </a:r>
            <a:r>
              <a:rPr lang="ru-RU" sz="1600" i="1" noProof="0" dirty="0" smtClean="0">
                <a:latin typeface="+mj-lt"/>
                <a:ea typeface="+mj-ea"/>
                <a:cs typeface="+mj-cs"/>
              </a:rPr>
              <a:t>)</a:t>
            </a:r>
            <a:r>
              <a:rPr lang="en-US" sz="1600" i="1" noProof="0" dirty="0" smtClean="0">
                <a:latin typeface="+mj-lt"/>
                <a:ea typeface="+mj-ea"/>
                <a:cs typeface="+mj-cs"/>
              </a:rPr>
              <a:t> </a:t>
            </a:r>
            <a:r>
              <a:rPr lang="ru-RU" sz="1600" i="1" noProof="0" dirty="0" smtClean="0">
                <a:latin typeface="+mj-lt"/>
                <a:ea typeface="+mj-ea"/>
                <a:cs typeface="+mj-cs"/>
              </a:rPr>
              <a:t>объем сегмента одежды </a:t>
            </a:r>
            <a:r>
              <a:rPr lang="en-US" sz="1600" i="1" noProof="0" dirty="0" smtClean="0">
                <a:latin typeface="+mj-lt"/>
                <a:ea typeface="+mj-ea"/>
                <a:cs typeface="+mj-cs"/>
              </a:rPr>
              <a:t>(clothing)</a:t>
            </a:r>
            <a:r>
              <a:rPr lang="ru-RU" sz="1600" i="1" noProof="0" dirty="0" smtClean="0">
                <a:latin typeface="+mj-lt"/>
                <a:ea typeface="+mj-ea"/>
                <a:cs typeface="+mj-cs"/>
              </a:rPr>
              <a:t> российского рынка в 2013 году достигнет объема  </a:t>
            </a:r>
            <a:r>
              <a:rPr lang="ru-RU" sz="1600" i="1" u="sng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3062,2 </a:t>
            </a:r>
            <a:r>
              <a:rPr lang="ru-RU" sz="1600" i="1" u="sng" noProof="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млн</a:t>
            </a:r>
            <a:r>
              <a:rPr lang="ru-RU" sz="1600" i="1" u="sng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1600" i="1" u="sng" noProof="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шт</a:t>
            </a:r>
            <a:r>
              <a:rPr lang="ru-RU" sz="1600" i="1" noProof="0" dirty="0" smtClean="0">
                <a:latin typeface="+mj-lt"/>
                <a:ea typeface="+mj-ea"/>
                <a:cs typeface="+mj-cs"/>
              </a:rPr>
              <a:t>, что в денежном эквиваленте составит </a:t>
            </a:r>
            <a:r>
              <a:rPr lang="ru-RU" sz="1600" i="1" u="sng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1603,7 </a:t>
            </a:r>
            <a:r>
              <a:rPr lang="ru-RU" sz="1600" i="1" u="sng" noProof="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млрд</a:t>
            </a:r>
            <a:r>
              <a:rPr lang="ru-RU" sz="1600" i="1" u="sng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руб</a:t>
            </a:r>
            <a:r>
              <a:rPr lang="ru-RU" sz="1600" i="1" noProof="0" dirty="0" smtClean="0">
                <a:latin typeface="+mj-lt"/>
                <a:ea typeface="+mj-ea"/>
                <a:cs typeface="+mj-cs"/>
              </a:rPr>
              <a:t>. На сегмент обуви в 2013 году придутся объемы в </a:t>
            </a:r>
            <a:r>
              <a:rPr lang="ru-RU" sz="1600" i="1" u="sng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493,2 </a:t>
            </a:r>
            <a:r>
              <a:rPr lang="ru-RU" sz="1600" i="1" u="sng" noProof="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млн</a:t>
            </a:r>
            <a:r>
              <a:rPr lang="ru-RU" sz="1600" i="1" u="sng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1600" i="1" u="sng" noProof="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шт</a:t>
            </a:r>
            <a:r>
              <a:rPr lang="ru-RU" sz="1600" i="1" dirty="0">
                <a:latin typeface="+mj-lt"/>
                <a:ea typeface="+mj-ea"/>
                <a:cs typeface="+mj-cs"/>
              </a:rPr>
              <a:t>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и </a:t>
            </a:r>
            <a:r>
              <a:rPr lang="ru-RU" sz="1600" i="1" u="sng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735,6 </a:t>
            </a:r>
            <a:r>
              <a:rPr lang="ru-RU" sz="1600" i="1" u="sng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млрд</a:t>
            </a:r>
            <a:r>
              <a:rPr lang="ru-RU" sz="1600" i="1" u="sng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руб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 в натуральном и денежном измерениях соответственно.</a:t>
            </a: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1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600" i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1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600" i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1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600" i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1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dirty="0" smtClean="0">
                <a:latin typeface="+mj-lt"/>
                <a:ea typeface="+mj-ea"/>
                <a:cs typeface="+mj-cs"/>
              </a:rPr>
              <a:t>* значения, соответствующие периоду 2012 – 2015 годов являются прогнозными</a:t>
            </a:r>
            <a:endParaRPr kumimoji="0" lang="ru-RU" sz="1600" b="0" i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857356" y="428604"/>
            <a:ext cx="707236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ctr">
              <a:lnSpc>
                <a:spcPct val="140000"/>
              </a:lnSpc>
              <a:spcBef>
                <a:spcPct val="0"/>
              </a:spcBef>
            </a:pPr>
            <a:r>
              <a:rPr lang="ru-RU" sz="4400" b="1" dirty="0">
                <a:solidFill>
                  <a:schemeClr val="bg1"/>
                </a:solidFill>
              </a:rPr>
              <a:t>Емкость и динамика развития рынка одежды в разрезе основных товарных  групп</a:t>
            </a:r>
            <a:endParaRPr kumimoji="0" lang="ru-RU" sz="44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42844" y="3000372"/>
          <a:ext cx="8429684" cy="2016467"/>
        </p:xfrm>
        <a:graphic>
          <a:graphicData uri="http://schemas.openxmlformats.org/drawingml/2006/table">
            <a:tbl>
              <a:tblPr/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2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2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2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3077">
                <a:tc gridSpan="9"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Динамика  роста российского рынка одежды (</a:t>
                      </a:r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apparel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8643" marR="8643" marT="86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Сегмент рынка</a:t>
                      </a:r>
                    </a:p>
                  </a:txBody>
                  <a:tcPr marL="8643" marR="8643" marT="86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в натуральном измерении, %</a:t>
                      </a:r>
                    </a:p>
                  </a:txBody>
                  <a:tcPr marL="8643" marR="8643" marT="86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в денежном измерении, %</a:t>
                      </a:r>
                    </a:p>
                  </a:txBody>
                  <a:tcPr marL="8643" marR="8643" marT="86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09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5A5A5A"/>
                          </a:solidFill>
                          <a:latin typeface="Calibri"/>
                        </a:rPr>
                        <a:t>2005-10 CAGR</a:t>
                      </a:r>
                    </a:p>
                  </a:txBody>
                  <a:tcPr marL="8643" marR="8643" marT="86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5A5A5A"/>
                          </a:solidFill>
                          <a:latin typeface="Calibri"/>
                        </a:rPr>
                        <a:t>2005/10 TOTAL</a:t>
                      </a:r>
                    </a:p>
                  </a:txBody>
                  <a:tcPr marL="8643" marR="8643" marT="86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5A5A5A"/>
                          </a:solidFill>
                          <a:latin typeface="Calibri"/>
                        </a:rPr>
                        <a:t>2010-15 CAGR</a:t>
                      </a:r>
                    </a:p>
                  </a:txBody>
                  <a:tcPr marL="8643" marR="8643" marT="86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5A5A5A"/>
                          </a:solidFill>
                          <a:latin typeface="Calibri"/>
                        </a:rPr>
                        <a:t>2010/15 TOTAL</a:t>
                      </a:r>
                    </a:p>
                  </a:txBody>
                  <a:tcPr marL="8643" marR="8643" marT="86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5A5A5A"/>
                          </a:solidFill>
                          <a:latin typeface="Calibri"/>
                        </a:rPr>
                        <a:t>2005-10 CAGR</a:t>
                      </a:r>
                    </a:p>
                  </a:txBody>
                  <a:tcPr marL="8643" marR="8643" marT="86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5A5A5A"/>
                          </a:solidFill>
                          <a:latin typeface="Calibri"/>
                        </a:rPr>
                        <a:t>2005/10 TOTAL</a:t>
                      </a:r>
                    </a:p>
                  </a:txBody>
                  <a:tcPr marL="8643" marR="8643" marT="86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5A5A5A"/>
                          </a:solidFill>
                          <a:latin typeface="Calibri"/>
                        </a:rPr>
                        <a:t>2010-15 CAGR</a:t>
                      </a:r>
                    </a:p>
                  </a:txBody>
                  <a:tcPr marL="8643" marR="8643" marT="86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5A5A5A"/>
                          </a:solidFill>
                          <a:latin typeface="Calibri"/>
                        </a:rPr>
                        <a:t>2010/15 TOTAL</a:t>
                      </a:r>
                    </a:p>
                  </a:txBody>
                  <a:tcPr marL="8643" marR="8643" marT="86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Clothing</a:t>
                      </a:r>
                    </a:p>
                  </a:txBody>
                  <a:tcPr marL="8643" marR="8643" marT="86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A5A5A"/>
                          </a:solidFill>
                          <a:latin typeface="Calibri"/>
                        </a:rPr>
                        <a:t>2.4</a:t>
                      </a:r>
                    </a:p>
                  </a:txBody>
                  <a:tcPr marL="8643" marR="8643" marT="86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A5A5A"/>
                          </a:solidFill>
                          <a:latin typeface="Calibri"/>
                        </a:rPr>
                        <a:t>12.8</a:t>
                      </a:r>
                    </a:p>
                  </a:txBody>
                  <a:tcPr marL="8643" marR="8643" marT="86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A5A5A"/>
                          </a:solidFill>
                          <a:latin typeface="Calibri"/>
                        </a:rPr>
                        <a:t>3.8</a:t>
                      </a:r>
                    </a:p>
                  </a:txBody>
                  <a:tcPr marL="8643" marR="8643" marT="86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A5A5A"/>
                          </a:solidFill>
                          <a:latin typeface="Calibri"/>
                        </a:rPr>
                        <a:t>20.7</a:t>
                      </a:r>
                    </a:p>
                  </a:txBody>
                  <a:tcPr marL="8643" marR="8643" marT="86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A5A5A"/>
                          </a:solidFill>
                          <a:latin typeface="Calibri"/>
                        </a:rPr>
                        <a:t>8.8</a:t>
                      </a:r>
                    </a:p>
                  </a:txBody>
                  <a:tcPr marL="8643" marR="8643" marT="86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A5A5A"/>
                          </a:solidFill>
                          <a:latin typeface="Calibri"/>
                        </a:rPr>
                        <a:t>52.3</a:t>
                      </a:r>
                    </a:p>
                  </a:txBody>
                  <a:tcPr marL="8643" marR="8643" marT="86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A5A5A"/>
                          </a:solidFill>
                          <a:latin typeface="Calibri"/>
                        </a:rPr>
                        <a:t>6.3</a:t>
                      </a:r>
                    </a:p>
                  </a:txBody>
                  <a:tcPr marL="8643" marR="8643" marT="86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A5A5A"/>
                          </a:solidFill>
                          <a:latin typeface="Calibri"/>
                        </a:rPr>
                        <a:t>35.5</a:t>
                      </a:r>
                    </a:p>
                  </a:txBody>
                  <a:tcPr marL="8643" marR="8643" marT="86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Footwear</a:t>
                      </a:r>
                    </a:p>
                  </a:txBody>
                  <a:tcPr marL="8643" marR="8643" marT="86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A5A5A"/>
                          </a:solidFill>
                          <a:latin typeface="Calibri"/>
                        </a:rPr>
                        <a:t>6.8</a:t>
                      </a:r>
                    </a:p>
                  </a:txBody>
                  <a:tcPr marL="8643" marR="8643" marT="86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A5A5A"/>
                          </a:solidFill>
                          <a:latin typeface="Calibri"/>
                        </a:rPr>
                        <a:t>38.7</a:t>
                      </a:r>
                    </a:p>
                  </a:txBody>
                  <a:tcPr marL="8643" marR="8643" marT="86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A5A5A"/>
                          </a:solidFill>
                          <a:latin typeface="Calibri"/>
                        </a:rPr>
                        <a:t>6.5</a:t>
                      </a:r>
                    </a:p>
                  </a:txBody>
                  <a:tcPr marL="8643" marR="8643" marT="86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A5A5A"/>
                          </a:solidFill>
                          <a:latin typeface="Calibri"/>
                        </a:rPr>
                        <a:t>37.1</a:t>
                      </a:r>
                    </a:p>
                  </a:txBody>
                  <a:tcPr marL="8643" marR="8643" marT="86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A5A5A"/>
                          </a:solidFill>
                          <a:latin typeface="Calibri"/>
                        </a:rPr>
                        <a:t>15.2</a:t>
                      </a:r>
                    </a:p>
                  </a:txBody>
                  <a:tcPr marL="8643" marR="8643" marT="86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A5A5A"/>
                          </a:solidFill>
                          <a:latin typeface="Calibri"/>
                        </a:rPr>
                        <a:t>102.8</a:t>
                      </a:r>
                    </a:p>
                  </a:txBody>
                  <a:tcPr marL="8643" marR="8643" marT="86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A5A5A"/>
                          </a:solidFill>
                          <a:latin typeface="Calibri"/>
                        </a:rPr>
                        <a:t>8.5</a:t>
                      </a:r>
                    </a:p>
                  </a:txBody>
                  <a:tcPr marL="8643" marR="8643" marT="86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A5A5A"/>
                          </a:solidFill>
                          <a:latin typeface="Calibri"/>
                        </a:rPr>
                        <a:t>50.5</a:t>
                      </a:r>
                    </a:p>
                  </a:txBody>
                  <a:tcPr marL="8643" marR="8643" marT="86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Apparel</a:t>
                      </a:r>
                    </a:p>
                  </a:txBody>
                  <a:tcPr marL="8643" marR="8643" marT="86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5A5A5A"/>
                          </a:solidFill>
                          <a:latin typeface="Calibri"/>
                        </a:rPr>
                        <a:t>2.9</a:t>
                      </a:r>
                    </a:p>
                  </a:txBody>
                  <a:tcPr marL="8643" marR="8643" marT="86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5A5A5A"/>
                          </a:solidFill>
                          <a:latin typeface="Calibri"/>
                        </a:rPr>
                        <a:t>15.6</a:t>
                      </a:r>
                    </a:p>
                  </a:txBody>
                  <a:tcPr marL="8643" marR="8643" marT="86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5A5A5A"/>
                          </a:solidFill>
                          <a:latin typeface="Calibri"/>
                        </a:rPr>
                        <a:t>4.2</a:t>
                      </a:r>
                    </a:p>
                  </a:txBody>
                  <a:tcPr marL="8643" marR="8643" marT="86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5A5A5A"/>
                          </a:solidFill>
                          <a:latin typeface="Calibri"/>
                        </a:rPr>
                        <a:t>22.8</a:t>
                      </a:r>
                    </a:p>
                  </a:txBody>
                  <a:tcPr marL="8643" marR="8643" marT="86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5A5A5A"/>
                          </a:solidFill>
                          <a:latin typeface="Calibri"/>
                        </a:rPr>
                        <a:t>10.5</a:t>
                      </a:r>
                    </a:p>
                  </a:txBody>
                  <a:tcPr marL="8643" marR="8643" marT="86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5A5A5A"/>
                          </a:solidFill>
                          <a:latin typeface="Calibri"/>
                        </a:rPr>
                        <a:t>64.6</a:t>
                      </a:r>
                    </a:p>
                  </a:txBody>
                  <a:tcPr marL="8643" marR="8643" marT="86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5A5A5A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643" marR="8643" marT="86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5A5A5A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8643" marR="8643" marT="86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7" descr="OSTINlogo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32" y="428604"/>
            <a:ext cx="9144032" cy="5918220"/>
          </a:xfr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0" y="1357298"/>
            <a:ext cx="8858280" cy="48577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noProof="0" dirty="0" smtClean="0">
                <a:latin typeface="+mj-lt"/>
                <a:ea typeface="+mj-ea"/>
                <a:cs typeface="+mj-cs"/>
              </a:rPr>
              <a:t>          </a:t>
            </a:r>
            <a:endParaRPr kumimoji="0" lang="ru-RU" sz="1600" b="0" i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857356" y="428604"/>
            <a:ext cx="707236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lvl="0" algn="ctr">
              <a:lnSpc>
                <a:spcPct val="140000"/>
              </a:lnSpc>
              <a:spcBef>
                <a:spcPct val="0"/>
              </a:spcBef>
            </a:pPr>
            <a:r>
              <a:rPr lang="ru-RU" sz="4400" b="1" dirty="0">
                <a:solidFill>
                  <a:schemeClr val="bg1"/>
                </a:solidFill>
              </a:rPr>
              <a:t>Емкость и динамика развития рынка одежды в разрезе основных </a:t>
            </a:r>
            <a:r>
              <a:rPr lang="ru-RU" sz="4400" b="1" dirty="0" smtClean="0">
                <a:solidFill>
                  <a:schemeClr val="bg1"/>
                </a:solidFill>
              </a:rPr>
              <a:t>товарных </a:t>
            </a:r>
            <a:r>
              <a:rPr lang="ru-RU" sz="4400" b="1" dirty="0">
                <a:solidFill>
                  <a:schemeClr val="bg1"/>
                </a:solidFill>
              </a:rPr>
              <a:t>групп</a:t>
            </a:r>
            <a:endParaRPr kumimoji="0" lang="ru-RU" sz="44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285720" y="2357430"/>
          <a:ext cx="8572560" cy="4019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152400" y="1509698"/>
            <a:ext cx="8858280" cy="7762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noProof="0" dirty="0" smtClean="0">
                <a:latin typeface="+mj-lt"/>
                <a:ea typeface="+mj-ea"/>
                <a:cs typeface="+mj-cs"/>
              </a:rPr>
              <a:t>          Емкости сегментов одежды </a:t>
            </a:r>
            <a:r>
              <a:rPr lang="en-US" sz="1600" i="1" noProof="0" dirty="0" smtClean="0">
                <a:latin typeface="+mj-lt"/>
                <a:ea typeface="+mj-ea"/>
                <a:cs typeface="+mj-cs"/>
              </a:rPr>
              <a:t>(clothing)</a:t>
            </a:r>
            <a:r>
              <a:rPr lang="ru-RU" sz="1600" i="1" noProof="0" dirty="0" smtClean="0">
                <a:latin typeface="+mj-lt"/>
                <a:ea typeface="+mj-ea"/>
                <a:cs typeface="+mj-cs"/>
              </a:rPr>
              <a:t> и обуви </a:t>
            </a:r>
            <a:r>
              <a:rPr lang="en-US" sz="1600" i="1" noProof="0" dirty="0" smtClean="0">
                <a:latin typeface="+mj-lt"/>
                <a:ea typeface="+mj-ea"/>
                <a:cs typeface="+mj-cs"/>
              </a:rPr>
              <a:t>(footwear)</a:t>
            </a:r>
            <a:r>
              <a:rPr lang="ru-RU" sz="1600" i="1" noProof="0" dirty="0" smtClean="0">
                <a:latin typeface="+mj-lt"/>
                <a:ea typeface="+mj-ea"/>
                <a:cs typeface="+mj-cs"/>
              </a:rPr>
              <a:t> в натуральном и денежном выражениях </a:t>
            </a:r>
            <a:r>
              <a:rPr lang="ru-RU" sz="1600" i="1" noProof="0" dirty="0">
                <a:latin typeface="+mj-lt"/>
                <a:ea typeface="+mj-ea"/>
                <a:cs typeface="+mj-cs"/>
              </a:rPr>
              <a:t> </a:t>
            </a:r>
            <a:r>
              <a:rPr lang="ru-RU" sz="1600" i="1" noProof="0" dirty="0" smtClean="0">
                <a:latin typeface="+mj-lt"/>
                <a:ea typeface="+mj-ea"/>
                <a:cs typeface="+mj-cs"/>
              </a:rPr>
              <a:t>в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 2005 – 2015  годах. Данные за период 2012 – 2015 годов являются прогнозными.</a:t>
            </a:r>
            <a:endParaRPr kumimoji="0" lang="ru-RU" sz="1600" b="0" i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896521" y="2467505"/>
            <a:ext cx="2890321" cy="3390387"/>
          </a:xfrm>
          <a:prstGeom prst="roundRect">
            <a:avLst>
              <a:gd name="adj" fmla="val 1271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7" descr="OSTINlogo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32" y="428604"/>
            <a:ext cx="9144032" cy="5918220"/>
          </a:xfrm>
        </p:spPr>
      </p:pic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71406" y="1285860"/>
          <a:ext cx="8929718" cy="3442347"/>
        </p:xfrm>
        <a:graphic>
          <a:graphicData uri="http://schemas.openxmlformats.org/drawingml/2006/table">
            <a:tbl>
              <a:tblPr/>
              <a:tblGrid>
                <a:gridCol w="2166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54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54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54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54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54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3329">
                <a:tc gridSpan="9"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Динамика роста по товарным категориям</a:t>
                      </a:r>
                    </a:p>
                  </a:txBody>
                  <a:tcPr marL="9018" marR="9018" marT="9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4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Сегмент рынка</a:t>
                      </a:r>
                    </a:p>
                  </a:txBody>
                  <a:tcPr marL="9018" marR="9018" marT="9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в натуральном измерении, %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в денежном измерении, %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4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5A5A5A"/>
                          </a:solidFill>
                          <a:latin typeface="Calibri"/>
                        </a:rPr>
                        <a:t>2005-10 CAGR</a:t>
                      </a:r>
                    </a:p>
                  </a:txBody>
                  <a:tcPr marL="9018" marR="9018" marT="9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5A5A5A"/>
                          </a:solidFill>
                          <a:latin typeface="Calibri"/>
                        </a:rPr>
                        <a:t>2005/10 TOTAL</a:t>
                      </a:r>
                    </a:p>
                  </a:txBody>
                  <a:tcPr marL="9018" marR="9018" marT="9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5A5A5A"/>
                          </a:solidFill>
                          <a:latin typeface="Calibri"/>
                        </a:rPr>
                        <a:t>2010-15 CAGR</a:t>
                      </a:r>
                    </a:p>
                  </a:txBody>
                  <a:tcPr marL="9018" marR="9018" marT="9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5A5A5A"/>
                          </a:solidFill>
                          <a:latin typeface="Calibri"/>
                        </a:rPr>
                        <a:t>2010/15 TOTAL</a:t>
                      </a:r>
                    </a:p>
                  </a:txBody>
                  <a:tcPr marL="9018" marR="9018" marT="9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5A5A5A"/>
                          </a:solidFill>
                          <a:latin typeface="Calibri"/>
                        </a:rPr>
                        <a:t>2005-10 CAGR</a:t>
                      </a:r>
                    </a:p>
                  </a:txBody>
                  <a:tcPr marL="9018" marR="9018" marT="9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5A5A5A"/>
                          </a:solidFill>
                          <a:latin typeface="Calibri"/>
                        </a:rPr>
                        <a:t>2005/10 TOTAL</a:t>
                      </a:r>
                    </a:p>
                  </a:txBody>
                  <a:tcPr marL="9018" marR="9018" marT="9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5A5A5A"/>
                          </a:solidFill>
                          <a:latin typeface="Calibri"/>
                        </a:rPr>
                        <a:t>2010-15 CAGR</a:t>
                      </a:r>
                    </a:p>
                  </a:txBody>
                  <a:tcPr marL="9018" marR="9018" marT="9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5A5A5A"/>
                          </a:solidFill>
                          <a:latin typeface="Calibri"/>
                        </a:rPr>
                        <a:t>2010/15 TOTAL</a:t>
                      </a:r>
                    </a:p>
                  </a:txBody>
                  <a:tcPr marL="9018" marR="9018" marT="9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48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Детская одежда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4.4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24.1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15.8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11.9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75.7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6.9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39.6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48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Аксессуары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1.5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7.6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3.6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19.6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8.3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48.7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3.5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18.5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48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Чулки, носки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2.7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14.2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5.1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28.1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93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7.3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42.1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48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Мужская одежда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3.4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18.4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4.3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23.2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10.1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61.4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7.4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42.7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48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Мужское нижнее белье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6.5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36.8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2.2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11.3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12.1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77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3.1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16.7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48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Женская одежда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1.3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6.9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3.9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21.1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7.5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43.7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6.2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34.9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48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Женское нижнее белье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0.8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2.1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10.8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7.3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42.2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3.1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16.6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48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Детская обувь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6.5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36.9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8.8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52.4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15.9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109.3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11.3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70.5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848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Мужская обувь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6.4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36.3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6.4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36.1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13.9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91.5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8.3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595959"/>
                          </a:solidFill>
                          <a:latin typeface="Arial"/>
                        </a:rPr>
                        <a:t>48.7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848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Женская обувь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6.3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35.6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15.6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106.8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8.4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595959"/>
                          </a:solidFill>
                          <a:latin typeface="Arial"/>
                        </a:rPr>
                        <a:t>49.4</a:t>
                      </a:r>
                    </a:p>
                  </a:txBody>
                  <a:tcPr marL="9018" marR="9018" marT="9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" name="Заголовок 1"/>
          <p:cNvSpPr txBox="1">
            <a:spLocks/>
          </p:cNvSpPr>
          <p:nvPr/>
        </p:nvSpPr>
        <p:spPr>
          <a:xfrm>
            <a:off x="0" y="4714884"/>
            <a:ext cx="9001156" cy="157163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ru-RU" sz="1600" i="1" noProof="0" dirty="0" smtClean="0">
                <a:latin typeface="+mj-lt"/>
                <a:ea typeface="+mj-ea"/>
                <a:cs typeface="+mj-cs"/>
              </a:rPr>
              <a:t>          Наиболее интенсивно развивающимися категориями в сегменте одежды (</a:t>
            </a:r>
            <a:r>
              <a:rPr lang="en-US" sz="1600" i="1" noProof="0" dirty="0" smtClean="0">
                <a:latin typeface="+mj-lt"/>
                <a:ea typeface="+mj-ea"/>
                <a:cs typeface="+mj-cs"/>
              </a:rPr>
              <a:t>clothing)</a:t>
            </a:r>
            <a:r>
              <a:rPr lang="ru-RU" sz="1600" i="1" noProof="0" dirty="0" smtClean="0">
                <a:latin typeface="+mj-lt"/>
                <a:ea typeface="+mj-ea"/>
                <a:cs typeface="+mj-cs"/>
              </a:rPr>
              <a:t> являются мужская одежда, чулочно-носочные товары и детская одежда. В категории женской одежды значение </a:t>
            </a:r>
            <a:r>
              <a:rPr lang="en-US" sz="1600" i="1" noProof="0" dirty="0" smtClean="0">
                <a:latin typeface="+mj-lt"/>
                <a:ea typeface="+mj-ea"/>
                <a:cs typeface="+mj-cs"/>
              </a:rPr>
              <a:t>CAGR 2010-15 </a:t>
            </a:r>
            <a:r>
              <a:rPr lang="ru-RU" sz="1600" i="1" noProof="0" dirty="0" smtClean="0">
                <a:latin typeface="+mj-lt"/>
                <a:ea typeface="+mj-ea"/>
                <a:cs typeface="+mj-cs"/>
              </a:rPr>
              <a:t>прогнозируется на 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сравнительно высоком уровне </a:t>
            </a:r>
            <a:r>
              <a:rPr lang="ru-RU" sz="1600" i="1" u="sng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6,2%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  как взвешенное  по двум категориям: женской джинсовой одежды (</a:t>
            </a:r>
            <a:r>
              <a:rPr lang="en-US" sz="1600" i="1" dirty="0"/>
              <a:t>CAGR </a:t>
            </a:r>
            <a:r>
              <a:rPr lang="en-US" sz="1600" i="1" dirty="0" smtClean="0"/>
              <a:t>2010-15</a:t>
            </a:r>
            <a:r>
              <a:rPr lang="ru-RU" sz="1600" i="1" dirty="0" smtClean="0"/>
              <a:t> = </a:t>
            </a:r>
            <a:r>
              <a:rPr lang="ru-RU" sz="1600" i="1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11,6%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) и женской одежды (без учета джинсовой </a:t>
            </a:r>
            <a:r>
              <a:rPr lang="en-US" sz="1600" i="1" dirty="0" smtClean="0"/>
              <a:t>CAGR 2010-15</a:t>
            </a:r>
            <a:r>
              <a:rPr lang="ru-RU" sz="1600" i="1" dirty="0" smtClean="0"/>
              <a:t> = </a:t>
            </a:r>
            <a:r>
              <a:rPr lang="ru-RU" sz="1600" i="1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5,4%</a:t>
            </a:r>
            <a:r>
              <a:rPr lang="ru-RU" sz="1600" i="1" dirty="0" smtClean="0">
                <a:latin typeface="+mj-lt"/>
                <a:ea typeface="+mj-ea"/>
                <a:cs typeface="+mj-cs"/>
              </a:rPr>
              <a:t>)</a:t>
            </a:r>
            <a:endParaRPr kumimoji="0" lang="ru-RU" sz="1600" b="0" i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4031</Words>
  <Application>Microsoft Office PowerPoint</Application>
  <PresentationFormat>Экран (4:3)</PresentationFormat>
  <Paragraphs>1411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5" baseType="lpstr">
      <vt:lpstr>Adobe Naskh Medium</vt:lpstr>
      <vt:lpstr>Agency FB</vt:lpstr>
      <vt:lpstr>Arial</vt:lpstr>
      <vt:lpstr>Bauhaus 93</vt:lpstr>
      <vt:lpstr>Calibri</vt:lpstr>
      <vt:lpstr>Chaparral Pro</vt:lpstr>
      <vt:lpstr>Verdana</vt:lpstr>
      <vt:lpstr>Тема Office</vt:lpstr>
      <vt:lpstr>Анализ конкурентных позиций компании O’STIN на рынке повседневной одежды РФ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USN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конкурентных позиций компании O'STIN</dc:title>
  <dc:creator>Сергей Парфенов</dc:creator>
  <cp:lastModifiedBy>Сергей Парфенов</cp:lastModifiedBy>
  <cp:revision>116</cp:revision>
  <dcterms:created xsi:type="dcterms:W3CDTF">2013-04-25T21:25:23Z</dcterms:created>
  <dcterms:modified xsi:type="dcterms:W3CDTF">2023-02-18T18:16:36Z</dcterms:modified>
</cp:coreProperties>
</file>