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399" r:id="rId2"/>
    <p:sldId id="418" r:id="rId3"/>
    <p:sldId id="424" r:id="rId4"/>
    <p:sldId id="419" r:id="rId5"/>
    <p:sldId id="425" r:id="rId6"/>
    <p:sldId id="429" r:id="rId7"/>
    <p:sldId id="427" r:id="rId8"/>
    <p:sldId id="422" r:id="rId9"/>
    <p:sldId id="430" r:id="rId10"/>
    <p:sldId id="414" r:id="rId11"/>
    <p:sldId id="423" r:id="rId12"/>
    <p:sldId id="428" r:id="rId13"/>
  </p:sldIdLst>
  <p:sldSz cx="12601575" cy="6858000"/>
  <p:notesSz cx="6797675" cy="9926638"/>
  <p:defaultTextStyle>
    <a:defPPr>
      <a:defRPr lang="ru-RU"/>
    </a:defPPr>
    <a:lvl1pPr marL="0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9845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9690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9534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9379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49224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39069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28914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18758" algn="l" defTabSz="97969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скакова Альбина" initials="ИА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7E1402"/>
    <a:srgbClr val="093366"/>
    <a:srgbClr val="006600"/>
    <a:srgbClr val="003300"/>
    <a:srgbClr val="008000"/>
    <a:srgbClr val="800000"/>
    <a:srgbClr val="FAE0A0"/>
    <a:srgbClr val="FBE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95" d="100"/>
          <a:sy n="95" d="100"/>
        </p:scale>
        <p:origin x="58" y="144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D892-BAD6-48B9-9076-A74400998DEE}" type="datetimeFigureOut">
              <a:rPr lang="ru-RU" smtClean="0"/>
              <a:pPr/>
              <a:t>28.10.2018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BDC05-0CDA-4D30-8708-F68C259019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AE24-A2BC-4D2B-83D0-CF2FA3C51BC5}" type="datetimeFigureOut">
              <a:rPr lang="ru-RU" smtClean="0"/>
              <a:pPr/>
              <a:t>28.10.2018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0638" y="744538"/>
            <a:ext cx="6838951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C2D76-3041-473D-8D12-E4359C9351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35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0237" y="3886200"/>
            <a:ext cx="882110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9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9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8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1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3E53-831C-494A-AA33-8A0E3DF794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7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155" y="-3330"/>
            <a:ext cx="11341100" cy="768034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08EC-D5ED-42A1-8010-56DD11DBB02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9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.kozlechkova\Desktop\Рисунок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84"/>
            <a:ext cx="1260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30078" y="6356351"/>
            <a:ext cx="2940368" cy="365125"/>
          </a:xfrm>
          <a:prstGeom prst="rect">
            <a:avLst/>
          </a:prstGeom>
        </p:spPr>
        <p:txBody>
          <a:bodyPr vert="horz" lIns="97969" tIns="48984" rIns="97969" bIns="4898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319F-A9C5-4557-AEC7-BFF7584F261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28.10.2018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305539" y="6356351"/>
            <a:ext cx="3990499" cy="365125"/>
          </a:xfrm>
          <a:prstGeom prst="rect">
            <a:avLst/>
          </a:prstGeom>
        </p:spPr>
        <p:txBody>
          <a:bodyPr vert="horz" lIns="97969" tIns="48984" rIns="97969" bIns="4898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7969" tIns="48984" rIns="97969" bIns="48984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1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79690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384" indent="-367384" algn="l" defTabSz="9796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998" indent="-306153" algn="l" defTabSz="979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612" indent="-244922" algn="l" defTabSz="97969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57" indent="-244922" algn="l" defTabSz="979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4302" indent="-244922" algn="l" defTabSz="979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4146" indent="-244922" algn="l" defTabSz="979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3991" indent="-244922" algn="l" defTabSz="979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3836" indent="-244922" algn="l" defTabSz="979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3681" indent="-244922" algn="l" defTabSz="979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45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90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534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79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4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9069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18758" algn="l" defTabSz="9796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1260227" y="2420888"/>
            <a:ext cx="10711339" cy="2088232"/>
          </a:xfrm>
        </p:spPr>
        <p:txBody>
          <a:bodyPr/>
          <a:lstStyle/>
          <a:p>
            <a:pPr lvl="0" defTabSz="914400">
              <a:spcBef>
                <a:spcPts val="0"/>
              </a:spcBef>
            </a:pPr>
            <a:r>
              <a:rPr lang="ru-RU" sz="5400" b="1" i="1" dirty="0" smtClean="0">
                <a:ln w="50800"/>
                <a:solidFill>
                  <a:srgbClr val="034A90">
                    <a:lumMod val="75000"/>
                  </a:srgbClr>
                </a:solidFill>
                <a:latin typeface="Arial" pitchFamily="34" charset="0"/>
                <a:ea typeface="+mn-ea"/>
                <a:cs typeface="Arial" pitchFamily="34" charset="0"/>
              </a:rPr>
              <a:t>Кластеризация </a:t>
            </a:r>
            <a:br>
              <a:rPr lang="ru-RU" sz="5400" b="1" i="1" dirty="0" smtClean="0">
                <a:ln w="50800"/>
                <a:solidFill>
                  <a:srgbClr val="034A90">
                    <a:lumMod val="75000"/>
                  </a:srgbClr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ru-RU" sz="5400" b="1" i="1" dirty="0" smtClean="0">
                <a:ln w="50800"/>
                <a:solidFill>
                  <a:srgbClr val="034A90">
                    <a:lumMod val="75000"/>
                  </a:srgbClr>
                </a:solidFill>
                <a:latin typeface="Arial" pitchFamily="34" charset="0"/>
                <a:ea typeface="+mn-ea"/>
                <a:cs typeface="Arial" pitchFamily="34" charset="0"/>
              </a:rPr>
              <a:t>сетевого канала сбыта.</a:t>
            </a:r>
            <a:endParaRPr lang="ru-RU" sz="5400" b="1" i="1" dirty="0">
              <a:ln w="50800"/>
              <a:solidFill>
                <a:srgbClr val="034A90">
                  <a:lumMod val="75000"/>
                </a:srgb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451" y="-65317"/>
            <a:ext cx="10156563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Сравнение структуры кластеров по производителям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315790" y="629832"/>
            <a:ext cx="1300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B0F0"/>
                </a:solidFill>
              </a:rPr>
              <a:t>Савушкин</a:t>
            </a:r>
            <a:endParaRPr lang="ru-RU" sz="1800" b="1" dirty="0">
              <a:solidFill>
                <a:srgbClr val="00B0F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4978" y="2492896"/>
            <a:ext cx="2309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>
                <a:solidFill>
                  <a:srgbClr val="00B0F0"/>
                </a:solidFill>
              </a:rPr>
              <a:t>Молочное Дело</a:t>
            </a:r>
            <a:endParaRPr lang="ru-RU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24313" y="3979912"/>
            <a:ext cx="2277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>
                <a:solidFill>
                  <a:srgbClr val="00B0F0"/>
                </a:solidFill>
              </a:rPr>
              <a:t>РостАгроЭкспорт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39494"/>
              </p:ext>
            </p:extLst>
          </p:nvPr>
        </p:nvGraphicFramePr>
        <p:xfrm>
          <a:off x="9325123" y="984589"/>
          <a:ext cx="2592288" cy="2894267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Соотношение прайс-листов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Карусель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Ашан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Лента РЦ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Билла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Верный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D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Метро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Зельгрос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Бахетле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Монетка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Азбука вкуса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7764"/>
              </p:ext>
            </p:extLst>
          </p:nvPr>
        </p:nvGraphicFramePr>
        <p:xfrm>
          <a:off x="252115" y="2852936"/>
          <a:ext cx="2736304" cy="3336588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08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Соотношение прайс-листов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Ашан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Дикси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Магнит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О'Кей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Метро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Зельгрос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Гиперглобус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9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Алми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Я любимый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79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Виктория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ГастроноМир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7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Алые Паруса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00561"/>
              </p:ext>
            </p:extLst>
          </p:nvPr>
        </p:nvGraphicFramePr>
        <p:xfrm>
          <a:off x="9305217" y="4337695"/>
          <a:ext cx="2552748" cy="1550670"/>
        </p:xfrm>
        <a:graphic>
          <a:graphicData uri="http://schemas.openxmlformats.org/drawingml/2006/table">
            <a:tbl>
              <a:tblPr/>
              <a:tblGrid>
                <a:gridCol w="1280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Соотношение прайс-листов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Ашан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Виктория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5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Дикси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B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Магнит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Метро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420467" y="2060848"/>
            <a:ext cx="5472608" cy="318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 Результаты анализа подтверждают наличие существенных различий в ценообразовании конкурентов, например, Ростагроэкспорт отгружает продукцию в сеть Виктория по ценам на 1-2% ниже, чем в Дикси. Наоборот, Молочное дело наценивает на ТС Виктория на 40% больше, </a:t>
            </a:r>
            <a:r>
              <a:rPr lang="ru-RU" sz="1600" i="1" dirty="0">
                <a:solidFill>
                  <a:srgbClr val="002060"/>
                </a:solidFill>
              </a:rPr>
              <a:t>чем на Дикси.</a:t>
            </a:r>
          </a:p>
          <a:p>
            <a:pPr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           </a:t>
            </a:r>
          </a:p>
          <a:p>
            <a:pPr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           Такие «перекосы» </a:t>
            </a:r>
            <a:r>
              <a:rPr lang="ru-RU" sz="1600" i="1" dirty="0" smtClean="0">
                <a:solidFill>
                  <a:srgbClr val="002060"/>
                </a:solidFill>
              </a:rPr>
              <a:t>отражаются на полочных ценах, например, продукция ТМ Благода в Метро стоит дороже, чем в Карусели, хотя общий уровень цен ТС Метро по молочной полке -10% к уровню ТС Карусель.</a:t>
            </a:r>
            <a:endParaRPr lang="ru-RU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708097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Тактика кластеризации новых сетей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72395" y="1700808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ct val="150000"/>
              </a:lnSpc>
              <a:buAutoNum type="arabicParenR"/>
            </a:pPr>
            <a:r>
              <a:rPr lang="ru-RU" sz="1600" i="1" dirty="0" smtClean="0">
                <a:solidFill>
                  <a:srgbClr val="002060"/>
                </a:solidFill>
              </a:rPr>
              <a:t>Предварительная кластеризация осуществляется на основе экспертной оценки в рамках коммерческого комитета. </a:t>
            </a:r>
          </a:p>
          <a:p>
            <a:pPr marL="342900" indent="-342900" fontAlgn="ctr">
              <a:lnSpc>
                <a:spcPct val="150000"/>
              </a:lnSpc>
              <a:buAutoNum type="arabicParenR"/>
            </a:pPr>
            <a:r>
              <a:rPr lang="ru-RU" sz="1600" i="1" dirty="0" smtClean="0">
                <a:solidFill>
                  <a:srgbClr val="002060"/>
                </a:solidFill>
              </a:rPr>
              <a:t>Департамент маркетинга корректирует кластерный прайс-лист по нормативам </a:t>
            </a:r>
            <a:r>
              <a:rPr lang="ru-RU" sz="1600" i="1" dirty="0" err="1" smtClean="0">
                <a:solidFill>
                  <a:srgbClr val="002060"/>
                </a:solidFill>
              </a:rPr>
              <a:t>маржинальности</a:t>
            </a:r>
            <a:r>
              <a:rPr lang="ru-RU" sz="1600" i="1" dirty="0" smtClean="0">
                <a:solidFill>
                  <a:srgbClr val="002060"/>
                </a:solidFill>
              </a:rPr>
              <a:t>, исходя из конкретных условий поставки / оплаты / возвратов клиента.</a:t>
            </a:r>
          </a:p>
          <a:p>
            <a:pPr marL="342900" indent="-342900" fontAlgn="ctr">
              <a:lnSpc>
                <a:spcPct val="150000"/>
              </a:lnSpc>
              <a:buAutoNum type="arabicParenR"/>
            </a:pPr>
            <a:r>
              <a:rPr lang="ru-RU" sz="1600" i="1" dirty="0" smtClean="0">
                <a:solidFill>
                  <a:srgbClr val="002060"/>
                </a:solidFill>
              </a:rPr>
              <a:t>Детализированная кластеризация по описанному выше алгоритму (с аудитом и анализом полочных цен) будет осуществлена для набора «ключевых» сетей, определенных в рамках коммерческого комитета.</a:t>
            </a:r>
            <a:endParaRPr lang="ru-RU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809683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Добавление новых сетей в кластеризацию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0720" y="2882766"/>
            <a:ext cx="65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52315" y="836712"/>
            <a:ext cx="936104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	На данный момент кластеризована только часть «ключевых» сетей: потенциальных и действующих покупателей Балмико.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	 Для целей индивидуального ценообразования необходимо провести мониторинги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следующих сетей: Магнит, Дикси и Пятерочка.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>
                <a:solidFill>
                  <a:srgbClr val="002060"/>
                </a:solidFill>
              </a:rPr>
              <a:t>	</a:t>
            </a:r>
            <a:r>
              <a:rPr lang="ru-RU" sz="1600" i="1" dirty="0" smtClean="0">
                <a:solidFill>
                  <a:srgbClr val="002060"/>
                </a:solidFill>
              </a:rPr>
              <a:t>Для целей добавления новых сетей в кластеризацию, </a:t>
            </a:r>
            <a:r>
              <a:rPr lang="ru-RU" sz="1600" i="1" dirty="0">
                <a:solidFill>
                  <a:srgbClr val="002060"/>
                </a:solidFill>
              </a:rPr>
              <a:t>необходимо провести мониторинги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>
                <a:solidFill>
                  <a:srgbClr val="002060"/>
                </a:solidFill>
              </a:rPr>
              <a:t>следующих </a:t>
            </a:r>
            <a:r>
              <a:rPr lang="ru-RU" sz="1600" i="1" dirty="0" smtClean="0">
                <a:solidFill>
                  <a:srgbClr val="002060"/>
                </a:solidFill>
              </a:rPr>
              <a:t>сетей: 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>
                <a:solidFill>
                  <a:srgbClr val="002060"/>
                </a:solidFill>
              </a:rPr>
              <a:t>	</a:t>
            </a:r>
          </a:p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54529"/>
              </p:ext>
            </p:extLst>
          </p:nvPr>
        </p:nvGraphicFramePr>
        <p:xfrm>
          <a:off x="4176544" y="2882766"/>
          <a:ext cx="1584176" cy="2048768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Федеральные сети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Монетка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Интерторг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Атак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 Russia B.V.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Верный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ОКей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195858"/>
              </p:ext>
            </p:extLst>
          </p:nvPr>
        </p:nvGraphicFramePr>
        <p:xfrm>
          <a:off x="6372795" y="2882766"/>
          <a:ext cx="1668512" cy="1798615"/>
        </p:xfrm>
        <a:graphic>
          <a:graphicData uri="http://schemas.openxmlformats.org/drawingml/2006/table">
            <a:tbl>
              <a:tblPr/>
              <a:tblGrid>
                <a:gridCol w="166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Локальные сети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Азбука вкуса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 МАРКЕТ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Виктория-Балтия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Магнолия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Мираторг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4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Диксика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570002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Исходные данные и алгоритм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464583" y="1516632"/>
            <a:ext cx="1673593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Аудит сетевой розницы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36291" y="1516632"/>
            <a:ext cx="2303082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Прайс-листы ТМ Милава по сетям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44803" y="1516632"/>
            <a:ext cx="2592288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Прайс-листы  Савушкин, Молочное дело, </a:t>
            </a:r>
            <a:r>
              <a:rPr lang="en-US" sz="1600" dirty="0" err="1" smtClean="0">
                <a:solidFill>
                  <a:schemeClr val="bg1"/>
                </a:solidFill>
              </a:rPr>
              <a:t>Nelt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РостАгроЭкспорт по сетям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294410" y="1520030"/>
            <a:ext cx="2282661" cy="7200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Экспертная оценка отдела продаж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27205" y="2641576"/>
            <a:ext cx="2447098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Сравнение полочных цен с прайс-листом</a:t>
            </a:r>
            <a:endParaRPr lang="ru-RU" sz="16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39573" y="2641576"/>
            <a:ext cx="2448272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Сравнение полочных цен с прайс-листами конкурентов</a:t>
            </a:r>
            <a:endParaRPr lang="ru-RU" sz="16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772395" y="2240110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587445" y="2214192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009010" y="2203670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755797" y="2217917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2427205" y="3793704"/>
            <a:ext cx="2447098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Наценки сетей на ТМ Милава</a:t>
            </a:r>
            <a:endParaRPr lang="ru-RU" sz="16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650754" y="3361656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5739573" y="3793704"/>
            <a:ext cx="2447098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Наценки сетей на</a:t>
            </a:r>
            <a:r>
              <a:rPr lang="en-US" sz="1600" dirty="0" smtClean="0"/>
              <a:t> </a:t>
            </a:r>
            <a:r>
              <a:rPr lang="ru-RU" sz="1600" dirty="0" smtClean="0"/>
              <a:t>конкурентов</a:t>
            </a:r>
            <a:endParaRPr lang="ru-RU" sz="1600" dirty="0">
              <a:solidFill>
                <a:srgbClr val="FF0000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6963122" y="3361656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24" idx="0"/>
          </p:cNvCxnSpPr>
          <p:nvPr/>
        </p:nvCxnSpPr>
        <p:spPr>
          <a:xfrm>
            <a:off x="10420093" y="2203670"/>
            <a:ext cx="8962" cy="1590034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9141872" y="3793704"/>
            <a:ext cx="2574365" cy="72008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Средние наценки сетей на молочную полку</a:t>
            </a:r>
            <a:endParaRPr lang="ru-RU" sz="16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984007" y="4513784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8171821" y="4471050"/>
            <a:ext cx="970052" cy="54679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5724723" y="4941168"/>
            <a:ext cx="2447098" cy="72008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Целевая наценка сети для ТМ Милава</a:t>
            </a:r>
            <a:endParaRPr lang="ru-RU" sz="16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4874303" y="4471050"/>
            <a:ext cx="865269" cy="54679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570002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Исходные данные и алгоритм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274732" y="1630358"/>
            <a:ext cx="0" cy="46896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989623" y="2819399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294846" y="2819399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8998476" y="3978776"/>
            <a:ext cx="0" cy="42738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28"/>
          <p:cNvSpPr/>
          <p:nvPr/>
        </p:nvSpPr>
        <p:spPr>
          <a:xfrm>
            <a:off x="7945507" y="2095518"/>
            <a:ext cx="2088232" cy="72008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Целевая наценка сети</a:t>
            </a:r>
            <a:endParaRPr lang="ru-RU" sz="16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193510" y="3258696"/>
            <a:ext cx="2226715" cy="72008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Индексы полочных цен сетей</a:t>
            </a:r>
            <a:endParaRPr lang="ru-RU" sz="16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866247" y="3258696"/>
            <a:ext cx="2246751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Соотношение цен прайс-листов</a:t>
            </a:r>
            <a:endParaRPr lang="ru-RU" sz="16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866247" y="4406160"/>
            <a:ext cx="2246751" cy="720080"/>
          </a:xfrm>
          <a:prstGeom prst="roundRect">
            <a:avLst/>
          </a:prstGeom>
          <a:solidFill>
            <a:srgbClr val="CCE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Определение кластеров</a:t>
            </a:r>
            <a:endParaRPr lang="ru-RU" sz="16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108575" y="2099319"/>
            <a:ext cx="2311650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Сравнение полочных цен сетей по </a:t>
            </a:r>
            <a:r>
              <a:rPr lang="en-US" sz="1600" dirty="0" smtClean="0"/>
              <a:t>KVI</a:t>
            </a:r>
            <a:endParaRPr lang="ru-RU" sz="1600" dirty="0"/>
          </a:p>
        </p:txBody>
      </p:sp>
      <p:cxnSp>
        <p:nvCxnSpPr>
          <p:cNvPr id="17" name="Прямая со стрелкой 16"/>
          <p:cNvCxnSpPr>
            <a:endCxn id="30" idx="1"/>
          </p:cNvCxnSpPr>
          <p:nvPr/>
        </p:nvCxnSpPr>
        <p:spPr>
          <a:xfrm>
            <a:off x="7429616" y="3618736"/>
            <a:ext cx="436631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5108575" y="909968"/>
            <a:ext cx="2311650" cy="7200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Выбор ключевого ассортимента</a:t>
            </a:r>
            <a:r>
              <a:rPr lang="en-US" sz="1600" dirty="0" smtClean="0"/>
              <a:t> (KVI)</a:t>
            </a:r>
            <a:endParaRPr lang="ru-RU" sz="16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77610" y="924134"/>
            <a:ext cx="1673593" cy="7200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Аудит сетевой розницы</a:t>
            </a:r>
            <a:endParaRPr lang="ru-RU" sz="1600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751203" y="1270008"/>
            <a:ext cx="35737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449437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Целевая наценка сетей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0720" y="2882766"/>
            <a:ext cx="65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0397" y="2494997"/>
            <a:ext cx="4032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solidFill>
                  <a:srgbClr val="002060"/>
                </a:solidFill>
              </a:rPr>
              <a:t>В качестве целевой наценки берем минимальное из шести значений наценки сети: 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на ТМ Милава;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на ТМ Савушкин (и Брест-</a:t>
            </a:r>
            <a:r>
              <a:rPr lang="ru-RU" sz="1600" i="1" dirty="0" err="1" smtClean="0">
                <a:solidFill>
                  <a:srgbClr val="002060"/>
                </a:solidFill>
              </a:rPr>
              <a:t>Литовск</a:t>
            </a:r>
            <a:r>
              <a:rPr lang="ru-RU" sz="1600" i="1" dirty="0" smtClean="0">
                <a:solidFill>
                  <a:srgbClr val="002060"/>
                </a:solidFill>
              </a:rPr>
              <a:t>); 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на ТМ Молочное Дело;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на </a:t>
            </a:r>
            <a:r>
              <a:rPr lang="en-US" sz="1600" i="1" dirty="0" err="1" smtClean="0">
                <a:solidFill>
                  <a:srgbClr val="002060"/>
                </a:solidFill>
              </a:rPr>
              <a:t>Nelt</a:t>
            </a:r>
            <a:r>
              <a:rPr lang="ru-RU" sz="1600" i="1" dirty="0" smtClean="0">
                <a:solidFill>
                  <a:srgbClr val="002060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на РостАгроЭкспорт;</a:t>
            </a:r>
          </a:p>
          <a:p>
            <a:pPr marL="285750" indent="-285750"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средняя наценка сети по данным КАМ.</a:t>
            </a:r>
          </a:p>
          <a:p>
            <a:pPr marL="285750" indent="-285750">
              <a:buFontTx/>
              <a:buChar char="-"/>
            </a:pPr>
            <a:endParaRPr lang="ru-RU" sz="1600" i="1" dirty="0">
              <a:solidFill>
                <a:srgbClr val="002060"/>
              </a:solidFill>
            </a:endParaRPr>
          </a:p>
          <a:p>
            <a:r>
              <a:rPr lang="ru-RU" sz="1600" i="1" dirty="0" smtClean="0">
                <a:solidFill>
                  <a:srgbClr val="002060"/>
                </a:solidFill>
              </a:rPr>
              <a:t>Наценки по прайс-листам взяты по ассортименту в целом без учета различия наценок по категориям в виду ограниченности ассортимента прайс-листов.</a:t>
            </a: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5755"/>
              </p:ext>
            </p:extLst>
          </p:nvPr>
        </p:nvGraphicFramePr>
        <p:xfrm>
          <a:off x="4644603" y="1484784"/>
          <a:ext cx="7154416" cy="3903345"/>
        </p:xfrm>
        <a:graphic>
          <a:graphicData uri="http://schemas.openxmlformats.org/drawingml/2006/table">
            <a:tbl>
              <a:tblPr/>
              <a:tblGrid>
                <a:gridCol w="119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на ТМ Милава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на Молочное Дело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на Савушкин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на </a:t>
                      </a:r>
                      <a:r>
                        <a:rPr lang="en-US" sz="1100" b="1" i="1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Nelt</a:t>
                      </a:r>
                      <a:endParaRPr lang="en-US" sz="1100" b="1" i="1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на РостАгро</a:t>
                      </a:r>
                      <a:b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Экспорт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Наценка сети по данным КАМ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Целевая наценка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Карусель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Перекресток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Экспресс Ритейл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Билла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Метро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Авоська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Мой магазин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Ашан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Зельгрос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Алми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79690" rtl="0" eaLnBrk="1" fontAlgn="ctr" latinLnBrk="0" hangingPunct="1"/>
                      <a:r>
                        <a:rPr lang="ru-RU" sz="1000" b="1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38%</a:t>
                      </a:r>
                      <a:endParaRPr lang="ru-RU" sz="1000" b="1" i="1" u="none" strike="noStrike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79690" rtl="0" eaLnBrk="1" fontAlgn="ctr" latinLnBrk="0" hangingPunct="1"/>
                      <a:r>
                        <a:rPr lang="ru-RU" sz="1000" b="1" i="1" u="none" strike="noStrike" kern="1200" dirty="0" smtClean="0">
                          <a:solidFill>
                            <a:srgbClr val="C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35%</a:t>
                      </a:r>
                      <a:endParaRPr lang="ru-RU" sz="1000" b="1" i="1" u="none" strike="noStrike" kern="1200" dirty="0">
                        <a:solidFill>
                          <a:srgbClr val="C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  <a:r>
                        <a:rPr lang="ru-RU" sz="10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Континент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Я Любимый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Гиперглобус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Алые паруса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Гастрономир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Доброном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760720" y="5534290"/>
            <a:ext cx="61670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i="1" dirty="0" smtClean="0">
                <a:solidFill>
                  <a:srgbClr val="FF0000"/>
                </a:solidFill>
              </a:rPr>
              <a:t>*</a:t>
            </a:r>
            <a:r>
              <a:rPr lang="ru-RU" sz="1050" b="1" i="1" dirty="0" smtClean="0">
                <a:solidFill>
                  <a:srgbClr val="002060"/>
                </a:solidFill>
              </a:rPr>
              <a:t> расчет целевой наценки ТС Алми по прайс-листам поставщиков (приведен на следующем слайде)</a:t>
            </a:r>
            <a:endParaRPr lang="ru-RU" sz="1050" b="1" dirty="0"/>
          </a:p>
        </p:txBody>
      </p:sp>
    </p:spTree>
    <p:extLst>
      <p:ext uri="{BB962C8B-B14F-4D97-AF65-F5344CB8AC3E}">
        <p14:creationId xmlns:p14="http://schemas.microsoft.com/office/powerpoint/2010/main" val="191467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4350102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Целевая наценка Алми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0720" y="2882766"/>
            <a:ext cx="65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299" y="980728"/>
            <a:ext cx="10398549" cy="149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	Для 14 поставщиков указаны средние значения и разброс торговых наценок Алми. </a:t>
            </a:r>
          </a:p>
          <a:p>
            <a:pPr lvl="0" fontAlgn="ctr"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Средние значения лежат в диапазоне от 24% до 47%, разброс наценок существенен даже по ассортименту одного производителя, например, наценка на ТМ Савушкин варьируется в диапазоне от 15% до 67%.</a:t>
            </a:r>
          </a:p>
          <a:p>
            <a:pPr lvl="0" fontAlgn="ctr"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	</a:t>
            </a:r>
            <a:r>
              <a:rPr lang="ru-RU" sz="1600" i="1" dirty="0" smtClean="0">
                <a:solidFill>
                  <a:srgbClr val="FF0000"/>
                </a:solidFill>
              </a:rPr>
              <a:t>*</a:t>
            </a:r>
            <a:r>
              <a:rPr lang="ru-RU" sz="1600" i="1" dirty="0" smtClean="0">
                <a:solidFill>
                  <a:srgbClr val="002060"/>
                </a:solidFill>
              </a:rPr>
              <a:t>Выбор в качестве целевой наценки на Савушкин обусловлен тем, что из перечисленных</a:t>
            </a:r>
          </a:p>
          <a:p>
            <a:pPr lvl="0" fontAlgn="ctr"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п</a:t>
            </a:r>
            <a:r>
              <a:rPr lang="ru-RU" sz="1600" i="1" dirty="0" smtClean="0">
                <a:solidFill>
                  <a:srgbClr val="002060"/>
                </a:solidFill>
              </a:rPr>
              <a:t>оставщиков ТМ Савушкин является ближайшим конкурентом ТМ Милава.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64664"/>
              </p:ext>
            </p:extLst>
          </p:nvPr>
        </p:nvGraphicFramePr>
        <p:xfrm>
          <a:off x="3852515" y="2996952"/>
          <a:ext cx="5070946" cy="304800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50" b="1" i="1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Производитель</a:t>
                      </a:r>
                      <a:endParaRPr lang="ru-RU" sz="1050" b="1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Минимум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Среднее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Максимум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Кол-во </a:t>
                      </a:r>
                      <a:r>
                        <a:rPr lang="en-US" sz="1100" b="1" i="1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sku</a:t>
                      </a:r>
                      <a:endParaRPr lang="ru-RU" sz="1100" b="1" i="1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МОЛВЕСТ АО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БИОМЕКС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БАЛМИКО ТОРГ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79690" rtl="0" eaLnBrk="1" fontAlgn="ctr" latinLnBrk="0" hangingPunct="1"/>
                      <a:r>
                        <a:rPr lang="ru-RU" sz="1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38%</a:t>
                      </a:r>
                      <a:endParaRPr lang="ru-RU" sz="1000" b="0" i="1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НМК ТД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САВУШКИН ПРОДУКТ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endParaRPr lang="ru-RU" sz="10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ЛЕГЕНДА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РОСТАГРОПРОДУКТ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ФЕРМЕРСКОЕ МОЛОКО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ПИР ООО ТД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НЕЛТ</a:t>
                      </a:r>
                      <a:r>
                        <a:rPr lang="ru-RU" sz="9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9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ООО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МЕЩЕРСКИЕ РОСЫ ТД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МОСКОВИЯ ЛОГИСТИК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ЭКОПРОД ООО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ВБД АО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79690" rtl="0" eaLnBrk="1" fontAlgn="ctr" latinLnBrk="0" hangingPunct="1"/>
                      <a:r>
                        <a:rPr lang="ru-RU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4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6277296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Выбор ключевого ассортимента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0387" y="1700808"/>
            <a:ext cx="7344816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Индексы полочных цен определяются соотношением полочных цен  на </a:t>
            </a:r>
            <a:r>
              <a:rPr lang="ru-RU" sz="1600" i="1" dirty="0">
                <a:solidFill>
                  <a:srgbClr val="002060"/>
                </a:solidFill>
              </a:rPr>
              <a:t> </a:t>
            </a:r>
            <a:r>
              <a:rPr lang="ru-RU" sz="1600" i="1" dirty="0" smtClean="0">
                <a:solidFill>
                  <a:srgbClr val="002060"/>
                </a:solidFill>
              </a:rPr>
              <a:t>ключевой (</a:t>
            </a:r>
            <a:r>
              <a:rPr lang="en-US" sz="1600" i="1" dirty="0" smtClean="0">
                <a:solidFill>
                  <a:srgbClr val="002060"/>
                </a:solidFill>
              </a:rPr>
              <a:t>KVI</a:t>
            </a:r>
            <a:r>
              <a:rPr lang="ru-RU" sz="1600" i="1" dirty="0" smtClean="0">
                <a:solidFill>
                  <a:srgbClr val="002060"/>
                </a:solidFill>
              </a:rPr>
              <a:t>) ассортимент.</a:t>
            </a:r>
          </a:p>
          <a:p>
            <a:pPr fontAlgn="ctr">
              <a:lnSpc>
                <a:spcPct val="120000"/>
              </a:lnSpc>
            </a:pPr>
            <a:endParaRPr lang="ru-RU" sz="1600" i="1" dirty="0">
              <a:solidFill>
                <a:srgbClr val="002060"/>
              </a:solidFill>
            </a:endParaRPr>
          </a:p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В ключевой ассортимент включены товары </a:t>
            </a:r>
            <a:r>
              <a:rPr lang="ru-RU" sz="1600" i="1" dirty="0" err="1" smtClean="0">
                <a:solidFill>
                  <a:srgbClr val="002060"/>
                </a:solidFill>
              </a:rPr>
              <a:t>объёмобразующих</a:t>
            </a:r>
            <a:r>
              <a:rPr lang="ru-RU" sz="1600" i="1" dirty="0" smtClean="0">
                <a:solidFill>
                  <a:srgbClr val="002060"/>
                </a:solidFill>
              </a:rPr>
              <a:t> товарных категорий (</a:t>
            </a:r>
            <a:r>
              <a:rPr lang="ru-RU" sz="1600" b="1" i="1" dirty="0" smtClean="0">
                <a:solidFill>
                  <a:srgbClr val="002060"/>
                </a:solidFill>
              </a:rPr>
              <a:t>молоко</a:t>
            </a:r>
            <a:r>
              <a:rPr lang="ru-RU" sz="1600" b="1" i="1" dirty="0">
                <a:solidFill>
                  <a:srgbClr val="002060"/>
                </a:solidFill>
              </a:rPr>
              <a:t>, </a:t>
            </a:r>
            <a:r>
              <a:rPr lang="ru-RU" sz="1600" b="1" i="1" dirty="0" smtClean="0">
                <a:solidFill>
                  <a:srgbClr val="002060"/>
                </a:solidFill>
              </a:rPr>
              <a:t>кефир, </a:t>
            </a:r>
            <a:r>
              <a:rPr lang="ru-RU" sz="1600" b="1" i="1" dirty="0">
                <a:solidFill>
                  <a:srgbClr val="002060"/>
                </a:solidFill>
              </a:rPr>
              <a:t>сметана, масло, </a:t>
            </a:r>
            <a:r>
              <a:rPr lang="ru-RU" sz="1600" b="1" i="1" dirty="0" smtClean="0">
                <a:solidFill>
                  <a:srgbClr val="002060"/>
                </a:solidFill>
              </a:rPr>
              <a:t>творог</a:t>
            </a:r>
            <a:r>
              <a:rPr lang="ru-RU" sz="1600" i="1" dirty="0" smtClean="0">
                <a:solidFill>
                  <a:srgbClr val="002060"/>
                </a:solidFill>
              </a:rPr>
              <a:t>) ближнего конкурентного окружения (</a:t>
            </a:r>
            <a:r>
              <a:rPr lang="ru-RU" sz="1600" b="1" i="1" dirty="0" smtClean="0">
                <a:solidFill>
                  <a:srgbClr val="002060"/>
                </a:solidFill>
              </a:rPr>
              <a:t>Савушкин, Брест-</a:t>
            </a:r>
            <a:r>
              <a:rPr lang="ru-RU" sz="1600" b="1" i="1" dirty="0" err="1" smtClean="0">
                <a:solidFill>
                  <a:srgbClr val="002060"/>
                </a:solidFill>
              </a:rPr>
              <a:t>Литовск</a:t>
            </a:r>
            <a:r>
              <a:rPr lang="ru-RU" sz="1600" b="1" i="1" dirty="0" smtClean="0">
                <a:solidFill>
                  <a:srgbClr val="002060"/>
                </a:solidFill>
              </a:rPr>
              <a:t>, ДМЗ, </a:t>
            </a:r>
            <a:r>
              <a:rPr lang="ru-RU" sz="1600" b="1" i="1" dirty="0" err="1" smtClean="0">
                <a:solidFill>
                  <a:srgbClr val="002060"/>
                </a:solidFill>
              </a:rPr>
              <a:t>Свитлогорье</a:t>
            </a:r>
            <a:r>
              <a:rPr lang="ru-RU" sz="1600" b="1" i="1" dirty="0" smtClean="0">
                <a:solidFill>
                  <a:srgbClr val="002060"/>
                </a:solidFill>
              </a:rPr>
              <a:t>, </a:t>
            </a:r>
            <a:r>
              <a:rPr lang="ru-RU" sz="1600" b="1" i="1" dirty="0" err="1" smtClean="0">
                <a:solidFill>
                  <a:srgbClr val="002060"/>
                </a:solidFill>
              </a:rPr>
              <a:t>Вкуснотеево</a:t>
            </a:r>
            <a:r>
              <a:rPr lang="ru-RU" sz="1600" i="1" dirty="0" smtClean="0">
                <a:solidFill>
                  <a:srgbClr val="002060"/>
                </a:solidFill>
              </a:rPr>
              <a:t>).</a:t>
            </a:r>
          </a:p>
          <a:p>
            <a:pPr fontAlgn="ctr">
              <a:lnSpc>
                <a:spcPct val="120000"/>
              </a:lnSpc>
            </a:pPr>
            <a:endParaRPr lang="ru-RU" sz="1600" i="1" dirty="0">
              <a:solidFill>
                <a:srgbClr val="002060"/>
              </a:solidFill>
            </a:endParaRPr>
          </a:p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Представленность в сетях ближнего конкурентного окружения оказалась недостаточно велика для достоверной оценки уровня полочных цен сетей, поэтому в </a:t>
            </a:r>
            <a:r>
              <a:rPr lang="en-US" sz="1600" i="1" dirty="0" smtClean="0">
                <a:solidFill>
                  <a:srgbClr val="002060"/>
                </a:solidFill>
              </a:rPr>
              <a:t>KVI</a:t>
            </a:r>
            <a:r>
              <a:rPr lang="ru-RU" sz="1600" i="1" dirty="0" smtClean="0">
                <a:solidFill>
                  <a:srgbClr val="002060"/>
                </a:solidFill>
              </a:rPr>
              <a:t> были включены лидеры рынка: </a:t>
            </a:r>
            <a:r>
              <a:rPr lang="en-US" sz="1600" b="1" i="1" dirty="0" smtClean="0">
                <a:solidFill>
                  <a:srgbClr val="002060"/>
                </a:solidFill>
              </a:rPr>
              <a:t>PepsiCo</a:t>
            </a:r>
            <a:r>
              <a:rPr lang="ru-RU" sz="1600" b="1" i="1" dirty="0" smtClean="0">
                <a:solidFill>
                  <a:srgbClr val="002060"/>
                </a:solidFill>
              </a:rPr>
              <a:t>, </a:t>
            </a:r>
            <a:r>
              <a:rPr lang="en-US" sz="1600" b="1" i="1" dirty="0" smtClean="0">
                <a:solidFill>
                  <a:srgbClr val="002060"/>
                </a:solidFill>
              </a:rPr>
              <a:t>Danone</a:t>
            </a:r>
            <a:r>
              <a:rPr lang="ru-RU" sz="1600" b="1" i="1" dirty="0" smtClean="0">
                <a:solidFill>
                  <a:srgbClr val="002060"/>
                </a:solidFill>
              </a:rPr>
              <a:t>, Ростагроэкспорт </a:t>
            </a:r>
            <a:r>
              <a:rPr lang="ru-RU" sz="1600" i="1" dirty="0" smtClean="0">
                <a:solidFill>
                  <a:srgbClr val="002060"/>
                </a:solidFill>
              </a:rPr>
              <a:t>и</a:t>
            </a:r>
            <a:r>
              <a:rPr lang="ru-RU" sz="1600" b="1" i="1" dirty="0" smtClean="0">
                <a:solidFill>
                  <a:srgbClr val="002060"/>
                </a:solidFill>
              </a:rPr>
              <a:t> </a:t>
            </a:r>
            <a:r>
              <a:rPr lang="ru-RU" sz="1600" b="1" i="1" dirty="0" err="1" smtClean="0">
                <a:solidFill>
                  <a:srgbClr val="002060"/>
                </a:solidFill>
              </a:rPr>
              <a:t>Экомилк</a:t>
            </a:r>
            <a:r>
              <a:rPr lang="ru-RU" sz="1600" i="1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1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4354847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Индексы полочных цен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8299" y="1124744"/>
            <a:ext cx="535005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В качестве «базы» выбраны полочные цены ТС </a:t>
            </a:r>
            <a:r>
              <a:rPr lang="ru-RU" sz="1600" b="1" i="1" dirty="0" smtClean="0">
                <a:solidFill>
                  <a:srgbClr val="002060"/>
                </a:solidFill>
              </a:rPr>
              <a:t>Карусель</a:t>
            </a:r>
            <a:r>
              <a:rPr lang="ru-RU" sz="1600" i="1" dirty="0" smtClean="0">
                <a:solidFill>
                  <a:srgbClr val="002060"/>
                </a:solidFill>
              </a:rPr>
              <a:t>. Выбор обоснован широкой молочной полкой сети (формат гипермаркет) и принадлежностью к Х5 (минимальным уровнем отгрузочных в сеть цен).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84163" y="2852936"/>
                <a:ext cx="5904656" cy="1078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ctr"/>
                <a:r>
                  <a:rPr lang="ru-RU" sz="1600" i="1" dirty="0" smtClean="0">
                    <a:solidFill>
                      <a:srgbClr val="002060"/>
                    </a:solidFill>
                  </a:rPr>
                  <a:t>Индекс входных цен – оценка уровня цен прайс - листов в сеть.</a:t>
                </a:r>
                <a:endParaRPr lang="ru-RU" sz="1600" i="1" dirty="0">
                  <a:solidFill>
                    <a:srgbClr val="002060"/>
                  </a:solidFill>
                </a:endParaRPr>
              </a:p>
              <a:p>
                <a:pPr fontAlgn="ctr"/>
                <a:endParaRPr lang="ru-RU" sz="1600" i="1" dirty="0">
                  <a:solidFill>
                    <a:srgbClr val="002060"/>
                  </a:solidFill>
                </a:endParaRPr>
              </a:p>
              <a:p>
                <a:pPr font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2060"/>
                          </a:solidFill>
                          <a:latin typeface="Cambria Math"/>
                        </a:rPr>
                        <m:t>индекс входных цен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индекс полочных цен</m:t>
                          </m:r>
                        </m:num>
                        <m:den>
                          <m:r>
                            <a:rPr lang="ru-RU" sz="16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1+ целевая наценка</m:t>
                          </m:r>
                        </m:den>
                      </m:f>
                    </m:oMath>
                  </m:oMathPara>
                </a14:m>
                <a:endParaRPr lang="ru-RU" sz="16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3" y="2852936"/>
                <a:ext cx="5904656" cy="1078116"/>
              </a:xfrm>
              <a:prstGeom prst="rect">
                <a:avLst/>
              </a:prstGeom>
              <a:blipFill rotWithShape="0"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55964"/>
              </p:ext>
            </p:extLst>
          </p:nvPr>
        </p:nvGraphicFramePr>
        <p:xfrm>
          <a:off x="7452915" y="980728"/>
          <a:ext cx="4855275" cy="4694159"/>
        </p:xfrm>
        <a:graphic>
          <a:graphicData uri="http://schemas.openxmlformats.org/drawingml/2006/table">
            <a:tbl>
              <a:tblPr/>
              <a:tblGrid>
                <a:gridCol w="1209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3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Сеть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Соотношение цен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Индекс полочных цен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Целевая наценка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Индекс входных цен</a:t>
                      </a:r>
                    </a:p>
                  </a:txBody>
                  <a:tcPr marL="6343" marR="6343" marT="634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7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Метро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7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Ашан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73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Зельгрос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73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Алми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Гиперглобус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97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Карусель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Мой магазин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844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Континент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573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Билла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6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Авоська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Я Любимый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Перекресток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Экспресс Ритейл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979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Доброном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CA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6562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Гастрономир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573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Алые паруса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6343" marR="6343" marT="63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2115" y="4385049"/>
                <a:ext cx="7272808" cy="1048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i="1" dirty="0" smtClean="0">
                    <a:solidFill>
                      <a:srgbClr val="002060"/>
                    </a:solidFill>
                  </a:rPr>
                  <a:t>В качестве базового уровня прайс-листов также выбрана ТС </a:t>
                </a:r>
                <a:r>
                  <a:rPr lang="ru-RU" sz="1600" b="1" i="1" dirty="0" smtClean="0">
                    <a:solidFill>
                      <a:srgbClr val="002060"/>
                    </a:solidFill>
                  </a:rPr>
                  <a:t>Карусель</a:t>
                </a:r>
                <a:endParaRPr lang="ru-RU" sz="1600" b="1" i="1" dirty="0">
                  <a:solidFill>
                    <a:srgbClr val="002060"/>
                  </a:solidFill>
                </a:endParaRPr>
              </a:p>
              <a:p>
                <a:endParaRPr lang="ru-RU" sz="1600" i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2060"/>
                          </a:solidFill>
                          <a:latin typeface="Cambria Math"/>
                        </a:rPr>
                        <m:t>уровень цен п.л. сети к </m:t>
                      </m:r>
                      <m:r>
                        <a:rPr lang="ru-RU" sz="1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базовому</m:t>
                      </m:r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ru-RU" sz="16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индекс входных цен сети</m:t>
                          </m:r>
                        </m:num>
                        <m:den>
                          <m:r>
                            <a:rPr lang="ru-RU" sz="16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индекс входных цен Карусели</m:t>
                          </m:r>
                        </m:den>
                      </m:f>
                      <m:r>
                        <a:rPr lang="en-US" sz="1600" i="1">
                          <a:solidFill>
                            <a:srgbClr val="002060"/>
                          </a:solidFill>
                          <a:latin typeface="Cambria Math"/>
                        </a:rPr>
                        <m:t>−1</m:t>
                      </m:r>
                      <m:r>
                        <a:rPr lang="ru-RU" sz="1600" i="1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16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5" y="4385049"/>
                <a:ext cx="7272808" cy="1048942"/>
              </a:xfrm>
              <a:prstGeom prst="rect">
                <a:avLst/>
              </a:prstGeom>
              <a:blipFill rotWithShape="1">
                <a:blip r:embed="rId3"/>
                <a:stretch>
                  <a:fillRect l="-419" t="-1744" b="-2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8412880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Соотношение прайс-листов. Кластеризация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6331" y="980728"/>
            <a:ext cx="5027373" cy="289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 Соотносим уровни входных цен по сетям с «базовым» (ТС Карусель) и группируем близкие значения в кластеры.</a:t>
            </a:r>
          </a:p>
          <a:p>
            <a:pPr>
              <a:lnSpc>
                <a:spcPct val="114000"/>
              </a:lnSpc>
            </a:pPr>
            <a:endParaRPr lang="ru-RU" sz="1600" i="1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 Ценообразование по структуре кластеров согласует уровень цен на ТМ Милава по сетям со средним уровнем цен молочной полки сети.</a:t>
            </a:r>
          </a:p>
          <a:p>
            <a:pPr>
              <a:lnSpc>
                <a:spcPct val="114000"/>
              </a:lnSpc>
            </a:pPr>
            <a:endParaRPr lang="ru-RU" sz="1600" i="1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 Такой подход позволяет избежать размывания ценового восприятия товарной марки.</a:t>
            </a:r>
            <a:r>
              <a:rPr lang="ru-RU" sz="1600" dirty="0" smtClean="0">
                <a:solidFill>
                  <a:srgbClr val="002060"/>
                </a:solidFill>
                <a:latin typeface="Cambria Math" panose="02040503050406030204" pitchFamily="18" charset="0"/>
              </a:rPr>
              <a:t>               </a:t>
            </a:r>
            <a:endParaRPr lang="ru-RU" sz="1600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10945"/>
              </p:ext>
            </p:extLst>
          </p:nvPr>
        </p:nvGraphicFramePr>
        <p:xfrm>
          <a:off x="8677051" y="1124744"/>
          <a:ext cx="3632200" cy="3669402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1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Соотношение прайс-листов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Кластер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Карусель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кластер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Перекресток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ru-RU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Экспресс Ритейл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ru-RU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Билла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кластер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Метро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5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Авоська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кластер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D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Мой магазин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Алми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D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Ашан, Атак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CD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Зельгрос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B1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кластер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A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Континент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EB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Я Любимый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4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Гиперглобус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A4A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Алые паруса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кластер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/>
                      </a:r>
                      <a:b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Гастрономир</a:t>
                      </a:r>
                      <a:endParaRPr lang="ru-RU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747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Доброном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3451" y="-65317"/>
            <a:ext cx="8412880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7969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i="1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Соотношение прайс-листов. Кластеризация</a:t>
            </a:r>
            <a:endParaRPr lang="ru-RU" sz="3200" b="1" i="1" dirty="0"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12355" y="1340768"/>
            <a:ext cx="9361040" cy="318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 </a:t>
            </a:r>
            <a:r>
              <a:rPr lang="ru-RU" sz="1600" i="1" dirty="0" smtClean="0">
                <a:solidFill>
                  <a:srgbClr val="002060"/>
                </a:solidFill>
              </a:rPr>
              <a:t>         По данным аудита полочных цен (конкурентного анализа) и величины наценки в ТС Карусель определены цены «базового» уровня по ассортименту ТМ «Милава».</a:t>
            </a:r>
          </a:p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 </a:t>
            </a:r>
          </a:p>
          <a:p>
            <a:pPr>
              <a:lnSpc>
                <a:spcPct val="114000"/>
              </a:lnSpc>
            </a:pPr>
            <a:r>
              <a:rPr lang="ru-RU" sz="1600" i="1" dirty="0">
                <a:solidFill>
                  <a:srgbClr val="002060"/>
                </a:solidFill>
              </a:rPr>
              <a:t> </a:t>
            </a:r>
            <a:r>
              <a:rPr lang="ru-RU" sz="1600" i="1" dirty="0" smtClean="0">
                <a:solidFill>
                  <a:srgbClr val="002060"/>
                </a:solidFill>
              </a:rPr>
              <a:t>         К базовому уровню применены рассчитанные «кластерные» наценки и нормативы по наценке в разрезе товарных групп («запретительные наценки»). В качестве цены кластерного прайс-листа выбрано максимальная из величин: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«базовый» уровень цены + «кластерная» наценка;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ru-RU" sz="1600" i="1" dirty="0" smtClean="0">
                <a:solidFill>
                  <a:srgbClr val="002060"/>
                </a:solidFill>
              </a:rPr>
              <a:t>входная цена + минимальная «запретительная» наценка.</a:t>
            </a:r>
          </a:p>
          <a:p>
            <a:pPr>
              <a:lnSpc>
                <a:spcPct val="114000"/>
              </a:lnSpc>
            </a:pPr>
            <a:endParaRPr lang="ru-RU" sz="1600" i="1" dirty="0" smtClean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</a:pPr>
            <a:r>
              <a:rPr lang="ru-RU" sz="1600" i="1" dirty="0" smtClean="0">
                <a:solidFill>
                  <a:srgbClr val="002060"/>
                </a:solidFill>
              </a:rPr>
              <a:t>         Для сетей с ретро в систему добавлены 5 «ретро» кластеров, цены которых будут скорректированы по нормативам наценки с учетом величины </a:t>
            </a:r>
            <a:r>
              <a:rPr lang="ru-RU" sz="1600" i="1" dirty="0" err="1" smtClean="0">
                <a:solidFill>
                  <a:srgbClr val="002060"/>
                </a:solidFill>
              </a:rPr>
              <a:t>ретробонуса</a:t>
            </a:r>
            <a:r>
              <a:rPr lang="ru-RU" sz="1600" i="1" dirty="0" smtClean="0">
                <a:solidFill>
                  <a:srgbClr val="002060"/>
                </a:solidFill>
              </a:rPr>
              <a:t> 5%. </a:t>
            </a:r>
            <a:endParaRPr lang="ru-RU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29444</TotalTime>
  <Words>1346</Words>
  <Application>Microsoft Office PowerPoint</Application>
  <PresentationFormat>Произвольный</PresentationFormat>
  <Paragraphs>509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3_Тема Office</vt:lpstr>
      <vt:lpstr>Кластеризация  сетевого канала сбыта.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кластеризации</dc:title>
  <dc:creator>Sergey Parfenov</dc:creator>
  <cp:lastModifiedBy>Sergey Parfenov</cp:lastModifiedBy>
  <cp:revision>1207</cp:revision>
  <cp:lastPrinted>2016-09-30T08:51:07Z</cp:lastPrinted>
  <dcterms:created xsi:type="dcterms:W3CDTF">2015-05-19T06:41:18Z</dcterms:created>
  <dcterms:modified xsi:type="dcterms:W3CDTF">2018-10-28T20:58:41Z</dcterms:modified>
</cp:coreProperties>
</file>