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  <p:sldId id="277" r:id="rId4"/>
    <p:sldId id="260" r:id="rId5"/>
    <p:sldId id="278" r:id="rId6"/>
    <p:sldId id="279" r:id="rId7"/>
    <p:sldId id="280" r:id="rId8"/>
    <p:sldId id="263" r:id="rId9"/>
    <p:sldId id="281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80C"/>
    <a:srgbClr val="CBD321"/>
    <a:srgbClr val="A3BD37"/>
    <a:srgbClr val="FF9933"/>
    <a:srgbClr val="5F0F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inw\Desktop\&#1054;&#1087;&#1090;&#1080;&#1084;&#1080;&#1079;&#1072;&#1094;&#1080;&#1103;%20&#1089;&#1090;&#1088;&#1091;&#1082;&#1090;&#1091;&#1088;&#1099;%20&#1079;&#1072;&#1083;&#1086;&#1074;.xlsm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inw\Desktop\&#1054;&#1087;&#1090;&#1080;&#1084;&#1080;&#1079;&#1072;&#1094;&#1080;&#1103;%20&#1089;&#1090;&#1088;&#1091;&#1082;&#1090;&#1091;&#1088;&#1099;%20&#1079;&#1072;&#1083;&#1086;&#1074;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view3D>
      <c:rotX val="10"/>
      <c:rotY val="310"/>
      <c:rAngAx val="0"/>
      <c:perspective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0978958880139984"/>
          <c:y val="3.7453703703703718E-2"/>
          <c:w val="0.85482852143482069"/>
          <c:h val="0.84253174874879766"/>
        </c:manualLayout>
      </c:layout>
      <c:surface3DChart>
        <c:wireframe val="0"/>
        <c:ser>
          <c:idx val="0"/>
          <c:order val="0"/>
          <c:tx>
            <c:strRef>
              <c:f>'Модель эластичности'!$BU$4</c:f>
              <c:strCache>
                <c:ptCount val="1"/>
                <c:pt idx="0">
                  <c:v>100%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36000"/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shade val="36000"/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shade val="36000"/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36000"/>
                  <a:shade val="95000"/>
                </a:schemeClr>
              </a:solidFill>
              <a:round/>
            </a:ln>
            <a:effectLst/>
            <a:sp3d contourW="9525">
              <a:contourClr>
                <a:schemeClr val="accent1">
                  <a:shade val="36000"/>
                  <a:shade val="95000"/>
                </a:schemeClr>
              </a:contourClr>
            </a:sp3d>
          </c:spPr>
          <c:cat>
            <c:numRef>
              <c:f>'Модель эластичности'!$BT$5:$BT$29</c:f>
              <c:numCache>
                <c:formatCode>0%</c:formatCode>
                <c:ptCount val="25"/>
                <c:pt idx="0">
                  <c:v>-0.5</c:v>
                </c:pt>
                <c:pt idx="1">
                  <c:v>-0.4</c:v>
                </c:pt>
                <c:pt idx="2">
                  <c:v>-0.30000000000000004</c:v>
                </c:pt>
                <c:pt idx="3">
                  <c:v>-0.20000000000000004</c:v>
                </c:pt>
                <c:pt idx="4">
                  <c:v>-0.10000000000000003</c:v>
                </c:pt>
                <c:pt idx="5">
                  <c:v>0</c:v>
                </c:pt>
                <c:pt idx="6">
                  <c:v>0.1</c:v>
                </c:pt>
                <c:pt idx="7">
                  <c:v>0.2</c:v>
                </c:pt>
                <c:pt idx="8">
                  <c:v>0.30000000000000004</c:v>
                </c:pt>
                <c:pt idx="9">
                  <c:v>0.4</c:v>
                </c:pt>
                <c:pt idx="10">
                  <c:v>0.5</c:v>
                </c:pt>
                <c:pt idx="11">
                  <c:v>0.6</c:v>
                </c:pt>
                <c:pt idx="12">
                  <c:v>0.7</c:v>
                </c:pt>
                <c:pt idx="13">
                  <c:v>0.79999999999999993</c:v>
                </c:pt>
                <c:pt idx="14">
                  <c:v>0.89999999999999991</c:v>
                </c:pt>
                <c:pt idx="15">
                  <c:v>0.99999999999999989</c:v>
                </c:pt>
                <c:pt idx="16">
                  <c:v>1.0999999999999999</c:v>
                </c:pt>
                <c:pt idx="17">
                  <c:v>1.2</c:v>
                </c:pt>
                <c:pt idx="18">
                  <c:v>1.3</c:v>
                </c:pt>
                <c:pt idx="19">
                  <c:v>1.4000000000000001</c:v>
                </c:pt>
                <c:pt idx="20">
                  <c:v>1.5000000000000002</c:v>
                </c:pt>
                <c:pt idx="21">
                  <c:v>1.6000000000000003</c:v>
                </c:pt>
                <c:pt idx="22">
                  <c:v>1.7000000000000004</c:v>
                </c:pt>
                <c:pt idx="23">
                  <c:v>1.8000000000000005</c:v>
                </c:pt>
                <c:pt idx="24">
                  <c:v>1.9000000000000006</c:v>
                </c:pt>
              </c:numCache>
            </c:numRef>
          </c:cat>
          <c:val>
            <c:numRef>
              <c:f>'Модель эластичности'!$BU$5:$BU$29</c:f>
              <c:numCache>
                <c:formatCode>0.0%</c:formatCode>
                <c:ptCount val="25"/>
                <c:pt idx="0">
                  <c:v>-0.36323981120511001</c:v>
                </c:pt>
                <c:pt idx="1">
                  <c:v>-0.30125020126558161</c:v>
                </c:pt>
                <c:pt idx="2">
                  <c:v>-0.23667758354780477</c:v>
                </c:pt>
                <c:pt idx="3">
                  <c:v>-0.16845806048458872</c:v>
                </c:pt>
                <c:pt idx="4">
                  <c:v>-9.4201159112956928E-2</c:v>
                </c:pt>
                <c:pt idx="5">
                  <c:v>0</c:v>
                </c:pt>
                <c:pt idx="6">
                  <c:v>9.4201159112956928E-2</c:v>
                </c:pt>
                <c:pt idx="7">
                  <c:v>0.16845806048458872</c:v>
                </c:pt>
                <c:pt idx="8">
                  <c:v>0.23667758354780477</c:v>
                </c:pt>
                <c:pt idx="9">
                  <c:v>0.30125020126558161</c:v>
                </c:pt>
                <c:pt idx="10">
                  <c:v>0.36323981120511001</c:v>
                </c:pt>
                <c:pt idx="11">
                  <c:v>0.42324581841751902</c:v>
                </c:pt>
                <c:pt idx="12">
                  <c:v>0.48165095880041253</c:v>
                </c:pt>
                <c:pt idx="13">
                  <c:v>0.53871974722667415</c:v>
                </c:pt>
                <c:pt idx="14">
                  <c:v>0.59464532158100925</c:v>
                </c:pt>
                <c:pt idx="15">
                  <c:v>0.64957453456625791</c:v>
                </c:pt>
                <c:pt idx="16">
                  <c:v>0.70362258066236705</c:v>
                </c:pt>
                <c:pt idx="17">
                  <c:v>0.75688208457533535</c:v>
                </c:pt>
                <c:pt idx="18">
                  <c:v>0.80942903786059928</c:v>
                </c:pt>
                <c:pt idx="19">
                  <c:v>0.8613268362522718</c:v>
                </c:pt>
                <c:pt idx="20">
                  <c:v>0.91262911809077096</c:v>
                </c:pt>
                <c:pt idx="21">
                  <c:v>0.96338181628670605</c:v>
                </c:pt>
                <c:pt idx="22">
                  <c:v>1.0136246773749915</c:v>
                </c:pt>
                <c:pt idx="23">
                  <c:v>1.0633924093190177</c:v>
                </c:pt>
                <c:pt idx="24">
                  <c:v>1.1127155644071973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9A-4D7E-99C7-84B259593CEF}"/>
            </c:ext>
          </c:extLst>
        </c:ser>
        <c:ser>
          <c:idx val="1"/>
          <c:order val="1"/>
          <c:tx>
            <c:strRef>
              <c:f>'Модель эластичности'!$BV$4</c:f>
              <c:strCache>
                <c:ptCount val="1"/>
                <c:pt idx="0">
                  <c:v>90%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43000"/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shade val="43000"/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shade val="43000"/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43000"/>
                  <a:shade val="95000"/>
                </a:schemeClr>
              </a:solidFill>
              <a:round/>
            </a:ln>
            <a:effectLst/>
            <a:sp3d contourW="9525">
              <a:contourClr>
                <a:schemeClr val="accent1">
                  <a:shade val="43000"/>
                  <a:shade val="95000"/>
                </a:schemeClr>
              </a:contourClr>
            </a:sp3d>
          </c:spPr>
          <c:cat>
            <c:numRef>
              <c:f>'Модель эластичности'!$BT$5:$BT$29</c:f>
              <c:numCache>
                <c:formatCode>0%</c:formatCode>
                <c:ptCount val="25"/>
                <c:pt idx="0">
                  <c:v>-0.5</c:v>
                </c:pt>
                <c:pt idx="1">
                  <c:v>-0.4</c:v>
                </c:pt>
                <c:pt idx="2">
                  <c:v>-0.30000000000000004</c:v>
                </c:pt>
                <c:pt idx="3">
                  <c:v>-0.20000000000000004</c:v>
                </c:pt>
                <c:pt idx="4">
                  <c:v>-0.10000000000000003</c:v>
                </c:pt>
                <c:pt idx="5">
                  <c:v>0</c:v>
                </c:pt>
                <c:pt idx="6">
                  <c:v>0.1</c:v>
                </c:pt>
                <c:pt idx="7">
                  <c:v>0.2</c:v>
                </c:pt>
                <c:pt idx="8">
                  <c:v>0.30000000000000004</c:v>
                </c:pt>
                <c:pt idx="9">
                  <c:v>0.4</c:v>
                </c:pt>
                <c:pt idx="10">
                  <c:v>0.5</c:v>
                </c:pt>
                <c:pt idx="11">
                  <c:v>0.6</c:v>
                </c:pt>
                <c:pt idx="12">
                  <c:v>0.7</c:v>
                </c:pt>
                <c:pt idx="13">
                  <c:v>0.79999999999999993</c:v>
                </c:pt>
                <c:pt idx="14">
                  <c:v>0.89999999999999991</c:v>
                </c:pt>
                <c:pt idx="15">
                  <c:v>0.99999999999999989</c:v>
                </c:pt>
                <c:pt idx="16">
                  <c:v>1.0999999999999999</c:v>
                </c:pt>
                <c:pt idx="17">
                  <c:v>1.2</c:v>
                </c:pt>
                <c:pt idx="18">
                  <c:v>1.3</c:v>
                </c:pt>
                <c:pt idx="19">
                  <c:v>1.4000000000000001</c:v>
                </c:pt>
                <c:pt idx="20">
                  <c:v>1.5000000000000002</c:v>
                </c:pt>
                <c:pt idx="21">
                  <c:v>1.6000000000000003</c:v>
                </c:pt>
                <c:pt idx="22">
                  <c:v>1.7000000000000004</c:v>
                </c:pt>
                <c:pt idx="23">
                  <c:v>1.8000000000000005</c:v>
                </c:pt>
                <c:pt idx="24">
                  <c:v>1.9000000000000006</c:v>
                </c:pt>
              </c:numCache>
            </c:numRef>
          </c:cat>
          <c:val>
            <c:numRef>
              <c:f>'Модель эластичности'!$BV$5:$BV$29</c:f>
              <c:numCache>
                <c:formatCode>0.0%</c:formatCode>
                <c:ptCount val="25"/>
                <c:pt idx="0">
                  <c:v>-0.3667355017359778</c:v>
                </c:pt>
                <c:pt idx="1">
                  <c:v>-0.30414932587555304</c:v>
                </c:pt>
                <c:pt idx="2">
                  <c:v>-0.23895528429027532</c:v>
                </c:pt>
                <c:pt idx="3">
                  <c:v>-0.17007924084180406</c:v>
                </c:pt>
                <c:pt idx="4">
                  <c:v>-9.5107717507025666E-2</c:v>
                </c:pt>
                <c:pt idx="5">
                  <c:v>0</c:v>
                </c:pt>
                <c:pt idx="6">
                  <c:v>9.5107717507025666E-2</c:v>
                </c:pt>
                <c:pt idx="7">
                  <c:v>0.17007924084180406</c:v>
                </c:pt>
                <c:pt idx="8">
                  <c:v>0.23895528429027532</c:v>
                </c:pt>
                <c:pt idx="9">
                  <c:v>0.30414932587555304</c:v>
                </c:pt>
                <c:pt idx="10">
                  <c:v>0.3667355017359778</c:v>
                </c:pt>
                <c:pt idx="11">
                  <c:v>0.42731898538333951</c:v>
                </c:pt>
                <c:pt idx="12">
                  <c:v>0.4862861960291624</c:v>
                </c:pt>
                <c:pt idx="13">
                  <c:v>0.54390419414322755</c:v>
                </c:pt>
                <c:pt idx="14">
                  <c:v>0.60036797630043315</c:v>
                </c:pt>
                <c:pt idx="15">
                  <c:v>0.6558258084617119</c:v>
                </c:pt>
                <c:pt idx="16">
                  <c:v>0.71039399369764511</c:v>
                </c:pt>
                <c:pt idx="17">
                  <c:v>0.76416604810140232</c:v>
                </c:pt>
                <c:pt idx="18">
                  <c:v>0.81721869454407614</c:v>
                </c:pt>
                <c:pt idx="19">
                  <c:v>0.86961593885773825</c:v>
                </c:pt>
                <c:pt idx="20">
                  <c:v>0.92141193557908507</c:v>
                </c:pt>
                <c:pt idx="21">
                  <c:v>0.97265305966069304</c:v>
                </c:pt>
                <c:pt idx="22">
                  <c:v>1.0233794401439682</c:v>
                </c:pt>
                <c:pt idx="23">
                  <c:v>1.0736261190093748</c:v>
                </c:pt>
                <c:pt idx="24">
                  <c:v>1.1234239425696644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B9A-4D7E-99C7-84B259593CEF}"/>
            </c:ext>
          </c:extLst>
        </c:ser>
        <c:ser>
          <c:idx val="2"/>
          <c:order val="2"/>
          <c:tx>
            <c:strRef>
              <c:f>'Модель эластичности'!$BW$4</c:f>
              <c:strCache>
                <c:ptCount val="1"/>
                <c:pt idx="0">
                  <c:v>80%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0000"/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shade val="50000"/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shade val="50000"/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50000"/>
                  <a:shade val="95000"/>
                </a:schemeClr>
              </a:solidFill>
              <a:round/>
            </a:ln>
            <a:effectLst/>
            <a:sp3d contourW="9525">
              <a:contourClr>
                <a:schemeClr val="accent1">
                  <a:shade val="50000"/>
                  <a:shade val="95000"/>
                </a:schemeClr>
              </a:contourClr>
            </a:sp3d>
          </c:spPr>
          <c:cat>
            <c:numRef>
              <c:f>'Модель эластичности'!$BT$5:$BT$29</c:f>
              <c:numCache>
                <c:formatCode>0%</c:formatCode>
                <c:ptCount val="25"/>
                <c:pt idx="0">
                  <c:v>-0.5</c:v>
                </c:pt>
                <c:pt idx="1">
                  <c:v>-0.4</c:v>
                </c:pt>
                <c:pt idx="2">
                  <c:v>-0.30000000000000004</c:v>
                </c:pt>
                <c:pt idx="3">
                  <c:v>-0.20000000000000004</c:v>
                </c:pt>
                <c:pt idx="4">
                  <c:v>-0.10000000000000003</c:v>
                </c:pt>
                <c:pt idx="5">
                  <c:v>0</c:v>
                </c:pt>
                <c:pt idx="6">
                  <c:v>0.1</c:v>
                </c:pt>
                <c:pt idx="7">
                  <c:v>0.2</c:v>
                </c:pt>
                <c:pt idx="8">
                  <c:v>0.30000000000000004</c:v>
                </c:pt>
                <c:pt idx="9">
                  <c:v>0.4</c:v>
                </c:pt>
                <c:pt idx="10">
                  <c:v>0.5</c:v>
                </c:pt>
                <c:pt idx="11">
                  <c:v>0.6</c:v>
                </c:pt>
                <c:pt idx="12">
                  <c:v>0.7</c:v>
                </c:pt>
                <c:pt idx="13">
                  <c:v>0.79999999999999993</c:v>
                </c:pt>
                <c:pt idx="14">
                  <c:v>0.89999999999999991</c:v>
                </c:pt>
                <c:pt idx="15">
                  <c:v>0.99999999999999989</c:v>
                </c:pt>
                <c:pt idx="16">
                  <c:v>1.0999999999999999</c:v>
                </c:pt>
                <c:pt idx="17">
                  <c:v>1.2</c:v>
                </c:pt>
                <c:pt idx="18">
                  <c:v>1.3</c:v>
                </c:pt>
                <c:pt idx="19">
                  <c:v>1.4000000000000001</c:v>
                </c:pt>
                <c:pt idx="20">
                  <c:v>1.5000000000000002</c:v>
                </c:pt>
                <c:pt idx="21">
                  <c:v>1.6000000000000003</c:v>
                </c:pt>
                <c:pt idx="22">
                  <c:v>1.7000000000000004</c:v>
                </c:pt>
                <c:pt idx="23">
                  <c:v>1.8000000000000005</c:v>
                </c:pt>
                <c:pt idx="24">
                  <c:v>1.9000000000000006</c:v>
                </c:pt>
              </c:numCache>
            </c:numRef>
          </c:cat>
          <c:val>
            <c:numRef>
              <c:f>'Модель эластичности'!$BW$5:$BW$29</c:f>
              <c:numCache>
                <c:formatCode>0.0%</c:formatCode>
                <c:ptCount val="25"/>
                <c:pt idx="0">
                  <c:v>-0.3706831911255109</c:v>
                </c:pt>
                <c:pt idx="1">
                  <c:v>-0.30742331233421061</c:v>
                </c:pt>
                <c:pt idx="2">
                  <c:v>-0.24152749569577131</c:v>
                </c:pt>
                <c:pt idx="3">
                  <c:v>-0.17191004263566587</c:v>
                </c:pt>
                <c:pt idx="4">
                  <c:v>-9.6131495476401249E-2</c:v>
                </c:pt>
                <c:pt idx="5">
                  <c:v>0</c:v>
                </c:pt>
                <c:pt idx="6">
                  <c:v>9.6131495476401249E-2</c:v>
                </c:pt>
                <c:pt idx="7">
                  <c:v>0.17191004263566587</c:v>
                </c:pt>
                <c:pt idx="8">
                  <c:v>0.24152749569577131</c:v>
                </c:pt>
                <c:pt idx="9">
                  <c:v>0.30742331233421061</c:v>
                </c:pt>
                <c:pt idx="10">
                  <c:v>0.3706831911255109</c:v>
                </c:pt>
                <c:pt idx="11">
                  <c:v>0.43191881991410797</c:v>
                </c:pt>
                <c:pt idx="12">
                  <c:v>0.49152077748433548</c:v>
                </c:pt>
                <c:pt idx="13">
                  <c:v>0.5497589990529731</c:v>
                </c:pt>
                <c:pt idx="14">
                  <c:v>0.60683058021698266</c:v>
                </c:pt>
                <c:pt idx="15">
                  <c:v>0.6628853829321163</c:v>
                </c:pt>
                <c:pt idx="16">
                  <c:v>0.71804096220228475</c:v>
                </c:pt>
                <c:pt idx="17">
                  <c:v>0.7723918407657383</c:v>
                </c:pt>
                <c:pt idx="18">
                  <c:v>0.8260155673696099</c:v>
                </c:pt>
                <c:pt idx="19">
                  <c:v>0.87897683683065664</c:v>
                </c:pt>
                <c:pt idx="20">
                  <c:v>0.9313303866269288</c:v>
                </c:pt>
                <c:pt idx="21">
                  <c:v>0.98312309090976413</c:v>
                </c:pt>
                <c:pt idx="22">
                  <c:v>1.0343955106858138</c:v>
                </c:pt>
                <c:pt idx="23">
                  <c:v>1.0851830651416043</c:v>
                </c:pt>
                <c:pt idx="24">
                  <c:v>1.1355169326320842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B9A-4D7E-99C7-84B259593CEF}"/>
            </c:ext>
          </c:extLst>
        </c:ser>
        <c:ser>
          <c:idx val="3"/>
          <c:order val="3"/>
          <c:tx>
            <c:strRef>
              <c:f>'Модель эластичности'!$BX$4</c:f>
              <c:strCache>
                <c:ptCount val="1"/>
                <c:pt idx="0">
                  <c:v>70%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6000"/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shade val="56000"/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shade val="56000"/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56000"/>
                  <a:shade val="95000"/>
                </a:schemeClr>
              </a:solidFill>
              <a:round/>
            </a:ln>
            <a:effectLst/>
            <a:sp3d contourW="9525">
              <a:contourClr>
                <a:schemeClr val="accent1">
                  <a:shade val="56000"/>
                  <a:shade val="95000"/>
                </a:schemeClr>
              </a:contourClr>
            </a:sp3d>
          </c:spPr>
          <c:cat>
            <c:numRef>
              <c:f>'Модель эластичности'!$BT$5:$BT$29</c:f>
              <c:numCache>
                <c:formatCode>0%</c:formatCode>
                <c:ptCount val="25"/>
                <c:pt idx="0">
                  <c:v>-0.5</c:v>
                </c:pt>
                <c:pt idx="1">
                  <c:v>-0.4</c:v>
                </c:pt>
                <c:pt idx="2">
                  <c:v>-0.30000000000000004</c:v>
                </c:pt>
                <c:pt idx="3">
                  <c:v>-0.20000000000000004</c:v>
                </c:pt>
                <c:pt idx="4">
                  <c:v>-0.10000000000000003</c:v>
                </c:pt>
                <c:pt idx="5">
                  <c:v>0</c:v>
                </c:pt>
                <c:pt idx="6">
                  <c:v>0.1</c:v>
                </c:pt>
                <c:pt idx="7">
                  <c:v>0.2</c:v>
                </c:pt>
                <c:pt idx="8">
                  <c:v>0.30000000000000004</c:v>
                </c:pt>
                <c:pt idx="9">
                  <c:v>0.4</c:v>
                </c:pt>
                <c:pt idx="10">
                  <c:v>0.5</c:v>
                </c:pt>
                <c:pt idx="11">
                  <c:v>0.6</c:v>
                </c:pt>
                <c:pt idx="12">
                  <c:v>0.7</c:v>
                </c:pt>
                <c:pt idx="13">
                  <c:v>0.79999999999999993</c:v>
                </c:pt>
                <c:pt idx="14">
                  <c:v>0.89999999999999991</c:v>
                </c:pt>
                <c:pt idx="15">
                  <c:v>0.99999999999999989</c:v>
                </c:pt>
                <c:pt idx="16">
                  <c:v>1.0999999999999999</c:v>
                </c:pt>
                <c:pt idx="17">
                  <c:v>1.2</c:v>
                </c:pt>
                <c:pt idx="18">
                  <c:v>1.3</c:v>
                </c:pt>
                <c:pt idx="19">
                  <c:v>1.4000000000000001</c:v>
                </c:pt>
                <c:pt idx="20">
                  <c:v>1.5000000000000002</c:v>
                </c:pt>
                <c:pt idx="21">
                  <c:v>1.6000000000000003</c:v>
                </c:pt>
                <c:pt idx="22">
                  <c:v>1.7000000000000004</c:v>
                </c:pt>
                <c:pt idx="23">
                  <c:v>1.8000000000000005</c:v>
                </c:pt>
                <c:pt idx="24">
                  <c:v>1.9000000000000006</c:v>
                </c:pt>
              </c:numCache>
            </c:numRef>
          </c:cat>
          <c:val>
            <c:numRef>
              <c:f>'Модель эластичности'!$BX$5:$BX$29</c:f>
              <c:numCache>
                <c:formatCode>0.0%</c:formatCode>
                <c:ptCount val="25"/>
                <c:pt idx="0">
                  <c:v>-0.37521013389517288</c:v>
                </c:pt>
                <c:pt idx="1">
                  <c:v>-0.31117769822036656</c:v>
                </c:pt>
                <c:pt idx="2">
                  <c:v>-0.24447713349023045</c:v>
                </c:pt>
                <c:pt idx="3">
                  <c:v>-0.17400948211167463</c:v>
                </c:pt>
                <c:pt idx="4">
                  <c:v>-9.7305494699463771E-2</c:v>
                </c:pt>
                <c:pt idx="5">
                  <c:v>0</c:v>
                </c:pt>
                <c:pt idx="6">
                  <c:v>9.7305494699463771E-2</c:v>
                </c:pt>
                <c:pt idx="7">
                  <c:v>0.17400948211167463</c:v>
                </c:pt>
                <c:pt idx="8">
                  <c:v>0.24447713349023045</c:v>
                </c:pt>
                <c:pt idx="9">
                  <c:v>0.31117769822036656</c:v>
                </c:pt>
                <c:pt idx="10">
                  <c:v>0.37521013389517288</c:v>
                </c:pt>
                <c:pt idx="11">
                  <c:v>0.43719359855447271</c:v>
                </c:pt>
                <c:pt idx="12">
                  <c:v>0.49752344089892209</c:v>
                </c:pt>
                <c:pt idx="13">
                  <c:v>0.55647289271041911</c:v>
                </c:pt>
                <c:pt idx="14">
                  <c:v>0.61424145660223772</c:v>
                </c:pt>
                <c:pt idx="15">
                  <c:v>0.67098082470887355</c:v>
                </c:pt>
                <c:pt idx="16">
                  <c:v>0.72680998766657168</c:v>
                </c:pt>
                <c:pt idx="17">
                  <c:v>0.78182462256596941</c:v>
                </c:pt>
                <c:pt idx="18">
                  <c:v>0.83610322521289737</c:v>
                </c:pt>
                <c:pt idx="19">
                  <c:v>0.8897112805050762</c:v>
                </c:pt>
                <c:pt idx="20">
                  <c:v>0.94270419439821163</c:v>
                </c:pt>
                <c:pt idx="21">
                  <c:v>0.99512941349096451</c:v>
                </c:pt>
                <c:pt idx="22">
                  <c:v>1.0470279941384675</c:v>
                </c:pt>
                <c:pt idx="23">
                  <c:v>1.0984357880816069</c:v>
                </c:pt>
                <c:pt idx="24">
                  <c:v>1.1493843544388287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B9A-4D7E-99C7-84B259593CEF}"/>
            </c:ext>
          </c:extLst>
        </c:ser>
        <c:ser>
          <c:idx val="4"/>
          <c:order val="4"/>
          <c:tx>
            <c:strRef>
              <c:f>'Модель эластичности'!$BY$4</c:f>
              <c:strCache>
                <c:ptCount val="1"/>
                <c:pt idx="0">
                  <c:v>60%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63000"/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shade val="63000"/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shade val="63000"/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63000"/>
                  <a:shade val="95000"/>
                </a:schemeClr>
              </a:solidFill>
              <a:round/>
            </a:ln>
            <a:effectLst/>
            <a:sp3d contourW="9525">
              <a:contourClr>
                <a:schemeClr val="accent1">
                  <a:shade val="63000"/>
                  <a:shade val="95000"/>
                </a:schemeClr>
              </a:contourClr>
            </a:sp3d>
          </c:spPr>
          <c:cat>
            <c:numRef>
              <c:f>'Модель эластичности'!$BT$5:$BT$29</c:f>
              <c:numCache>
                <c:formatCode>0%</c:formatCode>
                <c:ptCount val="25"/>
                <c:pt idx="0">
                  <c:v>-0.5</c:v>
                </c:pt>
                <c:pt idx="1">
                  <c:v>-0.4</c:v>
                </c:pt>
                <c:pt idx="2">
                  <c:v>-0.30000000000000004</c:v>
                </c:pt>
                <c:pt idx="3">
                  <c:v>-0.20000000000000004</c:v>
                </c:pt>
                <c:pt idx="4">
                  <c:v>-0.10000000000000003</c:v>
                </c:pt>
                <c:pt idx="5">
                  <c:v>0</c:v>
                </c:pt>
                <c:pt idx="6">
                  <c:v>0.1</c:v>
                </c:pt>
                <c:pt idx="7">
                  <c:v>0.2</c:v>
                </c:pt>
                <c:pt idx="8">
                  <c:v>0.30000000000000004</c:v>
                </c:pt>
                <c:pt idx="9">
                  <c:v>0.4</c:v>
                </c:pt>
                <c:pt idx="10">
                  <c:v>0.5</c:v>
                </c:pt>
                <c:pt idx="11">
                  <c:v>0.6</c:v>
                </c:pt>
                <c:pt idx="12">
                  <c:v>0.7</c:v>
                </c:pt>
                <c:pt idx="13">
                  <c:v>0.79999999999999993</c:v>
                </c:pt>
                <c:pt idx="14">
                  <c:v>0.89999999999999991</c:v>
                </c:pt>
                <c:pt idx="15">
                  <c:v>0.99999999999999989</c:v>
                </c:pt>
                <c:pt idx="16">
                  <c:v>1.0999999999999999</c:v>
                </c:pt>
                <c:pt idx="17">
                  <c:v>1.2</c:v>
                </c:pt>
                <c:pt idx="18">
                  <c:v>1.3</c:v>
                </c:pt>
                <c:pt idx="19">
                  <c:v>1.4000000000000001</c:v>
                </c:pt>
                <c:pt idx="20">
                  <c:v>1.5000000000000002</c:v>
                </c:pt>
                <c:pt idx="21">
                  <c:v>1.6000000000000003</c:v>
                </c:pt>
                <c:pt idx="22">
                  <c:v>1.7000000000000004</c:v>
                </c:pt>
                <c:pt idx="23">
                  <c:v>1.8000000000000005</c:v>
                </c:pt>
                <c:pt idx="24">
                  <c:v>1.9000000000000006</c:v>
                </c:pt>
              </c:numCache>
            </c:numRef>
          </c:cat>
          <c:val>
            <c:numRef>
              <c:f>'Модель эластичности'!$BY$5:$BY$29</c:f>
              <c:numCache>
                <c:formatCode>0.0%</c:formatCode>
                <c:ptCount val="25"/>
                <c:pt idx="0">
                  <c:v>-0.38050489825004968</c:v>
                </c:pt>
                <c:pt idx="1">
                  <c:v>-0.31556887115449134</c:v>
                </c:pt>
                <c:pt idx="2">
                  <c:v>-0.24792706379607923</c:v>
                </c:pt>
                <c:pt idx="3">
                  <c:v>-0.17646501068104126</c:v>
                </c:pt>
                <c:pt idx="4">
                  <c:v>-9.867861769995373E-2</c:v>
                </c:pt>
                <c:pt idx="5">
                  <c:v>0</c:v>
                </c:pt>
                <c:pt idx="6">
                  <c:v>9.867861769995373E-2</c:v>
                </c:pt>
                <c:pt idx="7">
                  <c:v>0.17646501068104126</c:v>
                </c:pt>
                <c:pt idx="8">
                  <c:v>0.24792706379607923</c:v>
                </c:pt>
                <c:pt idx="9">
                  <c:v>0.31556887115449134</c:v>
                </c:pt>
                <c:pt idx="10">
                  <c:v>0.38050489825004968</c:v>
                </c:pt>
                <c:pt idx="11">
                  <c:v>0.44336304034906265</c:v>
                </c:pt>
                <c:pt idx="12">
                  <c:v>0.504544225101204</c:v>
                </c:pt>
                <c:pt idx="13">
                  <c:v>0.56432553998886792</c:v>
                </c:pt>
                <c:pt idx="14">
                  <c:v>0.62290930289930435</c:v>
                </c:pt>
                <c:pt idx="15">
                  <c:v>0.68044934656512746</c:v>
                </c:pt>
                <c:pt idx="16">
                  <c:v>0.73706634075468036</c:v>
                </c:pt>
                <c:pt idx="17">
                  <c:v>0.79285731270243531</c:v>
                </c:pt>
                <c:pt idx="18">
                  <c:v>0.84790186590497318</c:v>
                </c:pt>
                <c:pt idx="19">
                  <c:v>0.90226640934780145</c:v>
                </c:pt>
                <c:pt idx="20">
                  <c:v>0.9560071308457837</c:v>
                </c:pt>
                <c:pt idx="21">
                  <c:v>1.0091721465385572</c:v>
                </c:pt>
                <c:pt idx="22">
                  <c:v>1.0618030921465382</c:v>
                </c:pt>
                <c:pt idx="23">
                  <c:v>1.1139363253311696</c:v>
                </c:pt>
                <c:pt idx="24">
                  <c:v>1.1656038505562658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B9A-4D7E-99C7-84B259593CEF}"/>
            </c:ext>
          </c:extLst>
        </c:ser>
        <c:ser>
          <c:idx val="5"/>
          <c:order val="5"/>
          <c:tx>
            <c:strRef>
              <c:f>'Модель эластичности'!$BZ$4</c:f>
              <c:strCache>
                <c:ptCount val="1"/>
                <c:pt idx="0">
                  <c:v>50%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70000"/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shade val="70000"/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shade val="70000"/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70000"/>
                  <a:shade val="95000"/>
                </a:schemeClr>
              </a:solidFill>
              <a:round/>
            </a:ln>
            <a:effectLst/>
            <a:sp3d contourW="9525">
              <a:contourClr>
                <a:schemeClr val="accent1">
                  <a:shade val="70000"/>
                  <a:shade val="95000"/>
                </a:schemeClr>
              </a:contourClr>
            </a:sp3d>
          </c:spPr>
          <c:cat>
            <c:numRef>
              <c:f>'Модель эластичности'!$BT$5:$BT$29</c:f>
              <c:numCache>
                <c:formatCode>0%</c:formatCode>
                <c:ptCount val="25"/>
                <c:pt idx="0">
                  <c:v>-0.5</c:v>
                </c:pt>
                <c:pt idx="1">
                  <c:v>-0.4</c:v>
                </c:pt>
                <c:pt idx="2">
                  <c:v>-0.30000000000000004</c:v>
                </c:pt>
                <c:pt idx="3">
                  <c:v>-0.20000000000000004</c:v>
                </c:pt>
                <c:pt idx="4">
                  <c:v>-0.10000000000000003</c:v>
                </c:pt>
                <c:pt idx="5">
                  <c:v>0</c:v>
                </c:pt>
                <c:pt idx="6">
                  <c:v>0.1</c:v>
                </c:pt>
                <c:pt idx="7">
                  <c:v>0.2</c:v>
                </c:pt>
                <c:pt idx="8">
                  <c:v>0.30000000000000004</c:v>
                </c:pt>
                <c:pt idx="9">
                  <c:v>0.4</c:v>
                </c:pt>
                <c:pt idx="10">
                  <c:v>0.5</c:v>
                </c:pt>
                <c:pt idx="11">
                  <c:v>0.6</c:v>
                </c:pt>
                <c:pt idx="12">
                  <c:v>0.7</c:v>
                </c:pt>
                <c:pt idx="13">
                  <c:v>0.79999999999999993</c:v>
                </c:pt>
                <c:pt idx="14">
                  <c:v>0.89999999999999991</c:v>
                </c:pt>
                <c:pt idx="15">
                  <c:v>0.99999999999999989</c:v>
                </c:pt>
                <c:pt idx="16">
                  <c:v>1.0999999999999999</c:v>
                </c:pt>
                <c:pt idx="17">
                  <c:v>1.2</c:v>
                </c:pt>
                <c:pt idx="18">
                  <c:v>1.3</c:v>
                </c:pt>
                <c:pt idx="19">
                  <c:v>1.4000000000000001</c:v>
                </c:pt>
                <c:pt idx="20">
                  <c:v>1.5000000000000002</c:v>
                </c:pt>
                <c:pt idx="21">
                  <c:v>1.6000000000000003</c:v>
                </c:pt>
                <c:pt idx="22">
                  <c:v>1.7000000000000004</c:v>
                </c:pt>
                <c:pt idx="23">
                  <c:v>1.8000000000000005</c:v>
                </c:pt>
                <c:pt idx="24">
                  <c:v>1.9000000000000006</c:v>
                </c:pt>
              </c:numCache>
            </c:numRef>
          </c:cat>
          <c:val>
            <c:numRef>
              <c:f>'Модель эластичности'!$BZ$5:$BZ$29</c:f>
              <c:numCache>
                <c:formatCode>0.0%</c:formatCode>
                <c:ptCount val="25"/>
                <c:pt idx="0">
                  <c:v>-0.38686380416395266</c:v>
                </c:pt>
                <c:pt idx="1">
                  <c:v>-0.32084258187479142</c:v>
                </c:pt>
                <c:pt idx="2">
                  <c:v>-0.25207036097685154</c:v>
                </c:pt>
                <c:pt idx="3">
                  <c:v>-0.17941405129832974</c:v>
                </c:pt>
                <c:pt idx="4">
                  <c:v>-0.10032771091413792</c:v>
                </c:pt>
                <c:pt idx="5">
                  <c:v>0</c:v>
                </c:pt>
                <c:pt idx="6">
                  <c:v>0.10032771091413792</c:v>
                </c:pt>
                <c:pt idx="7">
                  <c:v>0.17941405129832974</c:v>
                </c:pt>
                <c:pt idx="8">
                  <c:v>0.25207036097685154</c:v>
                </c:pt>
                <c:pt idx="9">
                  <c:v>0.32084258187479142</c:v>
                </c:pt>
                <c:pt idx="10">
                  <c:v>0.38686380416395266</c:v>
                </c:pt>
                <c:pt idx="11">
                  <c:v>0.4507724163446088</c:v>
                </c:pt>
                <c:pt idx="12">
                  <c:v>0.51297604627243432</c:v>
                </c:pt>
                <c:pt idx="13">
                  <c:v>0.57375641204887362</c:v>
                </c:pt>
                <c:pt idx="14">
                  <c:v>0.63331921264881974</c:v>
                </c:pt>
                <c:pt idx="15">
                  <c:v>0.69182085162034213</c:v>
                </c:pt>
                <c:pt idx="16">
                  <c:v>0.74938401533579357</c:v>
                </c:pt>
                <c:pt idx="17">
                  <c:v>0.80610735252534338</c:v>
                </c:pt>
                <c:pt idx="18">
                  <c:v>0.86207179699997127</c:v>
                </c:pt>
                <c:pt idx="19">
                  <c:v>0.91734486755610378</c:v>
                </c:pt>
                <c:pt idx="20">
                  <c:v>0.97198369100578919</c:v>
                </c:pt>
                <c:pt idx="21">
                  <c:v>1.0260371875939633</c:v>
                </c:pt>
                <c:pt idx="22">
                  <c:v>1.0795476888471411</c:v>
                </c:pt>
                <c:pt idx="23">
                  <c:v>1.1325521600272181</c:v>
                </c:pt>
                <c:pt idx="24">
                  <c:v>1.1850831404488744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B9A-4D7E-99C7-84B259593CEF}"/>
            </c:ext>
          </c:extLst>
        </c:ser>
        <c:ser>
          <c:idx val="6"/>
          <c:order val="6"/>
          <c:tx>
            <c:strRef>
              <c:f>'Модель эластичности'!$CA$4</c:f>
              <c:strCache>
                <c:ptCount val="1"/>
                <c:pt idx="0">
                  <c:v>40%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76000"/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shade val="76000"/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shade val="76000"/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76000"/>
                  <a:shade val="95000"/>
                </a:schemeClr>
              </a:solidFill>
              <a:round/>
            </a:ln>
            <a:effectLst/>
            <a:sp3d contourW="9525">
              <a:contourClr>
                <a:schemeClr val="accent1">
                  <a:shade val="76000"/>
                  <a:shade val="95000"/>
                </a:schemeClr>
              </a:contourClr>
            </a:sp3d>
          </c:spPr>
          <c:cat>
            <c:numRef>
              <c:f>'Модель эластичности'!$BT$5:$BT$29</c:f>
              <c:numCache>
                <c:formatCode>0%</c:formatCode>
                <c:ptCount val="25"/>
                <c:pt idx="0">
                  <c:v>-0.5</c:v>
                </c:pt>
                <c:pt idx="1">
                  <c:v>-0.4</c:v>
                </c:pt>
                <c:pt idx="2">
                  <c:v>-0.30000000000000004</c:v>
                </c:pt>
                <c:pt idx="3">
                  <c:v>-0.20000000000000004</c:v>
                </c:pt>
                <c:pt idx="4">
                  <c:v>-0.10000000000000003</c:v>
                </c:pt>
                <c:pt idx="5">
                  <c:v>0</c:v>
                </c:pt>
                <c:pt idx="6">
                  <c:v>0.1</c:v>
                </c:pt>
                <c:pt idx="7">
                  <c:v>0.2</c:v>
                </c:pt>
                <c:pt idx="8">
                  <c:v>0.30000000000000004</c:v>
                </c:pt>
                <c:pt idx="9">
                  <c:v>0.4</c:v>
                </c:pt>
                <c:pt idx="10">
                  <c:v>0.5</c:v>
                </c:pt>
                <c:pt idx="11">
                  <c:v>0.6</c:v>
                </c:pt>
                <c:pt idx="12">
                  <c:v>0.7</c:v>
                </c:pt>
                <c:pt idx="13">
                  <c:v>0.79999999999999993</c:v>
                </c:pt>
                <c:pt idx="14">
                  <c:v>0.89999999999999991</c:v>
                </c:pt>
                <c:pt idx="15">
                  <c:v>0.99999999999999989</c:v>
                </c:pt>
                <c:pt idx="16">
                  <c:v>1.0999999999999999</c:v>
                </c:pt>
                <c:pt idx="17">
                  <c:v>1.2</c:v>
                </c:pt>
                <c:pt idx="18">
                  <c:v>1.3</c:v>
                </c:pt>
                <c:pt idx="19">
                  <c:v>1.4000000000000001</c:v>
                </c:pt>
                <c:pt idx="20">
                  <c:v>1.5000000000000002</c:v>
                </c:pt>
                <c:pt idx="21">
                  <c:v>1.6000000000000003</c:v>
                </c:pt>
                <c:pt idx="22">
                  <c:v>1.7000000000000004</c:v>
                </c:pt>
                <c:pt idx="23">
                  <c:v>1.8000000000000005</c:v>
                </c:pt>
                <c:pt idx="24">
                  <c:v>1.9000000000000006</c:v>
                </c:pt>
              </c:numCache>
            </c:numRef>
          </c:cat>
          <c:val>
            <c:numRef>
              <c:f>'Модель эластичности'!$CA$5:$CA$29</c:f>
              <c:numCache>
                <c:formatCode>0.0%</c:formatCode>
                <c:ptCount val="25"/>
                <c:pt idx="0">
                  <c:v>-0.39479127847435491</c:v>
                </c:pt>
                <c:pt idx="1">
                  <c:v>-0.32741717297925571</c:v>
                </c:pt>
                <c:pt idx="2">
                  <c:v>-0.25723569639864496</c:v>
                </c:pt>
                <c:pt idx="3">
                  <c:v>-0.18309053968334787</c:v>
                </c:pt>
                <c:pt idx="4">
                  <c:v>-0.10238359037955368</c:v>
                </c:pt>
                <c:pt idx="5">
                  <c:v>0</c:v>
                </c:pt>
                <c:pt idx="6">
                  <c:v>0.10238359037955368</c:v>
                </c:pt>
                <c:pt idx="7">
                  <c:v>0.18309053968334787</c:v>
                </c:pt>
                <c:pt idx="8">
                  <c:v>0.25723569639864496</c:v>
                </c:pt>
                <c:pt idx="9">
                  <c:v>0.32741717297925571</c:v>
                </c:pt>
                <c:pt idx="10">
                  <c:v>0.39479127847435491</c:v>
                </c:pt>
                <c:pt idx="11">
                  <c:v>0.46000948301237954</c:v>
                </c:pt>
                <c:pt idx="12">
                  <c:v>0.52348776741281011</c:v>
                </c:pt>
                <c:pt idx="13">
                  <c:v>0.58551362264337614</c:v>
                </c:pt>
                <c:pt idx="14">
                  <c:v>0.64629696278858206</c:v>
                </c:pt>
                <c:pt idx="15">
                  <c:v>0.7059973963619034</c:v>
                </c:pt>
                <c:pt idx="16">
                  <c:v>0.76474012378082901</c:v>
                </c:pt>
                <c:pt idx="17">
                  <c:v>0.82262581524992218</c:v>
                </c:pt>
                <c:pt idx="18">
                  <c:v>0.87973706304678734</c:v>
                </c:pt>
                <c:pt idx="19">
                  <c:v>0.93614276953880882</c:v>
                </c:pt>
                <c:pt idx="20">
                  <c:v>0.99190123216017645</c:v>
                </c:pt>
                <c:pt idx="21">
                  <c:v>1.0470623736119382</c:v>
                </c:pt>
                <c:pt idx="22">
                  <c:v>1.1016693928630663</c:v>
                </c:pt>
                <c:pt idx="23">
                  <c:v>1.1557600126543441</c:v>
                </c:pt>
                <c:pt idx="24">
                  <c:v>1.2093674390844165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B9A-4D7E-99C7-84B259593CEF}"/>
            </c:ext>
          </c:extLst>
        </c:ser>
        <c:ser>
          <c:idx val="7"/>
          <c:order val="7"/>
          <c:tx>
            <c:strRef>
              <c:f>'Модель эластичности'!$CB$4</c:f>
              <c:strCache>
                <c:ptCount val="1"/>
                <c:pt idx="0">
                  <c:v>30%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83000"/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shade val="83000"/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shade val="83000"/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83000"/>
                  <a:shade val="95000"/>
                </a:schemeClr>
              </a:solidFill>
              <a:round/>
            </a:ln>
            <a:effectLst/>
            <a:sp3d contourW="9525">
              <a:contourClr>
                <a:schemeClr val="accent1">
                  <a:shade val="83000"/>
                  <a:shade val="95000"/>
                </a:schemeClr>
              </a:contourClr>
            </a:sp3d>
          </c:spPr>
          <c:cat>
            <c:numRef>
              <c:f>'Модель эластичности'!$BT$5:$BT$29</c:f>
              <c:numCache>
                <c:formatCode>0%</c:formatCode>
                <c:ptCount val="25"/>
                <c:pt idx="0">
                  <c:v>-0.5</c:v>
                </c:pt>
                <c:pt idx="1">
                  <c:v>-0.4</c:v>
                </c:pt>
                <c:pt idx="2">
                  <c:v>-0.30000000000000004</c:v>
                </c:pt>
                <c:pt idx="3">
                  <c:v>-0.20000000000000004</c:v>
                </c:pt>
                <c:pt idx="4">
                  <c:v>-0.10000000000000003</c:v>
                </c:pt>
                <c:pt idx="5">
                  <c:v>0</c:v>
                </c:pt>
                <c:pt idx="6">
                  <c:v>0.1</c:v>
                </c:pt>
                <c:pt idx="7">
                  <c:v>0.2</c:v>
                </c:pt>
                <c:pt idx="8">
                  <c:v>0.30000000000000004</c:v>
                </c:pt>
                <c:pt idx="9">
                  <c:v>0.4</c:v>
                </c:pt>
                <c:pt idx="10">
                  <c:v>0.5</c:v>
                </c:pt>
                <c:pt idx="11">
                  <c:v>0.6</c:v>
                </c:pt>
                <c:pt idx="12">
                  <c:v>0.7</c:v>
                </c:pt>
                <c:pt idx="13">
                  <c:v>0.79999999999999993</c:v>
                </c:pt>
                <c:pt idx="14">
                  <c:v>0.89999999999999991</c:v>
                </c:pt>
                <c:pt idx="15">
                  <c:v>0.99999999999999989</c:v>
                </c:pt>
                <c:pt idx="16">
                  <c:v>1.0999999999999999</c:v>
                </c:pt>
                <c:pt idx="17">
                  <c:v>1.2</c:v>
                </c:pt>
                <c:pt idx="18">
                  <c:v>1.3</c:v>
                </c:pt>
                <c:pt idx="19">
                  <c:v>1.4000000000000001</c:v>
                </c:pt>
                <c:pt idx="20">
                  <c:v>1.5000000000000002</c:v>
                </c:pt>
                <c:pt idx="21">
                  <c:v>1.6000000000000003</c:v>
                </c:pt>
                <c:pt idx="22">
                  <c:v>1.7000000000000004</c:v>
                </c:pt>
                <c:pt idx="23">
                  <c:v>1.8000000000000005</c:v>
                </c:pt>
                <c:pt idx="24">
                  <c:v>1.9000000000000006</c:v>
                </c:pt>
              </c:numCache>
            </c:numRef>
          </c:cat>
          <c:val>
            <c:numRef>
              <c:f>'Модель эластичности'!$CB$5:$CB$29</c:f>
              <c:numCache>
                <c:formatCode>0.0%</c:formatCode>
                <c:ptCount val="25"/>
                <c:pt idx="0">
                  <c:v>-0.4052517590284474</c:v>
                </c:pt>
                <c:pt idx="1">
                  <c:v>-0.33609249373168187</c:v>
                </c:pt>
                <c:pt idx="2">
                  <c:v>-0.26405147259916012</c:v>
                </c:pt>
                <c:pt idx="3">
                  <c:v>-0.18794174875107902</c:v>
                </c:pt>
                <c:pt idx="4">
                  <c:v>-0.10509636954823802</c:v>
                </c:pt>
                <c:pt idx="5">
                  <c:v>0</c:v>
                </c:pt>
                <c:pt idx="6">
                  <c:v>0.10509636954823802</c:v>
                </c:pt>
                <c:pt idx="7">
                  <c:v>0.18794174875107902</c:v>
                </c:pt>
                <c:pt idx="8">
                  <c:v>0.26405147259916012</c:v>
                </c:pt>
                <c:pt idx="9">
                  <c:v>0.33609249373168187</c:v>
                </c:pt>
                <c:pt idx="10">
                  <c:v>0.4052517590284474</c:v>
                </c:pt>
                <c:pt idx="11">
                  <c:v>0.47219800012031687</c:v>
                </c:pt>
                <c:pt idx="12">
                  <c:v>0.5373582197502792</c:v>
                </c:pt>
                <c:pt idx="13">
                  <c:v>0.60102752631289491</c:v>
                </c:pt>
                <c:pt idx="14">
                  <c:v>0.66342139582455184</c:v>
                </c:pt>
                <c:pt idx="15">
                  <c:v>0.7247036658226238</c:v>
                </c:pt>
                <c:pt idx="16">
                  <c:v>0.78500285406366954</c:v>
                </c:pt>
                <c:pt idx="17">
                  <c:v>0.84442229813315606</c:v>
                </c:pt>
                <c:pt idx="18">
                  <c:v>0.90304677869267924</c:v>
                </c:pt>
                <c:pt idx="19">
                  <c:v>0.96094702376260388</c:v>
                </c:pt>
                <c:pt idx="20">
                  <c:v>1.01818287543935</c:v>
                </c:pt>
                <c:pt idx="21">
                  <c:v>1.0748055791873397</c:v>
                </c:pt>
                <c:pt idx="22">
                  <c:v>1.1308594785853667</c:v>
                </c:pt>
                <c:pt idx="23">
                  <c:v>1.1863832958846341</c:v>
                </c:pt>
                <c:pt idx="24">
                  <c:v>1.2414111170202169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FB9A-4D7E-99C7-84B259593CEF}"/>
            </c:ext>
          </c:extLst>
        </c:ser>
        <c:ser>
          <c:idx val="8"/>
          <c:order val="8"/>
          <c:tx>
            <c:strRef>
              <c:f>'Модель эластичности'!$CC$4</c:f>
              <c:strCache>
                <c:ptCount val="1"/>
                <c:pt idx="0">
                  <c:v>20%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90000"/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shade val="90000"/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shade val="90000"/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0000"/>
                  <a:shade val="95000"/>
                </a:schemeClr>
              </a:solidFill>
              <a:round/>
            </a:ln>
            <a:effectLst/>
            <a:sp3d contourW="9525">
              <a:contourClr>
                <a:schemeClr val="accent1">
                  <a:shade val="90000"/>
                  <a:shade val="95000"/>
                </a:schemeClr>
              </a:contourClr>
            </a:sp3d>
          </c:spPr>
          <c:cat>
            <c:numRef>
              <c:f>'Модель эластичности'!$BT$5:$BT$29</c:f>
              <c:numCache>
                <c:formatCode>0%</c:formatCode>
                <c:ptCount val="25"/>
                <c:pt idx="0">
                  <c:v>-0.5</c:v>
                </c:pt>
                <c:pt idx="1">
                  <c:v>-0.4</c:v>
                </c:pt>
                <c:pt idx="2">
                  <c:v>-0.30000000000000004</c:v>
                </c:pt>
                <c:pt idx="3">
                  <c:v>-0.20000000000000004</c:v>
                </c:pt>
                <c:pt idx="4">
                  <c:v>-0.10000000000000003</c:v>
                </c:pt>
                <c:pt idx="5">
                  <c:v>0</c:v>
                </c:pt>
                <c:pt idx="6">
                  <c:v>0.1</c:v>
                </c:pt>
                <c:pt idx="7">
                  <c:v>0.2</c:v>
                </c:pt>
                <c:pt idx="8">
                  <c:v>0.30000000000000004</c:v>
                </c:pt>
                <c:pt idx="9">
                  <c:v>0.4</c:v>
                </c:pt>
                <c:pt idx="10">
                  <c:v>0.5</c:v>
                </c:pt>
                <c:pt idx="11">
                  <c:v>0.6</c:v>
                </c:pt>
                <c:pt idx="12">
                  <c:v>0.7</c:v>
                </c:pt>
                <c:pt idx="13">
                  <c:v>0.79999999999999993</c:v>
                </c:pt>
                <c:pt idx="14">
                  <c:v>0.89999999999999991</c:v>
                </c:pt>
                <c:pt idx="15">
                  <c:v>0.99999999999999989</c:v>
                </c:pt>
                <c:pt idx="16">
                  <c:v>1.0999999999999999</c:v>
                </c:pt>
                <c:pt idx="17">
                  <c:v>1.2</c:v>
                </c:pt>
                <c:pt idx="18">
                  <c:v>1.3</c:v>
                </c:pt>
                <c:pt idx="19">
                  <c:v>1.4000000000000001</c:v>
                </c:pt>
                <c:pt idx="20">
                  <c:v>1.5000000000000002</c:v>
                </c:pt>
                <c:pt idx="21">
                  <c:v>1.6000000000000003</c:v>
                </c:pt>
                <c:pt idx="22">
                  <c:v>1.7000000000000004</c:v>
                </c:pt>
                <c:pt idx="23">
                  <c:v>1.8000000000000005</c:v>
                </c:pt>
                <c:pt idx="24">
                  <c:v>1.9000000000000006</c:v>
                </c:pt>
              </c:numCache>
            </c:numRef>
          </c:cat>
          <c:val>
            <c:numRef>
              <c:f>'Модель эластичности'!$CC$5:$CC$29</c:f>
              <c:numCache>
                <c:formatCode>0.0%</c:formatCode>
                <c:ptCount val="25"/>
                <c:pt idx="0">
                  <c:v>-0.42046728120089588</c:v>
                </c:pt>
                <c:pt idx="1">
                  <c:v>-0.34871137243224032</c:v>
                </c:pt>
                <c:pt idx="2">
                  <c:v>-0.27396550985252627</c:v>
                </c:pt>
                <c:pt idx="3">
                  <c:v>-0.19499818165122604</c:v>
                </c:pt>
                <c:pt idx="4">
                  <c:v>-0.10904230218265455</c:v>
                </c:pt>
                <c:pt idx="5">
                  <c:v>0</c:v>
                </c:pt>
                <c:pt idx="6">
                  <c:v>0.10904230218265455</c:v>
                </c:pt>
                <c:pt idx="7">
                  <c:v>0.19499818165122604</c:v>
                </c:pt>
                <c:pt idx="8">
                  <c:v>0.27396550985252627</c:v>
                </c:pt>
                <c:pt idx="9">
                  <c:v>0.34871137243224032</c:v>
                </c:pt>
                <c:pt idx="10">
                  <c:v>0.42046728120089588</c:v>
                </c:pt>
                <c:pt idx="11">
                  <c:v>0.48992707588754181</c:v>
                </c:pt>
                <c:pt idx="12">
                  <c:v>0.5575337914165428</c:v>
                </c:pt>
                <c:pt idx="13">
                  <c:v>0.62359361627827803</c:v>
                </c:pt>
                <c:pt idx="14">
                  <c:v>0.68833011671954636</c:v>
                </c:pt>
                <c:pt idx="15">
                  <c:v>0.75191328169749239</c:v>
                </c:pt>
                <c:pt idx="16">
                  <c:v>0.81447645427721649</c:v>
                </c:pt>
                <c:pt idx="17">
                  <c:v>0.8761268519417752</c:v>
                </c:pt>
                <c:pt idx="18">
                  <c:v>0.93695243851485455</c:v>
                </c:pt>
                <c:pt idx="19">
                  <c:v>0.99702659756053513</c:v>
                </c:pt>
                <c:pt idx="20">
                  <c:v>1.0564114179976745</c:v>
                </c:pt>
                <c:pt idx="21">
                  <c:v>1.1151600693452672</c:v>
                </c:pt>
                <c:pt idx="22">
                  <c:v>1.1733185600995111</c:v>
                </c:pt>
                <c:pt idx="23">
                  <c:v>1.2309270663714835</c:v>
                </c:pt>
                <c:pt idx="24">
                  <c:v>1.2880209538817005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B9A-4D7E-99C7-84B259593CEF}"/>
            </c:ext>
          </c:extLst>
        </c:ser>
        <c:ser>
          <c:idx val="9"/>
          <c:order val="9"/>
          <c:tx>
            <c:strRef>
              <c:f>'Модель эластичности'!$CD$4</c:f>
              <c:strCache>
                <c:ptCount val="1"/>
                <c:pt idx="0">
                  <c:v>10%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96000"/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shade val="96000"/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shade val="96000"/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6000"/>
                  <a:shade val="95000"/>
                </a:schemeClr>
              </a:solidFill>
              <a:round/>
            </a:ln>
            <a:effectLst/>
            <a:sp3d contourW="9525">
              <a:contourClr>
                <a:schemeClr val="accent1">
                  <a:shade val="96000"/>
                  <a:shade val="95000"/>
                </a:schemeClr>
              </a:contourClr>
            </a:sp3d>
          </c:spPr>
          <c:cat>
            <c:numRef>
              <c:f>'Модель эластичности'!$BT$5:$BT$29</c:f>
              <c:numCache>
                <c:formatCode>0%</c:formatCode>
                <c:ptCount val="25"/>
                <c:pt idx="0">
                  <c:v>-0.5</c:v>
                </c:pt>
                <c:pt idx="1">
                  <c:v>-0.4</c:v>
                </c:pt>
                <c:pt idx="2">
                  <c:v>-0.30000000000000004</c:v>
                </c:pt>
                <c:pt idx="3">
                  <c:v>-0.20000000000000004</c:v>
                </c:pt>
                <c:pt idx="4">
                  <c:v>-0.10000000000000003</c:v>
                </c:pt>
                <c:pt idx="5">
                  <c:v>0</c:v>
                </c:pt>
                <c:pt idx="6">
                  <c:v>0.1</c:v>
                </c:pt>
                <c:pt idx="7">
                  <c:v>0.2</c:v>
                </c:pt>
                <c:pt idx="8">
                  <c:v>0.30000000000000004</c:v>
                </c:pt>
                <c:pt idx="9">
                  <c:v>0.4</c:v>
                </c:pt>
                <c:pt idx="10">
                  <c:v>0.5</c:v>
                </c:pt>
                <c:pt idx="11">
                  <c:v>0.6</c:v>
                </c:pt>
                <c:pt idx="12">
                  <c:v>0.7</c:v>
                </c:pt>
                <c:pt idx="13">
                  <c:v>0.79999999999999993</c:v>
                </c:pt>
                <c:pt idx="14">
                  <c:v>0.89999999999999991</c:v>
                </c:pt>
                <c:pt idx="15">
                  <c:v>0.99999999999999989</c:v>
                </c:pt>
                <c:pt idx="16">
                  <c:v>1.0999999999999999</c:v>
                </c:pt>
                <c:pt idx="17">
                  <c:v>1.2</c:v>
                </c:pt>
                <c:pt idx="18">
                  <c:v>1.3</c:v>
                </c:pt>
                <c:pt idx="19">
                  <c:v>1.4000000000000001</c:v>
                </c:pt>
                <c:pt idx="20">
                  <c:v>1.5000000000000002</c:v>
                </c:pt>
                <c:pt idx="21">
                  <c:v>1.6000000000000003</c:v>
                </c:pt>
                <c:pt idx="22">
                  <c:v>1.7000000000000004</c:v>
                </c:pt>
                <c:pt idx="23">
                  <c:v>1.8000000000000005</c:v>
                </c:pt>
                <c:pt idx="24">
                  <c:v>1.9000000000000006</c:v>
                </c:pt>
              </c:numCache>
            </c:numRef>
          </c:cat>
          <c:val>
            <c:numRef>
              <c:f>'Модель эластичности'!$CD$5:$CD$29</c:f>
              <c:numCache>
                <c:formatCode>0.0%</c:formatCode>
                <c:ptCount val="25"/>
                <c:pt idx="0">
                  <c:v>-0.4478131716680197</c:v>
                </c:pt>
                <c:pt idx="1">
                  <c:v>-0.371390480704202</c:v>
                </c:pt>
                <c:pt idx="2">
                  <c:v>-0.29178337858847053</c:v>
                </c:pt>
                <c:pt idx="3">
                  <c:v>-0.20768025979412669</c:v>
                </c:pt>
                <c:pt idx="4">
                  <c:v>-0.11613407599024646</c:v>
                </c:pt>
                <c:pt idx="5">
                  <c:v>0</c:v>
                </c:pt>
                <c:pt idx="6">
                  <c:v>0.11613407599024646</c:v>
                </c:pt>
                <c:pt idx="7">
                  <c:v>0.20768025979412669</c:v>
                </c:pt>
                <c:pt idx="8">
                  <c:v>0.29178337858847053</c:v>
                </c:pt>
                <c:pt idx="9">
                  <c:v>0.371390480704202</c:v>
                </c:pt>
                <c:pt idx="10">
                  <c:v>0.4478131716680197</c:v>
                </c:pt>
                <c:pt idx="11">
                  <c:v>0.52179041639725854</c:v>
                </c:pt>
                <c:pt idx="12">
                  <c:v>0.59379406343640651</c:v>
                </c:pt>
                <c:pt idx="13">
                  <c:v>0.66415021482749026</c:v>
                </c:pt>
                <c:pt idx="14">
                  <c:v>0.73309697687397968</c:v>
                </c:pt>
                <c:pt idx="15">
                  <c:v>0.80081539408861335</c:v>
                </c:pt>
                <c:pt idx="16">
                  <c:v>0.8674474817566995</c:v>
                </c:pt>
                <c:pt idx="17">
                  <c:v>0.93310743045451483</c:v>
                </c:pt>
                <c:pt idx="18">
                  <c:v>0.99788892490055714</c:v>
                </c:pt>
                <c:pt idx="19">
                  <c:v>1.0618701212987656</c:v>
                </c:pt>
                <c:pt idx="20">
                  <c:v>1.1251171466390921</c:v>
                </c:pt>
                <c:pt idx="21">
                  <c:v>1.1876866284214671</c:v>
                </c:pt>
                <c:pt idx="22">
                  <c:v>1.2496275673922677</c:v>
                </c:pt>
                <c:pt idx="23">
                  <c:v>1.3109827525924758</c:v>
                </c:pt>
                <c:pt idx="24">
                  <c:v>1.3717898498195999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FB9A-4D7E-99C7-84B259593CEF}"/>
            </c:ext>
          </c:extLst>
        </c:ser>
        <c:ser>
          <c:idx val="10"/>
          <c:order val="10"/>
          <c:tx>
            <c:strRef>
              <c:f>'Модель эластичности'!$CE$4</c:f>
              <c:strCache>
                <c:ptCount val="1"/>
                <c:pt idx="0">
                  <c:v>5%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7000"/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tint val="97000"/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tint val="97000"/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tint val="97000"/>
                  <a:shade val="95000"/>
                </a:schemeClr>
              </a:solidFill>
              <a:round/>
            </a:ln>
            <a:effectLst/>
            <a:sp3d contourW="9525">
              <a:contourClr>
                <a:schemeClr val="accent1">
                  <a:tint val="97000"/>
                  <a:shade val="95000"/>
                </a:schemeClr>
              </a:contourClr>
            </a:sp3d>
          </c:spPr>
          <c:cat>
            <c:numRef>
              <c:f>'Модель эластичности'!$BT$5:$BT$29</c:f>
              <c:numCache>
                <c:formatCode>0%</c:formatCode>
                <c:ptCount val="25"/>
                <c:pt idx="0">
                  <c:v>-0.5</c:v>
                </c:pt>
                <c:pt idx="1">
                  <c:v>-0.4</c:v>
                </c:pt>
                <c:pt idx="2">
                  <c:v>-0.30000000000000004</c:v>
                </c:pt>
                <c:pt idx="3">
                  <c:v>-0.20000000000000004</c:v>
                </c:pt>
                <c:pt idx="4">
                  <c:v>-0.10000000000000003</c:v>
                </c:pt>
                <c:pt idx="5">
                  <c:v>0</c:v>
                </c:pt>
                <c:pt idx="6">
                  <c:v>0.1</c:v>
                </c:pt>
                <c:pt idx="7">
                  <c:v>0.2</c:v>
                </c:pt>
                <c:pt idx="8">
                  <c:v>0.30000000000000004</c:v>
                </c:pt>
                <c:pt idx="9">
                  <c:v>0.4</c:v>
                </c:pt>
                <c:pt idx="10">
                  <c:v>0.5</c:v>
                </c:pt>
                <c:pt idx="11">
                  <c:v>0.6</c:v>
                </c:pt>
                <c:pt idx="12">
                  <c:v>0.7</c:v>
                </c:pt>
                <c:pt idx="13">
                  <c:v>0.79999999999999993</c:v>
                </c:pt>
                <c:pt idx="14">
                  <c:v>0.89999999999999991</c:v>
                </c:pt>
                <c:pt idx="15">
                  <c:v>0.99999999999999989</c:v>
                </c:pt>
                <c:pt idx="16">
                  <c:v>1.0999999999999999</c:v>
                </c:pt>
                <c:pt idx="17">
                  <c:v>1.2</c:v>
                </c:pt>
                <c:pt idx="18">
                  <c:v>1.3</c:v>
                </c:pt>
                <c:pt idx="19">
                  <c:v>1.4000000000000001</c:v>
                </c:pt>
                <c:pt idx="20">
                  <c:v>1.5000000000000002</c:v>
                </c:pt>
                <c:pt idx="21">
                  <c:v>1.6000000000000003</c:v>
                </c:pt>
                <c:pt idx="22">
                  <c:v>1.7000000000000004</c:v>
                </c:pt>
                <c:pt idx="23">
                  <c:v>1.8000000000000005</c:v>
                </c:pt>
                <c:pt idx="24">
                  <c:v>1.9000000000000006</c:v>
                </c:pt>
              </c:numCache>
            </c:numRef>
          </c:cat>
          <c:val>
            <c:numRef>
              <c:f>'Модель эластичности'!$CE$5:$CE$29</c:f>
              <c:numCache>
                <c:formatCode>0.0%</c:formatCode>
                <c:ptCount val="25"/>
                <c:pt idx="0">
                  <c:v>-0.47693755420545209</c:v>
                </c:pt>
                <c:pt idx="1">
                  <c:v>-0.39554456797792059</c:v>
                </c:pt>
                <c:pt idx="2">
                  <c:v>-0.31076006635408848</c:v>
                </c:pt>
                <c:pt idx="3">
                  <c:v>-0.22118714104370615</c:v>
                </c:pt>
                <c:pt idx="4">
                  <c:v>-0.12368707681461395</c:v>
                </c:pt>
                <c:pt idx="5">
                  <c:v>0</c:v>
                </c:pt>
                <c:pt idx="6">
                  <c:v>0.12368707681461395</c:v>
                </c:pt>
                <c:pt idx="7">
                  <c:v>0.22118714104370615</c:v>
                </c:pt>
                <c:pt idx="8">
                  <c:v>0.31076006635408848</c:v>
                </c:pt>
                <c:pt idx="9">
                  <c:v>0.39554456797792059</c:v>
                </c:pt>
                <c:pt idx="10">
                  <c:v>0.47693755420545209</c:v>
                </c:pt>
                <c:pt idx="11">
                  <c:v>0.55572604994487085</c:v>
                </c:pt>
                <c:pt idx="12">
                  <c:v>0.63241259130945193</c:v>
                </c:pt>
                <c:pt idx="13">
                  <c:v>0.7073444890086289</c:v>
                </c:pt>
                <c:pt idx="14">
                  <c:v>0.78077533504282182</c:v>
                </c:pt>
                <c:pt idx="15">
                  <c:v>0.85289794849947775</c:v>
                </c:pt>
                <c:pt idx="16">
                  <c:v>0.92386358089847187</c:v>
                </c:pt>
                <c:pt idx="17">
                  <c:v>0.99379384941769922</c:v>
                </c:pt>
                <c:pt idx="18">
                  <c:v>1.0627885317397601</c:v>
                </c:pt>
                <c:pt idx="19">
                  <c:v>1.1309308671061753</c:v>
                </c:pt>
                <c:pt idx="20">
                  <c:v>1.1982912832016352</c:v>
                </c:pt>
                <c:pt idx="21">
                  <c:v>1.2649300904033836</c:v>
                </c:pt>
                <c:pt idx="22">
                  <c:v>1.3308994763146655</c:v>
                </c:pt>
                <c:pt idx="23">
                  <c:v>1.3962450128432411</c:v>
                </c:pt>
                <c:pt idx="24">
                  <c:v>1.4610068154534988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B9A-4D7E-99C7-84B259593CEF}"/>
            </c:ext>
          </c:extLst>
        </c:ser>
        <c:ser>
          <c:idx val="11"/>
          <c:order val="11"/>
          <c:tx>
            <c:strRef>
              <c:f>'Модель эластичности'!$CF$4</c:f>
              <c:strCache>
                <c:ptCount val="1"/>
                <c:pt idx="0">
                  <c:v>1%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0000"/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tint val="90000"/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tint val="90000"/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tint val="90000"/>
                  <a:shade val="95000"/>
                </a:schemeClr>
              </a:solidFill>
              <a:round/>
            </a:ln>
            <a:effectLst/>
            <a:sp3d contourW="9525">
              <a:contourClr>
                <a:schemeClr val="accent1">
                  <a:tint val="90000"/>
                  <a:shade val="95000"/>
                </a:schemeClr>
              </a:contourClr>
            </a:sp3d>
          </c:spPr>
          <c:cat>
            <c:numRef>
              <c:f>'Модель эластичности'!$BT$5:$BT$29</c:f>
              <c:numCache>
                <c:formatCode>0%</c:formatCode>
                <c:ptCount val="25"/>
                <c:pt idx="0">
                  <c:v>-0.5</c:v>
                </c:pt>
                <c:pt idx="1">
                  <c:v>-0.4</c:v>
                </c:pt>
                <c:pt idx="2">
                  <c:v>-0.30000000000000004</c:v>
                </c:pt>
                <c:pt idx="3">
                  <c:v>-0.20000000000000004</c:v>
                </c:pt>
                <c:pt idx="4">
                  <c:v>-0.10000000000000003</c:v>
                </c:pt>
                <c:pt idx="5">
                  <c:v>0</c:v>
                </c:pt>
                <c:pt idx="6">
                  <c:v>0.1</c:v>
                </c:pt>
                <c:pt idx="7">
                  <c:v>0.2</c:v>
                </c:pt>
                <c:pt idx="8">
                  <c:v>0.30000000000000004</c:v>
                </c:pt>
                <c:pt idx="9">
                  <c:v>0.4</c:v>
                </c:pt>
                <c:pt idx="10">
                  <c:v>0.5</c:v>
                </c:pt>
                <c:pt idx="11">
                  <c:v>0.6</c:v>
                </c:pt>
                <c:pt idx="12">
                  <c:v>0.7</c:v>
                </c:pt>
                <c:pt idx="13">
                  <c:v>0.79999999999999993</c:v>
                </c:pt>
                <c:pt idx="14">
                  <c:v>0.89999999999999991</c:v>
                </c:pt>
                <c:pt idx="15">
                  <c:v>0.99999999999999989</c:v>
                </c:pt>
                <c:pt idx="16">
                  <c:v>1.0999999999999999</c:v>
                </c:pt>
                <c:pt idx="17">
                  <c:v>1.2</c:v>
                </c:pt>
                <c:pt idx="18">
                  <c:v>1.3</c:v>
                </c:pt>
                <c:pt idx="19">
                  <c:v>1.4000000000000001</c:v>
                </c:pt>
                <c:pt idx="20">
                  <c:v>1.5000000000000002</c:v>
                </c:pt>
                <c:pt idx="21">
                  <c:v>1.6000000000000003</c:v>
                </c:pt>
                <c:pt idx="22">
                  <c:v>1.7000000000000004</c:v>
                </c:pt>
                <c:pt idx="23">
                  <c:v>1.8000000000000005</c:v>
                </c:pt>
                <c:pt idx="24">
                  <c:v>1.9000000000000006</c:v>
                </c:pt>
              </c:numCache>
            </c:numRef>
          </c:cat>
          <c:val>
            <c:numRef>
              <c:f>'Модель эластичности'!$CF$5:$CF$29</c:f>
              <c:numCache>
                <c:formatCode>0.0%</c:formatCode>
                <c:ptCount val="25"/>
                <c:pt idx="0">
                  <c:v>-0.55207780241393944</c:v>
                </c:pt>
                <c:pt idx="1">
                  <c:v>-0.45786156682464313</c:v>
                </c:pt>
                <c:pt idx="2">
                  <c:v>-0.35971949157283184</c:v>
                </c:pt>
                <c:pt idx="3">
                  <c:v>-0.25603458916768063</c:v>
                </c:pt>
                <c:pt idx="4">
                  <c:v>-0.1431736481069823</c:v>
                </c:pt>
                <c:pt idx="5">
                  <c:v>0</c:v>
                </c:pt>
                <c:pt idx="6">
                  <c:v>0.1431736481069823</c:v>
                </c:pt>
                <c:pt idx="7">
                  <c:v>0.25603458916768063</c:v>
                </c:pt>
                <c:pt idx="8">
                  <c:v>0.35971949157283184</c:v>
                </c:pt>
                <c:pt idx="9">
                  <c:v>0.45786156682464313</c:v>
                </c:pt>
                <c:pt idx="10">
                  <c:v>0.55207780241393944</c:v>
                </c:pt>
                <c:pt idx="11">
                  <c:v>0.6432792169382836</c:v>
                </c:pt>
                <c:pt idx="12">
                  <c:v>0.73204751974432769</c:v>
                </c:pt>
                <c:pt idx="13">
                  <c:v>0.81878473942371433</c:v>
                </c:pt>
                <c:pt idx="14">
                  <c:v>0.90378442072473886</c:v>
                </c:pt>
                <c:pt idx="15">
                  <c:v>0.98726976087127816</c:v>
                </c:pt>
                <c:pt idx="16">
                  <c:v>1.0694158406594825</c:v>
                </c:pt>
                <c:pt idx="17">
                  <c:v>1.1503634377314482</c:v>
                </c:pt>
                <c:pt idx="18">
                  <c:v>1.2302280494793476</c:v>
                </c:pt>
                <c:pt idx="19">
                  <c:v>1.3091060292666943</c:v>
                </c:pt>
                <c:pt idx="20">
                  <c:v>1.3870789004733313</c:v>
                </c:pt>
                <c:pt idx="21">
                  <c:v>1.4642164752166682</c:v>
                </c:pt>
                <c:pt idx="22">
                  <c:v>1.5405791631185917</c:v>
                </c:pt>
                <c:pt idx="23">
                  <c:v>1.6162197158202045</c:v>
                </c:pt>
                <c:pt idx="24">
                  <c:v>1.6911845688710394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FB9A-4D7E-99C7-84B259593CEF}"/>
            </c:ext>
          </c:extLst>
        </c:ser>
        <c:bandFmts>
          <c:bandFmt>
            <c:idx val="0"/>
            <c:spPr>
              <a:gradFill rotWithShape="1">
                <a:gsLst>
                  <a:gs pos="0">
                    <a:schemeClr val="accent1">
                      <a:shade val="53000"/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1">
                      <a:shade val="53000"/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1">
                      <a:shade val="53000"/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shade val="53000"/>
                    <a:shade val="95000"/>
                  </a:schemeClr>
                </a:solidFill>
                <a:round/>
              </a:ln>
              <a:effectLst/>
              <a:sp3d contourW="9525">
                <a:contourClr>
                  <a:schemeClr val="accent1">
                    <a:shade val="53000"/>
                    <a:shade val="95000"/>
                  </a:schemeClr>
                </a:contourClr>
              </a:sp3d>
            </c:spPr>
          </c:bandFmt>
          <c:bandFmt>
            <c:idx val="1"/>
            <c:spPr>
              <a:gradFill rotWithShape="1">
                <a:gsLst>
                  <a:gs pos="0">
                    <a:schemeClr val="accent1">
                      <a:shade val="76000"/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1">
                      <a:shade val="76000"/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1">
                      <a:shade val="76000"/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shade val="76000"/>
                    <a:shade val="95000"/>
                  </a:schemeClr>
                </a:solidFill>
                <a:round/>
              </a:ln>
              <a:effectLst/>
              <a:sp3d contourW="9525">
                <a:contourClr>
                  <a:schemeClr val="accent1">
                    <a:shade val="76000"/>
                    <a:shade val="95000"/>
                  </a:schemeClr>
                </a:contourClr>
              </a:sp3d>
            </c:spPr>
          </c:bandFmt>
          <c:bandFmt>
            <c:idx val="2"/>
            <c:spPr>
              <a:gradFill rotWithShape="1">
                <a:gsLst>
                  <a:gs pos="0">
                    <a:schemeClr val="accent1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1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1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  <a:sp3d contourW="9525">
                <a:contourClr>
                  <a:schemeClr val="accent1">
                    <a:shade val="95000"/>
                  </a:schemeClr>
                </a:contourClr>
              </a:sp3d>
            </c:spPr>
          </c:bandFmt>
          <c:bandFmt>
            <c:idx val="3"/>
            <c:spPr>
              <a:gradFill rotWithShape="1">
                <a:gsLst>
                  <a:gs pos="0">
                    <a:schemeClr val="accent1">
                      <a:tint val="77000"/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1">
                      <a:tint val="77000"/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1">
                      <a:tint val="77000"/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tint val="77000"/>
                    <a:shade val="95000"/>
                  </a:schemeClr>
                </a:solidFill>
                <a:round/>
              </a:ln>
              <a:effectLst/>
              <a:sp3d contourW="9525">
                <a:contourClr>
                  <a:schemeClr val="accent1">
                    <a:tint val="77000"/>
                    <a:shade val="95000"/>
                  </a:schemeClr>
                </a:contourClr>
              </a:sp3d>
            </c:spPr>
          </c:bandFmt>
          <c:bandFmt>
            <c:idx val="4"/>
            <c:spPr>
              <a:gradFill rotWithShape="1">
                <a:gsLst>
                  <a:gs pos="0">
                    <a:schemeClr val="accent1">
                      <a:tint val="54000"/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1">
                      <a:tint val="54000"/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1">
                      <a:tint val="54000"/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tint val="54000"/>
                    <a:shade val="95000"/>
                  </a:schemeClr>
                </a:solidFill>
                <a:round/>
              </a:ln>
              <a:effectLst/>
              <a:sp3d contourW="9525">
                <a:contourClr>
                  <a:schemeClr val="accent1">
                    <a:tint val="54000"/>
                    <a:shade val="95000"/>
                  </a:schemeClr>
                </a:contourClr>
              </a:sp3d>
            </c:spPr>
          </c:bandFmt>
          <c:bandFmt>
            <c:idx val="5"/>
            <c:spPr>
              <a:gradFill rotWithShape="1">
                <a:gsLst>
                  <a:gs pos="0">
                    <a:schemeClr val="accent1">
                      <a:tint val="30000"/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1">
                      <a:tint val="30000"/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1">
                      <a:tint val="30000"/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tint val="30000"/>
                    <a:shade val="95000"/>
                  </a:schemeClr>
                </a:solidFill>
                <a:round/>
              </a:ln>
              <a:effectLst/>
              <a:sp3d contourW="9525">
                <a:contourClr>
                  <a:schemeClr val="accent1">
                    <a:tint val="30000"/>
                    <a:shade val="95000"/>
                  </a:schemeClr>
                </a:contourClr>
              </a:sp3d>
            </c:spPr>
          </c:bandFmt>
          <c:bandFmt>
            <c:idx val="6"/>
            <c:spPr>
              <a:gradFill rotWithShape="1">
                <a:gsLst>
                  <a:gs pos="0">
                    <a:schemeClr val="accent1">
                      <a:tint val="7000"/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1">
                      <a:tint val="7000"/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1">
                      <a:tint val="7000"/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tint val="7000"/>
                    <a:shade val="95000"/>
                  </a:schemeClr>
                </a:solidFill>
                <a:round/>
              </a:ln>
              <a:effectLst/>
              <a:sp3d contourW="9525">
                <a:contourClr>
                  <a:schemeClr val="accent1">
                    <a:tint val="7000"/>
                    <a:shade val="95000"/>
                  </a:schemeClr>
                </a:contourClr>
              </a:sp3d>
            </c:spPr>
          </c:bandFmt>
          <c:bandFmt>
            <c:idx val="7"/>
            <c:spPr>
              <a:gradFill rotWithShape="1">
                <a:gsLst>
                  <a:gs pos="0">
                    <a:schemeClr val="accent1">
                      <a:tint val="84000"/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1">
                      <a:tint val="84000"/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1">
                      <a:tint val="84000"/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tint val="84000"/>
                    <a:shade val="95000"/>
                  </a:schemeClr>
                </a:solidFill>
                <a:round/>
              </a:ln>
              <a:effectLst/>
              <a:sp3d contourW="9525">
                <a:contourClr>
                  <a:schemeClr val="accent1">
                    <a:tint val="84000"/>
                    <a:shade val="95000"/>
                  </a:schemeClr>
                </a:contourClr>
              </a:sp3d>
            </c:spPr>
          </c:bandFmt>
          <c:bandFmt>
            <c:idx val="8"/>
            <c:spPr>
              <a:gradFill rotWithShape="1">
                <a:gsLst>
                  <a:gs pos="0">
                    <a:schemeClr val="accent1">
                      <a:tint val="60000"/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1">
                      <a:tint val="60000"/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1">
                      <a:tint val="60000"/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tint val="60000"/>
                    <a:shade val="95000"/>
                  </a:schemeClr>
                </a:solidFill>
                <a:round/>
              </a:ln>
              <a:effectLst/>
              <a:sp3d contourW="9525">
                <a:contourClr>
                  <a:schemeClr val="accent1">
                    <a:tint val="60000"/>
                    <a:shade val="95000"/>
                  </a:schemeClr>
                </a:contourClr>
              </a:sp3d>
            </c:spPr>
          </c:bandFmt>
          <c:bandFmt>
            <c:idx val="9"/>
            <c:spPr>
              <a:gradFill rotWithShape="1">
                <a:gsLst>
                  <a:gs pos="0">
                    <a:schemeClr val="accent1">
                      <a:tint val="37000"/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1">
                      <a:tint val="37000"/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1">
                      <a:tint val="37000"/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tint val="37000"/>
                    <a:shade val="95000"/>
                  </a:schemeClr>
                </a:solidFill>
                <a:round/>
              </a:ln>
              <a:effectLst/>
              <a:sp3d contourW="9525">
                <a:contourClr>
                  <a:schemeClr val="accent1">
                    <a:tint val="37000"/>
                    <a:shade val="95000"/>
                  </a:schemeClr>
                </a:contourClr>
              </a:sp3d>
            </c:spPr>
          </c:bandFmt>
          <c:bandFmt>
            <c:idx val="10"/>
            <c:spPr>
              <a:gradFill rotWithShape="1">
                <a:gsLst>
                  <a:gs pos="0">
                    <a:schemeClr val="accent1">
                      <a:tint val="14000"/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1">
                      <a:tint val="14000"/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1">
                      <a:tint val="14000"/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tint val="14000"/>
                    <a:shade val="95000"/>
                  </a:schemeClr>
                </a:solidFill>
                <a:round/>
              </a:ln>
              <a:effectLst/>
              <a:sp3d contourW="9525">
                <a:contourClr>
                  <a:schemeClr val="accent1">
                    <a:tint val="14000"/>
                    <a:shade val="95000"/>
                  </a:schemeClr>
                </a:contourClr>
              </a:sp3d>
            </c:spPr>
          </c:bandFmt>
          <c:bandFmt>
            <c:idx val="11"/>
            <c:spPr>
              <a:gradFill rotWithShape="1">
                <a:gsLst>
                  <a:gs pos="0">
                    <a:schemeClr val="accent1">
                      <a:tint val="90000"/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1">
                      <a:tint val="90000"/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1">
                      <a:tint val="90000"/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tint val="90000"/>
                    <a:shade val="95000"/>
                  </a:schemeClr>
                </a:solidFill>
                <a:round/>
              </a:ln>
              <a:effectLst/>
              <a:sp3d contourW="9525">
                <a:contourClr>
                  <a:schemeClr val="accent1">
                    <a:tint val="90000"/>
                    <a:shade val="95000"/>
                  </a:schemeClr>
                </a:contourClr>
              </a:sp3d>
            </c:spPr>
          </c:bandFmt>
          <c:bandFmt>
            <c:idx val="12"/>
            <c:spPr>
              <a:gradFill rotWithShape="1">
                <a:gsLst>
                  <a:gs pos="0">
                    <a:schemeClr val="accent1">
                      <a:tint val="67000"/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1">
                      <a:tint val="67000"/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1">
                      <a:tint val="67000"/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tint val="67000"/>
                    <a:shade val="95000"/>
                  </a:schemeClr>
                </a:solidFill>
                <a:round/>
              </a:ln>
              <a:effectLst/>
              <a:sp3d contourW="9525">
                <a:contourClr>
                  <a:schemeClr val="accent1">
                    <a:tint val="67000"/>
                    <a:shade val="95000"/>
                  </a:schemeClr>
                </a:contourClr>
              </a:sp3d>
            </c:spPr>
          </c:bandFmt>
          <c:bandFmt>
            <c:idx val="13"/>
            <c:spPr>
              <a:gradFill rotWithShape="1">
                <a:gsLst>
                  <a:gs pos="0">
                    <a:schemeClr val="accent1">
                      <a:tint val="44000"/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1">
                      <a:tint val="44000"/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1">
                      <a:tint val="44000"/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tint val="44000"/>
                    <a:shade val="95000"/>
                  </a:schemeClr>
                </a:solidFill>
                <a:round/>
              </a:ln>
              <a:effectLst/>
              <a:sp3d contourW="9525">
                <a:contourClr>
                  <a:schemeClr val="accent1">
                    <a:tint val="44000"/>
                    <a:shade val="95000"/>
                  </a:schemeClr>
                </a:contourClr>
              </a:sp3d>
            </c:spPr>
          </c:bandFmt>
          <c:bandFmt>
            <c:idx val="14"/>
            <c:spPr>
              <a:gradFill rotWithShape="1">
                <a:gsLst>
                  <a:gs pos="0">
                    <a:schemeClr val="accent1">
                      <a:tint val="20000"/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1">
                      <a:tint val="20000"/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1">
                      <a:tint val="20000"/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tint val="20000"/>
                    <a:shade val="95000"/>
                  </a:schemeClr>
                </a:solidFill>
                <a:round/>
              </a:ln>
              <a:effectLst/>
              <a:sp3d contourW="9525">
                <a:contourClr>
                  <a:schemeClr val="accent1">
                    <a:tint val="20000"/>
                    <a:shade val="95000"/>
                  </a:schemeClr>
                </a:contourClr>
              </a:sp3d>
            </c:spPr>
          </c:bandFmt>
        </c:bandFmts>
        <c:axId val="-220677120"/>
        <c:axId val="789530464"/>
        <c:axId val="941458944"/>
      </c:surface3DChart>
      <c:catAx>
        <c:axId val="-220677120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89530464"/>
        <c:crosses val="autoZero"/>
        <c:auto val="1"/>
        <c:lblAlgn val="ctr"/>
        <c:lblOffset val="100"/>
        <c:noMultiLvlLbl val="0"/>
      </c:catAx>
      <c:valAx>
        <c:axId val="789530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220677120"/>
        <c:crosses val="autoZero"/>
        <c:crossBetween val="midCat"/>
      </c:valAx>
      <c:serAx>
        <c:axId val="94145894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89530464"/>
        <c:crosses val="autoZero"/>
      </c:serAx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ln>
      <a:solidFill>
        <a:schemeClr val="bg1">
          <a:lumMod val="85000"/>
        </a:schemeClr>
      </a:solidFill>
    </a:ln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34014581442333"/>
          <c:y val="5.0925925925925923E-2"/>
          <c:w val="0.86480920467084266"/>
          <c:h val="0.89814814814814814"/>
        </c:manualLayout>
      </c:layout>
      <c:lineChart>
        <c:grouping val="standard"/>
        <c:varyColors val="0"/>
        <c:ser>
          <c:idx val="0"/>
          <c:order val="0"/>
          <c:tx>
            <c:v>1%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'Модель эластичности'!$BT$5:$BT$29</c:f>
              <c:numCache>
                <c:formatCode>0%</c:formatCode>
                <c:ptCount val="25"/>
                <c:pt idx="0">
                  <c:v>-0.5</c:v>
                </c:pt>
                <c:pt idx="1">
                  <c:v>-0.4</c:v>
                </c:pt>
                <c:pt idx="2">
                  <c:v>-0.30000000000000004</c:v>
                </c:pt>
                <c:pt idx="3">
                  <c:v>-0.20000000000000004</c:v>
                </c:pt>
                <c:pt idx="4">
                  <c:v>-0.10000000000000003</c:v>
                </c:pt>
                <c:pt idx="5">
                  <c:v>0</c:v>
                </c:pt>
                <c:pt idx="6">
                  <c:v>0.1</c:v>
                </c:pt>
                <c:pt idx="7">
                  <c:v>0.2</c:v>
                </c:pt>
                <c:pt idx="8">
                  <c:v>0.30000000000000004</c:v>
                </c:pt>
                <c:pt idx="9">
                  <c:v>0.4</c:v>
                </c:pt>
                <c:pt idx="10">
                  <c:v>0.5</c:v>
                </c:pt>
                <c:pt idx="11">
                  <c:v>0.6</c:v>
                </c:pt>
                <c:pt idx="12">
                  <c:v>0.7</c:v>
                </c:pt>
                <c:pt idx="13">
                  <c:v>0.79999999999999993</c:v>
                </c:pt>
                <c:pt idx="14">
                  <c:v>0.89999999999999991</c:v>
                </c:pt>
                <c:pt idx="15">
                  <c:v>0.99999999999999989</c:v>
                </c:pt>
                <c:pt idx="16">
                  <c:v>1.0999999999999999</c:v>
                </c:pt>
                <c:pt idx="17">
                  <c:v>1.2</c:v>
                </c:pt>
                <c:pt idx="18">
                  <c:v>1.3</c:v>
                </c:pt>
                <c:pt idx="19">
                  <c:v>1.4000000000000001</c:v>
                </c:pt>
                <c:pt idx="20">
                  <c:v>1.5000000000000002</c:v>
                </c:pt>
                <c:pt idx="21">
                  <c:v>1.6000000000000003</c:v>
                </c:pt>
                <c:pt idx="22">
                  <c:v>1.7000000000000004</c:v>
                </c:pt>
                <c:pt idx="23">
                  <c:v>1.8000000000000005</c:v>
                </c:pt>
                <c:pt idx="24">
                  <c:v>1.9000000000000006</c:v>
                </c:pt>
              </c:numCache>
            </c:numRef>
          </c:cat>
          <c:val>
            <c:numRef>
              <c:f>'Модель эластичности'!$CF$5:$CF$29</c:f>
              <c:numCache>
                <c:formatCode>0.0%</c:formatCode>
                <c:ptCount val="25"/>
                <c:pt idx="0">
                  <c:v>-0.55207780241393944</c:v>
                </c:pt>
                <c:pt idx="1">
                  <c:v>-0.45786156682464313</c:v>
                </c:pt>
                <c:pt idx="2">
                  <c:v>-0.35971949157283184</c:v>
                </c:pt>
                <c:pt idx="3">
                  <c:v>-0.25603458916768063</c:v>
                </c:pt>
                <c:pt idx="4">
                  <c:v>-0.1431736481069823</c:v>
                </c:pt>
                <c:pt idx="5">
                  <c:v>0</c:v>
                </c:pt>
                <c:pt idx="6">
                  <c:v>0.1431736481069823</c:v>
                </c:pt>
                <c:pt idx="7">
                  <c:v>0.25603458916768063</c:v>
                </c:pt>
                <c:pt idx="8">
                  <c:v>0.35971949157283184</c:v>
                </c:pt>
                <c:pt idx="9">
                  <c:v>0.45786156682464313</c:v>
                </c:pt>
                <c:pt idx="10">
                  <c:v>0.55207780241393944</c:v>
                </c:pt>
                <c:pt idx="11">
                  <c:v>0.6432792169382836</c:v>
                </c:pt>
                <c:pt idx="12">
                  <c:v>0.73204751974432769</c:v>
                </c:pt>
                <c:pt idx="13">
                  <c:v>0.81878473942371433</c:v>
                </c:pt>
                <c:pt idx="14">
                  <c:v>0.90378442072473886</c:v>
                </c:pt>
                <c:pt idx="15">
                  <c:v>0.98726976087127816</c:v>
                </c:pt>
                <c:pt idx="16">
                  <c:v>1.0694158406594825</c:v>
                </c:pt>
                <c:pt idx="17">
                  <c:v>1.1503634377314482</c:v>
                </c:pt>
                <c:pt idx="18">
                  <c:v>1.2302280494793476</c:v>
                </c:pt>
                <c:pt idx="19">
                  <c:v>1.3091060292666943</c:v>
                </c:pt>
                <c:pt idx="20">
                  <c:v>1.3870789004733313</c:v>
                </c:pt>
                <c:pt idx="21">
                  <c:v>1.4642164752166682</c:v>
                </c:pt>
                <c:pt idx="22">
                  <c:v>1.5405791631185917</c:v>
                </c:pt>
                <c:pt idx="23">
                  <c:v>1.6162197158202045</c:v>
                </c:pt>
                <c:pt idx="24">
                  <c:v>1.6911845688710394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6A4-4EB9-A5FD-91616334428D}"/>
            </c:ext>
          </c:extLst>
        </c:ser>
        <c:ser>
          <c:idx val="1"/>
          <c:order val="1"/>
          <c:tx>
            <c:v>90%</c:v>
          </c:tx>
          <c:spPr>
            <a:ln w="1905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numRef>
              <c:f>'Модель эластичности'!$BT$5:$BT$29</c:f>
              <c:numCache>
                <c:formatCode>0%</c:formatCode>
                <c:ptCount val="25"/>
                <c:pt idx="0">
                  <c:v>-0.5</c:v>
                </c:pt>
                <c:pt idx="1">
                  <c:v>-0.4</c:v>
                </c:pt>
                <c:pt idx="2">
                  <c:v>-0.30000000000000004</c:v>
                </c:pt>
                <c:pt idx="3">
                  <c:v>-0.20000000000000004</c:v>
                </c:pt>
                <c:pt idx="4">
                  <c:v>-0.10000000000000003</c:v>
                </c:pt>
                <c:pt idx="5">
                  <c:v>0</c:v>
                </c:pt>
                <c:pt idx="6">
                  <c:v>0.1</c:v>
                </c:pt>
                <c:pt idx="7">
                  <c:v>0.2</c:v>
                </c:pt>
                <c:pt idx="8">
                  <c:v>0.30000000000000004</c:v>
                </c:pt>
                <c:pt idx="9">
                  <c:v>0.4</c:v>
                </c:pt>
                <c:pt idx="10">
                  <c:v>0.5</c:v>
                </c:pt>
                <c:pt idx="11">
                  <c:v>0.6</c:v>
                </c:pt>
                <c:pt idx="12">
                  <c:v>0.7</c:v>
                </c:pt>
                <c:pt idx="13">
                  <c:v>0.79999999999999993</c:v>
                </c:pt>
                <c:pt idx="14">
                  <c:v>0.89999999999999991</c:v>
                </c:pt>
                <c:pt idx="15">
                  <c:v>0.99999999999999989</c:v>
                </c:pt>
                <c:pt idx="16">
                  <c:v>1.0999999999999999</c:v>
                </c:pt>
                <c:pt idx="17">
                  <c:v>1.2</c:v>
                </c:pt>
                <c:pt idx="18">
                  <c:v>1.3</c:v>
                </c:pt>
                <c:pt idx="19">
                  <c:v>1.4000000000000001</c:v>
                </c:pt>
                <c:pt idx="20">
                  <c:v>1.5000000000000002</c:v>
                </c:pt>
                <c:pt idx="21">
                  <c:v>1.6000000000000003</c:v>
                </c:pt>
                <c:pt idx="22">
                  <c:v>1.7000000000000004</c:v>
                </c:pt>
                <c:pt idx="23">
                  <c:v>1.8000000000000005</c:v>
                </c:pt>
                <c:pt idx="24">
                  <c:v>1.9000000000000006</c:v>
                </c:pt>
              </c:numCache>
            </c:numRef>
          </c:cat>
          <c:val>
            <c:numRef>
              <c:f>'Модель эластичности'!$BV$5:$BV$29</c:f>
              <c:numCache>
                <c:formatCode>0.0%</c:formatCode>
                <c:ptCount val="25"/>
                <c:pt idx="0">
                  <c:v>-0.3667355017359778</c:v>
                </c:pt>
                <c:pt idx="1">
                  <c:v>-0.30414932587555304</c:v>
                </c:pt>
                <c:pt idx="2">
                  <c:v>-0.23895528429027532</c:v>
                </c:pt>
                <c:pt idx="3">
                  <c:v>-0.17007924084180406</c:v>
                </c:pt>
                <c:pt idx="4">
                  <c:v>-9.5107717507025666E-2</c:v>
                </c:pt>
                <c:pt idx="5">
                  <c:v>0</c:v>
                </c:pt>
                <c:pt idx="6">
                  <c:v>9.5107717507025666E-2</c:v>
                </c:pt>
                <c:pt idx="7">
                  <c:v>0.17007924084180406</c:v>
                </c:pt>
                <c:pt idx="8">
                  <c:v>0.23895528429027532</c:v>
                </c:pt>
                <c:pt idx="9">
                  <c:v>0.30414932587555304</c:v>
                </c:pt>
                <c:pt idx="10">
                  <c:v>0.3667355017359778</c:v>
                </c:pt>
                <c:pt idx="11">
                  <c:v>0.42731898538333951</c:v>
                </c:pt>
                <c:pt idx="12">
                  <c:v>0.4862861960291624</c:v>
                </c:pt>
                <c:pt idx="13">
                  <c:v>0.54390419414322755</c:v>
                </c:pt>
                <c:pt idx="14">
                  <c:v>0.60036797630043315</c:v>
                </c:pt>
                <c:pt idx="15">
                  <c:v>0.6558258084617119</c:v>
                </c:pt>
                <c:pt idx="16">
                  <c:v>0.71039399369764511</c:v>
                </c:pt>
                <c:pt idx="17">
                  <c:v>0.76416604810140232</c:v>
                </c:pt>
                <c:pt idx="18">
                  <c:v>0.81721869454407614</c:v>
                </c:pt>
                <c:pt idx="19">
                  <c:v>0.86961593885773825</c:v>
                </c:pt>
                <c:pt idx="20">
                  <c:v>0.92141193557908507</c:v>
                </c:pt>
                <c:pt idx="21">
                  <c:v>0.97265305966069304</c:v>
                </c:pt>
                <c:pt idx="22">
                  <c:v>1.0233794401439682</c:v>
                </c:pt>
                <c:pt idx="23">
                  <c:v>1.0736261190093748</c:v>
                </c:pt>
                <c:pt idx="24">
                  <c:v>1.1234239425696644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6A4-4EB9-A5FD-91616334428D}"/>
            </c:ext>
          </c:extLst>
        </c:ser>
        <c:ser>
          <c:idx val="2"/>
          <c:order val="2"/>
          <c:tx>
            <c:v>бисектриса</c:v>
          </c:tx>
          <c:spPr>
            <a:ln w="25400" cap="rnd">
              <a:solidFill>
                <a:schemeClr val="accent3"/>
              </a:solidFill>
              <a:prstDash val="sysDot"/>
              <a:round/>
            </a:ln>
            <a:effectLst/>
          </c:spPr>
          <c:marker>
            <c:symbol val="none"/>
          </c:marker>
          <c:val>
            <c:numRef>
              <c:f>'Модель эластичности'!$BT$5:$BT$29</c:f>
              <c:numCache>
                <c:formatCode>0%</c:formatCode>
                <c:ptCount val="25"/>
                <c:pt idx="0">
                  <c:v>-0.5</c:v>
                </c:pt>
                <c:pt idx="1">
                  <c:v>-0.4</c:v>
                </c:pt>
                <c:pt idx="2">
                  <c:v>-0.30000000000000004</c:v>
                </c:pt>
                <c:pt idx="3">
                  <c:v>-0.20000000000000004</c:v>
                </c:pt>
                <c:pt idx="4">
                  <c:v>-0.10000000000000003</c:v>
                </c:pt>
                <c:pt idx="5">
                  <c:v>0</c:v>
                </c:pt>
                <c:pt idx="6">
                  <c:v>0.1</c:v>
                </c:pt>
                <c:pt idx="7">
                  <c:v>0.2</c:v>
                </c:pt>
                <c:pt idx="8">
                  <c:v>0.30000000000000004</c:v>
                </c:pt>
                <c:pt idx="9">
                  <c:v>0.4</c:v>
                </c:pt>
                <c:pt idx="10">
                  <c:v>0.5</c:v>
                </c:pt>
                <c:pt idx="11">
                  <c:v>0.6</c:v>
                </c:pt>
                <c:pt idx="12">
                  <c:v>0.7</c:v>
                </c:pt>
                <c:pt idx="13">
                  <c:v>0.79999999999999993</c:v>
                </c:pt>
                <c:pt idx="14">
                  <c:v>0.89999999999999991</c:v>
                </c:pt>
                <c:pt idx="15">
                  <c:v>0.99999999999999989</c:v>
                </c:pt>
                <c:pt idx="16">
                  <c:v>1.0999999999999999</c:v>
                </c:pt>
                <c:pt idx="17">
                  <c:v>1.2</c:v>
                </c:pt>
                <c:pt idx="18">
                  <c:v>1.3</c:v>
                </c:pt>
                <c:pt idx="19">
                  <c:v>1.4000000000000001</c:v>
                </c:pt>
                <c:pt idx="20">
                  <c:v>1.5000000000000002</c:v>
                </c:pt>
                <c:pt idx="21">
                  <c:v>1.6000000000000003</c:v>
                </c:pt>
                <c:pt idx="22">
                  <c:v>1.7000000000000004</c:v>
                </c:pt>
                <c:pt idx="23">
                  <c:v>1.8000000000000005</c:v>
                </c:pt>
                <c:pt idx="24">
                  <c:v>1.9000000000000006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6A4-4EB9-A5FD-9161633442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89531008"/>
        <c:axId val="789531552"/>
      </c:lineChart>
      <c:catAx>
        <c:axId val="789531008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89531552"/>
        <c:crosses val="autoZero"/>
        <c:auto val="1"/>
        <c:lblAlgn val="ctr"/>
        <c:lblOffset val="100"/>
        <c:noMultiLvlLbl val="0"/>
      </c:catAx>
      <c:valAx>
        <c:axId val="789531552"/>
        <c:scaling>
          <c:orientation val="minMax"/>
          <c:max val="2"/>
          <c:min val="-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89531008"/>
        <c:crosses val="autoZero"/>
        <c:crossBetween val="between"/>
        <c:minorUnit val="0.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1210445345093336"/>
          <c:y val="0.65256966253625204"/>
          <c:w val="0.45955187955569798"/>
          <c:h val="7.8125546806649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23AF60-C493-4910-BF42-25929424AB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A5514E9-7311-47F8-8295-7585FE43D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425627-71EA-42E4-A085-D9EA84D86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0E72C-9FE5-46B4-A6F3-1F83B09970E6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AEB4D8-03CF-4323-B56A-6D7666279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560492-EFB5-4662-BA60-56853D89D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E68-98C7-4A8A-80C5-A23C4FD2B2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6610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5CF4F8-553D-47A7-A3F7-03AB76F17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C54AC35-1446-4B47-ACA5-06AEC26C7A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A3B2C7-D254-41D4-9502-5FD3931B3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0E72C-9FE5-46B4-A6F3-1F83B09970E6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FF3257-96BC-4B14-9AAE-4DD6DC760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FD6A93-7C43-44E5-83A6-5E469F8C9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E68-98C7-4A8A-80C5-A23C4FD2B2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2041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F4183C6-AA84-4394-9D8F-88D4986AD8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2058D12-0535-476C-B685-13EABFF5D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C5BF9D-BC58-4475-B23D-5C619A468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0E72C-9FE5-46B4-A6F3-1F83B09970E6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35A7CF-7B3E-427A-B143-A47B868D7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9618FA-0EBE-4955-9655-6D1075964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E68-98C7-4A8A-80C5-A23C4FD2B2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09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9E1413-BD41-400B-8477-731E4BD40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B79394-69DE-4C35-9F48-7E62CC0C6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DCA293-9AAC-47D6-84C1-F6787EA6D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0E72C-9FE5-46B4-A6F3-1F83B09970E6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A29CB5-A8B4-46DD-8BE5-6EA700237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9FBA53-7410-4060-854E-49CEBD672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E68-98C7-4A8A-80C5-A23C4FD2B2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63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C08463-73DA-40B9-93D1-86F2CD40F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62EC272-8818-48E9-93F2-513FB362D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5CC4F3-C74F-44EF-81C2-C1E95BF12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0E72C-9FE5-46B4-A6F3-1F83B09970E6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080CD1-7C98-4BC6-82E8-92B6108C6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D48C91-BAA3-4C7D-8D40-5D0D48010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E68-98C7-4A8A-80C5-A23C4FD2B2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422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FCEA5A-4162-4BFF-88B2-3FE2E0520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A0246A-9E69-458C-8A1D-BC1C5AE309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1C00919-C1AA-45F2-8D24-6A4495DC7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5000218-F7CC-4387-A486-3CE553DC6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0E72C-9FE5-46B4-A6F3-1F83B09970E6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D7AB02C-D83D-42FD-927F-8E6D32D5D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1F97FD5-6F5E-4FD5-BB9F-0FE58C1DB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E68-98C7-4A8A-80C5-A23C4FD2B2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7572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C09E12-8211-4FB5-AB25-A69260494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F56E6C-1915-4E07-AA9A-082A2C64E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4BFAF8E-912C-41A3-9792-D1DD61483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1A37D61-8457-4838-B119-820498F06D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F6C7F84-7EC3-4EC2-A304-C8743F041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A296BFB-CB3B-4DDA-99DB-7DE6C4FA2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0E72C-9FE5-46B4-A6F3-1F83B09970E6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F64FAAC-A3F9-4B77-8A0A-BA89362DB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CE4E147-F7E2-41AE-9AEF-ADB8763C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E68-98C7-4A8A-80C5-A23C4FD2B2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614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CB8F81-F418-4123-99A6-BEE6B508E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2F12411-B89F-4D18-99AC-267C1DE82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0E72C-9FE5-46B4-A6F3-1F83B09970E6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B6A7A8B-FD6B-42A4-B6CC-75AFB55CD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D218150-B7F2-4DBB-B0F8-84292DAF0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E68-98C7-4A8A-80C5-A23C4FD2B2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4516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EBF4B6B-7929-4ADE-8E00-53A18BC8B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0E72C-9FE5-46B4-A6F3-1F83B09970E6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2FF0B69-2EDD-405E-AB30-2B9083B69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7F82B83-3622-418C-8597-AB40AA988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E68-98C7-4A8A-80C5-A23C4FD2B2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1990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56B710-D10B-4AE9-B960-D6196D63F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5171FD-85B1-4AA8-B22B-A555DA112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BF7A0FE-BD03-4C20-BF40-A7014A7AD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BDDF023-677E-4022-B981-2E22BB36A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0E72C-9FE5-46B4-A6F3-1F83B09970E6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7C9244-AE6E-43F3-9BAC-4766B5568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C525AC4-3F51-4AB4-A2D7-60BF42148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E68-98C7-4A8A-80C5-A23C4FD2B2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5725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6FA5BA-8BC8-4B28-97B6-216A933BD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BD9BD49-553B-48B0-BA05-34F7185EEB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131EDCC-0CA9-4EB0-A505-B50C12F2B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992DF58-897E-462A-B43F-1AB3F817E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0E72C-9FE5-46B4-A6F3-1F83B09970E6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9C41537-AEC5-41BF-ABFF-3B08BDF4B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53E3715-9EE6-4850-98A6-2FE2E6ECB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E68-98C7-4A8A-80C5-A23C4FD2B2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9259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022846-A1A8-4CEB-857C-A2AC4A212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31D3EE7-6A71-4F20-BBA4-20FBE187F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88F057-3F6B-4A84-A657-4B16C2AE87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0E72C-9FE5-46B4-A6F3-1F83B09970E6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9281ED-A79A-45F1-A802-59F5C5B9CD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3D1750-F2D3-47AE-9DAC-9E663F59AD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22E68-98C7-4A8A-80C5-A23C4FD2B2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316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Рисунок 2" descr="Изображение выглядит как тарелка&#10;&#10;Автоматически созданное описание">
            <a:extLst>
              <a:ext uri="{FF2B5EF4-FFF2-40B4-BE49-F238E27FC236}">
                <a16:creationId xmlns:a16="http://schemas.microsoft.com/office/drawing/2014/main" id="{C94260E0-5AB7-470D-B8C8-6A7A6D675E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4" r="-3" b="-3"/>
          <a:stretch/>
        </p:blipFill>
        <p:spPr>
          <a:xfrm>
            <a:off x="1" y="770037"/>
            <a:ext cx="5298683" cy="6097438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49C2F56-6CD2-4DF0-A543-965EB260C636}"/>
              </a:ext>
            </a:extLst>
          </p:cNvPr>
          <p:cNvSpPr/>
          <p:nvPr/>
        </p:nvSpPr>
        <p:spPr>
          <a:xfrm>
            <a:off x="152400" y="119890"/>
            <a:ext cx="2209800" cy="8992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dirty="0"/>
          </a:p>
        </p:txBody>
      </p:sp>
      <p:pic>
        <p:nvPicPr>
          <p:cNvPr id="5" name="Рисунок 4" descr="Изображение выглядит как объект, часы&#10;&#10;Автоматически созданное описание">
            <a:extLst>
              <a:ext uri="{FF2B5EF4-FFF2-40B4-BE49-F238E27FC236}">
                <a16:creationId xmlns:a16="http://schemas.microsoft.com/office/drawing/2014/main" id="{E5AC638A-5A62-4954-B7DA-0665644D688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55" y="252611"/>
            <a:ext cx="1763486" cy="648963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CAD4832-B6B0-47AA-A8B6-9C4D3BDCB6A9}"/>
              </a:ext>
            </a:extLst>
          </p:cNvPr>
          <p:cNvSpPr/>
          <p:nvPr/>
        </p:nvSpPr>
        <p:spPr>
          <a:xfrm>
            <a:off x="2362201" y="5735002"/>
            <a:ext cx="7200900" cy="63652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Аналитическое управление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smtClean="0">
                <a:solidFill>
                  <a:srgbClr val="7030A0"/>
                </a:solidFill>
              </a:rPr>
              <a:t>202</a:t>
            </a:r>
            <a:r>
              <a:rPr lang="ru-RU" sz="2400" dirty="0" smtClean="0">
                <a:solidFill>
                  <a:srgbClr val="7030A0"/>
                </a:solidFill>
              </a:rPr>
              <a:t>0</a:t>
            </a:r>
            <a:endParaRPr lang="ru-RU" sz="2400" dirty="0">
              <a:solidFill>
                <a:srgbClr val="7030A0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49F714B-5AEB-4217-B045-2B9E1219E95E}"/>
              </a:ext>
            </a:extLst>
          </p:cNvPr>
          <p:cNvSpPr/>
          <p:nvPr/>
        </p:nvSpPr>
        <p:spPr>
          <a:xfrm>
            <a:off x="2227769" y="1817522"/>
            <a:ext cx="7469763" cy="279449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Оптимизация структуры </a:t>
            </a:r>
          </a:p>
          <a:p>
            <a:pPr algn="ctr"/>
            <a:r>
              <a:rPr lang="ru-RU" sz="4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залов (секций) универмага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50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Рисунок 2" descr="Изображение выглядит как тарелка&#10;&#10;Автоматически созданное описание">
            <a:extLst>
              <a:ext uri="{FF2B5EF4-FFF2-40B4-BE49-F238E27FC236}">
                <a16:creationId xmlns:a16="http://schemas.microsoft.com/office/drawing/2014/main" id="{C94260E0-5AB7-470D-B8C8-6A7A6D675E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22" r="-2" b="506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D377D702-BCA8-49D9-A695-2EBDFEE91976}"/>
                  </a:ext>
                </a:extLst>
              </p:cNvPr>
              <p:cNvSpPr/>
              <p:nvPr/>
            </p:nvSpPr>
            <p:spPr>
              <a:xfrm>
                <a:off x="864410" y="273681"/>
                <a:ext cx="10468116" cy="636278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ru-RU" sz="12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ru-RU" sz="2400" b="1" dirty="0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   </a:t>
                </a:r>
                <a:r>
                  <a:rPr lang="ru-RU" sz="2400" b="1" dirty="0" smtClean="0">
                    <a:solidFill>
                      <a:srgbClr val="7030A0"/>
                    </a:solidFill>
                  </a:rPr>
                  <a:t>Описание проблематики</a:t>
                </a:r>
                <a:endParaRPr lang="ru-RU" sz="2400" b="1" dirty="0">
                  <a:solidFill>
                    <a:srgbClr val="7030A0"/>
                  </a:solidFill>
                </a:endParaRPr>
              </a:p>
              <a:p>
                <a:endParaRPr lang="ru-RU" sz="800" dirty="0">
                  <a:solidFill>
                    <a:schemeClr val="bg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ru-RU" sz="2000" dirty="0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    Универмаги </a:t>
                </a:r>
                <a:r>
                  <a:rPr lang="en-US" sz="2000" dirty="0" err="1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Familia</a:t>
                </a:r>
                <a:r>
                  <a:rPr lang="en-US" sz="2000" dirty="0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ru-RU" sz="2000" dirty="0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структурно разделены на некоторое количество залов (варьируется от универмага к универмагу): мужская одежда, женская одежда, обувь, бельё, детская одежда, игрушки, товары для дома и т.д.</a:t>
                </a:r>
              </a:p>
              <a:p>
                <a:endParaRPr lang="ru-RU" sz="800" dirty="0">
                  <a:solidFill>
                    <a:schemeClr val="bg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ru-RU" sz="2000" dirty="0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     Статистика продаж показывает, что выручка и доход разных залов, пересчитанные на 1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 smtClean="0">
                            <a:solidFill>
                              <a:schemeClr val="bg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b="0" i="1" smtClean="0">
                            <a:solidFill>
                              <a:schemeClr val="bg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м</m:t>
                        </m:r>
                      </m:e>
                      <m:sup>
                        <m:r>
                          <a:rPr lang="ru-RU" sz="2000" b="0" i="1" smtClean="0">
                            <a:solidFill>
                              <a:schemeClr val="bg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2000" dirty="0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, может существенно отличаться. Причем в разных универмагах это отличие может иметь разные знаки, т.е., например, в одном универмаге женская одежда дает </a:t>
                </a:r>
                <a:r>
                  <a:rPr lang="ru-RU" sz="2000" dirty="0" err="1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бОльшую</a:t>
                </a:r>
                <a:r>
                  <a:rPr lang="ru-RU" sz="2000" dirty="0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 выручку с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>
                            <a:solidFill>
                              <a:schemeClr val="bg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1">
                            <a:solidFill>
                              <a:schemeClr val="bg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м</m:t>
                        </m:r>
                      </m:e>
                      <m:sup>
                        <m:r>
                          <a:rPr lang="ru-RU" sz="2000" i="1">
                            <a:solidFill>
                              <a:schemeClr val="bg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2000" dirty="0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, чем мужская, а в другом, наоборот, мужская дает </a:t>
                </a:r>
                <a:r>
                  <a:rPr lang="ru-RU" sz="2000" dirty="0" err="1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бОльшую</a:t>
                </a:r>
                <a:r>
                  <a:rPr lang="ru-RU" sz="2000" dirty="0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 выручку, чем женская.</a:t>
                </a:r>
              </a:p>
              <a:p>
                <a:endParaRPr lang="ru-RU" sz="800" dirty="0">
                  <a:solidFill>
                    <a:schemeClr val="bg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ru-RU" sz="2000" dirty="0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     Практический опыт увеличения / уменьшения площадей залов подтверждает, что это изменение не всегда сопровождается пропорциональным изменением выручки. Т.е. увеличение зала мужской одежды вдвое не гарантирует удвоение соответствующей выручки.</a:t>
                </a:r>
              </a:p>
              <a:p>
                <a:endParaRPr lang="ru-RU" sz="800" dirty="0">
                  <a:solidFill>
                    <a:schemeClr val="bg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ru-RU" sz="2000" dirty="0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      Таким образом, нельзя ожидать максимизации выручки всего универмага, просто заместив всю площадь товаром того зала, который даёт максимальную выручку с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>
                            <a:solidFill>
                              <a:schemeClr val="bg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1">
                            <a:solidFill>
                              <a:schemeClr val="bg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м</m:t>
                        </m:r>
                      </m:e>
                      <m:sup>
                        <m:r>
                          <a:rPr lang="ru-RU" sz="2000" i="1">
                            <a:solidFill>
                              <a:schemeClr val="bg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2000" dirty="0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.</a:t>
                </a:r>
              </a:p>
              <a:p>
                <a:endParaRPr lang="ru-RU" sz="800" dirty="0">
                  <a:solidFill>
                    <a:schemeClr val="bg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ru-RU" sz="2000" dirty="0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   </a:t>
                </a:r>
                <a:r>
                  <a:rPr lang="ru-RU" sz="2400" b="1" dirty="0" smtClean="0">
                    <a:solidFill>
                      <a:srgbClr val="7030A0"/>
                    </a:solidFill>
                  </a:rPr>
                  <a:t>Формулировка задачи</a:t>
                </a:r>
                <a:endParaRPr lang="ru-RU" sz="2400" b="1" dirty="0">
                  <a:solidFill>
                    <a:srgbClr val="7030A0"/>
                  </a:solidFill>
                </a:endParaRPr>
              </a:p>
              <a:p>
                <a:endParaRPr lang="ru-RU" sz="8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sz="2000" dirty="0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Определить зависимость между изменением площади зала и изменением его выручки;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sz="2000" dirty="0" smtClean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Разработать инструмент расчета структуры залов для каждого универмага, на которой достигается максимум выручки и дохода.</a:t>
                </a:r>
              </a:p>
              <a:p>
                <a:endParaRPr lang="ru-RU" sz="2000" dirty="0">
                  <a:solidFill>
                    <a:schemeClr val="bg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D377D702-BCA8-49D9-A695-2EBDFEE919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410" y="273681"/>
                <a:ext cx="10468116" cy="63627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49C2F56-6CD2-4DF0-A543-965EB260C636}"/>
              </a:ext>
            </a:extLst>
          </p:cNvPr>
          <p:cNvSpPr/>
          <p:nvPr/>
        </p:nvSpPr>
        <p:spPr>
          <a:xfrm>
            <a:off x="9801225" y="159585"/>
            <a:ext cx="2209800" cy="89928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254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dirty="0"/>
          </a:p>
        </p:txBody>
      </p:sp>
      <p:pic>
        <p:nvPicPr>
          <p:cNvPr id="5" name="Рисунок 4" descr="Изображение выглядит как объект, часы&#10;&#10;Автоматически созданное описание">
            <a:extLst>
              <a:ext uri="{FF2B5EF4-FFF2-40B4-BE49-F238E27FC236}">
                <a16:creationId xmlns:a16="http://schemas.microsoft.com/office/drawing/2014/main" id="{E5AC638A-5A62-4954-B7DA-0665644D688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4382" y="273681"/>
            <a:ext cx="1763486" cy="64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961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Рисунок 2" descr="Изображение выглядит как тарелка&#10;&#10;Автоматически созданное описание">
            <a:extLst>
              <a:ext uri="{FF2B5EF4-FFF2-40B4-BE49-F238E27FC236}">
                <a16:creationId xmlns:a16="http://schemas.microsoft.com/office/drawing/2014/main" id="{C94260E0-5AB7-470D-B8C8-6A7A6D675E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4" r="-3" b="-3"/>
          <a:stretch/>
        </p:blipFill>
        <p:spPr>
          <a:xfrm>
            <a:off x="1" y="770037"/>
            <a:ext cx="5298683" cy="6097438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49C2F56-6CD2-4DF0-A543-965EB260C636}"/>
              </a:ext>
            </a:extLst>
          </p:cNvPr>
          <p:cNvSpPr/>
          <p:nvPr/>
        </p:nvSpPr>
        <p:spPr>
          <a:xfrm>
            <a:off x="152400" y="119890"/>
            <a:ext cx="2209800" cy="8992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dirty="0"/>
          </a:p>
        </p:txBody>
      </p:sp>
      <p:pic>
        <p:nvPicPr>
          <p:cNvPr id="5" name="Рисунок 4" descr="Изображение выглядит как объект, часы&#10;&#10;Автоматически созданное описание">
            <a:extLst>
              <a:ext uri="{FF2B5EF4-FFF2-40B4-BE49-F238E27FC236}">
                <a16:creationId xmlns:a16="http://schemas.microsoft.com/office/drawing/2014/main" id="{E5AC638A-5A62-4954-B7DA-0665644D688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55" y="252611"/>
            <a:ext cx="1763486" cy="648963"/>
          </a:xfrm>
          <a:prstGeom prst="rect">
            <a:avLst/>
          </a:prstGeom>
        </p:spPr>
      </p:pic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657B364B-F11B-4319-A43E-11B9C953ADF9}"/>
              </a:ext>
            </a:extLst>
          </p:cNvPr>
          <p:cNvGrpSpPr/>
          <p:nvPr/>
        </p:nvGrpSpPr>
        <p:grpSpPr>
          <a:xfrm>
            <a:off x="821155" y="3454113"/>
            <a:ext cx="10698399" cy="3201211"/>
            <a:chOff x="788037" y="910032"/>
            <a:chExt cx="9357473" cy="6067140"/>
          </a:xfrm>
        </p:grpSpPr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48CB5957-5DF4-4EEA-A456-DDA454DD3A35}"/>
                </a:ext>
              </a:extLst>
            </p:cNvPr>
            <p:cNvSpPr/>
            <p:nvPr/>
          </p:nvSpPr>
          <p:spPr>
            <a:xfrm>
              <a:off x="788037" y="910032"/>
              <a:ext cx="9357473" cy="60671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ru-RU" sz="2800" dirty="0">
                  <a:solidFill>
                    <a:srgbClr val="5F0F8B"/>
                  </a:solidFill>
                </a:rPr>
                <a:t>  </a:t>
              </a:r>
              <a:r>
                <a:rPr lang="ru-RU" sz="2800" dirty="0" smtClean="0">
                  <a:solidFill>
                    <a:srgbClr val="5F0F8B"/>
                  </a:solidFill>
                </a:rPr>
                <a:t>Сбор и обработка статистики</a:t>
              </a:r>
              <a:endParaRPr lang="ru-RU" sz="2800" dirty="0">
                <a:solidFill>
                  <a:srgbClr val="5F0F8B"/>
                </a:solidFill>
              </a:endParaRPr>
            </a:p>
            <a:p>
              <a:endParaRPr lang="ru-RU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Основываясь на статистике, сопоставили фактические изменения площадей залов с сопровождавшими их фактическими изменениями выручки (очищенными от сезонности и прироста </a:t>
              </a:r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LFL</a:t>
              </a:r>
              <a:r>
                <a:rPr lang="ru-RU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). Исключили из рассмотрения аномальные наблюдения.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В качестве определяющего фактора принимаем «эффективное увеличение емкости зала», </a:t>
              </a:r>
              <a:r>
                <a:rPr lang="ru-RU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ru-RU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исключающего кейсы, когда увеличение зала не повлекло увеличения товарных запасов.</a:t>
              </a:r>
              <a:endPara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ru-RU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Включили в качестве второго определяющего фактора модели долю зала в общей площади универмага, поскольку полагаем, что увеличение большого и маленького залов могут по-разному влиять на изменение выручки.</a:t>
              </a:r>
              <a:endParaRPr lang="ru-RU" sz="2000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E27D4415-D1A5-46E9-A115-5C0B2A0AFBC7}"/>
                </a:ext>
              </a:extLst>
            </p:cNvPr>
            <p:cNvCxnSpPr>
              <a:cxnSpLocks/>
            </p:cNvCxnSpPr>
            <p:nvPr/>
          </p:nvCxnSpPr>
          <p:spPr>
            <a:xfrm>
              <a:off x="979489" y="1910974"/>
              <a:ext cx="838552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7195" y="275659"/>
            <a:ext cx="8869981" cy="3178453"/>
          </a:xfrm>
          <a:prstGeom prst="rect">
            <a:avLst/>
          </a:prstGeom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3980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0431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5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Рисунок 2" descr="Изображение выглядит как тарелка&#10;&#10;Автоматически созданное описание">
            <a:extLst>
              <a:ext uri="{FF2B5EF4-FFF2-40B4-BE49-F238E27FC236}">
                <a16:creationId xmlns:a16="http://schemas.microsoft.com/office/drawing/2014/main" id="{C94260E0-5AB7-470D-B8C8-6A7A6D675E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4" r="-3" b="-3"/>
          <a:stretch/>
        </p:blipFill>
        <p:spPr>
          <a:xfrm>
            <a:off x="6893317" y="770038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49C2F56-6CD2-4DF0-A543-965EB260C636}"/>
              </a:ext>
            </a:extLst>
          </p:cNvPr>
          <p:cNvSpPr/>
          <p:nvPr/>
        </p:nvSpPr>
        <p:spPr>
          <a:xfrm>
            <a:off x="152400" y="119890"/>
            <a:ext cx="2209800" cy="8992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dirty="0"/>
          </a:p>
        </p:txBody>
      </p:sp>
      <p:pic>
        <p:nvPicPr>
          <p:cNvPr id="5" name="Рисунок 4" descr="Изображение выглядит как объект, часы&#10;&#10;Автоматически созданное описание">
            <a:extLst>
              <a:ext uri="{FF2B5EF4-FFF2-40B4-BE49-F238E27FC236}">
                <a16:creationId xmlns:a16="http://schemas.microsoft.com/office/drawing/2014/main" id="{E5AC638A-5A62-4954-B7DA-0665644D688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55" y="252611"/>
            <a:ext cx="1763486" cy="648963"/>
          </a:xfrm>
          <a:prstGeom prst="rect">
            <a:avLst/>
          </a:prstGeom>
        </p:spPr>
      </p:pic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ED8C5FBA-E539-44B7-BFF3-648220F4589E}"/>
              </a:ext>
            </a:extLst>
          </p:cNvPr>
          <p:cNvGrpSpPr/>
          <p:nvPr/>
        </p:nvGrpSpPr>
        <p:grpSpPr>
          <a:xfrm>
            <a:off x="382555" y="2082800"/>
            <a:ext cx="6167117" cy="4524591"/>
            <a:chOff x="813732" y="1296096"/>
            <a:chExt cx="8720793" cy="5171816"/>
          </a:xfrm>
        </p:grpSpPr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B91DF6A7-5502-429C-B9BA-CCE0109CE550}"/>
                </a:ext>
              </a:extLst>
            </p:cNvPr>
            <p:cNvSpPr/>
            <p:nvPr/>
          </p:nvSpPr>
          <p:spPr>
            <a:xfrm>
              <a:off x="813732" y="1296096"/>
              <a:ext cx="8720793" cy="51718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ru-RU" sz="2800" dirty="0">
                  <a:solidFill>
                    <a:srgbClr val="5F0F8B"/>
                  </a:solidFill>
                </a:rPr>
                <a:t>  </a:t>
              </a:r>
              <a:r>
                <a:rPr lang="ru-RU" sz="2800" dirty="0" smtClean="0">
                  <a:solidFill>
                    <a:srgbClr val="5F0F8B"/>
                  </a:solidFill>
                </a:rPr>
                <a:t>Описание регрессионной модели</a:t>
              </a:r>
              <a:endParaRPr lang="ru-RU" sz="2800" dirty="0">
                <a:solidFill>
                  <a:srgbClr val="5F0F8B"/>
                </a:solidFill>
              </a:endParaRPr>
            </a:p>
            <a:p>
              <a:endParaRPr lang="ru-RU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/>
              <a:r>
                <a:rPr lang="ru-RU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</a:t>
              </a:r>
              <a:endPara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ru-RU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Уравнение будет иметь вид </a:t>
              </a:r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z = z (x, y)</a:t>
              </a:r>
              <a:r>
                <a:rPr lang="ru-RU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ru-RU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гда</a:t>
              </a:r>
              <a:endPara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ru-RU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ru-RU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</a:t>
              </a:r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z </a:t>
              </a:r>
              <a:r>
                <a:rPr lang="ru-RU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– изменение выручки,</a:t>
              </a:r>
            </a:p>
            <a:p>
              <a:r>
                <a:rPr lang="ru-RU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ru-RU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</a:t>
              </a:r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x</a:t>
              </a:r>
              <a:r>
                <a:rPr lang="ru-RU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– эффективное изменение ёмкости зала,</a:t>
              </a:r>
            </a:p>
            <a:p>
              <a:r>
                <a:rPr lang="ru-RU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ru-RU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</a:t>
              </a:r>
              <a:r>
                <a:rPr lang="en-US" sz="20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 </a:t>
              </a:r>
              <a:r>
                <a:rPr lang="ru-RU" sz="20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– доля зала в структуре площади универмага.</a:t>
              </a:r>
              <a:endPara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ru-RU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Из рассмотренных вариантов функциональной зависимости наилучший результат дала показательная функция. Т.е. будем строить регрессионную модель вида:</a:t>
              </a:r>
            </a:p>
            <a:p>
              <a:r>
                <a:rPr lang="ru-RU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ru-RU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 </a:t>
              </a:r>
            </a:p>
            <a:p>
              <a:r>
                <a:rPr lang="ru-RU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  </a:t>
              </a:r>
              <a:endParaRPr lang="ru-RU" sz="2000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F15E26EE-1031-433C-9443-198B3292B343}"/>
                </a:ext>
              </a:extLst>
            </p:cNvPr>
            <p:cNvCxnSpPr>
              <a:cxnSpLocks/>
            </p:cNvCxnSpPr>
            <p:nvPr/>
          </p:nvCxnSpPr>
          <p:spPr>
            <a:xfrm>
              <a:off x="981367" y="1835784"/>
              <a:ext cx="838552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0461" y="311366"/>
            <a:ext cx="4657725" cy="6296025"/>
          </a:xfrm>
          <a:prstGeom prst="rect">
            <a:avLst/>
          </a:prstGeom>
          <a:effectLst>
            <a:outerShdw blurRad="50800" dist="114300" dir="2700000" algn="tl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3">
                <a:extLst>
                  <a:ext uri="{FF2B5EF4-FFF2-40B4-BE49-F238E27FC236}">
                    <a16:creationId xmlns:a16="http://schemas.microsoft.com/office/drawing/2014/main" id="{00000000-0008-0000-0100-000004000000}"/>
                  </a:ext>
                </a:extLst>
              </p:cNvPr>
              <p:cNvSpPr txBox="1"/>
              <p:nvPr/>
            </p:nvSpPr>
            <p:spPr>
              <a:xfrm>
                <a:off x="655036" y="5739884"/>
                <a:ext cx="1664305" cy="281937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18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18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800" b="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sz="1800" b="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8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sz="1800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</m:oMath>
                  </m:oMathPara>
                </a14:m>
                <a:endParaRPr lang="ru-RU" sz="1800" dirty="0"/>
              </a:p>
            </p:txBody>
          </p:sp>
        </mc:Choice>
        <mc:Fallback xmlns="">
          <p:sp>
            <p:nvSpPr>
              <p:cNvPr id="13" name="TextBox 3">
                <a:extLst>
                  <a:ext uri="{FF2B5EF4-FFF2-40B4-BE49-F238E27FC236}">
                    <a16:creationId xmlns:a16="http://schemas.microsoft.com/office/drawing/2014/main" id="{00000000-0008-0000-0100-000004000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36" y="5739884"/>
                <a:ext cx="1664305" cy="281937"/>
              </a:xfrm>
              <a:prstGeom prst="rect">
                <a:avLst/>
              </a:prstGeom>
              <a:blipFill>
                <a:blip r:embed="rId6"/>
                <a:stretch>
                  <a:fillRect t="-6522" b="-6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0768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0431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5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Рисунок 2" descr="Изображение выглядит как тарелка&#10;&#10;Автоматически созданное описание">
            <a:extLst>
              <a:ext uri="{FF2B5EF4-FFF2-40B4-BE49-F238E27FC236}">
                <a16:creationId xmlns:a16="http://schemas.microsoft.com/office/drawing/2014/main" id="{C94260E0-5AB7-470D-B8C8-6A7A6D675E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4" r="-3" b="-3"/>
          <a:stretch/>
        </p:blipFill>
        <p:spPr>
          <a:xfrm>
            <a:off x="6893317" y="770038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49C2F56-6CD2-4DF0-A543-965EB260C636}"/>
              </a:ext>
            </a:extLst>
          </p:cNvPr>
          <p:cNvSpPr/>
          <p:nvPr/>
        </p:nvSpPr>
        <p:spPr>
          <a:xfrm>
            <a:off x="152400" y="119890"/>
            <a:ext cx="2209800" cy="8992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dirty="0"/>
          </a:p>
        </p:txBody>
      </p:sp>
      <p:pic>
        <p:nvPicPr>
          <p:cNvPr id="5" name="Рисунок 4" descr="Изображение выглядит как объект, часы&#10;&#10;Автоматически созданное описание">
            <a:extLst>
              <a:ext uri="{FF2B5EF4-FFF2-40B4-BE49-F238E27FC236}">
                <a16:creationId xmlns:a16="http://schemas.microsoft.com/office/drawing/2014/main" id="{E5AC638A-5A62-4954-B7DA-0665644D688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55" y="252611"/>
            <a:ext cx="1763486" cy="648963"/>
          </a:xfrm>
          <a:prstGeom prst="rect">
            <a:avLst/>
          </a:prstGeom>
        </p:spPr>
      </p:pic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ED8C5FBA-E539-44B7-BFF3-648220F4589E}"/>
              </a:ext>
            </a:extLst>
          </p:cNvPr>
          <p:cNvGrpSpPr/>
          <p:nvPr/>
        </p:nvGrpSpPr>
        <p:grpSpPr>
          <a:xfrm>
            <a:off x="382555" y="2082800"/>
            <a:ext cx="6167117" cy="4524591"/>
            <a:chOff x="813732" y="1296096"/>
            <a:chExt cx="8720793" cy="5171816"/>
          </a:xfrm>
        </p:grpSpPr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B91DF6A7-5502-429C-B9BA-CCE0109CE550}"/>
                </a:ext>
              </a:extLst>
            </p:cNvPr>
            <p:cNvSpPr/>
            <p:nvPr/>
          </p:nvSpPr>
          <p:spPr>
            <a:xfrm>
              <a:off x="813732" y="1296096"/>
              <a:ext cx="8720793" cy="51718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ru-RU" sz="2800" dirty="0">
                  <a:solidFill>
                    <a:srgbClr val="5F0F8B"/>
                  </a:solidFill>
                </a:rPr>
                <a:t>  </a:t>
              </a:r>
              <a:r>
                <a:rPr lang="ru-RU" sz="2800" dirty="0" smtClean="0">
                  <a:solidFill>
                    <a:srgbClr val="5F0F8B"/>
                  </a:solidFill>
                </a:rPr>
                <a:t>Описание регрессионной модели</a:t>
              </a:r>
              <a:endParaRPr lang="ru-RU" sz="2800" dirty="0">
                <a:solidFill>
                  <a:srgbClr val="5F0F8B"/>
                </a:solidFill>
              </a:endParaRPr>
            </a:p>
            <a:p>
              <a:endParaRPr lang="ru-RU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/>
              <a:r>
                <a:rPr lang="ru-RU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</a:t>
              </a:r>
              <a:endPara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ru-RU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Модель сводится к линейному виду логарифмированием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ru-RU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Решаем линейное регрессионное уравнение стандартными средствами </a:t>
              </a:r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Excel</a:t>
              </a:r>
              <a:r>
                <a:rPr lang="ru-RU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 функцией =</a:t>
              </a:r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{</a:t>
              </a:r>
              <a:r>
                <a:rPr lang="ru-RU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линейн</a:t>
              </a:r>
              <a:r>
                <a:rPr lang="ru-RU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()</a:t>
              </a:r>
              <a:r>
                <a:rPr lang="en-US" sz="20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}</a:t>
              </a:r>
              <a:endParaRPr lang="ru-RU" sz="200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ru-RU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Возвращаемся к исходной модели потенцированием.</a:t>
              </a:r>
            </a:p>
            <a:p>
              <a:r>
                <a:rPr lang="ru-RU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ru-RU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 </a:t>
              </a:r>
            </a:p>
            <a:p>
              <a:r>
                <a:rPr lang="ru-RU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  </a:t>
              </a:r>
              <a:endParaRPr lang="ru-RU" sz="2000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F15E26EE-1031-433C-9443-198B3292B343}"/>
                </a:ext>
              </a:extLst>
            </p:cNvPr>
            <p:cNvCxnSpPr>
              <a:cxnSpLocks/>
            </p:cNvCxnSpPr>
            <p:nvPr/>
          </p:nvCxnSpPr>
          <p:spPr>
            <a:xfrm>
              <a:off x="981367" y="1835784"/>
              <a:ext cx="8385524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5580" y="406616"/>
            <a:ext cx="4714875" cy="6200775"/>
          </a:xfrm>
          <a:prstGeom prst="rect">
            <a:avLst/>
          </a:prstGeom>
          <a:effectLst>
            <a:outerShdw blurRad="50800" dist="1143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127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0431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5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Рисунок 2" descr="Изображение выглядит как тарелка&#10;&#10;Автоматически созданное описание">
            <a:extLst>
              <a:ext uri="{FF2B5EF4-FFF2-40B4-BE49-F238E27FC236}">
                <a16:creationId xmlns:a16="http://schemas.microsoft.com/office/drawing/2014/main" id="{C94260E0-5AB7-470D-B8C8-6A7A6D675E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4" r="-3" b="-3"/>
          <a:stretch/>
        </p:blipFill>
        <p:spPr>
          <a:xfrm>
            <a:off x="6893317" y="770038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49C2F56-6CD2-4DF0-A543-965EB260C636}"/>
              </a:ext>
            </a:extLst>
          </p:cNvPr>
          <p:cNvSpPr/>
          <p:nvPr/>
        </p:nvSpPr>
        <p:spPr>
          <a:xfrm>
            <a:off x="152400" y="119890"/>
            <a:ext cx="2209800" cy="8992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dirty="0"/>
          </a:p>
        </p:txBody>
      </p:sp>
      <p:pic>
        <p:nvPicPr>
          <p:cNvPr id="5" name="Рисунок 4" descr="Изображение выглядит как объект, часы&#10;&#10;Автоматически созданное описание">
            <a:extLst>
              <a:ext uri="{FF2B5EF4-FFF2-40B4-BE49-F238E27FC236}">
                <a16:creationId xmlns:a16="http://schemas.microsoft.com/office/drawing/2014/main" id="{E5AC638A-5A62-4954-B7DA-0665644D688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55" y="252611"/>
            <a:ext cx="1763486" cy="648963"/>
          </a:xfrm>
          <a:prstGeom prst="rect">
            <a:avLst/>
          </a:prstGeom>
        </p:spPr>
      </p:pic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ED8C5FBA-E539-44B7-BFF3-648220F4589E}"/>
              </a:ext>
            </a:extLst>
          </p:cNvPr>
          <p:cNvGrpSpPr/>
          <p:nvPr/>
        </p:nvGrpSpPr>
        <p:grpSpPr>
          <a:xfrm>
            <a:off x="382555" y="2082801"/>
            <a:ext cx="4595845" cy="4064000"/>
            <a:chOff x="813732" y="1296096"/>
            <a:chExt cx="8720793" cy="51718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Прямоугольник 16">
                  <a:extLst>
                    <a:ext uri="{FF2B5EF4-FFF2-40B4-BE49-F238E27FC236}">
                      <a16:creationId xmlns:a16="http://schemas.microsoft.com/office/drawing/2014/main" id="{B91DF6A7-5502-429C-B9BA-CCE0109CE550}"/>
                    </a:ext>
                  </a:extLst>
                </p:cNvPr>
                <p:cNvSpPr/>
                <p:nvPr/>
              </p:nvSpPr>
              <p:spPr>
                <a:xfrm>
                  <a:off x="813732" y="1296096"/>
                  <a:ext cx="8720793" cy="51718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r>
                    <a:rPr lang="ru-RU" sz="2800" dirty="0" smtClean="0">
                      <a:solidFill>
                        <a:srgbClr val="5F0F8B"/>
                      </a:solidFill>
                    </a:rPr>
                    <a:t>  Оценка результата</a:t>
                  </a:r>
                  <a:endParaRPr lang="ru-RU" sz="2800" dirty="0">
                    <a:solidFill>
                      <a:srgbClr val="5F0F8B"/>
                    </a:solidFill>
                  </a:endParaRPr>
                </a:p>
                <a:p>
                  <a:endParaRPr lang="ru-RU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  <a:p>
                  <a:pPr algn="just"/>
                  <a:r>
                    <a:rPr lang="ru-RU" sz="5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   </a:t>
                  </a:r>
                  <a:endParaRPr lang="ru-RU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ru-RU" sz="20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Сравниваем фактические (экспериментальные) значения </a:t>
                  </a:r>
                  <a:r>
                    <a:rPr lang="en-US" sz="20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Z</a:t>
                  </a:r>
                  <a:r>
                    <a:rPr lang="ru-RU" sz="20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, со значениями, рассчитанными моделью.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endParaRPr lang="ru-RU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ru-RU" sz="20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Средняя относительная погрешность модели 5.8%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endParaRPr lang="ru-RU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ru-RU" sz="20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Коэффициент детерминации</a:t>
                  </a:r>
                  <a:r>
                    <a:rPr lang="en-US" sz="20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      </a:t>
                  </a:r>
                  <a:r>
                    <a:rPr lang="ru-RU" sz="20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ru-RU" sz="20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=99.7%</m:t>
                      </m:r>
                    </m:oMath>
                  </a14:m>
                  <a:endParaRPr 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  <a:p>
                  <a:endParaRPr lang="ru-RU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  <a:p>
                  <a:r>
                    <a:rPr lang="ru-RU" sz="2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</a:t>
                  </a:r>
                  <a:r>
                    <a:rPr lang="ru-RU" sz="20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     </a:t>
                  </a:r>
                </a:p>
                <a:p>
                  <a:r>
                    <a:rPr lang="ru-RU" sz="20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      </a:t>
                  </a:r>
                  <a:endParaRPr lang="ru-RU" sz="2000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7" name="Прямоугольник 16">
                  <a:extLst>
                    <a:ext uri="{FF2B5EF4-FFF2-40B4-BE49-F238E27FC236}">
                      <a16:creationId xmlns:a16="http://schemas.microsoft.com/office/drawing/2014/main" id="{B91DF6A7-5502-429C-B9BA-CCE0109CE5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732" y="1296096"/>
                  <a:ext cx="8720793" cy="517181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F15E26EE-1031-433C-9443-198B3292B343}"/>
                </a:ext>
              </a:extLst>
            </p:cNvPr>
            <p:cNvCxnSpPr>
              <a:cxnSpLocks/>
            </p:cNvCxnSpPr>
            <p:nvPr/>
          </p:nvCxnSpPr>
          <p:spPr>
            <a:xfrm>
              <a:off x="861929" y="2013565"/>
              <a:ext cx="8385525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8676" y="444716"/>
            <a:ext cx="6410325" cy="6162675"/>
          </a:xfrm>
          <a:prstGeom prst="rect">
            <a:avLst/>
          </a:prstGeom>
          <a:effectLst>
            <a:outerShdw blurRad="50800" dist="1143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1982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0431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5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Рисунок 2" descr="Изображение выглядит как тарелка&#10;&#10;Автоматически созданное описание">
            <a:extLst>
              <a:ext uri="{FF2B5EF4-FFF2-40B4-BE49-F238E27FC236}">
                <a16:creationId xmlns:a16="http://schemas.microsoft.com/office/drawing/2014/main" id="{C94260E0-5AB7-470D-B8C8-6A7A6D675E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4" r="-3" b="-3"/>
          <a:stretch/>
        </p:blipFill>
        <p:spPr>
          <a:xfrm>
            <a:off x="6893317" y="770038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49C2F56-6CD2-4DF0-A543-965EB260C636}"/>
              </a:ext>
            </a:extLst>
          </p:cNvPr>
          <p:cNvSpPr/>
          <p:nvPr/>
        </p:nvSpPr>
        <p:spPr>
          <a:xfrm>
            <a:off x="152400" y="119890"/>
            <a:ext cx="2209800" cy="8992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dirty="0"/>
          </a:p>
        </p:txBody>
      </p:sp>
      <p:pic>
        <p:nvPicPr>
          <p:cNvPr id="5" name="Рисунок 4" descr="Изображение выглядит как объект, часы&#10;&#10;Автоматически созданное описание">
            <a:extLst>
              <a:ext uri="{FF2B5EF4-FFF2-40B4-BE49-F238E27FC236}">
                <a16:creationId xmlns:a16="http://schemas.microsoft.com/office/drawing/2014/main" id="{E5AC638A-5A62-4954-B7DA-0665644D688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55" y="252611"/>
            <a:ext cx="1763486" cy="648963"/>
          </a:xfrm>
          <a:prstGeom prst="rect">
            <a:avLst/>
          </a:prstGeom>
        </p:spPr>
      </p:pic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ED8C5FBA-E539-44B7-BFF3-648220F4589E}"/>
              </a:ext>
            </a:extLst>
          </p:cNvPr>
          <p:cNvGrpSpPr/>
          <p:nvPr/>
        </p:nvGrpSpPr>
        <p:grpSpPr>
          <a:xfrm>
            <a:off x="6434153" y="938880"/>
            <a:ext cx="5198076" cy="5258719"/>
            <a:chOff x="-329023" y="1296095"/>
            <a:chExt cx="9863550" cy="6692206"/>
          </a:xfrm>
        </p:grpSpPr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B91DF6A7-5502-429C-B9BA-CCE0109CE550}"/>
                </a:ext>
              </a:extLst>
            </p:cNvPr>
            <p:cNvSpPr/>
            <p:nvPr/>
          </p:nvSpPr>
          <p:spPr>
            <a:xfrm>
              <a:off x="-329023" y="1296095"/>
              <a:ext cx="9863550" cy="6692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ru-RU" sz="2800" dirty="0" smtClean="0">
                  <a:solidFill>
                    <a:srgbClr val="5F0F8B"/>
                  </a:solidFill>
                </a:rPr>
                <a:t>  Визуализация результата</a:t>
              </a:r>
              <a:endParaRPr lang="ru-RU" sz="2800" dirty="0">
                <a:solidFill>
                  <a:srgbClr val="5F0F8B"/>
                </a:solidFill>
              </a:endParaRPr>
            </a:p>
            <a:p>
              <a:endParaRPr lang="ru-RU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just"/>
              <a:r>
                <a:rPr lang="ru-RU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</a:t>
              </a:r>
              <a:endPara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ru-RU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Верхний график – общий вид аппроксимирующей поверхности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ru-RU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Нижний график – сравнение влияния изменения ёмкости зала на выручку для маленького зала (1% от общей площади) и большого зала (90% площади универмага)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ru-RU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Пунктиром на нижнем графике отмечена биссектриса, соответствующая пропорциональному изменению выручки от изменения площади (ёмкости) зала. </a:t>
              </a:r>
              <a:endPara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ru-RU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ru-RU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 </a:t>
              </a:r>
            </a:p>
            <a:p>
              <a:r>
                <a:rPr lang="ru-RU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  </a:t>
              </a:r>
              <a:endParaRPr lang="ru-RU" sz="2000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F15E26EE-1031-433C-9443-198B3292B3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26119" y="1976067"/>
              <a:ext cx="9325106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Диаграмма 11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6042912"/>
              </p:ext>
            </p:extLst>
          </p:nvPr>
        </p:nvGraphicFramePr>
        <p:xfrm>
          <a:off x="192934" y="444500"/>
          <a:ext cx="6049965" cy="3581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Диаграмма 12">
            <a:extLst>
              <a:ext uri="{FF2B5EF4-FFF2-40B4-BE49-F238E27FC236}">
                <a16:creationId xmlns:a16="http://schemas.microsoft.com/office/drawing/2014/main" id="{00000000-0008-0000-01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6612248"/>
              </p:ext>
            </p:extLst>
          </p:nvPr>
        </p:nvGraphicFramePr>
        <p:xfrm>
          <a:off x="191253" y="3869556"/>
          <a:ext cx="6051646" cy="28807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555936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Рисунок 2" descr="Изображение выглядит как тарелка&#10;&#10;Автоматически созданное описание">
            <a:extLst>
              <a:ext uri="{FF2B5EF4-FFF2-40B4-BE49-F238E27FC236}">
                <a16:creationId xmlns:a16="http://schemas.microsoft.com/office/drawing/2014/main" id="{C94260E0-5AB7-470D-B8C8-6A7A6D675E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22" r="-2" b="506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97" y="148519"/>
            <a:ext cx="10905675" cy="4072076"/>
          </a:xfrm>
          <a:prstGeom prst="rect">
            <a:avLst/>
          </a:prstGeom>
          <a:effectLst>
            <a:outerShdw blurRad="50800" dist="114300" dir="13500000" algn="br" rotWithShape="0">
              <a:prstClr val="black">
                <a:alpha val="40000"/>
              </a:prstClr>
            </a:outerShdw>
          </a:effectLst>
        </p:spPr>
      </p:pic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6ADCE0C8-1384-4AE7-967B-1F378494CA8D}"/>
              </a:ext>
            </a:extLst>
          </p:cNvPr>
          <p:cNvGrpSpPr/>
          <p:nvPr/>
        </p:nvGrpSpPr>
        <p:grpSpPr>
          <a:xfrm>
            <a:off x="2138172" y="4300990"/>
            <a:ext cx="9872853" cy="2345305"/>
            <a:chOff x="813732" y="1296096"/>
            <a:chExt cx="8720793" cy="4875109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B08E1297-FD1E-412B-AD5C-080DD5F038AF}"/>
                </a:ext>
              </a:extLst>
            </p:cNvPr>
            <p:cNvSpPr/>
            <p:nvPr/>
          </p:nvSpPr>
          <p:spPr>
            <a:xfrm>
              <a:off x="813732" y="1296096"/>
              <a:ext cx="8720793" cy="487510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1016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ru-RU" sz="2800" dirty="0" smtClean="0">
                  <a:solidFill>
                    <a:srgbClr val="5F0F8B"/>
                  </a:solidFill>
                </a:rPr>
                <a:t>  Расчёт оптимальной структуры залов для каждого универмага</a:t>
              </a:r>
              <a:endParaRPr lang="ru-RU" sz="2800" dirty="0">
                <a:solidFill>
                  <a:srgbClr val="5F0F8B"/>
                </a:solidFill>
              </a:endParaRPr>
            </a:p>
            <a:p>
              <a:endParaRPr lang="ru-RU" sz="8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ru-RU" sz="2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В качестве начальной точки метода используется текущая структура залов выбранного универмага</a:t>
              </a: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ru-RU" sz="2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Оптимальная структура, соответствующая максимальной </a:t>
              </a:r>
              <a:r>
                <a:rPr lang="ru-RU" sz="200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выручке </a:t>
              </a:r>
              <a:r>
                <a:rPr lang="ru-RU" sz="200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/ доходу </a:t>
              </a:r>
              <a:r>
                <a:rPr lang="ru-RU" sz="2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находится методом покоординатного спуска (в нашем случае подъёма) с фиксированным </a:t>
              </a:r>
              <a:r>
                <a:rPr lang="ru-RU" sz="2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шагом (реализовано посредством</a:t>
              </a:r>
              <a:r>
                <a:rPr lang="en-US" sz="2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ru-RU" sz="2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макроса </a:t>
              </a:r>
              <a:r>
                <a:rPr lang="en-US" sz="2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VBA)</a:t>
              </a:r>
              <a:r>
                <a:rPr lang="ru-RU" sz="2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.</a:t>
              </a:r>
              <a:endParaRPr lang="ru-RU" sz="2000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4" name="Прямая соединительная линия 3">
              <a:extLst>
                <a:ext uri="{FF2B5EF4-FFF2-40B4-BE49-F238E27FC236}">
                  <a16:creationId xmlns:a16="http://schemas.microsoft.com/office/drawing/2014/main" id="{F399D5BB-EBF6-47C1-9A0B-4CB92DF79E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2811" y="2343339"/>
              <a:ext cx="8462338" cy="0"/>
            </a:xfrm>
            <a:prstGeom prst="line">
              <a:avLst/>
            </a:prstGeom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49C2F56-6CD2-4DF0-A543-965EB260C636}"/>
              </a:ext>
            </a:extLst>
          </p:cNvPr>
          <p:cNvSpPr/>
          <p:nvPr/>
        </p:nvSpPr>
        <p:spPr>
          <a:xfrm>
            <a:off x="9801225" y="148519"/>
            <a:ext cx="2209800" cy="89928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254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dirty="0"/>
          </a:p>
        </p:txBody>
      </p:sp>
      <p:pic>
        <p:nvPicPr>
          <p:cNvPr id="5" name="Рисунок 4" descr="Изображение выглядит как объект, часы&#10;&#10;Автоматически созданное описание">
            <a:extLst>
              <a:ext uri="{FF2B5EF4-FFF2-40B4-BE49-F238E27FC236}">
                <a16:creationId xmlns:a16="http://schemas.microsoft.com/office/drawing/2014/main" id="{E5AC638A-5A62-4954-B7DA-0665644D688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4382" y="273681"/>
            <a:ext cx="1763486" cy="64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7647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Рисунок 2" descr="Изображение выглядит как тарелка&#10;&#10;Автоматически созданное описание">
            <a:extLst>
              <a:ext uri="{FF2B5EF4-FFF2-40B4-BE49-F238E27FC236}">
                <a16:creationId xmlns:a16="http://schemas.microsoft.com/office/drawing/2014/main" id="{C94260E0-5AB7-470D-B8C8-6A7A6D675E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22" r="-2" b="506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97" y="148519"/>
            <a:ext cx="10905675" cy="4072076"/>
          </a:xfrm>
          <a:prstGeom prst="rect">
            <a:avLst/>
          </a:prstGeom>
          <a:effectLst>
            <a:outerShdw blurRad="50800" dist="114300" dir="13500000" algn="br" rotWithShape="0">
              <a:prstClr val="black">
                <a:alpha val="40000"/>
              </a:prstClr>
            </a:outerShdw>
          </a:effectLst>
        </p:spPr>
      </p:pic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6ADCE0C8-1384-4AE7-967B-1F378494CA8D}"/>
              </a:ext>
            </a:extLst>
          </p:cNvPr>
          <p:cNvGrpSpPr/>
          <p:nvPr/>
        </p:nvGrpSpPr>
        <p:grpSpPr>
          <a:xfrm>
            <a:off x="2138172" y="4300990"/>
            <a:ext cx="9872853" cy="2345305"/>
            <a:chOff x="813732" y="1296096"/>
            <a:chExt cx="8720793" cy="4875109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B08E1297-FD1E-412B-AD5C-080DD5F038AF}"/>
                </a:ext>
              </a:extLst>
            </p:cNvPr>
            <p:cNvSpPr/>
            <p:nvPr/>
          </p:nvSpPr>
          <p:spPr>
            <a:xfrm>
              <a:off x="813732" y="1296096"/>
              <a:ext cx="8720793" cy="487510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1016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ru-RU" sz="2800" dirty="0" smtClean="0">
                  <a:solidFill>
                    <a:srgbClr val="5F0F8B"/>
                  </a:solidFill>
                </a:rPr>
                <a:t>  Интерпретация результатов</a:t>
              </a:r>
              <a:endParaRPr lang="ru-RU" sz="2800" dirty="0">
                <a:solidFill>
                  <a:srgbClr val="5F0F8B"/>
                </a:solidFill>
              </a:endParaRPr>
            </a:p>
            <a:p>
              <a:endParaRPr lang="ru-RU" sz="8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ru-RU" sz="2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По расчетам модели в универмаге </a:t>
              </a:r>
              <a:r>
                <a:rPr lang="ru-RU" sz="20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190 </a:t>
              </a:r>
              <a:r>
                <a:rPr lang="ru-RU" sz="2000" b="1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Колумбус</a:t>
              </a:r>
              <a:r>
                <a:rPr lang="ru-RU" sz="20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Москва </a:t>
              </a:r>
              <a:r>
                <a:rPr lang="ru-RU" sz="2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можно увеличить доход на </a:t>
              </a:r>
              <a:r>
                <a:rPr lang="ru-RU" sz="20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5%</a:t>
              </a:r>
              <a:r>
                <a:rPr lang="ru-RU" sz="2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выручку на </a:t>
              </a:r>
              <a:r>
                <a:rPr lang="ru-RU" sz="20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4% </a:t>
              </a:r>
              <a:r>
                <a:rPr lang="ru-RU" sz="2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при следующем изменении площадей залов:</a:t>
              </a:r>
            </a:p>
            <a:p>
              <a:pPr algn="just"/>
              <a:r>
                <a:rPr lang="ru-RU" sz="2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           - Мужской зал </a:t>
              </a:r>
              <a:r>
                <a:rPr lang="ru-RU" sz="20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-1%, </a:t>
              </a:r>
              <a:r>
                <a:rPr lang="ru-RU" sz="2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Женский зал </a:t>
              </a:r>
              <a:r>
                <a:rPr lang="ru-RU" sz="20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+35%, </a:t>
              </a:r>
              <a:r>
                <a:rPr lang="ru-RU" sz="2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Обувь </a:t>
              </a:r>
              <a:r>
                <a:rPr lang="ru-RU" sz="20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-19%, </a:t>
              </a:r>
            </a:p>
            <a:p>
              <a:pPr algn="just"/>
              <a:r>
                <a:rPr lang="ru-RU" sz="2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ru-RU" sz="2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          - Детская одежда </a:t>
              </a:r>
              <a:r>
                <a:rPr lang="ru-RU" sz="20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-9%, </a:t>
              </a:r>
              <a:r>
                <a:rPr lang="ru-RU" sz="2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Детская обувь и игрушки </a:t>
              </a:r>
              <a:r>
                <a:rPr lang="ru-RU" sz="20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+28%, </a:t>
              </a:r>
            </a:p>
            <a:p>
              <a:pPr algn="just"/>
              <a:r>
                <a:rPr lang="ru-RU" sz="2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ru-RU" sz="2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          - Мужское бельё </a:t>
              </a:r>
              <a:r>
                <a:rPr lang="ru-RU" sz="20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+50% </a:t>
              </a:r>
              <a:r>
                <a:rPr lang="ru-RU" sz="2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и т.д.</a:t>
              </a:r>
              <a:endParaRPr lang="ru-RU" sz="2000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4" name="Прямая соединительная линия 3">
              <a:extLst>
                <a:ext uri="{FF2B5EF4-FFF2-40B4-BE49-F238E27FC236}">
                  <a16:creationId xmlns:a16="http://schemas.microsoft.com/office/drawing/2014/main" id="{F399D5BB-EBF6-47C1-9A0B-4CB92DF79E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2811" y="2343339"/>
              <a:ext cx="8462338" cy="0"/>
            </a:xfrm>
            <a:prstGeom prst="line">
              <a:avLst/>
            </a:prstGeom>
            <a:ln w="127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49C2F56-6CD2-4DF0-A543-965EB260C636}"/>
              </a:ext>
            </a:extLst>
          </p:cNvPr>
          <p:cNvSpPr/>
          <p:nvPr/>
        </p:nvSpPr>
        <p:spPr>
          <a:xfrm>
            <a:off x="9801225" y="148519"/>
            <a:ext cx="2209800" cy="89928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254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dirty="0"/>
          </a:p>
        </p:txBody>
      </p:sp>
      <p:pic>
        <p:nvPicPr>
          <p:cNvPr id="5" name="Рисунок 4" descr="Изображение выглядит как объект, часы&#10;&#10;Автоматически созданное описание">
            <a:extLst>
              <a:ext uri="{FF2B5EF4-FFF2-40B4-BE49-F238E27FC236}">
                <a16:creationId xmlns:a16="http://schemas.microsoft.com/office/drawing/2014/main" id="{E5AC638A-5A62-4954-B7DA-0665644D688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4382" y="273681"/>
            <a:ext cx="1763486" cy="64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6074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1426</TotalTime>
  <Words>455</Words>
  <Application>Microsoft Office PowerPoint</Application>
  <PresentationFormat>Широкоэкранный</PresentationFormat>
  <Paragraphs>77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Parfenov Sergey</dc:creator>
  <cp:lastModifiedBy>Сергей Парфенов</cp:lastModifiedBy>
  <cp:revision>60</cp:revision>
  <dcterms:created xsi:type="dcterms:W3CDTF">2019-12-24T15:36:01Z</dcterms:created>
  <dcterms:modified xsi:type="dcterms:W3CDTF">2023-03-01T18:20:24Z</dcterms:modified>
</cp:coreProperties>
</file>