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72" r:id="rId5"/>
    <p:sldId id="260" r:id="rId6"/>
    <p:sldId id="273" r:id="rId7"/>
    <p:sldId id="26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0C"/>
    <a:srgbClr val="CBD321"/>
    <a:srgbClr val="A3BD37"/>
    <a:srgbClr val="FF9933"/>
    <a:srgbClr val="5F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AF60-C493-4910-BF42-25929424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5514E9-7311-47F8-8295-7585FE43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25627-71EA-42E4-A085-D9EA84D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B4D8-03CF-4323-B56A-6D766627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60492-EFB5-4662-BA60-56853D8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F4F8-553D-47A7-A3F7-03AB76F1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4AC35-1446-4B47-ACA5-06AEC26C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3B2C7-D254-41D4-9502-5FD3931B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F3257-96BC-4B14-9AAE-4DD6DC7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6A93-7C43-44E5-83A6-5E469F8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83C6-AA84-4394-9D8F-88D4986A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58D12-0535-476C-B685-13EABFF5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5BF9D-BC58-4475-B23D-5C619A46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5A7CF-7B3E-427A-B143-A47B868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18FA-0EBE-4955-9655-6D10759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E1413-BD41-400B-8477-731E4BD4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79394-69DE-4C35-9F48-7E62CC0C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CA293-9AAC-47D6-84C1-F6787EA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29CB5-A8B4-46DD-8BE5-6EA7002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FBA53-7410-4060-854E-49CEBD67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08463-73DA-40B9-93D1-86F2CD4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EC272-8818-48E9-93F2-513FB362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C4F3-C74F-44EF-81C2-C1E95BF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80CD1-7C98-4BC6-82E8-92B6108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48C91-BAA3-4C7D-8D40-5D0D480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EA5A-4162-4BFF-88B2-3FE2E05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0246A-9E69-458C-8A1D-BC1C5AE3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00919-C1AA-45F2-8D24-6A4495DC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00218-F7CC-4387-A486-3CE553DC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AB02C-D83D-42FD-927F-8E6D32D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97FD5-6F5E-4FD5-BB9F-0FE58C1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09E12-8211-4FB5-AB25-A6926049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56E6C-1915-4E07-AA9A-082A2C6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BFAF8E-912C-41A3-9792-D1DD6148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A37D61-8457-4838-B119-820498F0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6C7F84-7EC3-4EC2-A304-C8743F04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96BFB-CB3B-4DDA-99DB-7DE6C4F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64FAAC-A3F9-4B77-8A0A-BA89362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E4E147-F7E2-41AE-9AEF-ADB8763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8F81-F418-4123-99A6-BEE6B50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12411-B89F-4D18-99AC-267C1DE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A7A8B-FD6B-42A4-B6CC-75AFB55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218150-B7F2-4DBB-B0F8-84292DA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BF4B6B-7929-4ADE-8E00-53A18B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FF0B69-2EDD-405E-AB30-2B9083B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82B83-3622-418C-8597-AB40AA9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B710-D10B-4AE9-B960-D6196D6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71FD-85B1-4AA8-B22B-A555DA11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7A0FE-BD03-4C20-BF40-A7014A7A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DF023-677E-4022-B981-2E22BB3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C9244-AE6E-43F3-9BAC-4766B556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25AC4-3F51-4AB4-A2D7-60BF421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FA5BA-8BC8-4B28-97B6-216A933B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D9BD49-553B-48B0-BA05-34F7185EE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31EDCC-0CA9-4EB0-A505-B50C12F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2DF58-897E-462A-B43F-1AB3F81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41537-AEC5-41BF-ABFF-3B08BDF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E3715-9EE6-4850-98A6-2FE2E6E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22846-A1A8-4CEB-857C-A2AC4A2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D3EE7-6A71-4F20-BBA4-20FBE187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F057-3F6B-4A84-A657-4B16C2AE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281ED-A79A-45F1-A802-59F5C5B9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D1750-F2D3-47AE-9DAC-9E663F59A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AD4832-B6B0-47AA-A8B6-9C4D3BDCB6A9}"/>
              </a:ext>
            </a:extLst>
          </p:cNvPr>
          <p:cNvSpPr/>
          <p:nvPr/>
        </p:nvSpPr>
        <p:spPr>
          <a:xfrm>
            <a:off x="2362201" y="5735002"/>
            <a:ext cx="7200900" cy="6365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Аналитическое управление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2022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9F714B-5AEB-4217-B045-2B9E1219E95E}"/>
              </a:ext>
            </a:extLst>
          </p:cNvPr>
          <p:cNvSpPr/>
          <p:nvPr/>
        </p:nvSpPr>
        <p:spPr>
          <a:xfrm>
            <a:off x="2227769" y="1817522"/>
            <a:ext cx="7469763" cy="2794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Основные регулярные </a:t>
            </a:r>
          </a:p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отчёты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315880" y="3887891"/>
            <a:ext cx="9691720" cy="2754210"/>
            <a:chOff x="813731" y="1296094"/>
            <a:chExt cx="8568413" cy="5484722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813731" y="1296094"/>
              <a:ext cx="8497216" cy="5484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Драйверы дохода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Управленческий отчёт для топ-менеджмента компании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Древовидный отчёт с детализацией по товарной иерархии, раскладывающий результирующий показатель валового дохода на составляющие: трафик, конверсия, проникновение в чек, средняя цена </a:t>
              </a:r>
              <a:r>
                <a:rPr lang="ru-RU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шт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ru-RU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оффпрайс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скидка по уценке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Приводятся абсолютные значения для выбранного уровня иерархии в выбранный период и прирост к аналогичному показателю прошлого года.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8616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56" y="137240"/>
            <a:ext cx="8415844" cy="4178645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8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77D702-BCA8-49D9-A695-2EBDFEE91976}"/>
                  </a:ext>
                </a:extLst>
              </p:cNvPr>
              <p:cNvSpPr/>
              <p:nvPr/>
            </p:nvSpPr>
            <p:spPr>
              <a:xfrm>
                <a:off x="1983463" y="1198893"/>
                <a:ext cx="8081381" cy="42875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24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    </a:t>
                </a:r>
                <a:r>
                  <a:rPr lang="ru-RU" sz="2400" b="1" dirty="0">
                    <a:solidFill>
                      <a:srgbClr val="7030A0"/>
                    </a:solidFill>
                  </a:rPr>
                  <a:t>Основные </a:t>
                </a:r>
                <a:r>
                  <a:rPr lang="ru-RU" sz="2400" b="1" dirty="0" smtClean="0">
                    <a:solidFill>
                      <a:srgbClr val="7030A0"/>
                    </a:solidFill>
                  </a:rPr>
                  <a:t>отчёты:                                                         слайды</a:t>
                </a:r>
                <a:endParaRPr lang="ru-RU" sz="2400" b="1" dirty="0">
                  <a:solidFill>
                    <a:srgbClr val="7030A0"/>
                  </a:solidFill>
                </a:endParaRPr>
              </a:p>
              <a:p>
                <a:endParaRPr lang="ru-RU" sz="14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Анализ сети по дням                                         3 - 4</a:t>
                </a:r>
                <a:endParaRPr lang="ru-RU" sz="2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Коммерческий отчёт                                         5 - 6</a:t>
                </a:r>
                <a:endParaRPr lang="ru-RU" sz="2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Выручка и доход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торговой площади       7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Дисперсия оборачиваемости                             8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OTB (Open To Buy)</a:t>
                </a: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                                              9</a:t>
                </a:r>
                <a:endParaRPr lang="ru-RU" sz="2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Драйверы дохода                                                 10</a:t>
                </a:r>
                <a:endParaRPr lang="ru-RU" sz="2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77D702-BCA8-49D9-A695-2EBDFEE91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63" y="1198893"/>
                <a:ext cx="8081381" cy="4287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96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315881" y="3862491"/>
            <a:ext cx="10898219" cy="2728810"/>
            <a:chOff x="813732" y="1296096"/>
            <a:chExt cx="8720793" cy="517181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Анализ сети по дням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Розничный о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тчет в детализации универмаг / день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На вкладке 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revenue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отражено сравнение фактических значений выручки с соответствующими бюджетными значениями и сопоставимыми значениями прошлого года;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Реализована фильтрация значений по выбранным ФО, регионам, городам и универмагам,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LFL /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 LFL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универмагам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Данные могут быть измерены в различных валютах и представлены с / без НДС.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8616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0" y="119890"/>
            <a:ext cx="6199929" cy="4655310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1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315881" y="3862491"/>
            <a:ext cx="11596719" cy="2741510"/>
            <a:chOff x="813732" y="1296096"/>
            <a:chExt cx="9279735" cy="5195885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813732" y="1296096"/>
              <a:ext cx="9279735" cy="519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Анализ сети по дням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Розничный о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тчет в детализации универмаг / день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На вкладке 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baskets conversion traffic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представлены фактические значения показателей: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числа чеков, среднего размера чека, среднего числа позиций в чеке;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числа посетителей и конверсии;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объёма товарных запасов и оборачиваемости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в с равнении с сопоставимым периодом прошлого года. Фильтрация и измерения аналогичны выручке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8616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249" y="119891"/>
            <a:ext cx="6569351" cy="4388609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0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32386" y="1388682"/>
            <a:ext cx="5688045" cy="5099810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Коммерческий отчёт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Детализация до месяца и товарной группы </a:t>
              </a: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(4-й уровень товарной иерархии)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Отчёт по основным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KPI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продаж в разрезах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по ассортиментному портфелю:</a:t>
              </a:r>
            </a:p>
            <a:p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выручка в розничных и закупочных ценах;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доход, наценка, маржа;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товарные запасы универмагов с / без учета складов;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борачиваемость товарных запасов с / без учета складов.</a:t>
              </a:r>
            </a:p>
            <a:p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Предусмотрена дополнительная фильтрация по менеджерам по закупкам.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7" y="1835784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213304"/>
            <a:ext cx="6547384" cy="4552967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7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414" y="119890"/>
            <a:ext cx="9629758" cy="4753768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232386" y="4166648"/>
            <a:ext cx="10071111" cy="2321844"/>
            <a:chOff x="813732" y="1835784"/>
            <a:chExt cx="15440819" cy="463212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835784"/>
              <a:ext cx="15440819" cy="4632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Коммерческий отчёт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Детализация до месяца и товарной группы (4-й уровень товарной иерархии)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endParaRPr lang="ru-RU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На вкладке 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graphs</a:t>
              </a:r>
              <a:r>
                <a:rPr lang="ru-RU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доступны графики основных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KPI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 помесячной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динамике: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ф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актические значения;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бюджетные значения;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LFL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прирост к аналогичному периоду прошлого года.</a:t>
              </a: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968" y="2851345"/>
              <a:ext cx="1489261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4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98" y="148519"/>
            <a:ext cx="9352200" cy="4625883"/>
          </a:xfrm>
          <a:prstGeom prst="rect">
            <a:avLst/>
          </a:prstGeom>
          <a:effectLst>
            <a:outerShdw blurRad="50800" dist="1016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3175000" y="3238500"/>
            <a:ext cx="8479519" cy="3345819"/>
            <a:chOff x="813732" y="1296096"/>
            <a:chExt cx="8720793" cy="51718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B08E1297-FD1E-412B-AD5C-080DD5F038AF}"/>
                    </a:ext>
                  </a:extLst>
                </p:cNvPr>
                <p:cNvSpPr/>
                <p:nvPr/>
              </p:nvSpPr>
              <p:spPr>
                <a:xfrm>
                  <a:off x="813732" y="1296096"/>
                  <a:ext cx="8720793" cy="51718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ru-RU" sz="2800" dirty="0" smtClean="0">
                      <a:solidFill>
                        <a:srgbClr val="5F0F8B"/>
                      </a:solidFill>
                    </a:rPr>
                    <a:t>  Выручка и доход с</a:t>
                  </a:r>
                  <a:r>
                    <a:rPr lang="en-US" sz="2800" dirty="0" smtClean="0">
                      <a:solidFill>
                        <a:srgbClr val="5F0F8B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800" b="0" i="1" smtClean="0">
                              <a:solidFill>
                                <a:srgbClr val="5F0F8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ru-RU" sz="2800" dirty="0" smtClean="0">
                      <a:solidFill>
                        <a:srgbClr val="5F0F8B"/>
                      </a:solidFill>
                    </a:rPr>
                    <a:t> торговой площади</a:t>
                  </a:r>
                  <a:endParaRPr lang="ru-RU" sz="2800" dirty="0">
                    <a:solidFill>
                      <a:srgbClr val="5F0F8B"/>
                    </a:solidFill>
                  </a:endParaRPr>
                </a:p>
                <a:p>
                  <a:endParaRPr lang="ru-RU" sz="12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ru-RU" b="1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:r>
                    <a:rPr lang="ru-RU" b="1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Комбинированный отчёт с разрезами по ассортименту и торговым залам</a:t>
                  </a:r>
                  <a:endParaRPr lang="ru-RU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ru-RU" sz="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just"/>
                  <a:r>
                    <a:rPr lang="ru-RU" sz="20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 Отчет предоставляет аналитику для управленческих решений как со</a:t>
                  </a:r>
                </a:p>
                <a:p>
                  <a:pPr algn="just"/>
                  <a:r>
                    <a:rPr lang="ru-RU" sz="20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стороны коммерческого департамента (управление ассортиментом),</a:t>
                  </a:r>
                </a:p>
                <a:p>
                  <a:pPr algn="just"/>
                  <a:r>
                    <a:rPr lang="ru-RU" sz="20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так и со стороны розничного (оптимизация структуры торговых залов    </a:t>
                  </a:r>
                </a:p>
                <a:p>
                  <a:pPr algn="just"/>
                  <a:r>
                    <a:rPr lang="ru-RU" sz="20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 универмагов)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</a:p>
                <a:p>
                  <a:pPr algn="just"/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       Анализ на основе сравнения долей ассортиментных групп / торговых</a:t>
                  </a:r>
                </a:p>
                <a:p>
                  <a:pPr algn="just"/>
                  <a:r>
                    <a:rPr lang="ru-RU" sz="2000" dirty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 </a:t>
                  </a:r>
                  <a:r>
                    <a:rPr lang="ru-RU" sz="2000" dirty="0" smtClean="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</a:rPr>
                    <a:t> залов в общей структуре выручки и дохода с долями в структуре занимаемых площадей.</a:t>
                  </a:r>
                  <a:endParaRPr lang="ru-RU" sz="20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Прямоугольник 10">
                  <a:extLst>
                    <a:ext uri="{FF2B5EF4-FFF2-40B4-BE49-F238E27FC236}">
                      <a16:creationId xmlns:a16="http://schemas.microsoft.com/office/drawing/2014/main" id="{B08E1297-FD1E-412B-AD5C-080DD5F03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32" y="1296096"/>
                  <a:ext cx="8720793" cy="5171816"/>
                </a:xfrm>
                <a:prstGeom prst="rect">
                  <a:avLst/>
                </a:prstGeom>
                <a:blipFill>
                  <a:blip r:embed="rId5"/>
                  <a:stretch>
                    <a:fillRect r="-210"/>
                  </a:stretch>
                </a:blipFill>
                <a:ln>
                  <a:noFill/>
                </a:ln>
                <a:effectLst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428" y="2222236"/>
              <a:ext cx="81534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76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6" y="148520"/>
            <a:ext cx="9054004" cy="4209552"/>
          </a:xfrm>
          <a:prstGeom prst="rect">
            <a:avLst/>
          </a:prstGeom>
          <a:effectLst>
            <a:outerShdw blurRad="50800" dist="1143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2044700" y="3314700"/>
            <a:ext cx="9876519" cy="3285455"/>
            <a:chOff x="813732" y="1296096"/>
            <a:chExt cx="8720793" cy="517181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1016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 smtClean="0">
                  <a:solidFill>
                    <a:srgbClr val="5F0F8B"/>
                  </a:solidFill>
                </a:rPr>
                <a:t>  Дисперсия оборачиваемости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2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Внутренний отчёт аналитического управления</a:t>
              </a:r>
              <a:endParaRPr lang="ru-RU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endParaRPr lang="ru-RU" sz="8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Модернизировали модель распределения с наполненности на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оборачиваемость (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суть: наполнять универмаги не пропорционально площади, а пропорционально выручке, т.е. давать больше товара универмагам с хорошей оборачиваемостью).</a:t>
              </a:r>
              <a:endParaRPr lang="ru-RU" sz="2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  В качестве </a:t>
              </a:r>
              <a:r>
                <a:rPr lang="en-US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KPI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проекта выбрали дисперсию оборачиваемости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В идеале,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согласно модели, все универмаги должны стремиться к единой величине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оборачиваемости, тогда её дисперсия должна уменьшаясь, стремиться к нулю.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  Отчёт позволяет осуществлять мониторинг </a:t>
              </a:r>
              <a:r>
                <a:rPr lang="en-US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KPI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проекта.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428" y="2222236"/>
              <a:ext cx="8153400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29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315880" y="3862490"/>
            <a:ext cx="9691720" cy="2893909"/>
            <a:chOff x="813731" y="1296094"/>
            <a:chExt cx="8568413" cy="5484722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813731" y="1296094"/>
              <a:ext cx="8497216" cy="5484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en-US" sz="2800" dirty="0" smtClean="0">
                  <a:solidFill>
                    <a:srgbClr val="5F0F8B"/>
                  </a:solidFill>
                </a:rPr>
                <a:t>OTB (Open To Buy)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Коммерческий отчёт для контроля и оперативного управления закупками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 детализации до недели и товарных групп отражает сравнение фактических и запланированных объемов поставки товара в компанию и в универмаги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Данные приведены в разрезе статусов поставок: принято, в приёмке, ожидается поставка, не приехало;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Дополнительные разрезы: прошедшие недели / будущие недели, товар для </a:t>
              </a:r>
              <a:r>
                <a:rPr lang="ru-RU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прикассовой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зоны / основного зала.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96620" y="2286167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551" y="134597"/>
            <a:ext cx="7707313" cy="4160585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055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487</Words>
  <Application>Microsoft Office PowerPoint</Application>
  <PresentationFormat>Широкоэкранный</PresentationFormat>
  <Paragraphs>79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Parfenov Sergey</dc:creator>
  <cp:lastModifiedBy>Сергей Парфенов</cp:lastModifiedBy>
  <cp:revision>43</cp:revision>
  <dcterms:created xsi:type="dcterms:W3CDTF">2019-12-24T15:36:01Z</dcterms:created>
  <dcterms:modified xsi:type="dcterms:W3CDTF">2023-03-01T13:25:59Z</dcterms:modified>
</cp:coreProperties>
</file>