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Proxima Nova"/>
      <p:regular r:id="rId36"/>
      <p:bold r:id="rId37"/>
      <p:italic r:id="rId38"/>
      <p:boldItalic r:id="rId39"/>
    </p:embeddedFont>
    <p:embeddedFont>
      <p:font typeface="Old Standard TT"/>
      <p:regular r:id="rId40"/>
      <p:bold r:id="rId41"/>
      <p: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ldStandardTT-regular.fntdata"/><Relationship Id="rId20" Type="http://schemas.openxmlformats.org/officeDocument/2006/relationships/slide" Target="slides/slide15.xml"/><Relationship Id="rId42" Type="http://schemas.openxmlformats.org/officeDocument/2006/relationships/font" Target="fonts/OldStandardTT-italic.fntdata"/><Relationship Id="rId41" Type="http://schemas.openxmlformats.org/officeDocument/2006/relationships/font" Target="fonts/OldStandardTT-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bold.fntdata"/><Relationship Id="rId14" Type="http://schemas.openxmlformats.org/officeDocument/2006/relationships/slide" Target="slides/slide9.xml"/><Relationship Id="rId36" Type="http://schemas.openxmlformats.org/officeDocument/2006/relationships/font" Target="fonts/ProximaNova-regular.fntdata"/><Relationship Id="rId17" Type="http://schemas.openxmlformats.org/officeDocument/2006/relationships/slide" Target="slides/slide12.xml"/><Relationship Id="rId39" Type="http://schemas.openxmlformats.org/officeDocument/2006/relationships/font" Target="fonts/ProximaNova-boldItalic.fntdata"/><Relationship Id="rId16" Type="http://schemas.openxmlformats.org/officeDocument/2006/relationships/slide" Target="slides/slide11.xml"/><Relationship Id="rId38" Type="http://schemas.openxmlformats.org/officeDocument/2006/relationships/font" Target="fonts/ProximaNov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b93870db3_0_3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b93870db3_0_3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937e42571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937e42571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937e42571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937e42571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937e42571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937e42571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937e42571_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937e42571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937e42571_3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937e42571_3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937e42571_3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937e42571_3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937e42571_3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937e42571_3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937e42571_3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937e42571_3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937e42571_3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937e42571_3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937e42571_3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937e42571_3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b93870db3_0_2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b93870db3_0_2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937e42571_3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937e42571_3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937e42571_3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937e42571_3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936eb129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936eb129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936eb129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936eb129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936eb1296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936eb1296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936eb129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936eb129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936eb1296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936eb1296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936eb1296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936eb1296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936eb1296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936eb1296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936eb129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936eb129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936eb129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936eb129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937e42571_3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937e42571_3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937e4257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937e4257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937e42571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937e42571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937e42571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937e42571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937e42571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937e42571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937e42571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937e42571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937e42571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937e42571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2" name="Google Shape;52;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3" name="Google Shape;53;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2">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5" name="Google Shape;35;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7" name="Shape 37"/>
        <p:cNvGrpSpPr/>
        <p:nvPr/>
      </p:nvGrpSpPr>
      <p:grpSpPr>
        <a:xfrm>
          <a:off x="0" y="0"/>
          <a:ext cx="0" cy="0"/>
          <a:chOff x="0" y="0"/>
          <a:chExt cx="0" cy="0"/>
        </a:xfrm>
      </p:grpSpPr>
      <p:sp>
        <p:nvSpPr>
          <p:cNvPr id="38" name="Google Shape;38;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9" name="Google Shape;39;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 name="Google Shape;42;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3" name="Google Shape;43;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4" name="Google Shape;44;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6" name="Google Shape;46;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7" name="Shape 47"/>
        <p:cNvGrpSpPr/>
        <p:nvPr/>
      </p:nvGrpSpPr>
      <p:grpSpPr>
        <a:xfrm>
          <a:off x="0" y="0"/>
          <a:ext cx="0" cy="0"/>
          <a:chOff x="0" y="0"/>
          <a:chExt cx="0" cy="0"/>
        </a:xfrm>
      </p:grpSpPr>
      <p:sp>
        <p:nvSpPr>
          <p:cNvPr id="48" name="Google Shape;48;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9" name="Google Shape;49;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id="60" name="Google Shape;60;p13"/>
          <p:cNvPicPr preferRelativeResize="0"/>
          <p:nvPr/>
        </p:nvPicPr>
        <p:blipFill rotWithShape="1">
          <a:blip r:embed="rId3">
            <a:alphaModFix/>
          </a:blip>
          <a:srcRect b="0" l="10852" r="10844" t="0"/>
          <a:stretch/>
        </p:blipFill>
        <p:spPr>
          <a:xfrm>
            <a:off x="0" y="0"/>
            <a:ext cx="9144001" cy="5143500"/>
          </a:xfrm>
          <a:prstGeom prst="rect">
            <a:avLst/>
          </a:prstGeom>
          <a:noFill/>
          <a:ln>
            <a:noFill/>
          </a:ln>
        </p:spPr>
      </p:pic>
      <p:pic>
        <p:nvPicPr>
          <p:cNvPr id="61" name="Google Shape;61;p13"/>
          <p:cNvPicPr preferRelativeResize="0"/>
          <p:nvPr/>
        </p:nvPicPr>
        <p:blipFill>
          <a:blip r:embed="rId4">
            <a:alphaModFix/>
          </a:blip>
          <a:stretch>
            <a:fillRect/>
          </a:stretch>
        </p:blipFill>
        <p:spPr>
          <a:xfrm>
            <a:off x="0" y="0"/>
            <a:ext cx="9144000" cy="5087601"/>
          </a:xfrm>
          <a:prstGeom prst="rect">
            <a:avLst/>
          </a:prstGeom>
          <a:noFill/>
          <a:ln>
            <a:noFill/>
          </a:ln>
        </p:spPr>
      </p:pic>
      <p:sp>
        <p:nvSpPr>
          <p:cNvPr id="62" name="Google Shape;62;p13"/>
          <p:cNvSpPr txBox="1"/>
          <p:nvPr/>
        </p:nvSpPr>
        <p:spPr>
          <a:xfrm>
            <a:off x="670850" y="1646250"/>
            <a:ext cx="8241300" cy="2343000"/>
          </a:xfrm>
          <a:prstGeom prst="rect">
            <a:avLst/>
          </a:prstGeom>
          <a:noFill/>
          <a:ln>
            <a:noFill/>
          </a:ln>
        </p:spPr>
        <p:txBody>
          <a:bodyPr anchorCtr="0" anchor="t" bIns="91425" lIns="91425" spcFirstLastPara="1" rIns="91425" wrap="square" tIns="91425">
            <a:noAutofit/>
          </a:bodyPr>
          <a:lstStyle/>
          <a:p>
            <a:pPr indent="0" lvl="0" marL="0" rtl="0" algn="ctr">
              <a:lnSpc>
                <a:spcPct val="125000"/>
              </a:lnSpc>
              <a:spcBef>
                <a:spcPts val="0"/>
              </a:spcBef>
              <a:spcAft>
                <a:spcPts val="0"/>
              </a:spcAft>
              <a:buNone/>
            </a:pPr>
            <a:r>
              <a:rPr lang="en" sz="5000">
                <a:solidFill>
                  <a:srgbClr val="FFFFFF"/>
                </a:solidFill>
              </a:rPr>
              <a:t>International football results from 1872 to 2019</a:t>
            </a:r>
            <a:endParaRPr sz="5000">
              <a:solidFill>
                <a:srgbClr val="FFFFFF"/>
              </a:solidFill>
            </a:endParaRPr>
          </a:p>
          <a:p>
            <a:pPr indent="0" lvl="0" marL="0" rtl="0" algn="ctr">
              <a:spcBef>
                <a:spcPts val="600"/>
              </a:spcBef>
              <a:spcAft>
                <a:spcPts val="0"/>
              </a:spcAft>
              <a:buNone/>
            </a:pPr>
            <a:r>
              <a:t/>
            </a:r>
            <a:endParaRPr sz="50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Most played leagues</a:t>
            </a:r>
            <a:r>
              <a:rPr lang="en"/>
              <a:t> :-</a:t>
            </a:r>
            <a:endParaRPr/>
          </a:p>
          <a:p>
            <a:pPr indent="0" lvl="0" marL="0" rtl="0" algn="l">
              <a:spcBef>
                <a:spcPts val="0"/>
              </a:spcBef>
              <a:spcAft>
                <a:spcPts val="0"/>
              </a:spcAft>
              <a:buNone/>
            </a:pPr>
            <a:r>
              <a:t/>
            </a:r>
            <a:endParaRPr/>
          </a:p>
        </p:txBody>
      </p:sp>
      <p:sp>
        <p:nvSpPr>
          <p:cNvPr id="124" name="Google Shape;124;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900"/>
              </a:spcBef>
              <a:spcAft>
                <a:spcPts val="0"/>
              </a:spcAft>
              <a:buClr>
                <a:schemeClr val="dk1"/>
              </a:buClr>
              <a:buSzPts val="1800"/>
              <a:buFont typeface="Old Standard TT"/>
              <a:buChar char="➢"/>
            </a:pPr>
            <a:r>
              <a:rPr lang="en"/>
              <a:t>Motivation </a:t>
            </a:r>
            <a:endParaRPr/>
          </a:p>
          <a:p>
            <a:pPr indent="-342900" lvl="1" marL="914400" rtl="0" algn="l">
              <a:spcBef>
                <a:spcPts val="0"/>
              </a:spcBef>
              <a:spcAft>
                <a:spcPts val="0"/>
              </a:spcAft>
              <a:buSzPts val="1800"/>
              <a:buFont typeface="Old Standard TT"/>
              <a:buChar char="○"/>
            </a:pPr>
            <a:r>
              <a:rPr lang="en"/>
              <a:t>To analyze which are different tournaments that has been played most over time.</a:t>
            </a:r>
            <a:endParaRPr/>
          </a:p>
          <a:p>
            <a:pPr indent="-342900" lvl="0" marL="457200" rtl="0" algn="l">
              <a:spcBef>
                <a:spcPts val="0"/>
              </a:spcBef>
              <a:spcAft>
                <a:spcPts val="0"/>
              </a:spcAft>
              <a:buClr>
                <a:srgbClr val="201F1E"/>
              </a:buClr>
              <a:buSzPts val="1800"/>
              <a:buFont typeface="Old Standard TT"/>
              <a:buChar char="➢"/>
            </a:pPr>
            <a:r>
              <a:rPr lang="en">
                <a:solidFill>
                  <a:srgbClr val="201F1E"/>
                </a:solidFill>
              </a:rPr>
              <a:t>Visualize</a:t>
            </a:r>
            <a:endParaRPr>
              <a:solidFill>
                <a:srgbClr val="201F1E"/>
              </a:solidFill>
            </a:endParaRPr>
          </a:p>
          <a:p>
            <a:pPr indent="-342900" lvl="1" marL="914400" rtl="0" algn="l">
              <a:spcBef>
                <a:spcPts val="1000"/>
              </a:spcBef>
              <a:spcAft>
                <a:spcPts val="0"/>
              </a:spcAft>
              <a:buClr>
                <a:srgbClr val="201F1E"/>
              </a:buClr>
              <a:buSzPts val="1800"/>
              <a:buFont typeface="Old Standard TT"/>
              <a:buChar char="○"/>
            </a:pPr>
            <a:r>
              <a:rPr lang="en"/>
              <a:t>Pie chart with percentage of tournament type played </a:t>
            </a:r>
            <a:r>
              <a:rPr lang="en"/>
              <a:t>is plotted to visualize the top 20 most played leagues.</a:t>
            </a:r>
            <a:endParaRPr/>
          </a:p>
          <a:p>
            <a:pPr indent="0" lvl="0" marL="91440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solidFill>
                <a:srgbClr val="201F1E"/>
              </a:solidFill>
            </a:endParaRPr>
          </a:p>
          <a:p>
            <a:pPr indent="0" lvl="0" marL="457200" rtl="0" algn="l">
              <a:spcBef>
                <a:spcPts val="1000"/>
              </a:spcBef>
              <a:spcAft>
                <a:spcPts val="0"/>
              </a:spcAft>
              <a:buNone/>
            </a:pPr>
            <a:r>
              <a:t/>
            </a:r>
            <a:endParaRPr>
              <a:solidFill>
                <a:srgbClr val="201F1E"/>
              </a:solidFill>
            </a:endParaRPr>
          </a:p>
          <a:p>
            <a:pPr indent="-285750" lvl="0" marL="457200" rtl="0" algn="l">
              <a:spcBef>
                <a:spcPts val="1000"/>
              </a:spcBef>
              <a:spcAft>
                <a:spcPts val="0"/>
              </a:spcAft>
              <a:buClr>
                <a:srgbClr val="FFFFFF"/>
              </a:buClr>
              <a:buSzPts val="900"/>
              <a:buFont typeface="Arial"/>
              <a:buChar char="➢"/>
            </a:pPr>
            <a:r>
              <a:t/>
            </a:r>
            <a:endParaRPr/>
          </a:p>
          <a:p>
            <a:pPr indent="0" lvl="0" marL="0" rtl="0" algn="l">
              <a:spcBef>
                <a:spcPts val="900"/>
              </a:spcBef>
              <a:spcAft>
                <a:spcPts val="0"/>
              </a:spcAft>
              <a:buNone/>
            </a:pPr>
            <a:r>
              <a:t/>
            </a:r>
            <a:endParaRPr/>
          </a:p>
          <a:p>
            <a:pPr indent="0" lvl="0" marL="457200" rtl="0" algn="l">
              <a:spcBef>
                <a:spcPts val="900"/>
              </a:spcBef>
              <a:spcAft>
                <a:spcPts val="900"/>
              </a:spcAft>
              <a:buNone/>
            </a:pPr>
            <a:r>
              <a:t/>
            </a:r>
            <a:endParaRPr/>
          </a:p>
        </p:txBody>
      </p:sp>
      <p:pic>
        <p:nvPicPr>
          <p:cNvPr id="125" name="Google Shape;125;p22"/>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1000"/>
                                        <p:tgtEl>
                                          <p:spTgt spid="12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Most played leagues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131" name="Google Shape;131;p23"/>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pic>
        <p:nvPicPr>
          <p:cNvPr id="132" name="Google Shape;132;p23"/>
          <p:cNvPicPr preferRelativeResize="0"/>
          <p:nvPr/>
        </p:nvPicPr>
        <p:blipFill>
          <a:blip r:embed="rId4">
            <a:alphaModFix/>
          </a:blip>
          <a:stretch>
            <a:fillRect/>
          </a:stretch>
        </p:blipFill>
        <p:spPr>
          <a:xfrm>
            <a:off x="1092125" y="1058225"/>
            <a:ext cx="7159325" cy="3835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1000"/>
                                        <p:tgtEl>
                                          <p:spTgt spid="131"/>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1000"/>
                                        <p:tgtEl>
                                          <p:spTgt spid="13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World wide soccer adoption</a:t>
            </a:r>
            <a:r>
              <a:rPr lang="en"/>
              <a:t> :-</a:t>
            </a:r>
            <a:endParaRPr/>
          </a:p>
          <a:p>
            <a:pPr indent="0" lvl="0" marL="0" rtl="0" algn="l">
              <a:spcBef>
                <a:spcPts val="0"/>
              </a:spcBef>
              <a:spcAft>
                <a:spcPts val="0"/>
              </a:spcAft>
              <a:buNone/>
            </a:pPr>
            <a:r>
              <a:t/>
            </a:r>
            <a:endParaRPr/>
          </a:p>
        </p:txBody>
      </p:sp>
      <p:sp>
        <p:nvSpPr>
          <p:cNvPr id="138" name="Google Shape;138;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900"/>
              </a:spcBef>
              <a:spcAft>
                <a:spcPts val="0"/>
              </a:spcAft>
              <a:buClr>
                <a:schemeClr val="dk1"/>
              </a:buClr>
              <a:buSzPts val="1800"/>
              <a:buFont typeface="Old Standard TT"/>
              <a:buChar char="➢"/>
            </a:pPr>
            <a:r>
              <a:rPr lang="en"/>
              <a:t>Motivation </a:t>
            </a:r>
            <a:endParaRPr/>
          </a:p>
          <a:p>
            <a:pPr indent="-342900" lvl="1" marL="914400" rtl="0" algn="l">
              <a:spcBef>
                <a:spcPts val="0"/>
              </a:spcBef>
              <a:spcAft>
                <a:spcPts val="0"/>
              </a:spcAft>
              <a:buSzPts val="1800"/>
              <a:buFont typeface="Old Standard TT"/>
              <a:buChar char="○"/>
            </a:pPr>
            <a:r>
              <a:rPr lang="en"/>
              <a:t>To analyze when did soccer start to be widely played, i.e. when do most nations start playing international games.</a:t>
            </a:r>
            <a:endParaRPr/>
          </a:p>
          <a:p>
            <a:pPr indent="-342900" lvl="0" marL="457200" rtl="0" algn="l">
              <a:spcBef>
                <a:spcPts val="0"/>
              </a:spcBef>
              <a:spcAft>
                <a:spcPts val="0"/>
              </a:spcAft>
              <a:buClr>
                <a:srgbClr val="201F1E"/>
              </a:buClr>
              <a:buSzPts val="1800"/>
              <a:buFont typeface="Old Standard TT"/>
              <a:buChar char="➢"/>
            </a:pPr>
            <a:r>
              <a:rPr lang="en">
                <a:solidFill>
                  <a:srgbClr val="201F1E"/>
                </a:solidFill>
              </a:rPr>
              <a:t>Visualize</a:t>
            </a:r>
            <a:endParaRPr>
              <a:solidFill>
                <a:srgbClr val="201F1E"/>
              </a:solidFill>
            </a:endParaRPr>
          </a:p>
          <a:p>
            <a:pPr indent="-342900" lvl="1" marL="914400" rtl="0" algn="l">
              <a:spcBef>
                <a:spcPts val="1000"/>
              </a:spcBef>
              <a:spcAft>
                <a:spcPts val="0"/>
              </a:spcAft>
              <a:buClr>
                <a:srgbClr val="201F1E"/>
              </a:buClr>
              <a:buSzPts val="1800"/>
              <a:buFont typeface="Old Standard TT"/>
              <a:buChar char="○"/>
            </a:pPr>
            <a:r>
              <a:rPr lang="en"/>
              <a:t>Line chart </a:t>
            </a:r>
            <a:r>
              <a:rPr lang="en"/>
              <a:t>is plotted to visualize the number of teams that has adopted football game over time.</a:t>
            </a:r>
            <a:endParaRPr/>
          </a:p>
          <a:p>
            <a:pPr indent="-342900" lvl="0" marL="457200" rtl="0" algn="l">
              <a:spcBef>
                <a:spcPts val="1000"/>
              </a:spcBef>
              <a:spcAft>
                <a:spcPts val="0"/>
              </a:spcAft>
              <a:buClr>
                <a:srgbClr val="201F1E"/>
              </a:buClr>
              <a:buSzPts val="1800"/>
              <a:buFont typeface="Old Standard TT"/>
              <a:buChar char="➢"/>
            </a:pPr>
            <a:r>
              <a:rPr lang="en">
                <a:solidFill>
                  <a:srgbClr val="201F1E"/>
                </a:solidFill>
              </a:rPr>
              <a:t>Knowledge discovery</a:t>
            </a:r>
            <a:endParaRPr>
              <a:solidFill>
                <a:srgbClr val="201F1E"/>
              </a:solidFill>
            </a:endParaRPr>
          </a:p>
          <a:p>
            <a:pPr indent="-298450" lvl="1" marL="914400" rtl="0" algn="l">
              <a:spcBef>
                <a:spcPts val="1000"/>
              </a:spcBef>
              <a:spcAft>
                <a:spcPts val="0"/>
              </a:spcAft>
              <a:buSzPts val="1100"/>
              <a:buFont typeface="Arial"/>
              <a:buChar char="○"/>
            </a:pPr>
            <a:r>
              <a:rPr lang="en"/>
              <a:t>The number of teams steadily increased 1902 and this increase accelerated up to 1920.</a:t>
            </a:r>
            <a:endParaRPr/>
          </a:p>
          <a:p>
            <a:pPr indent="-298450" lvl="1" marL="914400" rtl="0" algn="l">
              <a:spcBef>
                <a:spcPts val="0"/>
              </a:spcBef>
              <a:spcAft>
                <a:spcPts val="0"/>
              </a:spcAft>
              <a:buSzPts val="1100"/>
              <a:buFont typeface="Arial"/>
              <a:buChar char="○"/>
            </a:pPr>
            <a:r>
              <a:rPr lang="en"/>
              <a:t>From there, the pace of addition of new teams increase much faster and stalls a bit around the late 40's</a:t>
            </a:r>
            <a:endParaRPr/>
          </a:p>
          <a:p>
            <a:pPr indent="-298450" lvl="1" marL="914400" rtl="0" algn="l">
              <a:spcBef>
                <a:spcPts val="0"/>
              </a:spcBef>
              <a:spcAft>
                <a:spcPts val="0"/>
              </a:spcAft>
              <a:buSzPts val="1100"/>
              <a:buFont typeface="Arial"/>
              <a:buChar char="○"/>
            </a:pPr>
            <a:r>
              <a:rPr lang="en"/>
              <a:t>Then we see a steady and rapid growth up to the mid 1990's.</a:t>
            </a:r>
            <a:endParaRPr/>
          </a:p>
          <a:p>
            <a:pPr indent="0" lvl="0" marL="914400" rtl="0" algn="l">
              <a:spcBef>
                <a:spcPts val="1200"/>
              </a:spcBef>
              <a:spcAft>
                <a:spcPts val="0"/>
              </a:spcAft>
              <a:buNone/>
            </a:pPr>
            <a:r>
              <a:t/>
            </a:r>
            <a:endParaRPr/>
          </a:p>
          <a:p>
            <a:pPr indent="0" lvl="0" marL="0" rtl="0" algn="l">
              <a:spcBef>
                <a:spcPts val="1000"/>
              </a:spcBef>
              <a:spcAft>
                <a:spcPts val="0"/>
              </a:spcAft>
              <a:buNone/>
            </a:pPr>
            <a:r>
              <a:t/>
            </a:r>
            <a:endParaRPr/>
          </a:p>
          <a:p>
            <a:pPr indent="0" lvl="0" marL="91440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solidFill>
                <a:srgbClr val="201F1E"/>
              </a:solidFill>
            </a:endParaRPr>
          </a:p>
          <a:p>
            <a:pPr indent="0" lvl="0" marL="457200" rtl="0" algn="l">
              <a:spcBef>
                <a:spcPts val="1000"/>
              </a:spcBef>
              <a:spcAft>
                <a:spcPts val="0"/>
              </a:spcAft>
              <a:buNone/>
            </a:pPr>
            <a:r>
              <a:t/>
            </a:r>
            <a:endParaRPr>
              <a:solidFill>
                <a:srgbClr val="201F1E"/>
              </a:solidFill>
            </a:endParaRPr>
          </a:p>
          <a:p>
            <a:pPr indent="-285750" lvl="0" marL="457200" rtl="0" algn="l">
              <a:spcBef>
                <a:spcPts val="1000"/>
              </a:spcBef>
              <a:spcAft>
                <a:spcPts val="0"/>
              </a:spcAft>
              <a:buClr>
                <a:srgbClr val="FFFFFF"/>
              </a:buClr>
              <a:buSzPts val="900"/>
              <a:buFont typeface="Arial"/>
              <a:buChar char="➢"/>
            </a:pPr>
            <a:r>
              <a:t/>
            </a:r>
            <a:endParaRPr/>
          </a:p>
          <a:p>
            <a:pPr indent="0" lvl="0" marL="0" rtl="0" algn="l">
              <a:spcBef>
                <a:spcPts val="900"/>
              </a:spcBef>
              <a:spcAft>
                <a:spcPts val="0"/>
              </a:spcAft>
              <a:buNone/>
            </a:pPr>
            <a:r>
              <a:t/>
            </a:r>
            <a:endParaRPr/>
          </a:p>
          <a:p>
            <a:pPr indent="0" lvl="0" marL="457200" rtl="0" algn="l">
              <a:spcBef>
                <a:spcPts val="900"/>
              </a:spcBef>
              <a:spcAft>
                <a:spcPts val="900"/>
              </a:spcAft>
              <a:buNone/>
            </a:pPr>
            <a:r>
              <a:t/>
            </a:r>
            <a:endParaRPr/>
          </a:p>
        </p:txBody>
      </p:sp>
      <p:pic>
        <p:nvPicPr>
          <p:cNvPr id="139" name="Google Shape;139;p24"/>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1000"/>
                                        <p:tgtEl>
                                          <p:spTgt spid="13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World wide soccer adoption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145" name="Google Shape;145;p25"/>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pic>
        <p:nvPicPr>
          <p:cNvPr id="146" name="Google Shape;146;p25"/>
          <p:cNvPicPr preferRelativeResize="0"/>
          <p:nvPr/>
        </p:nvPicPr>
        <p:blipFill>
          <a:blip r:embed="rId4">
            <a:alphaModFix/>
          </a:blip>
          <a:stretch>
            <a:fillRect/>
          </a:stretch>
        </p:blipFill>
        <p:spPr>
          <a:xfrm>
            <a:off x="1092125" y="1113125"/>
            <a:ext cx="6959776" cy="3780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1000"/>
                                        <p:tgtEl>
                                          <p:spTgt spid="14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1000"/>
                                        <p:tgtEl>
                                          <p:spTgt spid="14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Evolution of goals scored</a:t>
            </a:r>
            <a:r>
              <a:rPr lang="en"/>
              <a:t> :-</a:t>
            </a:r>
            <a:endParaRPr/>
          </a:p>
          <a:p>
            <a:pPr indent="0" lvl="0" marL="0" rtl="0" algn="l">
              <a:spcBef>
                <a:spcPts val="0"/>
              </a:spcBef>
              <a:spcAft>
                <a:spcPts val="0"/>
              </a:spcAft>
              <a:buNone/>
            </a:pPr>
            <a:r>
              <a:t/>
            </a:r>
            <a:endParaRPr/>
          </a:p>
        </p:txBody>
      </p:sp>
      <p:sp>
        <p:nvSpPr>
          <p:cNvPr id="152" name="Google Shape;152;p2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900"/>
              </a:spcBef>
              <a:spcAft>
                <a:spcPts val="0"/>
              </a:spcAft>
              <a:buClr>
                <a:schemeClr val="dk1"/>
              </a:buClr>
              <a:buSzPts val="1800"/>
              <a:buFont typeface="Old Standard TT"/>
              <a:buChar char="➢"/>
            </a:pPr>
            <a:r>
              <a:rPr lang="en"/>
              <a:t>Motivation </a:t>
            </a:r>
            <a:endParaRPr/>
          </a:p>
          <a:p>
            <a:pPr indent="-342900" lvl="1" marL="914400" rtl="0" algn="l">
              <a:spcBef>
                <a:spcPts val="0"/>
              </a:spcBef>
              <a:spcAft>
                <a:spcPts val="0"/>
              </a:spcAft>
              <a:buSzPts val="1800"/>
              <a:buFont typeface="Old Standard TT"/>
              <a:buChar char="○"/>
            </a:pPr>
            <a:r>
              <a:rPr lang="en"/>
              <a:t>To analyze the heart of soccer: goals. How did this evolve with time?</a:t>
            </a:r>
            <a:endParaRPr/>
          </a:p>
          <a:p>
            <a:pPr indent="-342900" lvl="0" marL="457200" rtl="0" algn="l">
              <a:spcBef>
                <a:spcPts val="0"/>
              </a:spcBef>
              <a:spcAft>
                <a:spcPts val="0"/>
              </a:spcAft>
              <a:buClr>
                <a:srgbClr val="201F1E"/>
              </a:buClr>
              <a:buSzPts val="1800"/>
              <a:buFont typeface="Old Standard TT"/>
              <a:buChar char="➢"/>
            </a:pPr>
            <a:r>
              <a:rPr lang="en">
                <a:solidFill>
                  <a:srgbClr val="201F1E"/>
                </a:solidFill>
              </a:rPr>
              <a:t>Visualize</a:t>
            </a:r>
            <a:endParaRPr>
              <a:solidFill>
                <a:srgbClr val="201F1E"/>
              </a:solidFill>
            </a:endParaRPr>
          </a:p>
          <a:p>
            <a:pPr indent="-342900" lvl="1" marL="914400" rtl="0" algn="l">
              <a:spcBef>
                <a:spcPts val="1000"/>
              </a:spcBef>
              <a:spcAft>
                <a:spcPts val="0"/>
              </a:spcAft>
              <a:buClr>
                <a:srgbClr val="201F1E"/>
              </a:buClr>
              <a:buSzPts val="1800"/>
              <a:buFont typeface="Old Standard TT"/>
              <a:buChar char="○"/>
            </a:pPr>
            <a:r>
              <a:rPr lang="en"/>
              <a:t>T</a:t>
            </a:r>
            <a:r>
              <a:rPr lang="en"/>
              <a:t>o visualize this heat map is plotted to view the evolution of number of goals over month and years.</a:t>
            </a:r>
            <a:r>
              <a:rPr lang="en"/>
              <a:t> </a:t>
            </a:r>
            <a:endParaRPr/>
          </a:p>
          <a:p>
            <a:pPr indent="-342900" lvl="0" marL="457200" rtl="0" algn="l">
              <a:spcBef>
                <a:spcPts val="1000"/>
              </a:spcBef>
              <a:spcAft>
                <a:spcPts val="0"/>
              </a:spcAft>
              <a:buClr>
                <a:srgbClr val="201F1E"/>
              </a:buClr>
              <a:buSzPts val="1800"/>
              <a:buFont typeface="Old Standard TT"/>
              <a:buChar char="➢"/>
            </a:pPr>
            <a:r>
              <a:rPr lang="en">
                <a:solidFill>
                  <a:srgbClr val="201F1E"/>
                </a:solidFill>
              </a:rPr>
              <a:t>Knowledge discovery</a:t>
            </a:r>
            <a:endParaRPr>
              <a:solidFill>
                <a:srgbClr val="201F1E"/>
              </a:solidFill>
            </a:endParaRPr>
          </a:p>
          <a:p>
            <a:pPr indent="-298450" lvl="1" marL="914400" rtl="0" algn="l">
              <a:spcBef>
                <a:spcPts val="1000"/>
              </a:spcBef>
              <a:spcAft>
                <a:spcPts val="0"/>
              </a:spcAft>
              <a:buSzPts val="1100"/>
              <a:buFont typeface="Arial"/>
              <a:buChar char="○"/>
            </a:pPr>
            <a:r>
              <a:rPr lang="en"/>
              <a:t>Although it started low then number of goals per games quickly skyrocketed.</a:t>
            </a:r>
            <a:endParaRPr/>
          </a:p>
          <a:p>
            <a:pPr indent="-298450" lvl="1" marL="914400" rtl="0" algn="l">
              <a:spcBef>
                <a:spcPts val="0"/>
              </a:spcBef>
              <a:spcAft>
                <a:spcPts val="0"/>
              </a:spcAft>
              <a:buSzPts val="1100"/>
              <a:buFont typeface="Arial"/>
              <a:buChar char="○"/>
            </a:pPr>
            <a:r>
              <a:rPr lang="en"/>
              <a:t>The first games mostly occur during Spring months and since then, some month have known some peaks of popularity for intenational games at different period (e.g. many games happened in December in the 1940s) </a:t>
            </a:r>
            <a:endParaRPr/>
          </a:p>
          <a:p>
            <a:pPr indent="-298450" lvl="1" marL="914400" rtl="0" algn="l">
              <a:spcBef>
                <a:spcPts val="0"/>
              </a:spcBef>
              <a:spcAft>
                <a:spcPts val="0"/>
              </a:spcAft>
              <a:buSzPts val="1100"/>
              <a:buFont typeface="Arial"/>
              <a:buChar char="○"/>
            </a:pPr>
            <a:r>
              <a:rPr lang="en"/>
              <a:t>Before 1900, the average number of goals per game per year were around 8. This average then stabilized around 4 until 1950 and then decreased down to 2.5 in a more modern era. </a:t>
            </a:r>
            <a:endParaRPr/>
          </a:p>
          <a:p>
            <a:pPr indent="0" lvl="0" marL="0" rtl="0" algn="l">
              <a:spcBef>
                <a:spcPts val="1200"/>
              </a:spcBef>
              <a:spcAft>
                <a:spcPts val="0"/>
              </a:spcAft>
              <a:buNone/>
            </a:pPr>
            <a:r>
              <a:t/>
            </a:r>
            <a:endParaRPr/>
          </a:p>
          <a:p>
            <a:pPr indent="0" lvl="0" marL="91440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solidFill>
                <a:srgbClr val="201F1E"/>
              </a:solidFill>
            </a:endParaRPr>
          </a:p>
          <a:p>
            <a:pPr indent="0" lvl="0" marL="457200" rtl="0" algn="l">
              <a:spcBef>
                <a:spcPts val="1000"/>
              </a:spcBef>
              <a:spcAft>
                <a:spcPts val="0"/>
              </a:spcAft>
              <a:buNone/>
            </a:pPr>
            <a:r>
              <a:t/>
            </a:r>
            <a:endParaRPr>
              <a:solidFill>
                <a:srgbClr val="201F1E"/>
              </a:solidFill>
            </a:endParaRPr>
          </a:p>
          <a:p>
            <a:pPr indent="-285750" lvl="0" marL="457200" rtl="0" algn="l">
              <a:spcBef>
                <a:spcPts val="1000"/>
              </a:spcBef>
              <a:spcAft>
                <a:spcPts val="0"/>
              </a:spcAft>
              <a:buClr>
                <a:srgbClr val="FFFFFF"/>
              </a:buClr>
              <a:buSzPts val="900"/>
              <a:buFont typeface="Arial"/>
              <a:buChar char="➢"/>
            </a:pPr>
            <a:r>
              <a:t/>
            </a:r>
            <a:endParaRPr/>
          </a:p>
          <a:p>
            <a:pPr indent="0" lvl="0" marL="0" rtl="0" algn="l">
              <a:spcBef>
                <a:spcPts val="900"/>
              </a:spcBef>
              <a:spcAft>
                <a:spcPts val="0"/>
              </a:spcAft>
              <a:buNone/>
            </a:pPr>
            <a:r>
              <a:t/>
            </a:r>
            <a:endParaRPr/>
          </a:p>
          <a:p>
            <a:pPr indent="0" lvl="0" marL="457200" rtl="0" algn="l">
              <a:spcBef>
                <a:spcPts val="900"/>
              </a:spcBef>
              <a:spcAft>
                <a:spcPts val="900"/>
              </a:spcAft>
              <a:buNone/>
            </a:pPr>
            <a:r>
              <a:t/>
            </a:r>
            <a:endParaRPr/>
          </a:p>
        </p:txBody>
      </p:sp>
      <p:pic>
        <p:nvPicPr>
          <p:cNvPr id="153" name="Google Shape;153;p26"/>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1000"/>
                                        <p:tgtEl>
                                          <p:spTgt spid="15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Evolution of goals scored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159" name="Google Shape;159;p27"/>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pic>
        <p:nvPicPr>
          <p:cNvPr id="160" name="Google Shape;160;p27"/>
          <p:cNvPicPr preferRelativeResize="0"/>
          <p:nvPr/>
        </p:nvPicPr>
        <p:blipFill>
          <a:blip r:embed="rId4">
            <a:alphaModFix/>
          </a:blip>
          <a:stretch>
            <a:fillRect/>
          </a:stretch>
        </p:blipFill>
        <p:spPr>
          <a:xfrm>
            <a:off x="1092125" y="1058225"/>
            <a:ext cx="6959774" cy="3835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1000"/>
                                        <p:tgtEl>
                                          <p:spTgt spid="15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1000"/>
                                        <p:tgtEl>
                                          <p:spTgt spid="16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Total &amp; Home goals scored by countries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66" name="Google Shape;166;p2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900"/>
              </a:spcBef>
              <a:spcAft>
                <a:spcPts val="0"/>
              </a:spcAft>
              <a:buClr>
                <a:schemeClr val="dk1"/>
              </a:buClr>
              <a:buSzPts val="1800"/>
              <a:buFont typeface="Old Standard TT"/>
              <a:buChar char="➢"/>
            </a:pPr>
            <a:r>
              <a:rPr lang="en"/>
              <a:t>Motivation </a:t>
            </a:r>
            <a:endParaRPr/>
          </a:p>
          <a:p>
            <a:pPr indent="-342900" lvl="1" marL="914400" rtl="0" algn="l">
              <a:spcBef>
                <a:spcPts val="0"/>
              </a:spcBef>
              <a:spcAft>
                <a:spcPts val="0"/>
              </a:spcAft>
              <a:buSzPts val="1800"/>
              <a:buFont typeface="Old Standard TT"/>
              <a:buChar char="○"/>
            </a:pPr>
            <a:r>
              <a:rPr lang="en"/>
              <a:t>To analyze the countries with highest total number of goals and home goals scored over time. </a:t>
            </a:r>
            <a:endParaRPr/>
          </a:p>
          <a:p>
            <a:pPr indent="-342900" lvl="0" marL="457200" rtl="0" algn="l">
              <a:spcBef>
                <a:spcPts val="0"/>
              </a:spcBef>
              <a:spcAft>
                <a:spcPts val="0"/>
              </a:spcAft>
              <a:buClr>
                <a:srgbClr val="201F1E"/>
              </a:buClr>
              <a:buSzPts val="1800"/>
              <a:buFont typeface="Old Standard TT"/>
              <a:buChar char="➢"/>
            </a:pPr>
            <a:r>
              <a:rPr lang="en">
                <a:solidFill>
                  <a:srgbClr val="201F1E"/>
                </a:solidFill>
              </a:rPr>
              <a:t>Visualize</a:t>
            </a:r>
            <a:endParaRPr>
              <a:solidFill>
                <a:srgbClr val="201F1E"/>
              </a:solidFill>
            </a:endParaRPr>
          </a:p>
          <a:p>
            <a:pPr indent="-342900" lvl="1" marL="914400" rtl="0" algn="l">
              <a:spcBef>
                <a:spcPts val="1000"/>
              </a:spcBef>
              <a:spcAft>
                <a:spcPts val="0"/>
              </a:spcAft>
              <a:buClr>
                <a:srgbClr val="201F1E"/>
              </a:buClr>
              <a:buSzPts val="1800"/>
              <a:buFont typeface="Old Standard TT"/>
              <a:buChar char="○"/>
            </a:pPr>
            <a:r>
              <a:rPr lang="en"/>
              <a:t>To visualize this stacked bar chart is plotted to view the top 30 countries with most total and home goals scored by each country. </a:t>
            </a:r>
            <a:endParaRPr/>
          </a:p>
          <a:p>
            <a:pPr indent="0" lvl="0" marL="0" rtl="0" algn="l">
              <a:spcBef>
                <a:spcPts val="1000"/>
              </a:spcBef>
              <a:spcAft>
                <a:spcPts val="0"/>
              </a:spcAft>
              <a:buNone/>
            </a:pPr>
            <a:r>
              <a:t/>
            </a:r>
            <a:endParaRPr/>
          </a:p>
          <a:p>
            <a:pPr indent="0" lvl="0" marL="91440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solidFill>
                <a:srgbClr val="201F1E"/>
              </a:solidFill>
            </a:endParaRPr>
          </a:p>
          <a:p>
            <a:pPr indent="0" lvl="0" marL="457200" rtl="0" algn="l">
              <a:spcBef>
                <a:spcPts val="1000"/>
              </a:spcBef>
              <a:spcAft>
                <a:spcPts val="0"/>
              </a:spcAft>
              <a:buNone/>
            </a:pPr>
            <a:r>
              <a:t/>
            </a:r>
            <a:endParaRPr>
              <a:solidFill>
                <a:srgbClr val="201F1E"/>
              </a:solidFill>
            </a:endParaRPr>
          </a:p>
          <a:p>
            <a:pPr indent="-285750" lvl="0" marL="457200" rtl="0" algn="l">
              <a:spcBef>
                <a:spcPts val="1000"/>
              </a:spcBef>
              <a:spcAft>
                <a:spcPts val="0"/>
              </a:spcAft>
              <a:buClr>
                <a:srgbClr val="FFFFFF"/>
              </a:buClr>
              <a:buSzPts val="900"/>
              <a:buFont typeface="Arial"/>
              <a:buChar char="➢"/>
            </a:pPr>
            <a:r>
              <a:t/>
            </a:r>
            <a:endParaRPr/>
          </a:p>
          <a:p>
            <a:pPr indent="0" lvl="0" marL="0" rtl="0" algn="l">
              <a:spcBef>
                <a:spcPts val="900"/>
              </a:spcBef>
              <a:spcAft>
                <a:spcPts val="0"/>
              </a:spcAft>
              <a:buNone/>
            </a:pPr>
            <a:r>
              <a:t/>
            </a:r>
            <a:endParaRPr/>
          </a:p>
          <a:p>
            <a:pPr indent="0" lvl="0" marL="457200" rtl="0" algn="l">
              <a:spcBef>
                <a:spcPts val="900"/>
              </a:spcBef>
              <a:spcAft>
                <a:spcPts val="900"/>
              </a:spcAft>
              <a:buNone/>
            </a:pPr>
            <a:r>
              <a:t/>
            </a:r>
            <a:endParaRPr/>
          </a:p>
        </p:txBody>
      </p:sp>
      <p:pic>
        <p:nvPicPr>
          <p:cNvPr id="167" name="Google Shape;167;p28"/>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1000"/>
                                        <p:tgtEl>
                                          <p:spTgt spid="16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Total &amp; Home goals scored by countries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173" name="Google Shape;173;p29"/>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pic>
        <p:nvPicPr>
          <p:cNvPr id="174" name="Google Shape;174;p29"/>
          <p:cNvPicPr preferRelativeResize="0"/>
          <p:nvPr/>
        </p:nvPicPr>
        <p:blipFill>
          <a:blip r:embed="rId4">
            <a:alphaModFix/>
          </a:blip>
          <a:stretch>
            <a:fillRect/>
          </a:stretch>
        </p:blipFill>
        <p:spPr>
          <a:xfrm>
            <a:off x="877125" y="1006325"/>
            <a:ext cx="7403375" cy="38872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1000"/>
                                        <p:tgtEl>
                                          <p:spTgt spid="17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1000"/>
                                        <p:tgtEl>
                                          <p:spTgt spid="17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Number of matches played by countries</a:t>
            </a:r>
            <a:r>
              <a:rPr lang="en"/>
              <a:t> :-</a:t>
            </a:r>
            <a:endParaRPr/>
          </a:p>
          <a:p>
            <a:pPr indent="0" lvl="0" marL="0" rtl="0" algn="l">
              <a:spcBef>
                <a:spcPts val="0"/>
              </a:spcBef>
              <a:spcAft>
                <a:spcPts val="0"/>
              </a:spcAft>
              <a:buNone/>
            </a:pPr>
            <a:r>
              <a:t/>
            </a:r>
            <a:endParaRPr/>
          </a:p>
        </p:txBody>
      </p:sp>
      <p:sp>
        <p:nvSpPr>
          <p:cNvPr id="180" name="Google Shape;180;p3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900"/>
              </a:spcBef>
              <a:spcAft>
                <a:spcPts val="0"/>
              </a:spcAft>
              <a:buClr>
                <a:schemeClr val="dk1"/>
              </a:buClr>
              <a:buSzPts val="1800"/>
              <a:buFont typeface="Old Standard TT"/>
              <a:buChar char="➢"/>
            </a:pPr>
            <a:r>
              <a:rPr lang="en"/>
              <a:t>Motivation </a:t>
            </a:r>
            <a:endParaRPr/>
          </a:p>
          <a:p>
            <a:pPr indent="-342900" lvl="1" marL="914400" rtl="0" algn="l">
              <a:spcBef>
                <a:spcPts val="0"/>
              </a:spcBef>
              <a:spcAft>
                <a:spcPts val="0"/>
              </a:spcAft>
              <a:buSzPts val="1800"/>
              <a:buFont typeface="Old Standard TT"/>
              <a:buChar char="○"/>
            </a:pPr>
            <a:r>
              <a:rPr lang="en"/>
              <a:t>To analyze the countries that has played most number of matches along with home matches and away matches. </a:t>
            </a:r>
            <a:endParaRPr/>
          </a:p>
          <a:p>
            <a:pPr indent="-342900" lvl="0" marL="457200" rtl="0" algn="l">
              <a:spcBef>
                <a:spcPts val="0"/>
              </a:spcBef>
              <a:spcAft>
                <a:spcPts val="0"/>
              </a:spcAft>
              <a:buClr>
                <a:srgbClr val="201F1E"/>
              </a:buClr>
              <a:buSzPts val="1800"/>
              <a:buFont typeface="Old Standard TT"/>
              <a:buChar char="➢"/>
            </a:pPr>
            <a:r>
              <a:rPr lang="en">
                <a:solidFill>
                  <a:srgbClr val="201F1E"/>
                </a:solidFill>
              </a:rPr>
              <a:t>Visualize</a:t>
            </a:r>
            <a:endParaRPr>
              <a:solidFill>
                <a:srgbClr val="201F1E"/>
              </a:solidFill>
            </a:endParaRPr>
          </a:p>
          <a:p>
            <a:pPr indent="-342900" lvl="1" marL="914400" rtl="0" algn="l">
              <a:spcBef>
                <a:spcPts val="1000"/>
              </a:spcBef>
              <a:spcAft>
                <a:spcPts val="0"/>
              </a:spcAft>
              <a:buClr>
                <a:srgbClr val="201F1E"/>
              </a:buClr>
              <a:buSzPts val="1800"/>
              <a:buFont typeface="Old Standard TT"/>
              <a:buChar char="○"/>
            </a:pPr>
            <a:r>
              <a:rPr lang="en"/>
              <a:t>To visualize this scatter lines binded with cufflinks modules in python is used.</a:t>
            </a:r>
            <a:endParaRPr/>
          </a:p>
          <a:p>
            <a:pPr indent="-342900" lvl="0" marL="457200" rtl="0" algn="l">
              <a:spcBef>
                <a:spcPts val="1000"/>
              </a:spcBef>
              <a:spcAft>
                <a:spcPts val="0"/>
              </a:spcAft>
              <a:buClr>
                <a:srgbClr val="201F1E"/>
              </a:buClr>
              <a:buSzPts val="1800"/>
              <a:buFont typeface="Old Standard TT"/>
              <a:buChar char="➢"/>
            </a:pPr>
            <a:r>
              <a:rPr lang="en">
                <a:solidFill>
                  <a:srgbClr val="201F1E"/>
                </a:solidFill>
              </a:rPr>
              <a:t>Knowledge discovery</a:t>
            </a:r>
            <a:endParaRPr>
              <a:solidFill>
                <a:srgbClr val="201F1E"/>
              </a:solidFill>
            </a:endParaRPr>
          </a:p>
          <a:p>
            <a:pPr indent="-342900" lvl="1" marL="914400" rtl="0" algn="l">
              <a:spcBef>
                <a:spcPts val="1000"/>
              </a:spcBef>
              <a:spcAft>
                <a:spcPts val="0"/>
              </a:spcAft>
              <a:buClr>
                <a:srgbClr val="201F1E"/>
              </a:buClr>
              <a:buSzPts val="1800"/>
              <a:buFont typeface="Old Standard TT"/>
              <a:buChar char="○"/>
            </a:pPr>
            <a:r>
              <a:rPr lang="en"/>
              <a:t>Europe was the first continent to provide many soccer teams, followed by the American continent (North and South) which shows European teams have most number of matches played followed by American teams.</a:t>
            </a:r>
            <a:endParaRPr/>
          </a:p>
          <a:p>
            <a:pPr indent="0" lvl="0" marL="914400" rtl="0" algn="l">
              <a:spcBef>
                <a:spcPts val="1000"/>
              </a:spcBef>
              <a:spcAft>
                <a:spcPts val="0"/>
              </a:spcAft>
              <a:buNone/>
            </a:pPr>
            <a:r>
              <a:t/>
            </a:r>
            <a:endParaRPr/>
          </a:p>
          <a:p>
            <a:pPr indent="0" lvl="0" marL="914400" rtl="0" algn="l">
              <a:spcBef>
                <a:spcPts val="1000"/>
              </a:spcBef>
              <a:spcAft>
                <a:spcPts val="0"/>
              </a:spcAft>
              <a:buNone/>
            </a:pPr>
            <a:r>
              <a:t/>
            </a:r>
            <a:endParaRPr/>
          </a:p>
          <a:p>
            <a:pPr indent="0" lvl="0" marL="0" rtl="0" algn="l">
              <a:spcBef>
                <a:spcPts val="1000"/>
              </a:spcBef>
              <a:spcAft>
                <a:spcPts val="0"/>
              </a:spcAft>
              <a:buNone/>
            </a:pPr>
            <a:r>
              <a:t/>
            </a:r>
            <a:endParaRPr/>
          </a:p>
          <a:p>
            <a:pPr indent="0" lvl="0" marL="914400" rtl="0" algn="l">
              <a:spcBef>
                <a:spcPts val="1000"/>
              </a:spcBef>
              <a:spcAft>
                <a:spcPts val="0"/>
              </a:spcAft>
              <a:buNone/>
            </a:pPr>
            <a:r>
              <a:rPr lang="en"/>
              <a:t> </a:t>
            </a:r>
            <a:endParaRPr/>
          </a:p>
          <a:p>
            <a:pPr indent="0" lvl="0" marL="0" rtl="0" algn="l">
              <a:spcBef>
                <a:spcPts val="1000"/>
              </a:spcBef>
              <a:spcAft>
                <a:spcPts val="0"/>
              </a:spcAft>
              <a:buNone/>
            </a:pPr>
            <a:r>
              <a:t/>
            </a:r>
            <a:endParaRPr/>
          </a:p>
          <a:p>
            <a:pPr indent="0" lvl="0" marL="91440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solidFill>
                <a:srgbClr val="201F1E"/>
              </a:solidFill>
            </a:endParaRPr>
          </a:p>
          <a:p>
            <a:pPr indent="0" lvl="0" marL="457200" rtl="0" algn="l">
              <a:spcBef>
                <a:spcPts val="1000"/>
              </a:spcBef>
              <a:spcAft>
                <a:spcPts val="0"/>
              </a:spcAft>
              <a:buNone/>
            </a:pPr>
            <a:r>
              <a:t/>
            </a:r>
            <a:endParaRPr>
              <a:solidFill>
                <a:srgbClr val="201F1E"/>
              </a:solidFill>
            </a:endParaRPr>
          </a:p>
          <a:p>
            <a:pPr indent="-285750" lvl="0" marL="457200" rtl="0" algn="l">
              <a:spcBef>
                <a:spcPts val="1000"/>
              </a:spcBef>
              <a:spcAft>
                <a:spcPts val="0"/>
              </a:spcAft>
              <a:buClr>
                <a:srgbClr val="FFFFFF"/>
              </a:buClr>
              <a:buSzPts val="900"/>
              <a:buFont typeface="Arial"/>
              <a:buChar char="➢"/>
            </a:pPr>
            <a:r>
              <a:t/>
            </a:r>
            <a:endParaRPr/>
          </a:p>
          <a:p>
            <a:pPr indent="0" lvl="0" marL="0" rtl="0" algn="l">
              <a:spcBef>
                <a:spcPts val="900"/>
              </a:spcBef>
              <a:spcAft>
                <a:spcPts val="0"/>
              </a:spcAft>
              <a:buNone/>
            </a:pPr>
            <a:r>
              <a:t/>
            </a:r>
            <a:endParaRPr/>
          </a:p>
          <a:p>
            <a:pPr indent="0" lvl="0" marL="457200" rtl="0" algn="l">
              <a:spcBef>
                <a:spcPts val="900"/>
              </a:spcBef>
              <a:spcAft>
                <a:spcPts val="900"/>
              </a:spcAft>
              <a:buNone/>
            </a:pPr>
            <a:r>
              <a:t/>
            </a:r>
            <a:endParaRPr/>
          </a:p>
        </p:txBody>
      </p:sp>
      <p:pic>
        <p:nvPicPr>
          <p:cNvPr id="181" name="Google Shape;181;p30"/>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1000"/>
                                        <p:tgtEl>
                                          <p:spTgt spid="18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Number of matches played by countries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187" name="Google Shape;187;p31"/>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pic>
        <p:nvPicPr>
          <p:cNvPr id="188" name="Google Shape;188;p31"/>
          <p:cNvPicPr preferRelativeResize="0"/>
          <p:nvPr/>
        </p:nvPicPr>
        <p:blipFill>
          <a:blip r:embed="rId4">
            <a:alphaModFix/>
          </a:blip>
          <a:stretch>
            <a:fillRect/>
          </a:stretch>
        </p:blipFill>
        <p:spPr>
          <a:xfrm>
            <a:off x="1092125" y="1058225"/>
            <a:ext cx="6959775" cy="3885250"/>
          </a:xfrm>
          <a:prstGeom prst="rect">
            <a:avLst/>
          </a:prstGeom>
          <a:noFill/>
          <a:ln>
            <a:noFill/>
          </a:ln>
        </p:spPr>
      </p:pic>
      <p:pic>
        <p:nvPicPr>
          <p:cNvPr id="189" name="Google Shape;189;p31"/>
          <p:cNvPicPr preferRelativeResize="0"/>
          <p:nvPr/>
        </p:nvPicPr>
        <p:blipFill>
          <a:blip r:embed="rId5">
            <a:alphaModFix/>
          </a:blip>
          <a:stretch>
            <a:fillRect/>
          </a:stretch>
        </p:blipFill>
        <p:spPr>
          <a:xfrm>
            <a:off x="7023875" y="4709800"/>
            <a:ext cx="1028025" cy="140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1000"/>
                                        <p:tgtEl>
                                          <p:spTgt spid="18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1000"/>
                                        <p:tgtEl>
                                          <p:spTgt spid="18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 :-</a:t>
            </a:r>
            <a:endParaRPr/>
          </a:p>
          <a:p>
            <a:pPr indent="0" lvl="0" marL="0" rtl="0" algn="l">
              <a:spcBef>
                <a:spcPts val="0"/>
              </a:spcBef>
              <a:spcAft>
                <a:spcPts val="0"/>
              </a:spcAft>
              <a:buNone/>
            </a:pPr>
            <a:r>
              <a:t/>
            </a:r>
            <a:endParaRPr/>
          </a:p>
        </p:txBody>
      </p:sp>
      <p:sp>
        <p:nvSpPr>
          <p:cNvPr id="68" name="Google Shape;68;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01F1E"/>
              </a:buClr>
              <a:buSzPts val="1800"/>
              <a:buChar char="➢"/>
            </a:pPr>
            <a:r>
              <a:rPr lang="en">
                <a:solidFill>
                  <a:srgbClr val="201F1E"/>
                </a:solidFill>
              </a:rPr>
              <a:t>Data explanation</a:t>
            </a:r>
            <a:endParaRPr>
              <a:solidFill>
                <a:srgbClr val="201F1E"/>
              </a:solidFill>
            </a:endParaRPr>
          </a:p>
          <a:p>
            <a:pPr indent="-342900" lvl="0" marL="457200" rtl="0" algn="l">
              <a:spcBef>
                <a:spcPts val="1000"/>
              </a:spcBef>
              <a:spcAft>
                <a:spcPts val="0"/>
              </a:spcAft>
              <a:buClr>
                <a:srgbClr val="201F1E"/>
              </a:buClr>
              <a:buSzPts val="1800"/>
              <a:buChar char="➢"/>
            </a:pPr>
            <a:r>
              <a:rPr lang="en">
                <a:solidFill>
                  <a:srgbClr val="201F1E"/>
                </a:solidFill>
              </a:rPr>
              <a:t>Analytical tasks </a:t>
            </a:r>
            <a:endParaRPr>
              <a:solidFill>
                <a:srgbClr val="201F1E"/>
              </a:solidFill>
            </a:endParaRPr>
          </a:p>
          <a:p>
            <a:pPr indent="-317500" lvl="1" marL="914400" rtl="0" algn="l">
              <a:spcBef>
                <a:spcPts val="1000"/>
              </a:spcBef>
              <a:spcAft>
                <a:spcPts val="0"/>
              </a:spcAft>
              <a:buClr>
                <a:srgbClr val="201F1E"/>
              </a:buClr>
              <a:buSzPts val="1400"/>
              <a:buChar char="○"/>
            </a:pPr>
            <a:r>
              <a:rPr lang="en">
                <a:solidFill>
                  <a:srgbClr val="201F1E"/>
                </a:solidFill>
              </a:rPr>
              <a:t>Motivation behind the analysis</a:t>
            </a:r>
            <a:endParaRPr>
              <a:solidFill>
                <a:srgbClr val="201F1E"/>
              </a:solidFill>
            </a:endParaRPr>
          </a:p>
          <a:p>
            <a:pPr indent="-317500" lvl="1" marL="914400" rtl="0" algn="l">
              <a:spcBef>
                <a:spcPts val="1000"/>
              </a:spcBef>
              <a:spcAft>
                <a:spcPts val="0"/>
              </a:spcAft>
              <a:buClr>
                <a:srgbClr val="201F1E"/>
              </a:buClr>
              <a:buSzPts val="1400"/>
              <a:buChar char="○"/>
            </a:pPr>
            <a:r>
              <a:rPr lang="en">
                <a:solidFill>
                  <a:srgbClr val="201F1E"/>
                </a:solidFill>
              </a:rPr>
              <a:t>Hypotheses </a:t>
            </a:r>
            <a:endParaRPr>
              <a:solidFill>
                <a:srgbClr val="201F1E"/>
              </a:solidFill>
            </a:endParaRPr>
          </a:p>
          <a:p>
            <a:pPr indent="-317500" lvl="1" marL="914400" rtl="0" algn="l">
              <a:spcBef>
                <a:spcPts val="1000"/>
              </a:spcBef>
              <a:spcAft>
                <a:spcPts val="0"/>
              </a:spcAft>
              <a:buClr>
                <a:srgbClr val="201F1E"/>
              </a:buClr>
              <a:buSzPts val="1400"/>
              <a:buChar char="○"/>
            </a:pPr>
            <a:r>
              <a:rPr lang="en">
                <a:solidFill>
                  <a:srgbClr val="201F1E"/>
                </a:solidFill>
              </a:rPr>
              <a:t>Experiments, </a:t>
            </a:r>
            <a:endParaRPr>
              <a:solidFill>
                <a:srgbClr val="201F1E"/>
              </a:solidFill>
            </a:endParaRPr>
          </a:p>
          <a:p>
            <a:pPr indent="-317500" lvl="1" marL="914400" rtl="0" algn="l">
              <a:spcBef>
                <a:spcPts val="1000"/>
              </a:spcBef>
              <a:spcAft>
                <a:spcPts val="0"/>
              </a:spcAft>
              <a:buClr>
                <a:srgbClr val="201F1E"/>
              </a:buClr>
              <a:buSzPts val="1400"/>
              <a:buChar char="○"/>
            </a:pPr>
            <a:r>
              <a:rPr lang="en">
                <a:solidFill>
                  <a:srgbClr val="201F1E"/>
                </a:solidFill>
              </a:rPr>
              <a:t>Results </a:t>
            </a:r>
            <a:endParaRPr>
              <a:solidFill>
                <a:srgbClr val="201F1E"/>
              </a:solidFill>
            </a:endParaRPr>
          </a:p>
          <a:p>
            <a:pPr indent="-317500" lvl="1" marL="914400" rtl="0" algn="l">
              <a:spcBef>
                <a:spcPts val="1000"/>
              </a:spcBef>
              <a:spcAft>
                <a:spcPts val="0"/>
              </a:spcAft>
              <a:buClr>
                <a:srgbClr val="201F1E"/>
              </a:buClr>
              <a:buSzPts val="1400"/>
              <a:buChar char="○"/>
            </a:pPr>
            <a:r>
              <a:rPr lang="en">
                <a:solidFill>
                  <a:srgbClr val="201F1E"/>
                </a:solidFill>
              </a:rPr>
              <a:t>Knowledge discovery</a:t>
            </a:r>
            <a:endParaRPr>
              <a:solidFill>
                <a:srgbClr val="201F1E"/>
              </a:solidFill>
            </a:endParaRPr>
          </a:p>
          <a:p>
            <a:pPr indent="0" lvl="0" marL="457200" rtl="0" algn="l">
              <a:spcBef>
                <a:spcPts val="1000"/>
              </a:spcBef>
              <a:spcAft>
                <a:spcPts val="0"/>
              </a:spcAft>
              <a:buNone/>
            </a:pPr>
            <a:r>
              <a:t/>
            </a:r>
            <a:endParaRPr>
              <a:solidFill>
                <a:srgbClr val="201F1E"/>
              </a:solidFill>
            </a:endParaRPr>
          </a:p>
          <a:p>
            <a:pPr indent="0" lvl="0" marL="457200" rtl="0" algn="l">
              <a:spcBef>
                <a:spcPts val="1600"/>
              </a:spcBef>
              <a:spcAft>
                <a:spcPts val="0"/>
              </a:spcAft>
              <a:buNone/>
            </a:pPr>
            <a:r>
              <a:t/>
            </a:r>
            <a:endParaRPr>
              <a:solidFill>
                <a:srgbClr val="201F1E"/>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69" name="Google Shape;69;p14"/>
          <p:cNvPicPr preferRelativeResize="0"/>
          <p:nvPr/>
        </p:nvPicPr>
        <p:blipFill>
          <a:blip r:embed="rId3">
            <a:alphaModFix/>
          </a:blip>
          <a:stretch>
            <a:fillRect/>
          </a:stretch>
        </p:blipFill>
        <p:spPr>
          <a:xfrm>
            <a:off x="5934372" y="900575"/>
            <a:ext cx="2600850" cy="36682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1000"/>
                                        <p:tgtEl>
                                          <p:spTgt spid="6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Win prediction based on history of victories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95" name="Google Shape;195;p3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900"/>
              </a:spcBef>
              <a:spcAft>
                <a:spcPts val="0"/>
              </a:spcAft>
              <a:buClr>
                <a:schemeClr val="dk1"/>
              </a:buClr>
              <a:buSzPts val="1800"/>
              <a:buFont typeface="Old Standard TT"/>
              <a:buChar char="➢"/>
            </a:pPr>
            <a:r>
              <a:rPr lang="en"/>
              <a:t>Motivation </a:t>
            </a:r>
            <a:endParaRPr/>
          </a:p>
          <a:p>
            <a:pPr indent="-342900" lvl="1" marL="914400" rtl="0" algn="l">
              <a:spcBef>
                <a:spcPts val="0"/>
              </a:spcBef>
              <a:spcAft>
                <a:spcPts val="0"/>
              </a:spcAft>
              <a:buSzPts val="1800"/>
              <a:buFont typeface="Old Standard TT"/>
              <a:buChar char="○"/>
            </a:pPr>
            <a:r>
              <a:rPr lang="en"/>
              <a:t>To predict the results of the game played among different countries based on the historical victory ratios of each country team. </a:t>
            </a:r>
            <a:endParaRPr/>
          </a:p>
          <a:p>
            <a:pPr indent="-342900" lvl="0" marL="457200" rtl="0" algn="l">
              <a:spcBef>
                <a:spcPts val="0"/>
              </a:spcBef>
              <a:spcAft>
                <a:spcPts val="0"/>
              </a:spcAft>
              <a:buClr>
                <a:srgbClr val="201F1E"/>
              </a:buClr>
              <a:buSzPts val="1800"/>
              <a:buFont typeface="Old Standard TT"/>
              <a:buChar char="➢"/>
            </a:pPr>
            <a:r>
              <a:rPr lang="en">
                <a:solidFill>
                  <a:srgbClr val="201F1E"/>
                </a:solidFill>
              </a:rPr>
              <a:t>Visualize</a:t>
            </a:r>
            <a:endParaRPr>
              <a:solidFill>
                <a:srgbClr val="201F1E"/>
              </a:solidFill>
            </a:endParaRPr>
          </a:p>
          <a:p>
            <a:pPr indent="-342900" lvl="1" marL="914400" rtl="0" algn="l">
              <a:spcBef>
                <a:spcPts val="1000"/>
              </a:spcBef>
              <a:spcAft>
                <a:spcPts val="0"/>
              </a:spcAft>
              <a:buClr>
                <a:srgbClr val="201F1E"/>
              </a:buClr>
              <a:buSzPts val="1800"/>
              <a:buFont typeface="Old Standard TT"/>
              <a:buChar char="○"/>
            </a:pPr>
            <a:r>
              <a:rPr lang="en"/>
              <a:t>To visualize this layer wise node link diagram is used.</a:t>
            </a:r>
            <a:endParaRPr/>
          </a:p>
          <a:p>
            <a:pPr indent="-342900" lvl="0" marL="457200" rtl="0" algn="l">
              <a:spcBef>
                <a:spcPts val="1000"/>
              </a:spcBef>
              <a:spcAft>
                <a:spcPts val="0"/>
              </a:spcAft>
              <a:buClr>
                <a:srgbClr val="201F1E"/>
              </a:buClr>
              <a:buSzPts val="1800"/>
              <a:buFont typeface="Old Standard TT"/>
              <a:buChar char="➢"/>
            </a:pPr>
            <a:r>
              <a:rPr lang="en">
                <a:solidFill>
                  <a:srgbClr val="201F1E"/>
                </a:solidFill>
              </a:rPr>
              <a:t>Data calculation</a:t>
            </a:r>
            <a:endParaRPr>
              <a:solidFill>
                <a:srgbClr val="201F1E"/>
              </a:solidFill>
            </a:endParaRPr>
          </a:p>
          <a:p>
            <a:pPr indent="-342900" lvl="1" marL="914400" rtl="0" algn="l">
              <a:spcBef>
                <a:spcPts val="1000"/>
              </a:spcBef>
              <a:spcAft>
                <a:spcPts val="0"/>
              </a:spcAft>
              <a:buClr>
                <a:srgbClr val="201F1E"/>
              </a:buClr>
              <a:buSzPts val="1800"/>
              <a:buFont typeface="Old Standard TT"/>
              <a:buChar char="○"/>
            </a:pPr>
            <a:r>
              <a:rPr lang="en"/>
              <a:t>Based on the victory ratio calculated based on home wins and away wins, top 16 countries are selected.</a:t>
            </a:r>
            <a:endParaRPr/>
          </a:p>
          <a:p>
            <a:pPr indent="-342900" lvl="1" marL="914400" rtl="0" algn="l">
              <a:spcBef>
                <a:spcPts val="1000"/>
              </a:spcBef>
              <a:spcAft>
                <a:spcPts val="0"/>
              </a:spcAft>
              <a:buClr>
                <a:srgbClr val="201F1E"/>
              </a:buClr>
              <a:buSzPts val="1800"/>
              <a:buFont typeface="Old Standard TT"/>
              <a:buChar char="○"/>
            </a:pPr>
            <a:r>
              <a:rPr lang="en"/>
              <a:t>Further, based on the victory ratios of these 16 countries the results of each round is predicted. </a:t>
            </a:r>
            <a:endParaRPr/>
          </a:p>
          <a:p>
            <a:pPr indent="0" lvl="0" marL="914400" rtl="0" algn="l">
              <a:spcBef>
                <a:spcPts val="1000"/>
              </a:spcBef>
              <a:spcAft>
                <a:spcPts val="0"/>
              </a:spcAft>
              <a:buNone/>
            </a:pPr>
            <a:r>
              <a:t/>
            </a:r>
            <a:endParaRPr/>
          </a:p>
          <a:p>
            <a:pPr indent="0" lvl="0" marL="914400" rtl="0" algn="l">
              <a:spcBef>
                <a:spcPts val="1000"/>
              </a:spcBef>
              <a:spcAft>
                <a:spcPts val="0"/>
              </a:spcAft>
              <a:buNone/>
            </a:pPr>
            <a:r>
              <a:t/>
            </a:r>
            <a:endParaRPr/>
          </a:p>
          <a:p>
            <a:pPr indent="0" lvl="0" marL="0" rtl="0" algn="l">
              <a:spcBef>
                <a:spcPts val="1000"/>
              </a:spcBef>
              <a:spcAft>
                <a:spcPts val="0"/>
              </a:spcAft>
              <a:buNone/>
            </a:pPr>
            <a:r>
              <a:t/>
            </a:r>
            <a:endParaRPr/>
          </a:p>
          <a:p>
            <a:pPr indent="0" lvl="0" marL="914400" rtl="0" algn="l">
              <a:spcBef>
                <a:spcPts val="1000"/>
              </a:spcBef>
              <a:spcAft>
                <a:spcPts val="0"/>
              </a:spcAft>
              <a:buNone/>
            </a:pPr>
            <a:r>
              <a:rPr lang="en"/>
              <a:t> </a:t>
            </a:r>
            <a:endParaRPr/>
          </a:p>
          <a:p>
            <a:pPr indent="0" lvl="0" marL="0" rtl="0" algn="l">
              <a:spcBef>
                <a:spcPts val="1000"/>
              </a:spcBef>
              <a:spcAft>
                <a:spcPts val="0"/>
              </a:spcAft>
              <a:buNone/>
            </a:pPr>
            <a:r>
              <a:t/>
            </a:r>
            <a:endParaRPr/>
          </a:p>
          <a:p>
            <a:pPr indent="0" lvl="0" marL="91440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solidFill>
                <a:srgbClr val="201F1E"/>
              </a:solidFill>
            </a:endParaRPr>
          </a:p>
          <a:p>
            <a:pPr indent="0" lvl="0" marL="457200" rtl="0" algn="l">
              <a:spcBef>
                <a:spcPts val="1000"/>
              </a:spcBef>
              <a:spcAft>
                <a:spcPts val="0"/>
              </a:spcAft>
              <a:buNone/>
            </a:pPr>
            <a:r>
              <a:t/>
            </a:r>
            <a:endParaRPr>
              <a:solidFill>
                <a:srgbClr val="201F1E"/>
              </a:solidFill>
            </a:endParaRPr>
          </a:p>
          <a:p>
            <a:pPr indent="-285750" lvl="0" marL="457200" rtl="0" algn="l">
              <a:spcBef>
                <a:spcPts val="1000"/>
              </a:spcBef>
              <a:spcAft>
                <a:spcPts val="0"/>
              </a:spcAft>
              <a:buClr>
                <a:srgbClr val="FFFFFF"/>
              </a:buClr>
              <a:buSzPts val="900"/>
              <a:buFont typeface="Arial"/>
              <a:buChar char="➢"/>
            </a:pPr>
            <a:r>
              <a:t/>
            </a:r>
            <a:endParaRPr/>
          </a:p>
          <a:p>
            <a:pPr indent="0" lvl="0" marL="0" rtl="0" algn="l">
              <a:spcBef>
                <a:spcPts val="900"/>
              </a:spcBef>
              <a:spcAft>
                <a:spcPts val="0"/>
              </a:spcAft>
              <a:buNone/>
            </a:pPr>
            <a:r>
              <a:t/>
            </a:r>
            <a:endParaRPr/>
          </a:p>
          <a:p>
            <a:pPr indent="0" lvl="0" marL="457200" rtl="0" algn="l">
              <a:spcBef>
                <a:spcPts val="900"/>
              </a:spcBef>
              <a:spcAft>
                <a:spcPts val="900"/>
              </a:spcAft>
              <a:buNone/>
            </a:pPr>
            <a:r>
              <a:t/>
            </a:r>
            <a:endParaRPr/>
          </a:p>
        </p:txBody>
      </p:sp>
      <p:pic>
        <p:nvPicPr>
          <p:cNvPr id="196" name="Google Shape;196;p32"/>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1000"/>
                                        <p:tgtEl>
                                          <p:spTgt spid="19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Win prediction based on history of victories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202" name="Google Shape;202;p33"/>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pic>
        <p:nvPicPr>
          <p:cNvPr id="203" name="Google Shape;203;p33"/>
          <p:cNvPicPr preferRelativeResize="0"/>
          <p:nvPr/>
        </p:nvPicPr>
        <p:blipFill>
          <a:blip r:embed="rId4">
            <a:alphaModFix/>
          </a:blip>
          <a:stretch>
            <a:fillRect/>
          </a:stretch>
        </p:blipFill>
        <p:spPr>
          <a:xfrm>
            <a:off x="1549325" y="1036925"/>
            <a:ext cx="5616800" cy="38738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1000"/>
                                        <p:tgtEl>
                                          <p:spTgt spid="202"/>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1000"/>
                                        <p:tgtEl>
                                          <p:spTgt spid="20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Predicting winning rate/losing rate :-</a:t>
            </a:r>
            <a:endParaRPr/>
          </a:p>
          <a:p>
            <a:pPr indent="0" lvl="0" marL="0" rtl="0" algn="l">
              <a:spcBef>
                <a:spcPts val="0"/>
              </a:spcBef>
              <a:spcAft>
                <a:spcPts val="0"/>
              </a:spcAft>
              <a:buNone/>
            </a:pPr>
            <a:r>
              <a:t/>
            </a:r>
            <a:endParaRPr/>
          </a:p>
        </p:txBody>
      </p:sp>
      <p:sp>
        <p:nvSpPr>
          <p:cNvPr id="209" name="Google Shape;209;p3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900"/>
              </a:spcBef>
              <a:spcAft>
                <a:spcPts val="0"/>
              </a:spcAft>
              <a:buClr>
                <a:schemeClr val="dk1"/>
              </a:buClr>
              <a:buSzPts val="1800"/>
              <a:buFont typeface="Old Standard TT"/>
              <a:buChar char="➢"/>
            </a:pPr>
            <a:r>
              <a:rPr lang="en"/>
              <a:t>Motivation </a:t>
            </a:r>
            <a:endParaRPr/>
          </a:p>
          <a:p>
            <a:pPr indent="-342900" lvl="1" marL="914400" rtl="0" algn="l">
              <a:spcBef>
                <a:spcPts val="0"/>
              </a:spcBef>
              <a:spcAft>
                <a:spcPts val="0"/>
              </a:spcAft>
              <a:buSzPts val="1800"/>
              <a:buFont typeface="Old Standard TT"/>
              <a:buChar char="○"/>
            </a:pPr>
            <a:r>
              <a:rPr lang="en"/>
              <a:t>To guess how probably a team wins/loses if it is home team or away team or irrespective of both.</a:t>
            </a:r>
            <a:endParaRPr/>
          </a:p>
          <a:p>
            <a:pPr indent="-342900" lvl="0" marL="457200" rtl="0" algn="l">
              <a:spcBef>
                <a:spcPts val="0"/>
              </a:spcBef>
              <a:spcAft>
                <a:spcPts val="0"/>
              </a:spcAft>
              <a:buClr>
                <a:srgbClr val="201F1E"/>
              </a:buClr>
              <a:buSzPts val="1800"/>
              <a:buFont typeface="Old Standard TT"/>
              <a:buChar char="➢"/>
            </a:pPr>
            <a:r>
              <a:rPr lang="en">
                <a:solidFill>
                  <a:srgbClr val="201F1E"/>
                </a:solidFill>
              </a:rPr>
              <a:t>Data Calculation</a:t>
            </a:r>
            <a:endParaRPr>
              <a:solidFill>
                <a:srgbClr val="201F1E"/>
              </a:solidFill>
            </a:endParaRPr>
          </a:p>
          <a:p>
            <a:pPr indent="-342900" lvl="1" marL="914400" rtl="0" algn="l">
              <a:spcBef>
                <a:spcPts val="1000"/>
              </a:spcBef>
              <a:spcAft>
                <a:spcPts val="0"/>
              </a:spcAft>
              <a:buClr>
                <a:srgbClr val="201F1E"/>
              </a:buClr>
              <a:buSzPts val="1800"/>
              <a:buFont typeface="Old Standard TT"/>
              <a:buChar char="○"/>
            </a:pPr>
            <a:r>
              <a:rPr lang="en"/>
              <a:t>Firstly, we exploit python and its main libraries to extract from the dataset </a:t>
            </a:r>
            <a:endParaRPr/>
          </a:p>
          <a:p>
            <a:pPr indent="-342900" lvl="1" marL="914400" rtl="0" algn="l">
              <a:spcBef>
                <a:spcPts val="1000"/>
              </a:spcBef>
              <a:spcAft>
                <a:spcPts val="0"/>
              </a:spcAft>
              <a:buClr>
                <a:srgbClr val="201F1E"/>
              </a:buClr>
              <a:buSzPts val="1800"/>
              <a:buFont typeface="Old Standard TT"/>
              <a:buChar char="○"/>
            </a:pPr>
            <a:r>
              <a:rPr lang="en"/>
              <a:t>C</a:t>
            </a:r>
            <a:r>
              <a:rPr lang="en"/>
              <a:t>alculate the result of teams based on home score and away score if it (#wins, #draws, #losses). Now aggregate based on home teams/away team, then get win count and loss count and divide it by total count to get percentage.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solidFill>
                <a:srgbClr val="201F1E"/>
              </a:solidFill>
            </a:endParaRPr>
          </a:p>
          <a:p>
            <a:pPr indent="0" lvl="0" marL="457200" rtl="0" algn="l">
              <a:spcBef>
                <a:spcPts val="1000"/>
              </a:spcBef>
              <a:spcAft>
                <a:spcPts val="0"/>
              </a:spcAft>
              <a:buNone/>
            </a:pPr>
            <a:r>
              <a:t/>
            </a:r>
            <a:endParaRPr>
              <a:solidFill>
                <a:srgbClr val="201F1E"/>
              </a:solidFill>
            </a:endParaRPr>
          </a:p>
          <a:p>
            <a:pPr indent="-285750" lvl="0" marL="457200" rtl="0" algn="l">
              <a:spcBef>
                <a:spcPts val="1000"/>
              </a:spcBef>
              <a:spcAft>
                <a:spcPts val="0"/>
              </a:spcAft>
              <a:buClr>
                <a:srgbClr val="FFFFFF"/>
              </a:buClr>
              <a:buSzPts val="900"/>
              <a:buFont typeface="Arial"/>
              <a:buChar char="➢"/>
            </a:pPr>
            <a:r>
              <a:t/>
            </a:r>
            <a:endParaRPr/>
          </a:p>
          <a:p>
            <a:pPr indent="0" lvl="0" marL="0" rtl="0" algn="l">
              <a:spcBef>
                <a:spcPts val="900"/>
              </a:spcBef>
              <a:spcAft>
                <a:spcPts val="0"/>
              </a:spcAft>
              <a:buNone/>
            </a:pPr>
            <a:r>
              <a:t/>
            </a:r>
            <a:endParaRPr/>
          </a:p>
          <a:p>
            <a:pPr indent="0" lvl="0" marL="457200" rtl="0" algn="l">
              <a:spcBef>
                <a:spcPts val="900"/>
              </a:spcBef>
              <a:spcAft>
                <a:spcPts val="900"/>
              </a:spcAft>
              <a:buNone/>
            </a:pPr>
            <a:r>
              <a:t/>
            </a:r>
            <a:endParaRPr/>
          </a:p>
        </p:txBody>
      </p:sp>
      <p:pic>
        <p:nvPicPr>
          <p:cNvPr id="210" name="Google Shape;210;p34"/>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1000"/>
                                        <p:tgtEl>
                                          <p:spTgt spid="21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Predicting winning rate/losing rate :-</a:t>
            </a:r>
            <a:endParaRPr/>
          </a:p>
          <a:p>
            <a:pPr indent="0" lvl="0" marL="0" rtl="0" algn="l">
              <a:spcBef>
                <a:spcPts val="0"/>
              </a:spcBef>
              <a:spcAft>
                <a:spcPts val="0"/>
              </a:spcAft>
              <a:buNone/>
            </a:pPr>
            <a:r>
              <a:t/>
            </a:r>
            <a:endParaRPr/>
          </a:p>
        </p:txBody>
      </p:sp>
      <p:sp>
        <p:nvSpPr>
          <p:cNvPr id="216" name="Google Shape;216;p3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900"/>
              </a:spcBef>
              <a:spcAft>
                <a:spcPts val="0"/>
              </a:spcAft>
              <a:buClr>
                <a:schemeClr val="dk1"/>
              </a:buClr>
              <a:buSzPts val="1800"/>
              <a:buFont typeface="Old Standard TT"/>
              <a:buChar char="➢"/>
            </a:pPr>
            <a:r>
              <a:rPr lang="en"/>
              <a:t>Visualize</a:t>
            </a:r>
            <a:endParaRPr>
              <a:solidFill>
                <a:srgbClr val="201F1E"/>
              </a:solidFill>
            </a:endParaRPr>
          </a:p>
          <a:p>
            <a:pPr indent="-342900" lvl="1" marL="914400" rtl="0" algn="l">
              <a:spcBef>
                <a:spcPts val="0"/>
              </a:spcBef>
              <a:spcAft>
                <a:spcPts val="0"/>
              </a:spcAft>
              <a:buClr>
                <a:srgbClr val="201F1E"/>
              </a:buClr>
              <a:buSzPts val="1800"/>
              <a:buFont typeface="Old Standard TT"/>
              <a:buChar char="○"/>
            </a:pPr>
            <a:r>
              <a:rPr lang="en"/>
              <a:t>We plot choropleth map in plotly and giving color scale based on percentages.</a:t>
            </a:r>
            <a:endParaRPr/>
          </a:p>
          <a:p>
            <a:pPr indent="-342900" lvl="1" marL="914400" rtl="0" algn="l">
              <a:spcBef>
                <a:spcPts val="1000"/>
              </a:spcBef>
              <a:spcAft>
                <a:spcPts val="0"/>
              </a:spcAft>
              <a:buClr>
                <a:srgbClr val="201F1E"/>
              </a:buClr>
              <a:buSzPts val="1800"/>
              <a:buFont typeface="Old Standard TT"/>
              <a:buChar char="○"/>
            </a:pPr>
            <a:r>
              <a:rPr lang="en"/>
              <a:t>The winning rate/losing rate based on home teams, away teams or all teams can be plotted based on user selection.</a:t>
            </a:r>
            <a:endParaRPr/>
          </a:p>
          <a:p>
            <a:pPr indent="-342900" lvl="0" marL="457200" rtl="0" algn="l">
              <a:spcBef>
                <a:spcPts val="1000"/>
              </a:spcBef>
              <a:spcAft>
                <a:spcPts val="0"/>
              </a:spcAft>
              <a:buClr>
                <a:schemeClr val="dk1"/>
              </a:buClr>
              <a:buSzPts val="1800"/>
              <a:buFont typeface="Old Standard TT"/>
              <a:buChar char="➢"/>
            </a:pPr>
            <a:r>
              <a:rPr lang="en"/>
              <a:t>Knowledge Discovery</a:t>
            </a:r>
            <a:endParaRPr/>
          </a:p>
          <a:p>
            <a:pPr indent="-342900" lvl="1" marL="914400" rtl="0" algn="l">
              <a:spcBef>
                <a:spcPts val="0"/>
              </a:spcBef>
              <a:spcAft>
                <a:spcPts val="0"/>
              </a:spcAft>
              <a:buClr>
                <a:schemeClr val="dk1"/>
              </a:buClr>
              <a:buSzPts val="1800"/>
              <a:buFont typeface="Old Standard TT"/>
              <a:buChar char="○"/>
            </a:pPr>
            <a:r>
              <a:rPr lang="en"/>
              <a:t>England  which is the country who has created the football game, has played more games than Brasil. For this reason, the Brazilian victory rate is higher than the English one</a:t>
            </a:r>
            <a:endParaRPr/>
          </a:p>
          <a:p>
            <a:pPr indent="-342900" lvl="1" marL="914400" rtl="0" algn="l">
              <a:spcBef>
                <a:spcPts val="1000"/>
              </a:spcBef>
              <a:spcAft>
                <a:spcPts val="0"/>
              </a:spcAft>
              <a:buClr>
                <a:schemeClr val="dk1"/>
              </a:buClr>
              <a:buSzPts val="1800"/>
              <a:buFont typeface="Old Standard TT"/>
              <a:buChar char="○"/>
            </a:pPr>
            <a:r>
              <a:rPr lang="en"/>
              <a:t>Finally, with 625 victories over 997 games, we can declare Brazil the champion above any others. On the other hand, Liechtenstein with 154 losses over 194 games played is the worst National football team in history in terms of results.</a:t>
            </a:r>
            <a:endParaRPr/>
          </a:p>
          <a:p>
            <a:pPr indent="0" lvl="0" marL="1371600" rtl="0" algn="l">
              <a:spcBef>
                <a:spcPts val="1000"/>
              </a:spcBef>
              <a:spcAft>
                <a:spcPts val="0"/>
              </a:spcAft>
              <a:buNone/>
            </a:pPr>
            <a:r>
              <a:t/>
            </a:r>
            <a:endParaRPr/>
          </a:p>
          <a:p>
            <a:pPr indent="-285750" lvl="0" marL="457200" rtl="0" algn="l">
              <a:spcBef>
                <a:spcPts val="1000"/>
              </a:spcBef>
              <a:spcAft>
                <a:spcPts val="0"/>
              </a:spcAft>
              <a:buClr>
                <a:srgbClr val="FFFFFF"/>
              </a:buClr>
              <a:buSzPts val="900"/>
              <a:buFont typeface="Arial"/>
              <a:buChar char="➢"/>
            </a:pPr>
            <a:r>
              <a:t/>
            </a:r>
            <a:endParaRPr/>
          </a:p>
          <a:p>
            <a:pPr indent="0" lvl="0" marL="0" rtl="0" algn="l">
              <a:spcBef>
                <a:spcPts val="900"/>
              </a:spcBef>
              <a:spcAft>
                <a:spcPts val="0"/>
              </a:spcAft>
              <a:buNone/>
            </a:pPr>
            <a:r>
              <a:t/>
            </a:r>
            <a:endParaRPr>
              <a:solidFill>
                <a:srgbClr val="201F1E"/>
              </a:solidFill>
            </a:endParaRPr>
          </a:p>
          <a:p>
            <a:pPr indent="0" lvl="0" marL="457200" rtl="0" algn="l">
              <a:spcBef>
                <a:spcPts val="1000"/>
              </a:spcBef>
              <a:spcAft>
                <a:spcPts val="0"/>
              </a:spcAft>
              <a:buNone/>
            </a:pPr>
            <a:r>
              <a:t/>
            </a:r>
            <a:endParaRPr>
              <a:solidFill>
                <a:srgbClr val="201F1E"/>
              </a:solidFill>
            </a:endParaRPr>
          </a:p>
          <a:p>
            <a:pPr indent="-285750" lvl="0" marL="457200" rtl="0" algn="l">
              <a:spcBef>
                <a:spcPts val="1000"/>
              </a:spcBef>
              <a:spcAft>
                <a:spcPts val="0"/>
              </a:spcAft>
              <a:buClr>
                <a:srgbClr val="FFFFFF"/>
              </a:buClr>
              <a:buSzPts val="900"/>
              <a:buFont typeface="Arial"/>
              <a:buChar char="➢"/>
            </a:pPr>
            <a:r>
              <a:t/>
            </a:r>
            <a:endParaRPr/>
          </a:p>
          <a:p>
            <a:pPr indent="0" lvl="0" marL="0" rtl="0" algn="l">
              <a:spcBef>
                <a:spcPts val="900"/>
              </a:spcBef>
              <a:spcAft>
                <a:spcPts val="0"/>
              </a:spcAft>
              <a:buNone/>
            </a:pPr>
            <a:r>
              <a:t/>
            </a:r>
            <a:endParaRPr/>
          </a:p>
          <a:p>
            <a:pPr indent="0" lvl="0" marL="457200" rtl="0" algn="l">
              <a:spcBef>
                <a:spcPts val="900"/>
              </a:spcBef>
              <a:spcAft>
                <a:spcPts val="900"/>
              </a:spcAft>
              <a:buNone/>
            </a:pPr>
            <a:r>
              <a:t/>
            </a:r>
            <a:endParaRPr/>
          </a:p>
        </p:txBody>
      </p:sp>
      <p:pic>
        <p:nvPicPr>
          <p:cNvPr id="217" name="Google Shape;217;p35"/>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1000"/>
                                        <p:tgtEl>
                                          <p:spTgt spid="21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winning rate/losing rate :-</a:t>
            </a:r>
            <a:endParaRPr/>
          </a:p>
          <a:p>
            <a:pPr indent="0" lvl="0" marL="0" rtl="0" algn="l">
              <a:spcBef>
                <a:spcPts val="0"/>
              </a:spcBef>
              <a:spcAft>
                <a:spcPts val="0"/>
              </a:spcAft>
              <a:buNone/>
            </a:pPr>
            <a:r>
              <a:t/>
            </a:r>
            <a:endParaRPr/>
          </a:p>
        </p:txBody>
      </p:sp>
      <p:pic>
        <p:nvPicPr>
          <p:cNvPr id="223" name="Google Shape;223;p36"/>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pic>
        <p:nvPicPr>
          <p:cNvPr id="224" name="Google Shape;224;p36"/>
          <p:cNvPicPr preferRelativeResize="0"/>
          <p:nvPr/>
        </p:nvPicPr>
        <p:blipFill>
          <a:blip r:embed="rId4">
            <a:alphaModFix/>
          </a:blip>
          <a:stretch>
            <a:fillRect/>
          </a:stretch>
        </p:blipFill>
        <p:spPr>
          <a:xfrm>
            <a:off x="1092113" y="1113125"/>
            <a:ext cx="6959776" cy="37804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1000"/>
                                        <p:tgtEl>
                                          <p:spTgt spid="22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24"/>
                                        </p:tgtEl>
                                        <p:attrNameLst>
                                          <p:attrName>style.visibility</p:attrName>
                                        </p:attrNameLst>
                                      </p:cBhvr>
                                      <p:to>
                                        <p:strVal val="visible"/>
                                      </p:to>
                                    </p:set>
                                    <p:anim calcmode="lin" valueType="num">
                                      <p:cBhvr additive="base">
                                        <p:cTn dur="1000"/>
                                        <p:tgtEl>
                                          <p:spTgt spid="22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winning rate/losing rate :-</a:t>
            </a:r>
            <a:endParaRPr/>
          </a:p>
          <a:p>
            <a:pPr indent="0" lvl="0" marL="0" rtl="0" algn="l">
              <a:spcBef>
                <a:spcPts val="0"/>
              </a:spcBef>
              <a:spcAft>
                <a:spcPts val="0"/>
              </a:spcAft>
              <a:buNone/>
            </a:pPr>
            <a:r>
              <a:t/>
            </a:r>
            <a:endParaRPr/>
          </a:p>
        </p:txBody>
      </p:sp>
      <p:pic>
        <p:nvPicPr>
          <p:cNvPr id="230" name="Google Shape;230;p37"/>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pic>
        <p:nvPicPr>
          <p:cNvPr id="231" name="Google Shape;231;p37"/>
          <p:cNvPicPr preferRelativeResize="0"/>
          <p:nvPr/>
        </p:nvPicPr>
        <p:blipFill>
          <a:blip r:embed="rId4">
            <a:alphaModFix/>
          </a:blip>
          <a:stretch>
            <a:fillRect/>
          </a:stretch>
        </p:blipFill>
        <p:spPr>
          <a:xfrm>
            <a:off x="1080763" y="1113125"/>
            <a:ext cx="6982487" cy="37804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1000"/>
                                        <p:tgtEl>
                                          <p:spTgt spid="230"/>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1000"/>
                                        <p:tgtEl>
                                          <p:spTgt spid="23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Favorability of teams :-</a:t>
            </a:r>
            <a:endParaRPr/>
          </a:p>
        </p:txBody>
      </p:sp>
      <p:sp>
        <p:nvSpPr>
          <p:cNvPr id="237" name="Google Shape;237;p3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900"/>
              </a:spcBef>
              <a:spcAft>
                <a:spcPts val="0"/>
              </a:spcAft>
              <a:buClr>
                <a:schemeClr val="dk1"/>
              </a:buClr>
              <a:buSzPts val="1800"/>
              <a:buFont typeface="Old Standard TT"/>
              <a:buChar char="➢"/>
            </a:pPr>
            <a:r>
              <a:rPr lang="en"/>
              <a:t>Motivation </a:t>
            </a:r>
            <a:endParaRPr/>
          </a:p>
          <a:p>
            <a:pPr indent="-342900" lvl="1" marL="914400" rtl="0" algn="l">
              <a:spcBef>
                <a:spcPts val="0"/>
              </a:spcBef>
              <a:spcAft>
                <a:spcPts val="0"/>
              </a:spcAft>
              <a:buClr>
                <a:schemeClr val="dk1"/>
              </a:buClr>
              <a:buSzPts val="1800"/>
              <a:buFont typeface="Old Standard TT"/>
              <a:buChar char="○"/>
            </a:pPr>
            <a:r>
              <a:rPr lang="en"/>
              <a:t>When a team want to know about it rival team-based previous histories of matches of the rival team with other teams, and it’s favorability of winning the match with the teams.</a:t>
            </a:r>
            <a:endParaRPr/>
          </a:p>
          <a:p>
            <a:pPr indent="-342900" lvl="0" marL="457200" rtl="0" algn="l">
              <a:spcBef>
                <a:spcPts val="0"/>
              </a:spcBef>
              <a:spcAft>
                <a:spcPts val="0"/>
              </a:spcAft>
              <a:buClr>
                <a:srgbClr val="201F1E"/>
              </a:buClr>
              <a:buSzPts val="1800"/>
              <a:buFont typeface="Old Standard TT"/>
              <a:buChar char="➢"/>
            </a:pPr>
            <a:r>
              <a:rPr lang="en">
                <a:solidFill>
                  <a:srgbClr val="201F1E"/>
                </a:solidFill>
              </a:rPr>
              <a:t>Data Analysis</a:t>
            </a:r>
            <a:endParaRPr>
              <a:solidFill>
                <a:srgbClr val="201F1E"/>
              </a:solidFill>
            </a:endParaRPr>
          </a:p>
          <a:p>
            <a:pPr indent="-342900" lvl="1" marL="914400" rtl="0" algn="l">
              <a:spcBef>
                <a:spcPts val="1000"/>
              </a:spcBef>
              <a:spcAft>
                <a:spcPts val="0"/>
              </a:spcAft>
              <a:buClr>
                <a:srgbClr val="201F1E"/>
              </a:buClr>
              <a:buSzPts val="1800"/>
              <a:buFont typeface="Old Standard TT"/>
              <a:buChar char="○"/>
            </a:pPr>
            <a:r>
              <a:rPr lang="en"/>
              <a:t>The dataset contains 39672 matches played by 294 different teams. They are  aggregated to obtain favorability(#wins, #draws, #losses) for all team pairs in the dataset. </a:t>
            </a:r>
            <a:endParaRPr/>
          </a:p>
          <a:p>
            <a:pPr indent="-342900" lvl="1" marL="914400" rtl="0" algn="l">
              <a:spcBef>
                <a:spcPts val="1000"/>
              </a:spcBef>
              <a:spcAft>
                <a:spcPts val="0"/>
              </a:spcAft>
              <a:buClr>
                <a:srgbClr val="201F1E"/>
              </a:buClr>
              <a:buSzPts val="1800"/>
              <a:buFont typeface="Old Standard TT"/>
              <a:buChar char="○"/>
            </a:pPr>
            <a:r>
              <a:rPr lang="en"/>
              <a:t>There are 6500 unique pairs in the dataset. Given that there are choose(294, 2) = 43071 possible pairs, this means that only 15.09% of possible matches actually took place.</a:t>
            </a:r>
            <a:endParaRPr/>
          </a:p>
          <a:p>
            <a:pPr indent="-342900" lvl="1" marL="914400" rtl="0" algn="l">
              <a:spcBef>
                <a:spcPts val="1000"/>
              </a:spcBef>
              <a:spcAft>
                <a:spcPts val="0"/>
              </a:spcAft>
              <a:buClr>
                <a:srgbClr val="201F1E"/>
              </a:buClr>
              <a:buSzPts val="1800"/>
              <a:buFont typeface="Old Standard TT"/>
              <a:buChar char="○"/>
            </a:pPr>
            <a:r>
              <a:rPr lang="en"/>
              <a:t>Here the order of pair is not concerned and the aggregation performed is irrespective of order.</a:t>
            </a:r>
            <a:endParaRPr>
              <a:solidFill>
                <a:srgbClr val="201F1E"/>
              </a:solidFill>
            </a:endParaRPr>
          </a:p>
          <a:p>
            <a:pPr indent="0" lvl="0" marL="457200" rtl="0" algn="l">
              <a:spcBef>
                <a:spcPts val="1000"/>
              </a:spcBef>
              <a:spcAft>
                <a:spcPts val="0"/>
              </a:spcAft>
              <a:buNone/>
            </a:pPr>
            <a:r>
              <a:t/>
            </a:r>
            <a:endParaRPr>
              <a:solidFill>
                <a:srgbClr val="201F1E"/>
              </a:solidFill>
            </a:endParaRPr>
          </a:p>
          <a:p>
            <a:pPr indent="0" lvl="0" marL="0" rtl="0" algn="l">
              <a:spcBef>
                <a:spcPts val="1000"/>
              </a:spcBef>
              <a:spcAft>
                <a:spcPts val="0"/>
              </a:spcAft>
              <a:buNone/>
            </a:pPr>
            <a:r>
              <a:t/>
            </a:r>
            <a:endParaRPr>
              <a:solidFill>
                <a:srgbClr val="201F1E"/>
              </a:solidFill>
            </a:endParaRPr>
          </a:p>
          <a:p>
            <a:pPr indent="0" lvl="0" marL="457200" rtl="0" algn="l">
              <a:spcBef>
                <a:spcPts val="1000"/>
              </a:spcBef>
              <a:spcAft>
                <a:spcPts val="0"/>
              </a:spcAft>
              <a:buNone/>
            </a:pPr>
            <a:r>
              <a:t/>
            </a:r>
            <a:endParaRPr>
              <a:solidFill>
                <a:srgbClr val="201F1E"/>
              </a:solidFill>
            </a:endParaRPr>
          </a:p>
          <a:p>
            <a:pPr indent="-285750" lvl="0" marL="457200" rtl="0" algn="l">
              <a:spcBef>
                <a:spcPts val="1000"/>
              </a:spcBef>
              <a:spcAft>
                <a:spcPts val="0"/>
              </a:spcAft>
              <a:buClr>
                <a:srgbClr val="FFFFFF"/>
              </a:buClr>
              <a:buSzPts val="900"/>
              <a:buFont typeface="Arial"/>
              <a:buChar char="➢"/>
            </a:pPr>
            <a:r>
              <a:t/>
            </a:r>
            <a:endParaRPr/>
          </a:p>
          <a:p>
            <a:pPr indent="0" lvl="0" marL="0" rtl="0" algn="l">
              <a:spcBef>
                <a:spcPts val="900"/>
              </a:spcBef>
              <a:spcAft>
                <a:spcPts val="0"/>
              </a:spcAft>
              <a:buNone/>
            </a:pPr>
            <a:r>
              <a:t/>
            </a:r>
            <a:endParaRPr/>
          </a:p>
          <a:p>
            <a:pPr indent="0" lvl="0" marL="457200" rtl="0" algn="l">
              <a:spcBef>
                <a:spcPts val="900"/>
              </a:spcBef>
              <a:spcAft>
                <a:spcPts val="900"/>
              </a:spcAft>
              <a:buNone/>
            </a:pPr>
            <a:r>
              <a:t/>
            </a:r>
            <a:endParaRPr/>
          </a:p>
        </p:txBody>
      </p:sp>
      <p:pic>
        <p:nvPicPr>
          <p:cNvPr id="238" name="Google Shape;238;p38"/>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1000"/>
                                        <p:tgtEl>
                                          <p:spTgt spid="23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Favorability of teams :-</a:t>
            </a:r>
            <a:endParaRPr/>
          </a:p>
        </p:txBody>
      </p:sp>
      <p:sp>
        <p:nvSpPr>
          <p:cNvPr id="244" name="Google Shape;244;p3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900"/>
              </a:spcBef>
              <a:spcAft>
                <a:spcPts val="0"/>
              </a:spcAft>
              <a:buSzPts val="1800"/>
              <a:buChar char="➢"/>
            </a:pPr>
            <a:r>
              <a:rPr lang="en"/>
              <a:t>Favorability </a:t>
            </a:r>
            <a:r>
              <a:rPr lang="en"/>
              <a:t>Metric Calculation</a:t>
            </a:r>
            <a:endParaRPr/>
          </a:p>
          <a:p>
            <a:pPr indent="-317500" lvl="1" marL="914400" rtl="0" algn="l">
              <a:spcBef>
                <a:spcPts val="0"/>
              </a:spcBef>
              <a:spcAft>
                <a:spcPts val="0"/>
              </a:spcAft>
              <a:buSzPts val="1400"/>
              <a:buChar char="○"/>
            </a:pPr>
            <a:r>
              <a:rPr lang="en"/>
              <a:t>The metric ranges from -1 (all games lost against given rival) to 1 (all game</a:t>
            </a:r>
            <a:r>
              <a:rPr lang="en"/>
              <a:t>s </a:t>
            </a:r>
            <a:r>
              <a:rPr lang="en"/>
              <a:t>won). In case of even balance it equals to 0.</a:t>
            </a:r>
            <a:endParaRPr/>
          </a:p>
          <a:p>
            <a:pPr indent="0" lvl="0" marL="914400" rtl="0" algn="l">
              <a:spcBef>
                <a:spcPts val="900"/>
              </a:spcBef>
              <a:spcAft>
                <a:spcPts val="0"/>
              </a:spcAft>
              <a:buNone/>
            </a:pPr>
            <a:r>
              <a:t/>
            </a:r>
            <a:endParaRPr/>
          </a:p>
          <a:p>
            <a:pPr indent="0" lvl="0" marL="914400" rtl="0" algn="l">
              <a:spcBef>
                <a:spcPts val="900"/>
              </a:spcBef>
              <a:spcAft>
                <a:spcPts val="0"/>
              </a:spcAft>
              <a:buNone/>
            </a:pPr>
            <a:r>
              <a:t/>
            </a:r>
            <a:endParaRPr/>
          </a:p>
          <a:p>
            <a:pPr indent="-342900" lvl="0" marL="457200" rtl="0" algn="l">
              <a:spcBef>
                <a:spcPts val="900"/>
              </a:spcBef>
              <a:spcAft>
                <a:spcPts val="0"/>
              </a:spcAft>
              <a:buSzPts val="1800"/>
              <a:buChar char="➢"/>
            </a:pPr>
            <a:r>
              <a:rPr lang="en"/>
              <a:t>Visualization</a:t>
            </a:r>
            <a:endParaRPr/>
          </a:p>
          <a:p>
            <a:pPr indent="-317500" lvl="1" marL="914400" rtl="0" algn="l">
              <a:spcBef>
                <a:spcPts val="0"/>
              </a:spcBef>
              <a:spcAft>
                <a:spcPts val="0"/>
              </a:spcAft>
              <a:buSzPts val="1400"/>
              <a:buChar char="○"/>
            </a:pPr>
            <a:r>
              <a:rPr lang="en"/>
              <a:t>We visualize the favorability of country using choropleth map, where a range of between 1,0,-1  are plotted using a color scale of green, white and red respectively. If there is no match with that country team it is colored black.</a:t>
            </a:r>
            <a:endParaRPr/>
          </a:p>
          <a:p>
            <a:pPr indent="0" lvl="0" marL="457200" rtl="0" algn="l">
              <a:spcBef>
                <a:spcPts val="900"/>
              </a:spcBef>
              <a:spcAft>
                <a:spcPts val="0"/>
              </a:spcAft>
              <a:buNone/>
            </a:pPr>
            <a:r>
              <a:t/>
            </a:r>
            <a:endParaRPr/>
          </a:p>
          <a:p>
            <a:pPr indent="0" lvl="0" marL="0" rtl="0" algn="l">
              <a:spcBef>
                <a:spcPts val="900"/>
              </a:spcBef>
              <a:spcAft>
                <a:spcPts val="0"/>
              </a:spcAft>
              <a:buNone/>
            </a:pPr>
            <a:r>
              <a:t/>
            </a:r>
            <a:endParaRPr>
              <a:solidFill>
                <a:srgbClr val="201F1E"/>
              </a:solidFill>
            </a:endParaRPr>
          </a:p>
          <a:p>
            <a:pPr indent="0" lvl="0" marL="457200" rtl="0" algn="l">
              <a:spcBef>
                <a:spcPts val="1000"/>
              </a:spcBef>
              <a:spcAft>
                <a:spcPts val="0"/>
              </a:spcAft>
              <a:buNone/>
            </a:pPr>
            <a:r>
              <a:t/>
            </a:r>
            <a:endParaRPr>
              <a:solidFill>
                <a:srgbClr val="201F1E"/>
              </a:solidFill>
            </a:endParaRPr>
          </a:p>
          <a:p>
            <a:pPr indent="-285750" lvl="0" marL="457200" rtl="0" algn="l">
              <a:spcBef>
                <a:spcPts val="1000"/>
              </a:spcBef>
              <a:spcAft>
                <a:spcPts val="0"/>
              </a:spcAft>
              <a:buClr>
                <a:srgbClr val="FFFFFF"/>
              </a:buClr>
              <a:buSzPts val="900"/>
              <a:buFont typeface="Arial"/>
              <a:buChar char="➢"/>
            </a:pPr>
            <a:r>
              <a:t/>
            </a:r>
            <a:endParaRPr/>
          </a:p>
          <a:p>
            <a:pPr indent="0" lvl="0" marL="0" rtl="0" algn="l">
              <a:spcBef>
                <a:spcPts val="900"/>
              </a:spcBef>
              <a:spcAft>
                <a:spcPts val="0"/>
              </a:spcAft>
              <a:buNone/>
            </a:pPr>
            <a:r>
              <a:t/>
            </a:r>
            <a:endParaRPr/>
          </a:p>
          <a:p>
            <a:pPr indent="0" lvl="0" marL="457200" rtl="0" algn="l">
              <a:spcBef>
                <a:spcPts val="900"/>
              </a:spcBef>
              <a:spcAft>
                <a:spcPts val="900"/>
              </a:spcAft>
              <a:buNone/>
            </a:pPr>
            <a:r>
              <a:t/>
            </a:r>
            <a:endParaRPr/>
          </a:p>
        </p:txBody>
      </p:sp>
      <p:pic>
        <p:nvPicPr>
          <p:cNvPr id="245" name="Google Shape;245;p39"/>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pic>
        <p:nvPicPr>
          <p:cNvPr id="246" name="Google Shape;246;p39"/>
          <p:cNvPicPr preferRelativeResize="0"/>
          <p:nvPr/>
        </p:nvPicPr>
        <p:blipFill>
          <a:blip r:embed="rId4">
            <a:alphaModFix/>
          </a:blip>
          <a:stretch>
            <a:fillRect/>
          </a:stretch>
        </p:blipFill>
        <p:spPr>
          <a:xfrm>
            <a:off x="3551963" y="2265150"/>
            <a:ext cx="2040075" cy="613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1000"/>
                                        <p:tgtEl>
                                          <p:spTgt spid="24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Favorability of teams :-</a:t>
            </a:r>
            <a:endParaRPr/>
          </a:p>
        </p:txBody>
      </p:sp>
      <p:sp>
        <p:nvSpPr>
          <p:cNvPr id="252" name="Google Shape;252;p4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01F1E"/>
              </a:buClr>
              <a:buSzPts val="1800"/>
              <a:buChar char="➢"/>
            </a:pPr>
            <a:r>
              <a:rPr lang="en">
                <a:solidFill>
                  <a:srgbClr val="201F1E"/>
                </a:solidFill>
              </a:rPr>
              <a:t>Data Table </a:t>
            </a:r>
            <a:endParaRPr>
              <a:solidFill>
                <a:srgbClr val="201F1E"/>
              </a:solidFill>
            </a:endParaRPr>
          </a:p>
          <a:p>
            <a:pPr indent="0" lvl="0" marL="457200" rtl="0" algn="l">
              <a:spcBef>
                <a:spcPts val="1000"/>
              </a:spcBef>
              <a:spcAft>
                <a:spcPts val="0"/>
              </a:spcAft>
              <a:buNone/>
            </a:pPr>
            <a:r>
              <a:t/>
            </a:r>
            <a:endParaRPr>
              <a:solidFill>
                <a:srgbClr val="201F1E"/>
              </a:solidFill>
            </a:endParaRPr>
          </a:p>
          <a:p>
            <a:pPr indent="0" lvl="0" marL="457200" rtl="0" algn="l">
              <a:spcBef>
                <a:spcPts val="1000"/>
              </a:spcBef>
              <a:spcAft>
                <a:spcPts val="0"/>
              </a:spcAft>
              <a:buNone/>
            </a:pPr>
            <a:r>
              <a:t/>
            </a:r>
            <a:endParaRPr>
              <a:solidFill>
                <a:srgbClr val="201F1E"/>
              </a:solidFill>
            </a:endParaRPr>
          </a:p>
          <a:p>
            <a:pPr indent="0" lvl="0" marL="0" rtl="0" algn="l">
              <a:spcBef>
                <a:spcPts val="1000"/>
              </a:spcBef>
              <a:spcAft>
                <a:spcPts val="0"/>
              </a:spcAft>
              <a:buNone/>
            </a:pPr>
            <a:r>
              <a:t/>
            </a:r>
            <a:endParaRPr>
              <a:solidFill>
                <a:srgbClr val="201F1E"/>
              </a:solidFill>
            </a:endParaRPr>
          </a:p>
          <a:p>
            <a:pPr indent="0" lvl="0" marL="457200" rtl="0" algn="l">
              <a:spcBef>
                <a:spcPts val="1000"/>
              </a:spcBef>
              <a:spcAft>
                <a:spcPts val="0"/>
              </a:spcAft>
              <a:buNone/>
            </a:pPr>
            <a:r>
              <a:t/>
            </a:r>
            <a:endParaRPr>
              <a:solidFill>
                <a:srgbClr val="201F1E"/>
              </a:solidFill>
            </a:endParaRPr>
          </a:p>
          <a:p>
            <a:pPr indent="-285750" lvl="0" marL="457200" rtl="0" algn="l">
              <a:spcBef>
                <a:spcPts val="1000"/>
              </a:spcBef>
              <a:spcAft>
                <a:spcPts val="0"/>
              </a:spcAft>
              <a:buClr>
                <a:srgbClr val="FFFFFF"/>
              </a:buClr>
              <a:buSzPts val="900"/>
              <a:buFont typeface="Arial"/>
              <a:buChar char="➢"/>
            </a:pPr>
            <a:r>
              <a:t/>
            </a:r>
            <a:endParaRPr/>
          </a:p>
          <a:p>
            <a:pPr indent="0" lvl="0" marL="0" rtl="0" algn="l">
              <a:spcBef>
                <a:spcPts val="900"/>
              </a:spcBef>
              <a:spcAft>
                <a:spcPts val="0"/>
              </a:spcAft>
              <a:buNone/>
            </a:pPr>
            <a:r>
              <a:t/>
            </a:r>
            <a:endParaRPr/>
          </a:p>
          <a:p>
            <a:pPr indent="0" lvl="0" marL="457200" rtl="0" algn="l">
              <a:spcBef>
                <a:spcPts val="900"/>
              </a:spcBef>
              <a:spcAft>
                <a:spcPts val="900"/>
              </a:spcAft>
              <a:buNone/>
            </a:pPr>
            <a:r>
              <a:t/>
            </a:r>
            <a:endParaRPr/>
          </a:p>
        </p:txBody>
      </p:sp>
      <p:pic>
        <p:nvPicPr>
          <p:cNvPr id="253" name="Google Shape;253;p40"/>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pic>
        <p:nvPicPr>
          <p:cNvPr id="254" name="Google Shape;254;p40"/>
          <p:cNvPicPr preferRelativeResize="0"/>
          <p:nvPr/>
        </p:nvPicPr>
        <p:blipFill>
          <a:blip r:embed="rId4">
            <a:alphaModFix/>
          </a:blip>
          <a:stretch>
            <a:fillRect/>
          </a:stretch>
        </p:blipFill>
        <p:spPr>
          <a:xfrm>
            <a:off x="2324325" y="1500762"/>
            <a:ext cx="4495326" cy="32453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1000"/>
                                        <p:tgtEl>
                                          <p:spTgt spid="25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Favorability of teams :-</a:t>
            </a:r>
            <a:endParaRPr/>
          </a:p>
        </p:txBody>
      </p:sp>
      <p:pic>
        <p:nvPicPr>
          <p:cNvPr id="260" name="Google Shape;260;p41"/>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pic>
        <p:nvPicPr>
          <p:cNvPr id="261" name="Google Shape;261;p41"/>
          <p:cNvPicPr preferRelativeResize="0"/>
          <p:nvPr/>
        </p:nvPicPr>
        <p:blipFill>
          <a:blip r:embed="rId4">
            <a:alphaModFix/>
          </a:blip>
          <a:stretch>
            <a:fillRect/>
          </a:stretch>
        </p:blipFill>
        <p:spPr>
          <a:xfrm>
            <a:off x="1097425" y="1058225"/>
            <a:ext cx="6949151" cy="37804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1000"/>
                                        <p:tgtEl>
                                          <p:spTgt spid="260"/>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61"/>
                                        </p:tgtEl>
                                        <p:attrNameLst>
                                          <p:attrName>style.visibility</p:attrName>
                                        </p:attrNameLst>
                                      </p:cBhvr>
                                      <p:to>
                                        <p:strVal val="visible"/>
                                      </p:to>
                                    </p:set>
                                    <p:anim calcmode="lin" valueType="num">
                                      <p:cBhvr additive="base">
                                        <p:cTn dur="1000"/>
                                        <p:tgtEl>
                                          <p:spTgt spid="26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Explanation :-</a:t>
            </a:r>
            <a:endParaRPr/>
          </a:p>
        </p:txBody>
      </p:sp>
      <p:sp>
        <p:nvSpPr>
          <p:cNvPr id="75" name="Google Shape;75;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41,540 results of international football matches from 1872 up to 2019. </a:t>
            </a:r>
            <a:endParaRPr/>
          </a:p>
          <a:p>
            <a:pPr indent="-342900" lvl="0" marL="457200" rtl="0" algn="l">
              <a:spcBef>
                <a:spcPts val="0"/>
              </a:spcBef>
              <a:spcAft>
                <a:spcPts val="0"/>
              </a:spcAft>
              <a:buSzPts val="1800"/>
              <a:buChar char="➢"/>
            </a:pPr>
            <a:r>
              <a:rPr lang="en"/>
              <a:t>FIFA World Cup, UEFA Euro League, and </a:t>
            </a:r>
            <a:r>
              <a:rPr lang="en"/>
              <a:t>regular </a:t>
            </a:r>
            <a:r>
              <a:rPr lang="en"/>
              <a:t>friendly matches. </a:t>
            </a:r>
            <a:endParaRPr/>
          </a:p>
          <a:p>
            <a:pPr indent="-342900" lvl="0" marL="457200" rtl="0" algn="l">
              <a:spcBef>
                <a:spcPts val="0"/>
              </a:spcBef>
              <a:spcAft>
                <a:spcPts val="0"/>
              </a:spcAft>
              <a:buSzPts val="1800"/>
              <a:buChar char="➢"/>
            </a:pPr>
            <a:r>
              <a:rPr lang="en"/>
              <a:t>Data format</a:t>
            </a:r>
            <a:endParaRPr/>
          </a:p>
          <a:p>
            <a:pPr indent="-317500" lvl="1" marL="914400" rtl="0" algn="l">
              <a:spcBef>
                <a:spcPts val="0"/>
              </a:spcBef>
              <a:spcAft>
                <a:spcPts val="0"/>
              </a:spcAft>
              <a:buSzPts val="1400"/>
              <a:buFont typeface="Arial"/>
              <a:buChar char="○"/>
            </a:pPr>
            <a:r>
              <a:rPr lang="en"/>
              <a:t>date - date of the match</a:t>
            </a:r>
            <a:endParaRPr/>
          </a:p>
          <a:p>
            <a:pPr indent="-317500" lvl="1" marL="914400" rtl="0" algn="l">
              <a:spcBef>
                <a:spcPts val="0"/>
              </a:spcBef>
              <a:spcAft>
                <a:spcPts val="0"/>
              </a:spcAft>
              <a:buSzPts val="1400"/>
              <a:buFont typeface="Arial"/>
              <a:buChar char="○"/>
            </a:pPr>
            <a:r>
              <a:rPr lang="en"/>
              <a:t>home_team - the name of the home team</a:t>
            </a:r>
            <a:endParaRPr/>
          </a:p>
          <a:p>
            <a:pPr indent="-317500" lvl="1" marL="914400" rtl="0" algn="l">
              <a:spcBef>
                <a:spcPts val="0"/>
              </a:spcBef>
              <a:spcAft>
                <a:spcPts val="0"/>
              </a:spcAft>
              <a:buSzPts val="1400"/>
              <a:buFont typeface="Arial"/>
              <a:buChar char="○"/>
            </a:pPr>
            <a:r>
              <a:rPr lang="en"/>
              <a:t>away_team - the name of the away team</a:t>
            </a:r>
            <a:endParaRPr/>
          </a:p>
          <a:p>
            <a:pPr indent="-317500" lvl="1" marL="914400" rtl="0" algn="l">
              <a:spcBef>
                <a:spcPts val="0"/>
              </a:spcBef>
              <a:spcAft>
                <a:spcPts val="0"/>
              </a:spcAft>
              <a:buSzPts val="1400"/>
              <a:buFont typeface="Arial"/>
              <a:buChar char="○"/>
            </a:pPr>
            <a:r>
              <a:rPr lang="en"/>
              <a:t>home_score - full-time home team score including extra time, not including penalty-shootouts</a:t>
            </a:r>
            <a:endParaRPr/>
          </a:p>
          <a:p>
            <a:pPr indent="-317500" lvl="1" marL="914400" rtl="0" algn="l">
              <a:spcBef>
                <a:spcPts val="0"/>
              </a:spcBef>
              <a:spcAft>
                <a:spcPts val="0"/>
              </a:spcAft>
              <a:buSzPts val="1400"/>
              <a:buFont typeface="Arial"/>
              <a:buChar char="○"/>
            </a:pPr>
            <a:r>
              <a:rPr lang="en"/>
              <a:t>away_score - full-time away team score including extra time, not including penalty-shootouts</a:t>
            </a:r>
            <a:endParaRPr/>
          </a:p>
          <a:p>
            <a:pPr indent="-317500" lvl="1" marL="914400" rtl="0" algn="l">
              <a:spcBef>
                <a:spcPts val="0"/>
              </a:spcBef>
              <a:spcAft>
                <a:spcPts val="0"/>
              </a:spcAft>
              <a:buSzPts val="1400"/>
              <a:buFont typeface="Arial"/>
              <a:buChar char="○"/>
            </a:pPr>
            <a:r>
              <a:rPr lang="en"/>
              <a:t>tournament - the name of the tournament</a:t>
            </a:r>
            <a:endParaRPr/>
          </a:p>
          <a:p>
            <a:pPr indent="-317500" lvl="1" marL="914400" rtl="0" algn="l">
              <a:spcBef>
                <a:spcPts val="0"/>
              </a:spcBef>
              <a:spcAft>
                <a:spcPts val="0"/>
              </a:spcAft>
              <a:buSzPts val="1400"/>
              <a:buFont typeface="Arial"/>
              <a:buChar char="○"/>
            </a:pPr>
            <a:r>
              <a:rPr lang="en"/>
              <a:t>city - the name of the city/town/administrative unit where the match was played</a:t>
            </a:r>
            <a:endParaRPr/>
          </a:p>
          <a:p>
            <a:pPr indent="-317500" lvl="1" marL="914400" rtl="0" algn="l">
              <a:spcBef>
                <a:spcPts val="0"/>
              </a:spcBef>
              <a:spcAft>
                <a:spcPts val="0"/>
              </a:spcAft>
              <a:buSzPts val="1400"/>
              <a:buFont typeface="Arial"/>
              <a:buChar char="○"/>
            </a:pPr>
            <a:r>
              <a:rPr lang="en"/>
              <a:t>country - the name of the country where the match was played</a:t>
            </a:r>
            <a:endParaRPr/>
          </a:p>
          <a:p>
            <a:pPr indent="-317500" lvl="1" marL="914400" rtl="0" algn="l">
              <a:spcBef>
                <a:spcPts val="0"/>
              </a:spcBef>
              <a:spcAft>
                <a:spcPts val="0"/>
              </a:spcAft>
              <a:buSzPts val="1400"/>
              <a:buFont typeface="Arial"/>
              <a:buChar char="○"/>
            </a:pPr>
            <a:r>
              <a:rPr lang="en"/>
              <a:t>neutral - TRUE/FALSE column indicating whether the match was played at a neutral venue</a:t>
            </a:r>
            <a:endParaRPr sz="1100">
              <a:latin typeface="Arial"/>
              <a:ea typeface="Arial"/>
              <a:cs typeface="Arial"/>
              <a:sym typeface="Arial"/>
            </a:endParaRPr>
          </a:p>
          <a:p>
            <a:pPr indent="-342900" lvl="0" marL="457200" rtl="0" algn="l">
              <a:spcBef>
                <a:spcPts val="0"/>
              </a:spcBef>
              <a:spcAft>
                <a:spcPts val="0"/>
              </a:spcAft>
              <a:buSzPts val="1800"/>
              <a:buChar char="➢"/>
            </a:pPr>
            <a:r>
              <a:rPr lang="en"/>
              <a:t>Sources : Wikipedia, fifa.com, rsssf.com and individual football associations' websites.</a:t>
            </a:r>
            <a:endParaRPr/>
          </a:p>
          <a:p>
            <a:pPr indent="0" lvl="0" marL="457200" rtl="0" algn="l">
              <a:spcBef>
                <a:spcPts val="800"/>
              </a:spcBef>
              <a:spcAft>
                <a:spcPts val="0"/>
              </a:spcAft>
              <a:buNone/>
            </a:pPr>
            <a:r>
              <a:t/>
            </a:r>
            <a:endParaRPr/>
          </a:p>
        </p:txBody>
      </p:sp>
      <p:pic>
        <p:nvPicPr>
          <p:cNvPr id="76" name="Google Shape;76;p15"/>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p:tgtEl>
                                          <p:spTgt spid="7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pic>
        <p:nvPicPr>
          <p:cNvPr id="266" name="Google Shape;266;p42"/>
          <p:cNvPicPr preferRelativeResize="0"/>
          <p:nvPr/>
        </p:nvPicPr>
        <p:blipFill rotWithShape="1">
          <a:blip r:embed="rId3">
            <a:alphaModFix/>
          </a:blip>
          <a:srcRect b="0" l="10852" r="10844" t="0"/>
          <a:stretch/>
        </p:blipFill>
        <p:spPr>
          <a:xfrm>
            <a:off x="0" y="0"/>
            <a:ext cx="9144001" cy="5143500"/>
          </a:xfrm>
          <a:prstGeom prst="rect">
            <a:avLst/>
          </a:prstGeom>
          <a:noFill/>
          <a:ln>
            <a:noFill/>
          </a:ln>
        </p:spPr>
      </p:pic>
      <p:pic>
        <p:nvPicPr>
          <p:cNvPr id="267" name="Google Shape;267;p42"/>
          <p:cNvPicPr preferRelativeResize="0"/>
          <p:nvPr/>
        </p:nvPicPr>
        <p:blipFill>
          <a:blip r:embed="rId4">
            <a:alphaModFix/>
          </a:blip>
          <a:stretch>
            <a:fillRect/>
          </a:stretch>
        </p:blipFill>
        <p:spPr>
          <a:xfrm>
            <a:off x="0" y="0"/>
            <a:ext cx="9144000" cy="5087601"/>
          </a:xfrm>
          <a:prstGeom prst="rect">
            <a:avLst/>
          </a:prstGeom>
          <a:noFill/>
          <a:ln>
            <a:noFill/>
          </a:ln>
        </p:spPr>
      </p:pic>
      <p:pic>
        <p:nvPicPr>
          <p:cNvPr id="268" name="Google Shape;268;p42"/>
          <p:cNvPicPr preferRelativeResize="0"/>
          <p:nvPr/>
        </p:nvPicPr>
        <p:blipFill>
          <a:blip r:embed="rId5">
            <a:alphaModFix/>
          </a:blip>
          <a:stretch>
            <a:fillRect/>
          </a:stretch>
        </p:blipFill>
        <p:spPr>
          <a:xfrm>
            <a:off x="0" y="0"/>
            <a:ext cx="9144000" cy="5087600"/>
          </a:xfrm>
          <a:prstGeom prst="rect">
            <a:avLst/>
          </a:prstGeom>
          <a:noFill/>
          <a:ln>
            <a:noFill/>
          </a:ln>
        </p:spPr>
      </p:pic>
      <p:sp>
        <p:nvSpPr>
          <p:cNvPr id="269" name="Google Shape;269;p42"/>
          <p:cNvSpPr txBox="1"/>
          <p:nvPr/>
        </p:nvSpPr>
        <p:spPr>
          <a:xfrm>
            <a:off x="2668200" y="3567900"/>
            <a:ext cx="8241300" cy="2343000"/>
          </a:xfrm>
          <a:prstGeom prst="rect">
            <a:avLst/>
          </a:prstGeom>
          <a:noFill/>
          <a:ln>
            <a:noFill/>
          </a:ln>
        </p:spPr>
        <p:txBody>
          <a:bodyPr anchorCtr="0" anchor="t" bIns="91425" lIns="91425" spcFirstLastPara="1" rIns="91425" wrap="square" tIns="91425">
            <a:noAutofit/>
          </a:bodyPr>
          <a:lstStyle/>
          <a:p>
            <a:pPr indent="0" lvl="0" marL="0" rtl="0" algn="ctr">
              <a:lnSpc>
                <a:spcPct val="125000"/>
              </a:lnSpc>
              <a:spcBef>
                <a:spcPts val="0"/>
              </a:spcBef>
              <a:spcAft>
                <a:spcPts val="0"/>
              </a:spcAft>
              <a:buNone/>
            </a:pPr>
            <a:r>
              <a:rPr lang="en" sz="5000">
                <a:solidFill>
                  <a:srgbClr val="FFFFFF"/>
                </a:solidFill>
              </a:rPr>
              <a:t>Thank You!</a:t>
            </a:r>
            <a:endParaRPr sz="5000">
              <a:solidFill>
                <a:srgbClr val="FFFFFF"/>
              </a:solidFill>
            </a:endParaRPr>
          </a:p>
          <a:p>
            <a:pPr indent="0" lvl="0" marL="0" rtl="0" algn="ctr">
              <a:spcBef>
                <a:spcPts val="600"/>
              </a:spcBef>
              <a:spcAft>
                <a:spcPts val="0"/>
              </a:spcAft>
              <a:buNone/>
            </a:pPr>
            <a:r>
              <a:t/>
            </a:r>
            <a:endParaRPr sz="5000">
              <a:solidFill>
                <a:srgbClr val="FFFFFF"/>
              </a:solidFill>
              <a:latin typeface="Proxima Nova"/>
              <a:ea typeface="Proxima Nova"/>
              <a:cs typeface="Proxima Nova"/>
              <a:sym typeface="Proxima Nova"/>
            </a:endParaRPr>
          </a:p>
        </p:txBody>
      </p:sp>
      <p:pic>
        <p:nvPicPr>
          <p:cNvPr id="270" name="Google Shape;270;p42"/>
          <p:cNvPicPr preferRelativeResize="0"/>
          <p:nvPr/>
        </p:nvPicPr>
        <p:blipFill>
          <a:blip r:embed="rId6">
            <a:alphaModFix/>
          </a:blip>
          <a:stretch>
            <a:fillRect/>
          </a:stretch>
        </p:blipFill>
        <p:spPr>
          <a:xfrm>
            <a:off x="3544250" y="885625"/>
            <a:ext cx="2527375" cy="2527375"/>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70"/>
                                        </p:tgtEl>
                                        <p:attrNameLst>
                                          <p:attrName>style.visibility</p:attrName>
                                        </p:attrNameLst>
                                      </p:cBhvr>
                                      <p:to>
                                        <p:strVal val="visible"/>
                                      </p:to>
                                    </p:set>
                                    <p:anim calcmode="lin" valueType="num">
                                      <p:cBhvr additive="base">
                                        <p:cTn dur="1000"/>
                                        <p:tgtEl>
                                          <p:spTgt spid="27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Number of international soccer games</a:t>
            </a:r>
            <a:r>
              <a:rPr lang="en"/>
              <a:t> :-</a:t>
            </a:r>
            <a:endParaRPr/>
          </a:p>
          <a:p>
            <a:pPr indent="0" lvl="0" marL="0" rtl="0" algn="l">
              <a:spcBef>
                <a:spcPts val="0"/>
              </a:spcBef>
              <a:spcAft>
                <a:spcPts val="0"/>
              </a:spcAft>
              <a:buNone/>
            </a:pPr>
            <a:r>
              <a:t/>
            </a:r>
            <a:endParaRPr/>
          </a:p>
        </p:txBody>
      </p:sp>
      <p:sp>
        <p:nvSpPr>
          <p:cNvPr id="82" name="Google Shape;82;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900"/>
              </a:spcBef>
              <a:spcAft>
                <a:spcPts val="0"/>
              </a:spcAft>
              <a:buClr>
                <a:schemeClr val="dk1"/>
              </a:buClr>
              <a:buSzPts val="1800"/>
              <a:buFont typeface="Old Standard TT"/>
              <a:buChar char="➢"/>
            </a:pPr>
            <a:r>
              <a:rPr lang="en"/>
              <a:t>Motivation </a:t>
            </a:r>
            <a:endParaRPr/>
          </a:p>
          <a:p>
            <a:pPr indent="-342900" lvl="1" marL="914400" rtl="0" algn="l">
              <a:spcBef>
                <a:spcPts val="0"/>
              </a:spcBef>
              <a:spcAft>
                <a:spcPts val="0"/>
              </a:spcAft>
              <a:buSzPts val="1800"/>
              <a:buFont typeface="Old Standard TT"/>
              <a:buChar char="○"/>
            </a:pPr>
            <a:r>
              <a:rPr lang="en"/>
              <a:t>To </a:t>
            </a:r>
            <a:r>
              <a:rPr lang="en"/>
              <a:t>check how many games were played each year and how the total number of international games evolve with time.</a:t>
            </a:r>
            <a:endParaRPr/>
          </a:p>
          <a:p>
            <a:pPr indent="-342900" lvl="0" marL="457200" rtl="0" algn="l">
              <a:spcBef>
                <a:spcPts val="0"/>
              </a:spcBef>
              <a:spcAft>
                <a:spcPts val="0"/>
              </a:spcAft>
              <a:buClr>
                <a:srgbClr val="201F1E"/>
              </a:buClr>
              <a:buSzPts val="1800"/>
              <a:buFont typeface="Old Standard TT"/>
              <a:buChar char="➢"/>
            </a:pPr>
            <a:r>
              <a:rPr lang="en">
                <a:solidFill>
                  <a:srgbClr val="201F1E"/>
                </a:solidFill>
              </a:rPr>
              <a:t>Visualize</a:t>
            </a:r>
            <a:endParaRPr>
              <a:solidFill>
                <a:srgbClr val="201F1E"/>
              </a:solidFill>
            </a:endParaRPr>
          </a:p>
          <a:p>
            <a:pPr indent="-342900" lvl="1" marL="914400" rtl="0" algn="l">
              <a:spcBef>
                <a:spcPts val="1000"/>
              </a:spcBef>
              <a:spcAft>
                <a:spcPts val="0"/>
              </a:spcAft>
              <a:buClr>
                <a:srgbClr val="201F1E"/>
              </a:buClr>
              <a:buSzPts val="1800"/>
              <a:buFont typeface="Old Standard TT"/>
              <a:buChar char="○"/>
            </a:pPr>
            <a:r>
              <a:rPr lang="en"/>
              <a:t>Line graph is plotted to visualize the evolution of number of games.</a:t>
            </a:r>
            <a:r>
              <a:rPr lang="en"/>
              <a:t> </a:t>
            </a:r>
            <a:endParaRPr/>
          </a:p>
          <a:p>
            <a:pPr indent="-342900" lvl="0" marL="457200" rtl="0" algn="l">
              <a:spcBef>
                <a:spcPts val="1000"/>
              </a:spcBef>
              <a:spcAft>
                <a:spcPts val="0"/>
              </a:spcAft>
              <a:buClr>
                <a:srgbClr val="201F1E"/>
              </a:buClr>
              <a:buSzPts val="1800"/>
              <a:buFont typeface="Old Standard TT"/>
              <a:buChar char="➢"/>
            </a:pPr>
            <a:r>
              <a:rPr lang="en">
                <a:solidFill>
                  <a:srgbClr val="201F1E"/>
                </a:solidFill>
              </a:rPr>
              <a:t>Knowledge discovery</a:t>
            </a:r>
            <a:endParaRPr>
              <a:solidFill>
                <a:srgbClr val="201F1E"/>
              </a:solidFill>
            </a:endParaRPr>
          </a:p>
          <a:p>
            <a:pPr indent="-298450" lvl="1" marL="914400" rtl="0" algn="l">
              <a:spcBef>
                <a:spcPts val="1000"/>
              </a:spcBef>
              <a:spcAft>
                <a:spcPts val="0"/>
              </a:spcAft>
              <a:buSzPts val="1100"/>
              <a:buFont typeface="Arial"/>
              <a:buChar char="○"/>
            </a:pPr>
            <a:r>
              <a:rPr lang="en"/>
              <a:t>Number of games is rising, with high growth in the 80s/90s.</a:t>
            </a:r>
            <a:endParaRPr/>
          </a:p>
          <a:p>
            <a:pPr indent="-298450" lvl="1" marL="914400" rtl="0" algn="l">
              <a:spcBef>
                <a:spcPts val="0"/>
              </a:spcBef>
              <a:spcAft>
                <a:spcPts val="0"/>
              </a:spcAft>
              <a:buSzPts val="1100"/>
              <a:buFont typeface="Arial"/>
              <a:buChar char="○"/>
            </a:pPr>
            <a:r>
              <a:rPr lang="en"/>
              <a:t>It seems there is a peak around 2010, with a slight decrease since.</a:t>
            </a:r>
            <a:endParaRPr/>
          </a:p>
          <a:p>
            <a:pPr indent="0" lvl="0" marL="0" rtl="0" algn="l">
              <a:spcBef>
                <a:spcPts val="1200"/>
              </a:spcBef>
              <a:spcAft>
                <a:spcPts val="0"/>
              </a:spcAft>
              <a:buNone/>
            </a:pPr>
            <a:r>
              <a:t/>
            </a:r>
            <a:endParaRPr/>
          </a:p>
          <a:p>
            <a:pPr indent="0" lvl="0" marL="91440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solidFill>
                <a:srgbClr val="201F1E"/>
              </a:solidFill>
            </a:endParaRPr>
          </a:p>
          <a:p>
            <a:pPr indent="0" lvl="0" marL="457200" rtl="0" algn="l">
              <a:spcBef>
                <a:spcPts val="1000"/>
              </a:spcBef>
              <a:spcAft>
                <a:spcPts val="0"/>
              </a:spcAft>
              <a:buNone/>
            </a:pPr>
            <a:r>
              <a:t/>
            </a:r>
            <a:endParaRPr>
              <a:solidFill>
                <a:srgbClr val="201F1E"/>
              </a:solidFill>
            </a:endParaRPr>
          </a:p>
          <a:p>
            <a:pPr indent="-285750" lvl="0" marL="457200" rtl="0" algn="l">
              <a:spcBef>
                <a:spcPts val="1000"/>
              </a:spcBef>
              <a:spcAft>
                <a:spcPts val="0"/>
              </a:spcAft>
              <a:buClr>
                <a:srgbClr val="FFFFFF"/>
              </a:buClr>
              <a:buSzPts val="900"/>
              <a:buFont typeface="Arial"/>
              <a:buChar char="➢"/>
            </a:pPr>
            <a:r>
              <a:t/>
            </a:r>
            <a:endParaRPr/>
          </a:p>
          <a:p>
            <a:pPr indent="0" lvl="0" marL="0" rtl="0" algn="l">
              <a:spcBef>
                <a:spcPts val="900"/>
              </a:spcBef>
              <a:spcAft>
                <a:spcPts val="0"/>
              </a:spcAft>
              <a:buNone/>
            </a:pPr>
            <a:r>
              <a:t/>
            </a:r>
            <a:endParaRPr/>
          </a:p>
          <a:p>
            <a:pPr indent="0" lvl="0" marL="457200" rtl="0" algn="l">
              <a:spcBef>
                <a:spcPts val="900"/>
              </a:spcBef>
              <a:spcAft>
                <a:spcPts val="900"/>
              </a:spcAft>
              <a:buNone/>
            </a:pPr>
            <a:r>
              <a:t/>
            </a:r>
            <a:endParaRPr/>
          </a:p>
        </p:txBody>
      </p:sp>
      <p:pic>
        <p:nvPicPr>
          <p:cNvPr id="83" name="Google Shape;83;p16"/>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1000"/>
                                        <p:tgtEl>
                                          <p:spTgt spid="8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international soccer games</a:t>
            </a:r>
            <a:r>
              <a:rPr lang="en"/>
              <a:t> :-</a:t>
            </a:r>
            <a:endParaRPr/>
          </a:p>
          <a:p>
            <a:pPr indent="0" lvl="0" marL="0" rtl="0" algn="l">
              <a:spcBef>
                <a:spcPts val="0"/>
              </a:spcBef>
              <a:spcAft>
                <a:spcPts val="0"/>
              </a:spcAft>
              <a:buNone/>
            </a:pPr>
            <a:r>
              <a:t/>
            </a:r>
            <a:endParaRPr/>
          </a:p>
        </p:txBody>
      </p:sp>
      <p:pic>
        <p:nvPicPr>
          <p:cNvPr id="89" name="Google Shape;89;p17"/>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pic>
        <p:nvPicPr>
          <p:cNvPr id="90" name="Google Shape;90;p17"/>
          <p:cNvPicPr preferRelativeResize="0"/>
          <p:nvPr/>
        </p:nvPicPr>
        <p:blipFill>
          <a:blip r:embed="rId4">
            <a:alphaModFix/>
          </a:blip>
          <a:stretch>
            <a:fillRect/>
          </a:stretch>
        </p:blipFill>
        <p:spPr>
          <a:xfrm>
            <a:off x="1168325" y="1113125"/>
            <a:ext cx="6959775" cy="3829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1000"/>
                                        <p:tgtEl>
                                          <p:spTgt spid="8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1000"/>
                                        <p:tgtEl>
                                          <p:spTgt spid="9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Top countries with most wins</a:t>
            </a:r>
            <a:r>
              <a:rPr lang="en"/>
              <a:t> :-</a:t>
            </a:r>
            <a:endParaRPr/>
          </a:p>
          <a:p>
            <a:pPr indent="0" lvl="0" marL="0" rtl="0" algn="l">
              <a:spcBef>
                <a:spcPts val="0"/>
              </a:spcBef>
              <a:spcAft>
                <a:spcPts val="0"/>
              </a:spcAft>
              <a:buNone/>
            </a:pPr>
            <a:r>
              <a:t/>
            </a:r>
            <a:endParaRPr/>
          </a:p>
        </p:txBody>
      </p:sp>
      <p:sp>
        <p:nvSpPr>
          <p:cNvPr id="96" name="Google Shape;96;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900"/>
              </a:spcBef>
              <a:spcAft>
                <a:spcPts val="0"/>
              </a:spcAft>
              <a:buClr>
                <a:schemeClr val="dk1"/>
              </a:buClr>
              <a:buSzPts val="1800"/>
              <a:buFont typeface="Old Standard TT"/>
              <a:buChar char="➢"/>
            </a:pPr>
            <a:r>
              <a:rPr lang="en"/>
              <a:t>Motivation </a:t>
            </a:r>
            <a:endParaRPr/>
          </a:p>
          <a:p>
            <a:pPr indent="-342900" lvl="1" marL="914400" rtl="0" algn="l">
              <a:spcBef>
                <a:spcPts val="0"/>
              </a:spcBef>
              <a:spcAft>
                <a:spcPts val="0"/>
              </a:spcAft>
              <a:buSzPts val="1800"/>
              <a:buFont typeface="Old Standard TT"/>
              <a:buChar char="○"/>
            </a:pPr>
            <a:r>
              <a:rPr lang="en"/>
              <a:t>To find out the countries with most wins from the games played with total number of wins to find out leading countries in the football game.</a:t>
            </a:r>
            <a:endParaRPr/>
          </a:p>
          <a:p>
            <a:pPr indent="-342900" lvl="0" marL="457200" rtl="0" algn="l">
              <a:spcBef>
                <a:spcPts val="0"/>
              </a:spcBef>
              <a:spcAft>
                <a:spcPts val="0"/>
              </a:spcAft>
              <a:buClr>
                <a:srgbClr val="201F1E"/>
              </a:buClr>
              <a:buSzPts val="1800"/>
              <a:buFont typeface="Old Standard TT"/>
              <a:buChar char="➢"/>
            </a:pPr>
            <a:r>
              <a:rPr lang="en">
                <a:solidFill>
                  <a:srgbClr val="201F1E"/>
                </a:solidFill>
              </a:rPr>
              <a:t>Visualize</a:t>
            </a:r>
            <a:endParaRPr>
              <a:solidFill>
                <a:srgbClr val="201F1E"/>
              </a:solidFill>
            </a:endParaRPr>
          </a:p>
          <a:p>
            <a:pPr indent="-342900" lvl="1" marL="914400" rtl="0" algn="l">
              <a:spcBef>
                <a:spcPts val="1000"/>
              </a:spcBef>
              <a:spcAft>
                <a:spcPts val="0"/>
              </a:spcAft>
              <a:buClr>
                <a:srgbClr val="201F1E"/>
              </a:buClr>
              <a:buSzPts val="1800"/>
              <a:buFont typeface="Old Standard TT"/>
              <a:buChar char="○"/>
            </a:pPr>
            <a:r>
              <a:rPr lang="en"/>
              <a:t>Bar chart</a:t>
            </a:r>
            <a:r>
              <a:rPr lang="en"/>
              <a:t> is plotted to visualize the top 20 countries with most wins.</a:t>
            </a:r>
            <a:endParaRPr/>
          </a:p>
          <a:p>
            <a:pPr indent="0" lvl="0" marL="91440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solidFill>
                <a:srgbClr val="201F1E"/>
              </a:solidFill>
            </a:endParaRPr>
          </a:p>
          <a:p>
            <a:pPr indent="0" lvl="0" marL="457200" rtl="0" algn="l">
              <a:spcBef>
                <a:spcPts val="1000"/>
              </a:spcBef>
              <a:spcAft>
                <a:spcPts val="0"/>
              </a:spcAft>
              <a:buNone/>
            </a:pPr>
            <a:r>
              <a:t/>
            </a:r>
            <a:endParaRPr>
              <a:solidFill>
                <a:srgbClr val="201F1E"/>
              </a:solidFill>
            </a:endParaRPr>
          </a:p>
          <a:p>
            <a:pPr indent="-285750" lvl="0" marL="457200" rtl="0" algn="l">
              <a:spcBef>
                <a:spcPts val="1000"/>
              </a:spcBef>
              <a:spcAft>
                <a:spcPts val="0"/>
              </a:spcAft>
              <a:buClr>
                <a:srgbClr val="FFFFFF"/>
              </a:buClr>
              <a:buSzPts val="900"/>
              <a:buFont typeface="Arial"/>
              <a:buChar char="➢"/>
            </a:pPr>
            <a:r>
              <a:t/>
            </a:r>
            <a:endParaRPr/>
          </a:p>
          <a:p>
            <a:pPr indent="0" lvl="0" marL="0" rtl="0" algn="l">
              <a:spcBef>
                <a:spcPts val="900"/>
              </a:spcBef>
              <a:spcAft>
                <a:spcPts val="0"/>
              </a:spcAft>
              <a:buNone/>
            </a:pPr>
            <a:r>
              <a:t/>
            </a:r>
            <a:endParaRPr/>
          </a:p>
          <a:p>
            <a:pPr indent="0" lvl="0" marL="457200" rtl="0" algn="l">
              <a:spcBef>
                <a:spcPts val="900"/>
              </a:spcBef>
              <a:spcAft>
                <a:spcPts val="900"/>
              </a:spcAft>
              <a:buNone/>
            </a:pPr>
            <a:r>
              <a:t/>
            </a:r>
            <a:endParaRPr/>
          </a:p>
        </p:txBody>
      </p:sp>
      <p:pic>
        <p:nvPicPr>
          <p:cNvPr id="97" name="Google Shape;97;p18"/>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000"/>
                                        <p:tgtEl>
                                          <p:spTgt spid="9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Top countries with most wins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103" name="Google Shape;103;p19"/>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pic>
        <p:nvPicPr>
          <p:cNvPr id="104" name="Google Shape;104;p19"/>
          <p:cNvPicPr preferRelativeResize="0"/>
          <p:nvPr/>
        </p:nvPicPr>
        <p:blipFill>
          <a:blip r:embed="rId4">
            <a:alphaModFix/>
          </a:blip>
          <a:stretch>
            <a:fillRect/>
          </a:stretch>
        </p:blipFill>
        <p:spPr>
          <a:xfrm>
            <a:off x="1092125" y="1101850"/>
            <a:ext cx="6959775" cy="3780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1000"/>
                                        <p:tgtEl>
                                          <p:spTgt spid="10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Favourite ground for top country</a:t>
            </a:r>
            <a:r>
              <a:rPr lang="en"/>
              <a:t> :-</a:t>
            </a:r>
            <a:endParaRPr/>
          </a:p>
          <a:p>
            <a:pPr indent="0" lvl="0" marL="0" rtl="0" algn="l">
              <a:spcBef>
                <a:spcPts val="0"/>
              </a:spcBef>
              <a:spcAft>
                <a:spcPts val="0"/>
              </a:spcAft>
              <a:buNone/>
            </a:pPr>
            <a:r>
              <a:t/>
            </a:r>
            <a:endParaRPr/>
          </a:p>
        </p:txBody>
      </p:sp>
      <p:sp>
        <p:nvSpPr>
          <p:cNvPr id="110" name="Google Shape;110;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900"/>
              </a:spcBef>
              <a:spcAft>
                <a:spcPts val="0"/>
              </a:spcAft>
              <a:buClr>
                <a:schemeClr val="dk1"/>
              </a:buClr>
              <a:buSzPts val="1800"/>
              <a:buFont typeface="Old Standard TT"/>
              <a:buChar char="➢"/>
            </a:pPr>
            <a:r>
              <a:rPr lang="en"/>
              <a:t>Motivation </a:t>
            </a:r>
            <a:endParaRPr/>
          </a:p>
          <a:p>
            <a:pPr indent="-342900" lvl="1" marL="914400" rtl="0" algn="l">
              <a:spcBef>
                <a:spcPts val="0"/>
              </a:spcBef>
              <a:spcAft>
                <a:spcPts val="0"/>
              </a:spcAft>
              <a:buSzPts val="1800"/>
              <a:buFont typeface="Old Standard TT"/>
              <a:buChar char="○"/>
            </a:pPr>
            <a:r>
              <a:rPr lang="en"/>
              <a:t>To analyze which city has been the most favourable for maximum number of wins for the leading country Brazil in the game.</a:t>
            </a:r>
            <a:endParaRPr/>
          </a:p>
          <a:p>
            <a:pPr indent="-342900" lvl="0" marL="457200" rtl="0" algn="l">
              <a:spcBef>
                <a:spcPts val="0"/>
              </a:spcBef>
              <a:spcAft>
                <a:spcPts val="0"/>
              </a:spcAft>
              <a:buClr>
                <a:srgbClr val="201F1E"/>
              </a:buClr>
              <a:buSzPts val="1800"/>
              <a:buFont typeface="Old Standard TT"/>
              <a:buChar char="➢"/>
            </a:pPr>
            <a:r>
              <a:rPr lang="en">
                <a:solidFill>
                  <a:srgbClr val="201F1E"/>
                </a:solidFill>
              </a:rPr>
              <a:t>Visualize</a:t>
            </a:r>
            <a:endParaRPr>
              <a:solidFill>
                <a:srgbClr val="201F1E"/>
              </a:solidFill>
            </a:endParaRPr>
          </a:p>
          <a:p>
            <a:pPr indent="-342900" lvl="1" marL="914400" rtl="0" algn="l">
              <a:spcBef>
                <a:spcPts val="1000"/>
              </a:spcBef>
              <a:spcAft>
                <a:spcPts val="0"/>
              </a:spcAft>
              <a:buClr>
                <a:srgbClr val="201F1E"/>
              </a:buClr>
              <a:buSzPts val="1800"/>
              <a:buFont typeface="Old Standard TT"/>
              <a:buChar char="○"/>
            </a:pPr>
            <a:r>
              <a:rPr lang="en"/>
              <a:t>Horizontal </a:t>
            </a:r>
            <a:r>
              <a:rPr lang="en"/>
              <a:t>Bar chart is plotted to visualize the maximum wins of Brazil across different cities.</a:t>
            </a:r>
            <a:endParaRPr/>
          </a:p>
          <a:p>
            <a:pPr indent="0" lvl="0" marL="91440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solidFill>
                <a:srgbClr val="201F1E"/>
              </a:solidFill>
            </a:endParaRPr>
          </a:p>
          <a:p>
            <a:pPr indent="0" lvl="0" marL="457200" rtl="0" algn="l">
              <a:spcBef>
                <a:spcPts val="1000"/>
              </a:spcBef>
              <a:spcAft>
                <a:spcPts val="0"/>
              </a:spcAft>
              <a:buNone/>
            </a:pPr>
            <a:r>
              <a:t/>
            </a:r>
            <a:endParaRPr>
              <a:solidFill>
                <a:srgbClr val="201F1E"/>
              </a:solidFill>
            </a:endParaRPr>
          </a:p>
          <a:p>
            <a:pPr indent="-285750" lvl="0" marL="457200" rtl="0" algn="l">
              <a:spcBef>
                <a:spcPts val="1000"/>
              </a:spcBef>
              <a:spcAft>
                <a:spcPts val="0"/>
              </a:spcAft>
              <a:buClr>
                <a:srgbClr val="FFFFFF"/>
              </a:buClr>
              <a:buSzPts val="900"/>
              <a:buFont typeface="Arial"/>
              <a:buChar char="➢"/>
            </a:pPr>
            <a:r>
              <a:t/>
            </a:r>
            <a:endParaRPr/>
          </a:p>
          <a:p>
            <a:pPr indent="0" lvl="0" marL="0" rtl="0" algn="l">
              <a:spcBef>
                <a:spcPts val="900"/>
              </a:spcBef>
              <a:spcAft>
                <a:spcPts val="0"/>
              </a:spcAft>
              <a:buNone/>
            </a:pPr>
            <a:r>
              <a:t/>
            </a:r>
            <a:endParaRPr/>
          </a:p>
          <a:p>
            <a:pPr indent="0" lvl="0" marL="457200" rtl="0" algn="l">
              <a:spcBef>
                <a:spcPts val="900"/>
              </a:spcBef>
              <a:spcAft>
                <a:spcPts val="900"/>
              </a:spcAft>
              <a:buNone/>
            </a:pPr>
            <a:r>
              <a:t/>
            </a:r>
            <a:endParaRPr/>
          </a:p>
        </p:txBody>
      </p:sp>
      <p:pic>
        <p:nvPicPr>
          <p:cNvPr id="111" name="Google Shape;111;p20"/>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1000"/>
                                        <p:tgtEl>
                                          <p:spTgt spid="11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Favourite ground for top country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117" name="Google Shape;117;p21"/>
          <p:cNvPicPr preferRelativeResize="0"/>
          <p:nvPr/>
        </p:nvPicPr>
        <p:blipFill>
          <a:blip r:embed="rId3">
            <a:alphaModFix/>
          </a:blip>
          <a:stretch>
            <a:fillRect/>
          </a:stretch>
        </p:blipFill>
        <p:spPr>
          <a:xfrm>
            <a:off x="8030875" y="0"/>
            <a:ext cx="1113126" cy="1113126"/>
          </a:xfrm>
          <a:prstGeom prst="rect">
            <a:avLst/>
          </a:prstGeom>
          <a:noFill/>
          <a:ln>
            <a:noFill/>
          </a:ln>
          <a:effectLst>
            <a:outerShdw blurRad="1428750" rotWithShape="0" algn="bl" dir="5400000" dist="19050">
              <a:srgbClr val="000000">
                <a:alpha val="80000"/>
              </a:srgbClr>
            </a:outerShdw>
            <a:reflection blurRad="0" dir="5400000" dist="38100" endA="0" endPos="30000" fadeDir="5400012" kx="0" rotWithShape="0" algn="bl" stPos="0" sy="-100000" ky="0"/>
          </a:effectLst>
        </p:spPr>
      </p:pic>
      <p:pic>
        <p:nvPicPr>
          <p:cNvPr id="118" name="Google Shape;118;p21"/>
          <p:cNvPicPr preferRelativeResize="0"/>
          <p:nvPr/>
        </p:nvPicPr>
        <p:blipFill>
          <a:blip r:embed="rId4">
            <a:alphaModFix/>
          </a:blip>
          <a:stretch>
            <a:fillRect/>
          </a:stretch>
        </p:blipFill>
        <p:spPr>
          <a:xfrm>
            <a:off x="1071100" y="1139175"/>
            <a:ext cx="6959775" cy="37544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1000"/>
                                        <p:tgtEl>
                                          <p:spTgt spid="11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1000"/>
                                        <p:tgtEl>
                                          <p:spTgt spid="11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