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5/25/2023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5/25/2023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5/25/2023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5/25/2023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5/25/2023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1097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577340"/>
            <a:ext cx="82296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5/25/2023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53.png"/><Relationship Id="rId7" Type="http://schemas.openxmlformats.org/officeDocument/2006/relationships/image" Target="../media/image56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7" Type="http://schemas.openxmlformats.org/officeDocument/2006/relationships/image" Target="../media/image68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3" Type="http://schemas.openxmlformats.org/officeDocument/2006/relationships/image" Target="../media/image73.png"/><Relationship Id="rId7" Type="http://schemas.openxmlformats.org/officeDocument/2006/relationships/image" Target="../media/image76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7" Type="http://schemas.openxmlformats.org/officeDocument/2006/relationships/image" Target="../media/image81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0.png"/><Relationship Id="rId5" Type="http://schemas.openxmlformats.org/officeDocument/2006/relationships/image" Target="../media/image79.png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7" Type="http://schemas.openxmlformats.org/officeDocument/2006/relationships/image" Target="../media/image86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5.png"/><Relationship Id="rId5" Type="http://schemas.openxmlformats.org/officeDocument/2006/relationships/image" Target="../media/image84.png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7" Type="http://schemas.openxmlformats.org/officeDocument/2006/relationships/image" Target="../media/image90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9.png"/><Relationship Id="rId5" Type="http://schemas.openxmlformats.org/officeDocument/2006/relationships/image" Target="../media/image88.png"/><Relationship Id="rId4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3.png"/><Relationship Id="rId5" Type="http://schemas.openxmlformats.org/officeDocument/2006/relationships/image" Target="../media/image92.png"/><Relationship Id="rId4" Type="http://schemas.openxmlformats.org/officeDocument/2006/relationships/image" Target="../media/image9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2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429511" y="3509772"/>
              <a:ext cx="3038856" cy="8229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63675" y="3550158"/>
              <a:ext cx="2971800" cy="1905"/>
            </a:xfrm>
            <a:custGeom>
              <a:avLst/>
              <a:gdLst/>
              <a:ahLst/>
              <a:cxnLst/>
              <a:rect l="l" t="t" r="r" b="b"/>
              <a:pathLst>
                <a:path w="2971800" h="1904">
                  <a:moveTo>
                    <a:pt x="0" y="0"/>
                  </a:moveTo>
                  <a:lnTo>
                    <a:pt x="2971800" y="1524"/>
                  </a:lnTo>
                </a:path>
              </a:pathLst>
            </a:custGeom>
            <a:ln w="12700">
              <a:solidFill>
                <a:srgbClr val="E9E8E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675632" y="3509772"/>
              <a:ext cx="3038856" cy="8229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708525" y="3550158"/>
              <a:ext cx="2971800" cy="1905"/>
            </a:xfrm>
            <a:custGeom>
              <a:avLst/>
              <a:gdLst/>
              <a:ahLst/>
              <a:cxnLst/>
              <a:rect l="l" t="t" r="r" b="b"/>
              <a:pathLst>
                <a:path w="2971800" h="1904">
                  <a:moveTo>
                    <a:pt x="0" y="0"/>
                  </a:moveTo>
                  <a:lnTo>
                    <a:pt x="2971800" y="1524"/>
                  </a:lnTo>
                </a:path>
              </a:pathLst>
            </a:custGeom>
            <a:ln w="12700">
              <a:solidFill>
                <a:srgbClr val="E9E8E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488179" y="3473196"/>
              <a:ext cx="150875" cy="15087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521327" y="3507231"/>
              <a:ext cx="83820" cy="8381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76200" y="4521200"/>
            <a:ext cx="4953000" cy="1879600"/>
          </a:xfrm>
          <a:prstGeom prst="rect">
            <a:avLst/>
          </a:prstGeom>
          <a:solidFill>
            <a:srgbClr val="FFFFFF"/>
          </a:solidFill>
          <a:ln w="38100">
            <a:solidFill>
              <a:srgbClr val="3891A7"/>
            </a:solidFill>
          </a:ln>
        </p:spPr>
        <p:txBody>
          <a:bodyPr vert="horz" wrap="square" lIns="0" tIns="153035" rIns="0" bIns="0" rtlCol="0">
            <a:spAutoFit/>
          </a:bodyPr>
          <a:lstStyle/>
          <a:p>
            <a:pPr marR="6350" algn="ctr">
              <a:lnSpc>
                <a:spcPct val="100000"/>
              </a:lnSpc>
              <a:spcBef>
                <a:spcPts val="1205"/>
              </a:spcBef>
            </a:pPr>
            <a:r>
              <a:rPr sz="2400" b="1" spc="20" dirty="0">
                <a:solidFill>
                  <a:srgbClr val="C00000"/>
                </a:solidFill>
                <a:latin typeface="Times New Roman"/>
                <a:cs typeface="Times New Roman"/>
              </a:rPr>
              <a:t>CHAPTER</a:t>
            </a:r>
            <a:r>
              <a:rPr sz="2400" b="1" spc="19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400" b="1" spc="-30" dirty="0">
                <a:solidFill>
                  <a:srgbClr val="C00000"/>
                </a:solidFill>
                <a:latin typeface="Times New Roman"/>
                <a:cs typeface="Times New Roman"/>
              </a:rPr>
              <a:t>SEVEN</a:t>
            </a:r>
            <a:endParaRPr sz="2400">
              <a:latin typeface="Times New Roman"/>
              <a:cs typeface="Times New Roman"/>
            </a:endParaRPr>
          </a:p>
          <a:p>
            <a:pPr marL="350520" marR="360045" algn="ctr">
              <a:lnSpc>
                <a:spcPct val="150000"/>
              </a:lnSpc>
              <a:spcBef>
                <a:spcPts val="705"/>
              </a:spcBef>
            </a:pPr>
            <a:r>
              <a:rPr sz="2000" b="1" spc="195" dirty="0">
                <a:solidFill>
                  <a:srgbClr val="001F5F"/>
                </a:solidFill>
                <a:latin typeface="Times New Roman"/>
                <a:cs typeface="Times New Roman"/>
              </a:rPr>
              <a:t>Introduction </a:t>
            </a:r>
            <a:r>
              <a:rPr sz="2000" b="1" spc="180" dirty="0">
                <a:solidFill>
                  <a:srgbClr val="001F5F"/>
                </a:solidFill>
                <a:latin typeface="Times New Roman"/>
                <a:cs typeface="Times New Roman"/>
              </a:rPr>
              <a:t>to </a:t>
            </a:r>
            <a:r>
              <a:rPr sz="2000" b="1" spc="170" dirty="0">
                <a:solidFill>
                  <a:srgbClr val="FF0000"/>
                </a:solidFill>
                <a:latin typeface="Times New Roman"/>
                <a:cs typeface="Times New Roman"/>
              </a:rPr>
              <a:t>Object</a:t>
            </a:r>
            <a:r>
              <a:rPr sz="2000" b="1" spc="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b="1" spc="195" dirty="0">
                <a:solidFill>
                  <a:srgbClr val="FF0000"/>
                </a:solidFill>
                <a:latin typeface="Times New Roman"/>
                <a:cs typeface="Times New Roman"/>
              </a:rPr>
              <a:t>Oriented  </a:t>
            </a:r>
            <a:r>
              <a:rPr sz="2000" b="1" spc="125" dirty="0">
                <a:solidFill>
                  <a:srgbClr val="001F5F"/>
                </a:solidFill>
                <a:latin typeface="Times New Roman"/>
                <a:cs typeface="Times New Roman"/>
              </a:rPr>
              <a:t>PHP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191000" y="6477000"/>
            <a:ext cx="4953000" cy="381000"/>
          </a:xfrm>
          <a:custGeom>
            <a:avLst/>
            <a:gdLst/>
            <a:ahLst/>
            <a:cxnLst/>
            <a:rect l="l" t="t" r="r" b="b"/>
            <a:pathLst>
              <a:path w="4953000" h="381000">
                <a:moveTo>
                  <a:pt x="4953000" y="0"/>
                </a:moveTo>
                <a:lnTo>
                  <a:pt x="0" y="0"/>
                </a:lnTo>
                <a:lnTo>
                  <a:pt x="0" y="381000"/>
                </a:lnTo>
                <a:lnTo>
                  <a:pt x="4953000" y="381000"/>
                </a:lnTo>
                <a:lnTo>
                  <a:pt x="4953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78891" y="601980"/>
            <a:ext cx="8554720" cy="6057900"/>
            <a:chOff x="278891" y="601980"/>
            <a:chExt cx="8554720" cy="6057900"/>
          </a:xfrm>
        </p:grpSpPr>
        <p:sp>
          <p:nvSpPr>
            <p:cNvPr id="3" name="object 3"/>
            <p:cNvSpPr/>
            <p:nvPr/>
          </p:nvSpPr>
          <p:spPr>
            <a:xfrm>
              <a:off x="373381" y="601980"/>
              <a:ext cx="8267696" cy="60578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78891" y="690372"/>
              <a:ext cx="8554212" cy="549859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57199" y="685800"/>
              <a:ext cx="8153400" cy="5943600"/>
            </a:xfrm>
            <a:custGeom>
              <a:avLst/>
              <a:gdLst/>
              <a:ahLst/>
              <a:cxnLst/>
              <a:rect l="l" t="t" r="r" b="b"/>
              <a:pathLst>
                <a:path w="8153400" h="5943600">
                  <a:moveTo>
                    <a:pt x="8153400" y="0"/>
                  </a:moveTo>
                  <a:lnTo>
                    <a:pt x="0" y="0"/>
                  </a:lnTo>
                  <a:lnTo>
                    <a:pt x="0" y="5943600"/>
                  </a:lnTo>
                  <a:lnTo>
                    <a:pt x="8153400" y="5943600"/>
                  </a:lnTo>
                  <a:lnTo>
                    <a:pt x="8153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57199" y="685800"/>
              <a:ext cx="8153400" cy="5943600"/>
            </a:xfrm>
            <a:custGeom>
              <a:avLst/>
              <a:gdLst/>
              <a:ahLst/>
              <a:cxnLst/>
              <a:rect l="l" t="t" r="r" b="b"/>
              <a:pathLst>
                <a:path w="8153400" h="5943600">
                  <a:moveTo>
                    <a:pt x="0" y="5943600"/>
                  </a:moveTo>
                  <a:lnTo>
                    <a:pt x="8153400" y="5943600"/>
                  </a:lnTo>
                  <a:lnTo>
                    <a:pt x="8153400" y="0"/>
                  </a:lnTo>
                  <a:lnTo>
                    <a:pt x="0" y="0"/>
                  </a:lnTo>
                  <a:lnTo>
                    <a:pt x="0" y="5943600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535940" y="633730"/>
            <a:ext cx="7994015" cy="1259840"/>
          </a:xfrm>
          <a:prstGeom prst="rect">
            <a:avLst/>
          </a:prstGeom>
        </p:spPr>
        <p:txBody>
          <a:bodyPr vert="horz" wrap="square" lIns="0" tIns="21844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72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700" spc="90" dirty="0">
                <a:solidFill>
                  <a:srgbClr val="001F5F"/>
                </a:solidFill>
                <a:latin typeface="Times New Roman"/>
                <a:cs typeface="Times New Roman"/>
              </a:rPr>
              <a:t>PHP</a:t>
            </a:r>
            <a:r>
              <a:rPr sz="2700" spc="-8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700" spc="75" dirty="0">
                <a:solidFill>
                  <a:srgbClr val="001F5F"/>
                </a:solidFill>
                <a:latin typeface="Times New Roman"/>
                <a:cs typeface="Times New Roman"/>
              </a:rPr>
              <a:t>provides</a:t>
            </a:r>
            <a:r>
              <a:rPr sz="2700" spc="-15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700" spc="95" dirty="0">
                <a:solidFill>
                  <a:srgbClr val="001F5F"/>
                </a:solidFill>
                <a:latin typeface="Times New Roman"/>
                <a:cs typeface="Times New Roman"/>
              </a:rPr>
              <a:t>a</a:t>
            </a:r>
            <a:r>
              <a:rPr sz="2700" spc="-114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700" spc="65" dirty="0">
                <a:solidFill>
                  <a:srgbClr val="001F5F"/>
                </a:solidFill>
                <a:latin typeface="Times New Roman"/>
                <a:cs typeface="Times New Roman"/>
              </a:rPr>
              <a:t>special</a:t>
            </a:r>
            <a:r>
              <a:rPr sz="2700" spc="-2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700" spc="114" dirty="0">
                <a:solidFill>
                  <a:srgbClr val="001F5F"/>
                </a:solidFill>
                <a:latin typeface="Times New Roman"/>
                <a:cs typeface="Times New Roman"/>
              </a:rPr>
              <a:t>function</a:t>
            </a:r>
            <a:r>
              <a:rPr sz="2700" spc="-114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700" spc="65" dirty="0">
                <a:solidFill>
                  <a:srgbClr val="001F5F"/>
                </a:solidFill>
                <a:latin typeface="Times New Roman"/>
                <a:cs typeface="Times New Roman"/>
              </a:rPr>
              <a:t>called</a:t>
            </a:r>
            <a:endParaRPr sz="27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  <a:spcBef>
                <a:spcPts val="1620"/>
              </a:spcBef>
              <a:tabLst>
                <a:tab pos="699770" algn="l"/>
              </a:tabLst>
            </a:pPr>
            <a:r>
              <a:rPr sz="2700" u="heavy" dirty="0">
                <a:solidFill>
                  <a:srgbClr val="FF0000"/>
                </a:solidFill>
                <a:uFill>
                  <a:solidFill>
                    <a:srgbClr val="FE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2700" spc="120" dirty="0">
                <a:solidFill>
                  <a:srgbClr val="FF0000"/>
                </a:solidFill>
                <a:latin typeface="Times New Roman"/>
                <a:cs typeface="Times New Roman"/>
              </a:rPr>
              <a:t>construct()</a:t>
            </a:r>
            <a:r>
              <a:rPr sz="2700" spc="-5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700" spc="130" dirty="0">
                <a:solidFill>
                  <a:srgbClr val="001F5F"/>
                </a:solidFill>
                <a:latin typeface="Times New Roman"/>
                <a:cs typeface="Times New Roman"/>
              </a:rPr>
              <a:t>to</a:t>
            </a:r>
            <a:r>
              <a:rPr sz="2700" spc="-12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700" spc="95" dirty="0">
                <a:solidFill>
                  <a:srgbClr val="001F5F"/>
                </a:solidFill>
                <a:latin typeface="Times New Roman"/>
                <a:cs typeface="Times New Roman"/>
              </a:rPr>
              <a:t>define</a:t>
            </a:r>
            <a:r>
              <a:rPr sz="2700" spc="-13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700" spc="95" dirty="0">
                <a:solidFill>
                  <a:srgbClr val="001F5F"/>
                </a:solidFill>
                <a:latin typeface="Times New Roman"/>
                <a:cs typeface="Times New Roman"/>
              </a:rPr>
              <a:t>a</a:t>
            </a:r>
            <a:r>
              <a:rPr sz="2700" spc="-11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700" spc="120" dirty="0">
                <a:solidFill>
                  <a:srgbClr val="001F5F"/>
                </a:solidFill>
                <a:latin typeface="Times New Roman"/>
                <a:cs typeface="Times New Roman"/>
              </a:rPr>
              <a:t>constructor/object</a:t>
            </a:r>
            <a:r>
              <a:rPr sz="2700" spc="-14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700" spc="60" dirty="0">
                <a:solidFill>
                  <a:srgbClr val="001F5F"/>
                </a:solidFill>
                <a:latin typeface="Times New Roman"/>
                <a:cs typeface="Times New Roman"/>
              </a:rPr>
              <a:t>creator.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5940" y="4255465"/>
            <a:ext cx="543560" cy="1837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700" spc="-125" dirty="0">
                <a:solidFill>
                  <a:srgbClr val="001F5F"/>
                </a:solidFill>
                <a:latin typeface="Times New Roman"/>
                <a:cs typeface="Times New Roman"/>
              </a:rPr>
              <a:t>S</a:t>
            </a:r>
            <a:endParaRPr sz="27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227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700" spc="-130" dirty="0">
                <a:solidFill>
                  <a:srgbClr val="001F5F"/>
                </a:solidFill>
                <a:latin typeface="Times New Roman"/>
                <a:cs typeface="Times New Roman"/>
              </a:rPr>
              <a:t>S</a:t>
            </a:r>
            <a:endParaRPr sz="27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227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700" spc="40" dirty="0">
                <a:solidFill>
                  <a:srgbClr val="001F5F"/>
                </a:solidFill>
                <a:latin typeface="Times New Roman"/>
                <a:cs typeface="Times New Roman"/>
              </a:rPr>
              <a:t>s</a:t>
            </a:r>
            <a:endParaRPr sz="2700">
              <a:latin typeface="Times New Roman"/>
              <a:cs typeface="Times New Roman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78307" y="0"/>
            <a:ext cx="8534400" cy="721360"/>
            <a:chOff x="178307" y="0"/>
            <a:chExt cx="8534400" cy="721360"/>
          </a:xfrm>
        </p:grpSpPr>
        <p:sp>
          <p:nvSpPr>
            <p:cNvPr id="10" name="object 10"/>
            <p:cNvSpPr/>
            <p:nvPr/>
          </p:nvSpPr>
          <p:spPr>
            <a:xfrm>
              <a:off x="376428" y="50292"/>
              <a:ext cx="8336280" cy="64007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78307" y="0"/>
              <a:ext cx="5643372" cy="72085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7199" y="76212"/>
              <a:ext cx="8229600" cy="533400"/>
            </a:xfrm>
            <a:custGeom>
              <a:avLst/>
              <a:gdLst/>
              <a:ahLst/>
              <a:cxnLst/>
              <a:rect l="l" t="t" r="r" b="b"/>
              <a:pathLst>
                <a:path w="8229600" h="533400">
                  <a:moveTo>
                    <a:pt x="8229600" y="0"/>
                  </a:moveTo>
                  <a:lnTo>
                    <a:pt x="0" y="0"/>
                  </a:lnTo>
                  <a:lnTo>
                    <a:pt x="0" y="533133"/>
                  </a:lnTo>
                  <a:lnTo>
                    <a:pt x="8229600" y="533133"/>
                  </a:lnTo>
                  <a:lnTo>
                    <a:pt x="8229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46888" y="0"/>
              <a:ext cx="5559552" cy="64922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/>
          <p:nvPr/>
        </p:nvSpPr>
        <p:spPr>
          <a:xfrm>
            <a:off x="533400" y="2057400"/>
            <a:ext cx="8077200" cy="405765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42315" y="601980"/>
            <a:ext cx="8612505" cy="6057900"/>
            <a:chOff x="242315" y="601980"/>
            <a:chExt cx="8612505" cy="6057900"/>
          </a:xfrm>
        </p:grpSpPr>
        <p:sp>
          <p:nvSpPr>
            <p:cNvPr id="3" name="object 3"/>
            <p:cNvSpPr/>
            <p:nvPr/>
          </p:nvSpPr>
          <p:spPr>
            <a:xfrm>
              <a:off x="373381" y="601980"/>
              <a:ext cx="8267696" cy="60578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42315" y="734568"/>
              <a:ext cx="8612124" cy="558241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57200" y="685800"/>
              <a:ext cx="8153400" cy="5943600"/>
            </a:xfrm>
            <a:custGeom>
              <a:avLst/>
              <a:gdLst/>
              <a:ahLst/>
              <a:cxnLst/>
              <a:rect l="l" t="t" r="r" b="b"/>
              <a:pathLst>
                <a:path w="8153400" h="5943600">
                  <a:moveTo>
                    <a:pt x="8153400" y="0"/>
                  </a:moveTo>
                  <a:lnTo>
                    <a:pt x="0" y="0"/>
                  </a:lnTo>
                  <a:lnTo>
                    <a:pt x="0" y="5943600"/>
                  </a:lnTo>
                  <a:lnTo>
                    <a:pt x="8153400" y="5943600"/>
                  </a:lnTo>
                  <a:lnTo>
                    <a:pt x="8153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57200" y="685800"/>
              <a:ext cx="8153400" cy="5943600"/>
            </a:xfrm>
            <a:custGeom>
              <a:avLst/>
              <a:gdLst/>
              <a:ahLst/>
              <a:cxnLst/>
              <a:rect l="l" t="t" r="r" b="b"/>
              <a:pathLst>
                <a:path w="8153400" h="5943600">
                  <a:moveTo>
                    <a:pt x="0" y="5943600"/>
                  </a:moveTo>
                  <a:lnTo>
                    <a:pt x="8153400" y="5943600"/>
                  </a:lnTo>
                  <a:lnTo>
                    <a:pt x="8153400" y="0"/>
                  </a:lnTo>
                  <a:lnTo>
                    <a:pt x="0" y="0"/>
                  </a:lnTo>
                  <a:lnTo>
                    <a:pt x="0" y="5943600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535940" y="897382"/>
            <a:ext cx="7981950" cy="2855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3200" dirty="0">
                <a:solidFill>
                  <a:srgbClr val="001F5F"/>
                </a:solidFill>
                <a:latin typeface="Times New Roman"/>
                <a:cs typeface="Times New Roman"/>
              </a:rPr>
              <a:t>Like</a:t>
            </a:r>
            <a:r>
              <a:rPr sz="3200" spc="-17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3200" spc="114" dirty="0">
                <a:solidFill>
                  <a:srgbClr val="001F5F"/>
                </a:solidFill>
                <a:latin typeface="Times New Roman"/>
                <a:cs typeface="Times New Roman"/>
              </a:rPr>
              <a:t>a</a:t>
            </a:r>
            <a:r>
              <a:rPr sz="3200" spc="-18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3200" spc="145" dirty="0">
                <a:solidFill>
                  <a:srgbClr val="001F5F"/>
                </a:solidFill>
                <a:latin typeface="Times New Roman"/>
                <a:cs typeface="Times New Roman"/>
              </a:rPr>
              <a:t>constructor</a:t>
            </a:r>
            <a:r>
              <a:rPr sz="3200" spc="-14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3200" spc="140" dirty="0">
                <a:solidFill>
                  <a:srgbClr val="001F5F"/>
                </a:solidFill>
                <a:latin typeface="Times New Roman"/>
                <a:cs typeface="Times New Roman"/>
              </a:rPr>
              <a:t>function</a:t>
            </a:r>
            <a:r>
              <a:rPr sz="3200" spc="-17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3200" spc="75" dirty="0">
                <a:solidFill>
                  <a:srgbClr val="001F5F"/>
                </a:solidFill>
                <a:latin typeface="Times New Roman"/>
                <a:cs typeface="Times New Roman"/>
              </a:rPr>
              <a:t>you</a:t>
            </a:r>
            <a:r>
              <a:rPr sz="3200" spc="-14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3200" spc="140" dirty="0">
                <a:solidFill>
                  <a:srgbClr val="001F5F"/>
                </a:solidFill>
                <a:latin typeface="Times New Roman"/>
                <a:cs typeface="Times New Roman"/>
              </a:rPr>
              <a:t>can</a:t>
            </a:r>
            <a:r>
              <a:rPr sz="3200" spc="-14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3200" spc="114" dirty="0">
                <a:solidFill>
                  <a:srgbClr val="001F5F"/>
                </a:solidFill>
                <a:latin typeface="Times New Roman"/>
                <a:cs typeface="Times New Roman"/>
              </a:rPr>
              <a:t>define</a:t>
            </a:r>
            <a:r>
              <a:rPr sz="3200" spc="-16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3200" spc="114" dirty="0">
                <a:solidFill>
                  <a:srgbClr val="001F5F"/>
                </a:solidFill>
                <a:latin typeface="Times New Roman"/>
                <a:cs typeface="Times New Roman"/>
              </a:rPr>
              <a:t>a</a:t>
            </a:r>
            <a:endParaRPr sz="32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  <a:spcBef>
                <a:spcPts val="2305"/>
              </a:spcBef>
            </a:pPr>
            <a:r>
              <a:rPr sz="3200" spc="150" dirty="0">
                <a:solidFill>
                  <a:srgbClr val="001F5F"/>
                </a:solidFill>
                <a:latin typeface="Times New Roman"/>
                <a:cs typeface="Times New Roman"/>
              </a:rPr>
              <a:t>destructor </a:t>
            </a:r>
            <a:r>
              <a:rPr sz="3200" spc="135" dirty="0">
                <a:solidFill>
                  <a:srgbClr val="001F5F"/>
                </a:solidFill>
                <a:latin typeface="Times New Roman"/>
                <a:cs typeface="Times New Roman"/>
              </a:rPr>
              <a:t>function </a:t>
            </a:r>
            <a:r>
              <a:rPr sz="3200" spc="110" dirty="0">
                <a:solidFill>
                  <a:srgbClr val="001F5F"/>
                </a:solidFill>
                <a:latin typeface="Times New Roman"/>
                <a:cs typeface="Times New Roman"/>
              </a:rPr>
              <a:t>using</a:t>
            </a:r>
            <a:r>
              <a:rPr sz="3200" spc="-56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3200" spc="135" dirty="0">
                <a:solidFill>
                  <a:srgbClr val="001F5F"/>
                </a:solidFill>
                <a:latin typeface="Times New Roman"/>
                <a:cs typeface="Times New Roman"/>
              </a:rPr>
              <a:t>function</a:t>
            </a:r>
            <a:endParaRPr sz="3200">
              <a:latin typeface="Times New Roman"/>
              <a:cs typeface="Times New Roman"/>
            </a:endParaRPr>
          </a:p>
          <a:p>
            <a:pPr marL="355600" marR="1423035">
              <a:lnSpc>
                <a:spcPts val="6150"/>
              </a:lnSpc>
              <a:spcBef>
                <a:spcPts val="585"/>
              </a:spcBef>
              <a:tabLst>
                <a:tab pos="763270" algn="l"/>
              </a:tabLst>
            </a:pPr>
            <a:r>
              <a:rPr sz="3200" u="heavy" dirty="0">
                <a:solidFill>
                  <a:srgbClr val="FF0000"/>
                </a:solidFill>
                <a:uFill>
                  <a:solidFill>
                    <a:srgbClr val="FE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3200" spc="135" dirty="0">
                <a:solidFill>
                  <a:srgbClr val="FF0000"/>
                </a:solidFill>
                <a:latin typeface="Times New Roman"/>
                <a:cs typeface="Times New Roman"/>
              </a:rPr>
              <a:t>destruct().</a:t>
            </a:r>
            <a:r>
              <a:rPr sz="3200" spc="-9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spc="-105" dirty="0">
                <a:solidFill>
                  <a:srgbClr val="001F5F"/>
                </a:solidFill>
                <a:latin typeface="Times New Roman"/>
                <a:cs typeface="Times New Roman"/>
              </a:rPr>
              <a:t>You</a:t>
            </a:r>
            <a:r>
              <a:rPr sz="3200" spc="-13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3200" spc="140" dirty="0">
                <a:solidFill>
                  <a:srgbClr val="001F5F"/>
                </a:solidFill>
                <a:latin typeface="Times New Roman"/>
                <a:cs typeface="Times New Roman"/>
              </a:rPr>
              <a:t>can</a:t>
            </a:r>
            <a:r>
              <a:rPr sz="3200" spc="-11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3200" spc="90" dirty="0">
                <a:solidFill>
                  <a:srgbClr val="001F5F"/>
                </a:solidFill>
                <a:latin typeface="Times New Roman"/>
                <a:cs typeface="Times New Roman"/>
              </a:rPr>
              <a:t>release</a:t>
            </a:r>
            <a:r>
              <a:rPr sz="3200" spc="-15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3200" spc="45" dirty="0">
                <a:solidFill>
                  <a:srgbClr val="001F5F"/>
                </a:solidFill>
                <a:latin typeface="Times New Roman"/>
                <a:cs typeface="Times New Roman"/>
              </a:rPr>
              <a:t>all</a:t>
            </a:r>
            <a:r>
              <a:rPr sz="3200" spc="-5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3200" spc="195" dirty="0">
                <a:solidFill>
                  <a:srgbClr val="001F5F"/>
                </a:solidFill>
                <a:latin typeface="Times New Roman"/>
                <a:cs typeface="Times New Roman"/>
              </a:rPr>
              <a:t>the  </a:t>
            </a:r>
            <a:r>
              <a:rPr sz="3200" spc="95" dirty="0">
                <a:solidFill>
                  <a:srgbClr val="001F5F"/>
                </a:solidFill>
                <a:latin typeface="Times New Roman"/>
                <a:cs typeface="Times New Roman"/>
              </a:rPr>
              <a:t>resources</a:t>
            </a:r>
            <a:r>
              <a:rPr sz="3200" spc="-14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3200" spc="130" dirty="0">
                <a:solidFill>
                  <a:srgbClr val="001F5F"/>
                </a:solidFill>
                <a:latin typeface="Times New Roman"/>
                <a:cs typeface="Times New Roman"/>
              </a:rPr>
              <a:t>with-in</a:t>
            </a:r>
            <a:r>
              <a:rPr sz="3200" spc="-14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3200" spc="114" dirty="0">
                <a:solidFill>
                  <a:srgbClr val="001F5F"/>
                </a:solidFill>
                <a:latin typeface="Times New Roman"/>
                <a:cs typeface="Times New Roman"/>
              </a:rPr>
              <a:t>a</a:t>
            </a:r>
            <a:r>
              <a:rPr sz="3200" spc="-15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3200" spc="110" dirty="0">
                <a:solidFill>
                  <a:srgbClr val="001F5F"/>
                </a:solidFill>
                <a:latin typeface="Times New Roman"/>
                <a:cs typeface="Times New Roman"/>
              </a:rPr>
              <a:t>destructor.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78307" y="0"/>
            <a:ext cx="8534400" cy="721360"/>
            <a:chOff x="178307" y="0"/>
            <a:chExt cx="8534400" cy="721360"/>
          </a:xfrm>
        </p:grpSpPr>
        <p:sp>
          <p:nvSpPr>
            <p:cNvPr id="9" name="object 9"/>
            <p:cNvSpPr/>
            <p:nvPr/>
          </p:nvSpPr>
          <p:spPr>
            <a:xfrm>
              <a:off x="376428" y="50292"/>
              <a:ext cx="8336280" cy="64007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78307" y="0"/>
              <a:ext cx="5218176" cy="72085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7199" y="76212"/>
              <a:ext cx="8229600" cy="533400"/>
            </a:xfrm>
            <a:custGeom>
              <a:avLst/>
              <a:gdLst/>
              <a:ahLst/>
              <a:cxnLst/>
              <a:rect l="l" t="t" r="r" b="b"/>
              <a:pathLst>
                <a:path w="8229600" h="533400">
                  <a:moveTo>
                    <a:pt x="8229600" y="0"/>
                  </a:moveTo>
                  <a:lnTo>
                    <a:pt x="0" y="0"/>
                  </a:lnTo>
                  <a:lnTo>
                    <a:pt x="0" y="533133"/>
                  </a:lnTo>
                  <a:lnTo>
                    <a:pt x="8229600" y="533133"/>
                  </a:lnTo>
                  <a:lnTo>
                    <a:pt x="8229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46888" y="0"/>
              <a:ext cx="5134356" cy="64922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91084" y="601980"/>
            <a:ext cx="8374380" cy="6057900"/>
            <a:chOff x="291084" y="601980"/>
            <a:chExt cx="8374380" cy="6057900"/>
          </a:xfrm>
        </p:grpSpPr>
        <p:sp>
          <p:nvSpPr>
            <p:cNvPr id="3" name="object 3"/>
            <p:cNvSpPr/>
            <p:nvPr/>
          </p:nvSpPr>
          <p:spPr>
            <a:xfrm>
              <a:off x="373381" y="601980"/>
              <a:ext cx="8267696" cy="60578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91084" y="687324"/>
              <a:ext cx="8374380" cy="559308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57200" y="685800"/>
              <a:ext cx="8153400" cy="5943600"/>
            </a:xfrm>
            <a:custGeom>
              <a:avLst/>
              <a:gdLst/>
              <a:ahLst/>
              <a:cxnLst/>
              <a:rect l="l" t="t" r="r" b="b"/>
              <a:pathLst>
                <a:path w="8153400" h="5943600">
                  <a:moveTo>
                    <a:pt x="8153400" y="0"/>
                  </a:moveTo>
                  <a:lnTo>
                    <a:pt x="0" y="0"/>
                  </a:lnTo>
                  <a:lnTo>
                    <a:pt x="0" y="5943600"/>
                  </a:lnTo>
                  <a:lnTo>
                    <a:pt x="8153400" y="5943600"/>
                  </a:lnTo>
                  <a:lnTo>
                    <a:pt x="8153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57200" y="685800"/>
              <a:ext cx="8153400" cy="5943600"/>
            </a:xfrm>
            <a:custGeom>
              <a:avLst/>
              <a:gdLst/>
              <a:ahLst/>
              <a:cxnLst/>
              <a:rect l="l" t="t" r="r" b="b"/>
              <a:pathLst>
                <a:path w="8153400" h="5943600">
                  <a:moveTo>
                    <a:pt x="0" y="5943600"/>
                  </a:moveTo>
                  <a:lnTo>
                    <a:pt x="8153400" y="5943600"/>
                  </a:lnTo>
                  <a:lnTo>
                    <a:pt x="8153400" y="0"/>
                  </a:lnTo>
                  <a:lnTo>
                    <a:pt x="0" y="0"/>
                  </a:lnTo>
                  <a:lnTo>
                    <a:pt x="0" y="5943600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535940" y="639216"/>
            <a:ext cx="7855584" cy="1740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5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500" spc="80" dirty="0">
                <a:solidFill>
                  <a:srgbClr val="001F5F"/>
                </a:solidFill>
                <a:latin typeface="Times New Roman"/>
                <a:cs typeface="Times New Roman"/>
              </a:rPr>
              <a:t>PHP </a:t>
            </a:r>
            <a:r>
              <a:rPr sz="2500" spc="35" dirty="0">
                <a:solidFill>
                  <a:srgbClr val="001F5F"/>
                </a:solidFill>
                <a:latin typeface="Times New Roman"/>
                <a:cs typeface="Times New Roman"/>
              </a:rPr>
              <a:t>class </a:t>
            </a:r>
            <a:r>
              <a:rPr sz="2500" spc="85" dirty="0">
                <a:solidFill>
                  <a:srgbClr val="001F5F"/>
                </a:solidFill>
                <a:latin typeface="Times New Roman"/>
                <a:cs typeface="Times New Roman"/>
              </a:rPr>
              <a:t>definitions </a:t>
            </a:r>
            <a:r>
              <a:rPr sz="2500" spc="105" dirty="0">
                <a:solidFill>
                  <a:srgbClr val="001F5F"/>
                </a:solidFill>
                <a:latin typeface="Times New Roman"/>
                <a:cs typeface="Times New Roman"/>
              </a:rPr>
              <a:t>can </a:t>
            </a:r>
            <a:r>
              <a:rPr sz="2500" spc="70" dirty="0">
                <a:solidFill>
                  <a:srgbClr val="001F5F"/>
                </a:solidFill>
                <a:latin typeface="Times New Roman"/>
                <a:cs typeface="Times New Roman"/>
              </a:rPr>
              <a:t>optionally </a:t>
            </a:r>
            <a:r>
              <a:rPr sz="2500" spc="110" dirty="0">
                <a:solidFill>
                  <a:srgbClr val="001F5F"/>
                </a:solidFill>
                <a:latin typeface="Times New Roman"/>
                <a:cs typeface="Times New Roman"/>
              </a:rPr>
              <a:t>inherit </a:t>
            </a:r>
            <a:r>
              <a:rPr sz="2500" spc="85" dirty="0">
                <a:solidFill>
                  <a:srgbClr val="001F5F"/>
                </a:solidFill>
                <a:latin typeface="Times New Roman"/>
                <a:cs typeface="Times New Roman"/>
              </a:rPr>
              <a:t>from a  </a:t>
            </a:r>
            <a:r>
              <a:rPr sz="2500" spc="130" dirty="0">
                <a:solidFill>
                  <a:srgbClr val="001F5F"/>
                </a:solidFill>
                <a:latin typeface="Times New Roman"/>
                <a:cs typeface="Times New Roman"/>
              </a:rPr>
              <a:t>parent</a:t>
            </a:r>
            <a:r>
              <a:rPr sz="2500" spc="-11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500" spc="35" dirty="0">
                <a:solidFill>
                  <a:srgbClr val="001F5F"/>
                </a:solidFill>
                <a:latin typeface="Times New Roman"/>
                <a:cs typeface="Times New Roman"/>
              </a:rPr>
              <a:t>class</a:t>
            </a:r>
            <a:r>
              <a:rPr sz="2500" spc="-114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500" spc="90" dirty="0">
                <a:solidFill>
                  <a:srgbClr val="001F5F"/>
                </a:solidFill>
                <a:latin typeface="Times New Roman"/>
                <a:cs typeface="Times New Roman"/>
              </a:rPr>
              <a:t>definition</a:t>
            </a:r>
            <a:r>
              <a:rPr sz="2500" spc="-1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500" spc="30" dirty="0">
                <a:solidFill>
                  <a:srgbClr val="001F5F"/>
                </a:solidFill>
                <a:latin typeface="Times New Roman"/>
                <a:cs typeface="Times New Roman"/>
              </a:rPr>
              <a:t>by</a:t>
            </a:r>
            <a:r>
              <a:rPr sz="2500" spc="-9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500" spc="80" dirty="0">
                <a:solidFill>
                  <a:srgbClr val="001F5F"/>
                </a:solidFill>
                <a:latin typeface="Times New Roman"/>
                <a:cs typeface="Times New Roman"/>
              </a:rPr>
              <a:t>using</a:t>
            </a:r>
            <a:r>
              <a:rPr sz="2500" spc="-1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500" spc="150" dirty="0">
                <a:solidFill>
                  <a:srgbClr val="001F5F"/>
                </a:solidFill>
                <a:latin typeface="Times New Roman"/>
                <a:cs typeface="Times New Roman"/>
              </a:rPr>
              <a:t>the</a:t>
            </a:r>
            <a:r>
              <a:rPr sz="2500" spc="-10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500" spc="95" dirty="0">
                <a:solidFill>
                  <a:srgbClr val="001F5F"/>
                </a:solidFill>
                <a:latin typeface="Times New Roman"/>
                <a:cs typeface="Times New Roman"/>
              </a:rPr>
              <a:t>extends</a:t>
            </a:r>
            <a:r>
              <a:rPr sz="2500" spc="-9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500" spc="55" dirty="0">
                <a:solidFill>
                  <a:srgbClr val="001F5F"/>
                </a:solidFill>
                <a:latin typeface="Times New Roman"/>
                <a:cs typeface="Times New Roman"/>
              </a:rPr>
              <a:t>clause.</a:t>
            </a:r>
            <a:r>
              <a:rPr sz="2500" spc="-3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500" spc="95" dirty="0">
                <a:solidFill>
                  <a:srgbClr val="001F5F"/>
                </a:solidFill>
                <a:latin typeface="Times New Roman"/>
                <a:cs typeface="Times New Roman"/>
              </a:rPr>
              <a:t>The  </a:t>
            </a:r>
            <a:r>
              <a:rPr sz="2500" spc="65" dirty="0">
                <a:solidFill>
                  <a:srgbClr val="001F5F"/>
                </a:solidFill>
                <a:latin typeface="Times New Roman"/>
                <a:cs typeface="Times New Roman"/>
              </a:rPr>
              <a:t>syntax </a:t>
            </a:r>
            <a:r>
              <a:rPr sz="2500" spc="20" dirty="0">
                <a:solidFill>
                  <a:srgbClr val="001F5F"/>
                </a:solidFill>
                <a:latin typeface="Times New Roman"/>
                <a:cs typeface="Times New Roman"/>
              </a:rPr>
              <a:t>is </a:t>
            </a:r>
            <a:r>
              <a:rPr sz="2500" spc="60" dirty="0">
                <a:solidFill>
                  <a:srgbClr val="001F5F"/>
                </a:solidFill>
                <a:latin typeface="Times New Roman"/>
                <a:cs typeface="Times New Roman"/>
              </a:rPr>
              <a:t>as</a:t>
            </a:r>
            <a:r>
              <a:rPr sz="2500" spc="-30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500" spc="5" dirty="0">
                <a:solidFill>
                  <a:srgbClr val="001F5F"/>
                </a:solidFill>
                <a:latin typeface="Times New Roman"/>
                <a:cs typeface="Times New Roman"/>
              </a:rPr>
              <a:t>follows: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5940" y="4450232"/>
            <a:ext cx="7256780" cy="17494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645160" indent="-342900">
              <a:lnSpc>
                <a:spcPct val="15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  <a:tab pos="2373630" algn="l"/>
              </a:tabLst>
            </a:pPr>
            <a:r>
              <a:rPr sz="2500" spc="95" dirty="0">
                <a:solidFill>
                  <a:srgbClr val="001F5F"/>
                </a:solidFill>
                <a:latin typeface="Times New Roman"/>
                <a:cs typeface="Times New Roman"/>
              </a:rPr>
              <a:t>The</a:t>
            </a:r>
            <a:r>
              <a:rPr sz="2500" spc="-13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500" spc="40" dirty="0">
                <a:solidFill>
                  <a:srgbClr val="001F5F"/>
                </a:solidFill>
                <a:latin typeface="Times New Roman"/>
                <a:cs typeface="Times New Roman"/>
              </a:rPr>
              <a:t>effect</a:t>
            </a:r>
            <a:r>
              <a:rPr sz="2500" spc="-11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500" spc="15" dirty="0">
                <a:solidFill>
                  <a:srgbClr val="001F5F"/>
                </a:solidFill>
                <a:latin typeface="Times New Roman"/>
                <a:cs typeface="Times New Roman"/>
              </a:rPr>
              <a:t>of</a:t>
            </a:r>
            <a:r>
              <a:rPr sz="2500" spc="5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500" spc="105" dirty="0">
                <a:solidFill>
                  <a:srgbClr val="001F5F"/>
                </a:solidFill>
                <a:latin typeface="Times New Roman"/>
                <a:cs typeface="Times New Roman"/>
              </a:rPr>
              <a:t>inheritance</a:t>
            </a:r>
            <a:r>
              <a:rPr sz="2500" spc="-4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500" spc="20" dirty="0">
                <a:solidFill>
                  <a:srgbClr val="001F5F"/>
                </a:solidFill>
                <a:latin typeface="Times New Roman"/>
                <a:cs typeface="Times New Roman"/>
              </a:rPr>
              <a:t>is</a:t>
            </a:r>
            <a:r>
              <a:rPr sz="2500" spc="-8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500" spc="160" dirty="0">
                <a:solidFill>
                  <a:srgbClr val="001F5F"/>
                </a:solidFill>
                <a:latin typeface="Times New Roman"/>
                <a:cs typeface="Times New Roman"/>
              </a:rPr>
              <a:t>that</a:t>
            </a:r>
            <a:r>
              <a:rPr sz="2500" spc="-7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500" spc="150" dirty="0">
                <a:solidFill>
                  <a:srgbClr val="001F5F"/>
                </a:solidFill>
                <a:latin typeface="Times New Roman"/>
                <a:cs typeface="Times New Roman"/>
              </a:rPr>
              <a:t>the</a:t>
            </a:r>
            <a:r>
              <a:rPr sz="2500" spc="-10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500" spc="80" dirty="0">
                <a:solidFill>
                  <a:srgbClr val="001F5F"/>
                </a:solidFill>
                <a:latin typeface="Times New Roman"/>
                <a:cs typeface="Times New Roman"/>
              </a:rPr>
              <a:t>child</a:t>
            </a:r>
            <a:r>
              <a:rPr sz="2500" spc="-3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500" spc="35" dirty="0">
                <a:solidFill>
                  <a:srgbClr val="001F5F"/>
                </a:solidFill>
                <a:latin typeface="Times New Roman"/>
                <a:cs typeface="Times New Roman"/>
              </a:rPr>
              <a:t>class  </a:t>
            </a:r>
            <a:r>
              <a:rPr sz="2500" spc="80" dirty="0">
                <a:solidFill>
                  <a:srgbClr val="001F5F"/>
                </a:solidFill>
                <a:latin typeface="Times New Roman"/>
                <a:cs typeface="Times New Roman"/>
              </a:rPr>
              <a:t>automatically	</a:t>
            </a:r>
            <a:r>
              <a:rPr sz="2500" spc="85" dirty="0">
                <a:solidFill>
                  <a:srgbClr val="001F5F"/>
                </a:solidFill>
                <a:latin typeface="Times New Roman"/>
                <a:cs typeface="Times New Roman"/>
              </a:rPr>
              <a:t>inherits:</a:t>
            </a:r>
            <a:endParaRPr sz="25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1935"/>
              </a:spcBef>
              <a:tabLst>
                <a:tab pos="756285" algn="l"/>
              </a:tabLst>
            </a:pPr>
            <a:r>
              <a:rPr sz="2200" spc="-5" dirty="0">
                <a:solidFill>
                  <a:srgbClr val="001F5F"/>
                </a:solidFill>
                <a:latin typeface="Arial"/>
                <a:cs typeface="Arial"/>
              </a:rPr>
              <a:t>–	</a:t>
            </a:r>
            <a:r>
              <a:rPr sz="2200" spc="-40" dirty="0">
                <a:solidFill>
                  <a:srgbClr val="001F5F"/>
                </a:solidFill>
                <a:latin typeface="Times New Roman"/>
                <a:cs typeface="Times New Roman"/>
              </a:rPr>
              <a:t>All</a:t>
            </a:r>
            <a:r>
              <a:rPr sz="220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200" spc="125" dirty="0">
                <a:solidFill>
                  <a:srgbClr val="001F5F"/>
                </a:solidFill>
                <a:latin typeface="Times New Roman"/>
                <a:cs typeface="Times New Roman"/>
              </a:rPr>
              <a:t>member</a:t>
            </a:r>
            <a:r>
              <a:rPr sz="2200" spc="-16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200" spc="45" dirty="0">
                <a:solidFill>
                  <a:srgbClr val="001F5F"/>
                </a:solidFill>
                <a:latin typeface="Times New Roman"/>
                <a:cs typeface="Times New Roman"/>
              </a:rPr>
              <a:t>variables</a:t>
            </a:r>
            <a:r>
              <a:rPr sz="2200" spc="-10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200" spc="135" dirty="0">
                <a:solidFill>
                  <a:srgbClr val="001F5F"/>
                </a:solidFill>
                <a:latin typeface="Times New Roman"/>
                <a:cs typeface="Times New Roman"/>
              </a:rPr>
              <a:t>and</a:t>
            </a:r>
            <a:r>
              <a:rPr sz="2200" spc="-2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200" spc="85" dirty="0">
                <a:solidFill>
                  <a:srgbClr val="001F5F"/>
                </a:solidFill>
                <a:latin typeface="Times New Roman"/>
                <a:cs typeface="Times New Roman"/>
              </a:rPr>
              <a:t>functions</a:t>
            </a:r>
            <a:r>
              <a:rPr sz="2200" spc="-13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200" spc="15" dirty="0">
                <a:solidFill>
                  <a:srgbClr val="001F5F"/>
                </a:solidFill>
                <a:latin typeface="Times New Roman"/>
                <a:cs typeface="Times New Roman"/>
              </a:rPr>
              <a:t>of</a:t>
            </a:r>
            <a:r>
              <a:rPr sz="2200" spc="4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200" spc="130" dirty="0">
                <a:solidFill>
                  <a:srgbClr val="001F5F"/>
                </a:solidFill>
                <a:latin typeface="Times New Roman"/>
                <a:cs typeface="Times New Roman"/>
              </a:rPr>
              <a:t>the</a:t>
            </a:r>
            <a:r>
              <a:rPr sz="2200" spc="-9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200" spc="114" dirty="0">
                <a:solidFill>
                  <a:srgbClr val="001F5F"/>
                </a:solidFill>
                <a:latin typeface="Times New Roman"/>
                <a:cs typeface="Times New Roman"/>
              </a:rPr>
              <a:t>parent</a:t>
            </a:r>
            <a:r>
              <a:rPr sz="2200" spc="-12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200" spc="30" dirty="0">
                <a:solidFill>
                  <a:srgbClr val="001F5F"/>
                </a:solidFill>
                <a:latin typeface="Times New Roman"/>
                <a:cs typeface="Times New Roman"/>
              </a:rPr>
              <a:t>class</a:t>
            </a:r>
            <a:endParaRPr sz="2200">
              <a:latin typeface="Times New Roman"/>
              <a:cs typeface="Times New Roman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78307" y="0"/>
            <a:ext cx="8534400" cy="4191000"/>
            <a:chOff x="178307" y="0"/>
            <a:chExt cx="8534400" cy="4191000"/>
          </a:xfrm>
        </p:grpSpPr>
        <p:sp>
          <p:nvSpPr>
            <p:cNvPr id="10" name="object 10"/>
            <p:cNvSpPr/>
            <p:nvPr/>
          </p:nvSpPr>
          <p:spPr>
            <a:xfrm>
              <a:off x="376428" y="50292"/>
              <a:ext cx="8336280" cy="64007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78307" y="0"/>
              <a:ext cx="3099816" cy="72085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7199" y="76212"/>
              <a:ext cx="8229600" cy="533400"/>
            </a:xfrm>
            <a:custGeom>
              <a:avLst/>
              <a:gdLst/>
              <a:ahLst/>
              <a:cxnLst/>
              <a:rect l="l" t="t" r="r" b="b"/>
              <a:pathLst>
                <a:path w="8229600" h="533400">
                  <a:moveTo>
                    <a:pt x="8229600" y="0"/>
                  </a:moveTo>
                  <a:lnTo>
                    <a:pt x="0" y="0"/>
                  </a:lnTo>
                  <a:lnTo>
                    <a:pt x="0" y="533133"/>
                  </a:lnTo>
                  <a:lnTo>
                    <a:pt x="8229600" y="533133"/>
                  </a:lnTo>
                  <a:lnTo>
                    <a:pt x="8229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46888" y="0"/>
              <a:ext cx="3012948" cy="64922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600199" y="2743200"/>
              <a:ext cx="4876800" cy="144780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274820" y="754380"/>
            <a:ext cx="4881880" cy="2628900"/>
            <a:chOff x="4274820" y="754380"/>
            <a:chExt cx="4881880" cy="2628900"/>
          </a:xfrm>
        </p:grpSpPr>
        <p:sp>
          <p:nvSpPr>
            <p:cNvPr id="3" name="object 3"/>
            <p:cNvSpPr/>
            <p:nvPr/>
          </p:nvSpPr>
          <p:spPr>
            <a:xfrm>
              <a:off x="4335777" y="754380"/>
              <a:ext cx="4808222" cy="26288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274820" y="809244"/>
              <a:ext cx="4869180" cy="233781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19600" y="838200"/>
              <a:ext cx="4724400" cy="2514600"/>
            </a:xfrm>
            <a:custGeom>
              <a:avLst/>
              <a:gdLst/>
              <a:ahLst/>
              <a:cxnLst/>
              <a:rect l="l" t="t" r="r" b="b"/>
              <a:pathLst>
                <a:path w="4724400" h="2514600">
                  <a:moveTo>
                    <a:pt x="4724400" y="0"/>
                  </a:moveTo>
                  <a:lnTo>
                    <a:pt x="0" y="0"/>
                  </a:lnTo>
                  <a:lnTo>
                    <a:pt x="0" y="2514600"/>
                  </a:lnTo>
                  <a:lnTo>
                    <a:pt x="4724400" y="2514600"/>
                  </a:lnTo>
                  <a:lnTo>
                    <a:pt x="4724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19600" y="838200"/>
              <a:ext cx="4724400" cy="2514600"/>
            </a:xfrm>
            <a:custGeom>
              <a:avLst/>
              <a:gdLst/>
              <a:ahLst/>
              <a:cxnLst/>
              <a:rect l="l" t="t" r="r" b="b"/>
              <a:pathLst>
                <a:path w="4724400" h="2514600">
                  <a:moveTo>
                    <a:pt x="0" y="2514600"/>
                  </a:moveTo>
                  <a:lnTo>
                    <a:pt x="4724400" y="2514600"/>
                  </a:lnTo>
                  <a:lnTo>
                    <a:pt x="4724400" y="0"/>
                  </a:lnTo>
                  <a:lnTo>
                    <a:pt x="0" y="0"/>
                  </a:lnTo>
                  <a:lnTo>
                    <a:pt x="0" y="2514600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498975" y="944625"/>
            <a:ext cx="4506595" cy="21342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200" spc="45" dirty="0">
                <a:solidFill>
                  <a:srgbClr val="001F5F"/>
                </a:solidFill>
                <a:latin typeface="Times New Roman"/>
                <a:cs typeface="Times New Roman"/>
              </a:rPr>
              <a:t>Example</a:t>
            </a:r>
            <a:endParaRPr sz="2200">
              <a:latin typeface="Times New Roman"/>
              <a:cs typeface="Times New Roman"/>
            </a:endParaRPr>
          </a:p>
          <a:p>
            <a:pPr marL="756285" marR="5080" lvl="1" indent="-287020">
              <a:lnSpc>
                <a:spcPct val="140000"/>
              </a:lnSpc>
              <a:spcBef>
                <a:spcPts val="525"/>
              </a:spcBef>
              <a:buClr>
                <a:srgbClr val="001F5F"/>
              </a:buClr>
              <a:buFont typeface="Wingdings"/>
              <a:buChar char=""/>
              <a:tabLst>
                <a:tab pos="812800" algn="l"/>
                <a:tab pos="813435" algn="l"/>
              </a:tabLst>
            </a:pPr>
            <a:r>
              <a:rPr dirty="0"/>
              <a:t>	</a:t>
            </a:r>
            <a:r>
              <a:rPr sz="2000" spc="75" dirty="0">
                <a:solidFill>
                  <a:srgbClr val="001F5F"/>
                </a:solidFill>
                <a:latin typeface="Times New Roman"/>
                <a:cs typeface="Times New Roman"/>
              </a:rPr>
              <a:t>The </a:t>
            </a:r>
            <a:r>
              <a:rPr sz="2000" spc="30" dirty="0">
                <a:solidFill>
                  <a:srgbClr val="001F5F"/>
                </a:solidFill>
                <a:latin typeface="Times New Roman"/>
                <a:cs typeface="Times New Roman"/>
              </a:rPr>
              <a:t>following </a:t>
            </a:r>
            <a:r>
              <a:rPr sz="2000" spc="15" dirty="0">
                <a:solidFill>
                  <a:srgbClr val="001F5F"/>
                </a:solidFill>
                <a:latin typeface="Times New Roman"/>
                <a:cs typeface="Times New Roman"/>
              </a:rPr>
              <a:t>Novel </a:t>
            </a:r>
            <a:r>
              <a:rPr sz="2000" spc="30" dirty="0">
                <a:solidFill>
                  <a:srgbClr val="001F5F"/>
                </a:solidFill>
                <a:latin typeface="Times New Roman"/>
                <a:cs typeface="Times New Roman"/>
              </a:rPr>
              <a:t>class</a:t>
            </a:r>
            <a:r>
              <a:rPr sz="2000" spc="-35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spc="80" dirty="0">
                <a:solidFill>
                  <a:srgbClr val="001F5F"/>
                </a:solidFill>
                <a:latin typeface="Times New Roman"/>
                <a:cs typeface="Times New Roman"/>
              </a:rPr>
              <a:t>inherits  </a:t>
            </a:r>
            <a:r>
              <a:rPr sz="2000" spc="20" dirty="0">
                <a:solidFill>
                  <a:srgbClr val="001F5F"/>
                </a:solidFill>
                <a:latin typeface="Times New Roman"/>
                <a:cs typeface="Times New Roman"/>
              </a:rPr>
              <a:t>Books </a:t>
            </a:r>
            <a:r>
              <a:rPr sz="2000" spc="30" dirty="0">
                <a:solidFill>
                  <a:srgbClr val="001F5F"/>
                </a:solidFill>
                <a:latin typeface="Times New Roman"/>
                <a:cs typeface="Times New Roman"/>
              </a:rPr>
              <a:t>class </a:t>
            </a:r>
            <a:r>
              <a:rPr sz="2000" spc="125" dirty="0">
                <a:solidFill>
                  <a:srgbClr val="001F5F"/>
                </a:solidFill>
                <a:latin typeface="Times New Roman"/>
                <a:cs typeface="Times New Roman"/>
              </a:rPr>
              <a:t>and </a:t>
            </a:r>
            <a:r>
              <a:rPr sz="2000" spc="95" dirty="0">
                <a:solidFill>
                  <a:srgbClr val="001F5F"/>
                </a:solidFill>
                <a:latin typeface="Times New Roman"/>
                <a:cs typeface="Times New Roman"/>
              </a:rPr>
              <a:t>adds </a:t>
            </a:r>
            <a:r>
              <a:rPr sz="2000" spc="100" dirty="0">
                <a:solidFill>
                  <a:srgbClr val="001F5F"/>
                </a:solidFill>
                <a:latin typeface="Times New Roman"/>
                <a:cs typeface="Times New Roman"/>
              </a:rPr>
              <a:t>more  </a:t>
            </a:r>
            <a:r>
              <a:rPr sz="2000" spc="65" dirty="0">
                <a:solidFill>
                  <a:srgbClr val="001F5F"/>
                </a:solidFill>
                <a:latin typeface="Times New Roman"/>
                <a:cs typeface="Times New Roman"/>
              </a:rPr>
              <a:t>functionality </a:t>
            </a:r>
            <a:r>
              <a:rPr sz="2000" spc="80" dirty="0">
                <a:solidFill>
                  <a:srgbClr val="001F5F"/>
                </a:solidFill>
                <a:latin typeface="Times New Roman"/>
                <a:cs typeface="Times New Roman"/>
              </a:rPr>
              <a:t>based </a:t>
            </a:r>
            <a:r>
              <a:rPr sz="2000" spc="120" dirty="0">
                <a:solidFill>
                  <a:srgbClr val="001F5F"/>
                </a:solidFill>
                <a:latin typeface="Times New Roman"/>
                <a:cs typeface="Times New Roman"/>
              </a:rPr>
              <a:t>on the  </a:t>
            </a:r>
            <a:r>
              <a:rPr sz="2000" spc="90" dirty="0">
                <a:solidFill>
                  <a:srgbClr val="001F5F"/>
                </a:solidFill>
                <a:latin typeface="Times New Roman"/>
                <a:cs typeface="Times New Roman"/>
              </a:rPr>
              <a:t>requirement.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0" y="0"/>
            <a:ext cx="9150350" cy="6261100"/>
            <a:chOff x="0" y="0"/>
            <a:chExt cx="9150350" cy="6261100"/>
          </a:xfrm>
        </p:grpSpPr>
        <p:sp>
          <p:nvSpPr>
            <p:cNvPr id="9" name="object 9"/>
            <p:cNvSpPr/>
            <p:nvPr/>
          </p:nvSpPr>
          <p:spPr>
            <a:xfrm>
              <a:off x="390146" y="59435"/>
              <a:ext cx="8313415" cy="62179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78308" y="0"/>
              <a:ext cx="5771388" cy="72085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7200" y="76212"/>
              <a:ext cx="8229600" cy="533400"/>
            </a:xfrm>
            <a:custGeom>
              <a:avLst/>
              <a:gdLst/>
              <a:ahLst/>
              <a:cxnLst/>
              <a:rect l="l" t="t" r="r" b="b"/>
              <a:pathLst>
                <a:path w="8229600" h="533400">
                  <a:moveTo>
                    <a:pt x="8229600" y="0"/>
                  </a:moveTo>
                  <a:lnTo>
                    <a:pt x="0" y="0"/>
                  </a:lnTo>
                  <a:lnTo>
                    <a:pt x="0" y="533133"/>
                  </a:lnTo>
                  <a:lnTo>
                    <a:pt x="8229600" y="533133"/>
                  </a:lnTo>
                  <a:lnTo>
                    <a:pt x="8229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46888" y="0"/>
              <a:ext cx="5687568" cy="64922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419600" y="3124200"/>
              <a:ext cx="4724399" cy="312420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413250" y="3117850"/>
              <a:ext cx="4730750" cy="3136900"/>
            </a:xfrm>
            <a:custGeom>
              <a:avLst/>
              <a:gdLst/>
              <a:ahLst/>
              <a:cxnLst/>
              <a:rect l="l" t="t" r="r" b="b"/>
              <a:pathLst>
                <a:path w="4730750" h="3136900">
                  <a:moveTo>
                    <a:pt x="4730750" y="0"/>
                  </a:moveTo>
                  <a:lnTo>
                    <a:pt x="0" y="0"/>
                  </a:lnTo>
                  <a:lnTo>
                    <a:pt x="0" y="3136900"/>
                  </a:lnTo>
                </a:path>
              </a:pathLst>
            </a:custGeom>
            <a:ln w="12700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0" y="838200"/>
              <a:ext cx="4419600" cy="541020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/>
          <p:nvPr/>
        </p:nvSpPr>
        <p:spPr>
          <a:xfrm>
            <a:off x="0" y="831850"/>
            <a:ext cx="9144000" cy="5422900"/>
          </a:xfrm>
          <a:custGeom>
            <a:avLst/>
            <a:gdLst/>
            <a:ahLst/>
            <a:cxnLst/>
            <a:rect l="l" t="t" r="r" b="b"/>
            <a:pathLst>
              <a:path w="9144000" h="5422900">
                <a:moveTo>
                  <a:pt x="4413250" y="5422900"/>
                </a:moveTo>
                <a:lnTo>
                  <a:pt x="9144000" y="5422900"/>
                </a:lnTo>
              </a:path>
              <a:path w="9144000" h="5422900">
                <a:moveTo>
                  <a:pt x="0" y="5422900"/>
                </a:moveTo>
                <a:lnTo>
                  <a:pt x="4425951" y="5422900"/>
                </a:lnTo>
                <a:lnTo>
                  <a:pt x="4425951" y="0"/>
                </a:lnTo>
                <a:lnTo>
                  <a:pt x="0" y="0"/>
                </a:lnTo>
              </a:path>
            </a:pathLst>
          </a:custGeom>
          <a:ln w="12700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92608" y="601974"/>
            <a:ext cx="8361045" cy="2477135"/>
            <a:chOff x="292608" y="601974"/>
            <a:chExt cx="8361045" cy="2477135"/>
          </a:xfrm>
        </p:grpSpPr>
        <p:sp>
          <p:nvSpPr>
            <p:cNvPr id="3" name="object 3"/>
            <p:cNvSpPr/>
            <p:nvPr/>
          </p:nvSpPr>
          <p:spPr>
            <a:xfrm>
              <a:off x="373381" y="601974"/>
              <a:ext cx="8267696" cy="247651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92608" y="659891"/>
              <a:ext cx="8360664" cy="223113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57200" y="685799"/>
              <a:ext cx="8153400" cy="2362200"/>
            </a:xfrm>
            <a:custGeom>
              <a:avLst/>
              <a:gdLst/>
              <a:ahLst/>
              <a:cxnLst/>
              <a:rect l="l" t="t" r="r" b="b"/>
              <a:pathLst>
                <a:path w="8153400" h="2362200">
                  <a:moveTo>
                    <a:pt x="8153400" y="0"/>
                  </a:moveTo>
                  <a:lnTo>
                    <a:pt x="0" y="0"/>
                  </a:lnTo>
                  <a:lnTo>
                    <a:pt x="0" y="2362200"/>
                  </a:lnTo>
                  <a:lnTo>
                    <a:pt x="8153400" y="2362200"/>
                  </a:lnTo>
                  <a:lnTo>
                    <a:pt x="8153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57200" y="685799"/>
              <a:ext cx="8153400" cy="2362200"/>
            </a:xfrm>
            <a:custGeom>
              <a:avLst/>
              <a:gdLst/>
              <a:ahLst/>
              <a:cxnLst/>
              <a:rect l="l" t="t" r="r" b="b"/>
              <a:pathLst>
                <a:path w="8153400" h="2362200">
                  <a:moveTo>
                    <a:pt x="0" y="2362200"/>
                  </a:moveTo>
                  <a:lnTo>
                    <a:pt x="8153400" y="2362200"/>
                  </a:lnTo>
                  <a:lnTo>
                    <a:pt x="8153400" y="0"/>
                  </a:lnTo>
                  <a:lnTo>
                    <a:pt x="0" y="0"/>
                  </a:lnTo>
                  <a:lnTo>
                    <a:pt x="0" y="2362200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535940" y="649884"/>
            <a:ext cx="7828280" cy="2159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40000"/>
              </a:lnSpc>
              <a:spcBef>
                <a:spcPts val="10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500" spc="95" dirty="0">
                <a:solidFill>
                  <a:srgbClr val="FF0000"/>
                </a:solidFill>
                <a:latin typeface="Times New Roman"/>
                <a:cs typeface="Times New Roman"/>
              </a:rPr>
              <a:t>Function </a:t>
            </a:r>
            <a:r>
              <a:rPr sz="2500" spc="85" dirty="0">
                <a:solidFill>
                  <a:srgbClr val="FF0000"/>
                </a:solidFill>
                <a:latin typeface="Times New Roman"/>
                <a:cs typeface="Times New Roman"/>
              </a:rPr>
              <a:t>definitions </a:t>
            </a:r>
            <a:r>
              <a:rPr sz="2500" spc="105" dirty="0">
                <a:solidFill>
                  <a:srgbClr val="001F5F"/>
                </a:solidFill>
                <a:latin typeface="Times New Roman"/>
                <a:cs typeface="Times New Roman"/>
              </a:rPr>
              <a:t>in </a:t>
            </a:r>
            <a:r>
              <a:rPr sz="2500" spc="80" dirty="0">
                <a:solidFill>
                  <a:srgbClr val="FF0000"/>
                </a:solidFill>
                <a:latin typeface="Times New Roman"/>
                <a:cs typeface="Times New Roman"/>
              </a:rPr>
              <a:t>child </a:t>
            </a:r>
            <a:r>
              <a:rPr sz="2500" spc="40" dirty="0">
                <a:solidFill>
                  <a:srgbClr val="FF0000"/>
                </a:solidFill>
                <a:latin typeface="Times New Roman"/>
                <a:cs typeface="Times New Roman"/>
              </a:rPr>
              <a:t>classes </a:t>
            </a:r>
            <a:r>
              <a:rPr sz="2500" spc="105" dirty="0">
                <a:solidFill>
                  <a:srgbClr val="001F5F"/>
                </a:solidFill>
                <a:latin typeface="Times New Roman"/>
                <a:cs typeface="Times New Roman"/>
              </a:rPr>
              <a:t>can </a:t>
            </a:r>
            <a:r>
              <a:rPr sz="2500" spc="65" dirty="0">
                <a:solidFill>
                  <a:srgbClr val="FF0000"/>
                </a:solidFill>
                <a:latin typeface="Times New Roman"/>
                <a:cs typeface="Times New Roman"/>
              </a:rPr>
              <a:t>override </a:t>
            </a:r>
            <a:r>
              <a:rPr sz="2500" spc="6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500" spc="85" dirty="0">
                <a:solidFill>
                  <a:srgbClr val="001F5F"/>
                </a:solidFill>
                <a:latin typeface="Times New Roman"/>
                <a:cs typeface="Times New Roman"/>
              </a:rPr>
              <a:t>definitions</a:t>
            </a:r>
            <a:r>
              <a:rPr sz="2500" spc="-8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500" spc="15" dirty="0">
                <a:solidFill>
                  <a:srgbClr val="001F5F"/>
                </a:solidFill>
                <a:latin typeface="Times New Roman"/>
                <a:cs typeface="Times New Roman"/>
              </a:rPr>
              <a:t>of</a:t>
            </a:r>
            <a:r>
              <a:rPr sz="2500" spc="5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500" spc="90" dirty="0">
                <a:solidFill>
                  <a:srgbClr val="001F5F"/>
                </a:solidFill>
                <a:latin typeface="Times New Roman"/>
                <a:cs typeface="Times New Roman"/>
              </a:rPr>
              <a:t>functions</a:t>
            </a:r>
            <a:r>
              <a:rPr sz="2500" spc="-8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500" spc="100" dirty="0">
                <a:solidFill>
                  <a:srgbClr val="001F5F"/>
                </a:solidFill>
                <a:latin typeface="Times New Roman"/>
                <a:cs typeface="Times New Roman"/>
              </a:rPr>
              <a:t>with</a:t>
            </a:r>
            <a:r>
              <a:rPr sz="2500" spc="-3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500" spc="150" dirty="0">
                <a:solidFill>
                  <a:srgbClr val="FF0000"/>
                </a:solidFill>
                <a:latin typeface="Times New Roman"/>
                <a:cs typeface="Times New Roman"/>
              </a:rPr>
              <a:t>the</a:t>
            </a:r>
            <a:r>
              <a:rPr sz="2500" spc="-9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500" spc="105" dirty="0">
                <a:solidFill>
                  <a:srgbClr val="FF0000"/>
                </a:solidFill>
                <a:latin typeface="Times New Roman"/>
                <a:cs typeface="Times New Roman"/>
              </a:rPr>
              <a:t>same</a:t>
            </a:r>
            <a:r>
              <a:rPr sz="2500" spc="-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500" spc="140" dirty="0">
                <a:solidFill>
                  <a:srgbClr val="FF0000"/>
                </a:solidFill>
                <a:latin typeface="Times New Roman"/>
                <a:cs typeface="Times New Roman"/>
              </a:rPr>
              <a:t>name</a:t>
            </a:r>
            <a:r>
              <a:rPr sz="2500" spc="-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500" spc="105" dirty="0">
                <a:solidFill>
                  <a:srgbClr val="001F5F"/>
                </a:solidFill>
                <a:latin typeface="Times New Roman"/>
                <a:cs typeface="Times New Roman"/>
              </a:rPr>
              <a:t>in</a:t>
            </a:r>
            <a:r>
              <a:rPr sz="2500" spc="-7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500" spc="130" dirty="0">
                <a:solidFill>
                  <a:srgbClr val="FF0000"/>
                </a:solidFill>
                <a:latin typeface="Times New Roman"/>
                <a:cs typeface="Times New Roman"/>
              </a:rPr>
              <a:t>parent  </a:t>
            </a:r>
            <a:r>
              <a:rPr sz="2500" spc="35" dirty="0">
                <a:solidFill>
                  <a:srgbClr val="FF0000"/>
                </a:solidFill>
                <a:latin typeface="Times New Roman"/>
                <a:cs typeface="Times New Roman"/>
              </a:rPr>
              <a:t>classes</a:t>
            </a:r>
            <a:r>
              <a:rPr sz="2500" spc="35" dirty="0">
                <a:solidFill>
                  <a:srgbClr val="001F5F"/>
                </a:solidFill>
                <a:latin typeface="Times New Roman"/>
                <a:cs typeface="Times New Roman"/>
              </a:rPr>
              <a:t>.</a:t>
            </a:r>
            <a:r>
              <a:rPr sz="250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500" spc="110" dirty="0">
                <a:solidFill>
                  <a:srgbClr val="001F5F"/>
                </a:solidFill>
                <a:latin typeface="Times New Roman"/>
                <a:cs typeface="Times New Roman"/>
              </a:rPr>
              <a:t>In</a:t>
            </a:r>
            <a:r>
              <a:rPr sz="2500" spc="-10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500" spc="85" dirty="0">
                <a:solidFill>
                  <a:srgbClr val="001F5F"/>
                </a:solidFill>
                <a:latin typeface="Times New Roman"/>
                <a:cs typeface="Times New Roman"/>
              </a:rPr>
              <a:t>a</a:t>
            </a:r>
            <a:r>
              <a:rPr sz="2500" spc="-12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500" spc="80" dirty="0">
                <a:solidFill>
                  <a:srgbClr val="001F5F"/>
                </a:solidFill>
                <a:latin typeface="Times New Roman"/>
                <a:cs typeface="Times New Roman"/>
              </a:rPr>
              <a:t>child</a:t>
            </a:r>
            <a:r>
              <a:rPr sz="2500" spc="-6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500" spc="25" dirty="0">
                <a:solidFill>
                  <a:srgbClr val="001F5F"/>
                </a:solidFill>
                <a:latin typeface="Times New Roman"/>
                <a:cs typeface="Times New Roman"/>
              </a:rPr>
              <a:t>class,</a:t>
            </a:r>
            <a:r>
              <a:rPr sz="2500" spc="-5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500" spc="20" dirty="0">
                <a:solidFill>
                  <a:srgbClr val="001F5F"/>
                </a:solidFill>
                <a:latin typeface="Times New Roman"/>
                <a:cs typeface="Times New Roman"/>
              </a:rPr>
              <a:t>we</a:t>
            </a:r>
            <a:r>
              <a:rPr sz="2500" spc="-12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500" spc="105" dirty="0">
                <a:solidFill>
                  <a:srgbClr val="001F5F"/>
                </a:solidFill>
                <a:latin typeface="Times New Roman"/>
                <a:cs typeface="Times New Roman"/>
              </a:rPr>
              <a:t>can</a:t>
            </a:r>
            <a:r>
              <a:rPr sz="2500" spc="-3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500" spc="70" dirty="0">
                <a:solidFill>
                  <a:srgbClr val="001F5F"/>
                </a:solidFill>
                <a:latin typeface="Times New Roman"/>
                <a:cs typeface="Times New Roman"/>
              </a:rPr>
              <a:t>modify</a:t>
            </a:r>
            <a:r>
              <a:rPr sz="2500" spc="-8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500" spc="150" dirty="0">
                <a:solidFill>
                  <a:srgbClr val="001F5F"/>
                </a:solidFill>
                <a:latin typeface="Times New Roman"/>
                <a:cs typeface="Times New Roman"/>
              </a:rPr>
              <a:t>the</a:t>
            </a:r>
            <a:r>
              <a:rPr sz="2500" spc="-11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500" spc="90" dirty="0">
                <a:solidFill>
                  <a:srgbClr val="001F5F"/>
                </a:solidFill>
                <a:latin typeface="Times New Roman"/>
                <a:cs typeface="Times New Roman"/>
              </a:rPr>
              <a:t>definition</a:t>
            </a:r>
            <a:r>
              <a:rPr sz="2500" spc="-7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500" spc="15" dirty="0">
                <a:solidFill>
                  <a:srgbClr val="001F5F"/>
                </a:solidFill>
                <a:latin typeface="Times New Roman"/>
                <a:cs typeface="Times New Roman"/>
              </a:rPr>
              <a:t>of  </a:t>
            </a:r>
            <a:r>
              <a:rPr sz="2500" spc="85" dirty="0">
                <a:solidFill>
                  <a:srgbClr val="001F5F"/>
                </a:solidFill>
                <a:latin typeface="Times New Roman"/>
                <a:cs typeface="Times New Roman"/>
              </a:rPr>
              <a:t>a</a:t>
            </a:r>
            <a:r>
              <a:rPr sz="2500" spc="-9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500" spc="100" dirty="0">
                <a:solidFill>
                  <a:srgbClr val="001F5F"/>
                </a:solidFill>
                <a:latin typeface="Times New Roman"/>
                <a:cs typeface="Times New Roman"/>
              </a:rPr>
              <a:t>function</a:t>
            </a:r>
            <a:r>
              <a:rPr sz="2500" spc="-1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500" spc="110" dirty="0">
                <a:solidFill>
                  <a:srgbClr val="001F5F"/>
                </a:solidFill>
                <a:latin typeface="Times New Roman"/>
                <a:cs typeface="Times New Roman"/>
              </a:rPr>
              <a:t>inherited</a:t>
            </a:r>
            <a:r>
              <a:rPr sz="250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500" spc="85" dirty="0">
                <a:solidFill>
                  <a:srgbClr val="001F5F"/>
                </a:solidFill>
                <a:latin typeface="Times New Roman"/>
                <a:cs typeface="Times New Roman"/>
              </a:rPr>
              <a:t>from</a:t>
            </a:r>
            <a:r>
              <a:rPr sz="2500" spc="-6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500" spc="130" dirty="0">
                <a:solidFill>
                  <a:srgbClr val="001F5F"/>
                </a:solidFill>
                <a:latin typeface="Times New Roman"/>
                <a:cs typeface="Times New Roman"/>
              </a:rPr>
              <a:t>parent</a:t>
            </a:r>
            <a:r>
              <a:rPr sz="2500" spc="-114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500" spc="25" dirty="0">
                <a:solidFill>
                  <a:srgbClr val="001F5F"/>
                </a:solidFill>
                <a:latin typeface="Times New Roman"/>
                <a:cs typeface="Times New Roman"/>
              </a:rPr>
              <a:t>class.</a:t>
            </a:r>
            <a:endParaRPr sz="2500">
              <a:latin typeface="Times New Roman"/>
              <a:cs typeface="Times New Roman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78307" y="0"/>
            <a:ext cx="8534400" cy="721360"/>
            <a:chOff x="178307" y="0"/>
            <a:chExt cx="8534400" cy="721360"/>
          </a:xfrm>
        </p:grpSpPr>
        <p:sp>
          <p:nvSpPr>
            <p:cNvPr id="9" name="object 9"/>
            <p:cNvSpPr/>
            <p:nvPr/>
          </p:nvSpPr>
          <p:spPr>
            <a:xfrm>
              <a:off x="376428" y="50292"/>
              <a:ext cx="8336280" cy="64007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78307" y="0"/>
              <a:ext cx="4744212" cy="72085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7199" y="76212"/>
              <a:ext cx="8229600" cy="533400"/>
            </a:xfrm>
            <a:custGeom>
              <a:avLst/>
              <a:gdLst/>
              <a:ahLst/>
              <a:cxnLst/>
              <a:rect l="l" t="t" r="r" b="b"/>
              <a:pathLst>
                <a:path w="8229600" h="533400">
                  <a:moveTo>
                    <a:pt x="8229600" y="0"/>
                  </a:moveTo>
                  <a:lnTo>
                    <a:pt x="0" y="0"/>
                  </a:lnTo>
                  <a:lnTo>
                    <a:pt x="0" y="533133"/>
                  </a:lnTo>
                  <a:lnTo>
                    <a:pt x="8229600" y="533133"/>
                  </a:lnTo>
                  <a:lnTo>
                    <a:pt x="8229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46888" y="0"/>
              <a:ext cx="4654296" cy="64922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4648200" y="3810037"/>
            <a:ext cx="4159123" cy="206019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81000" y="4038600"/>
            <a:ext cx="4114800" cy="16764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762000" y="3200387"/>
            <a:ext cx="2209800" cy="369570"/>
          </a:xfrm>
          <a:prstGeom prst="rect">
            <a:avLst/>
          </a:prstGeom>
          <a:ln w="25400">
            <a:solidFill>
              <a:srgbClr val="C0504D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45"/>
              </a:spcBef>
            </a:pPr>
            <a:r>
              <a:rPr sz="1800" b="1" dirty="0">
                <a:solidFill>
                  <a:srgbClr val="006FC0"/>
                </a:solidFill>
                <a:latin typeface="Carlito"/>
                <a:cs typeface="Carlito"/>
              </a:rPr>
              <a:t>In the </a:t>
            </a:r>
            <a:r>
              <a:rPr sz="1800" b="1" spc="-15" dirty="0">
                <a:solidFill>
                  <a:srgbClr val="006FC0"/>
                </a:solidFill>
                <a:latin typeface="Carlito"/>
                <a:cs typeface="Carlito"/>
              </a:rPr>
              <a:t>Parent</a:t>
            </a:r>
            <a:r>
              <a:rPr sz="1800" b="1" spc="-65" dirty="0">
                <a:solidFill>
                  <a:srgbClr val="006FC0"/>
                </a:solidFill>
                <a:latin typeface="Carlito"/>
                <a:cs typeface="Carlito"/>
              </a:rPr>
              <a:t> </a:t>
            </a:r>
            <a:r>
              <a:rPr sz="1800" b="1" spc="-5" dirty="0">
                <a:solidFill>
                  <a:srgbClr val="006FC0"/>
                </a:solidFill>
                <a:latin typeface="Carlito"/>
                <a:cs typeface="Carlito"/>
              </a:rPr>
              <a:t>Class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029200" y="3200387"/>
            <a:ext cx="2209800" cy="369570"/>
          </a:xfrm>
          <a:prstGeom prst="rect">
            <a:avLst/>
          </a:prstGeom>
          <a:ln w="25400">
            <a:solidFill>
              <a:srgbClr val="C0504D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45"/>
              </a:spcBef>
            </a:pPr>
            <a:r>
              <a:rPr sz="1800" b="1" dirty="0">
                <a:solidFill>
                  <a:srgbClr val="006FC0"/>
                </a:solidFill>
                <a:latin typeface="Carlito"/>
                <a:cs typeface="Carlito"/>
              </a:rPr>
              <a:t>In the </a:t>
            </a:r>
            <a:r>
              <a:rPr sz="1800" b="1" spc="-5" dirty="0">
                <a:solidFill>
                  <a:srgbClr val="006FC0"/>
                </a:solidFill>
                <a:latin typeface="Carlito"/>
                <a:cs typeface="Carlito"/>
              </a:rPr>
              <a:t>Child</a:t>
            </a:r>
            <a:r>
              <a:rPr sz="1800" b="1" spc="-70" dirty="0">
                <a:solidFill>
                  <a:srgbClr val="006FC0"/>
                </a:solidFill>
                <a:latin typeface="Carlito"/>
                <a:cs typeface="Carlito"/>
              </a:rPr>
              <a:t> </a:t>
            </a:r>
            <a:r>
              <a:rPr sz="1800" b="1" spc="-5" dirty="0">
                <a:solidFill>
                  <a:srgbClr val="006FC0"/>
                </a:solidFill>
                <a:latin typeface="Carlito"/>
                <a:cs typeface="Carlito"/>
              </a:rPr>
              <a:t>Class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92608" y="601982"/>
            <a:ext cx="8404860" cy="5753100"/>
            <a:chOff x="292608" y="601982"/>
            <a:chExt cx="8404860" cy="5753100"/>
          </a:xfrm>
        </p:grpSpPr>
        <p:sp>
          <p:nvSpPr>
            <p:cNvPr id="3" name="object 3"/>
            <p:cNvSpPr/>
            <p:nvPr/>
          </p:nvSpPr>
          <p:spPr>
            <a:xfrm>
              <a:off x="373381" y="601982"/>
              <a:ext cx="8267696" cy="575309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92608" y="659891"/>
              <a:ext cx="8404860" cy="490728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57200" y="685799"/>
              <a:ext cx="8153400" cy="5638800"/>
            </a:xfrm>
            <a:custGeom>
              <a:avLst/>
              <a:gdLst/>
              <a:ahLst/>
              <a:cxnLst/>
              <a:rect l="l" t="t" r="r" b="b"/>
              <a:pathLst>
                <a:path w="8153400" h="5638800">
                  <a:moveTo>
                    <a:pt x="8153400" y="0"/>
                  </a:moveTo>
                  <a:lnTo>
                    <a:pt x="0" y="0"/>
                  </a:lnTo>
                  <a:lnTo>
                    <a:pt x="0" y="5638800"/>
                  </a:lnTo>
                  <a:lnTo>
                    <a:pt x="8153400" y="5638800"/>
                  </a:lnTo>
                  <a:lnTo>
                    <a:pt x="8153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57200" y="685799"/>
              <a:ext cx="8153400" cy="5638800"/>
            </a:xfrm>
            <a:custGeom>
              <a:avLst/>
              <a:gdLst/>
              <a:ahLst/>
              <a:cxnLst/>
              <a:rect l="l" t="t" r="r" b="b"/>
              <a:pathLst>
                <a:path w="8153400" h="5638800">
                  <a:moveTo>
                    <a:pt x="0" y="5638800"/>
                  </a:moveTo>
                  <a:lnTo>
                    <a:pt x="8153400" y="5638800"/>
                  </a:lnTo>
                  <a:lnTo>
                    <a:pt x="8153400" y="0"/>
                  </a:lnTo>
                  <a:lnTo>
                    <a:pt x="0" y="0"/>
                  </a:lnTo>
                  <a:lnTo>
                    <a:pt x="0" y="5638800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535940" y="802893"/>
            <a:ext cx="7947659" cy="46913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500" spc="65" dirty="0">
                <a:solidFill>
                  <a:srgbClr val="FF0000"/>
                </a:solidFill>
                <a:latin typeface="Times New Roman"/>
                <a:cs typeface="Times New Roman"/>
              </a:rPr>
              <a:t>Public</a:t>
            </a:r>
            <a:r>
              <a:rPr sz="2500" spc="-6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500" spc="95" dirty="0">
                <a:solidFill>
                  <a:srgbClr val="FF0000"/>
                </a:solidFill>
                <a:latin typeface="Times New Roman"/>
                <a:cs typeface="Times New Roman"/>
              </a:rPr>
              <a:t>Members</a:t>
            </a:r>
            <a:endParaRPr sz="2500">
              <a:latin typeface="Times New Roman"/>
              <a:cs typeface="Times New Roman"/>
            </a:endParaRPr>
          </a:p>
          <a:p>
            <a:pPr marL="756285" marR="29209" lvl="1" indent="-287020">
              <a:lnSpc>
                <a:spcPct val="140100"/>
              </a:lnSpc>
              <a:spcBef>
                <a:spcPts val="585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200" spc="45" dirty="0">
                <a:solidFill>
                  <a:srgbClr val="001F5F"/>
                </a:solidFill>
                <a:latin typeface="Times New Roman"/>
                <a:cs typeface="Times New Roman"/>
              </a:rPr>
              <a:t>Unless you </a:t>
            </a:r>
            <a:r>
              <a:rPr sz="2200" spc="35" dirty="0">
                <a:solidFill>
                  <a:srgbClr val="001F5F"/>
                </a:solidFill>
                <a:latin typeface="Times New Roman"/>
                <a:cs typeface="Times New Roman"/>
              </a:rPr>
              <a:t>specify </a:t>
            </a:r>
            <a:r>
              <a:rPr sz="2200" spc="70" dirty="0">
                <a:solidFill>
                  <a:srgbClr val="001F5F"/>
                </a:solidFill>
                <a:latin typeface="Times New Roman"/>
                <a:cs typeface="Times New Roman"/>
              </a:rPr>
              <a:t>otherwise, </a:t>
            </a:r>
            <a:r>
              <a:rPr sz="2200" spc="85" dirty="0">
                <a:solidFill>
                  <a:srgbClr val="001F5F"/>
                </a:solidFill>
                <a:latin typeface="Times New Roman"/>
                <a:cs typeface="Times New Roman"/>
              </a:rPr>
              <a:t>properties </a:t>
            </a:r>
            <a:r>
              <a:rPr sz="2200" spc="135" dirty="0">
                <a:solidFill>
                  <a:srgbClr val="001F5F"/>
                </a:solidFill>
                <a:latin typeface="Times New Roman"/>
                <a:cs typeface="Times New Roman"/>
              </a:rPr>
              <a:t>and </a:t>
            </a:r>
            <a:r>
              <a:rPr sz="2200" spc="120" dirty="0">
                <a:solidFill>
                  <a:srgbClr val="001F5F"/>
                </a:solidFill>
                <a:latin typeface="Times New Roman"/>
                <a:cs typeface="Times New Roman"/>
              </a:rPr>
              <a:t>methods </a:t>
            </a:r>
            <a:r>
              <a:rPr sz="2200" spc="15" dirty="0">
                <a:solidFill>
                  <a:srgbClr val="001F5F"/>
                </a:solidFill>
                <a:latin typeface="Times New Roman"/>
                <a:cs typeface="Times New Roman"/>
              </a:rPr>
              <a:t>of </a:t>
            </a:r>
            <a:r>
              <a:rPr sz="2200" spc="75" dirty="0">
                <a:solidFill>
                  <a:srgbClr val="001F5F"/>
                </a:solidFill>
                <a:latin typeface="Times New Roman"/>
                <a:cs typeface="Times New Roman"/>
              </a:rPr>
              <a:t>a  </a:t>
            </a:r>
            <a:r>
              <a:rPr sz="2200" spc="30" dirty="0">
                <a:solidFill>
                  <a:srgbClr val="001F5F"/>
                </a:solidFill>
                <a:latin typeface="Times New Roman"/>
                <a:cs typeface="Times New Roman"/>
              </a:rPr>
              <a:t>class</a:t>
            </a:r>
            <a:r>
              <a:rPr sz="2200" spc="-114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200" spc="75" dirty="0">
                <a:solidFill>
                  <a:srgbClr val="001F5F"/>
                </a:solidFill>
                <a:latin typeface="Times New Roman"/>
                <a:cs typeface="Times New Roman"/>
              </a:rPr>
              <a:t>are</a:t>
            </a:r>
            <a:r>
              <a:rPr sz="2200" spc="-10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200" spc="60" dirty="0">
                <a:solidFill>
                  <a:srgbClr val="001F5F"/>
                </a:solidFill>
                <a:latin typeface="Times New Roman"/>
                <a:cs typeface="Times New Roman"/>
              </a:rPr>
              <a:t>public.</a:t>
            </a:r>
            <a:r>
              <a:rPr sz="2200" spc="-4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200" spc="100" dirty="0">
                <a:solidFill>
                  <a:srgbClr val="001F5F"/>
                </a:solidFill>
                <a:latin typeface="Times New Roman"/>
                <a:cs typeface="Times New Roman"/>
              </a:rPr>
              <a:t>That</a:t>
            </a:r>
            <a:r>
              <a:rPr sz="2200" spc="-4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200" spc="20" dirty="0">
                <a:solidFill>
                  <a:srgbClr val="001F5F"/>
                </a:solidFill>
                <a:latin typeface="Times New Roman"/>
                <a:cs typeface="Times New Roman"/>
              </a:rPr>
              <a:t>is</a:t>
            </a:r>
            <a:r>
              <a:rPr sz="2200" spc="-7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200" spc="105" dirty="0">
                <a:solidFill>
                  <a:srgbClr val="001F5F"/>
                </a:solidFill>
                <a:latin typeface="Times New Roman"/>
                <a:cs typeface="Times New Roman"/>
              </a:rPr>
              <a:t>to</a:t>
            </a:r>
            <a:r>
              <a:rPr sz="2200" spc="-9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200" spc="-45" dirty="0">
                <a:solidFill>
                  <a:srgbClr val="001F5F"/>
                </a:solidFill>
                <a:latin typeface="Times New Roman"/>
                <a:cs typeface="Times New Roman"/>
              </a:rPr>
              <a:t>say,</a:t>
            </a:r>
            <a:r>
              <a:rPr sz="2200" spc="-1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200" spc="85" dirty="0">
                <a:solidFill>
                  <a:srgbClr val="001F5F"/>
                </a:solidFill>
                <a:latin typeface="Times New Roman"/>
                <a:cs typeface="Times New Roman"/>
              </a:rPr>
              <a:t>they</a:t>
            </a:r>
            <a:r>
              <a:rPr sz="2200" spc="-6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200" spc="60" dirty="0">
                <a:solidFill>
                  <a:srgbClr val="001F5F"/>
                </a:solidFill>
                <a:latin typeface="Times New Roman"/>
                <a:cs typeface="Times New Roman"/>
              </a:rPr>
              <a:t>may</a:t>
            </a:r>
            <a:r>
              <a:rPr sz="2200" spc="-6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200" spc="95" dirty="0">
                <a:solidFill>
                  <a:srgbClr val="001F5F"/>
                </a:solidFill>
                <a:latin typeface="Times New Roman"/>
                <a:cs typeface="Times New Roman"/>
              </a:rPr>
              <a:t>be</a:t>
            </a:r>
            <a:r>
              <a:rPr sz="2200" spc="-10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200" spc="50" dirty="0">
                <a:solidFill>
                  <a:srgbClr val="001F5F"/>
                </a:solidFill>
                <a:latin typeface="Times New Roman"/>
                <a:cs typeface="Times New Roman"/>
              </a:rPr>
              <a:t>accessed</a:t>
            </a:r>
            <a:r>
              <a:rPr sz="220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200" spc="90" dirty="0">
                <a:solidFill>
                  <a:srgbClr val="001F5F"/>
                </a:solidFill>
                <a:latin typeface="Times New Roman"/>
                <a:cs typeface="Times New Roman"/>
              </a:rPr>
              <a:t>in</a:t>
            </a:r>
            <a:r>
              <a:rPr sz="2200" spc="-5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200" spc="110" dirty="0">
                <a:solidFill>
                  <a:srgbClr val="001F5F"/>
                </a:solidFill>
                <a:latin typeface="Times New Roman"/>
                <a:cs typeface="Times New Roman"/>
              </a:rPr>
              <a:t>three  </a:t>
            </a:r>
            <a:r>
              <a:rPr sz="2200" spc="60" dirty="0">
                <a:solidFill>
                  <a:srgbClr val="001F5F"/>
                </a:solidFill>
                <a:latin typeface="Times New Roman"/>
                <a:cs typeface="Times New Roman"/>
              </a:rPr>
              <a:t>possible</a:t>
            </a:r>
            <a:r>
              <a:rPr sz="2200" spc="-12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200" spc="75" dirty="0">
                <a:solidFill>
                  <a:srgbClr val="001F5F"/>
                </a:solidFill>
                <a:latin typeface="Times New Roman"/>
                <a:cs typeface="Times New Roman"/>
              </a:rPr>
              <a:t>situations:</a:t>
            </a:r>
            <a:endParaRPr sz="2200">
              <a:latin typeface="Times New Roman"/>
              <a:cs typeface="Times New Roman"/>
            </a:endParaRPr>
          </a:p>
          <a:p>
            <a:pPr marL="1155700" lvl="2" indent="-229235">
              <a:lnSpc>
                <a:spcPct val="100000"/>
              </a:lnSpc>
              <a:spcBef>
                <a:spcPts val="1440"/>
              </a:spcBef>
              <a:buFont typeface="Wingdings"/>
              <a:buChar char=""/>
              <a:tabLst>
                <a:tab pos="1156335" algn="l"/>
              </a:tabLst>
            </a:pPr>
            <a:r>
              <a:rPr sz="1900" spc="55" dirty="0">
                <a:solidFill>
                  <a:srgbClr val="001F5F"/>
                </a:solidFill>
                <a:latin typeface="Times New Roman"/>
                <a:cs typeface="Times New Roman"/>
              </a:rPr>
              <a:t>From</a:t>
            </a:r>
            <a:r>
              <a:rPr sz="1900" spc="-9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900" spc="75" dirty="0">
                <a:solidFill>
                  <a:srgbClr val="001F5F"/>
                </a:solidFill>
                <a:latin typeface="Times New Roman"/>
                <a:cs typeface="Times New Roman"/>
              </a:rPr>
              <a:t>outside</a:t>
            </a:r>
            <a:r>
              <a:rPr sz="1900" spc="-4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900" spc="120" dirty="0">
                <a:solidFill>
                  <a:srgbClr val="001F5F"/>
                </a:solidFill>
                <a:latin typeface="Times New Roman"/>
                <a:cs typeface="Times New Roman"/>
              </a:rPr>
              <a:t>the</a:t>
            </a:r>
            <a:r>
              <a:rPr sz="1900" spc="-8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900" spc="25" dirty="0">
                <a:solidFill>
                  <a:srgbClr val="001F5F"/>
                </a:solidFill>
                <a:latin typeface="Times New Roman"/>
                <a:cs typeface="Times New Roman"/>
              </a:rPr>
              <a:t>class</a:t>
            </a:r>
            <a:r>
              <a:rPr sz="1900" spc="-2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900" spc="75" dirty="0">
                <a:solidFill>
                  <a:srgbClr val="001F5F"/>
                </a:solidFill>
                <a:latin typeface="Times New Roman"/>
                <a:cs typeface="Times New Roman"/>
              </a:rPr>
              <a:t>in</a:t>
            </a:r>
            <a:r>
              <a:rPr sz="1900" spc="-8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900" spc="65" dirty="0">
                <a:solidFill>
                  <a:srgbClr val="001F5F"/>
                </a:solidFill>
                <a:latin typeface="Times New Roman"/>
                <a:cs typeface="Times New Roman"/>
              </a:rPr>
              <a:t>which</a:t>
            </a:r>
            <a:r>
              <a:rPr sz="1900" spc="-4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900" spc="70" dirty="0">
                <a:solidFill>
                  <a:srgbClr val="001F5F"/>
                </a:solidFill>
                <a:latin typeface="Times New Roman"/>
                <a:cs typeface="Times New Roman"/>
              </a:rPr>
              <a:t>it</a:t>
            </a:r>
            <a:r>
              <a:rPr sz="1900" spc="-4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900" spc="20" dirty="0">
                <a:solidFill>
                  <a:srgbClr val="001F5F"/>
                </a:solidFill>
                <a:latin typeface="Times New Roman"/>
                <a:cs typeface="Times New Roman"/>
              </a:rPr>
              <a:t>is</a:t>
            </a:r>
            <a:r>
              <a:rPr sz="1900" spc="-8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900" spc="65" dirty="0">
                <a:solidFill>
                  <a:srgbClr val="001F5F"/>
                </a:solidFill>
                <a:latin typeface="Times New Roman"/>
                <a:cs typeface="Times New Roman"/>
              </a:rPr>
              <a:t>declared</a:t>
            </a:r>
            <a:endParaRPr sz="1900">
              <a:latin typeface="Times New Roman"/>
              <a:cs typeface="Times New Roman"/>
            </a:endParaRPr>
          </a:p>
          <a:p>
            <a:pPr marL="1155700" lvl="2" indent="-229235">
              <a:lnSpc>
                <a:spcPct val="100000"/>
              </a:lnSpc>
              <a:spcBef>
                <a:spcPts val="1370"/>
              </a:spcBef>
              <a:buFont typeface="Wingdings"/>
              <a:buChar char=""/>
              <a:tabLst>
                <a:tab pos="1156335" algn="l"/>
              </a:tabLst>
            </a:pPr>
            <a:r>
              <a:rPr sz="1900" spc="55" dirty="0">
                <a:solidFill>
                  <a:srgbClr val="001F5F"/>
                </a:solidFill>
                <a:latin typeface="Times New Roman"/>
                <a:cs typeface="Times New Roman"/>
              </a:rPr>
              <a:t>From</a:t>
            </a:r>
            <a:r>
              <a:rPr sz="1900" spc="-9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900" spc="75" dirty="0">
                <a:solidFill>
                  <a:srgbClr val="001F5F"/>
                </a:solidFill>
                <a:latin typeface="Times New Roman"/>
                <a:cs typeface="Times New Roman"/>
              </a:rPr>
              <a:t>within</a:t>
            </a:r>
            <a:r>
              <a:rPr sz="1900" spc="-5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900" spc="114" dirty="0">
                <a:solidFill>
                  <a:srgbClr val="001F5F"/>
                </a:solidFill>
                <a:latin typeface="Times New Roman"/>
                <a:cs typeface="Times New Roman"/>
              </a:rPr>
              <a:t>the</a:t>
            </a:r>
            <a:r>
              <a:rPr sz="1900" spc="-9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900" spc="25" dirty="0">
                <a:solidFill>
                  <a:srgbClr val="001F5F"/>
                </a:solidFill>
                <a:latin typeface="Times New Roman"/>
                <a:cs typeface="Times New Roman"/>
              </a:rPr>
              <a:t>class</a:t>
            </a:r>
            <a:r>
              <a:rPr sz="1900" spc="-2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900" spc="75" dirty="0">
                <a:solidFill>
                  <a:srgbClr val="001F5F"/>
                </a:solidFill>
                <a:latin typeface="Times New Roman"/>
                <a:cs typeface="Times New Roman"/>
              </a:rPr>
              <a:t>in</a:t>
            </a:r>
            <a:r>
              <a:rPr sz="1900" spc="-8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900" spc="65" dirty="0">
                <a:solidFill>
                  <a:srgbClr val="001F5F"/>
                </a:solidFill>
                <a:latin typeface="Times New Roman"/>
                <a:cs typeface="Times New Roman"/>
              </a:rPr>
              <a:t>which</a:t>
            </a:r>
            <a:r>
              <a:rPr sz="1900" spc="-4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900" spc="70" dirty="0">
                <a:solidFill>
                  <a:srgbClr val="001F5F"/>
                </a:solidFill>
                <a:latin typeface="Times New Roman"/>
                <a:cs typeface="Times New Roman"/>
              </a:rPr>
              <a:t>it</a:t>
            </a:r>
            <a:r>
              <a:rPr sz="1900" spc="-4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900" spc="20" dirty="0">
                <a:solidFill>
                  <a:srgbClr val="001F5F"/>
                </a:solidFill>
                <a:latin typeface="Times New Roman"/>
                <a:cs typeface="Times New Roman"/>
              </a:rPr>
              <a:t>is</a:t>
            </a:r>
            <a:r>
              <a:rPr sz="1900" spc="-8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900" spc="65" dirty="0">
                <a:solidFill>
                  <a:srgbClr val="001F5F"/>
                </a:solidFill>
                <a:latin typeface="Times New Roman"/>
                <a:cs typeface="Times New Roman"/>
              </a:rPr>
              <a:t>declared</a:t>
            </a:r>
            <a:endParaRPr sz="1900">
              <a:latin typeface="Times New Roman"/>
              <a:cs typeface="Times New Roman"/>
            </a:endParaRPr>
          </a:p>
          <a:p>
            <a:pPr marL="1155700" lvl="2" indent="-229235">
              <a:lnSpc>
                <a:spcPct val="100000"/>
              </a:lnSpc>
              <a:spcBef>
                <a:spcPts val="1370"/>
              </a:spcBef>
              <a:buFont typeface="Wingdings"/>
              <a:buChar char=""/>
              <a:tabLst>
                <a:tab pos="1156335" algn="l"/>
              </a:tabLst>
            </a:pPr>
            <a:r>
              <a:rPr sz="1900" spc="55" dirty="0">
                <a:solidFill>
                  <a:srgbClr val="001F5F"/>
                </a:solidFill>
                <a:latin typeface="Times New Roman"/>
                <a:cs typeface="Times New Roman"/>
              </a:rPr>
              <a:t>From</a:t>
            </a:r>
            <a:r>
              <a:rPr sz="1900" spc="-8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900" spc="75" dirty="0">
                <a:solidFill>
                  <a:srgbClr val="001F5F"/>
                </a:solidFill>
                <a:latin typeface="Times New Roman"/>
                <a:cs typeface="Times New Roman"/>
              </a:rPr>
              <a:t>within</a:t>
            </a:r>
            <a:r>
              <a:rPr sz="1900" spc="-8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900" spc="105" dirty="0">
                <a:solidFill>
                  <a:srgbClr val="001F5F"/>
                </a:solidFill>
                <a:latin typeface="Times New Roman"/>
                <a:cs typeface="Times New Roman"/>
              </a:rPr>
              <a:t>another</a:t>
            </a:r>
            <a:r>
              <a:rPr sz="1900" spc="-10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900" spc="25" dirty="0">
                <a:solidFill>
                  <a:srgbClr val="001F5F"/>
                </a:solidFill>
                <a:latin typeface="Times New Roman"/>
                <a:cs typeface="Times New Roman"/>
              </a:rPr>
              <a:t>class</a:t>
            </a:r>
            <a:r>
              <a:rPr sz="1900" spc="-3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900" spc="125" dirty="0">
                <a:solidFill>
                  <a:srgbClr val="001F5F"/>
                </a:solidFill>
                <a:latin typeface="Times New Roman"/>
                <a:cs typeface="Times New Roman"/>
              </a:rPr>
              <a:t>that</a:t>
            </a:r>
            <a:r>
              <a:rPr sz="1900" spc="-4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900" spc="85" dirty="0">
                <a:solidFill>
                  <a:srgbClr val="001F5F"/>
                </a:solidFill>
                <a:latin typeface="Times New Roman"/>
                <a:cs typeface="Times New Roman"/>
              </a:rPr>
              <a:t>implements</a:t>
            </a:r>
            <a:r>
              <a:rPr sz="1900" spc="-2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900" spc="114" dirty="0">
                <a:solidFill>
                  <a:srgbClr val="001F5F"/>
                </a:solidFill>
                <a:latin typeface="Times New Roman"/>
                <a:cs typeface="Times New Roman"/>
              </a:rPr>
              <a:t>the</a:t>
            </a:r>
            <a:r>
              <a:rPr sz="1900" spc="-8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900" spc="25" dirty="0">
                <a:solidFill>
                  <a:srgbClr val="001F5F"/>
                </a:solidFill>
                <a:latin typeface="Times New Roman"/>
                <a:cs typeface="Times New Roman"/>
              </a:rPr>
              <a:t>class</a:t>
            </a:r>
            <a:r>
              <a:rPr sz="1900" spc="-2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900" spc="75" dirty="0">
                <a:solidFill>
                  <a:srgbClr val="001F5F"/>
                </a:solidFill>
                <a:latin typeface="Times New Roman"/>
                <a:cs typeface="Times New Roman"/>
              </a:rPr>
              <a:t>in</a:t>
            </a:r>
            <a:r>
              <a:rPr sz="1900" spc="-7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900" spc="65" dirty="0">
                <a:solidFill>
                  <a:srgbClr val="001F5F"/>
                </a:solidFill>
                <a:latin typeface="Times New Roman"/>
                <a:cs typeface="Times New Roman"/>
              </a:rPr>
              <a:t>which</a:t>
            </a:r>
            <a:r>
              <a:rPr sz="1900" spc="-3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900" spc="70" dirty="0">
                <a:solidFill>
                  <a:srgbClr val="001F5F"/>
                </a:solidFill>
                <a:latin typeface="Times New Roman"/>
                <a:cs typeface="Times New Roman"/>
              </a:rPr>
              <a:t>it</a:t>
            </a:r>
            <a:r>
              <a:rPr sz="1900" spc="-4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900" spc="20" dirty="0">
                <a:solidFill>
                  <a:srgbClr val="001F5F"/>
                </a:solidFill>
                <a:latin typeface="Times New Roman"/>
                <a:cs typeface="Times New Roman"/>
              </a:rPr>
              <a:t>is</a:t>
            </a:r>
            <a:endParaRPr sz="1900">
              <a:latin typeface="Times New Roman"/>
              <a:cs typeface="Times New Roman"/>
            </a:endParaRPr>
          </a:p>
          <a:p>
            <a:pPr marL="1155700">
              <a:lnSpc>
                <a:spcPct val="100000"/>
              </a:lnSpc>
              <a:spcBef>
                <a:spcPts val="915"/>
              </a:spcBef>
            </a:pPr>
            <a:r>
              <a:rPr sz="1900" spc="65" dirty="0">
                <a:solidFill>
                  <a:srgbClr val="001F5F"/>
                </a:solidFill>
                <a:latin typeface="Times New Roman"/>
                <a:cs typeface="Times New Roman"/>
              </a:rPr>
              <a:t>declared</a:t>
            </a:r>
            <a:endParaRPr sz="1900">
              <a:latin typeface="Times New Roman"/>
              <a:cs typeface="Times New Roman"/>
            </a:endParaRPr>
          </a:p>
          <a:p>
            <a:pPr marL="756285" marR="159385" lvl="1" indent="-287020">
              <a:lnSpc>
                <a:spcPct val="140000"/>
              </a:lnSpc>
              <a:spcBef>
                <a:spcPts val="455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200" spc="-20" dirty="0">
                <a:solidFill>
                  <a:srgbClr val="001F5F"/>
                </a:solidFill>
                <a:latin typeface="Times New Roman"/>
                <a:cs typeface="Times New Roman"/>
              </a:rPr>
              <a:t>If </a:t>
            </a:r>
            <a:r>
              <a:rPr sz="2200" spc="45" dirty="0">
                <a:solidFill>
                  <a:srgbClr val="001F5F"/>
                </a:solidFill>
                <a:latin typeface="Times New Roman"/>
                <a:cs typeface="Times New Roman"/>
              </a:rPr>
              <a:t>you </a:t>
            </a:r>
            <a:r>
              <a:rPr sz="2200" spc="55" dirty="0">
                <a:solidFill>
                  <a:srgbClr val="001F5F"/>
                </a:solidFill>
                <a:latin typeface="Times New Roman"/>
                <a:cs typeface="Times New Roman"/>
              </a:rPr>
              <a:t>wish </a:t>
            </a:r>
            <a:r>
              <a:rPr sz="2200" spc="105" dirty="0">
                <a:solidFill>
                  <a:srgbClr val="001F5F"/>
                </a:solidFill>
                <a:latin typeface="Times New Roman"/>
                <a:cs typeface="Times New Roman"/>
              </a:rPr>
              <a:t>to </a:t>
            </a:r>
            <a:r>
              <a:rPr sz="2200" spc="75" dirty="0">
                <a:solidFill>
                  <a:srgbClr val="001F5F"/>
                </a:solidFill>
                <a:latin typeface="Times New Roman"/>
                <a:cs typeface="Times New Roman"/>
              </a:rPr>
              <a:t>limit </a:t>
            </a:r>
            <a:r>
              <a:rPr sz="2200" spc="130" dirty="0">
                <a:solidFill>
                  <a:srgbClr val="001F5F"/>
                </a:solidFill>
                <a:latin typeface="Times New Roman"/>
                <a:cs typeface="Times New Roman"/>
              </a:rPr>
              <a:t>the </a:t>
            </a:r>
            <a:r>
              <a:rPr sz="2200" spc="35" dirty="0">
                <a:solidFill>
                  <a:srgbClr val="001F5F"/>
                </a:solidFill>
                <a:latin typeface="Times New Roman"/>
                <a:cs typeface="Times New Roman"/>
              </a:rPr>
              <a:t>accessibility </a:t>
            </a:r>
            <a:r>
              <a:rPr sz="2200" spc="15" dirty="0">
                <a:solidFill>
                  <a:srgbClr val="001F5F"/>
                </a:solidFill>
                <a:latin typeface="Times New Roman"/>
                <a:cs typeface="Times New Roman"/>
              </a:rPr>
              <a:t>of </a:t>
            </a:r>
            <a:r>
              <a:rPr sz="2200" spc="130" dirty="0">
                <a:solidFill>
                  <a:srgbClr val="001F5F"/>
                </a:solidFill>
                <a:latin typeface="Times New Roman"/>
                <a:cs typeface="Times New Roman"/>
              </a:rPr>
              <a:t>the </a:t>
            </a:r>
            <a:r>
              <a:rPr sz="2200" spc="110" dirty="0">
                <a:solidFill>
                  <a:srgbClr val="001F5F"/>
                </a:solidFill>
                <a:latin typeface="Times New Roman"/>
                <a:cs typeface="Times New Roman"/>
              </a:rPr>
              <a:t>members </a:t>
            </a:r>
            <a:r>
              <a:rPr sz="2200" spc="15" dirty="0">
                <a:solidFill>
                  <a:srgbClr val="001F5F"/>
                </a:solidFill>
                <a:latin typeface="Times New Roman"/>
                <a:cs typeface="Times New Roman"/>
              </a:rPr>
              <a:t>of </a:t>
            </a:r>
            <a:r>
              <a:rPr sz="2200" spc="75" dirty="0">
                <a:solidFill>
                  <a:srgbClr val="001F5F"/>
                </a:solidFill>
                <a:latin typeface="Times New Roman"/>
                <a:cs typeface="Times New Roman"/>
              </a:rPr>
              <a:t>a  </a:t>
            </a:r>
            <a:r>
              <a:rPr sz="2200" spc="30" dirty="0">
                <a:solidFill>
                  <a:srgbClr val="001F5F"/>
                </a:solidFill>
                <a:latin typeface="Times New Roman"/>
                <a:cs typeface="Times New Roman"/>
              </a:rPr>
              <a:t>class</a:t>
            </a:r>
            <a:r>
              <a:rPr sz="2200" spc="-8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200" spc="145" dirty="0">
                <a:solidFill>
                  <a:srgbClr val="001F5F"/>
                </a:solidFill>
                <a:latin typeface="Times New Roman"/>
                <a:cs typeface="Times New Roman"/>
              </a:rPr>
              <a:t>then</a:t>
            </a:r>
            <a:r>
              <a:rPr sz="2200" spc="-9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200" spc="45" dirty="0">
                <a:solidFill>
                  <a:srgbClr val="001F5F"/>
                </a:solidFill>
                <a:latin typeface="Times New Roman"/>
                <a:cs typeface="Times New Roman"/>
              </a:rPr>
              <a:t>you</a:t>
            </a:r>
            <a:r>
              <a:rPr sz="2200" spc="-8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200" spc="75" dirty="0">
                <a:solidFill>
                  <a:srgbClr val="001F5F"/>
                </a:solidFill>
                <a:latin typeface="Times New Roman"/>
                <a:cs typeface="Times New Roman"/>
              </a:rPr>
              <a:t>define</a:t>
            </a:r>
            <a:r>
              <a:rPr sz="2200" spc="-114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200" spc="30" dirty="0">
                <a:solidFill>
                  <a:srgbClr val="001F5F"/>
                </a:solidFill>
                <a:latin typeface="Times New Roman"/>
                <a:cs typeface="Times New Roman"/>
              </a:rPr>
              <a:t>class</a:t>
            </a:r>
            <a:r>
              <a:rPr sz="2200" spc="-4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200" spc="110" dirty="0">
                <a:solidFill>
                  <a:srgbClr val="001F5F"/>
                </a:solidFill>
                <a:latin typeface="Times New Roman"/>
                <a:cs typeface="Times New Roman"/>
              </a:rPr>
              <a:t>members</a:t>
            </a:r>
            <a:r>
              <a:rPr sz="2200" spc="-13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200" spc="55" dirty="0">
                <a:solidFill>
                  <a:srgbClr val="001F5F"/>
                </a:solidFill>
                <a:latin typeface="Times New Roman"/>
                <a:cs typeface="Times New Roman"/>
              </a:rPr>
              <a:t>as</a:t>
            </a:r>
            <a:r>
              <a:rPr sz="2200" spc="-5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200" spc="60" dirty="0">
                <a:solidFill>
                  <a:srgbClr val="FF0000"/>
                </a:solidFill>
                <a:latin typeface="Times New Roman"/>
                <a:cs typeface="Times New Roman"/>
              </a:rPr>
              <a:t>private</a:t>
            </a:r>
            <a:r>
              <a:rPr sz="2200" spc="-1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spc="95" dirty="0">
                <a:solidFill>
                  <a:srgbClr val="001F5F"/>
                </a:solidFill>
                <a:latin typeface="Times New Roman"/>
                <a:cs typeface="Times New Roman"/>
              </a:rPr>
              <a:t>or</a:t>
            </a:r>
            <a:r>
              <a:rPr sz="2200" spc="-12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200" spc="95" dirty="0">
                <a:solidFill>
                  <a:srgbClr val="FF0000"/>
                </a:solidFill>
                <a:latin typeface="Times New Roman"/>
                <a:cs typeface="Times New Roman"/>
              </a:rPr>
              <a:t>protected</a:t>
            </a:r>
            <a:endParaRPr sz="2200">
              <a:latin typeface="Times New Roman"/>
              <a:cs typeface="Times New Roman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78307" y="0"/>
            <a:ext cx="8534400" cy="721360"/>
            <a:chOff x="178307" y="0"/>
            <a:chExt cx="8534400" cy="721360"/>
          </a:xfrm>
        </p:grpSpPr>
        <p:sp>
          <p:nvSpPr>
            <p:cNvPr id="9" name="object 9"/>
            <p:cNvSpPr/>
            <p:nvPr/>
          </p:nvSpPr>
          <p:spPr>
            <a:xfrm>
              <a:off x="376428" y="50292"/>
              <a:ext cx="8336280" cy="64007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78307" y="0"/>
              <a:ext cx="4248912" cy="72085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7199" y="76212"/>
              <a:ext cx="8229600" cy="533400"/>
            </a:xfrm>
            <a:custGeom>
              <a:avLst/>
              <a:gdLst/>
              <a:ahLst/>
              <a:cxnLst/>
              <a:rect l="l" t="t" r="r" b="b"/>
              <a:pathLst>
                <a:path w="8229600" h="533400">
                  <a:moveTo>
                    <a:pt x="8229600" y="0"/>
                  </a:moveTo>
                  <a:lnTo>
                    <a:pt x="0" y="0"/>
                  </a:lnTo>
                  <a:lnTo>
                    <a:pt x="0" y="533133"/>
                  </a:lnTo>
                  <a:lnTo>
                    <a:pt x="8229600" y="533133"/>
                  </a:lnTo>
                  <a:lnTo>
                    <a:pt x="8229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46888" y="0"/>
              <a:ext cx="4160520" cy="64922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42315" y="601982"/>
            <a:ext cx="8399145" cy="5753100"/>
            <a:chOff x="242315" y="601982"/>
            <a:chExt cx="8399145" cy="5753100"/>
          </a:xfrm>
        </p:grpSpPr>
        <p:sp>
          <p:nvSpPr>
            <p:cNvPr id="3" name="object 3"/>
            <p:cNvSpPr/>
            <p:nvPr/>
          </p:nvSpPr>
          <p:spPr>
            <a:xfrm>
              <a:off x="373381" y="601982"/>
              <a:ext cx="8267696" cy="575309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42315" y="697991"/>
              <a:ext cx="8394192" cy="552754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57200" y="685799"/>
              <a:ext cx="8153400" cy="5638800"/>
            </a:xfrm>
            <a:custGeom>
              <a:avLst/>
              <a:gdLst/>
              <a:ahLst/>
              <a:cxnLst/>
              <a:rect l="l" t="t" r="r" b="b"/>
              <a:pathLst>
                <a:path w="8153400" h="5638800">
                  <a:moveTo>
                    <a:pt x="8153400" y="0"/>
                  </a:moveTo>
                  <a:lnTo>
                    <a:pt x="0" y="0"/>
                  </a:lnTo>
                  <a:lnTo>
                    <a:pt x="0" y="5638800"/>
                  </a:lnTo>
                  <a:lnTo>
                    <a:pt x="8153400" y="5638800"/>
                  </a:lnTo>
                  <a:lnTo>
                    <a:pt x="8153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57200" y="685799"/>
              <a:ext cx="8153400" cy="5638800"/>
            </a:xfrm>
            <a:custGeom>
              <a:avLst/>
              <a:gdLst/>
              <a:ahLst/>
              <a:cxnLst/>
              <a:rect l="l" t="t" r="r" b="b"/>
              <a:pathLst>
                <a:path w="8153400" h="5638800">
                  <a:moveTo>
                    <a:pt x="0" y="5638800"/>
                  </a:moveTo>
                  <a:lnTo>
                    <a:pt x="8153400" y="5638800"/>
                  </a:lnTo>
                  <a:lnTo>
                    <a:pt x="8153400" y="0"/>
                  </a:lnTo>
                  <a:lnTo>
                    <a:pt x="0" y="0"/>
                  </a:lnTo>
                  <a:lnTo>
                    <a:pt x="0" y="5638800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535940" y="860806"/>
            <a:ext cx="7875270" cy="52641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3200" spc="75" dirty="0">
                <a:solidFill>
                  <a:srgbClr val="FF0000"/>
                </a:solidFill>
                <a:latin typeface="Times New Roman"/>
                <a:cs typeface="Times New Roman"/>
              </a:rPr>
              <a:t>Private</a:t>
            </a:r>
            <a:r>
              <a:rPr sz="3200" spc="-9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spc="140" dirty="0">
                <a:solidFill>
                  <a:srgbClr val="FF0000"/>
                </a:solidFill>
                <a:latin typeface="Times New Roman"/>
                <a:cs typeface="Times New Roman"/>
              </a:rPr>
              <a:t>Member</a:t>
            </a:r>
            <a:endParaRPr sz="3200">
              <a:latin typeface="Times New Roman"/>
              <a:cs typeface="Times New Roman"/>
            </a:endParaRPr>
          </a:p>
          <a:p>
            <a:pPr marL="756285" marR="5080" lvl="1" indent="-287020" algn="just">
              <a:lnSpc>
                <a:spcPct val="150000"/>
              </a:lnSpc>
              <a:spcBef>
                <a:spcPts val="770"/>
              </a:spcBef>
              <a:buFont typeface="Wingdings"/>
              <a:buChar char=""/>
              <a:tabLst>
                <a:tab pos="756920" algn="l"/>
              </a:tabLst>
            </a:pPr>
            <a:r>
              <a:rPr sz="2800" spc="-130" dirty="0">
                <a:solidFill>
                  <a:srgbClr val="001F5F"/>
                </a:solidFill>
                <a:latin typeface="Times New Roman"/>
                <a:cs typeface="Times New Roman"/>
              </a:rPr>
              <a:t>By</a:t>
            </a:r>
            <a:r>
              <a:rPr sz="2800" spc="-14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800" spc="100" dirty="0">
                <a:solidFill>
                  <a:srgbClr val="001F5F"/>
                </a:solidFill>
                <a:latin typeface="Times New Roman"/>
                <a:cs typeface="Times New Roman"/>
              </a:rPr>
              <a:t>designating</a:t>
            </a:r>
            <a:r>
              <a:rPr sz="2800" spc="-5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800" spc="95" dirty="0">
                <a:solidFill>
                  <a:srgbClr val="001F5F"/>
                </a:solidFill>
                <a:latin typeface="Times New Roman"/>
                <a:cs typeface="Times New Roman"/>
              </a:rPr>
              <a:t>a</a:t>
            </a:r>
            <a:r>
              <a:rPr sz="2800" spc="-7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800" spc="160" dirty="0">
                <a:solidFill>
                  <a:srgbClr val="001F5F"/>
                </a:solidFill>
                <a:latin typeface="Times New Roman"/>
                <a:cs typeface="Times New Roman"/>
              </a:rPr>
              <a:t>member</a:t>
            </a:r>
            <a:r>
              <a:rPr sz="2800" spc="-14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800" spc="70" dirty="0">
                <a:solidFill>
                  <a:srgbClr val="001F5F"/>
                </a:solidFill>
                <a:latin typeface="Times New Roman"/>
                <a:cs typeface="Times New Roman"/>
              </a:rPr>
              <a:t>private,</a:t>
            </a:r>
            <a:r>
              <a:rPr sz="2800" spc="-9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800" spc="55" dirty="0">
                <a:solidFill>
                  <a:srgbClr val="001F5F"/>
                </a:solidFill>
                <a:latin typeface="Times New Roman"/>
                <a:cs typeface="Times New Roman"/>
              </a:rPr>
              <a:t>you</a:t>
            </a:r>
            <a:r>
              <a:rPr sz="2800" spc="-2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800" spc="95" dirty="0">
                <a:solidFill>
                  <a:srgbClr val="001F5F"/>
                </a:solidFill>
                <a:latin typeface="Times New Roman"/>
                <a:cs typeface="Times New Roman"/>
              </a:rPr>
              <a:t>limit</a:t>
            </a:r>
            <a:r>
              <a:rPr sz="2800" spc="-6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800" spc="80" dirty="0">
                <a:solidFill>
                  <a:srgbClr val="001F5F"/>
                </a:solidFill>
                <a:latin typeface="Times New Roman"/>
                <a:cs typeface="Times New Roman"/>
              </a:rPr>
              <a:t>its </a:t>
            </a:r>
            <a:r>
              <a:rPr sz="2800" spc="8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45" dirty="0">
                <a:solidFill>
                  <a:srgbClr val="FF0000"/>
                </a:solidFill>
                <a:latin typeface="Times New Roman"/>
                <a:cs typeface="Times New Roman"/>
              </a:rPr>
              <a:t>accessibility</a:t>
            </a:r>
            <a:r>
              <a:rPr sz="2800" spc="-1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140" dirty="0">
                <a:solidFill>
                  <a:srgbClr val="001F5F"/>
                </a:solidFill>
                <a:latin typeface="Times New Roman"/>
                <a:cs typeface="Times New Roman"/>
              </a:rPr>
              <a:t>to</a:t>
            </a:r>
            <a:r>
              <a:rPr sz="2800" spc="-10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800" spc="170" dirty="0">
                <a:solidFill>
                  <a:srgbClr val="001F5F"/>
                </a:solidFill>
                <a:latin typeface="Times New Roman"/>
                <a:cs typeface="Times New Roman"/>
              </a:rPr>
              <a:t>the</a:t>
            </a:r>
            <a:r>
              <a:rPr sz="2800" spc="-13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800" spc="40" dirty="0">
                <a:solidFill>
                  <a:srgbClr val="FF0000"/>
                </a:solidFill>
                <a:latin typeface="Times New Roman"/>
                <a:cs typeface="Times New Roman"/>
              </a:rPr>
              <a:t>class</a:t>
            </a:r>
            <a:r>
              <a:rPr sz="2800" spc="-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114" dirty="0">
                <a:solidFill>
                  <a:srgbClr val="001F5F"/>
                </a:solidFill>
                <a:latin typeface="Times New Roman"/>
                <a:cs typeface="Times New Roman"/>
              </a:rPr>
              <a:t>in</a:t>
            </a:r>
            <a:r>
              <a:rPr sz="2800" spc="-12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800" spc="100" dirty="0">
                <a:solidFill>
                  <a:srgbClr val="001F5F"/>
                </a:solidFill>
                <a:latin typeface="Times New Roman"/>
                <a:cs typeface="Times New Roman"/>
              </a:rPr>
              <a:t>which</a:t>
            </a:r>
            <a:r>
              <a:rPr sz="2800" spc="-4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800" spc="105" dirty="0">
                <a:solidFill>
                  <a:srgbClr val="FF0000"/>
                </a:solidFill>
                <a:latin typeface="Times New Roman"/>
                <a:cs typeface="Times New Roman"/>
              </a:rPr>
              <a:t>it</a:t>
            </a:r>
            <a:r>
              <a:rPr sz="2800" spc="-7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25" dirty="0">
                <a:solidFill>
                  <a:srgbClr val="FF0000"/>
                </a:solidFill>
                <a:latin typeface="Times New Roman"/>
                <a:cs typeface="Times New Roman"/>
              </a:rPr>
              <a:t>is</a:t>
            </a:r>
            <a:r>
              <a:rPr sz="2800" spc="-114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90" dirty="0">
                <a:solidFill>
                  <a:srgbClr val="FF0000"/>
                </a:solidFill>
                <a:latin typeface="Times New Roman"/>
                <a:cs typeface="Times New Roman"/>
              </a:rPr>
              <a:t>declared</a:t>
            </a:r>
            <a:r>
              <a:rPr sz="2800" spc="90" dirty="0">
                <a:solidFill>
                  <a:srgbClr val="001F5F"/>
                </a:solidFill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  <a:p>
            <a:pPr marL="756285" marR="622300" lvl="1" indent="-287020" algn="just">
              <a:lnSpc>
                <a:spcPct val="150000"/>
              </a:lnSpc>
              <a:spcBef>
                <a:spcPts val="675"/>
              </a:spcBef>
              <a:buFont typeface="Wingdings"/>
              <a:buChar char=""/>
              <a:tabLst>
                <a:tab pos="756920" algn="l"/>
              </a:tabLst>
            </a:pPr>
            <a:r>
              <a:rPr sz="2800" spc="-140" dirty="0">
                <a:solidFill>
                  <a:srgbClr val="001F5F"/>
                </a:solidFill>
                <a:latin typeface="Times New Roman"/>
                <a:cs typeface="Times New Roman"/>
              </a:rPr>
              <a:t>A</a:t>
            </a:r>
            <a:r>
              <a:rPr sz="2800" spc="-10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800" spc="80" dirty="0">
                <a:solidFill>
                  <a:srgbClr val="FF0000"/>
                </a:solidFill>
                <a:latin typeface="Times New Roman"/>
                <a:cs typeface="Times New Roman"/>
              </a:rPr>
              <a:t>private</a:t>
            </a:r>
            <a:r>
              <a:rPr sz="2800" spc="-8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160" dirty="0">
                <a:solidFill>
                  <a:srgbClr val="FF0000"/>
                </a:solidFill>
                <a:latin typeface="Times New Roman"/>
                <a:cs typeface="Times New Roman"/>
              </a:rPr>
              <a:t>member</a:t>
            </a:r>
            <a:r>
              <a:rPr sz="2800" spc="-17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150" dirty="0">
                <a:solidFill>
                  <a:srgbClr val="001F5F"/>
                </a:solidFill>
                <a:latin typeface="Times New Roman"/>
                <a:cs typeface="Times New Roman"/>
              </a:rPr>
              <a:t>cannot</a:t>
            </a:r>
            <a:r>
              <a:rPr sz="2800" spc="-8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800" spc="125" dirty="0">
                <a:solidFill>
                  <a:srgbClr val="001F5F"/>
                </a:solidFill>
                <a:latin typeface="Times New Roman"/>
                <a:cs typeface="Times New Roman"/>
              </a:rPr>
              <a:t>be</a:t>
            </a:r>
            <a:r>
              <a:rPr sz="2800" spc="-12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800" spc="90" dirty="0">
                <a:solidFill>
                  <a:srgbClr val="001F5F"/>
                </a:solidFill>
                <a:latin typeface="Times New Roman"/>
                <a:cs typeface="Times New Roman"/>
              </a:rPr>
              <a:t>referred</a:t>
            </a:r>
            <a:r>
              <a:rPr sz="2800" spc="-1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800" spc="95" dirty="0">
                <a:solidFill>
                  <a:srgbClr val="001F5F"/>
                </a:solidFill>
                <a:latin typeface="Times New Roman"/>
                <a:cs typeface="Times New Roman"/>
              </a:rPr>
              <a:t>from  </a:t>
            </a:r>
            <a:r>
              <a:rPr sz="2800" spc="45" dirty="0">
                <a:solidFill>
                  <a:srgbClr val="001F5F"/>
                </a:solidFill>
                <a:latin typeface="Times New Roman"/>
                <a:cs typeface="Times New Roman"/>
              </a:rPr>
              <a:t>classes</a:t>
            </a:r>
            <a:r>
              <a:rPr sz="2800" spc="-6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800" spc="180" dirty="0">
                <a:solidFill>
                  <a:srgbClr val="001F5F"/>
                </a:solidFill>
                <a:latin typeface="Times New Roman"/>
                <a:cs typeface="Times New Roman"/>
              </a:rPr>
              <a:t>that</a:t>
            </a:r>
            <a:r>
              <a:rPr sz="2800" spc="-6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800" spc="125" dirty="0">
                <a:solidFill>
                  <a:srgbClr val="001F5F"/>
                </a:solidFill>
                <a:latin typeface="Times New Roman"/>
                <a:cs typeface="Times New Roman"/>
              </a:rPr>
              <a:t>inherit</a:t>
            </a:r>
            <a:r>
              <a:rPr sz="2800" spc="-10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800" spc="170" dirty="0">
                <a:solidFill>
                  <a:srgbClr val="001F5F"/>
                </a:solidFill>
                <a:latin typeface="Times New Roman"/>
                <a:cs typeface="Times New Roman"/>
              </a:rPr>
              <a:t>the</a:t>
            </a:r>
            <a:r>
              <a:rPr sz="2800" spc="-14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800" spc="40" dirty="0">
                <a:solidFill>
                  <a:srgbClr val="001F5F"/>
                </a:solidFill>
                <a:latin typeface="Times New Roman"/>
                <a:cs typeface="Times New Roman"/>
              </a:rPr>
              <a:t>class</a:t>
            </a:r>
            <a:r>
              <a:rPr sz="2800" spc="-7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800" spc="170" dirty="0">
                <a:solidFill>
                  <a:srgbClr val="001F5F"/>
                </a:solidFill>
                <a:latin typeface="Times New Roman"/>
                <a:cs typeface="Times New Roman"/>
              </a:rPr>
              <a:t>and</a:t>
            </a:r>
            <a:r>
              <a:rPr sz="2800" spc="-5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800" spc="150" dirty="0">
                <a:solidFill>
                  <a:srgbClr val="001F5F"/>
                </a:solidFill>
                <a:latin typeface="Times New Roman"/>
                <a:cs typeface="Times New Roman"/>
              </a:rPr>
              <a:t>cannot</a:t>
            </a:r>
            <a:r>
              <a:rPr sz="2800" spc="-9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800" spc="120" dirty="0">
                <a:solidFill>
                  <a:srgbClr val="001F5F"/>
                </a:solidFill>
                <a:latin typeface="Times New Roman"/>
                <a:cs typeface="Times New Roman"/>
              </a:rPr>
              <a:t>be  </a:t>
            </a:r>
            <a:r>
              <a:rPr sz="2800" spc="65" dirty="0">
                <a:solidFill>
                  <a:srgbClr val="001F5F"/>
                </a:solidFill>
                <a:latin typeface="Times New Roman"/>
                <a:cs typeface="Times New Roman"/>
              </a:rPr>
              <a:t>accessed</a:t>
            </a:r>
            <a:r>
              <a:rPr sz="2800" spc="-3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800" spc="95" dirty="0">
                <a:solidFill>
                  <a:srgbClr val="001F5F"/>
                </a:solidFill>
                <a:latin typeface="Times New Roman"/>
                <a:cs typeface="Times New Roman"/>
              </a:rPr>
              <a:t>from</a:t>
            </a:r>
            <a:r>
              <a:rPr sz="2800" spc="-114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800" spc="120" dirty="0">
                <a:solidFill>
                  <a:srgbClr val="001F5F"/>
                </a:solidFill>
                <a:latin typeface="Times New Roman"/>
                <a:cs typeface="Times New Roman"/>
              </a:rPr>
              <a:t>outside</a:t>
            </a:r>
            <a:r>
              <a:rPr sz="2800" spc="-6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800" spc="170" dirty="0">
                <a:solidFill>
                  <a:srgbClr val="001F5F"/>
                </a:solidFill>
                <a:latin typeface="Times New Roman"/>
                <a:cs typeface="Times New Roman"/>
              </a:rPr>
              <a:t>the</a:t>
            </a:r>
            <a:r>
              <a:rPr sz="2800" spc="-14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800" spc="30" dirty="0">
                <a:solidFill>
                  <a:srgbClr val="001F5F"/>
                </a:solidFill>
                <a:latin typeface="Times New Roman"/>
                <a:cs typeface="Times New Roman"/>
              </a:rPr>
              <a:t>class.</a:t>
            </a:r>
            <a:endParaRPr sz="2800">
              <a:latin typeface="Times New Roman"/>
              <a:cs typeface="Times New Roman"/>
            </a:endParaRPr>
          </a:p>
          <a:p>
            <a:pPr marL="756285" marR="220345" lvl="1" indent="-287020" algn="just">
              <a:lnSpc>
                <a:spcPct val="150100"/>
              </a:lnSpc>
              <a:spcBef>
                <a:spcPts val="670"/>
              </a:spcBef>
              <a:buFont typeface="Wingdings"/>
              <a:buChar char=""/>
              <a:tabLst>
                <a:tab pos="756920" algn="l"/>
              </a:tabLst>
            </a:pPr>
            <a:r>
              <a:rPr sz="2800" spc="-140" dirty="0">
                <a:solidFill>
                  <a:srgbClr val="001F5F"/>
                </a:solidFill>
                <a:latin typeface="Times New Roman"/>
                <a:cs typeface="Times New Roman"/>
              </a:rPr>
              <a:t>A</a:t>
            </a:r>
            <a:r>
              <a:rPr sz="2800" spc="-13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800" spc="40" dirty="0">
                <a:solidFill>
                  <a:srgbClr val="001F5F"/>
                </a:solidFill>
                <a:latin typeface="Times New Roman"/>
                <a:cs typeface="Times New Roman"/>
              </a:rPr>
              <a:t>class</a:t>
            </a:r>
            <a:r>
              <a:rPr sz="2800" spc="-4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800" spc="160" dirty="0">
                <a:solidFill>
                  <a:srgbClr val="001F5F"/>
                </a:solidFill>
                <a:latin typeface="Times New Roman"/>
                <a:cs typeface="Times New Roman"/>
              </a:rPr>
              <a:t>member</a:t>
            </a:r>
            <a:r>
              <a:rPr sz="2800" spc="-16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800" spc="120" dirty="0">
                <a:solidFill>
                  <a:srgbClr val="001F5F"/>
                </a:solidFill>
                <a:latin typeface="Times New Roman"/>
                <a:cs typeface="Times New Roman"/>
              </a:rPr>
              <a:t>can</a:t>
            </a:r>
            <a:r>
              <a:rPr sz="2800" spc="-5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800" spc="120" dirty="0">
                <a:solidFill>
                  <a:srgbClr val="001F5F"/>
                </a:solidFill>
                <a:latin typeface="Times New Roman"/>
                <a:cs typeface="Times New Roman"/>
              </a:rPr>
              <a:t>be</a:t>
            </a:r>
            <a:r>
              <a:rPr sz="2800" spc="-6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800" spc="150" dirty="0">
                <a:solidFill>
                  <a:srgbClr val="001F5F"/>
                </a:solidFill>
                <a:latin typeface="Times New Roman"/>
                <a:cs typeface="Times New Roman"/>
              </a:rPr>
              <a:t>made</a:t>
            </a:r>
            <a:r>
              <a:rPr sz="2800" spc="-10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800" spc="80" dirty="0">
                <a:solidFill>
                  <a:srgbClr val="001F5F"/>
                </a:solidFill>
                <a:latin typeface="Times New Roman"/>
                <a:cs typeface="Times New Roman"/>
              </a:rPr>
              <a:t>private</a:t>
            </a:r>
            <a:r>
              <a:rPr sz="2800" spc="-7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800" spc="35" dirty="0">
                <a:solidFill>
                  <a:srgbClr val="001F5F"/>
                </a:solidFill>
                <a:latin typeface="Times New Roman"/>
                <a:cs typeface="Times New Roman"/>
              </a:rPr>
              <a:t>by</a:t>
            </a:r>
            <a:r>
              <a:rPr sz="2800" spc="-114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800" spc="90" dirty="0">
                <a:solidFill>
                  <a:srgbClr val="001F5F"/>
                </a:solidFill>
                <a:latin typeface="Times New Roman"/>
                <a:cs typeface="Times New Roman"/>
              </a:rPr>
              <a:t>using </a:t>
            </a:r>
            <a:r>
              <a:rPr sz="2800" spc="9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80" dirty="0">
                <a:solidFill>
                  <a:srgbClr val="FF0000"/>
                </a:solidFill>
                <a:latin typeface="Times New Roman"/>
                <a:cs typeface="Times New Roman"/>
              </a:rPr>
              <a:t>private</a:t>
            </a:r>
            <a:r>
              <a:rPr sz="2800" spc="-9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70" dirty="0">
                <a:solidFill>
                  <a:srgbClr val="FF0000"/>
                </a:solidFill>
                <a:latin typeface="Times New Roman"/>
                <a:cs typeface="Times New Roman"/>
              </a:rPr>
              <a:t>keyword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78307" y="0"/>
            <a:ext cx="8534400" cy="721360"/>
            <a:chOff x="178307" y="0"/>
            <a:chExt cx="8534400" cy="721360"/>
          </a:xfrm>
        </p:grpSpPr>
        <p:sp>
          <p:nvSpPr>
            <p:cNvPr id="9" name="object 9"/>
            <p:cNvSpPr/>
            <p:nvPr/>
          </p:nvSpPr>
          <p:spPr>
            <a:xfrm>
              <a:off x="376428" y="50292"/>
              <a:ext cx="8336280" cy="64007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78307" y="0"/>
              <a:ext cx="5626608" cy="72085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7199" y="76212"/>
              <a:ext cx="8229600" cy="533400"/>
            </a:xfrm>
            <a:custGeom>
              <a:avLst/>
              <a:gdLst/>
              <a:ahLst/>
              <a:cxnLst/>
              <a:rect l="l" t="t" r="r" b="b"/>
              <a:pathLst>
                <a:path w="8229600" h="533400">
                  <a:moveTo>
                    <a:pt x="8229600" y="0"/>
                  </a:moveTo>
                  <a:lnTo>
                    <a:pt x="0" y="0"/>
                  </a:lnTo>
                  <a:lnTo>
                    <a:pt x="0" y="533133"/>
                  </a:lnTo>
                  <a:lnTo>
                    <a:pt x="8229600" y="533133"/>
                  </a:lnTo>
                  <a:lnTo>
                    <a:pt x="8229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46888" y="0"/>
              <a:ext cx="5541264" cy="64922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41375" y="601982"/>
            <a:ext cx="8300084" cy="5753100"/>
            <a:chOff x="341375" y="601982"/>
            <a:chExt cx="8300084" cy="5753100"/>
          </a:xfrm>
        </p:grpSpPr>
        <p:sp>
          <p:nvSpPr>
            <p:cNvPr id="3" name="object 3"/>
            <p:cNvSpPr/>
            <p:nvPr/>
          </p:nvSpPr>
          <p:spPr>
            <a:xfrm>
              <a:off x="373381" y="601982"/>
              <a:ext cx="8267696" cy="575309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41375" y="938783"/>
              <a:ext cx="8150352" cy="53050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57199" y="685799"/>
              <a:ext cx="8153400" cy="5638800"/>
            </a:xfrm>
            <a:custGeom>
              <a:avLst/>
              <a:gdLst/>
              <a:ahLst/>
              <a:cxnLst/>
              <a:rect l="l" t="t" r="r" b="b"/>
              <a:pathLst>
                <a:path w="8153400" h="5638800">
                  <a:moveTo>
                    <a:pt x="8153400" y="0"/>
                  </a:moveTo>
                  <a:lnTo>
                    <a:pt x="0" y="0"/>
                  </a:lnTo>
                  <a:lnTo>
                    <a:pt x="0" y="5638800"/>
                  </a:lnTo>
                  <a:lnTo>
                    <a:pt x="8153400" y="5638800"/>
                  </a:lnTo>
                  <a:lnTo>
                    <a:pt x="8153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57199" y="685799"/>
              <a:ext cx="8153400" cy="5638800"/>
            </a:xfrm>
            <a:custGeom>
              <a:avLst/>
              <a:gdLst/>
              <a:ahLst/>
              <a:cxnLst/>
              <a:rect l="l" t="t" r="r" b="b"/>
              <a:pathLst>
                <a:path w="8153400" h="5638800">
                  <a:moveTo>
                    <a:pt x="0" y="5638800"/>
                  </a:moveTo>
                  <a:lnTo>
                    <a:pt x="8153400" y="5638800"/>
                  </a:lnTo>
                  <a:lnTo>
                    <a:pt x="8153400" y="0"/>
                  </a:lnTo>
                  <a:lnTo>
                    <a:pt x="0" y="0"/>
                  </a:lnTo>
                  <a:lnTo>
                    <a:pt x="0" y="5638800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535940" y="4620005"/>
            <a:ext cx="7759700" cy="1562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40000"/>
              </a:lnSpc>
              <a:spcBef>
                <a:spcPts val="10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1800" spc="120" dirty="0">
                <a:solidFill>
                  <a:srgbClr val="001F5F"/>
                </a:solidFill>
                <a:latin typeface="Times New Roman"/>
                <a:cs typeface="Times New Roman"/>
              </a:rPr>
              <a:t>When </a:t>
            </a:r>
            <a:r>
              <a:rPr sz="1800" spc="5" dirty="0">
                <a:solidFill>
                  <a:srgbClr val="FF0000"/>
                </a:solidFill>
                <a:latin typeface="Times New Roman"/>
                <a:cs typeface="Times New Roman"/>
              </a:rPr>
              <a:t>MyClass </a:t>
            </a:r>
            <a:r>
              <a:rPr sz="1800" spc="25" dirty="0">
                <a:solidFill>
                  <a:srgbClr val="001F5F"/>
                </a:solidFill>
                <a:latin typeface="Times New Roman"/>
                <a:cs typeface="Times New Roman"/>
              </a:rPr>
              <a:t>class </a:t>
            </a:r>
            <a:r>
              <a:rPr sz="1800" spc="15" dirty="0">
                <a:solidFill>
                  <a:srgbClr val="001F5F"/>
                </a:solidFill>
                <a:latin typeface="Times New Roman"/>
                <a:cs typeface="Times New Roman"/>
              </a:rPr>
              <a:t>is </a:t>
            </a:r>
            <a:r>
              <a:rPr sz="1800" spc="80" dirty="0">
                <a:solidFill>
                  <a:srgbClr val="001F5F"/>
                </a:solidFill>
                <a:latin typeface="Times New Roman"/>
                <a:cs typeface="Times New Roman"/>
              </a:rPr>
              <a:t>inherited </a:t>
            </a:r>
            <a:r>
              <a:rPr sz="1800" spc="25" dirty="0">
                <a:solidFill>
                  <a:srgbClr val="001F5F"/>
                </a:solidFill>
                <a:latin typeface="Times New Roman"/>
                <a:cs typeface="Times New Roman"/>
              </a:rPr>
              <a:t>by </a:t>
            </a:r>
            <a:r>
              <a:rPr sz="1800" spc="100" dirty="0">
                <a:solidFill>
                  <a:srgbClr val="001F5F"/>
                </a:solidFill>
                <a:latin typeface="Times New Roman"/>
                <a:cs typeface="Times New Roman"/>
              </a:rPr>
              <a:t>another </a:t>
            </a:r>
            <a:r>
              <a:rPr sz="1800" spc="25" dirty="0">
                <a:solidFill>
                  <a:srgbClr val="001F5F"/>
                </a:solidFill>
                <a:latin typeface="Times New Roman"/>
                <a:cs typeface="Times New Roman"/>
              </a:rPr>
              <a:t>class </a:t>
            </a:r>
            <a:r>
              <a:rPr sz="1800" spc="55" dirty="0">
                <a:solidFill>
                  <a:srgbClr val="001F5F"/>
                </a:solidFill>
                <a:latin typeface="Times New Roman"/>
                <a:cs typeface="Times New Roman"/>
              </a:rPr>
              <a:t>using </a:t>
            </a:r>
            <a:r>
              <a:rPr sz="1800" spc="60" dirty="0">
                <a:solidFill>
                  <a:srgbClr val="FF0000"/>
                </a:solidFill>
                <a:latin typeface="Times New Roman"/>
                <a:cs typeface="Times New Roman"/>
              </a:rPr>
              <a:t>extends</a:t>
            </a:r>
            <a:r>
              <a:rPr sz="1800" spc="60" dirty="0">
                <a:solidFill>
                  <a:srgbClr val="001F5F"/>
                </a:solidFill>
                <a:latin typeface="Times New Roman"/>
                <a:cs typeface="Times New Roman"/>
              </a:rPr>
              <a:t>, </a:t>
            </a:r>
            <a:r>
              <a:rPr sz="1800" spc="60" dirty="0">
                <a:solidFill>
                  <a:srgbClr val="FF0000"/>
                </a:solidFill>
                <a:latin typeface="Times New Roman"/>
                <a:cs typeface="Times New Roman"/>
              </a:rPr>
              <a:t> myPublicFunction</a:t>
            </a:r>
            <a:r>
              <a:rPr sz="1800" spc="60" dirty="0">
                <a:solidFill>
                  <a:srgbClr val="001F5F"/>
                </a:solidFill>
                <a:latin typeface="Times New Roman"/>
                <a:cs typeface="Times New Roman"/>
              </a:rPr>
              <a:t>() </a:t>
            </a:r>
            <a:r>
              <a:rPr sz="1800" spc="5" dirty="0">
                <a:solidFill>
                  <a:srgbClr val="001F5F"/>
                </a:solidFill>
                <a:latin typeface="Times New Roman"/>
                <a:cs typeface="Times New Roman"/>
              </a:rPr>
              <a:t>will </a:t>
            </a:r>
            <a:r>
              <a:rPr sz="1800" spc="80" dirty="0">
                <a:solidFill>
                  <a:srgbClr val="001F5F"/>
                </a:solidFill>
                <a:latin typeface="Times New Roman"/>
                <a:cs typeface="Times New Roman"/>
              </a:rPr>
              <a:t>be </a:t>
            </a:r>
            <a:r>
              <a:rPr sz="1800" spc="20" dirty="0">
                <a:solidFill>
                  <a:srgbClr val="001F5F"/>
                </a:solidFill>
                <a:latin typeface="Times New Roman"/>
                <a:cs typeface="Times New Roman"/>
              </a:rPr>
              <a:t>visible, </a:t>
            </a:r>
            <a:r>
              <a:rPr sz="1800" spc="45" dirty="0">
                <a:solidFill>
                  <a:srgbClr val="001F5F"/>
                </a:solidFill>
                <a:latin typeface="Times New Roman"/>
                <a:cs typeface="Times New Roman"/>
              </a:rPr>
              <a:t>as </a:t>
            </a:r>
            <a:r>
              <a:rPr sz="1800" spc="5" dirty="0">
                <a:solidFill>
                  <a:srgbClr val="001F5F"/>
                </a:solidFill>
                <a:latin typeface="Times New Roman"/>
                <a:cs typeface="Times New Roman"/>
              </a:rPr>
              <a:t>will </a:t>
            </a:r>
            <a:r>
              <a:rPr sz="1800" dirty="0">
                <a:solidFill>
                  <a:srgbClr val="001F5F"/>
                </a:solidFill>
                <a:latin typeface="Times New Roman"/>
                <a:cs typeface="Times New Roman"/>
              </a:rPr>
              <a:t>$</a:t>
            </a:r>
            <a:r>
              <a:rPr sz="1800" dirty="0">
                <a:solidFill>
                  <a:srgbClr val="FF0000"/>
                </a:solidFill>
                <a:latin typeface="Times New Roman"/>
                <a:cs typeface="Times New Roman"/>
              </a:rPr>
              <a:t>driver</a:t>
            </a:r>
            <a:r>
              <a:rPr sz="1800" dirty="0">
                <a:solidFill>
                  <a:srgbClr val="001F5F"/>
                </a:solidFill>
                <a:latin typeface="Times New Roman"/>
                <a:cs typeface="Times New Roman"/>
              </a:rPr>
              <a:t>. </a:t>
            </a:r>
            <a:r>
              <a:rPr sz="1800" spc="65" dirty="0">
                <a:solidFill>
                  <a:srgbClr val="001F5F"/>
                </a:solidFill>
                <a:latin typeface="Times New Roman"/>
                <a:cs typeface="Times New Roman"/>
              </a:rPr>
              <a:t>The extending </a:t>
            </a:r>
            <a:r>
              <a:rPr sz="1800" spc="25" dirty="0">
                <a:solidFill>
                  <a:srgbClr val="001F5F"/>
                </a:solidFill>
                <a:latin typeface="Times New Roman"/>
                <a:cs typeface="Times New Roman"/>
              </a:rPr>
              <a:t>class </a:t>
            </a:r>
            <a:r>
              <a:rPr sz="1800" spc="5" dirty="0">
                <a:solidFill>
                  <a:srgbClr val="001F5F"/>
                </a:solidFill>
                <a:latin typeface="Times New Roman"/>
                <a:cs typeface="Times New Roman"/>
              </a:rPr>
              <a:t>will  </a:t>
            </a:r>
            <a:r>
              <a:rPr sz="1800" spc="110" dirty="0">
                <a:solidFill>
                  <a:srgbClr val="001F5F"/>
                </a:solidFill>
                <a:latin typeface="Times New Roman"/>
                <a:cs typeface="Times New Roman"/>
              </a:rPr>
              <a:t>not</a:t>
            </a:r>
            <a:r>
              <a:rPr sz="1800" spc="-4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spc="35" dirty="0">
                <a:solidFill>
                  <a:srgbClr val="001F5F"/>
                </a:solidFill>
                <a:latin typeface="Times New Roman"/>
                <a:cs typeface="Times New Roman"/>
              </a:rPr>
              <a:t>have</a:t>
            </a:r>
            <a:r>
              <a:rPr sz="1800" spc="-7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spc="45" dirty="0">
                <a:solidFill>
                  <a:srgbClr val="001F5F"/>
                </a:solidFill>
                <a:latin typeface="Times New Roman"/>
                <a:cs typeface="Times New Roman"/>
              </a:rPr>
              <a:t>any</a:t>
            </a:r>
            <a:r>
              <a:rPr sz="1800" spc="-9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spc="55" dirty="0">
                <a:solidFill>
                  <a:srgbClr val="001F5F"/>
                </a:solidFill>
                <a:latin typeface="Times New Roman"/>
                <a:cs typeface="Times New Roman"/>
              </a:rPr>
              <a:t>awareness</a:t>
            </a:r>
            <a:r>
              <a:rPr sz="1800" spc="-10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spc="15" dirty="0">
                <a:solidFill>
                  <a:srgbClr val="001F5F"/>
                </a:solidFill>
                <a:latin typeface="Times New Roman"/>
                <a:cs typeface="Times New Roman"/>
              </a:rPr>
              <a:t>of</a:t>
            </a:r>
            <a:r>
              <a:rPr sz="1800" spc="-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spc="80" dirty="0">
                <a:solidFill>
                  <a:srgbClr val="001F5F"/>
                </a:solidFill>
                <a:latin typeface="Times New Roman"/>
                <a:cs typeface="Times New Roman"/>
              </a:rPr>
              <a:t>or</a:t>
            </a:r>
            <a:r>
              <a:rPr sz="1800" spc="-9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spc="25" dirty="0">
                <a:solidFill>
                  <a:srgbClr val="001F5F"/>
                </a:solidFill>
                <a:latin typeface="Times New Roman"/>
                <a:cs typeface="Times New Roman"/>
              </a:rPr>
              <a:t>access</a:t>
            </a:r>
            <a:r>
              <a:rPr sz="1800" spc="-6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spc="90" dirty="0">
                <a:solidFill>
                  <a:srgbClr val="001F5F"/>
                </a:solidFill>
                <a:latin typeface="Times New Roman"/>
                <a:cs typeface="Times New Roman"/>
              </a:rPr>
              <a:t>to</a:t>
            </a:r>
            <a:r>
              <a:rPr sz="1800" spc="-3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spc="55" dirty="0">
                <a:solidFill>
                  <a:srgbClr val="FF0000"/>
                </a:solidFill>
                <a:latin typeface="Times New Roman"/>
                <a:cs typeface="Times New Roman"/>
              </a:rPr>
              <a:t>myPrivateFunction</a:t>
            </a:r>
            <a:r>
              <a:rPr sz="1800" spc="-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spc="105" dirty="0">
                <a:solidFill>
                  <a:srgbClr val="001F5F"/>
                </a:solidFill>
                <a:latin typeface="Times New Roman"/>
                <a:cs typeface="Times New Roman"/>
              </a:rPr>
              <a:t>and</a:t>
            </a:r>
            <a:r>
              <a:rPr sz="1800" spc="1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spc="-15" dirty="0">
                <a:solidFill>
                  <a:srgbClr val="FF0000"/>
                </a:solidFill>
                <a:latin typeface="Times New Roman"/>
                <a:cs typeface="Times New Roman"/>
              </a:rPr>
              <a:t>$car</a:t>
            </a:r>
            <a:r>
              <a:rPr sz="1800" spc="-15" dirty="0">
                <a:solidFill>
                  <a:srgbClr val="001F5F"/>
                </a:solidFill>
                <a:latin typeface="Times New Roman"/>
                <a:cs typeface="Times New Roman"/>
              </a:rPr>
              <a:t>,</a:t>
            </a:r>
            <a:r>
              <a:rPr sz="1800" spc="-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spc="60" dirty="0">
                <a:solidFill>
                  <a:srgbClr val="001F5F"/>
                </a:solidFill>
                <a:latin typeface="Times New Roman"/>
                <a:cs typeface="Times New Roman"/>
              </a:rPr>
              <a:t>because  </a:t>
            </a:r>
            <a:r>
              <a:rPr sz="1800" spc="75" dirty="0">
                <a:solidFill>
                  <a:srgbClr val="001F5F"/>
                </a:solidFill>
                <a:latin typeface="Times New Roman"/>
                <a:cs typeface="Times New Roman"/>
              </a:rPr>
              <a:t>they</a:t>
            </a:r>
            <a:r>
              <a:rPr sz="1800" spc="-12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spc="65" dirty="0">
                <a:solidFill>
                  <a:srgbClr val="001F5F"/>
                </a:solidFill>
                <a:latin typeface="Times New Roman"/>
                <a:cs typeface="Times New Roman"/>
              </a:rPr>
              <a:t>are</a:t>
            </a:r>
            <a:r>
              <a:rPr sz="1800" spc="-10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spc="60" dirty="0">
                <a:solidFill>
                  <a:srgbClr val="001F5F"/>
                </a:solidFill>
                <a:latin typeface="Times New Roman"/>
                <a:cs typeface="Times New Roman"/>
              </a:rPr>
              <a:t>declared</a:t>
            </a:r>
            <a:r>
              <a:rPr sz="1800" spc="-3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spc="45" dirty="0">
                <a:solidFill>
                  <a:srgbClr val="001F5F"/>
                </a:solidFill>
                <a:latin typeface="Times New Roman"/>
                <a:cs typeface="Times New Roman"/>
              </a:rPr>
              <a:t>private.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78307" y="0"/>
            <a:ext cx="8534400" cy="4474210"/>
            <a:chOff x="178307" y="0"/>
            <a:chExt cx="8534400" cy="4474210"/>
          </a:xfrm>
        </p:grpSpPr>
        <p:sp>
          <p:nvSpPr>
            <p:cNvPr id="9" name="object 9"/>
            <p:cNvSpPr/>
            <p:nvPr/>
          </p:nvSpPr>
          <p:spPr>
            <a:xfrm>
              <a:off x="376428" y="50292"/>
              <a:ext cx="8336280" cy="64007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78307" y="0"/>
              <a:ext cx="5829300" cy="72085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7199" y="76212"/>
              <a:ext cx="8229600" cy="533400"/>
            </a:xfrm>
            <a:custGeom>
              <a:avLst/>
              <a:gdLst/>
              <a:ahLst/>
              <a:cxnLst/>
              <a:rect l="l" t="t" r="r" b="b"/>
              <a:pathLst>
                <a:path w="8229600" h="533400">
                  <a:moveTo>
                    <a:pt x="8229600" y="0"/>
                  </a:moveTo>
                  <a:lnTo>
                    <a:pt x="0" y="0"/>
                  </a:lnTo>
                  <a:lnTo>
                    <a:pt x="0" y="533133"/>
                  </a:lnTo>
                  <a:lnTo>
                    <a:pt x="8229600" y="533133"/>
                  </a:lnTo>
                  <a:lnTo>
                    <a:pt x="8229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46888" y="0"/>
              <a:ext cx="5742432" cy="64922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990599" y="762000"/>
              <a:ext cx="5334000" cy="371170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56031" y="601982"/>
            <a:ext cx="8534400" cy="6256020"/>
            <a:chOff x="256031" y="601982"/>
            <a:chExt cx="8534400" cy="6256020"/>
          </a:xfrm>
        </p:grpSpPr>
        <p:sp>
          <p:nvSpPr>
            <p:cNvPr id="3" name="object 3"/>
            <p:cNvSpPr/>
            <p:nvPr/>
          </p:nvSpPr>
          <p:spPr>
            <a:xfrm>
              <a:off x="373381" y="601982"/>
              <a:ext cx="8267696" cy="575309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56031" y="728470"/>
              <a:ext cx="8534400" cy="612952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57200" y="685799"/>
              <a:ext cx="8153400" cy="5638800"/>
            </a:xfrm>
            <a:custGeom>
              <a:avLst/>
              <a:gdLst/>
              <a:ahLst/>
              <a:cxnLst/>
              <a:rect l="l" t="t" r="r" b="b"/>
              <a:pathLst>
                <a:path w="8153400" h="5638800">
                  <a:moveTo>
                    <a:pt x="8153400" y="0"/>
                  </a:moveTo>
                  <a:lnTo>
                    <a:pt x="0" y="0"/>
                  </a:lnTo>
                  <a:lnTo>
                    <a:pt x="0" y="5638800"/>
                  </a:lnTo>
                  <a:lnTo>
                    <a:pt x="8153400" y="5638800"/>
                  </a:lnTo>
                  <a:lnTo>
                    <a:pt x="8153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57200" y="685799"/>
              <a:ext cx="8153400" cy="5638800"/>
            </a:xfrm>
            <a:custGeom>
              <a:avLst/>
              <a:gdLst/>
              <a:ahLst/>
              <a:cxnLst/>
              <a:rect l="l" t="t" r="r" b="b"/>
              <a:pathLst>
                <a:path w="8153400" h="5638800">
                  <a:moveTo>
                    <a:pt x="0" y="5638800"/>
                  </a:moveTo>
                  <a:lnTo>
                    <a:pt x="8153400" y="5638800"/>
                  </a:lnTo>
                  <a:lnTo>
                    <a:pt x="8153400" y="0"/>
                  </a:lnTo>
                  <a:lnTo>
                    <a:pt x="0" y="0"/>
                  </a:lnTo>
                  <a:lnTo>
                    <a:pt x="0" y="5638800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535940" y="886714"/>
            <a:ext cx="7976870" cy="5173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3000" spc="120" dirty="0">
                <a:solidFill>
                  <a:srgbClr val="FF0000"/>
                </a:solidFill>
                <a:latin typeface="Times New Roman"/>
                <a:cs typeface="Times New Roman"/>
              </a:rPr>
              <a:t>Protected</a:t>
            </a:r>
            <a:r>
              <a:rPr sz="3000" spc="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000" spc="114" dirty="0">
                <a:solidFill>
                  <a:srgbClr val="FF0000"/>
                </a:solidFill>
                <a:latin typeface="Times New Roman"/>
                <a:cs typeface="Times New Roman"/>
              </a:rPr>
              <a:t>Members</a:t>
            </a:r>
            <a:endParaRPr sz="3000">
              <a:latin typeface="Times New Roman"/>
              <a:cs typeface="Times New Roman"/>
            </a:endParaRPr>
          </a:p>
          <a:p>
            <a:pPr marL="756285" marR="5080" lvl="1" indent="-287020">
              <a:lnSpc>
                <a:spcPct val="160000"/>
              </a:lnSpc>
              <a:spcBef>
                <a:spcPts val="735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600" spc="-125" dirty="0">
                <a:solidFill>
                  <a:srgbClr val="001F5F"/>
                </a:solidFill>
                <a:latin typeface="Times New Roman"/>
                <a:cs typeface="Times New Roman"/>
              </a:rPr>
              <a:t>A</a:t>
            </a:r>
            <a:r>
              <a:rPr sz="2600" spc="-9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600" spc="120" dirty="0">
                <a:solidFill>
                  <a:srgbClr val="001F5F"/>
                </a:solidFill>
                <a:latin typeface="Times New Roman"/>
                <a:cs typeface="Times New Roman"/>
              </a:rPr>
              <a:t>protected</a:t>
            </a:r>
            <a:r>
              <a:rPr sz="2600" spc="-7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600" spc="105" dirty="0">
                <a:solidFill>
                  <a:srgbClr val="001F5F"/>
                </a:solidFill>
                <a:latin typeface="Times New Roman"/>
                <a:cs typeface="Times New Roman"/>
              </a:rPr>
              <a:t>property</a:t>
            </a:r>
            <a:r>
              <a:rPr sz="2600" spc="-13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600" spc="114" dirty="0">
                <a:solidFill>
                  <a:srgbClr val="001F5F"/>
                </a:solidFill>
                <a:latin typeface="Times New Roman"/>
                <a:cs typeface="Times New Roman"/>
              </a:rPr>
              <a:t>or</a:t>
            </a:r>
            <a:r>
              <a:rPr sz="2600" spc="-9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600" spc="165" dirty="0">
                <a:solidFill>
                  <a:srgbClr val="001F5F"/>
                </a:solidFill>
                <a:latin typeface="Times New Roman"/>
                <a:cs typeface="Times New Roman"/>
              </a:rPr>
              <a:t>method</a:t>
            </a:r>
            <a:r>
              <a:rPr sz="2600" spc="-3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600" spc="25" dirty="0">
                <a:solidFill>
                  <a:srgbClr val="001F5F"/>
                </a:solidFill>
                <a:latin typeface="Times New Roman"/>
                <a:cs typeface="Times New Roman"/>
              </a:rPr>
              <a:t>is</a:t>
            </a:r>
            <a:r>
              <a:rPr sz="2600" spc="-114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600" spc="50" dirty="0">
                <a:solidFill>
                  <a:srgbClr val="001F5F"/>
                </a:solidFill>
                <a:latin typeface="Times New Roman"/>
                <a:cs typeface="Times New Roman"/>
              </a:rPr>
              <a:t>accessible</a:t>
            </a:r>
            <a:r>
              <a:rPr sz="2600" spc="-7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600" spc="110" dirty="0">
                <a:solidFill>
                  <a:srgbClr val="001F5F"/>
                </a:solidFill>
                <a:latin typeface="Times New Roman"/>
                <a:cs typeface="Times New Roman"/>
              </a:rPr>
              <a:t>in</a:t>
            </a:r>
            <a:r>
              <a:rPr sz="2600" spc="-7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600" spc="160" dirty="0">
                <a:solidFill>
                  <a:srgbClr val="001F5F"/>
                </a:solidFill>
                <a:latin typeface="Times New Roman"/>
                <a:cs typeface="Times New Roman"/>
              </a:rPr>
              <a:t>the  </a:t>
            </a:r>
            <a:r>
              <a:rPr sz="2600" spc="40" dirty="0">
                <a:solidFill>
                  <a:srgbClr val="001F5F"/>
                </a:solidFill>
                <a:latin typeface="Times New Roman"/>
                <a:cs typeface="Times New Roman"/>
              </a:rPr>
              <a:t>class </a:t>
            </a:r>
            <a:r>
              <a:rPr sz="2600" spc="110" dirty="0">
                <a:solidFill>
                  <a:srgbClr val="001F5F"/>
                </a:solidFill>
                <a:latin typeface="Times New Roman"/>
                <a:cs typeface="Times New Roman"/>
              </a:rPr>
              <a:t>in </a:t>
            </a:r>
            <a:r>
              <a:rPr sz="2600" spc="95" dirty="0">
                <a:solidFill>
                  <a:srgbClr val="001F5F"/>
                </a:solidFill>
                <a:latin typeface="Times New Roman"/>
                <a:cs typeface="Times New Roman"/>
              </a:rPr>
              <a:t>which </a:t>
            </a:r>
            <a:r>
              <a:rPr sz="2600" spc="100" dirty="0">
                <a:solidFill>
                  <a:srgbClr val="001F5F"/>
                </a:solidFill>
                <a:latin typeface="Times New Roman"/>
                <a:cs typeface="Times New Roman"/>
              </a:rPr>
              <a:t>it </a:t>
            </a:r>
            <a:r>
              <a:rPr sz="2600" spc="20" dirty="0">
                <a:solidFill>
                  <a:srgbClr val="001F5F"/>
                </a:solidFill>
                <a:latin typeface="Times New Roman"/>
                <a:cs typeface="Times New Roman"/>
              </a:rPr>
              <a:t>is </a:t>
            </a:r>
            <a:r>
              <a:rPr sz="2600" spc="85" dirty="0">
                <a:solidFill>
                  <a:srgbClr val="001F5F"/>
                </a:solidFill>
                <a:latin typeface="Times New Roman"/>
                <a:cs typeface="Times New Roman"/>
              </a:rPr>
              <a:t>declared, </a:t>
            </a:r>
            <a:r>
              <a:rPr sz="2600" spc="65" dirty="0">
                <a:solidFill>
                  <a:srgbClr val="001F5F"/>
                </a:solidFill>
                <a:latin typeface="Times New Roman"/>
                <a:cs typeface="Times New Roman"/>
              </a:rPr>
              <a:t>as </a:t>
            </a:r>
            <a:r>
              <a:rPr sz="2600" spc="15" dirty="0">
                <a:solidFill>
                  <a:srgbClr val="001F5F"/>
                </a:solidFill>
                <a:latin typeface="Times New Roman"/>
                <a:cs typeface="Times New Roman"/>
              </a:rPr>
              <a:t>well </a:t>
            </a:r>
            <a:r>
              <a:rPr sz="2600" spc="65" dirty="0">
                <a:solidFill>
                  <a:srgbClr val="001F5F"/>
                </a:solidFill>
                <a:latin typeface="Times New Roman"/>
                <a:cs typeface="Times New Roman"/>
              </a:rPr>
              <a:t>as </a:t>
            </a:r>
            <a:r>
              <a:rPr sz="2600" spc="110" dirty="0">
                <a:solidFill>
                  <a:srgbClr val="001F5F"/>
                </a:solidFill>
                <a:latin typeface="Times New Roman"/>
                <a:cs typeface="Times New Roman"/>
              </a:rPr>
              <a:t>in </a:t>
            </a:r>
            <a:r>
              <a:rPr sz="2600" spc="45" dirty="0">
                <a:solidFill>
                  <a:srgbClr val="001F5F"/>
                </a:solidFill>
                <a:latin typeface="Times New Roman"/>
                <a:cs typeface="Times New Roman"/>
              </a:rPr>
              <a:t>classes  </a:t>
            </a:r>
            <a:r>
              <a:rPr sz="2600" spc="170" dirty="0">
                <a:solidFill>
                  <a:srgbClr val="001F5F"/>
                </a:solidFill>
                <a:latin typeface="Times New Roman"/>
                <a:cs typeface="Times New Roman"/>
              </a:rPr>
              <a:t>that</a:t>
            </a:r>
            <a:r>
              <a:rPr sz="2600" spc="-16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600" spc="114" dirty="0">
                <a:solidFill>
                  <a:srgbClr val="001F5F"/>
                </a:solidFill>
                <a:latin typeface="Times New Roman"/>
                <a:cs typeface="Times New Roman"/>
              </a:rPr>
              <a:t>extend</a:t>
            </a:r>
            <a:r>
              <a:rPr sz="2600" spc="-5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600" spc="170" dirty="0">
                <a:solidFill>
                  <a:srgbClr val="001F5F"/>
                </a:solidFill>
                <a:latin typeface="Times New Roman"/>
                <a:cs typeface="Times New Roman"/>
              </a:rPr>
              <a:t>that</a:t>
            </a:r>
            <a:r>
              <a:rPr sz="2600" spc="-14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600" spc="30" dirty="0">
                <a:solidFill>
                  <a:srgbClr val="001F5F"/>
                </a:solidFill>
                <a:latin typeface="Times New Roman"/>
                <a:cs typeface="Times New Roman"/>
              </a:rPr>
              <a:t>class.</a:t>
            </a:r>
            <a:endParaRPr sz="2600">
              <a:latin typeface="Times New Roman"/>
              <a:cs typeface="Times New Roman"/>
            </a:endParaRPr>
          </a:p>
          <a:p>
            <a:pPr marL="756285" marR="577215" lvl="1" indent="-287020">
              <a:lnSpc>
                <a:spcPct val="160100"/>
              </a:lnSpc>
              <a:spcBef>
                <a:spcPts val="625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600" spc="110" dirty="0">
                <a:solidFill>
                  <a:srgbClr val="001F5F"/>
                </a:solidFill>
                <a:latin typeface="Times New Roman"/>
                <a:cs typeface="Times New Roman"/>
              </a:rPr>
              <a:t>Protected</a:t>
            </a:r>
            <a:r>
              <a:rPr sz="2600" spc="-5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600" spc="135" dirty="0">
                <a:solidFill>
                  <a:srgbClr val="001F5F"/>
                </a:solidFill>
                <a:latin typeface="Times New Roman"/>
                <a:cs typeface="Times New Roman"/>
              </a:rPr>
              <a:t>members</a:t>
            </a:r>
            <a:r>
              <a:rPr sz="2600" spc="-13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600" spc="90" dirty="0">
                <a:solidFill>
                  <a:srgbClr val="001F5F"/>
                </a:solidFill>
                <a:latin typeface="Times New Roman"/>
                <a:cs typeface="Times New Roman"/>
              </a:rPr>
              <a:t>are</a:t>
            </a:r>
            <a:r>
              <a:rPr sz="2600" spc="-6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600" spc="165" dirty="0">
                <a:solidFill>
                  <a:srgbClr val="FF0000"/>
                </a:solidFill>
                <a:latin typeface="Times New Roman"/>
                <a:cs typeface="Times New Roman"/>
              </a:rPr>
              <a:t>not</a:t>
            </a:r>
            <a:r>
              <a:rPr sz="2600" spc="-1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spc="45" dirty="0">
                <a:solidFill>
                  <a:srgbClr val="FF0000"/>
                </a:solidFill>
                <a:latin typeface="Times New Roman"/>
                <a:cs typeface="Times New Roman"/>
              </a:rPr>
              <a:t>available</a:t>
            </a:r>
            <a:r>
              <a:rPr sz="2600" spc="-1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spc="114" dirty="0">
                <a:solidFill>
                  <a:srgbClr val="001F5F"/>
                </a:solidFill>
                <a:latin typeface="Times New Roman"/>
                <a:cs typeface="Times New Roman"/>
              </a:rPr>
              <a:t>outside</a:t>
            </a:r>
            <a:r>
              <a:rPr sz="2600" spc="-16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600" spc="20" dirty="0">
                <a:solidFill>
                  <a:srgbClr val="001F5F"/>
                </a:solidFill>
                <a:latin typeface="Times New Roman"/>
                <a:cs typeface="Times New Roman"/>
              </a:rPr>
              <a:t>of  </a:t>
            </a:r>
            <a:r>
              <a:rPr sz="2600" spc="125" dirty="0">
                <a:solidFill>
                  <a:srgbClr val="001F5F"/>
                </a:solidFill>
                <a:latin typeface="Times New Roman"/>
                <a:cs typeface="Times New Roman"/>
              </a:rPr>
              <a:t>those</a:t>
            </a:r>
            <a:r>
              <a:rPr sz="2600" spc="-13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600" spc="90" dirty="0">
                <a:solidFill>
                  <a:srgbClr val="001F5F"/>
                </a:solidFill>
                <a:latin typeface="Times New Roman"/>
                <a:cs typeface="Times New Roman"/>
              </a:rPr>
              <a:t>two</a:t>
            </a:r>
            <a:r>
              <a:rPr sz="2600" spc="-9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600" spc="105" dirty="0">
                <a:solidFill>
                  <a:srgbClr val="001F5F"/>
                </a:solidFill>
                <a:latin typeface="Times New Roman"/>
                <a:cs typeface="Times New Roman"/>
              </a:rPr>
              <a:t>kinds</a:t>
            </a:r>
            <a:r>
              <a:rPr sz="2600" spc="-13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600" spc="20" dirty="0">
                <a:solidFill>
                  <a:srgbClr val="001F5F"/>
                </a:solidFill>
                <a:latin typeface="Times New Roman"/>
                <a:cs typeface="Times New Roman"/>
              </a:rPr>
              <a:t>of</a:t>
            </a:r>
            <a:r>
              <a:rPr sz="2600" spc="-3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600" spc="40" dirty="0">
                <a:solidFill>
                  <a:srgbClr val="001F5F"/>
                </a:solidFill>
                <a:latin typeface="Times New Roman"/>
                <a:cs typeface="Times New Roman"/>
              </a:rPr>
              <a:t>classes.</a:t>
            </a:r>
            <a:endParaRPr sz="2600">
              <a:latin typeface="Times New Roman"/>
              <a:cs typeface="Times New Roman"/>
            </a:endParaRPr>
          </a:p>
          <a:p>
            <a:pPr marL="756285" marR="424180" lvl="1" indent="-287020">
              <a:lnSpc>
                <a:spcPct val="160100"/>
              </a:lnSpc>
              <a:spcBef>
                <a:spcPts val="620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600" spc="-125" dirty="0">
                <a:solidFill>
                  <a:srgbClr val="001F5F"/>
                </a:solidFill>
                <a:latin typeface="Times New Roman"/>
                <a:cs typeface="Times New Roman"/>
              </a:rPr>
              <a:t>A</a:t>
            </a:r>
            <a:r>
              <a:rPr sz="2600" spc="-12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600" spc="40" dirty="0">
                <a:solidFill>
                  <a:srgbClr val="001F5F"/>
                </a:solidFill>
                <a:latin typeface="Times New Roman"/>
                <a:cs typeface="Times New Roman"/>
              </a:rPr>
              <a:t>class</a:t>
            </a:r>
            <a:r>
              <a:rPr sz="2600" spc="-8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600" spc="150" dirty="0">
                <a:solidFill>
                  <a:srgbClr val="001F5F"/>
                </a:solidFill>
                <a:latin typeface="Times New Roman"/>
                <a:cs typeface="Times New Roman"/>
              </a:rPr>
              <a:t>member</a:t>
            </a:r>
            <a:r>
              <a:rPr sz="2600" spc="-16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600" spc="114" dirty="0">
                <a:solidFill>
                  <a:srgbClr val="001F5F"/>
                </a:solidFill>
                <a:latin typeface="Times New Roman"/>
                <a:cs typeface="Times New Roman"/>
              </a:rPr>
              <a:t>can</a:t>
            </a:r>
            <a:r>
              <a:rPr sz="2600" spc="-4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600" spc="114" dirty="0">
                <a:solidFill>
                  <a:srgbClr val="001F5F"/>
                </a:solidFill>
                <a:latin typeface="Times New Roman"/>
                <a:cs typeface="Times New Roman"/>
              </a:rPr>
              <a:t>be</a:t>
            </a:r>
            <a:r>
              <a:rPr sz="2600" spc="-6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600" spc="145" dirty="0">
                <a:solidFill>
                  <a:srgbClr val="001F5F"/>
                </a:solidFill>
                <a:latin typeface="Times New Roman"/>
                <a:cs typeface="Times New Roman"/>
              </a:rPr>
              <a:t>made</a:t>
            </a:r>
            <a:r>
              <a:rPr sz="2600" spc="-11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600" spc="120" dirty="0">
                <a:solidFill>
                  <a:srgbClr val="001F5F"/>
                </a:solidFill>
                <a:latin typeface="Times New Roman"/>
                <a:cs typeface="Times New Roman"/>
              </a:rPr>
              <a:t>protected</a:t>
            </a:r>
            <a:r>
              <a:rPr sz="2600" spc="-4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600" spc="35" dirty="0">
                <a:solidFill>
                  <a:srgbClr val="001F5F"/>
                </a:solidFill>
                <a:latin typeface="Times New Roman"/>
                <a:cs typeface="Times New Roman"/>
              </a:rPr>
              <a:t>by</a:t>
            </a:r>
            <a:r>
              <a:rPr sz="2600" spc="-11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600" spc="90" dirty="0">
                <a:solidFill>
                  <a:srgbClr val="001F5F"/>
                </a:solidFill>
                <a:latin typeface="Times New Roman"/>
                <a:cs typeface="Times New Roman"/>
              </a:rPr>
              <a:t>using </a:t>
            </a:r>
            <a:r>
              <a:rPr sz="2600" spc="9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spc="120" dirty="0">
                <a:solidFill>
                  <a:srgbClr val="FF0000"/>
                </a:solidFill>
                <a:latin typeface="Times New Roman"/>
                <a:cs typeface="Times New Roman"/>
              </a:rPr>
              <a:t>protected</a:t>
            </a:r>
            <a:r>
              <a:rPr sz="2600" spc="-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spc="65" dirty="0">
                <a:solidFill>
                  <a:srgbClr val="FF0000"/>
                </a:solidFill>
                <a:latin typeface="Times New Roman"/>
                <a:cs typeface="Times New Roman"/>
              </a:rPr>
              <a:t>keyword</a:t>
            </a:r>
            <a:r>
              <a:rPr sz="2600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spc="110" dirty="0">
                <a:solidFill>
                  <a:srgbClr val="001F5F"/>
                </a:solidFill>
                <a:latin typeface="Times New Roman"/>
                <a:cs typeface="Times New Roman"/>
              </a:rPr>
              <a:t>in</a:t>
            </a:r>
            <a:r>
              <a:rPr sz="2600" spc="-4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600" spc="105" dirty="0">
                <a:solidFill>
                  <a:srgbClr val="001F5F"/>
                </a:solidFill>
                <a:latin typeface="Times New Roman"/>
                <a:cs typeface="Times New Roman"/>
              </a:rPr>
              <a:t>front</a:t>
            </a:r>
            <a:r>
              <a:rPr sz="2600" spc="-14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600" spc="20" dirty="0">
                <a:solidFill>
                  <a:srgbClr val="001F5F"/>
                </a:solidFill>
                <a:latin typeface="Times New Roman"/>
                <a:cs typeface="Times New Roman"/>
              </a:rPr>
              <a:t>of </a:t>
            </a:r>
            <a:r>
              <a:rPr sz="2600" spc="160" dirty="0">
                <a:solidFill>
                  <a:srgbClr val="001F5F"/>
                </a:solidFill>
                <a:latin typeface="Times New Roman"/>
                <a:cs typeface="Times New Roman"/>
              </a:rPr>
              <a:t>the</a:t>
            </a:r>
            <a:r>
              <a:rPr sz="2600" spc="-8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600" spc="100" dirty="0">
                <a:solidFill>
                  <a:srgbClr val="001F5F"/>
                </a:solidFill>
                <a:latin typeface="Times New Roman"/>
                <a:cs typeface="Times New Roman"/>
              </a:rPr>
              <a:t>member.</a:t>
            </a:r>
            <a:endParaRPr sz="2600">
              <a:latin typeface="Times New Roman"/>
              <a:cs typeface="Times New Roman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78307" y="0"/>
            <a:ext cx="8534400" cy="721360"/>
            <a:chOff x="178307" y="0"/>
            <a:chExt cx="8534400" cy="721360"/>
          </a:xfrm>
        </p:grpSpPr>
        <p:sp>
          <p:nvSpPr>
            <p:cNvPr id="9" name="object 9"/>
            <p:cNvSpPr/>
            <p:nvPr/>
          </p:nvSpPr>
          <p:spPr>
            <a:xfrm>
              <a:off x="376428" y="50292"/>
              <a:ext cx="8336280" cy="64007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78307" y="0"/>
              <a:ext cx="5626608" cy="72085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7199" y="76212"/>
              <a:ext cx="8229600" cy="533400"/>
            </a:xfrm>
            <a:custGeom>
              <a:avLst/>
              <a:gdLst/>
              <a:ahLst/>
              <a:cxnLst/>
              <a:rect l="l" t="t" r="r" b="b"/>
              <a:pathLst>
                <a:path w="8229600" h="533400">
                  <a:moveTo>
                    <a:pt x="8229600" y="0"/>
                  </a:moveTo>
                  <a:lnTo>
                    <a:pt x="0" y="0"/>
                  </a:lnTo>
                  <a:lnTo>
                    <a:pt x="0" y="533133"/>
                  </a:lnTo>
                  <a:lnTo>
                    <a:pt x="8229600" y="533133"/>
                  </a:lnTo>
                  <a:lnTo>
                    <a:pt x="8229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46888" y="0"/>
              <a:ext cx="5541264" cy="64922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78307" y="0"/>
            <a:ext cx="8534400" cy="6355080"/>
            <a:chOff x="178307" y="0"/>
            <a:chExt cx="8534400" cy="6355080"/>
          </a:xfrm>
        </p:grpSpPr>
        <p:sp>
          <p:nvSpPr>
            <p:cNvPr id="3" name="object 3"/>
            <p:cNvSpPr/>
            <p:nvPr/>
          </p:nvSpPr>
          <p:spPr>
            <a:xfrm>
              <a:off x="373381" y="601982"/>
              <a:ext cx="8267696" cy="575309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57199" y="685800"/>
              <a:ext cx="8153400" cy="5638800"/>
            </a:xfrm>
            <a:custGeom>
              <a:avLst/>
              <a:gdLst/>
              <a:ahLst/>
              <a:cxnLst/>
              <a:rect l="l" t="t" r="r" b="b"/>
              <a:pathLst>
                <a:path w="8153400" h="5638800">
                  <a:moveTo>
                    <a:pt x="8153400" y="0"/>
                  </a:moveTo>
                  <a:lnTo>
                    <a:pt x="0" y="0"/>
                  </a:lnTo>
                  <a:lnTo>
                    <a:pt x="0" y="5638800"/>
                  </a:lnTo>
                  <a:lnTo>
                    <a:pt x="8153400" y="5638800"/>
                  </a:lnTo>
                  <a:lnTo>
                    <a:pt x="8153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57199" y="685800"/>
              <a:ext cx="8153400" cy="5638800"/>
            </a:xfrm>
            <a:custGeom>
              <a:avLst/>
              <a:gdLst/>
              <a:ahLst/>
              <a:cxnLst/>
              <a:rect l="l" t="t" r="r" b="b"/>
              <a:pathLst>
                <a:path w="8153400" h="5638800">
                  <a:moveTo>
                    <a:pt x="0" y="5638800"/>
                  </a:moveTo>
                  <a:lnTo>
                    <a:pt x="8153400" y="5638800"/>
                  </a:lnTo>
                  <a:lnTo>
                    <a:pt x="8153400" y="0"/>
                  </a:lnTo>
                  <a:lnTo>
                    <a:pt x="0" y="0"/>
                  </a:lnTo>
                  <a:lnTo>
                    <a:pt x="0" y="5638800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76428" y="50292"/>
              <a:ext cx="8336280" cy="64007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78307" y="0"/>
              <a:ext cx="6353555" cy="72085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57199" y="76212"/>
              <a:ext cx="8229600" cy="533400"/>
            </a:xfrm>
            <a:custGeom>
              <a:avLst/>
              <a:gdLst/>
              <a:ahLst/>
              <a:cxnLst/>
              <a:rect l="l" t="t" r="r" b="b"/>
              <a:pathLst>
                <a:path w="8229600" h="533400">
                  <a:moveTo>
                    <a:pt x="8229600" y="0"/>
                  </a:moveTo>
                  <a:lnTo>
                    <a:pt x="0" y="0"/>
                  </a:lnTo>
                  <a:lnTo>
                    <a:pt x="0" y="533133"/>
                  </a:lnTo>
                  <a:lnTo>
                    <a:pt x="8229600" y="533133"/>
                  </a:lnTo>
                  <a:lnTo>
                    <a:pt x="8229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46888" y="0"/>
              <a:ext cx="6268212" cy="64922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85799" y="1143000"/>
              <a:ext cx="7394702" cy="472440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41375" y="601980"/>
            <a:ext cx="8326120" cy="6268720"/>
            <a:chOff x="341375" y="601980"/>
            <a:chExt cx="8326120" cy="6268720"/>
          </a:xfrm>
        </p:grpSpPr>
        <p:sp>
          <p:nvSpPr>
            <p:cNvPr id="3" name="object 3"/>
            <p:cNvSpPr/>
            <p:nvPr/>
          </p:nvSpPr>
          <p:spPr>
            <a:xfrm>
              <a:off x="373381" y="601980"/>
              <a:ext cx="8267696" cy="625601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41375" y="676656"/>
              <a:ext cx="8325611" cy="58308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57199" y="685799"/>
              <a:ext cx="8153400" cy="6172200"/>
            </a:xfrm>
            <a:custGeom>
              <a:avLst/>
              <a:gdLst/>
              <a:ahLst/>
              <a:cxnLst/>
              <a:rect l="l" t="t" r="r" b="b"/>
              <a:pathLst>
                <a:path w="8153400" h="6172200">
                  <a:moveTo>
                    <a:pt x="8153400" y="0"/>
                  </a:moveTo>
                  <a:lnTo>
                    <a:pt x="0" y="0"/>
                  </a:lnTo>
                  <a:lnTo>
                    <a:pt x="0" y="6172200"/>
                  </a:lnTo>
                  <a:lnTo>
                    <a:pt x="8153400" y="6172200"/>
                  </a:lnTo>
                  <a:lnTo>
                    <a:pt x="8153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57199" y="685799"/>
              <a:ext cx="8153400" cy="6172200"/>
            </a:xfrm>
            <a:custGeom>
              <a:avLst/>
              <a:gdLst/>
              <a:ahLst/>
              <a:cxnLst/>
              <a:rect l="l" t="t" r="r" b="b"/>
              <a:pathLst>
                <a:path w="8153400" h="6172200">
                  <a:moveTo>
                    <a:pt x="0" y="6172200"/>
                  </a:moveTo>
                  <a:lnTo>
                    <a:pt x="8153400" y="6172200"/>
                  </a:lnTo>
                  <a:lnTo>
                    <a:pt x="8153400" y="0"/>
                  </a:lnTo>
                  <a:lnTo>
                    <a:pt x="0" y="0"/>
                  </a:lnTo>
                  <a:lnTo>
                    <a:pt x="0" y="6172200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535940" y="662686"/>
            <a:ext cx="7922895" cy="5777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15875" indent="-342900">
              <a:lnSpc>
                <a:spcPct val="150000"/>
              </a:lnSpc>
              <a:spcBef>
                <a:spcPts val="10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1800" spc="5" dirty="0">
                <a:solidFill>
                  <a:srgbClr val="FF0000"/>
                </a:solidFill>
                <a:latin typeface="Times New Roman"/>
                <a:cs typeface="Times New Roman"/>
              </a:rPr>
              <a:t>Class:</a:t>
            </a:r>
            <a:r>
              <a:rPr sz="1800" spc="-6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spc="40" dirty="0">
                <a:solidFill>
                  <a:srgbClr val="001F5F"/>
                </a:solidFill>
                <a:latin typeface="Times New Roman"/>
                <a:cs typeface="Times New Roman"/>
              </a:rPr>
              <a:t>This</a:t>
            </a:r>
            <a:r>
              <a:rPr sz="1800" spc="-4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spc="15" dirty="0">
                <a:solidFill>
                  <a:srgbClr val="001F5F"/>
                </a:solidFill>
                <a:latin typeface="Times New Roman"/>
                <a:cs typeface="Times New Roman"/>
              </a:rPr>
              <a:t>is</a:t>
            </a:r>
            <a:r>
              <a:rPr sz="1800" spc="-7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spc="65" dirty="0">
                <a:solidFill>
                  <a:srgbClr val="001F5F"/>
                </a:solidFill>
                <a:latin typeface="Times New Roman"/>
                <a:cs typeface="Times New Roman"/>
              </a:rPr>
              <a:t>a</a:t>
            </a:r>
            <a:r>
              <a:rPr sz="1800" spc="-6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spc="75" dirty="0">
                <a:solidFill>
                  <a:srgbClr val="001F5F"/>
                </a:solidFill>
                <a:latin typeface="Times New Roman"/>
                <a:cs typeface="Times New Roman"/>
              </a:rPr>
              <a:t>programmer-defined</a:t>
            </a:r>
            <a:r>
              <a:rPr sz="1800" spc="-2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spc="70" dirty="0">
                <a:solidFill>
                  <a:srgbClr val="001F5F"/>
                </a:solidFill>
                <a:latin typeface="Times New Roman"/>
                <a:cs typeface="Times New Roman"/>
              </a:rPr>
              <a:t>datatype,</a:t>
            </a:r>
            <a:r>
              <a:rPr sz="1800" spc="-3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spc="65" dirty="0">
                <a:solidFill>
                  <a:srgbClr val="001F5F"/>
                </a:solidFill>
                <a:latin typeface="Times New Roman"/>
                <a:cs typeface="Times New Roman"/>
              </a:rPr>
              <a:t>which</a:t>
            </a:r>
            <a:r>
              <a:rPr sz="1800" spc="-4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spc="60" dirty="0">
                <a:solidFill>
                  <a:srgbClr val="001F5F"/>
                </a:solidFill>
                <a:latin typeface="Times New Roman"/>
                <a:cs typeface="Times New Roman"/>
              </a:rPr>
              <a:t>includes</a:t>
            </a:r>
            <a:r>
              <a:rPr sz="1800" spc="-3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spc="35" dirty="0">
                <a:solidFill>
                  <a:srgbClr val="001F5F"/>
                </a:solidFill>
                <a:latin typeface="Times New Roman"/>
                <a:cs typeface="Times New Roman"/>
              </a:rPr>
              <a:t>local</a:t>
            </a:r>
            <a:r>
              <a:rPr sz="1800" spc="-2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spc="65" dirty="0">
                <a:solidFill>
                  <a:srgbClr val="001F5F"/>
                </a:solidFill>
                <a:latin typeface="Times New Roman"/>
                <a:cs typeface="Times New Roman"/>
              </a:rPr>
              <a:t>functions  </a:t>
            </a:r>
            <a:r>
              <a:rPr sz="1800" spc="45" dirty="0">
                <a:solidFill>
                  <a:srgbClr val="001F5F"/>
                </a:solidFill>
                <a:latin typeface="Times New Roman"/>
                <a:cs typeface="Times New Roman"/>
              </a:rPr>
              <a:t>as </a:t>
            </a:r>
            <a:r>
              <a:rPr sz="1800" spc="10" dirty="0">
                <a:solidFill>
                  <a:srgbClr val="001F5F"/>
                </a:solidFill>
                <a:latin typeface="Times New Roman"/>
                <a:cs typeface="Times New Roman"/>
              </a:rPr>
              <a:t>well </a:t>
            </a:r>
            <a:r>
              <a:rPr sz="1800" spc="45" dirty="0">
                <a:solidFill>
                  <a:srgbClr val="001F5F"/>
                </a:solidFill>
                <a:latin typeface="Times New Roman"/>
                <a:cs typeface="Times New Roman"/>
              </a:rPr>
              <a:t>as </a:t>
            </a:r>
            <a:r>
              <a:rPr sz="1800" spc="35" dirty="0">
                <a:solidFill>
                  <a:srgbClr val="001F5F"/>
                </a:solidFill>
                <a:latin typeface="Times New Roman"/>
                <a:cs typeface="Times New Roman"/>
              </a:rPr>
              <a:t>local </a:t>
            </a:r>
            <a:r>
              <a:rPr sz="1800" spc="75" dirty="0">
                <a:solidFill>
                  <a:srgbClr val="001F5F"/>
                </a:solidFill>
                <a:latin typeface="Times New Roman"/>
                <a:cs typeface="Times New Roman"/>
              </a:rPr>
              <a:t>data. </a:t>
            </a:r>
            <a:r>
              <a:rPr sz="1800" spc="-60" dirty="0">
                <a:solidFill>
                  <a:srgbClr val="001F5F"/>
                </a:solidFill>
                <a:latin typeface="Times New Roman"/>
                <a:cs typeface="Times New Roman"/>
              </a:rPr>
              <a:t>You </a:t>
            </a:r>
            <a:r>
              <a:rPr sz="1800" spc="75" dirty="0">
                <a:solidFill>
                  <a:srgbClr val="001F5F"/>
                </a:solidFill>
                <a:latin typeface="Times New Roman"/>
                <a:cs typeface="Times New Roman"/>
              </a:rPr>
              <a:t>can </a:t>
            </a:r>
            <a:r>
              <a:rPr sz="1800" spc="95" dirty="0">
                <a:solidFill>
                  <a:srgbClr val="001F5F"/>
                </a:solidFill>
                <a:latin typeface="Times New Roman"/>
                <a:cs typeface="Times New Roman"/>
              </a:rPr>
              <a:t>think </a:t>
            </a:r>
            <a:r>
              <a:rPr sz="1800" spc="15" dirty="0">
                <a:solidFill>
                  <a:srgbClr val="001F5F"/>
                </a:solidFill>
                <a:latin typeface="Times New Roman"/>
                <a:cs typeface="Times New Roman"/>
              </a:rPr>
              <a:t>of </a:t>
            </a:r>
            <a:r>
              <a:rPr sz="1800" spc="65" dirty="0">
                <a:solidFill>
                  <a:srgbClr val="001F5F"/>
                </a:solidFill>
                <a:latin typeface="Times New Roman"/>
                <a:cs typeface="Times New Roman"/>
              </a:rPr>
              <a:t>a </a:t>
            </a:r>
            <a:r>
              <a:rPr sz="1800" spc="25" dirty="0">
                <a:solidFill>
                  <a:srgbClr val="001F5F"/>
                </a:solidFill>
                <a:latin typeface="Times New Roman"/>
                <a:cs typeface="Times New Roman"/>
              </a:rPr>
              <a:t>class </a:t>
            </a:r>
            <a:r>
              <a:rPr sz="1800" spc="45" dirty="0">
                <a:solidFill>
                  <a:srgbClr val="001F5F"/>
                </a:solidFill>
                <a:latin typeface="Times New Roman"/>
                <a:cs typeface="Times New Roman"/>
              </a:rPr>
              <a:t>as </a:t>
            </a:r>
            <a:r>
              <a:rPr sz="1800" spc="65" dirty="0">
                <a:solidFill>
                  <a:srgbClr val="001F5F"/>
                </a:solidFill>
                <a:latin typeface="Times New Roman"/>
                <a:cs typeface="Times New Roman"/>
              </a:rPr>
              <a:t>a </a:t>
            </a:r>
            <a:r>
              <a:rPr sz="1800" spc="85" dirty="0">
                <a:solidFill>
                  <a:srgbClr val="001F5F"/>
                </a:solidFill>
                <a:latin typeface="Times New Roman"/>
                <a:cs typeface="Times New Roman"/>
              </a:rPr>
              <a:t>template </a:t>
            </a:r>
            <a:r>
              <a:rPr sz="1800" spc="30" dirty="0">
                <a:solidFill>
                  <a:srgbClr val="001F5F"/>
                </a:solidFill>
                <a:latin typeface="Times New Roman"/>
                <a:cs typeface="Times New Roman"/>
              </a:rPr>
              <a:t>for </a:t>
            </a:r>
            <a:r>
              <a:rPr sz="1800" spc="70" dirty="0">
                <a:solidFill>
                  <a:srgbClr val="001F5F"/>
                </a:solidFill>
                <a:latin typeface="Times New Roman"/>
                <a:cs typeface="Times New Roman"/>
              </a:rPr>
              <a:t>making many  </a:t>
            </a:r>
            <a:r>
              <a:rPr sz="1800" spc="65" dirty="0">
                <a:solidFill>
                  <a:srgbClr val="001F5F"/>
                </a:solidFill>
                <a:latin typeface="Times New Roman"/>
                <a:cs typeface="Times New Roman"/>
              </a:rPr>
              <a:t>instances</a:t>
            </a:r>
            <a:r>
              <a:rPr sz="1800" spc="-8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spc="15" dirty="0">
                <a:solidFill>
                  <a:srgbClr val="001F5F"/>
                </a:solidFill>
                <a:latin typeface="Times New Roman"/>
                <a:cs typeface="Times New Roman"/>
              </a:rPr>
              <a:t>of</a:t>
            </a:r>
            <a:r>
              <a:rPr sz="1800" spc="3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spc="110" dirty="0">
                <a:solidFill>
                  <a:srgbClr val="001F5F"/>
                </a:solidFill>
                <a:latin typeface="Times New Roman"/>
                <a:cs typeface="Times New Roman"/>
              </a:rPr>
              <a:t>the</a:t>
            </a:r>
            <a:r>
              <a:rPr sz="1800" spc="-9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spc="75" dirty="0">
                <a:solidFill>
                  <a:srgbClr val="001F5F"/>
                </a:solidFill>
                <a:latin typeface="Times New Roman"/>
                <a:cs typeface="Times New Roman"/>
              </a:rPr>
              <a:t>same</a:t>
            </a:r>
            <a:r>
              <a:rPr sz="1800" spc="-4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spc="80" dirty="0">
                <a:solidFill>
                  <a:srgbClr val="001F5F"/>
                </a:solidFill>
                <a:latin typeface="Times New Roman"/>
                <a:cs typeface="Times New Roman"/>
              </a:rPr>
              <a:t>kind</a:t>
            </a:r>
            <a:r>
              <a:rPr sz="1800" spc="1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spc="70" dirty="0">
                <a:solidFill>
                  <a:srgbClr val="001F5F"/>
                </a:solidFill>
                <a:latin typeface="Times New Roman"/>
                <a:cs typeface="Times New Roman"/>
              </a:rPr>
              <a:t>(or</a:t>
            </a:r>
            <a:r>
              <a:rPr sz="1800" spc="-11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spc="30" dirty="0">
                <a:solidFill>
                  <a:srgbClr val="001F5F"/>
                </a:solidFill>
                <a:latin typeface="Times New Roman"/>
                <a:cs typeface="Times New Roman"/>
              </a:rPr>
              <a:t>class)</a:t>
            </a:r>
            <a:r>
              <a:rPr sz="1800" spc="-6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spc="15" dirty="0">
                <a:solidFill>
                  <a:srgbClr val="001F5F"/>
                </a:solidFill>
                <a:latin typeface="Times New Roman"/>
                <a:cs typeface="Times New Roman"/>
              </a:rPr>
              <a:t>of</a:t>
            </a:r>
            <a:r>
              <a:rPr sz="1800" spc="-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spc="55" dirty="0">
                <a:solidFill>
                  <a:srgbClr val="001F5F"/>
                </a:solidFill>
                <a:latin typeface="Times New Roman"/>
                <a:cs typeface="Times New Roman"/>
              </a:rPr>
              <a:t>object.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Clr>
                <a:srgbClr val="FF0000"/>
              </a:buClr>
              <a:buFont typeface="Wingdings"/>
              <a:buChar char=""/>
            </a:pPr>
            <a:endParaRPr sz="2150">
              <a:latin typeface="Times New Roman"/>
              <a:cs typeface="Times New Roman"/>
            </a:endParaRPr>
          </a:p>
          <a:p>
            <a:pPr marL="355600" marR="40640" indent="-342900">
              <a:lnSpc>
                <a:spcPct val="150000"/>
              </a:lnSpc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1800" spc="55" dirty="0">
                <a:solidFill>
                  <a:srgbClr val="FF0000"/>
                </a:solidFill>
                <a:latin typeface="Times New Roman"/>
                <a:cs typeface="Times New Roman"/>
              </a:rPr>
              <a:t>Object: </a:t>
            </a:r>
            <a:r>
              <a:rPr sz="1800" spc="25" dirty="0">
                <a:solidFill>
                  <a:srgbClr val="001F5F"/>
                </a:solidFill>
                <a:latin typeface="Times New Roman"/>
                <a:cs typeface="Times New Roman"/>
              </a:rPr>
              <a:t>An </a:t>
            </a:r>
            <a:r>
              <a:rPr sz="1800" spc="50" dirty="0">
                <a:solidFill>
                  <a:srgbClr val="001F5F"/>
                </a:solidFill>
                <a:latin typeface="Times New Roman"/>
                <a:cs typeface="Times New Roman"/>
              </a:rPr>
              <a:t>individual </a:t>
            </a:r>
            <a:r>
              <a:rPr sz="1800" spc="70" dirty="0">
                <a:solidFill>
                  <a:srgbClr val="001F5F"/>
                </a:solidFill>
                <a:latin typeface="Times New Roman"/>
                <a:cs typeface="Times New Roman"/>
              </a:rPr>
              <a:t>instance </a:t>
            </a:r>
            <a:r>
              <a:rPr sz="1800" spc="15" dirty="0">
                <a:solidFill>
                  <a:srgbClr val="001F5F"/>
                </a:solidFill>
                <a:latin typeface="Times New Roman"/>
                <a:cs typeface="Times New Roman"/>
              </a:rPr>
              <a:t>of </a:t>
            </a:r>
            <a:r>
              <a:rPr sz="1800" spc="110" dirty="0">
                <a:solidFill>
                  <a:srgbClr val="001F5F"/>
                </a:solidFill>
                <a:latin typeface="Times New Roman"/>
                <a:cs typeface="Times New Roman"/>
              </a:rPr>
              <a:t>the </a:t>
            </a:r>
            <a:r>
              <a:rPr sz="1800" spc="90" dirty="0">
                <a:solidFill>
                  <a:srgbClr val="001F5F"/>
                </a:solidFill>
                <a:latin typeface="Times New Roman"/>
                <a:cs typeface="Times New Roman"/>
              </a:rPr>
              <a:t>data </a:t>
            </a:r>
            <a:r>
              <a:rPr sz="1800" spc="85" dirty="0">
                <a:solidFill>
                  <a:srgbClr val="001F5F"/>
                </a:solidFill>
                <a:latin typeface="Times New Roman"/>
                <a:cs typeface="Times New Roman"/>
              </a:rPr>
              <a:t>structure </a:t>
            </a:r>
            <a:r>
              <a:rPr sz="1800" spc="70" dirty="0">
                <a:solidFill>
                  <a:srgbClr val="001F5F"/>
                </a:solidFill>
                <a:latin typeface="Times New Roman"/>
                <a:cs typeface="Times New Roman"/>
              </a:rPr>
              <a:t>defined </a:t>
            </a:r>
            <a:r>
              <a:rPr sz="1800" spc="25" dirty="0">
                <a:solidFill>
                  <a:srgbClr val="001F5F"/>
                </a:solidFill>
                <a:latin typeface="Times New Roman"/>
                <a:cs typeface="Times New Roman"/>
              </a:rPr>
              <a:t>by </a:t>
            </a:r>
            <a:r>
              <a:rPr sz="1800" spc="65" dirty="0">
                <a:solidFill>
                  <a:srgbClr val="001F5F"/>
                </a:solidFill>
                <a:latin typeface="Times New Roman"/>
                <a:cs typeface="Times New Roman"/>
              </a:rPr>
              <a:t>a </a:t>
            </a:r>
            <a:r>
              <a:rPr sz="1800" spc="20" dirty="0">
                <a:solidFill>
                  <a:srgbClr val="001F5F"/>
                </a:solidFill>
                <a:latin typeface="Times New Roman"/>
                <a:cs typeface="Times New Roman"/>
              </a:rPr>
              <a:t>class. </a:t>
            </a:r>
            <a:r>
              <a:rPr sz="1800" spc="-60" dirty="0">
                <a:solidFill>
                  <a:srgbClr val="001F5F"/>
                </a:solidFill>
                <a:latin typeface="Times New Roman"/>
                <a:cs typeface="Times New Roman"/>
              </a:rPr>
              <a:t>You  </a:t>
            </a:r>
            <a:r>
              <a:rPr sz="1800" spc="60" dirty="0">
                <a:solidFill>
                  <a:srgbClr val="001F5F"/>
                </a:solidFill>
                <a:latin typeface="Times New Roman"/>
                <a:cs typeface="Times New Roman"/>
              </a:rPr>
              <a:t>define</a:t>
            </a:r>
            <a:r>
              <a:rPr sz="1800" spc="-8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spc="65" dirty="0">
                <a:solidFill>
                  <a:srgbClr val="001F5F"/>
                </a:solidFill>
                <a:latin typeface="Times New Roman"/>
                <a:cs typeface="Times New Roman"/>
              </a:rPr>
              <a:t>a</a:t>
            </a:r>
            <a:r>
              <a:rPr sz="1800" spc="-8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spc="25" dirty="0">
                <a:solidFill>
                  <a:srgbClr val="001F5F"/>
                </a:solidFill>
                <a:latin typeface="Times New Roman"/>
                <a:cs typeface="Times New Roman"/>
              </a:rPr>
              <a:t>class</a:t>
            </a:r>
            <a:r>
              <a:rPr sz="1800" spc="-10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spc="65" dirty="0">
                <a:solidFill>
                  <a:srgbClr val="001F5F"/>
                </a:solidFill>
                <a:latin typeface="Times New Roman"/>
                <a:cs typeface="Times New Roman"/>
              </a:rPr>
              <a:t>once</a:t>
            </a:r>
            <a:r>
              <a:rPr sz="1800" spc="-7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spc="110" dirty="0">
                <a:solidFill>
                  <a:srgbClr val="001F5F"/>
                </a:solidFill>
                <a:latin typeface="Times New Roman"/>
                <a:cs typeface="Times New Roman"/>
              </a:rPr>
              <a:t>and</a:t>
            </a:r>
            <a:r>
              <a:rPr sz="1800" spc="-1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spc="120" dirty="0">
                <a:solidFill>
                  <a:srgbClr val="001F5F"/>
                </a:solidFill>
                <a:latin typeface="Times New Roman"/>
                <a:cs typeface="Times New Roman"/>
              </a:rPr>
              <a:t>then</a:t>
            </a:r>
            <a:r>
              <a:rPr sz="1800" spc="-3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spc="75" dirty="0">
                <a:solidFill>
                  <a:srgbClr val="001F5F"/>
                </a:solidFill>
                <a:latin typeface="Times New Roman"/>
                <a:cs typeface="Times New Roman"/>
              </a:rPr>
              <a:t>make</a:t>
            </a:r>
            <a:r>
              <a:rPr sz="1800" spc="-4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spc="75" dirty="0">
                <a:solidFill>
                  <a:srgbClr val="001F5F"/>
                </a:solidFill>
                <a:latin typeface="Times New Roman"/>
                <a:cs typeface="Times New Roman"/>
              </a:rPr>
              <a:t>many</a:t>
            </a:r>
            <a:r>
              <a:rPr sz="1800" spc="-9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spc="55" dirty="0">
                <a:solidFill>
                  <a:srgbClr val="001F5F"/>
                </a:solidFill>
                <a:latin typeface="Times New Roman"/>
                <a:cs typeface="Times New Roman"/>
              </a:rPr>
              <a:t>objects</a:t>
            </a:r>
            <a:r>
              <a:rPr sz="1800" spc="-7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spc="114" dirty="0">
                <a:solidFill>
                  <a:srgbClr val="001F5F"/>
                </a:solidFill>
                <a:latin typeface="Times New Roman"/>
                <a:cs typeface="Times New Roman"/>
              </a:rPr>
              <a:t>that</a:t>
            </a:r>
            <a:r>
              <a:rPr sz="1800" spc="-4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spc="65" dirty="0">
                <a:solidFill>
                  <a:srgbClr val="001F5F"/>
                </a:solidFill>
                <a:latin typeface="Times New Roman"/>
                <a:cs typeface="Times New Roman"/>
              </a:rPr>
              <a:t>belong</a:t>
            </a:r>
            <a:r>
              <a:rPr sz="1800" spc="-2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spc="90" dirty="0">
                <a:solidFill>
                  <a:srgbClr val="001F5F"/>
                </a:solidFill>
                <a:latin typeface="Times New Roman"/>
                <a:cs typeface="Times New Roman"/>
              </a:rPr>
              <a:t>to</a:t>
            </a:r>
            <a:r>
              <a:rPr sz="1800" spc="-4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spc="45" dirty="0">
                <a:solidFill>
                  <a:srgbClr val="001F5F"/>
                </a:solidFill>
                <a:latin typeface="Times New Roman"/>
                <a:cs typeface="Times New Roman"/>
              </a:rPr>
              <a:t>it.</a:t>
            </a:r>
            <a:r>
              <a:rPr sz="180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spc="65" dirty="0">
                <a:solidFill>
                  <a:srgbClr val="001F5F"/>
                </a:solidFill>
                <a:latin typeface="Times New Roman"/>
                <a:cs typeface="Times New Roman"/>
              </a:rPr>
              <a:t>Objects</a:t>
            </a:r>
            <a:r>
              <a:rPr sz="1800" spc="-9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spc="65" dirty="0">
                <a:solidFill>
                  <a:srgbClr val="001F5F"/>
                </a:solidFill>
                <a:latin typeface="Times New Roman"/>
                <a:cs typeface="Times New Roman"/>
              </a:rPr>
              <a:t>are  </a:t>
            </a:r>
            <a:r>
              <a:rPr sz="1800" spc="40" dirty="0">
                <a:solidFill>
                  <a:srgbClr val="001F5F"/>
                </a:solidFill>
                <a:latin typeface="Times New Roman"/>
                <a:cs typeface="Times New Roman"/>
              </a:rPr>
              <a:t>also </a:t>
            </a:r>
            <a:r>
              <a:rPr sz="1800" spc="75" dirty="0">
                <a:solidFill>
                  <a:srgbClr val="001F5F"/>
                </a:solidFill>
                <a:latin typeface="Times New Roman"/>
                <a:cs typeface="Times New Roman"/>
              </a:rPr>
              <a:t>known </a:t>
            </a:r>
            <a:r>
              <a:rPr sz="1800" spc="45" dirty="0">
                <a:solidFill>
                  <a:srgbClr val="001F5F"/>
                </a:solidFill>
                <a:latin typeface="Times New Roman"/>
                <a:cs typeface="Times New Roman"/>
              </a:rPr>
              <a:t>as</a:t>
            </a:r>
            <a:r>
              <a:rPr sz="1800" spc="-30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spc="60" dirty="0">
                <a:solidFill>
                  <a:srgbClr val="001F5F"/>
                </a:solidFill>
                <a:latin typeface="Times New Roman"/>
                <a:cs typeface="Times New Roman"/>
              </a:rPr>
              <a:t>instance.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FF0000"/>
              </a:buClr>
              <a:buFont typeface="Wingdings"/>
              <a:buChar char=""/>
            </a:pPr>
            <a:endParaRPr sz="16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50000"/>
              </a:lnSpc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1800" spc="75" dirty="0">
                <a:solidFill>
                  <a:srgbClr val="FF0000"/>
                </a:solidFill>
                <a:latin typeface="Times New Roman"/>
                <a:cs typeface="Times New Roman"/>
              </a:rPr>
              <a:t>Member</a:t>
            </a:r>
            <a:r>
              <a:rPr sz="1800" spc="-1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spc="15" dirty="0">
                <a:solidFill>
                  <a:srgbClr val="FF0000"/>
                </a:solidFill>
                <a:latin typeface="Times New Roman"/>
                <a:cs typeface="Times New Roman"/>
              </a:rPr>
              <a:t>Variable:</a:t>
            </a:r>
            <a:r>
              <a:rPr sz="1800" spc="-5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spc="55" dirty="0">
                <a:solidFill>
                  <a:srgbClr val="001F5F"/>
                </a:solidFill>
                <a:latin typeface="Times New Roman"/>
                <a:cs typeface="Times New Roman"/>
              </a:rPr>
              <a:t>These</a:t>
            </a:r>
            <a:r>
              <a:rPr sz="1800" spc="-10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spc="65" dirty="0">
                <a:solidFill>
                  <a:srgbClr val="001F5F"/>
                </a:solidFill>
                <a:latin typeface="Times New Roman"/>
                <a:cs typeface="Times New Roman"/>
              </a:rPr>
              <a:t>are</a:t>
            </a:r>
            <a:r>
              <a:rPr sz="1800" spc="-7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spc="110" dirty="0">
                <a:solidFill>
                  <a:srgbClr val="001F5F"/>
                </a:solidFill>
                <a:latin typeface="Times New Roman"/>
                <a:cs typeface="Times New Roman"/>
              </a:rPr>
              <a:t>the</a:t>
            </a:r>
            <a:r>
              <a:rPr sz="1800" spc="-10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spc="40" dirty="0">
                <a:solidFill>
                  <a:srgbClr val="001F5F"/>
                </a:solidFill>
                <a:latin typeface="Times New Roman"/>
                <a:cs typeface="Times New Roman"/>
              </a:rPr>
              <a:t>variables</a:t>
            </a:r>
            <a:r>
              <a:rPr sz="1800" spc="-9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spc="70" dirty="0">
                <a:solidFill>
                  <a:srgbClr val="001F5F"/>
                </a:solidFill>
                <a:latin typeface="Times New Roman"/>
                <a:cs typeface="Times New Roman"/>
              </a:rPr>
              <a:t>defined</a:t>
            </a:r>
            <a:r>
              <a:rPr sz="1800" spc="2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spc="60" dirty="0">
                <a:solidFill>
                  <a:srgbClr val="001F5F"/>
                </a:solidFill>
                <a:latin typeface="Times New Roman"/>
                <a:cs typeface="Times New Roman"/>
              </a:rPr>
              <a:t>inside</a:t>
            </a:r>
            <a:r>
              <a:rPr sz="1800" spc="-6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spc="65" dirty="0">
                <a:solidFill>
                  <a:srgbClr val="001F5F"/>
                </a:solidFill>
                <a:latin typeface="Times New Roman"/>
                <a:cs typeface="Times New Roman"/>
              </a:rPr>
              <a:t>a</a:t>
            </a:r>
            <a:r>
              <a:rPr sz="1800" spc="-9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spc="20" dirty="0">
                <a:solidFill>
                  <a:srgbClr val="001F5F"/>
                </a:solidFill>
                <a:latin typeface="Times New Roman"/>
                <a:cs typeface="Times New Roman"/>
              </a:rPr>
              <a:t>class.</a:t>
            </a:r>
            <a:r>
              <a:rPr sz="1800" spc="-5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spc="40" dirty="0">
                <a:solidFill>
                  <a:srgbClr val="001F5F"/>
                </a:solidFill>
                <a:latin typeface="Times New Roman"/>
                <a:cs typeface="Times New Roman"/>
              </a:rPr>
              <a:t>This</a:t>
            </a:r>
            <a:r>
              <a:rPr sz="1800" spc="-9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spc="90" dirty="0">
                <a:solidFill>
                  <a:srgbClr val="001F5F"/>
                </a:solidFill>
                <a:latin typeface="Times New Roman"/>
                <a:cs typeface="Times New Roman"/>
              </a:rPr>
              <a:t>data</a:t>
            </a:r>
            <a:r>
              <a:rPr sz="1800" spc="-7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001F5F"/>
                </a:solidFill>
                <a:latin typeface="Times New Roman"/>
                <a:cs typeface="Times New Roman"/>
              </a:rPr>
              <a:t>will  </a:t>
            </a:r>
            <a:r>
              <a:rPr sz="1800" spc="80" dirty="0">
                <a:solidFill>
                  <a:srgbClr val="001F5F"/>
                </a:solidFill>
                <a:latin typeface="Times New Roman"/>
                <a:cs typeface="Times New Roman"/>
              </a:rPr>
              <a:t>be </a:t>
            </a:r>
            <a:r>
              <a:rPr sz="1800" spc="30" dirty="0">
                <a:solidFill>
                  <a:srgbClr val="001F5F"/>
                </a:solidFill>
                <a:latin typeface="Times New Roman"/>
                <a:cs typeface="Times New Roman"/>
              </a:rPr>
              <a:t>invisible </a:t>
            </a:r>
            <a:r>
              <a:rPr sz="1800" spc="95" dirty="0">
                <a:solidFill>
                  <a:srgbClr val="001F5F"/>
                </a:solidFill>
                <a:latin typeface="Times New Roman"/>
                <a:cs typeface="Times New Roman"/>
              </a:rPr>
              <a:t>to </a:t>
            </a:r>
            <a:r>
              <a:rPr sz="1800" spc="114" dirty="0">
                <a:solidFill>
                  <a:srgbClr val="001F5F"/>
                </a:solidFill>
                <a:latin typeface="Times New Roman"/>
                <a:cs typeface="Times New Roman"/>
              </a:rPr>
              <a:t>the </a:t>
            </a:r>
            <a:r>
              <a:rPr sz="1800" spc="75" dirty="0">
                <a:solidFill>
                  <a:srgbClr val="001F5F"/>
                </a:solidFill>
                <a:latin typeface="Times New Roman"/>
                <a:cs typeface="Times New Roman"/>
              </a:rPr>
              <a:t>outside </a:t>
            </a:r>
            <a:r>
              <a:rPr sz="1800" spc="15" dirty="0">
                <a:solidFill>
                  <a:srgbClr val="001F5F"/>
                </a:solidFill>
                <a:latin typeface="Times New Roman"/>
                <a:cs typeface="Times New Roman"/>
              </a:rPr>
              <a:t>of </a:t>
            </a:r>
            <a:r>
              <a:rPr sz="1800" spc="114" dirty="0">
                <a:solidFill>
                  <a:srgbClr val="001F5F"/>
                </a:solidFill>
                <a:latin typeface="Times New Roman"/>
                <a:cs typeface="Times New Roman"/>
              </a:rPr>
              <a:t>the </a:t>
            </a:r>
            <a:r>
              <a:rPr sz="1800" spc="25" dirty="0">
                <a:solidFill>
                  <a:srgbClr val="001F5F"/>
                </a:solidFill>
                <a:latin typeface="Times New Roman"/>
                <a:cs typeface="Times New Roman"/>
              </a:rPr>
              <a:t>class </a:t>
            </a:r>
            <a:r>
              <a:rPr sz="1800" spc="105" dirty="0">
                <a:solidFill>
                  <a:srgbClr val="001F5F"/>
                </a:solidFill>
                <a:latin typeface="Times New Roman"/>
                <a:cs typeface="Times New Roman"/>
              </a:rPr>
              <a:t>and </a:t>
            </a:r>
            <a:r>
              <a:rPr sz="1800" spc="75" dirty="0">
                <a:solidFill>
                  <a:srgbClr val="001F5F"/>
                </a:solidFill>
                <a:latin typeface="Times New Roman"/>
                <a:cs typeface="Times New Roman"/>
              </a:rPr>
              <a:t>can </a:t>
            </a:r>
            <a:r>
              <a:rPr sz="1800" spc="80" dirty="0">
                <a:solidFill>
                  <a:srgbClr val="001F5F"/>
                </a:solidFill>
                <a:latin typeface="Times New Roman"/>
                <a:cs typeface="Times New Roman"/>
              </a:rPr>
              <a:t>be </a:t>
            </a:r>
            <a:r>
              <a:rPr sz="1800" spc="40" dirty="0">
                <a:solidFill>
                  <a:srgbClr val="001F5F"/>
                </a:solidFill>
                <a:latin typeface="Times New Roman"/>
                <a:cs typeface="Times New Roman"/>
              </a:rPr>
              <a:t>accessed </a:t>
            </a:r>
            <a:r>
              <a:rPr sz="1800" spc="5" dirty="0">
                <a:solidFill>
                  <a:srgbClr val="001F5F"/>
                </a:solidFill>
                <a:latin typeface="Times New Roman"/>
                <a:cs typeface="Times New Roman"/>
              </a:rPr>
              <a:t>via </a:t>
            </a:r>
            <a:r>
              <a:rPr sz="1800" spc="100" dirty="0">
                <a:solidFill>
                  <a:srgbClr val="001F5F"/>
                </a:solidFill>
                <a:latin typeface="Times New Roman"/>
                <a:cs typeface="Times New Roman"/>
              </a:rPr>
              <a:t>member  </a:t>
            </a:r>
            <a:r>
              <a:rPr sz="1800" spc="55" dirty="0">
                <a:solidFill>
                  <a:srgbClr val="001F5F"/>
                </a:solidFill>
                <a:latin typeface="Times New Roman"/>
                <a:cs typeface="Times New Roman"/>
              </a:rPr>
              <a:t>functions. These </a:t>
            </a:r>
            <a:r>
              <a:rPr sz="1800" spc="40" dirty="0">
                <a:solidFill>
                  <a:srgbClr val="001F5F"/>
                </a:solidFill>
                <a:latin typeface="Times New Roman"/>
                <a:cs typeface="Times New Roman"/>
              </a:rPr>
              <a:t>variables </a:t>
            </a:r>
            <a:r>
              <a:rPr sz="1800" spc="65" dirty="0">
                <a:solidFill>
                  <a:srgbClr val="001F5F"/>
                </a:solidFill>
                <a:latin typeface="Times New Roman"/>
                <a:cs typeface="Times New Roman"/>
              </a:rPr>
              <a:t>are </a:t>
            </a:r>
            <a:r>
              <a:rPr sz="1800" spc="40" dirty="0">
                <a:solidFill>
                  <a:srgbClr val="001F5F"/>
                </a:solidFill>
                <a:latin typeface="Times New Roman"/>
                <a:cs typeface="Times New Roman"/>
              </a:rPr>
              <a:t>called </a:t>
            </a:r>
            <a:r>
              <a:rPr sz="1800" spc="85" dirty="0">
                <a:solidFill>
                  <a:srgbClr val="001F5F"/>
                </a:solidFill>
                <a:latin typeface="Times New Roman"/>
                <a:cs typeface="Times New Roman"/>
              </a:rPr>
              <a:t>attribute </a:t>
            </a:r>
            <a:r>
              <a:rPr sz="1800" spc="15" dirty="0">
                <a:solidFill>
                  <a:srgbClr val="001F5F"/>
                </a:solidFill>
                <a:latin typeface="Times New Roman"/>
                <a:cs typeface="Times New Roman"/>
              </a:rPr>
              <a:t>of </a:t>
            </a:r>
            <a:r>
              <a:rPr sz="1800" spc="110" dirty="0">
                <a:solidFill>
                  <a:srgbClr val="001F5F"/>
                </a:solidFill>
                <a:latin typeface="Times New Roman"/>
                <a:cs typeface="Times New Roman"/>
              </a:rPr>
              <a:t>the </a:t>
            </a:r>
            <a:r>
              <a:rPr sz="1800" spc="60" dirty="0">
                <a:solidFill>
                  <a:srgbClr val="001F5F"/>
                </a:solidFill>
                <a:latin typeface="Times New Roman"/>
                <a:cs typeface="Times New Roman"/>
              </a:rPr>
              <a:t>object </a:t>
            </a:r>
            <a:r>
              <a:rPr sz="1800" spc="65" dirty="0">
                <a:solidFill>
                  <a:srgbClr val="001F5F"/>
                </a:solidFill>
                <a:latin typeface="Times New Roman"/>
                <a:cs typeface="Times New Roman"/>
              </a:rPr>
              <a:t>once </a:t>
            </a:r>
            <a:r>
              <a:rPr sz="1800" spc="105" dirty="0">
                <a:solidFill>
                  <a:srgbClr val="001F5F"/>
                </a:solidFill>
                <a:latin typeface="Times New Roman"/>
                <a:cs typeface="Times New Roman"/>
              </a:rPr>
              <a:t>an </a:t>
            </a:r>
            <a:r>
              <a:rPr sz="1800" spc="60" dirty="0">
                <a:solidFill>
                  <a:srgbClr val="001F5F"/>
                </a:solidFill>
                <a:latin typeface="Times New Roman"/>
                <a:cs typeface="Times New Roman"/>
              </a:rPr>
              <a:t>object </a:t>
            </a:r>
            <a:r>
              <a:rPr sz="1800" spc="10" dirty="0">
                <a:solidFill>
                  <a:srgbClr val="001F5F"/>
                </a:solidFill>
                <a:latin typeface="Times New Roman"/>
                <a:cs typeface="Times New Roman"/>
              </a:rPr>
              <a:t>is  </a:t>
            </a:r>
            <a:r>
              <a:rPr sz="1800" spc="65" dirty="0">
                <a:solidFill>
                  <a:srgbClr val="001F5F"/>
                </a:solidFill>
                <a:latin typeface="Times New Roman"/>
                <a:cs typeface="Times New Roman"/>
              </a:rPr>
              <a:t>created.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FF0000"/>
              </a:buClr>
              <a:buFont typeface="Wingdings"/>
              <a:buChar char=""/>
            </a:pPr>
            <a:endParaRPr sz="1750">
              <a:latin typeface="Times New Roman"/>
              <a:cs typeface="Times New Roman"/>
            </a:endParaRPr>
          </a:p>
          <a:p>
            <a:pPr marL="355600" marR="125730" indent="-342900">
              <a:lnSpc>
                <a:spcPct val="150000"/>
              </a:lnSpc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1800" spc="75" dirty="0">
                <a:solidFill>
                  <a:srgbClr val="FF0000"/>
                </a:solidFill>
                <a:latin typeface="Times New Roman"/>
                <a:cs typeface="Times New Roman"/>
              </a:rPr>
              <a:t>Member</a:t>
            </a:r>
            <a:r>
              <a:rPr sz="1800" spc="-9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spc="60" dirty="0">
                <a:solidFill>
                  <a:srgbClr val="FF0000"/>
                </a:solidFill>
                <a:latin typeface="Times New Roman"/>
                <a:cs typeface="Times New Roman"/>
              </a:rPr>
              <a:t>function:</a:t>
            </a:r>
            <a:r>
              <a:rPr sz="1800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spc="55" dirty="0">
                <a:solidFill>
                  <a:srgbClr val="001F5F"/>
                </a:solidFill>
                <a:latin typeface="Times New Roman"/>
                <a:cs typeface="Times New Roman"/>
              </a:rPr>
              <a:t>These</a:t>
            </a:r>
            <a:r>
              <a:rPr sz="1800" spc="-114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spc="65" dirty="0">
                <a:solidFill>
                  <a:srgbClr val="001F5F"/>
                </a:solidFill>
                <a:latin typeface="Times New Roman"/>
                <a:cs typeface="Times New Roman"/>
              </a:rPr>
              <a:t>are</a:t>
            </a:r>
            <a:r>
              <a:rPr sz="1800" spc="-6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spc="110" dirty="0">
                <a:solidFill>
                  <a:srgbClr val="001F5F"/>
                </a:solidFill>
                <a:latin typeface="Times New Roman"/>
                <a:cs typeface="Times New Roman"/>
              </a:rPr>
              <a:t>the</a:t>
            </a:r>
            <a:r>
              <a:rPr sz="1800" spc="-6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spc="70" dirty="0">
                <a:solidFill>
                  <a:srgbClr val="001F5F"/>
                </a:solidFill>
                <a:latin typeface="Times New Roman"/>
                <a:cs typeface="Times New Roman"/>
              </a:rPr>
              <a:t>function</a:t>
            </a:r>
            <a:r>
              <a:rPr sz="1800" spc="-3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spc="70" dirty="0">
                <a:solidFill>
                  <a:srgbClr val="001F5F"/>
                </a:solidFill>
                <a:latin typeface="Times New Roman"/>
                <a:cs typeface="Times New Roman"/>
              </a:rPr>
              <a:t>defined</a:t>
            </a:r>
            <a:r>
              <a:rPr sz="1800" spc="3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spc="60" dirty="0">
                <a:solidFill>
                  <a:srgbClr val="001F5F"/>
                </a:solidFill>
                <a:latin typeface="Times New Roman"/>
                <a:cs typeface="Times New Roman"/>
              </a:rPr>
              <a:t>inside</a:t>
            </a:r>
            <a:r>
              <a:rPr sz="1800" spc="-6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spc="65" dirty="0">
                <a:solidFill>
                  <a:srgbClr val="001F5F"/>
                </a:solidFill>
                <a:latin typeface="Times New Roman"/>
                <a:cs typeface="Times New Roman"/>
              </a:rPr>
              <a:t>a</a:t>
            </a:r>
            <a:r>
              <a:rPr sz="1800" spc="-9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spc="25" dirty="0">
                <a:solidFill>
                  <a:srgbClr val="001F5F"/>
                </a:solidFill>
                <a:latin typeface="Times New Roman"/>
                <a:cs typeface="Times New Roman"/>
              </a:rPr>
              <a:t>class</a:t>
            </a:r>
            <a:r>
              <a:rPr sz="1800" spc="-10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spc="110" dirty="0">
                <a:solidFill>
                  <a:srgbClr val="001F5F"/>
                </a:solidFill>
                <a:latin typeface="Times New Roman"/>
                <a:cs typeface="Times New Roman"/>
              </a:rPr>
              <a:t>and</a:t>
            </a:r>
            <a:r>
              <a:rPr sz="1800" spc="-5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spc="65" dirty="0">
                <a:solidFill>
                  <a:srgbClr val="001F5F"/>
                </a:solidFill>
                <a:latin typeface="Times New Roman"/>
                <a:cs typeface="Times New Roman"/>
              </a:rPr>
              <a:t>are</a:t>
            </a:r>
            <a:r>
              <a:rPr sz="1800" spc="-7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spc="75" dirty="0">
                <a:solidFill>
                  <a:srgbClr val="001F5F"/>
                </a:solidFill>
                <a:latin typeface="Times New Roman"/>
                <a:cs typeface="Times New Roman"/>
              </a:rPr>
              <a:t>used  </a:t>
            </a:r>
            <a:r>
              <a:rPr sz="1800" spc="90" dirty="0">
                <a:solidFill>
                  <a:srgbClr val="001F5F"/>
                </a:solidFill>
                <a:latin typeface="Times New Roman"/>
                <a:cs typeface="Times New Roman"/>
              </a:rPr>
              <a:t>to</a:t>
            </a:r>
            <a:r>
              <a:rPr sz="1800" spc="-11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spc="25" dirty="0">
                <a:solidFill>
                  <a:srgbClr val="001F5F"/>
                </a:solidFill>
                <a:latin typeface="Times New Roman"/>
                <a:cs typeface="Times New Roman"/>
              </a:rPr>
              <a:t>access</a:t>
            </a:r>
            <a:r>
              <a:rPr sz="1800" spc="-10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spc="60" dirty="0">
                <a:solidFill>
                  <a:srgbClr val="001F5F"/>
                </a:solidFill>
                <a:latin typeface="Times New Roman"/>
                <a:cs typeface="Times New Roman"/>
              </a:rPr>
              <a:t>object</a:t>
            </a:r>
            <a:r>
              <a:rPr sz="1800" spc="-9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spc="70" dirty="0">
                <a:solidFill>
                  <a:srgbClr val="001F5F"/>
                </a:solidFill>
                <a:latin typeface="Times New Roman"/>
                <a:cs typeface="Times New Roman"/>
              </a:rPr>
              <a:t>data.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78307" y="0"/>
            <a:ext cx="8534400" cy="721360"/>
            <a:chOff x="178307" y="0"/>
            <a:chExt cx="8534400" cy="721360"/>
          </a:xfrm>
        </p:grpSpPr>
        <p:sp>
          <p:nvSpPr>
            <p:cNvPr id="9" name="object 9"/>
            <p:cNvSpPr/>
            <p:nvPr/>
          </p:nvSpPr>
          <p:spPr>
            <a:xfrm>
              <a:off x="376428" y="50292"/>
              <a:ext cx="8336280" cy="64007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78307" y="0"/>
              <a:ext cx="5922264" cy="72085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7199" y="76212"/>
              <a:ext cx="8229600" cy="533400"/>
            </a:xfrm>
            <a:custGeom>
              <a:avLst/>
              <a:gdLst/>
              <a:ahLst/>
              <a:cxnLst/>
              <a:rect l="l" t="t" r="r" b="b"/>
              <a:pathLst>
                <a:path w="8229600" h="533400">
                  <a:moveTo>
                    <a:pt x="8229600" y="0"/>
                  </a:moveTo>
                  <a:lnTo>
                    <a:pt x="0" y="0"/>
                  </a:lnTo>
                  <a:lnTo>
                    <a:pt x="0" y="533133"/>
                  </a:lnTo>
                  <a:lnTo>
                    <a:pt x="8229600" y="533133"/>
                  </a:lnTo>
                  <a:lnTo>
                    <a:pt x="8229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46888" y="0"/>
              <a:ext cx="5838444" cy="64922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12420" y="601982"/>
            <a:ext cx="8328659" cy="6256020"/>
            <a:chOff x="312420" y="601982"/>
            <a:chExt cx="8328659" cy="6256020"/>
          </a:xfrm>
        </p:grpSpPr>
        <p:sp>
          <p:nvSpPr>
            <p:cNvPr id="3" name="object 3"/>
            <p:cNvSpPr/>
            <p:nvPr/>
          </p:nvSpPr>
          <p:spPr>
            <a:xfrm>
              <a:off x="373381" y="601982"/>
              <a:ext cx="8267696" cy="575309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12420" y="656842"/>
              <a:ext cx="8153400" cy="620115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57200" y="685799"/>
              <a:ext cx="8153400" cy="5638800"/>
            </a:xfrm>
            <a:custGeom>
              <a:avLst/>
              <a:gdLst/>
              <a:ahLst/>
              <a:cxnLst/>
              <a:rect l="l" t="t" r="r" b="b"/>
              <a:pathLst>
                <a:path w="8153400" h="5638800">
                  <a:moveTo>
                    <a:pt x="8153400" y="0"/>
                  </a:moveTo>
                  <a:lnTo>
                    <a:pt x="0" y="0"/>
                  </a:lnTo>
                  <a:lnTo>
                    <a:pt x="0" y="5638800"/>
                  </a:lnTo>
                  <a:lnTo>
                    <a:pt x="8153400" y="5638800"/>
                  </a:lnTo>
                  <a:lnTo>
                    <a:pt x="8153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57200" y="685799"/>
              <a:ext cx="8153400" cy="5638800"/>
            </a:xfrm>
            <a:custGeom>
              <a:avLst/>
              <a:gdLst/>
              <a:ahLst/>
              <a:cxnLst/>
              <a:rect l="l" t="t" r="r" b="b"/>
              <a:pathLst>
                <a:path w="8153400" h="5638800">
                  <a:moveTo>
                    <a:pt x="0" y="5638800"/>
                  </a:moveTo>
                  <a:lnTo>
                    <a:pt x="8153400" y="5638800"/>
                  </a:lnTo>
                  <a:lnTo>
                    <a:pt x="8153400" y="0"/>
                  </a:lnTo>
                  <a:lnTo>
                    <a:pt x="0" y="0"/>
                  </a:lnTo>
                  <a:lnTo>
                    <a:pt x="0" y="5638800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535940" y="792225"/>
            <a:ext cx="7749540" cy="89661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200" spc="60" dirty="0">
                <a:solidFill>
                  <a:srgbClr val="FF0000"/>
                </a:solidFill>
                <a:latin typeface="Times New Roman"/>
                <a:cs typeface="Times New Roman"/>
              </a:rPr>
              <a:t>Interfaces</a:t>
            </a:r>
            <a:r>
              <a:rPr sz="2200" spc="-1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spc="70" dirty="0">
                <a:solidFill>
                  <a:srgbClr val="001F5F"/>
                </a:solidFill>
                <a:latin typeface="Times New Roman"/>
                <a:cs typeface="Times New Roman"/>
              </a:rPr>
              <a:t>are</a:t>
            </a:r>
            <a:r>
              <a:rPr sz="2200" spc="-9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200" spc="70" dirty="0">
                <a:solidFill>
                  <a:srgbClr val="001F5F"/>
                </a:solidFill>
                <a:latin typeface="Times New Roman"/>
                <a:cs typeface="Times New Roman"/>
              </a:rPr>
              <a:t>skeletons</a:t>
            </a:r>
            <a:r>
              <a:rPr sz="2200" spc="-12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200" spc="75" dirty="0">
                <a:solidFill>
                  <a:srgbClr val="001F5F"/>
                </a:solidFill>
                <a:latin typeface="Times New Roman"/>
                <a:cs typeface="Times New Roman"/>
              </a:rPr>
              <a:t>which</a:t>
            </a:r>
            <a:r>
              <a:rPr sz="2200" spc="-5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200" spc="70" dirty="0">
                <a:solidFill>
                  <a:srgbClr val="001F5F"/>
                </a:solidFill>
                <a:latin typeface="Times New Roman"/>
                <a:cs typeface="Times New Roman"/>
              </a:rPr>
              <a:t>are</a:t>
            </a:r>
            <a:r>
              <a:rPr sz="2200" spc="-6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200" spc="105" dirty="0">
                <a:solidFill>
                  <a:srgbClr val="001F5F"/>
                </a:solidFill>
                <a:latin typeface="Times New Roman"/>
                <a:cs typeface="Times New Roman"/>
              </a:rPr>
              <a:t>implemented</a:t>
            </a:r>
            <a:r>
              <a:rPr sz="2200" spc="-2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200" spc="25" dirty="0">
                <a:solidFill>
                  <a:srgbClr val="001F5F"/>
                </a:solidFill>
                <a:latin typeface="Times New Roman"/>
                <a:cs typeface="Times New Roman"/>
              </a:rPr>
              <a:t>by</a:t>
            </a:r>
            <a:r>
              <a:rPr sz="2200" spc="-8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200" spc="60" dirty="0">
                <a:solidFill>
                  <a:srgbClr val="001F5F"/>
                </a:solidFill>
                <a:latin typeface="Times New Roman"/>
                <a:cs typeface="Times New Roman"/>
              </a:rPr>
              <a:t>developers</a:t>
            </a:r>
            <a:endParaRPr sz="2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58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200" spc="25" dirty="0">
                <a:solidFill>
                  <a:srgbClr val="001F5F"/>
                </a:solidFill>
                <a:latin typeface="Times New Roman"/>
                <a:cs typeface="Times New Roman"/>
              </a:rPr>
              <a:t>Syntax</a:t>
            </a:r>
            <a:r>
              <a:rPr sz="2200" spc="-7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200" spc="105" dirty="0">
                <a:solidFill>
                  <a:srgbClr val="001F5F"/>
                </a:solidFill>
                <a:latin typeface="Times New Roman"/>
                <a:cs typeface="Times New Roman"/>
              </a:rPr>
              <a:t>to</a:t>
            </a:r>
            <a:r>
              <a:rPr sz="2200" spc="-12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200" spc="75" dirty="0">
                <a:solidFill>
                  <a:srgbClr val="001F5F"/>
                </a:solidFill>
                <a:latin typeface="Times New Roman"/>
                <a:cs typeface="Times New Roman"/>
              </a:rPr>
              <a:t>create</a:t>
            </a:r>
            <a:r>
              <a:rPr sz="2200" spc="-114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200" spc="125" dirty="0">
                <a:solidFill>
                  <a:srgbClr val="001F5F"/>
                </a:solidFill>
                <a:latin typeface="Times New Roman"/>
                <a:cs typeface="Times New Roman"/>
              </a:rPr>
              <a:t>an</a:t>
            </a:r>
            <a:r>
              <a:rPr sz="2200" spc="-4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200" spc="65" dirty="0">
                <a:solidFill>
                  <a:srgbClr val="001F5F"/>
                </a:solidFill>
                <a:latin typeface="Times New Roman"/>
                <a:cs typeface="Times New Roman"/>
              </a:rPr>
              <a:t>interface</a:t>
            </a:r>
            <a:r>
              <a:rPr sz="2200" spc="-13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200" spc="30" dirty="0">
                <a:solidFill>
                  <a:srgbClr val="001F5F"/>
                </a:solidFill>
                <a:latin typeface="Times New Roman"/>
                <a:cs typeface="Times New Roman"/>
              </a:rPr>
              <a:t>class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5940" y="3475101"/>
            <a:ext cx="729297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200" spc="85" dirty="0">
                <a:solidFill>
                  <a:srgbClr val="001F5F"/>
                </a:solidFill>
                <a:latin typeface="Times New Roman"/>
                <a:cs typeface="Times New Roman"/>
              </a:rPr>
              <a:t>Then,</a:t>
            </a:r>
            <a:r>
              <a:rPr sz="2200" spc="-7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200" spc="120" dirty="0">
                <a:solidFill>
                  <a:srgbClr val="001F5F"/>
                </a:solidFill>
                <a:latin typeface="Times New Roman"/>
                <a:cs typeface="Times New Roman"/>
              </a:rPr>
              <a:t>another</a:t>
            </a:r>
            <a:r>
              <a:rPr sz="2200" spc="-15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200" spc="30" dirty="0">
                <a:solidFill>
                  <a:srgbClr val="001F5F"/>
                </a:solidFill>
                <a:latin typeface="Times New Roman"/>
                <a:cs typeface="Times New Roman"/>
              </a:rPr>
              <a:t>class</a:t>
            </a:r>
            <a:r>
              <a:rPr sz="2200" spc="-10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200" spc="90" dirty="0">
                <a:solidFill>
                  <a:srgbClr val="001F5F"/>
                </a:solidFill>
                <a:latin typeface="Times New Roman"/>
                <a:cs typeface="Times New Roman"/>
              </a:rPr>
              <a:t>can</a:t>
            </a:r>
            <a:r>
              <a:rPr sz="2200" spc="-3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200" spc="110" dirty="0">
                <a:solidFill>
                  <a:srgbClr val="001F5F"/>
                </a:solidFill>
                <a:latin typeface="Times New Roman"/>
                <a:cs typeface="Times New Roman"/>
              </a:rPr>
              <a:t>implement</a:t>
            </a:r>
            <a:r>
              <a:rPr sz="2200" spc="-11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200" spc="130" dirty="0">
                <a:solidFill>
                  <a:srgbClr val="001F5F"/>
                </a:solidFill>
                <a:latin typeface="Times New Roman"/>
                <a:cs typeface="Times New Roman"/>
              </a:rPr>
              <a:t>the</a:t>
            </a:r>
            <a:r>
              <a:rPr sz="2200" spc="-3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200" spc="60" dirty="0">
                <a:solidFill>
                  <a:srgbClr val="001F5F"/>
                </a:solidFill>
                <a:latin typeface="Times New Roman"/>
                <a:cs typeface="Times New Roman"/>
              </a:rPr>
              <a:t>interface,</a:t>
            </a:r>
            <a:r>
              <a:rPr sz="2200" spc="-2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200" spc="25" dirty="0">
                <a:solidFill>
                  <a:srgbClr val="001F5F"/>
                </a:solidFill>
                <a:latin typeface="Times New Roman"/>
                <a:cs typeface="Times New Roman"/>
              </a:rPr>
              <a:t>like</a:t>
            </a:r>
            <a:r>
              <a:rPr sz="2200" spc="-7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200" spc="65" dirty="0">
                <a:solidFill>
                  <a:srgbClr val="001F5F"/>
                </a:solidFill>
                <a:latin typeface="Times New Roman"/>
                <a:cs typeface="Times New Roman"/>
              </a:rPr>
              <a:t>this:</a:t>
            </a:r>
            <a:endParaRPr sz="2200">
              <a:latin typeface="Times New Roman"/>
              <a:cs typeface="Times New Roman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78307" y="0"/>
            <a:ext cx="8534400" cy="5715000"/>
            <a:chOff x="178307" y="0"/>
            <a:chExt cx="8534400" cy="5715000"/>
          </a:xfrm>
        </p:grpSpPr>
        <p:sp>
          <p:nvSpPr>
            <p:cNvPr id="10" name="object 10"/>
            <p:cNvSpPr/>
            <p:nvPr/>
          </p:nvSpPr>
          <p:spPr>
            <a:xfrm>
              <a:off x="376428" y="50292"/>
              <a:ext cx="8336280" cy="64007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78307" y="0"/>
              <a:ext cx="2671572" cy="72085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7199" y="76212"/>
              <a:ext cx="8229600" cy="533400"/>
            </a:xfrm>
            <a:custGeom>
              <a:avLst/>
              <a:gdLst/>
              <a:ahLst/>
              <a:cxnLst/>
              <a:rect l="l" t="t" r="r" b="b"/>
              <a:pathLst>
                <a:path w="8229600" h="533400">
                  <a:moveTo>
                    <a:pt x="8229600" y="0"/>
                  </a:moveTo>
                  <a:lnTo>
                    <a:pt x="0" y="0"/>
                  </a:lnTo>
                  <a:lnTo>
                    <a:pt x="0" y="533133"/>
                  </a:lnTo>
                  <a:lnTo>
                    <a:pt x="8229600" y="533133"/>
                  </a:lnTo>
                  <a:lnTo>
                    <a:pt x="8229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46888" y="0"/>
              <a:ext cx="2587752" cy="64922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410080" y="1905000"/>
              <a:ext cx="4685919" cy="132575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447799" y="4089653"/>
              <a:ext cx="5334000" cy="162534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27659" y="601982"/>
            <a:ext cx="8313420" cy="5753100"/>
            <a:chOff x="327659" y="601982"/>
            <a:chExt cx="8313420" cy="5753100"/>
          </a:xfrm>
        </p:grpSpPr>
        <p:sp>
          <p:nvSpPr>
            <p:cNvPr id="3" name="object 3"/>
            <p:cNvSpPr/>
            <p:nvPr/>
          </p:nvSpPr>
          <p:spPr>
            <a:xfrm>
              <a:off x="373381" y="601982"/>
              <a:ext cx="8267696" cy="575309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27659" y="656843"/>
              <a:ext cx="8220456" cy="516026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57199" y="685799"/>
              <a:ext cx="8153400" cy="5638800"/>
            </a:xfrm>
            <a:custGeom>
              <a:avLst/>
              <a:gdLst/>
              <a:ahLst/>
              <a:cxnLst/>
              <a:rect l="l" t="t" r="r" b="b"/>
              <a:pathLst>
                <a:path w="8153400" h="5638800">
                  <a:moveTo>
                    <a:pt x="8153400" y="0"/>
                  </a:moveTo>
                  <a:lnTo>
                    <a:pt x="0" y="0"/>
                  </a:lnTo>
                  <a:lnTo>
                    <a:pt x="0" y="5638800"/>
                  </a:lnTo>
                  <a:lnTo>
                    <a:pt x="8153400" y="5638800"/>
                  </a:lnTo>
                  <a:lnTo>
                    <a:pt x="8153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57199" y="685799"/>
              <a:ext cx="8153400" cy="5638800"/>
            </a:xfrm>
            <a:custGeom>
              <a:avLst/>
              <a:gdLst/>
              <a:ahLst/>
              <a:cxnLst/>
              <a:rect l="l" t="t" r="r" b="b"/>
              <a:pathLst>
                <a:path w="8153400" h="5638800">
                  <a:moveTo>
                    <a:pt x="0" y="5638800"/>
                  </a:moveTo>
                  <a:lnTo>
                    <a:pt x="8153400" y="5638800"/>
                  </a:lnTo>
                  <a:lnTo>
                    <a:pt x="8153400" y="0"/>
                  </a:lnTo>
                  <a:lnTo>
                    <a:pt x="0" y="0"/>
                  </a:lnTo>
                  <a:lnTo>
                    <a:pt x="0" y="5638800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535940" y="663295"/>
            <a:ext cx="7617459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40000"/>
              </a:lnSpc>
              <a:spcBef>
                <a:spcPts val="10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spc="30" dirty="0">
                <a:solidFill>
                  <a:srgbClr val="001F5F"/>
                </a:solidFill>
                <a:latin typeface="Times New Roman"/>
                <a:cs typeface="Times New Roman"/>
              </a:rPr>
              <a:t>An</a:t>
            </a:r>
            <a:r>
              <a:rPr sz="2000" spc="-9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spc="85" dirty="0">
                <a:solidFill>
                  <a:srgbClr val="FF0000"/>
                </a:solidFill>
                <a:latin typeface="Times New Roman"/>
                <a:cs typeface="Times New Roman"/>
              </a:rPr>
              <a:t>abstract</a:t>
            </a:r>
            <a:r>
              <a:rPr sz="2000" spc="-1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spc="30" dirty="0">
                <a:solidFill>
                  <a:srgbClr val="FF0000"/>
                </a:solidFill>
                <a:latin typeface="Times New Roman"/>
                <a:cs typeface="Times New Roman"/>
              </a:rPr>
              <a:t>class</a:t>
            </a:r>
            <a:r>
              <a:rPr sz="2000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spc="15" dirty="0">
                <a:solidFill>
                  <a:srgbClr val="001F5F"/>
                </a:solidFill>
                <a:latin typeface="Times New Roman"/>
                <a:cs typeface="Times New Roman"/>
              </a:rPr>
              <a:t>is</a:t>
            </a:r>
            <a:r>
              <a:rPr sz="2000" spc="-8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spc="100" dirty="0">
                <a:solidFill>
                  <a:srgbClr val="001F5F"/>
                </a:solidFill>
                <a:latin typeface="Times New Roman"/>
                <a:cs typeface="Times New Roman"/>
              </a:rPr>
              <a:t>one</a:t>
            </a:r>
            <a:r>
              <a:rPr sz="2000" spc="-6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spc="130" dirty="0">
                <a:solidFill>
                  <a:srgbClr val="001F5F"/>
                </a:solidFill>
                <a:latin typeface="Times New Roman"/>
                <a:cs typeface="Times New Roman"/>
              </a:rPr>
              <a:t>that</a:t>
            </a:r>
            <a:r>
              <a:rPr sz="2000" spc="-10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spc="105" dirty="0">
                <a:solidFill>
                  <a:srgbClr val="001F5F"/>
                </a:solidFill>
                <a:latin typeface="Times New Roman"/>
                <a:cs typeface="Times New Roman"/>
              </a:rPr>
              <a:t>cannot</a:t>
            </a:r>
            <a:r>
              <a:rPr sz="2000" spc="-5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spc="90" dirty="0">
                <a:solidFill>
                  <a:srgbClr val="001F5F"/>
                </a:solidFill>
                <a:latin typeface="Times New Roman"/>
                <a:cs typeface="Times New Roman"/>
              </a:rPr>
              <a:t>be</a:t>
            </a:r>
            <a:r>
              <a:rPr sz="2000" spc="-4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spc="85" dirty="0">
                <a:solidFill>
                  <a:srgbClr val="FF0000"/>
                </a:solidFill>
                <a:latin typeface="Times New Roman"/>
                <a:cs typeface="Times New Roman"/>
              </a:rPr>
              <a:t>instantiated</a:t>
            </a:r>
            <a:r>
              <a:rPr sz="2000" spc="85" dirty="0">
                <a:solidFill>
                  <a:srgbClr val="001F5F"/>
                </a:solidFill>
                <a:latin typeface="Times New Roman"/>
                <a:cs typeface="Times New Roman"/>
              </a:rPr>
              <a:t>,</a:t>
            </a:r>
            <a:r>
              <a:rPr sz="2000" spc="-7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spc="45" dirty="0">
                <a:solidFill>
                  <a:srgbClr val="FF0000"/>
                </a:solidFill>
                <a:latin typeface="Times New Roman"/>
                <a:cs typeface="Times New Roman"/>
              </a:rPr>
              <a:t>only</a:t>
            </a:r>
            <a:r>
              <a:rPr sz="2000" spc="-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spc="80" dirty="0">
                <a:solidFill>
                  <a:srgbClr val="FF0000"/>
                </a:solidFill>
                <a:latin typeface="Times New Roman"/>
                <a:cs typeface="Times New Roman"/>
              </a:rPr>
              <a:t>inherited</a:t>
            </a:r>
            <a:r>
              <a:rPr sz="2000" spc="80" dirty="0">
                <a:solidFill>
                  <a:srgbClr val="001F5F"/>
                </a:solidFill>
                <a:latin typeface="Times New Roman"/>
                <a:cs typeface="Times New Roman"/>
              </a:rPr>
              <a:t>.  </a:t>
            </a:r>
            <a:r>
              <a:rPr sz="2000" spc="-65" dirty="0">
                <a:solidFill>
                  <a:srgbClr val="001F5F"/>
                </a:solidFill>
                <a:latin typeface="Times New Roman"/>
                <a:cs typeface="Times New Roman"/>
              </a:rPr>
              <a:t>You</a:t>
            </a:r>
            <a:r>
              <a:rPr sz="2000" spc="-9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spc="60" dirty="0">
                <a:solidFill>
                  <a:srgbClr val="001F5F"/>
                </a:solidFill>
                <a:latin typeface="Times New Roman"/>
                <a:cs typeface="Times New Roman"/>
              </a:rPr>
              <a:t>declare</a:t>
            </a:r>
            <a:r>
              <a:rPr sz="2000" spc="-10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spc="120" dirty="0">
                <a:solidFill>
                  <a:srgbClr val="001F5F"/>
                </a:solidFill>
                <a:latin typeface="Times New Roman"/>
                <a:cs typeface="Times New Roman"/>
              </a:rPr>
              <a:t>an</a:t>
            </a:r>
            <a:r>
              <a:rPr sz="2000" spc="-8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spc="85" dirty="0">
                <a:solidFill>
                  <a:srgbClr val="001F5F"/>
                </a:solidFill>
                <a:latin typeface="Times New Roman"/>
                <a:cs typeface="Times New Roman"/>
              </a:rPr>
              <a:t>abstract</a:t>
            </a:r>
            <a:r>
              <a:rPr sz="2000" spc="-114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spc="30" dirty="0">
                <a:solidFill>
                  <a:srgbClr val="001F5F"/>
                </a:solidFill>
                <a:latin typeface="Times New Roman"/>
                <a:cs typeface="Times New Roman"/>
              </a:rPr>
              <a:t>class</a:t>
            </a:r>
            <a:r>
              <a:rPr sz="2000" spc="-8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spc="80" dirty="0">
                <a:solidFill>
                  <a:srgbClr val="001F5F"/>
                </a:solidFill>
                <a:latin typeface="Times New Roman"/>
                <a:cs typeface="Times New Roman"/>
              </a:rPr>
              <a:t>with</a:t>
            </a:r>
            <a:r>
              <a:rPr sz="2000" spc="-5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spc="125" dirty="0">
                <a:solidFill>
                  <a:srgbClr val="001F5F"/>
                </a:solidFill>
                <a:latin typeface="Times New Roman"/>
                <a:cs typeface="Times New Roman"/>
              </a:rPr>
              <a:t>the</a:t>
            </a:r>
            <a:r>
              <a:rPr sz="2000" spc="-4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spc="50" dirty="0">
                <a:solidFill>
                  <a:srgbClr val="FF0000"/>
                </a:solidFill>
                <a:latin typeface="Times New Roman"/>
                <a:cs typeface="Times New Roman"/>
              </a:rPr>
              <a:t>keyword</a:t>
            </a:r>
            <a:r>
              <a:rPr sz="2000" spc="-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spc="75" dirty="0">
                <a:solidFill>
                  <a:srgbClr val="FF0000"/>
                </a:solidFill>
                <a:latin typeface="Times New Roman"/>
                <a:cs typeface="Times New Roman"/>
              </a:rPr>
              <a:t>abstract</a:t>
            </a:r>
            <a:r>
              <a:rPr sz="2000" spc="75" dirty="0">
                <a:solidFill>
                  <a:srgbClr val="001F5F"/>
                </a:solidFill>
                <a:latin typeface="Times New Roman"/>
                <a:cs typeface="Times New Roman"/>
              </a:rPr>
              <a:t>,</a:t>
            </a:r>
            <a:r>
              <a:rPr sz="2000" spc="-2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spc="25" dirty="0">
                <a:solidFill>
                  <a:srgbClr val="001F5F"/>
                </a:solidFill>
                <a:latin typeface="Times New Roman"/>
                <a:cs typeface="Times New Roman"/>
              </a:rPr>
              <a:t>like</a:t>
            </a:r>
            <a:r>
              <a:rPr sz="2000" spc="-6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spc="60" dirty="0">
                <a:solidFill>
                  <a:srgbClr val="001F5F"/>
                </a:solidFill>
                <a:latin typeface="Times New Roman"/>
                <a:cs typeface="Times New Roman"/>
              </a:rPr>
              <a:t>this: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5940" y="3528669"/>
            <a:ext cx="7854950" cy="2221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 algn="just">
              <a:lnSpc>
                <a:spcPct val="140100"/>
              </a:lnSpc>
              <a:spcBef>
                <a:spcPts val="100"/>
              </a:spcBef>
              <a:buFont typeface="Wingdings"/>
              <a:buChar char=""/>
              <a:tabLst>
                <a:tab pos="355600" algn="l"/>
              </a:tabLst>
            </a:pPr>
            <a:r>
              <a:rPr sz="2000" spc="135" dirty="0">
                <a:solidFill>
                  <a:srgbClr val="001F5F"/>
                </a:solidFill>
                <a:latin typeface="Times New Roman"/>
                <a:cs typeface="Times New Roman"/>
              </a:rPr>
              <a:t>When</a:t>
            </a:r>
            <a:r>
              <a:rPr sz="2000" spc="-5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spc="80" dirty="0">
                <a:solidFill>
                  <a:srgbClr val="001F5F"/>
                </a:solidFill>
                <a:latin typeface="Times New Roman"/>
                <a:cs typeface="Times New Roman"/>
              </a:rPr>
              <a:t>inheriting</a:t>
            </a:r>
            <a:r>
              <a:rPr sz="2000" spc="-4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spc="75" dirty="0">
                <a:solidFill>
                  <a:srgbClr val="001F5F"/>
                </a:solidFill>
                <a:latin typeface="Times New Roman"/>
                <a:cs typeface="Times New Roman"/>
              </a:rPr>
              <a:t>from</a:t>
            </a:r>
            <a:r>
              <a:rPr sz="2000" spc="-10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spc="120" dirty="0">
                <a:solidFill>
                  <a:srgbClr val="001F5F"/>
                </a:solidFill>
                <a:latin typeface="Times New Roman"/>
                <a:cs typeface="Times New Roman"/>
              </a:rPr>
              <a:t>an</a:t>
            </a:r>
            <a:r>
              <a:rPr sz="2000" spc="-8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spc="85" dirty="0">
                <a:solidFill>
                  <a:srgbClr val="001F5F"/>
                </a:solidFill>
                <a:latin typeface="Times New Roman"/>
                <a:cs typeface="Times New Roman"/>
              </a:rPr>
              <a:t>abstract</a:t>
            </a:r>
            <a:r>
              <a:rPr sz="2000" spc="-114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spc="25" dirty="0">
                <a:solidFill>
                  <a:srgbClr val="001F5F"/>
                </a:solidFill>
                <a:latin typeface="Times New Roman"/>
                <a:cs typeface="Times New Roman"/>
              </a:rPr>
              <a:t>class,</a:t>
            </a:r>
            <a:r>
              <a:rPr sz="2000" spc="-5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spc="25" dirty="0">
                <a:solidFill>
                  <a:srgbClr val="FF0000"/>
                </a:solidFill>
                <a:latin typeface="Times New Roman"/>
                <a:cs typeface="Times New Roman"/>
              </a:rPr>
              <a:t>all</a:t>
            </a:r>
            <a:r>
              <a:rPr sz="2000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spc="114" dirty="0">
                <a:solidFill>
                  <a:srgbClr val="FF0000"/>
                </a:solidFill>
                <a:latin typeface="Times New Roman"/>
                <a:cs typeface="Times New Roman"/>
              </a:rPr>
              <a:t>methods</a:t>
            </a:r>
            <a:r>
              <a:rPr sz="2000" spc="-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spc="90" dirty="0">
                <a:solidFill>
                  <a:srgbClr val="FF0000"/>
                </a:solidFill>
                <a:latin typeface="Times New Roman"/>
                <a:cs typeface="Times New Roman"/>
              </a:rPr>
              <a:t>marked</a:t>
            </a:r>
            <a:r>
              <a:rPr sz="2000" spc="-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spc="85" dirty="0">
                <a:solidFill>
                  <a:srgbClr val="FF0000"/>
                </a:solidFill>
                <a:latin typeface="Times New Roman"/>
                <a:cs typeface="Times New Roman"/>
              </a:rPr>
              <a:t>abstract </a:t>
            </a:r>
            <a:r>
              <a:rPr sz="2000" spc="85" dirty="0">
                <a:solidFill>
                  <a:srgbClr val="001F5F"/>
                </a:solidFill>
                <a:latin typeface="Times New Roman"/>
                <a:cs typeface="Times New Roman"/>
              </a:rPr>
              <a:t> in</a:t>
            </a:r>
            <a:r>
              <a:rPr sz="2000" spc="-7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spc="125" dirty="0">
                <a:solidFill>
                  <a:srgbClr val="001F5F"/>
                </a:solidFill>
                <a:latin typeface="Times New Roman"/>
                <a:cs typeface="Times New Roman"/>
              </a:rPr>
              <a:t>the</a:t>
            </a:r>
            <a:r>
              <a:rPr sz="2000" spc="-7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spc="85" dirty="0">
                <a:solidFill>
                  <a:srgbClr val="FF0000"/>
                </a:solidFill>
                <a:latin typeface="Times New Roman"/>
                <a:cs typeface="Times New Roman"/>
              </a:rPr>
              <a:t>parent's</a:t>
            </a:r>
            <a:r>
              <a:rPr sz="2000" spc="-9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spc="30" dirty="0">
                <a:solidFill>
                  <a:srgbClr val="FF0000"/>
                </a:solidFill>
                <a:latin typeface="Times New Roman"/>
                <a:cs typeface="Times New Roman"/>
              </a:rPr>
              <a:t>class</a:t>
            </a:r>
            <a:r>
              <a:rPr sz="2000" spc="-8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spc="75" dirty="0">
                <a:solidFill>
                  <a:srgbClr val="001F5F"/>
                </a:solidFill>
                <a:latin typeface="Times New Roman"/>
                <a:cs typeface="Times New Roman"/>
              </a:rPr>
              <a:t>declaration</a:t>
            </a:r>
            <a:r>
              <a:rPr sz="2000" spc="-4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spc="125" dirty="0">
                <a:solidFill>
                  <a:srgbClr val="FF0000"/>
                </a:solidFill>
                <a:latin typeface="Times New Roman"/>
                <a:cs typeface="Times New Roman"/>
              </a:rPr>
              <a:t>must</a:t>
            </a:r>
            <a:r>
              <a:rPr sz="2000" spc="-6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spc="90" dirty="0">
                <a:solidFill>
                  <a:srgbClr val="FF0000"/>
                </a:solidFill>
                <a:latin typeface="Times New Roman"/>
                <a:cs typeface="Times New Roman"/>
              </a:rPr>
              <a:t>be</a:t>
            </a:r>
            <a:r>
              <a:rPr sz="2000" spc="-10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spc="80" dirty="0">
                <a:solidFill>
                  <a:srgbClr val="FF0000"/>
                </a:solidFill>
                <a:latin typeface="Times New Roman"/>
                <a:cs typeface="Times New Roman"/>
              </a:rPr>
              <a:t>defined</a:t>
            </a:r>
            <a:r>
              <a:rPr sz="2000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spc="25" dirty="0">
                <a:solidFill>
                  <a:srgbClr val="001F5F"/>
                </a:solidFill>
                <a:latin typeface="Times New Roman"/>
                <a:cs typeface="Times New Roman"/>
              </a:rPr>
              <a:t>by</a:t>
            </a:r>
            <a:r>
              <a:rPr sz="2000" spc="-7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spc="125" dirty="0">
                <a:solidFill>
                  <a:srgbClr val="001F5F"/>
                </a:solidFill>
                <a:latin typeface="Times New Roman"/>
                <a:cs typeface="Times New Roman"/>
              </a:rPr>
              <a:t>the</a:t>
            </a:r>
            <a:r>
              <a:rPr sz="2000" spc="-10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spc="65" dirty="0">
                <a:solidFill>
                  <a:srgbClr val="FF0000"/>
                </a:solidFill>
                <a:latin typeface="Times New Roman"/>
                <a:cs typeface="Times New Roman"/>
              </a:rPr>
              <a:t>child</a:t>
            </a:r>
            <a:endParaRPr sz="2000">
              <a:latin typeface="Times New Roman"/>
              <a:cs typeface="Times New Roman"/>
            </a:endParaRPr>
          </a:p>
          <a:p>
            <a:pPr marL="355600" marR="172085" indent="-342900" algn="just">
              <a:lnSpc>
                <a:spcPct val="140000"/>
              </a:lnSpc>
              <a:spcBef>
                <a:spcPts val="480"/>
              </a:spcBef>
              <a:buFont typeface="Wingdings"/>
              <a:buChar char=""/>
              <a:tabLst>
                <a:tab pos="355600" algn="l"/>
              </a:tabLst>
            </a:pPr>
            <a:r>
              <a:rPr sz="2000" spc="75" dirty="0">
                <a:solidFill>
                  <a:srgbClr val="001F5F"/>
                </a:solidFill>
                <a:latin typeface="Times New Roman"/>
                <a:cs typeface="Times New Roman"/>
              </a:rPr>
              <a:t>Note</a:t>
            </a:r>
            <a:r>
              <a:rPr sz="2000" spc="-10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spc="130" dirty="0">
                <a:solidFill>
                  <a:srgbClr val="001F5F"/>
                </a:solidFill>
                <a:latin typeface="Times New Roman"/>
                <a:cs typeface="Times New Roman"/>
              </a:rPr>
              <a:t>that</a:t>
            </a:r>
            <a:r>
              <a:rPr sz="2000" spc="-7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spc="125" dirty="0">
                <a:solidFill>
                  <a:srgbClr val="001F5F"/>
                </a:solidFill>
                <a:latin typeface="Times New Roman"/>
                <a:cs typeface="Times New Roman"/>
              </a:rPr>
              <a:t>the</a:t>
            </a:r>
            <a:r>
              <a:rPr sz="2000" spc="-6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spc="85" dirty="0">
                <a:solidFill>
                  <a:srgbClr val="001F5F"/>
                </a:solidFill>
                <a:latin typeface="Times New Roman"/>
                <a:cs typeface="Times New Roman"/>
              </a:rPr>
              <a:t>function</a:t>
            </a:r>
            <a:r>
              <a:rPr sz="2000" spc="-9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spc="70" dirty="0">
                <a:solidFill>
                  <a:srgbClr val="001F5F"/>
                </a:solidFill>
                <a:latin typeface="Times New Roman"/>
                <a:cs typeface="Times New Roman"/>
              </a:rPr>
              <a:t>definitions</a:t>
            </a:r>
            <a:r>
              <a:rPr sz="2000" spc="-6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spc="65" dirty="0">
                <a:solidFill>
                  <a:srgbClr val="001F5F"/>
                </a:solidFill>
                <a:latin typeface="Times New Roman"/>
                <a:cs typeface="Times New Roman"/>
              </a:rPr>
              <a:t>inside</a:t>
            </a:r>
            <a:r>
              <a:rPr sz="2000" spc="-10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spc="120" dirty="0">
                <a:solidFill>
                  <a:srgbClr val="001F5F"/>
                </a:solidFill>
                <a:latin typeface="Times New Roman"/>
                <a:cs typeface="Times New Roman"/>
              </a:rPr>
              <a:t>an</a:t>
            </a:r>
            <a:r>
              <a:rPr sz="2000" spc="-8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spc="85" dirty="0">
                <a:solidFill>
                  <a:srgbClr val="001F5F"/>
                </a:solidFill>
                <a:latin typeface="Times New Roman"/>
                <a:cs typeface="Times New Roman"/>
              </a:rPr>
              <a:t>abstract</a:t>
            </a:r>
            <a:r>
              <a:rPr sz="2000" spc="-114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spc="30" dirty="0">
                <a:solidFill>
                  <a:srgbClr val="001F5F"/>
                </a:solidFill>
                <a:latin typeface="Times New Roman"/>
                <a:cs typeface="Times New Roman"/>
              </a:rPr>
              <a:t>class</a:t>
            </a:r>
            <a:r>
              <a:rPr sz="2000" spc="-3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spc="125" dirty="0">
                <a:solidFill>
                  <a:srgbClr val="001F5F"/>
                </a:solidFill>
                <a:latin typeface="Times New Roman"/>
                <a:cs typeface="Times New Roman"/>
              </a:rPr>
              <a:t>must</a:t>
            </a:r>
            <a:r>
              <a:rPr sz="2000" spc="-12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spc="45" dirty="0">
                <a:solidFill>
                  <a:srgbClr val="001F5F"/>
                </a:solidFill>
                <a:latin typeface="Times New Roman"/>
                <a:cs typeface="Times New Roman"/>
              </a:rPr>
              <a:t>also  </a:t>
            </a:r>
            <a:r>
              <a:rPr sz="2000" spc="90" dirty="0">
                <a:solidFill>
                  <a:srgbClr val="001F5F"/>
                </a:solidFill>
                <a:latin typeface="Times New Roman"/>
                <a:cs typeface="Times New Roman"/>
              </a:rPr>
              <a:t>be</a:t>
            </a:r>
            <a:r>
              <a:rPr sz="2000" spc="-9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spc="80" dirty="0">
                <a:solidFill>
                  <a:srgbClr val="001F5F"/>
                </a:solidFill>
                <a:latin typeface="Times New Roman"/>
                <a:cs typeface="Times New Roman"/>
              </a:rPr>
              <a:t>preceded</a:t>
            </a:r>
            <a:r>
              <a:rPr sz="2000" spc="1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spc="25" dirty="0">
                <a:solidFill>
                  <a:srgbClr val="001F5F"/>
                </a:solidFill>
                <a:latin typeface="Times New Roman"/>
                <a:cs typeface="Times New Roman"/>
              </a:rPr>
              <a:t>by</a:t>
            </a:r>
            <a:r>
              <a:rPr sz="2000" spc="-7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spc="125" dirty="0">
                <a:solidFill>
                  <a:srgbClr val="001F5F"/>
                </a:solidFill>
                <a:latin typeface="Times New Roman"/>
                <a:cs typeface="Times New Roman"/>
              </a:rPr>
              <a:t>the</a:t>
            </a:r>
            <a:r>
              <a:rPr sz="2000" spc="-5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spc="50" dirty="0">
                <a:solidFill>
                  <a:srgbClr val="001F5F"/>
                </a:solidFill>
                <a:latin typeface="Times New Roman"/>
                <a:cs typeface="Times New Roman"/>
              </a:rPr>
              <a:t>keyword</a:t>
            </a:r>
            <a:r>
              <a:rPr sz="2000" spc="-5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spc="75" dirty="0">
                <a:solidFill>
                  <a:srgbClr val="001F5F"/>
                </a:solidFill>
                <a:latin typeface="Times New Roman"/>
                <a:cs typeface="Times New Roman"/>
              </a:rPr>
              <a:t>abstract.</a:t>
            </a:r>
            <a:r>
              <a:rPr sz="2000" spc="-1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spc="55" dirty="0">
                <a:solidFill>
                  <a:srgbClr val="FF0000"/>
                </a:solidFill>
                <a:latin typeface="Times New Roman"/>
                <a:cs typeface="Times New Roman"/>
              </a:rPr>
              <a:t>It</a:t>
            </a:r>
            <a:r>
              <a:rPr sz="2000" spc="-6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spc="15" dirty="0">
                <a:solidFill>
                  <a:srgbClr val="FF0000"/>
                </a:solidFill>
                <a:latin typeface="Times New Roman"/>
                <a:cs typeface="Times New Roman"/>
              </a:rPr>
              <a:t>is</a:t>
            </a:r>
            <a:r>
              <a:rPr sz="2000" spc="-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spc="125" dirty="0">
                <a:solidFill>
                  <a:srgbClr val="FF0000"/>
                </a:solidFill>
                <a:latin typeface="Times New Roman"/>
                <a:cs typeface="Times New Roman"/>
              </a:rPr>
              <a:t>not</a:t>
            </a:r>
            <a:r>
              <a:rPr sz="2000" spc="-7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spc="35" dirty="0">
                <a:solidFill>
                  <a:srgbClr val="FF0000"/>
                </a:solidFill>
                <a:latin typeface="Times New Roman"/>
                <a:cs typeface="Times New Roman"/>
              </a:rPr>
              <a:t>legal</a:t>
            </a:r>
            <a:r>
              <a:rPr sz="2000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spc="105" dirty="0">
                <a:solidFill>
                  <a:srgbClr val="001F5F"/>
                </a:solidFill>
                <a:latin typeface="Times New Roman"/>
                <a:cs typeface="Times New Roman"/>
              </a:rPr>
              <a:t>to</a:t>
            </a:r>
            <a:r>
              <a:rPr sz="2000" spc="-7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spc="45" dirty="0">
                <a:solidFill>
                  <a:srgbClr val="001F5F"/>
                </a:solidFill>
                <a:latin typeface="Times New Roman"/>
                <a:cs typeface="Times New Roman"/>
              </a:rPr>
              <a:t>have</a:t>
            </a:r>
            <a:r>
              <a:rPr sz="2000" spc="-10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spc="85" dirty="0">
                <a:solidFill>
                  <a:srgbClr val="FF0000"/>
                </a:solidFill>
                <a:latin typeface="Times New Roman"/>
                <a:cs typeface="Times New Roman"/>
              </a:rPr>
              <a:t>abstract  function</a:t>
            </a:r>
            <a:r>
              <a:rPr sz="2000" spc="-1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spc="70" dirty="0">
                <a:solidFill>
                  <a:srgbClr val="001F5F"/>
                </a:solidFill>
                <a:latin typeface="Times New Roman"/>
                <a:cs typeface="Times New Roman"/>
              </a:rPr>
              <a:t>definitions</a:t>
            </a:r>
            <a:r>
              <a:rPr sz="2000" spc="-6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spc="70" dirty="0">
                <a:solidFill>
                  <a:srgbClr val="001F5F"/>
                </a:solidFill>
                <a:latin typeface="Times New Roman"/>
                <a:cs typeface="Times New Roman"/>
              </a:rPr>
              <a:t>inside</a:t>
            </a:r>
            <a:r>
              <a:rPr sz="2000" spc="-10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spc="75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2000" spc="-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spc="95" dirty="0">
                <a:solidFill>
                  <a:srgbClr val="FF0000"/>
                </a:solidFill>
                <a:latin typeface="Times New Roman"/>
                <a:cs typeface="Times New Roman"/>
              </a:rPr>
              <a:t>non-abstract</a:t>
            </a:r>
            <a:r>
              <a:rPr sz="2000" spc="-1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spc="25" dirty="0">
                <a:solidFill>
                  <a:srgbClr val="001F5F"/>
                </a:solidFill>
                <a:latin typeface="Times New Roman"/>
                <a:cs typeface="Times New Roman"/>
              </a:rPr>
              <a:t>class.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78307" y="0"/>
            <a:ext cx="8534400" cy="3429000"/>
            <a:chOff x="178307" y="0"/>
            <a:chExt cx="8534400" cy="3429000"/>
          </a:xfrm>
        </p:grpSpPr>
        <p:sp>
          <p:nvSpPr>
            <p:cNvPr id="10" name="object 10"/>
            <p:cNvSpPr/>
            <p:nvPr/>
          </p:nvSpPr>
          <p:spPr>
            <a:xfrm>
              <a:off x="376428" y="50292"/>
              <a:ext cx="8336280" cy="64007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78307" y="0"/>
              <a:ext cx="3874008" cy="72085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7199" y="76212"/>
              <a:ext cx="8229600" cy="533400"/>
            </a:xfrm>
            <a:custGeom>
              <a:avLst/>
              <a:gdLst/>
              <a:ahLst/>
              <a:cxnLst/>
              <a:rect l="l" t="t" r="r" b="b"/>
              <a:pathLst>
                <a:path w="8229600" h="533400">
                  <a:moveTo>
                    <a:pt x="8229600" y="0"/>
                  </a:moveTo>
                  <a:lnTo>
                    <a:pt x="0" y="0"/>
                  </a:lnTo>
                  <a:lnTo>
                    <a:pt x="0" y="533133"/>
                  </a:lnTo>
                  <a:lnTo>
                    <a:pt x="8229600" y="533133"/>
                  </a:lnTo>
                  <a:lnTo>
                    <a:pt x="8229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46888" y="0"/>
              <a:ext cx="3790188" cy="64922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066799" y="1747901"/>
              <a:ext cx="5486400" cy="168109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92608" y="601984"/>
            <a:ext cx="8468995" cy="3985260"/>
            <a:chOff x="292608" y="601984"/>
            <a:chExt cx="8468995" cy="3985260"/>
          </a:xfrm>
        </p:grpSpPr>
        <p:sp>
          <p:nvSpPr>
            <p:cNvPr id="3" name="object 3"/>
            <p:cNvSpPr/>
            <p:nvPr/>
          </p:nvSpPr>
          <p:spPr>
            <a:xfrm>
              <a:off x="373381" y="601984"/>
              <a:ext cx="8267696" cy="323849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92608" y="659892"/>
              <a:ext cx="8468868" cy="392734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57200" y="685800"/>
              <a:ext cx="8153400" cy="3124200"/>
            </a:xfrm>
            <a:custGeom>
              <a:avLst/>
              <a:gdLst/>
              <a:ahLst/>
              <a:cxnLst/>
              <a:rect l="l" t="t" r="r" b="b"/>
              <a:pathLst>
                <a:path w="8153400" h="3124200">
                  <a:moveTo>
                    <a:pt x="8153400" y="0"/>
                  </a:moveTo>
                  <a:lnTo>
                    <a:pt x="0" y="0"/>
                  </a:lnTo>
                  <a:lnTo>
                    <a:pt x="0" y="3124200"/>
                  </a:lnTo>
                  <a:lnTo>
                    <a:pt x="8153400" y="3124200"/>
                  </a:lnTo>
                  <a:lnTo>
                    <a:pt x="8153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57200" y="685800"/>
              <a:ext cx="8153400" cy="3124200"/>
            </a:xfrm>
            <a:custGeom>
              <a:avLst/>
              <a:gdLst/>
              <a:ahLst/>
              <a:cxnLst/>
              <a:rect l="l" t="t" r="r" b="b"/>
              <a:pathLst>
                <a:path w="8153400" h="3124200">
                  <a:moveTo>
                    <a:pt x="0" y="3124200"/>
                  </a:moveTo>
                  <a:lnTo>
                    <a:pt x="8153400" y="3124200"/>
                  </a:lnTo>
                  <a:lnTo>
                    <a:pt x="8153400" y="0"/>
                  </a:lnTo>
                  <a:lnTo>
                    <a:pt x="0" y="0"/>
                  </a:lnTo>
                  <a:lnTo>
                    <a:pt x="0" y="3124200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535940" y="649884"/>
            <a:ext cx="7950834" cy="2769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40000"/>
              </a:lnSpc>
              <a:spcBef>
                <a:spcPts val="10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500" spc="70" dirty="0">
                <a:solidFill>
                  <a:srgbClr val="001F5F"/>
                </a:solidFill>
                <a:latin typeface="Times New Roman"/>
                <a:cs typeface="Times New Roman"/>
              </a:rPr>
              <a:t>Declaring </a:t>
            </a:r>
            <a:r>
              <a:rPr sz="2500" spc="35" dirty="0">
                <a:solidFill>
                  <a:srgbClr val="001F5F"/>
                </a:solidFill>
                <a:latin typeface="Times New Roman"/>
                <a:cs typeface="Times New Roman"/>
              </a:rPr>
              <a:t>class </a:t>
            </a:r>
            <a:r>
              <a:rPr sz="2500" spc="125" dirty="0">
                <a:solidFill>
                  <a:srgbClr val="001F5F"/>
                </a:solidFill>
                <a:latin typeface="Times New Roman"/>
                <a:cs typeface="Times New Roman"/>
              </a:rPr>
              <a:t>members </a:t>
            </a:r>
            <a:r>
              <a:rPr sz="2500" spc="110" dirty="0">
                <a:solidFill>
                  <a:srgbClr val="001F5F"/>
                </a:solidFill>
                <a:latin typeface="Times New Roman"/>
                <a:cs typeface="Times New Roman"/>
              </a:rPr>
              <a:t>or </a:t>
            </a:r>
            <a:r>
              <a:rPr sz="2500" spc="135" dirty="0">
                <a:solidFill>
                  <a:srgbClr val="001F5F"/>
                </a:solidFill>
                <a:latin typeface="Times New Roman"/>
                <a:cs typeface="Times New Roman"/>
              </a:rPr>
              <a:t>methods </a:t>
            </a:r>
            <a:r>
              <a:rPr sz="2500" spc="60" dirty="0">
                <a:solidFill>
                  <a:srgbClr val="001F5F"/>
                </a:solidFill>
                <a:latin typeface="Times New Roman"/>
                <a:cs typeface="Times New Roman"/>
              </a:rPr>
              <a:t>as </a:t>
            </a:r>
            <a:r>
              <a:rPr sz="2500" spc="90" dirty="0">
                <a:solidFill>
                  <a:srgbClr val="FF0000"/>
                </a:solidFill>
                <a:latin typeface="Times New Roman"/>
                <a:cs typeface="Times New Roman"/>
              </a:rPr>
              <a:t>static </a:t>
            </a:r>
            <a:r>
              <a:rPr sz="2500" spc="85" dirty="0">
                <a:solidFill>
                  <a:srgbClr val="001F5F"/>
                </a:solidFill>
                <a:latin typeface="Times New Roman"/>
                <a:cs typeface="Times New Roman"/>
              </a:rPr>
              <a:t>makes  </a:t>
            </a:r>
            <a:r>
              <a:rPr sz="2500" spc="165" dirty="0">
                <a:solidFill>
                  <a:srgbClr val="001F5F"/>
                </a:solidFill>
                <a:latin typeface="Times New Roman"/>
                <a:cs typeface="Times New Roman"/>
              </a:rPr>
              <a:t>them</a:t>
            </a:r>
            <a:r>
              <a:rPr sz="2500" spc="-9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500" spc="45" dirty="0">
                <a:solidFill>
                  <a:srgbClr val="FF0000"/>
                </a:solidFill>
                <a:latin typeface="Times New Roman"/>
                <a:cs typeface="Times New Roman"/>
              </a:rPr>
              <a:t>accessible</a:t>
            </a:r>
            <a:r>
              <a:rPr sz="2500" spc="-1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500" spc="120" dirty="0">
                <a:solidFill>
                  <a:srgbClr val="FF0000"/>
                </a:solidFill>
                <a:latin typeface="Times New Roman"/>
                <a:cs typeface="Times New Roman"/>
              </a:rPr>
              <a:t>without</a:t>
            </a:r>
            <a:r>
              <a:rPr sz="2500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500" spc="105" dirty="0">
                <a:solidFill>
                  <a:srgbClr val="001F5F"/>
                </a:solidFill>
                <a:latin typeface="Times New Roman"/>
                <a:cs typeface="Times New Roman"/>
              </a:rPr>
              <a:t>needing</a:t>
            </a:r>
            <a:r>
              <a:rPr sz="2500" spc="-5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500" spc="145" dirty="0">
                <a:solidFill>
                  <a:srgbClr val="001F5F"/>
                </a:solidFill>
                <a:latin typeface="Times New Roman"/>
                <a:cs typeface="Times New Roman"/>
              </a:rPr>
              <a:t>an</a:t>
            </a:r>
            <a:r>
              <a:rPr sz="2500" spc="-2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500" spc="110" dirty="0">
                <a:solidFill>
                  <a:srgbClr val="FF0000"/>
                </a:solidFill>
                <a:latin typeface="Times New Roman"/>
                <a:cs typeface="Times New Roman"/>
              </a:rPr>
              <a:t>instantiation</a:t>
            </a:r>
            <a:r>
              <a:rPr sz="2500" spc="-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500" spc="15" dirty="0">
                <a:solidFill>
                  <a:srgbClr val="001F5F"/>
                </a:solidFill>
                <a:latin typeface="Times New Roman"/>
                <a:cs typeface="Times New Roman"/>
              </a:rPr>
              <a:t>of</a:t>
            </a:r>
            <a:r>
              <a:rPr sz="2500" spc="3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500" spc="150" dirty="0">
                <a:solidFill>
                  <a:srgbClr val="001F5F"/>
                </a:solidFill>
                <a:latin typeface="Times New Roman"/>
                <a:cs typeface="Times New Roman"/>
              </a:rPr>
              <a:t>the </a:t>
            </a:r>
            <a:r>
              <a:rPr sz="2500" spc="1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500" spc="25" dirty="0">
                <a:solidFill>
                  <a:srgbClr val="FF0000"/>
                </a:solidFill>
                <a:latin typeface="Times New Roman"/>
                <a:cs typeface="Times New Roman"/>
              </a:rPr>
              <a:t>class</a:t>
            </a:r>
            <a:r>
              <a:rPr sz="2500" spc="25" dirty="0">
                <a:solidFill>
                  <a:srgbClr val="001F5F"/>
                </a:solidFill>
                <a:latin typeface="Times New Roman"/>
                <a:cs typeface="Times New Roman"/>
              </a:rPr>
              <a:t>.</a:t>
            </a:r>
            <a:endParaRPr sz="2500">
              <a:latin typeface="Times New Roman"/>
              <a:cs typeface="Times New Roman"/>
            </a:endParaRPr>
          </a:p>
          <a:p>
            <a:pPr marL="355600" marR="6985" indent="-342900">
              <a:lnSpc>
                <a:spcPct val="140100"/>
              </a:lnSpc>
              <a:spcBef>
                <a:spcPts val="59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500" spc="-125" dirty="0">
                <a:solidFill>
                  <a:srgbClr val="001F5F"/>
                </a:solidFill>
                <a:latin typeface="Times New Roman"/>
                <a:cs typeface="Times New Roman"/>
              </a:rPr>
              <a:t>A</a:t>
            </a:r>
            <a:r>
              <a:rPr sz="2500" spc="-4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500" spc="140" dirty="0">
                <a:solidFill>
                  <a:srgbClr val="FF0000"/>
                </a:solidFill>
                <a:latin typeface="Times New Roman"/>
                <a:cs typeface="Times New Roman"/>
              </a:rPr>
              <a:t>member</a:t>
            </a:r>
            <a:r>
              <a:rPr sz="2500" spc="-1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500" spc="85" dirty="0">
                <a:solidFill>
                  <a:srgbClr val="001F5F"/>
                </a:solidFill>
                <a:latin typeface="Times New Roman"/>
                <a:cs typeface="Times New Roman"/>
              </a:rPr>
              <a:t>declared</a:t>
            </a:r>
            <a:r>
              <a:rPr sz="2500" spc="-6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500" spc="60" dirty="0">
                <a:solidFill>
                  <a:srgbClr val="001F5F"/>
                </a:solidFill>
                <a:latin typeface="Times New Roman"/>
                <a:cs typeface="Times New Roman"/>
              </a:rPr>
              <a:t>as</a:t>
            </a:r>
            <a:r>
              <a:rPr sz="2500" spc="-9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500" spc="90" dirty="0">
                <a:solidFill>
                  <a:srgbClr val="FF0000"/>
                </a:solidFill>
                <a:latin typeface="Times New Roman"/>
                <a:cs typeface="Times New Roman"/>
              </a:rPr>
              <a:t>static</a:t>
            </a:r>
            <a:r>
              <a:rPr sz="2500" spc="-1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500" spc="130" dirty="0">
                <a:solidFill>
                  <a:srgbClr val="FF0000"/>
                </a:solidFill>
                <a:latin typeface="Times New Roman"/>
                <a:cs typeface="Times New Roman"/>
              </a:rPr>
              <a:t>cannot</a:t>
            </a:r>
            <a:r>
              <a:rPr sz="2500" spc="-5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500" spc="110" dirty="0">
                <a:solidFill>
                  <a:srgbClr val="001F5F"/>
                </a:solidFill>
                <a:latin typeface="Times New Roman"/>
                <a:cs typeface="Times New Roman"/>
              </a:rPr>
              <a:t>be</a:t>
            </a:r>
            <a:r>
              <a:rPr sz="2500" spc="-114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500" spc="60" dirty="0">
                <a:solidFill>
                  <a:srgbClr val="FF0000"/>
                </a:solidFill>
                <a:latin typeface="Times New Roman"/>
                <a:cs typeface="Times New Roman"/>
              </a:rPr>
              <a:t>accessed</a:t>
            </a:r>
            <a:r>
              <a:rPr sz="2500" spc="-5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500" spc="100" dirty="0">
                <a:solidFill>
                  <a:srgbClr val="001F5F"/>
                </a:solidFill>
                <a:latin typeface="Times New Roman"/>
                <a:cs typeface="Times New Roman"/>
              </a:rPr>
              <a:t>with</a:t>
            </a:r>
            <a:r>
              <a:rPr sz="2500" spc="-9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500" spc="145" dirty="0">
                <a:solidFill>
                  <a:srgbClr val="001F5F"/>
                </a:solidFill>
                <a:latin typeface="Times New Roman"/>
                <a:cs typeface="Times New Roman"/>
              </a:rPr>
              <a:t>an </a:t>
            </a:r>
            <a:r>
              <a:rPr sz="2500" spc="1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500" spc="114" dirty="0">
                <a:solidFill>
                  <a:srgbClr val="FF0000"/>
                </a:solidFill>
                <a:latin typeface="Times New Roman"/>
                <a:cs typeface="Times New Roman"/>
              </a:rPr>
              <a:t>instantiated</a:t>
            </a:r>
            <a:r>
              <a:rPr sz="2500" spc="-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500" spc="35" dirty="0">
                <a:solidFill>
                  <a:srgbClr val="FF0000"/>
                </a:solidFill>
                <a:latin typeface="Times New Roman"/>
                <a:cs typeface="Times New Roman"/>
              </a:rPr>
              <a:t>class</a:t>
            </a:r>
            <a:r>
              <a:rPr sz="2500" spc="-9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500" spc="80" dirty="0">
                <a:solidFill>
                  <a:srgbClr val="FF0000"/>
                </a:solidFill>
                <a:latin typeface="Times New Roman"/>
                <a:cs typeface="Times New Roman"/>
              </a:rPr>
              <a:t>object</a:t>
            </a:r>
            <a:r>
              <a:rPr sz="2500" spc="-5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500" spc="130" dirty="0">
                <a:solidFill>
                  <a:srgbClr val="001F5F"/>
                </a:solidFill>
                <a:latin typeface="Times New Roman"/>
                <a:cs typeface="Times New Roman"/>
              </a:rPr>
              <a:t>(though</a:t>
            </a:r>
            <a:r>
              <a:rPr sz="2500" spc="-7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500" spc="85" dirty="0">
                <a:solidFill>
                  <a:srgbClr val="001F5F"/>
                </a:solidFill>
                <a:latin typeface="Times New Roman"/>
                <a:cs typeface="Times New Roman"/>
              </a:rPr>
              <a:t>a</a:t>
            </a:r>
            <a:r>
              <a:rPr sz="2500" spc="-11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500" spc="90" dirty="0">
                <a:solidFill>
                  <a:srgbClr val="001F5F"/>
                </a:solidFill>
                <a:latin typeface="Times New Roman"/>
                <a:cs typeface="Times New Roman"/>
              </a:rPr>
              <a:t>static</a:t>
            </a:r>
            <a:r>
              <a:rPr sz="2500" spc="-3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500" spc="150" dirty="0">
                <a:solidFill>
                  <a:srgbClr val="001F5F"/>
                </a:solidFill>
                <a:latin typeface="Times New Roman"/>
                <a:cs typeface="Times New Roman"/>
              </a:rPr>
              <a:t>method</a:t>
            </a:r>
            <a:r>
              <a:rPr sz="2500" spc="-5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500" spc="85" dirty="0">
                <a:solidFill>
                  <a:srgbClr val="001F5F"/>
                </a:solidFill>
                <a:latin typeface="Times New Roman"/>
                <a:cs typeface="Times New Roman"/>
              </a:rPr>
              <a:t>can).</a:t>
            </a:r>
            <a:endParaRPr sz="2500">
              <a:latin typeface="Times New Roman"/>
              <a:cs typeface="Times New Roman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78307" y="0"/>
            <a:ext cx="8534400" cy="6565900"/>
            <a:chOff x="178307" y="0"/>
            <a:chExt cx="8534400" cy="6565900"/>
          </a:xfrm>
        </p:grpSpPr>
        <p:sp>
          <p:nvSpPr>
            <p:cNvPr id="9" name="object 9"/>
            <p:cNvSpPr/>
            <p:nvPr/>
          </p:nvSpPr>
          <p:spPr>
            <a:xfrm>
              <a:off x="376428" y="50292"/>
              <a:ext cx="8336280" cy="64007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78307" y="0"/>
              <a:ext cx="3636264" cy="72085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7199" y="76212"/>
              <a:ext cx="8229600" cy="533400"/>
            </a:xfrm>
            <a:custGeom>
              <a:avLst/>
              <a:gdLst/>
              <a:ahLst/>
              <a:cxnLst/>
              <a:rect l="l" t="t" r="r" b="b"/>
              <a:pathLst>
                <a:path w="8229600" h="533400">
                  <a:moveTo>
                    <a:pt x="8229600" y="0"/>
                  </a:moveTo>
                  <a:lnTo>
                    <a:pt x="0" y="0"/>
                  </a:lnTo>
                  <a:lnTo>
                    <a:pt x="0" y="533133"/>
                  </a:lnTo>
                  <a:lnTo>
                    <a:pt x="8229600" y="533133"/>
                  </a:lnTo>
                  <a:lnTo>
                    <a:pt x="8229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46888" y="0"/>
              <a:ext cx="3552444" cy="64922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600199" y="3581400"/>
              <a:ext cx="4687951" cy="297180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593849" y="3575050"/>
              <a:ext cx="4700905" cy="2984500"/>
            </a:xfrm>
            <a:custGeom>
              <a:avLst/>
              <a:gdLst/>
              <a:ahLst/>
              <a:cxnLst/>
              <a:rect l="l" t="t" r="r" b="b"/>
              <a:pathLst>
                <a:path w="4700905" h="2984500">
                  <a:moveTo>
                    <a:pt x="0" y="2984500"/>
                  </a:moveTo>
                  <a:lnTo>
                    <a:pt x="4700651" y="2984500"/>
                  </a:lnTo>
                  <a:lnTo>
                    <a:pt x="4700651" y="0"/>
                  </a:lnTo>
                  <a:lnTo>
                    <a:pt x="0" y="0"/>
                  </a:lnTo>
                  <a:lnTo>
                    <a:pt x="0" y="2984500"/>
                  </a:lnTo>
                  <a:close/>
                </a:path>
              </a:pathLst>
            </a:custGeom>
            <a:ln w="12700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27659" y="601974"/>
            <a:ext cx="8313420" cy="2477135"/>
            <a:chOff x="327659" y="601974"/>
            <a:chExt cx="8313420" cy="2477135"/>
          </a:xfrm>
        </p:grpSpPr>
        <p:sp>
          <p:nvSpPr>
            <p:cNvPr id="3" name="object 3"/>
            <p:cNvSpPr/>
            <p:nvPr/>
          </p:nvSpPr>
          <p:spPr>
            <a:xfrm>
              <a:off x="373381" y="601974"/>
              <a:ext cx="8267696" cy="247651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27659" y="656843"/>
              <a:ext cx="7914132" cy="235610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57199" y="685799"/>
              <a:ext cx="8153400" cy="2362200"/>
            </a:xfrm>
            <a:custGeom>
              <a:avLst/>
              <a:gdLst/>
              <a:ahLst/>
              <a:cxnLst/>
              <a:rect l="l" t="t" r="r" b="b"/>
              <a:pathLst>
                <a:path w="8153400" h="2362200">
                  <a:moveTo>
                    <a:pt x="8153400" y="0"/>
                  </a:moveTo>
                  <a:lnTo>
                    <a:pt x="0" y="0"/>
                  </a:lnTo>
                  <a:lnTo>
                    <a:pt x="0" y="2362200"/>
                  </a:lnTo>
                  <a:lnTo>
                    <a:pt x="8153400" y="2362200"/>
                  </a:lnTo>
                  <a:lnTo>
                    <a:pt x="8153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57199" y="685799"/>
              <a:ext cx="8153400" cy="2362200"/>
            </a:xfrm>
            <a:custGeom>
              <a:avLst/>
              <a:gdLst/>
              <a:ahLst/>
              <a:cxnLst/>
              <a:rect l="l" t="t" r="r" b="b"/>
              <a:pathLst>
                <a:path w="8153400" h="2362200">
                  <a:moveTo>
                    <a:pt x="0" y="2362200"/>
                  </a:moveTo>
                  <a:lnTo>
                    <a:pt x="8153400" y="2362200"/>
                  </a:lnTo>
                  <a:lnTo>
                    <a:pt x="8153400" y="0"/>
                  </a:lnTo>
                  <a:lnTo>
                    <a:pt x="0" y="0"/>
                  </a:lnTo>
                  <a:lnTo>
                    <a:pt x="0" y="2362200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535940" y="663295"/>
            <a:ext cx="7541259" cy="2281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65405" indent="-342900">
              <a:lnSpc>
                <a:spcPct val="140000"/>
              </a:lnSpc>
              <a:spcBef>
                <a:spcPts val="10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spc="75" dirty="0">
                <a:solidFill>
                  <a:srgbClr val="001F5F"/>
                </a:solidFill>
                <a:latin typeface="Times New Roman"/>
                <a:cs typeface="Times New Roman"/>
              </a:rPr>
              <a:t>The</a:t>
            </a:r>
            <a:r>
              <a:rPr sz="2000" spc="-7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spc="45" dirty="0">
                <a:solidFill>
                  <a:srgbClr val="001F5F"/>
                </a:solidFill>
                <a:latin typeface="Times New Roman"/>
                <a:cs typeface="Times New Roman"/>
              </a:rPr>
              <a:t>final</a:t>
            </a:r>
            <a:r>
              <a:rPr sz="2000" spc="1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spc="45" dirty="0">
                <a:solidFill>
                  <a:srgbClr val="001F5F"/>
                </a:solidFill>
                <a:latin typeface="Times New Roman"/>
                <a:cs typeface="Times New Roman"/>
              </a:rPr>
              <a:t>keyword,</a:t>
            </a:r>
            <a:r>
              <a:rPr sz="2000" spc="-5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spc="70" dirty="0">
                <a:solidFill>
                  <a:srgbClr val="001F5F"/>
                </a:solidFill>
                <a:latin typeface="Times New Roman"/>
                <a:cs typeface="Times New Roman"/>
              </a:rPr>
              <a:t>which</a:t>
            </a:r>
            <a:r>
              <a:rPr sz="2000" spc="-6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spc="75" dirty="0">
                <a:solidFill>
                  <a:srgbClr val="001F5F"/>
                </a:solidFill>
                <a:latin typeface="Times New Roman"/>
                <a:cs typeface="Times New Roman"/>
              </a:rPr>
              <a:t>prevents</a:t>
            </a:r>
            <a:r>
              <a:rPr sz="2000" spc="-10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spc="65" dirty="0">
                <a:solidFill>
                  <a:srgbClr val="001F5F"/>
                </a:solidFill>
                <a:latin typeface="Times New Roman"/>
                <a:cs typeface="Times New Roman"/>
              </a:rPr>
              <a:t>child</a:t>
            </a:r>
            <a:r>
              <a:rPr sz="2000" spc="-5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spc="35" dirty="0">
                <a:solidFill>
                  <a:srgbClr val="001F5F"/>
                </a:solidFill>
                <a:latin typeface="Times New Roman"/>
                <a:cs typeface="Times New Roman"/>
              </a:rPr>
              <a:t>classes</a:t>
            </a:r>
            <a:r>
              <a:rPr sz="2000" spc="-5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spc="75" dirty="0">
                <a:solidFill>
                  <a:srgbClr val="001F5F"/>
                </a:solidFill>
                <a:latin typeface="Times New Roman"/>
                <a:cs typeface="Times New Roman"/>
              </a:rPr>
              <a:t>from</a:t>
            </a:r>
            <a:r>
              <a:rPr sz="2000" spc="-9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spc="55" dirty="0">
                <a:solidFill>
                  <a:srgbClr val="001F5F"/>
                </a:solidFill>
                <a:latin typeface="Times New Roman"/>
                <a:cs typeface="Times New Roman"/>
              </a:rPr>
              <a:t>overriding</a:t>
            </a:r>
            <a:r>
              <a:rPr sz="2000" spc="-9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spc="70" dirty="0">
                <a:solidFill>
                  <a:srgbClr val="001F5F"/>
                </a:solidFill>
                <a:latin typeface="Times New Roman"/>
                <a:cs typeface="Times New Roman"/>
              </a:rPr>
              <a:t>a  </a:t>
            </a:r>
            <a:r>
              <a:rPr sz="2000" spc="125" dirty="0">
                <a:solidFill>
                  <a:srgbClr val="001F5F"/>
                </a:solidFill>
                <a:latin typeface="Times New Roman"/>
                <a:cs typeface="Times New Roman"/>
              </a:rPr>
              <a:t>method</a:t>
            </a:r>
            <a:r>
              <a:rPr sz="2000" spc="-4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spc="25" dirty="0">
                <a:solidFill>
                  <a:srgbClr val="001F5F"/>
                </a:solidFill>
                <a:latin typeface="Times New Roman"/>
                <a:cs typeface="Times New Roman"/>
              </a:rPr>
              <a:t>by</a:t>
            </a:r>
            <a:r>
              <a:rPr sz="2000" spc="-7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spc="45" dirty="0">
                <a:solidFill>
                  <a:srgbClr val="001F5F"/>
                </a:solidFill>
                <a:latin typeface="Times New Roman"/>
                <a:cs typeface="Times New Roman"/>
              </a:rPr>
              <a:t>prefixing</a:t>
            </a:r>
            <a:r>
              <a:rPr sz="2000" spc="-3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spc="125" dirty="0">
                <a:solidFill>
                  <a:srgbClr val="001F5F"/>
                </a:solidFill>
                <a:latin typeface="Times New Roman"/>
                <a:cs typeface="Times New Roman"/>
              </a:rPr>
              <a:t>the</a:t>
            </a:r>
            <a:r>
              <a:rPr sz="2000" spc="-10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spc="75" dirty="0">
                <a:solidFill>
                  <a:srgbClr val="001F5F"/>
                </a:solidFill>
                <a:latin typeface="Times New Roman"/>
                <a:cs typeface="Times New Roman"/>
              </a:rPr>
              <a:t>definition</a:t>
            </a:r>
            <a:r>
              <a:rPr sz="2000" spc="-9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spc="80" dirty="0">
                <a:solidFill>
                  <a:srgbClr val="001F5F"/>
                </a:solidFill>
                <a:latin typeface="Times New Roman"/>
                <a:cs typeface="Times New Roman"/>
              </a:rPr>
              <a:t>with</a:t>
            </a:r>
            <a:r>
              <a:rPr sz="2000" spc="-5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spc="40" dirty="0">
                <a:solidFill>
                  <a:srgbClr val="001F5F"/>
                </a:solidFill>
                <a:latin typeface="Times New Roman"/>
                <a:cs typeface="Times New Roman"/>
              </a:rPr>
              <a:t>final.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44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spc="-15" dirty="0">
                <a:solidFill>
                  <a:srgbClr val="001F5F"/>
                </a:solidFill>
                <a:latin typeface="Times New Roman"/>
                <a:cs typeface="Times New Roman"/>
              </a:rPr>
              <a:t>If</a:t>
            </a:r>
            <a:r>
              <a:rPr sz="2000" spc="1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spc="125" dirty="0">
                <a:solidFill>
                  <a:srgbClr val="001F5F"/>
                </a:solidFill>
                <a:latin typeface="Times New Roman"/>
                <a:cs typeface="Times New Roman"/>
              </a:rPr>
              <a:t>the</a:t>
            </a:r>
            <a:r>
              <a:rPr sz="2000" spc="-10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spc="30" dirty="0">
                <a:solidFill>
                  <a:srgbClr val="001F5F"/>
                </a:solidFill>
                <a:latin typeface="Times New Roman"/>
                <a:cs typeface="Times New Roman"/>
              </a:rPr>
              <a:t>class</a:t>
            </a:r>
            <a:r>
              <a:rPr sz="2000" spc="-4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spc="35" dirty="0">
                <a:solidFill>
                  <a:srgbClr val="001F5F"/>
                </a:solidFill>
                <a:latin typeface="Times New Roman"/>
                <a:cs typeface="Times New Roman"/>
              </a:rPr>
              <a:t>itself</a:t>
            </a:r>
            <a:r>
              <a:rPr sz="2000" spc="4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spc="20" dirty="0">
                <a:solidFill>
                  <a:srgbClr val="001F5F"/>
                </a:solidFill>
                <a:latin typeface="Times New Roman"/>
                <a:cs typeface="Times New Roman"/>
              </a:rPr>
              <a:t>is</a:t>
            </a:r>
            <a:r>
              <a:rPr sz="2000" spc="-4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spc="70" dirty="0">
                <a:solidFill>
                  <a:srgbClr val="001F5F"/>
                </a:solidFill>
                <a:latin typeface="Times New Roman"/>
                <a:cs typeface="Times New Roman"/>
              </a:rPr>
              <a:t>being</a:t>
            </a:r>
            <a:r>
              <a:rPr sz="2000" spc="-5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spc="80" dirty="0">
                <a:solidFill>
                  <a:srgbClr val="001F5F"/>
                </a:solidFill>
                <a:latin typeface="Times New Roman"/>
                <a:cs typeface="Times New Roman"/>
              </a:rPr>
              <a:t>defined</a:t>
            </a:r>
            <a:r>
              <a:rPr sz="2000" spc="-1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spc="45" dirty="0">
                <a:solidFill>
                  <a:srgbClr val="001F5F"/>
                </a:solidFill>
                <a:latin typeface="Times New Roman"/>
                <a:cs typeface="Times New Roman"/>
              </a:rPr>
              <a:t>final</a:t>
            </a:r>
            <a:r>
              <a:rPr sz="2000" spc="-2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spc="135" dirty="0">
                <a:solidFill>
                  <a:srgbClr val="001F5F"/>
                </a:solidFill>
                <a:latin typeface="Times New Roman"/>
                <a:cs typeface="Times New Roman"/>
              </a:rPr>
              <a:t>then</a:t>
            </a:r>
            <a:r>
              <a:rPr sz="2000" spc="-5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spc="80" dirty="0">
                <a:solidFill>
                  <a:srgbClr val="001F5F"/>
                </a:solidFill>
                <a:latin typeface="Times New Roman"/>
                <a:cs typeface="Times New Roman"/>
              </a:rPr>
              <a:t>it</a:t>
            </a:r>
            <a:r>
              <a:rPr sz="2000" spc="-10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spc="105" dirty="0">
                <a:solidFill>
                  <a:srgbClr val="001F5F"/>
                </a:solidFill>
                <a:latin typeface="Times New Roman"/>
                <a:cs typeface="Times New Roman"/>
              </a:rPr>
              <a:t>cannot</a:t>
            </a:r>
            <a:r>
              <a:rPr sz="2000" spc="-7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spc="90" dirty="0">
                <a:solidFill>
                  <a:srgbClr val="001F5F"/>
                </a:solidFill>
                <a:latin typeface="Times New Roman"/>
                <a:cs typeface="Times New Roman"/>
              </a:rPr>
              <a:t>be</a:t>
            </a:r>
            <a:r>
              <a:rPr sz="2000" spc="-9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spc="85" dirty="0">
                <a:solidFill>
                  <a:srgbClr val="001F5F"/>
                </a:solidFill>
                <a:latin typeface="Times New Roman"/>
                <a:cs typeface="Times New Roman"/>
              </a:rPr>
              <a:t>extended.</a:t>
            </a:r>
            <a:endParaRPr sz="2000">
              <a:latin typeface="Times New Roman"/>
              <a:cs typeface="Times New Roman"/>
            </a:endParaRPr>
          </a:p>
          <a:p>
            <a:pPr marL="355600" marR="432434" indent="-342900">
              <a:lnSpc>
                <a:spcPct val="140000"/>
              </a:lnSpc>
              <a:spcBef>
                <a:spcPts val="48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spc="25" dirty="0">
                <a:solidFill>
                  <a:srgbClr val="001F5F"/>
                </a:solidFill>
                <a:latin typeface="Times New Roman"/>
                <a:cs typeface="Times New Roman"/>
              </a:rPr>
              <a:t>Following</a:t>
            </a:r>
            <a:r>
              <a:rPr sz="2000" spc="-9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spc="65" dirty="0">
                <a:solidFill>
                  <a:srgbClr val="001F5F"/>
                </a:solidFill>
                <a:latin typeface="Times New Roman"/>
                <a:cs typeface="Times New Roman"/>
              </a:rPr>
              <a:t>example</a:t>
            </a:r>
            <a:r>
              <a:rPr sz="2000" spc="-6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spc="70" dirty="0">
                <a:solidFill>
                  <a:srgbClr val="001F5F"/>
                </a:solidFill>
                <a:latin typeface="Times New Roman"/>
                <a:cs typeface="Times New Roman"/>
              </a:rPr>
              <a:t>results</a:t>
            </a:r>
            <a:r>
              <a:rPr sz="2000" spc="-5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spc="85" dirty="0">
                <a:solidFill>
                  <a:srgbClr val="001F5F"/>
                </a:solidFill>
                <a:latin typeface="Times New Roman"/>
                <a:cs typeface="Times New Roman"/>
              </a:rPr>
              <a:t>in</a:t>
            </a:r>
            <a:r>
              <a:rPr sz="2000" spc="-3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spc="35" dirty="0">
                <a:solidFill>
                  <a:srgbClr val="001F5F"/>
                </a:solidFill>
                <a:latin typeface="Times New Roman"/>
                <a:cs typeface="Times New Roman"/>
              </a:rPr>
              <a:t>Fatal</a:t>
            </a:r>
            <a:r>
              <a:rPr sz="2000" spc="-5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spc="65" dirty="0">
                <a:solidFill>
                  <a:srgbClr val="001F5F"/>
                </a:solidFill>
                <a:latin typeface="Times New Roman"/>
                <a:cs typeface="Times New Roman"/>
              </a:rPr>
              <a:t>error:</a:t>
            </a:r>
            <a:r>
              <a:rPr sz="2000" spc="-1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spc="95" dirty="0">
                <a:solidFill>
                  <a:srgbClr val="001F5F"/>
                </a:solidFill>
                <a:latin typeface="Times New Roman"/>
                <a:cs typeface="Times New Roman"/>
              </a:rPr>
              <a:t>Cannot</a:t>
            </a:r>
            <a:r>
              <a:rPr sz="2000" spc="-13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spc="55" dirty="0">
                <a:solidFill>
                  <a:srgbClr val="001F5F"/>
                </a:solidFill>
                <a:latin typeface="Times New Roman"/>
                <a:cs typeface="Times New Roman"/>
              </a:rPr>
              <a:t>override</a:t>
            </a:r>
            <a:r>
              <a:rPr sz="2000" spc="-8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spc="45" dirty="0">
                <a:solidFill>
                  <a:srgbClr val="001F5F"/>
                </a:solidFill>
                <a:latin typeface="Times New Roman"/>
                <a:cs typeface="Times New Roman"/>
              </a:rPr>
              <a:t>final  </a:t>
            </a:r>
            <a:r>
              <a:rPr sz="2000" spc="125" dirty="0">
                <a:solidFill>
                  <a:srgbClr val="001F5F"/>
                </a:solidFill>
                <a:latin typeface="Times New Roman"/>
                <a:cs typeface="Times New Roman"/>
              </a:rPr>
              <a:t>method</a:t>
            </a:r>
            <a:r>
              <a:rPr sz="2000" spc="-3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spc="35" dirty="0">
                <a:solidFill>
                  <a:srgbClr val="001F5F"/>
                </a:solidFill>
                <a:latin typeface="Times New Roman"/>
                <a:cs typeface="Times New Roman"/>
              </a:rPr>
              <a:t>BaseClass::moreTesting()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78307" y="0"/>
            <a:ext cx="8534400" cy="721360"/>
            <a:chOff x="178307" y="0"/>
            <a:chExt cx="8534400" cy="721360"/>
          </a:xfrm>
        </p:grpSpPr>
        <p:sp>
          <p:nvSpPr>
            <p:cNvPr id="9" name="object 9"/>
            <p:cNvSpPr/>
            <p:nvPr/>
          </p:nvSpPr>
          <p:spPr>
            <a:xfrm>
              <a:off x="376428" y="50292"/>
              <a:ext cx="8336280" cy="64007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78307" y="0"/>
              <a:ext cx="3528060" cy="72085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7199" y="76212"/>
              <a:ext cx="8229600" cy="533400"/>
            </a:xfrm>
            <a:custGeom>
              <a:avLst/>
              <a:gdLst/>
              <a:ahLst/>
              <a:cxnLst/>
              <a:rect l="l" t="t" r="r" b="b"/>
              <a:pathLst>
                <a:path w="8229600" h="533400">
                  <a:moveTo>
                    <a:pt x="8229600" y="0"/>
                  </a:moveTo>
                  <a:lnTo>
                    <a:pt x="0" y="0"/>
                  </a:lnTo>
                  <a:lnTo>
                    <a:pt x="0" y="533133"/>
                  </a:lnTo>
                  <a:lnTo>
                    <a:pt x="8229600" y="533133"/>
                  </a:lnTo>
                  <a:lnTo>
                    <a:pt x="8229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46888" y="0"/>
              <a:ext cx="3442716" cy="64922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1435100" y="3187700"/>
            <a:ext cx="5664200" cy="3530600"/>
            <a:chOff x="1435100" y="3187700"/>
            <a:chExt cx="5664200" cy="3530600"/>
          </a:xfrm>
        </p:grpSpPr>
        <p:sp>
          <p:nvSpPr>
            <p:cNvPr id="14" name="object 14"/>
            <p:cNvSpPr/>
            <p:nvPr/>
          </p:nvSpPr>
          <p:spPr>
            <a:xfrm>
              <a:off x="1458623" y="3200400"/>
              <a:ext cx="5627976" cy="349428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441450" y="3194050"/>
              <a:ext cx="5651500" cy="3517900"/>
            </a:xfrm>
            <a:custGeom>
              <a:avLst/>
              <a:gdLst/>
              <a:ahLst/>
              <a:cxnLst/>
              <a:rect l="l" t="t" r="r" b="b"/>
              <a:pathLst>
                <a:path w="5651500" h="3517900">
                  <a:moveTo>
                    <a:pt x="0" y="3517900"/>
                  </a:moveTo>
                  <a:lnTo>
                    <a:pt x="5651500" y="3517900"/>
                  </a:lnTo>
                  <a:lnTo>
                    <a:pt x="5651500" y="0"/>
                  </a:lnTo>
                  <a:lnTo>
                    <a:pt x="0" y="0"/>
                  </a:lnTo>
                  <a:lnTo>
                    <a:pt x="0" y="3517900"/>
                  </a:lnTo>
                  <a:close/>
                </a:path>
              </a:pathLst>
            </a:custGeom>
            <a:ln w="12700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705600"/>
            <a:chOff x="0" y="0"/>
            <a:chExt cx="9144000" cy="6705600"/>
          </a:xfrm>
        </p:grpSpPr>
        <p:sp>
          <p:nvSpPr>
            <p:cNvPr id="3" name="object 3"/>
            <p:cNvSpPr/>
            <p:nvPr/>
          </p:nvSpPr>
          <p:spPr>
            <a:xfrm>
              <a:off x="373381" y="601982"/>
              <a:ext cx="8267696" cy="575309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57200" y="685800"/>
              <a:ext cx="8153400" cy="5638800"/>
            </a:xfrm>
            <a:custGeom>
              <a:avLst/>
              <a:gdLst/>
              <a:ahLst/>
              <a:cxnLst/>
              <a:rect l="l" t="t" r="r" b="b"/>
              <a:pathLst>
                <a:path w="8153400" h="5638800">
                  <a:moveTo>
                    <a:pt x="8153400" y="0"/>
                  </a:moveTo>
                  <a:lnTo>
                    <a:pt x="0" y="0"/>
                  </a:lnTo>
                  <a:lnTo>
                    <a:pt x="0" y="5638800"/>
                  </a:lnTo>
                  <a:lnTo>
                    <a:pt x="8153400" y="5638800"/>
                  </a:lnTo>
                  <a:lnTo>
                    <a:pt x="8153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57200" y="685800"/>
              <a:ext cx="8153400" cy="5638800"/>
            </a:xfrm>
            <a:custGeom>
              <a:avLst/>
              <a:gdLst/>
              <a:ahLst/>
              <a:cxnLst/>
              <a:rect l="l" t="t" r="r" b="b"/>
              <a:pathLst>
                <a:path w="8153400" h="5638800">
                  <a:moveTo>
                    <a:pt x="0" y="5638800"/>
                  </a:moveTo>
                  <a:lnTo>
                    <a:pt x="8153400" y="5638800"/>
                  </a:lnTo>
                  <a:lnTo>
                    <a:pt x="8153400" y="0"/>
                  </a:lnTo>
                  <a:lnTo>
                    <a:pt x="0" y="0"/>
                  </a:lnTo>
                  <a:lnTo>
                    <a:pt x="0" y="5638800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76427" y="50292"/>
              <a:ext cx="8336280" cy="64007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78307" y="0"/>
              <a:ext cx="6187440" cy="72085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57200" y="76212"/>
              <a:ext cx="8229600" cy="533400"/>
            </a:xfrm>
            <a:custGeom>
              <a:avLst/>
              <a:gdLst/>
              <a:ahLst/>
              <a:cxnLst/>
              <a:rect l="l" t="t" r="r" b="b"/>
              <a:pathLst>
                <a:path w="8229600" h="533400">
                  <a:moveTo>
                    <a:pt x="8229600" y="0"/>
                  </a:moveTo>
                  <a:lnTo>
                    <a:pt x="0" y="0"/>
                  </a:lnTo>
                  <a:lnTo>
                    <a:pt x="0" y="533133"/>
                  </a:lnTo>
                  <a:lnTo>
                    <a:pt x="8229600" y="533133"/>
                  </a:lnTo>
                  <a:lnTo>
                    <a:pt x="8229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46888" y="0"/>
              <a:ext cx="6103620" cy="64922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609600"/>
              <a:ext cx="9144000" cy="609600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92608" y="601980"/>
            <a:ext cx="8348980" cy="6268720"/>
            <a:chOff x="292608" y="601980"/>
            <a:chExt cx="8348980" cy="6268720"/>
          </a:xfrm>
        </p:grpSpPr>
        <p:sp>
          <p:nvSpPr>
            <p:cNvPr id="3" name="object 3"/>
            <p:cNvSpPr/>
            <p:nvPr/>
          </p:nvSpPr>
          <p:spPr>
            <a:xfrm>
              <a:off x="373381" y="601980"/>
              <a:ext cx="8267696" cy="625601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92608" y="687324"/>
              <a:ext cx="8107680" cy="519379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57200" y="685799"/>
              <a:ext cx="8153400" cy="6172200"/>
            </a:xfrm>
            <a:custGeom>
              <a:avLst/>
              <a:gdLst/>
              <a:ahLst/>
              <a:cxnLst/>
              <a:rect l="l" t="t" r="r" b="b"/>
              <a:pathLst>
                <a:path w="8153400" h="6172200">
                  <a:moveTo>
                    <a:pt x="8153400" y="0"/>
                  </a:moveTo>
                  <a:lnTo>
                    <a:pt x="0" y="0"/>
                  </a:lnTo>
                  <a:lnTo>
                    <a:pt x="0" y="6172200"/>
                  </a:lnTo>
                  <a:lnTo>
                    <a:pt x="8153400" y="6172200"/>
                  </a:lnTo>
                  <a:lnTo>
                    <a:pt x="8153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57200" y="685799"/>
              <a:ext cx="8153400" cy="6172200"/>
            </a:xfrm>
            <a:custGeom>
              <a:avLst/>
              <a:gdLst/>
              <a:ahLst/>
              <a:cxnLst/>
              <a:rect l="l" t="t" r="r" b="b"/>
              <a:pathLst>
                <a:path w="8153400" h="6172200">
                  <a:moveTo>
                    <a:pt x="0" y="6172200"/>
                  </a:moveTo>
                  <a:lnTo>
                    <a:pt x="8153400" y="6172200"/>
                  </a:lnTo>
                  <a:lnTo>
                    <a:pt x="8153400" y="0"/>
                  </a:lnTo>
                  <a:lnTo>
                    <a:pt x="0" y="0"/>
                  </a:lnTo>
                  <a:lnTo>
                    <a:pt x="0" y="6172200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535940" y="639216"/>
            <a:ext cx="7595870" cy="5161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478790" indent="-342900" algn="just">
              <a:lnSpc>
                <a:spcPct val="150000"/>
              </a:lnSpc>
              <a:spcBef>
                <a:spcPts val="100"/>
              </a:spcBef>
              <a:buFont typeface="Wingdings"/>
              <a:buChar char=""/>
              <a:tabLst>
                <a:tab pos="355600" algn="l"/>
              </a:tabLst>
            </a:pPr>
            <a:r>
              <a:rPr sz="2500" spc="90" dirty="0">
                <a:solidFill>
                  <a:srgbClr val="FF0000"/>
                </a:solidFill>
                <a:latin typeface="Times New Roman"/>
                <a:cs typeface="Times New Roman"/>
              </a:rPr>
              <a:t>Inheritance:</a:t>
            </a:r>
            <a:r>
              <a:rPr sz="2500" spc="-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500" spc="165" dirty="0">
                <a:solidFill>
                  <a:srgbClr val="001F5F"/>
                </a:solidFill>
                <a:latin typeface="Times New Roman"/>
                <a:cs typeface="Times New Roman"/>
              </a:rPr>
              <a:t>When</a:t>
            </a:r>
            <a:r>
              <a:rPr sz="2500" spc="-8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500" spc="85" dirty="0">
                <a:solidFill>
                  <a:srgbClr val="001F5F"/>
                </a:solidFill>
                <a:latin typeface="Times New Roman"/>
                <a:cs typeface="Times New Roman"/>
              </a:rPr>
              <a:t>a</a:t>
            </a:r>
            <a:r>
              <a:rPr sz="2500" spc="-114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500" spc="35" dirty="0">
                <a:solidFill>
                  <a:srgbClr val="001F5F"/>
                </a:solidFill>
                <a:latin typeface="Times New Roman"/>
                <a:cs typeface="Times New Roman"/>
              </a:rPr>
              <a:t>class</a:t>
            </a:r>
            <a:r>
              <a:rPr sz="2500" spc="-4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500" spc="20" dirty="0">
                <a:solidFill>
                  <a:srgbClr val="001F5F"/>
                </a:solidFill>
                <a:latin typeface="Times New Roman"/>
                <a:cs typeface="Times New Roman"/>
              </a:rPr>
              <a:t>is</a:t>
            </a:r>
            <a:r>
              <a:rPr sz="2500" spc="-114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500" spc="95" dirty="0">
                <a:solidFill>
                  <a:srgbClr val="001F5F"/>
                </a:solidFill>
                <a:latin typeface="Times New Roman"/>
                <a:cs typeface="Times New Roman"/>
              </a:rPr>
              <a:t>defined</a:t>
            </a:r>
            <a:r>
              <a:rPr sz="2500" spc="1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500" spc="30" dirty="0">
                <a:solidFill>
                  <a:srgbClr val="001F5F"/>
                </a:solidFill>
                <a:latin typeface="Times New Roman"/>
                <a:cs typeface="Times New Roman"/>
              </a:rPr>
              <a:t>by</a:t>
            </a:r>
            <a:r>
              <a:rPr sz="2500" spc="-7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500" spc="100" dirty="0">
                <a:solidFill>
                  <a:srgbClr val="001F5F"/>
                </a:solidFill>
                <a:latin typeface="Times New Roman"/>
                <a:cs typeface="Times New Roman"/>
              </a:rPr>
              <a:t>inheriting  </a:t>
            </a:r>
            <a:r>
              <a:rPr sz="2500" spc="60" dirty="0">
                <a:solidFill>
                  <a:srgbClr val="001F5F"/>
                </a:solidFill>
                <a:latin typeface="Times New Roman"/>
                <a:cs typeface="Times New Roman"/>
              </a:rPr>
              <a:t>existing</a:t>
            </a:r>
            <a:r>
              <a:rPr sz="250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500" spc="100" dirty="0">
                <a:solidFill>
                  <a:srgbClr val="001F5F"/>
                </a:solidFill>
                <a:latin typeface="Times New Roman"/>
                <a:cs typeface="Times New Roman"/>
              </a:rPr>
              <a:t>function</a:t>
            </a:r>
            <a:r>
              <a:rPr sz="2500" spc="-6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500" spc="15" dirty="0">
                <a:solidFill>
                  <a:srgbClr val="001F5F"/>
                </a:solidFill>
                <a:latin typeface="Times New Roman"/>
                <a:cs typeface="Times New Roman"/>
              </a:rPr>
              <a:t>of</a:t>
            </a:r>
            <a:r>
              <a:rPr sz="2500" spc="-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500" spc="85" dirty="0">
                <a:solidFill>
                  <a:srgbClr val="001F5F"/>
                </a:solidFill>
                <a:latin typeface="Times New Roman"/>
                <a:cs typeface="Times New Roman"/>
              </a:rPr>
              <a:t>a</a:t>
            </a:r>
            <a:r>
              <a:rPr sz="2500" spc="-9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500" spc="130" dirty="0">
                <a:solidFill>
                  <a:srgbClr val="001F5F"/>
                </a:solidFill>
                <a:latin typeface="Times New Roman"/>
                <a:cs typeface="Times New Roman"/>
              </a:rPr>
              <a:t>parent</a:t>
            </a:r>
            <a:r>
              <a:rPr sz="2500" spc="-10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500" spc="35" dirty="0">
                <a:solidFill>
                  <a:srgbClr val="001F5F"/>
                </a:solidFill>
                <a:latin typeface="Times New Roman"/>
                <a:cs typeface="Times New Roman"/>
              </a:rPr>
              <a:t>class</a:t>
            </a:r>
            <a:r>
              <a:rPr sz="2500" spc="-8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500" spc="160" dirty="0">
                <a:solidFill>
                  <a:srgbClr val="001F5F"/>
                </a:solidFill>
                <a:latin typeface="Times New Roman"/>
                <a:cs typeface="Times New Roman"/>
              </a:rPr>
              <a:t>then</a:t>
            </a:r>
            <a:r>
              <a:rPr sz="2500" spc="-2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500" spc="95" dirty="0">
                <a:solidFill>
                  <a:srgbClr val="001F5F"/>
                </a:solidFill>
                <a:latin typeface="Times New Roman"/>
                <a:cs typeface="Times New Roman"/>
              </a:rPr>
              <a:t>it</a:t>
            </a:r>
            <a:r>
              <a:rPr sz="2500" spc="-5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500" spc="20" dirty="0">
                <a:solidFill>
                  <a:srgbClr val="001F5F"/>
                </a:solidFill>
                <a:latin typeface="Times New Roman"/>
                <a:cs typeface="Times New Roman"/>
              </a:rPr>
              <a:t>is</a:t>
            </a:r>
            <a:r>
              <a:rPr sz="2500" spc="-10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500" spc="60" dirty="0">
                <a:solidFill>
                  <a:srgbClr val="001F5F"/>
                </a:solidFill>
                <a:latin typeface="Times New Roman"/>
                <a:cs typeface="Times New Roman"/>
              </a:rPr>
              <a:t>called  </a:t>
            </a:r>
            <a:r>
              <a:rPr sz="2500" spc="95" dirty="0">
                <a:solidFill>
                  <a:srgbClr val="001F5F"/>
                </a:solidFill>
                <a:latin typeface="Times New Roman"/>
                <a:cs typeface="Times New Roman"/>
              </a:rPr>
              <a:t>inheritance.</a:t>
            </a:r>
            <a:r>
              <a:rPr sz="250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500" spc="95" dirty="0">
                <a:solidFill>
                  <a:srgbClr val="001F5F"/>
                </a:solidFill>
                <a:latin typeface="Times New Roman"/>
                <a:cs typeface="Times New Roman"/>
              </a:rPr>
              <a:t>Here</a:t>
            </a:r>
            <a:r>
              <a:rPr sz="2500" spc="-114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500" spc="80" dirty="0">
                <a:solidFill>
                  <a:srgbClr val="001F5F"/>
                </a:solidFill>
                <a:latin typeface="Times New Roman"/>
                <a:cs typeface="Times New Roman"/>
              </a:rPr>
              <a:t>child</a:t>
            </a:r>
            <a:r>
              <a:rPr sz="2500" spc="-6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500" spc="35" dirty="0">
                <a:solidFill>
                  <a:srgbClr val="001F5F"/>
                </a:solidFill>
                <a:latin typeface="Times New Roman"/>
                <a:cs typeface="Times New Roman"/>
              </a:rPr>
              <a:t>class</a:t>
            </a:r>
            <a:r>
              <a:rPr sz="2500" spc="-10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500" spc="10" dirty="0">
                <a:solidFill>
                  <a:srgbClr val="001F5F"/>
                </a:solidFill>
                <a:latin typeface="Times New Roman"/>
                <a:cs typeface="Times New Roman"/>
              </a:rPr>
              <a:t>will</a:t>
            </a:r>
            <a:r>
              <a:rPr sz="2500" spc="-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500" spc="110" dirty="0">
                <a:solidFill>
                  <a:srgbClr val="001F5F"/>
                </a:solidFill>
                <a:latin typeface="Times New Roman"/>
                <a:cs typeface="Times New Roman"/>
              </a:rPr>
              <a:t>inherit</a:t>
            </a:r>
            <a:r>
              <a:rPr sz="2500" spc="-9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500" spc="30" dirty="0">
                <a:solidFill>
                  <a:srgbClr val="001F5F"/>
                </a:solidFill>
                <a:latin typeface="Times New Roman"/>
                <a:cs typeface="Times New Roman"/>
              </a:rPr>
              <a:t>all</a:t>
            </a:r>
            <a:r>
              <a:rPr sz="2500" spc="-7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500" spc="110" dirty="0">
                <a:solidFill>
                  <a:srgbClr val="001F5F"/>
                </a:solidFill>
                <a:latin typeface="Times New Roman"/>
                <a:cs typeface="Times New Roman"/>
              </a:rPr>
              <a:t>or</a:t>
            </a:r>
            <a:r>
              <a:rPr sz="2500" spc="-8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500" dirty="0">
                <a:solidFill>
                  <a:srgbClr val="001F5F"/>
                </a:solidFill>
                <a:latin typeface="Times New Roman"/>
                <a:cs typeface="Times New Roman"/>
              </a:rPr>
              <a:t>few  </a:t>
            </a:r>
            <a:r>
              <a:rPr sz="2500" spc="140" dirty="0">
                <a:solidFill>
                  <a:srgbClr val="001F5F"/>
                </a:solidFill>
                <a:latin typeface="Times New Roman"/>
                <a:cs typeface="Times New Roman"/>
              </a:rPr>
              <a:t>member</a:t>
            </a:r>
            <a:r>
              <a:rPr sz="2500" spc="-11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500" spc="90" dirty="0">
                <a:solidFill>
                  <a:srgbClr val="001F5F"/>
                </a:solidFill>
                <a:latin typeface="Times New Roman"/>
                <a:cs typeface="Times New Roman"/>
              </a:rPr>
              <a:t>functions</a:t>
            </a:r>
            <a:r>
              <a:rPr sz="2500" spc="-7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500" spc="150" dirty="0">
                <a:solidFill>
                  <a:srgbClr val="001F5F"/>
                </a:solidFill>
                <a:latin typeface="Times New Roman"/>
                <a:cs typeface="Times New Roman"/>
              </a:rPr>
              <a:t>and</a:t>
            </a:r>
            <a:r>
              <a:rPr sz="2500" spc="-7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500" spc="55" dirty="0">
                <a:solidFill>
                  <a:srgbClr val="001F5F"/>
                </a:solidFill>
                <a:latin typeface="Times New Roman"/>
                <a:cs typeface="Times New Roman"/>
              </a:rPr>
              <a:t>variables</a:t>
            </a:r>
            <a:r>
              <a:rPr sz="2500" spc="-8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500" spc="15" dirty="0">
                <a:solidFill>
                  <a:srgbClr val="001F5F"/>
                </a:solidFill>
                <a:latin typeface="Times New Roman"/>
                <a:cs typeface="Times New Roman"/>
              </a:rPr>
              <a:t>of</a:t>
            </a:r>
            <a:r>
              <a:rPr sz="250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500" spc="85" dirty="0">
                <a:solidFill>
                  <a:srgbClr val="001F5F"/>
                </a:solidFill>
                <a:latin typeface="Times New Roman"/>
                <a:cs typeface="Times New Roman"/>
              </a:rPr>
              <a:t>a</a:t>
            </a:r>
            <a:r>
              <a:rPr sz="2500" spc="-9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500" spc="130" dirty="0">
                <a:solidFill>
                  <a:srgbClr val="001F5F"/>
                </a:solidFill>
                <a:latin typeface="Times New Roman"/>
                <a:cs typeface="Times New Roman"/>
              </a:rPr>
              <a:t>parent</a:t>
            </a:r>
            <a:r>
              <a:rPr sz="2500" spc="-11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500" spc="25" dirty="0">
                <a:solidFill>
                  <a:srgbClr val="001F5F"/>
                </a:solidFill>
                <a:latin typeface="Times New Roman"/>
                <a:cs typeface="Times New Roman"/>
              </a:rPr>
              <a:t>class.</a:t>
            </a:r>
            <a:endParaRPr sz="2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FF0000"/>
              </a:buClr>
              <a:buFont typeface="Wingdings"/>
              <a:buChar char=""/>
            </a:pPr>
            <a:endParaRPr sz="235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40000"/>
              </a:lnSpc>
              <a:spcBef>
                <a:spcPts val="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500" spc="110" dirty="0">
                <a:solidFill>
                  <a:srgbClr val="FF0000"/>
                </a:solidFill>
                <a:latin typeface="Times New Roman"/>
                <a:cs typeface="Times New Roman"/>
              </a:rPr>
              <a:t>Parent</a:t>
            </a:r>
            <a:r>
              <a:rPr sz="2500" spc="-1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500" spc="20" dirty="0">
                <a:solidFill>
                  <a:srgbClr val="FF0000"/>
                </a:solidFill>
                <a:latin typeface="Times New Roman"/>
                <a:cs typeface="Times New Roman"/>
              </a:rPr>
              <a:t>class:</a:t>
            </a:r>
            <a:r>
              <a:rPr sz="2500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500" spc="-125" dirty="0">
                <a:solidFill>
                  <a:srgbClr val="001F5F"/>
                </a:solidFill>
                <a:latin typeface="Times New Roman"/>
                <a:cs typeface="Times New Roman"/>
              </a:rPr>
              <a:t>A</a:t>
            </a:r>
            <a:r>
              <a:rPr sz="2500" spc="-8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500" spc="35" dirty="0">
                <a:solidFill>
                  <a:srgbClr val="001F5F"/>
                </a:solidFill>
                <a:latin typeface="Times New Roman"/>
                <a:cs typeface="Times New Roman"/>
              </a:rPr>
              <a:t>class</a:t>
            </a:r>
            <a:r>
              <a:rPr sz="2500" spc="-7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500" spc="160" dirty="0">
                <a:solidFill>
                  <a:srgbClr val="001F5F"/>
                </a:solidFill>
                <a:latin typeface="Times New Roman"/>
                <a:cs typeface="Times New Roman"/>
              </a:rPr>
              <a:t>that</a:t>
            </a:r>
            <a:r>
              <a:rPr sz="2500" spc="-6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500" spc="20" dirty="0">
                <a:solidFill>
                  <a:srgbClr val="001F5F"/>
                </a:solidFill>
                <a:latin typeface="Times New Roman"/>
                <a:cs typeface="Times New Roman"/>
              </a:rPr>
              <a:t>is</a:t>
            </a:r>
            <a:r>
              <a:rPr sz="2500" spc="-4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500" spc="110" dirty="0">
                <a:solidFill>
                  <a:srgbClr val="001F5F"/>
                </a:solidFill>
                <a:latin typeface="Times New Roman"/>
                <a:cs typeface="Times New Roman"/>
              </a:rPr>
              <a:t>inherited</a:t>
            </a:r>
            <a:r>
              <a:rPr sz="2500" spc="1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500" spc="85" dirty="0">
                <a:solidFill>
                  <a:srgbClr val="001F5F"/>
                </a:solidFill>
                <a:latin typeface="Times New Roman"/>
                <a:cs typeface="Times New Roman"/>
              </a:rPr>
              <a:t>from</a:t>
            </a:r>
            <a:r>
              <a:rPr sz="2500" spc="-3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500" spc="30" dirty="0">
                <a:solidFill>
                  <a:srgbClr val="001F5F"/>
                </a:solidFill>
                <a:latin typeface="Times New Roman"/>
                <a:cs typeface="Times New Roman"/>
              </a:rPr>
              <a:t>by</a:t>
            </a:r>
            <a:r>
              <a:rPr sz="2500" spc="-12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500" spc="135" dirty="0">
                <a:solidFill>
                  <a:srgbClr val="001F5F"/>
                </a:solidFill>
                <a:latin typeface="Times New Roman"/>
                <a:cs typeface="Times New Roman"/>
              </a:rPr>
              <a:t>another  </a:t>
            </a:r>
            <a:r>
              <a:rPr sz="2500" spc="25" dirty="0">
                <a:solidFill>
                  <a:srgbClr val="001F5F"/>
                </a:solidFill>
                <a:latin typeface="Times New Roman"/>
                <a:cs typeface="Times New Roman"/>
              </a:rPr>
              <a:t>class.</a:t>
            </a:r>
            <a:r>
              <a:rPr sz="2500" spc="-6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500" spc="60" dirty="0">
                <a:solidFill>
                  <a:srgbClr val="001F5F"/>
                </a:solidFill>
                <a:latin typeface="Times New Roman"/>
                <a:cs typeface="Times New Roman"/>
              </a:rPr>
              <a:t>This</a:t>
            </a:r>
            <a:r>
              <a:rPr sz="2500" spc="-4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500" spc="20" dirty="0">
                <a:solidFill>
                  <a:srgbClr val="001F5F"/>
                </a:solidFill>
                <a:latin typeface="Times New Roman"/>
                <a:cs typeface="Times New Roman"/>
              </a:rPr>
              <a:t>is</a:t>
            </a:r>
            <a:r>
              <a:rPr sz="2500" spc="-114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500" spc="55" dirty="0">
                <a:solidFill>
                  <a:srgbClr val="001F5F"/>
                </a:solidFill>
                <a:latin typeface="Times New Roman"/>
                <a:cs typeface="Times New Roman"/>
              </a:rPr>
              <a:t>also</a:t>
            </a:r>
            <a:r>
              <a:rPr sz="2500" spc="-11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500" spc="60" dirty="0">
                <a:solidFill>
                  <a:srgbClr val="001F5F"/>
                </a:solidFill>
                <a:latin typeface="Times New Roman"/>
                <a:cs typeface="Times New Roman"/>
              </a:rPr>
              <a:t>called</a:t>
            </a:r>
            <a:r>
              <a:rPr sz="2500" spc="-7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500" spc="85" dirty="0">
                <a:solidFill>
                  <a:srgbClr val="001F5F"/>
                </a:solidFill>
                <a:latin typeface="Times New Roman"/>
                <a:cs typeface="Times New Roman"/>
              </a:rPr>
              <a:t>a</a:t>
            </a:r>
            <a:r>
              <a:rPr sz="2500" spc="-6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500" spc="80" dirty="0">
                <a:solidFill>
                  <a:srgbClr val="001F5F"/>
                </a:solidFill>
                <a:latin typeface="Times New Roman"/>
                <a:cs typeface="Times New Roman"/>
              </a:rPr>
              <a:t>base</a:t>
            </a:r>
            <a:r>
              <a:rPr sz="2500" spc="-12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500" spc="35" dirty="0">
                <a:solidFill>
                  <a:srgbClr val="001F5F"/>
                </a:solidFill>
                <a:latin typeface="Times New Roman"/>
                <a:cs typeface="Times New Roman"/>
              </a:rPr>
              <a:t>class</a:t>
            </a:r>
            <a:r>
              <a:rPr sz="2500" spc="-12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500" spc="110" dirty="0">
                <a:solidFill>
                  <a:srgbClr val="001F5F"/>
                </a:solidFill>
                <a:latin typeface="Times New Roman"/>
                <a:cs typeface="Times New Roman"/>
              </a:rPr>
              <a:t>or</a:t>
            </a:r>
            <a:r>
              <a:rPr sz="2500" spc="-12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500" spc="110" dirty="0">
                <a:solidFill>
                  <a:srgbClr val="001F5F"/>
                </a:solidFill>
                <a:latin typeface="Times New Roman"/>
                <a:cs typeface="Times New Roman"/>
              </a:rPr>
              <a:t>super</a:t>
            </a:r>
            <a:r>
              <a:rPr sz="2500" spc="-114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500" spc="25" dirty="0">
                <a:solidFill>
                  <a:srgbClr val="001F5F"/>
                </a:solidFill>
                <a:latin typeface="Times New Roman"/>
                <a:cs typeface="Times New Roman"/>
              </a:rPr>
              <a:t>class.</a:t>
            </a:r>
            <a:endParaRPr sz="2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FF0000"/>
              </a:buClr>
              <a:buFont typeface="Wingdings"/>
              <a:buChar char=""/>
            </a:pPr>
            <a:endParaRPr sz="2500">
              <a:latin typeface="Times New Roman"/>
              <a:cs typeface="Times New Roman"/>
            </a:endParaRPr>
          </a:p>
          <a:p>
            <a:pPr marL="355600" marR="191770" indent="-342900">
              <a:lnSpc>
                <a:spcPct val="140100"/>
              </a:lnSpc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500" spc="60" dirty="0">
                <a:solidFill>
                  <a:srgbClr val="FF0000"/>
                </a:solidFill>
                <a:latin typeface="Times New Roman"/>
                <a:cs typeface="Times New Roman"/>
              </a:rPr>
              <a:t>Child</a:t>
            </a:r>
            <a:r>
              <a:rPr sz="2500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500" spc="5" dirty="0">
                <a:solidFill>
                  <a:srgbClr val="FF0000"/>
                </a:solidFill>
                <a:latin typeface="Times New Roman"/>
                <a:cs typeface="Times New Roman"/>
              </a:rPr>
              <a:t>Class:</a:t>
            </a:r>
            <a:r>
              <a:rPr sz="2500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500" spc="-125" dirty="0">
                <a:solidFill>
                  <a:srgbClr val="001F5F"/>
                </a:solidFill>
                <a:latin typeface="Times New Roman"/>
                <a:cs typeface="Times New Roman"/>
              </a:rPr>
              <a:t>A</a:t>
            </a:r>
            <a:r>
              <a:rPr sz="2500" spc="-8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500" spc="35" dirty="0">
                <a:solidFill>
                  <a:srgbClr val="001F5F"/>
                </a:solidFill>
                <a:latin typeface="Times New Roman"/>
                <a:cs typeface="Times New Roman"/>
              </a:rPr>
              <a:t>class</a:t>
            </a:r>
            <a:r>
              <a:rPr sz="2500" spc="-6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500" spc="160" dirty="0">
                <a:solidFill>
                  <a:srgbClr val="001F5F"/>
                </a:solidFill>
                <a:latin typeface="Times New Roman"/>
                <a:cs typeface="Times New Roman"/>
              </a:rPr>
              <a:t>that</a:t>
            </a:r>
            <a:r>
              <a:rPr sz="2500" spc="-4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500" spc="100" dirty="0">
                <a:solidFill>
                  <a:srgbClr val="001F5F"/>
                </a:solidFill>
                <a:latin typeface="Times New Roman"/>
                <a:cs typeface="Times New Roman"/>
              </a:rPr>
              <a:t>inherits</a:t>
            </a:r>
            <a:r>
              <a:rPr sz="2500" spc="-4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500" spc="85" dirty="0">
                <a:solidFill>
                  <a:srgbClr val="001F5F"/>
                </a:solidFill>
                <a:latin typeface="Times New Roman"/>
                <a:cs typeface="Times New Roman"/>
              </a:rPr>
              <a:t>from</a:t>
            </a:r>
            <a:r>
              <a:rPr sz="2500" spc="-9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500" spc="135" dirty="0">
                <a:solidFill>
                  <a:srgbClr val="001F5F"/>
                </a:solidFill>
                <a:latin typeface="Times New Roman"/>
                <a:cs typeface="Times New Roman"/>
              </a:rPr>
              <a:t>another</a:t>
            </a:r>
            <a:r>
              <a:rPr sz="2500" spc="-12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500" spc="25" dirty="0">
                <a:solidFill>
                  <a:srgbClr val="001F5F"/>
                </a:solidFill>
                <a:latin typeface="Times New Roman"/>
                <a:cs typeface="Times New Roman"/>
              </a:rPr>
              <a:t>class.  </a:t>
            </a:r>
            <a:r>
              <a:rPr sz="2500" spc="60" dirty="0">
                <a:solidFill>
                  <a:srgbClr val="001F5F"/>
                </a:solidFill>
                <a:latin typeface="Times New Roman"/>
                <a:cs typeface="Times New Roman"/>
              </a:rPr>
              <a:t>This</a:t>
            </a:r>
            <a:r>
              <a:rPr sz="2500" spc="-5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500" spc="20" dirty="0">
                <a:solidFill>
                  <a:srgbClr val="001F5F"/>
                </a:solidFill>
                <a:latin typeface="Times New Roman"/>
                <a:cs typeface="Times New Roman"/>
              </a:rPr>
              <a:t>is</a:t>
            </a:r>
            <a:r>
              <a:rPr sz="2500" spc="-12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500" spc="55" dirty="0">
                <a:solidFill>
                  <a:srgbClr val="001F5F"/>
                </a:solidFill>
                <a:latin typeface="Times New Roman"/>
                <a:cs typeface="Times New Roman"/>
              </a:rPr>
              <a:t>also</a:t>
            </a:r>
            <a:r>
              <a:rPr sz="2500" spc="-10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500" spc="60" dirty="0">
                <a:solidFill>
                  <a:srgbClr val="001F5F"/>
                </a:solidFill>
                <a:latin typeface="Times New Roman"/>
                <a:cs typeface="Times New Roman"/>
              </a:rPr>
              <a:t>called</a:t>
            </a:r>
            <a:r>
              <a:rPr sz="2500" spc="-6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500" spc="85" dirty="0">
                <a:solidFill>
                  <a:srgbClr val="001F5F"/>
                </a:solidFill>
                <a:latin typeface="Times New Roman"/>
                <a:cs typeface="Times New Roman"/>
              </a:rPr>
              <a:t>a</a:t>
            </a:r>
            <a:r>
              <a:rPr sz="2500" spc="-11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500" spc="65" dirty="0">
                <a:solidFill>
                  <a:srgbClr val="001F5F"/>
                </a:solidFill>
                <a:latin typeface="Times New Roman"/>
                <a:cs typeface="Times New Roman"/>
              </a:rPr>
              <a:t>subclass</a:t>
            </a:r>
            <a:r>
              <a:rPr sz="2500" spc="-10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500" spc="105" dirty="0">
                <a:solidFill>
                  <a:srgbClr val="001F5F"/>
                </a:solidFill>
                <a:latin typeface="Times New Roman"/>
                <a:cs typeface="Times New Roman"/>
              </a:rPr>
              <a:t>or</a:t>
            </a:r>
            <a:r>
              <a:rPr sz="2500" spc="-13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500" spc="70" dirty="0">
                <a:solidFill>
                  <a:srgbClr val="001F5F"/>
                </a:solidFill>
                <a:latin typeface="Times New Roman"/>
                <a:cs typeface="Times New Roman"/>
              </a:rPr>
              <a:t>derived</a:t>
            </a:r>
            <a:r>
              <a:rPr sz="2500" spc="-5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500" spc="25" dirty="0">
                <a:solidFill>
                  <a:srgbClr val="001F5F"/>
                </a:solidFill>
                <a:latin typeface="Times New Roman"/>
                <a:cs typeface="Times New Roman"/>
              </a:rPr>
              <a:t>class.</a:t>
            </a:r>
            <a:endParaRPr sz="2500">
              <a:latin typeface="Times New Roman"/>
              <a:cs typeface="Times New Roman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78307" y="0"/>
            <a:ext cx="8534400" cy="721360"/>
            <a:chOff x="178307" y="0"/>
            <a:chExt cx="8534400" cy="721360"/>
          </a:xfrm>
        </p:grpSpPr>
        <p:sp>
          <p:nvSpPr>
            <p:cNvPr id="9" name="object 9"/>
            <p:cNvSpPr/>
            <p:nvPr/>
          </p:nvSpPr>
          <p:spPr>
            <a:xfrm>
              <a:off x="376428" y="50292"/>
              <a:ext cx="8336280" cy="64007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78307" y="0"/>
              <a:ext cx="7205472" cy="72085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7199" y="76212"/>
              <a:ext cx="8229600" cy="533400"/>
            </a:xfrm>
            <a:custGeom>
              <a:avLst/>
              <a:gdLst/>
              <a:ahLst/>
              <a:cxnLst/>
              <a:rect l="l" t="t" r="r" b="b"/>
              <a:pathLst>
                <a:path w="8229600" h="533400">
                  <a:moveTo>
                    <a:pt x="8229600" y="0"/>
                  </a:moveTo>
                  <a:lnTo>
                    <a:pt x="0" y="0"/>
                  </a:lnTo>
                  <a:lnTo>
                    <a:pt x="0" y="533133"/>
                  </a:lnTo>
                  <a:lnTo>
                    <a:pt x="8229600" y="533133"/>
                  </a:lnTo>
                  <a:lnTo>
                    <a:pt x="8229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46888" y="0"/>
              <a:ext cx="7118604" cy="64922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12420" y="601980"/>
            <a:ext cx="8328659" cy="6057900"/>
            <a:chOff x="312420" y="601980"/>
            <a:chExt cx="8328659" cy="6057900"/>
          </a:xfrm>
        </p:grpSpPr>
        <p:sp>
          <p:nvSpPr>
            <p:cNvPr id="3" name="object 3"/>
            <p:cNvSpPr/>
            <p:nvPr/>
          </p:nvSpPr>
          <p:spPr>
            <a:xfrm>
              <a:off x="373381" y="601980"/>
              <a:ext cx="8267696" cy="60578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12420" y="682752"/>
              <a:ext cx="8321040" cy="473506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57200" y="685800"/>
              <a:ext cx="8153400" cy="5943600"/>
            </a:xfrm>
            <a:custGeom>
              <a:avLst/>
              <a:gdLst/>
              <a:ahLst/>
              <a:cxnLst/>
              <a:rect l="l" t="t" r="r" b="b"/>
              <a:pathLst>
                <a:path w="8153400" h="5943600">
                  <a:moveTo>
                    <a:pt x="8153400" y="0"/>
                  </a:moveTo>
                  <a:lnTo>
                    <a:pt x="0" y="0"/>
                  </a:lnTo>
                  <a:lnTo>
                    <a:pt x="0" y="5943600"/>
                  </a:lnTo>
                  <a:lnTo>
                    <a:pt x="8153400" y="5943600"/>
                  </a:lnTo>
                  <a:lnTo>
                    <a:pt x="8153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57200" y="685800"/>
              <a:ext cx="8153400" cy="5943600"/>
            </a:xfrm>
            <a:custGeom>
              <a:avLst/>
              <a:gdLst/>
              <a:ahLst/>
              <a:cxnLst/>
              <a:rect l="l" t="t" r="r" b="b"/>
              <a:pathLst>
                <a:path w="8153400" h="5943600">
                  <a:moveTo>
                    <a:pt x="0" y="5943600"/>
                  </a:moveTo>
                  <a:lnTo>
                    <a:pt x="8153400" y="5943600"/>
                  </a:lnTo>
                  <a:lnTo>
                    <a:pt x="8153400" y="0"/>
                  </a:lnTo>
                  <a:lnTo>
                    <a:pt x="0" y="0"/>
                  </a:lnTo>
                  <a:lnTo>
                    <a:pt x="0" y="5943600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535940" y="649884"/>
            <a:ext cx="7849870" cy="4686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50000"/>
              </a:lnSpc>
              <a:spcBef>
                <a:spcPts val="10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200" spc="60" dirty="0">
                <a:solidFill>
                  <a:srgbClr val="FF0000"/>
                </a:solidFill>
                <a:latin typeface="Times New Roman"/>
                <a:cs typeface="Times New Roman"/>
              </a:rPr>
              <a:t>Polymorphism: </a:t>
            </a:r>
            <a:r>
              <a:rPr sz="2200" spc="50" dirty="0">
                <a:solidFill>
                  <a:srgbClr val="001F5F"/>
                </a:solidFill>
                <a:latin typeface="Times New Roman"/>
                <a:cs typeface="Times New Roman"/>
              </a:rPr>
              <a:t>This </a:t>
            </a:r>
            <a:r>
              <a:rPr sz="2200" spc="15" dirty="0">
                <a:solidFill>
                  <a:srgbClr val="001F5F"/>
                </a:solidFill>
                <a:latin typeface="Times New Roman"/>
                <a:cs typeface="Times New Roman"/>
              </a:rPr>
              <a:t>is </a:t>
            </a:r>
            <a:r>
              <a:rPr sz="2200" spc="125" dirty="0">
                <a:solidFill>
                  <a:srgbClr val="001F5F"/>
                </a:solidFill>
                <a:latin typeface="Times New Roman"/>
                <a:cs typeface="Times New Roman"/>
              </a:rPr>
              <a:t>an </a:t>
            </a:r>
            <a:r>
              <a:rPr sz="2200" spc="75" dirty="0">
                <a:solidFill>
                  <a:srgbClr val="001F5F"/>
                </a:solidFill>
                <a:latin typeface="Times New Roman"/>
                <a:cs typeface="Times New Roman"/>
              </a:rPr>
              <a:t>object </a:t>
            </a:r>
            <a:r>
              <a:rPr sz="2200" spc="100" dirty="0">
                <a:solidFill>
                  <a:srgbClr val="001F5F"/>
                </a:solidFill>
                <a:latin typeface="Times New Roman"/>
                <a:cs typeface="Times New Roman"/>
              </a:rPr>
              <a:t>oriented </a:t>
            </a:r>
            <a:r>
              <a:rPr sz="2200" spc="85" dirty="0">
                <a:solidFill>
                  <a:srgbClr val="001F5F"/>
                </a:solidFill>
                <a:latin typeface="Times New Roman"/>
                <a:cs typeface="Times New Roman"/>
              </a:rPr>
              <a:t>concept </a:t>
            </a:r>
            <a:r>
              <a:rPr sz="2200" spc="75" dirty="0">
                <a:solidFill>
                  <a:srgbClr val="001F5F"/>
                </a:solidFill>
                <a:latin typeface="Times New Roman"/>
                <a:cs typeface="Times New Roman"/>
              </a:rPr>
              <a:t>where </a:t>
            </a:r>
            <a:r>
              <a:rPr sz="2200" spc="130" dirty="0">
                <a:solidFill>
                  <a:srgbClr val="001F5F"/>
                </a:solidFill>
                <a:latin typeface="Times New Roman"/>
                <a:cs typeface="Times New Roman"/>
              </a:rPr>
              <a:t>the  </a:t>
            </a:r>
            <a:r>
              <a:rPr sz="2200" spc="90" dirty="0">
                <a:solidFill>
                  <a:srgbClr val="001F5F"/>
                </a:solidFill>
                <a:latin typeface="Times New Roman"/>
                <a:cs typeface="Times New Roman"/>
              </a:rPr>
              <a:t>same</a:t>
            </a:r>
            <a:r>
              <a:rPr sz="2200" spc="-8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200" spc="90" dirty="0">
                <a:solidFill>
                  <a:srgbClr val="001F5F"/>
                </a:solidFill>
                <a:latin typeface="Times New Roman"/>
                <a:cs typeface="Times New Roman"/>
              </a:rPr>
              <a:t>function</a:t>
            </a:r>
            <a:r>
              <a:rPr sz="2200" spc="-10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200" spc="90" dirty="0">
                <a:solidFill>
                  <a:srgbClr val="001F5F"/>
                </a:solidFill>
                <a:latin typeface="Times New Roman"/>
                <a:cs typeface="Times New Roman"/>
              </a:rPr>
              <a:t>can</a:t>
            </a:r>
            <a:r>
              <a:rPr sz="2200" spc="-3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200" spc="95" dirty="0">
                <a:solidFill>
                  <a:srgbClr val="001F5F"/>
                </a:solidFill>
                <a:latin typeface="Times New Roman"/>
                <a:cs typeface="Times New Roman"/>
              </a:rPr>
              <a:t>be</a:t>
            </a:r>
            <a:r>
              <a:rPr sz="2200" spc="-8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200" spc="95" dirty="0">
                <a:solidFill>
                  <a:srgbClr val="001F5F"/>
                </a:solidFill>
                <a:latin typeface="Times New Roman"/>
                <a:cs typeface="Times New Roman"/>
              </a:rPr>
              <a:t>used</a:t>
            </a:r>
            <a:r>
              <a:rPr sz="2200" spc="-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200" spc="40" dirty="0">
                <a:solidFill>
                  <a:srgbClr val="001F5F"/>
                </a:solidFill>
                <a:latin typeface="Times New Roman"/>
                <a:cs typeface="Times New Roman"/>
              </a:rPr>
              <a:t>for</a:t>
            </a:r>
            <a:r>
              <a:rPr sz="2200" spc="-14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200" spc="65" dirty="0">
                <a:solidFill>
                  <a:srgbClr val="001F5F"/>
                </a:solidFill>
                <a:latin typeface="Times New Roman"/>
                <a:cs typeface="Times New Roman"/>
              </a:rPr>
              <a:t>different</a:t>
            </a:r>
            <a:r>
              <a:rPr sz="2200" spc="-8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200" spc="75" dirty="0">
                <a:solidFill>
                  <a:srgbClr val="001F5F"/>
                </a:solidFill>
                <a:latin typeface="Times New Roman"/>
                <a:cs typeface="Times New Roman"/>
              </a:rPr>
              <a:t>purposes.</a:t>
            </a:r>
            <a:r>
              <a:rPr sz="2200" spc="-4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200" spc="25" dirty="0">
                <a:solidFill>
                  <a:srgbClr val="001F5F"/>
                </a:solidFill>
                <a:latin typeface="Times New Roman"/>
                <a:cs typeface="Times New Roman"/>
              </a:rPr>
              <a:t>For</a:t>
            </a:r>
            <a:r>
              <a:rPr sz="2200" spc="-12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200" spc="60" dirty="0">
                <a:solidFill>
                  <a:srgbClr val="001F5F"/>
                </a:solidFill>
                <a:latin typeface="Times New Roman"/>
                <a:cs typeface="Times New Roman"/>
              </a:rPr>
              <a:t>example,  </a:t>
            </a:r>
            <a:r>
              <a:rPr sz="2200" spc="95" dirty="0">
                <a:solidFill>
                  <a:srgbClr val="001F5F"/>
                </a:solidFill>
                <a:latin typeface="Times New Roman"/>
                <a:cs typeface="Times New Roman"/>
              </a:rPr>
              <a:t>function </a:t>
            </a:r>
            <a:r>
              <a:rPr sz="2200" spc="130" dirty="0">
                <a:solidFill>
                  <a:srgbClr val="001F5F"/>
                </a:solidFill>
                <a:latin typeface="Times New Roman"/>
                <a:cs typeface="Times New Roman"/>
              </a:rPr>
              <a:t>name </a:t>
            </a:r>
            <a:r>
              <a:rPr sz="2200" spc="10" dirty="0">
                <a:solidFill>
                  <a:srgbClr val="001F5F"/>
                </a:solidFill>
                <a:latin typeface="Times New Roman"/>
                <a:cs typeface="Times New Roman"/>
              </a:rPr>
              <a:t>will </a:t>
            </a:r>
            <a:r>
              <a:rPr sz="2200" spc="100" dirty="0">
                <a:solidFill>
                  <a:srgbClr val="001F5F"/>
                </a:solidFill>
                <a:latin typeface="Times New Roman"/>
                <a:cs typeface="Times New Roman"/>
              </a:rPr>
              <a:t>remain </a:t>
            </a:r>
            <a:r>
              <a:rPr sz="2200" spc="95" dirty="0">
                <a:solidFill>
                  <a:srgbClr val="001F5F"/>
                </a:solidFill>
                <a:latin typeface="Times New Roman"/>
                <a:cs typeface="Times New Roman"/>
              </a:rPr>
              <a:t>same </a:t>
            </a:r>
            <a:r>
              <a:rPr sz="2200" spc="140" dirty="0">
                <a:solidFill>
                  <a:srgbClr val="001F5F"/>
                </a:solidFill>
                <a:latin typeface="Times New Roman"/>
                <a:cs typeface="Times New Roman"/>
              </a:rPr>
              <a:t>but </a:t>
            </a:r>
            <a:r>
              <a:rPr sz="2200" spc="85" dirty="0">
                <a:solidFill>
                  <a:srgbClr val="001F5F"/>
                </a:solidFill>
                <a:latin typeface="Times New Roman"/>
                <a:cs typeface="Times New Roman"/>
              </a:rPr>
              <a:t>it </a:t>
            </a:r>
            <a:r>
              <a:rPr sz="2200" spc="90" dirty="0">
                <a:solidFill>
                  <a:srgbClr val="001F5F"/>
                </a:solidFill>
                <a:latin typeface="Times New Roman"/>
                <a:cs typeface="Times New Roman"/>
              </a:rPr>
              <a:t>make </a:t>
            </a:r>
            <a:r>
              <a:rPr sz="2200" spc="85" dirty="0">
                <a:solidFill>
                  <a:srgbClr val="001F5F"/>
                </a:solidFill>
                <a:latin typeface="Times New Roman"/>
                <a:cs typeface="Times New Roman"/>
              </a:rPr>
              <a:t>take </a:t>
            </a:r>
            <a:r>
              <a:rPr sz="2200" spc="65" dirty="0">
                <a:solidFill>
                  <a:srgbClr val="001F5F"/>
                </a:solidFill>
                <a:latin typeface="Times New Roman"/>
                <a:cs typeface="Times New Roman"/>
              </a:rPr>
              <a:t>different  </a:t>
            </a:r>
            <a:r>
              <a:rPr sz="2200" spc="135" dirty="0">
                <a:solidFill>
                  <a:srgbClr val="001F5F"/>
                </a:solidFill>
                <a:latin typeface="Times New Roman"/>
                <a:cs typeface="Times New Roman"/>
              </a:rPr>
              <a:t>number</a:t>
            </a:r>
            <a:r>
              <a:rPr sz="2200" spc="-17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200" spc="15" dirty="0">
                <a:solidFill>
                  <a:srgbClr val="001F5F"/>
                </a:solidFill>
                <a:latin typeface="Times New Roman"/>
                <a:cs typeface="Times New Roman"/>
              </a:rPr>
              <a:t>of</a:t>
            </a:r>
            <a:r>
              <a:rPr sz="2200" spc="-1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200" spc="105" dirty="0">
                <a:solidFill>
                  <a:srgbClr val="001F5F"/>
                </a:solidFill>
                <a:latin typeface="Times New Roman"/>
                <a:cs typeface="Times New Roman"/>
              </a:rPr>
              <a:t>arguments</a:t>
            </a:r>
            <a:r>
              <a:rPr sz="2200" spc="-13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200" spc="135" dirty="0">
                <a:solidFill>
                  <a:srgbClr val="001F5F"/>
                </a:solidFill>
                <a:latin typeface="Times New Roman"/>
                <a:cs typeface="Times New Roman"/>
              </a:rPr>
              <a:t>and</a:t>
            </a:r>
            <a:r>
              <a:rPr sz="2200" spc="-6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200" spc="90" dirty="0">
                <a:solidFill>
                  <a:srgbClr val="001F5F"/>
                </a:solidFill>
                <a:latin typeface="Times New Roman"/>
                <a:cs typeface="Times New Roman"/>
              </a:rPr>
              <a:t>can</a:t>
            </a:r>
            <a:r>
              <a:rPr sz="2200" spc="-10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200" spc="110" dirty="0">
                <a:solidFill>
                  <a:srgbClr val="001F5F"/>
                </a:solidFill>
                <a:latin typeface="Times New Roman"/>
                <a:cs typeface="Times New Roman"/>
              </a:rPr>
              <a:t>do</a:t>
            </a:r>
            <a:r>
              <a:rPr sz="2200" spc="-11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200" spc="65" dirty="0">
                <a:solidFill>
                  <a:srgbClr val="001F5F"/>
                </a:solidFill>
                <a:latin typeface="Times New Roman"/>
                <a:cs typeface="Times New Roman"/>
              </a:rPr>
              <a:t>different</a:t>
            </a:r>
            <a:r>
              <a:rPr sz="2200" spc="-12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200" spc="70" dirty="0">
                <a:solidFill>
                  <a:srgbClr val="001F5F"/>
                </a:solidFill>
                <a:latin typeface="Times New Roman"/>
                <a:cs typeface="Times New Roman"/>
              </a:rPr>
              <a:t>task.</a:t>
            </a: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Clr>
                <a:srgbClr val="FF0000"/>
              </a:buClr>
              <a:buFont typeface="Wingdings"/>
              <a:buChar char=""/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FF0000"/>
              </a:buClr>
              <a:buFont typeface="Wingdings"/>
              <a:buChar char=""/>
            </a:pPr>
            <a:endParaRPr sz="2150">
              <a:latin typeface="Times New Roman"/>
              <a:cs typeface="Times New Roman"/>
            </a:endParaRPr>
          </a:p>
          <a:p>
            <a:pPr marL="355600" marR="255904" indent="-342900">
              <a:lnSpc>
                <a:spcPct val="150000"/>
              </a:lnSpc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200" spc="60" dirty="0">
                <a:solidFill>
                  <a:srgbClr val="FF0000"/>
                </a:solidFill>
                <a:latin typeface="Times New Roman"/>
                <a:cs typeface="Times New Roman"/>
              </a:rPr>
              <a:t>Overloading:</a:t>
            </a:r>
            <a:r>
              <a:rPr sz="2200" spc="-8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spc="75" dirty="0">
                <a:solidFill>
                  <a:srgbClr val="001F5F"/>
                </a:solidFill>
                <a:latin typeface="Times New Roman"/>
                <a:cs typeface="Times New Roman"/>
              </a:rPr>
              <a:t>a</a:t>
            </a:r>
            <a:r>
              <a:rPr sz="2200" spc="-8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200" spc="75" dirty="0">
                <a:solidFill>
                  <a:srgbClr val="001F5F"/>
                </a:solidFill>
                <a:latin typeface="Times New Roman"/>
                <a:cs typeface="Times New Roman"/>
              </a:rPr>
              <a:t>type</a:t>
            </a:r>
            <a:r>
              <a:rPr sz="2200" spc="-11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200" spc="15" dirty="0">
                <a:solidFill>
                  <a:srgbClr val="001F5F"/>
                </a:solidFill>
                <a:latin typeface="Times New Roman"/>
                <a:cs typeface="Times New Roman"/>
              </a:rPr>
              <a:t>of </a:t>
            </a:r>
            <a:r>
              <a:rPr sz="2200" spc="85" dirty="0">
                <a:solidFill>
                  <a:srgbClr val="001F5F"/>
                </a:solidFill>
                <a:latin typeface="Times New Roman"/>
                <a:cs typeface="Times New Roman"/>
              </a:rPr>
              <a:t>polymorphism</a:t>
            </a:r>
            <a:r>
              <a:rPr sz="2200" spc="-3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200" spc="90" dirty="0">
                <a:solidFill>
                  <a:srgbClr val="001F5F"/>
                </a:solidFill>
                <a:latin typeface="Times New Roman"/>
                <a:cs typeface="Times New Roman"/>
              </a:rPr>
              <a:t>in</a:t>
            </a:r>
            <a:r>
              <a:rPr sz="2200" spc="-9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200" spc="75" dirty="0">
                <a:solidFill>
                  <a:srgbClr val="001F5F"/>
                </a:solidFill>
                <a:latin typeface="Times New Roman"/>
                <a:cs typeface="Times New Roman"/>
              </a:rPr>
              <a:t>which</a:t>
            </a:r>
            <a:r>
              <a:rPr sz="2200" spc="-6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200" spc="95" dirty="0">
                <a:solidFill>
                  <a:srgbClr val="001F5F"/>
                </a:solidFill>
                <a:latin typeface="Times New Roman"/>
                <a:cs typeface="Times New Roman"/>
              </a:rPr>
              <a:t>some</a:t>
            </a:r>
            <a:r>
              <a:rPr sz="2200" spc="-12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200" spc="95" dirty="0">
                <a:solidFill>
                  <a:srgbClr val="001F5F"/>
                </a:solidFill>
                <a:latin typeface="Times New Roman"/>
                <a:cs typeface="Times New Roman"/>
              </a:rPr>
              <a:t>or</a:t>
            </a:r>
            <a:r>
              <a:rPr sz="2200" spc="-13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200" spc="25" dirty="0">
                <a:solidFill>
                  <a:srgbClr val="001F5F"/>
                </a:solidFill>
                <a:latin typeface="Times New Roman"/>
                <a:cs typeface="Times New Roman"/>
              </a:rPr>
              <a:t>all</a:t>
            </a:r>
            <a:r>
              <a:rPr sz="2200" spc="-7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200" spc="15" dirty="0">
                <a:solidFill>
                  <a:srgbClr val="001F5F"/>
                </a:solidFill>
                <a:latin typeface="Times New Roman"/>
                <a:cs typeface="Times New Roman"/>
              </a:rPr>
              <a:t>of  </a:t>
            </a:r>
            <a:r>
              <a:rPr sz="2200" spc="85" dirty="0">
                <a:solidFill>
                  <a:srgbClr val="001F5F"/>
                </a:solidFill>
                <a:latin typeface="Times New Roman"/>
                <a:cs typeface="Times New Roman"/>
              </a:rPr>
              <a:t>operators</a:t>
            </a:r>
            <a:r>
              <a:rPr sz="2200" spc="-7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200" spc="45" dirty="0">
                <a:solidFill>
                  <a:srgbClr val="001F5F"/>
                </a:solidFill>
                <a:latin typeface="Times New Roman"/>
                <a:cs typeface="Times New Roman"/>
              </a:rPr>
              <a:t>have</a:t>
            </a:r>
            <a:r>
              <a:rPr sz="2200" spc="-12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200" spc="65" dirty="0">
                <a:solidFill>
                  <a:srgbClr val="001F5F"/>
                </a:solidFill>
                <a:latin typeface="Times New Roman"/>
                <a:cs typeface="Times New Roman"/>
              </a:rPr>
              <a:t>different</a:t>
            </a:r>
            <a:r>
              <a:rPr sz="2200" spc="-8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200" spc="100" dirty="0">
                <a:solidFill>
                  <a:srgbClr val="001F5F"/>
                </a:solidFill>
                <a:latin typeface="Times New Roman"/>
                <a:cs typeface="Times New Roman"/>
              </a:rPr>
              <a:t>implementations</a:t>
            </a:r>
            <a:r>
              <a:rPr sz="2200" spc="-14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200" spc="105" dirty="0">
                <a:solidFill>
                  <a:srgbClr val="001F5F"/>
                </a:solidFill>
                <a:latin typeface="Times New Roman"/>
                <a:cs typeface="Times New Roman"/>
              </a:rPr>
              <a:t>depending</a:t>
            </a:r>
            <a:r>
              <a:rPr sz="2200" spc="-8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200" spc="130" dirty="0">
                <a:solidFill>
                  <a:srgbClr val="001F5F"/>
                </a:solidFill>
                <a:latin typeface="Times New Roman"/>
                <a:cs typeface="Times New Roman"/>
              </a:rPr>
              <a:t>on</a:t>
            </a:r>
            <a:r>
              <a:rPr sz="2200" spc="-5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200" spc="130" dirty="0">
                <a:solidFill>
                  <a:srgbClr val="001F5F"/>
                </a:solidFill>
                <a:latin typeface="Times New Roman"/>
                <a:cs typeface="Times New Roman"/>
              </a:rPr>
              <a:t>the  </a:t>
            </a:r>
            <a:r>
              <a:rPr sz="2200" spc="65" dirty="0">
                <a:solidFill>
                  <a:srgbClr val="001F5F"/>
                </a:solidFill>
                <a:latin typeface="Times New Roman"/>
                <a:cs typeface="Times New Roman"/>
              </a:rPr>
              <a:t>types </a:t>
            </a:r>
            <a:r>
              <a:rPr sz="2200" spc="15" dirty="0">
                <a:solidFill>
                  <a:srgbClr val="001F5F"/>
                </a:solidFill>
                <a:latin typeface="Times New Roman"/>
                <a:cs typeface="Times New Roman"/>
              </a:rPr>
              <a:t>of </a:t>
            </a:r>
            <a:r>
              <a:rPr sz="2200" spc="100" dirty="0">
                <a:solidFill>
                  <a:srgbClr val="001F5F"/>
                </a:solidFill>
                <a:latin typeface="Times New Roman"/>
                <a:cs typeface="Times New Roman"/>
              </a:rPr>
              <a:t>their </a:t>
            </a:r>
            <a:r>
              <a:rPr sz="2200" spc="90" dirty="0">
                <a:solidFill>
                  <a:srgbClr val="001F5F"/>
                </a:solidFill>
                <a:latin typeface="Times New Roman"/>
                <a:cs typeface="Times New Roman"/>
              </a:rPr>
              <a:t>arguments. </a:t>
            </a:r>
            <a:r>
              <a:rPr sz="2200" dirty="0">
                <a:solidFill>
                  <a:srgbClr val="001F5F"/>
                </a:solidFill>
                <a:latin typeface="Times New Roman"/>
                <a:cs typeface="Times New Roman"/>
              </a:rPr>
              <a:t>Similarly, </a:t>
            </a:r>
            <a:r>
              <a:rPr sz="2200" spc="85" dirty="0">
                <a:solidFill>
                  <a:srgbClr val="001F5F"/>
                </a:solidFill>
                <a:latin typeface="Times New Roman"/>
                <a:cs typeface="Times New Roman"/>
              </a:rPr>
              <a:t>functions </a:t>
            </a:r>
            <a:r>
              <a:rPr sz="2200" spc="90" dirty="0">
                <a:solidFill>
                  <a:srgbClr val="001F5F"/>
                </a:solidFill>
                <a:latin typeface="Times New Roman"/>
                <a:cs typeface="Times New Roman"/>
              </a:rPr>
              <a:t>can </a:t>
            </a:r>
            <a:r>
              <a:rPr sz="2200" spc="50" dirty="0">
                <a:solidFill>
                  <a:srgbClr val="001F5F"/>
                </a:solidFill>
                <a:latin typeface="Times New Roman"/>
                <a:cs typeface="Times New Roman"/>
              </a:rPr>
              <a:t>also </a:t>
            </a:r>
            <a:r>
              <a:rPr sz="2200" spc="90" dirty="0">
                <a:solidFill>
                  <a:srgbClr val="001F5F"/>
                </a:solidFill>
                <a:latin typeface="Times New Roman"/>
                <a:cs typeface="Times New Roman"/>
              </a:rPr>
              <a:t>be  </a:t>
            </a:r>
            <a:r>
              <a:rPr sz="2200" spc="65" dirty="0">
                <a:solidFill>
                  <a:srgbClr val="001F5F"/>
                </a:solidFill>
                <a:latin typeface="Times New Roman"/>
                <a:cs typeface="Times New Roman"/>
              </a:rPr>
              <a:t>overloaded </a:t>
            </a:r>
            <a:r>
              <a:rPr sz="2200" spc="90" dirty="0">
                <a:solidFill>
                  <a:srgbClr val="001F5F"/>
                </a:solidFill>
                <a:latin typeface="Times New Roman"/>
                <a:cs typeface="Times New Roman"/>
              </a:rPr>
              <a:t>with </a:t>
            </a:r>
            <a:r>
              <a:rPr sz="2200" spc="65" dirty="0">
                <a:solidFill>
                  <a:srgbClr val="001F5F"/>
                </a:solidFill>
                <a:latin typeface="Times New Roman"/>
                <a:cs typeface="Times New Roman"/>
              </a:rPr>
              <a:t>different</a:t>
            </a:r>
            <a:r>
              <a:rPr sz="2200" spc="-41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200" spc="100" dirty="0">
                <a:solidFill>
                  <a:srgbClr val="001F5F"/>
                </a:solidFill>
                <a:latin typeface="Times New Roman"/>
                <a:cs typeface="Times New Roman"/>
              </a:rPr>
              <a:t>implementation.</a:t>
            </a:r>
            <a:endParaRPr sz="2200">
              <a:latin typeface="Times New Roman"/>
              <a:cs typeface="Times New Roman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78307" y="0"/>
            <a:ext cx="8534400" cy="721360"/>
            <a:chOff x="178307" y="0"/>
            <a:chExt cx="8534400" cy="721360"/>
          </a:xfrm>
        </p:grpSpPr>
        <p:sp>
          <p:nvSpPr>
            <p:cNvPr id="9" name="object 9"/>
            <p:cNvSpPr/>
            <p:nvPr/>
          </p:nvSpPr>
          <p:spPr>
            <a:xfrm>
              <a:off x="376428" y="50292"/>
              <a:ext cx="8336280" cy="64007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78307" y="0"/>
              <a:ext cx="7205472" cy="72085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7199" y="76212"/>
              <a:ext cx="8229600" cy="533400"/>
            </a:xfrm>
            <a:custGeom>
              <a:avLst/>
              <a:gdLst/>
              <a:ahLst/>
              <a:cxnLst/>
              <a:rect l="l" t="t" r="r" b="b"/>
              <a:pathLst>
                <a:path w="8229600" h="533400">
                  <a:moveTo>
                    <a:pt x="8229600" y="0"/>
                  </a:moveTo>
                  <a:lnTo>
                    <a:pt x="0" y="0"/>
                  </a:lnTo>
                  <a:lnTo>
                    <a:pt x="0" y="533133"/>
                  </a:lnTo>
                  <a:lnTo>
                    <a:pt x="8229600" y="533133"/>
                  </a:lnTo>
                  <a:lnTo>
                    <a:pt x="8229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46888" y="0"/>
              <a:ext cx="7118604" cy="64922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27659" y="601980"/>
            <a:ext cx="8313420" cy="6083935"/>
            <a:chOff x="327659" y="601980"/>
            <a:chExt cx="8313420" cy="6083935"/>
          </a:xfrm>
        </p:grpSpPr>
        <p:sp>
          <p:nvSpPr>
            <p:cNvPr id="3" name="object 3"/>
            <p:cNvSpPr/>
            <p:nvPr/>
          </p:nvSpPr>
          <p:spPr>
            <a:xfrm>
              <a:off x="373381" y="601980"/>
              <a:ext cx="8267696" cy="60578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27659" y="656844"/>
              <a:ext cx="8150352" cy="60289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57199" y="685800"/>
              <a:ext cx="8153400" cy="5943600"/>
            </a:xfrm>
            <a:custGeom>
              <a:avLst/>
              <a:gdLst/>
              <a:ahLst/>
              <a:cxnLst/>
              <a:rect l="l" t="t" r="r" b="b"/>
              <a:pathLst>
                <a:path w="8153400" h="5943600">
                  <a:moveTo>
                    <a:pt x="8153400" y="0"/>
                  </a:moveTo>
                  <a:lnTo>
                    <a:pt x="0" y="0"/>
                  </a:lnTo>
                  <a:lnTo>
                    <a:pt x="0" y="5943600"/>
                  </a:lnTo>
                  <a:lnTo>
                    <a:pt x="8153400" y="5943600"/>
                  </a:lnTo>
                  <a:lnTo>
                    <a:pt x="8153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57199" y="685800"/>
              <a:ext cx="8153400" cy="5943600"/>
            </a:xfrm>
            <a:custGeom>
              <a:avLst/>
              <a:gdLst/>
              <a:ahLst/>
              <a:cxnLst/>
              <a:rect l="l" t="t" r="r" b="b"/>
              <a:pathLst>
                <a:path w="8153400" h="5943600">
                  <a:moveTo>
                    <a:pt x="0" y="5943600"/>
                  </a:moveTo>
                  <a:lnTo>
                    <a:pt x="8153400" y="5943600"/>
                  </a:lnTo>
                  <a:lnTo>
                    <a:pt x="8153400" y="0"/>
                  </a:lnTo>
                  <a:lnTo>
                    <a:pt x="0" y="0"/>
                  </a:lnTo>
                  <a:lnTo>
                    <a:pt x="0" y="5943600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535940" y="663295"/>
            <a:ext cx="7727315" cy="50869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1065530" indent="-342900">
              <a:lnSpc>
                <a:spcPct val="140000"/>
              </a:lnSpc>
              <a:spcBef>
                <a:spcPts val="10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spc="80" dirty="0">
                <a:solidFill>
                  <a:srgbClr val="FF0000"/>
                </a:solidFill>
                <a:latin typeface="Times New Roman"/>
                <a:cs typeface="Times New Roman"/>
              </a:rPr>
              <a:t>Data</a:t>
            </a:r>
            <a:r>
              <a:rPr sz="2000" spc="-1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spc="60" dirty="0">
                <a:solidFill>
                  <a:srgbClr val="FF0000"/>
                </a:solidFill>
                <a:latin typeface="Times New Roman"/>
                <a:cs typeface="Times New Roman"/>
              </a:rPr>
              <a:t>Abstraction:</a:t>
            </a:r>
            <a:r>
              <a:rPr sz="2000" spc="-6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1F5F"/>
                </a:solidFill>
                <a:latin typeface="Times New Roman"/>
                <a:cs typeface="Times New Roman"/>
              </a:rPr>
              <a:t>Any</a:t>
            </a:r>
            <a:r>
              <a:rPr sz="2000" spc="-9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spc="90" dirty="0">
                <a:solidFill>
                  <a:srgbClr val="001F5F"/>
                </a:solidFill>
                <a:latin typeface="Times New Roman"/>
                <a:cs typeface="Times New Roman"/>
              </a:rPr>
              <a:t>representation</a:t>
            </a:r>
            <a:r>
              <a:rPr sz="2000" spc="-12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spc="15" dirty="0">
                <a:solidFill>
                  <a:srgbClr val="001F5F"/>
                </a:solidFill>
                <a:latin typeface="Times New Roman"/>
                <a:cs typeface="Times New Roman"/>
              </a:rPr>
              <a:t>of</a:t>
            </a:r>
            <a:r>
              <a:rPr sz="2000" spc="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spc="105" dirty="0">
                <a:solidFill>
                  <a:srgbClr val="001F5F"/>
                </a:solidFill>
                <a:latin typeface="Times New Roman"/>
                <a:cs typeface="Times New Roman"/>
              </a:rPr>
              <a:t>data</a:t>
            </a:r>
            <a:r>
              <a:rPr sz="2000" spc="-5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spc="85" dirty="0">
                <a:solidFill>
                  <a:srgbClr val="001F5F"/>
                </a:solidFill>
                <a:latin typeface="Times New Roman"/>
                <a:cs typeface="Times New Roman"/>
              </a:rPr>
              <a:t>in</a:t>
            </a:r>
            <a:r>
              <a:rPr sz="2000" spc="-9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spc="70" dirty="0">
                <a:solidFill>
                  <a:srgbClr val="001F5F"/>
                </a:solidFill>
                <a:latin typeface="Times New Roman"/>
                <a:cs typeface="Times New Roman"/>
              </a:rPr>
              <a:t>which</a:t>
            </a:r>
            <a:r>
              <a:rPr sz="2000" spc="-5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spc="120" dirty="0">
                <a:solidFill>
                  <a:srgbClr val="001F5F"/>
                </a:solidFill>
                <a:latin typeface="Times New Roman"/>
                <a:cs typeface="Times New Roman"/>
              </a:rPr>
              <a:t>the  </a:t>
            </a:r>
            <a:r>
              <a:rPr sz="2000" spc="95" dirty="0">
                <a:solidFill>
                  <a:srgbClr val="001F5F"/>
                </a:solidFill>
                <a:latin typeface="Times New Roman"/>
                <a:cs typeface="Times New Roman"/>
              </a:rPr>
              <a:t>implementation</a:t>
            </a:r>
            <a:r>
              <a:rPr sz="2000" spc="-114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spc="65" dirty="0">
                <a:solidFill>
                  <a:srgbClr val="001F5F"/>
                </a:solidFill>
                <a:latin typeface="Times New Roman"/>
                <a:cs typeface="Times New Roman"/>
              </a:rPr>
              <a:t>details</a:t>
            </a:r>
            <a:r>
              <a:rPr sz="2000" spc="-10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spc="70" dirty="0">
                <a:solidFill>
                  <a:srgbClr val="001F5F"/>
                </a:solidFill>
                <a:latin typeface="Times New Roman"/>
                <a:cs typeface="Times New Roman"/>
              </a:rPr>
              <a:t>are</a:t>
            </a:r>
            <a:r>
              <a:rPr sz="2000" spc="-6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spc="110" dirty="0">
                <a:solidFill>
                  <a:srgbClr val="001F5F"/>
                </a:solidFill>
                <a:latin typeface="Times New Roman"/>
                <a:cs typeface="Times New Roman"/>
              </a:rPr>
              <a:t>hidden</a:t>
            </a:r>
            <a:r>
              <a:rPr sz="2000" spc="-3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spc="80" dirty="0">
                <a:solidFill>
                  <a:srgbClr val="001F5F"/>
                </a:solidFill>
                <a:latin typeface="Times New Roman"/>
                <a:cs typeface="Times New Roman"/>
              </a:rPr>
              <a:t>(abstracted).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Clr>
                <a:srgbClr val="FF0000"/>
              </a:buClr>
              <a:buFont typeface="Wingdings"/>
              <a:buChar char=""/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FF0000"/>
              </a:buClr>
              <a:buFont typeface="Wingdings"/>
              <a:buChar char=""/>
            </a:pPr>
            <a:endParaRPr sz="175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40000"/>
              </a:lnSpc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spc="65" dirty="0">
                <a:solidFill>
                  <a:srgbClr val="FF0000"/>
                </a:solidFill>
                <a:latin typeface="Times New Roman"/>
                <a:cs typeface="Times New Roman"/>
              </a:rPr>
              <a:t>Encapsulation:</a:t>
            </a:r>
            <a:r>
              <a:rPr sz="2000" spc="-7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spc="50" dirty="0">
                <a:solidFill>
                  <a:srgbClr val="001F5F"/>
                </a:solidFill>
                <a:latin typeface="Times New Roman"/>
                <a:cs typeface="Times New Roman"/>
              </a:rPr>
              <a:t>refers</a:t>
            </a:r>
            <a:r>
              <a:rPr sz="2000" spc="-7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spc="105" dirty="0">
                <a:solidFill>
                  <a:srgbClr val="001F5F"/>
                </a:solidFill>
                <a:latin typeface="Times New Roman"/>
                <a:cs typeface="Times New Roman"/>
              </a:rPr>
              <a:t>to</a:t>
            </a:r>
            <a:r>
              <a:rPr sz="2000" spc="-114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spc="70" dirty="0">
                <a:solidFill>
                  <a:srgbClr val="001F5F"/>
                </a:solidFill>
                <a:latin typeface="Times New Roman"/>
                <a:cs typeface="Times New Roman"/>
              </a:rPr>
              <a:t>a</a:t>
            </a:r>
            <a:r>
              <a:rPr sz="2000" spc="-9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spc="80" dirty="0">
                <a:solidFill>
                  <a:srgbClr val="001F5F"/>
                </a:solidFill>
                <a:latin typeface="Times New Roman"/>
                <a:cs typeface="Times New Roman"/>
              </a:rPr>
              <a:t>concept</a:t>
            </a:r>
            <a:r>
              <a:rPr sz="2000" spc="-10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spc="75" dirty="0">
                <a:solidFill>
                  <a:srgbClr val="001F5F"/>
                </a:solidFill>
                <a:latin typeface="Times New Roman"/>
                <a:cs typeface="Times New Roman"/>
              </a:rPr>
              <a:t>where</a:t>
            </a:r>
            <a:r>
              <a:rPr sz="2000" spc="-10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spc="20" dirty="0">
                <a:solidFill>
                  <a:srgbClr val="001F5F"/>
                </a:solidFill>
                <a:latin typeface="Times New Roman"/>
                <a:cs typeface="Times New Roman"/>
              </a:rPr>
              <a:t>we</a:t>
            </a:r>
            <a:r>
              <a:rPr sz="2000" spc="-9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spc="80" dirty="0">
                <a:solidFill>
                  <a:srgbClr val="001F5F"/>
                </a:solidFill>
                <a:latin typeface="Times New Roman"/>
                <a:cs typeface="Times New Roman"/>
              </a:rPr>
              <a:t>encapsulate</a:t>
            </a:r>
            <a:r>
              <a:rPr sz="2000" spc="-10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spc="25" dirty="0">
                <a:solidFill>
                  <a:srgbClr val="001F5F"/>
                </a:solidFill>
                <a:latin typeface="Times New Roman"/>
                <a:cs typeface="Times New Roman"/>
              </a:rPr>
              <a:t>all</a:t>
            </a:r>
            <a:r>
              <a:rPr sz="2000" spc="-2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spc="125" dirty="0">
                <a:solidFill>
                  <a:srgbClr val="001F5F"/>
                </a:solidFill>
                <a:latin typeface="Times New Roman"/>
                <a:cs typeface="Times New Roman"/>
              </a:rPr>
              <a:t>the</a:t>
            </a:r>
            <a:r>
              <a:rPr sz="2000" spc="-10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spc="100" dirty="0">
                <a:solidFill>
                  <a:srgbClr val="001F5F"/>
                </a:solidFill>
                <a:latin typeface="Times New Roman"/>
                <a:cs typeface="Times New Roman"/>
              </a:rPr>
              <a:t>data  </a:t>
            </a:r>
            <a:r>
              <a:rPr sz="2000" spc="125" dirty="0">
                <a:solidFill>
                  <a:srgbClr val="001F5F"/>
                </a:solidFill>
                <a:latin typeface="Times New Roman"/>
                <a:cs typeface="Times New Roman"/>
              </a:rPr>
              <a:t>and</a:t>
            </a:r>
            <a:r>
              <a:rPr sz="2000" spc="-1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spc="114" dirty="0">
                <a:solidFill>
                  <a:srgbClr val="001F5F"/>
                </a:solidFill>
                <a:latin typeface="Times New Roman"/>
                <a:cs typeface="Times New Roman"/>
              </a:rPr>
              <a:t>member</a:t>
            </a:r>
            <a:r>
              <a:rPr sz="2000" spc="-9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spc="80" dirty="0">
                <a:solidFill>
                  <a:srgbClr val="001F5F"/>
                </a:solidFill>
                <a:latin typeface="Times New Roman"/>
                <a:cs typeface="Times New Roman"/>
              </a:rPr>
              <a:t>functions</a:t>
            </a:r>
            <a:r>
              <a:rPr sz="2000" spc="-8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spc="90" dirty="0">
                <a:solidFill>
                  <a:srgbClr val="001F5F"/>
                </a:solidFill>
                <a:latin typeface="Times New Roman"/>
                <a:cs typeface="Times New Roman"/>
              </a:rPr>
              <a:t>together</a:t>
            </a:r>
            <a:r>
              <a:rPr sz="2000" spc="-12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spc="105" dirty="0">
                <a:solidFill>
                  <a:srgbClr val="001F5F"/>
                </a:solidFill>
                <a:latin typeface="Times New Roman"/>
                <a:cs typeface="Times New Roman"/>
              </a:rPr>
              <a:t>to</a:t>
            </a:r>
            <a:r>
              <a:rPr sz="2000" spc="-8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spc="75" dirty="0">
                <a:solidFill>
                  <a:srgbClr val="001F5F"/>
                </a:solidFill>
                <a:latin typeface="Times New Roman"/>
                <a:cs typeface="Times New Roman"/>
              </a:rPr>
              <a:t>form</a:t>
            </a:r>
            <a:r>
              <a:rPr sz="2000" spc="-9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spc="120" dirty="0">
                <a:solidFill>
                  <a:srgbClr val="001F5F"/>
                </a:solidFill>
                <a:latin typeface="Times New Roman"/>
                <a:cs typeface="Times New Roman"/>
              </a:rPr>
              <a:t>an</a:t>
            </a:r>
            <a:r>
              <a:rPr sz="2000" spc="-7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spc="60" dirty="0">
                <a:solidFill>
                  <a:srgbClr val="001F5F"/>
                </a:solidFill>
                <a:latin typeface="Times New Roman"/>
                <a:cs typeface="Times New Roman"/>
              </a:rPr>
              <a:t>object.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Clr>
                <a:srgbClr val="FF0000"/>
              </a:buClr>
              <a:buFont typeface="Wingdings"/>
              <a:buChar char=""/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FF0000"/>
              </a:buClr>
              <a:buFont typeface="Wingdings"/>
              <a:buChar char=""/>
            </a:pPr>
            <a:endParaRPr sz="1750">
              <a:latin typeface="Times New Roman"/>
              <a:cs typeface="Times New Roman"/>
            </a:endParaRPr>
          </a:p>
          <a:p>
            <a:pPr marL="355600" marR="46355" indent="-342900">
              <a:lnSpc>
                <a:spcPct val="140000"/>
              </a:lnSpc>
              <a:spcBef>
                <a:spcPts val="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spc="70" dirty="0">
                <a:solidFill>
                  <a:srgbClr val="FF0000"/>
                </a:solidFill>
                <a:latin typeface="Times New Roman"/>
                <a:cs typeface="Times New Roman"/>
              </a:rPr>
              <a:t>Constructor:</a:t>
            </a:r>
            <a:r>
              <a:rPr sz="2000" spc="-8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spc="50" dirty="0">
                <a:solidFill>
                  <a:srgbClr val="001F5F"/>
                </a:solidFill>
                <a:latin typeface="Times New Roman"/>
                <a:cs typeface="Times New Roman"/>
              </a:rPr>
              <a:t>refers</a:t>
            </a:r>
            <a:r>
              <a:rPr sz="2000" spc="-6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spc="105" dirty="0">
                <a:solidFill>
                  <a:srgbClr val="001F5F"/>
                </a:solidFill>
                <a:latin typeface="Times New Roman"/>
                <a:cs typeface="Times New Roman"/>
              </a:rPr>
              <a:t>to</a:t>
            </a:r>
            <a:r>
              <a:rPr sz="2000" spc="-114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spc="70" dirty="0">
                <a:solidFill>
                  <a:srgbClr val="001F5F"/>
                </a:solidFill>
                <a:latin typeface="Times New Roman"/>
                <a:cs typeface="Times New Roman"/>
              </a:rPr>
              <a:t>a</a:t>
            </a:r>
            <a:r>
              <a:rPr sz="2000" spc="-9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spc="45" dirty="0">
                <a:solidFill>
                  <a:srgbClr val="001F5F"/>
                </a:solidFill>
                <a:latin typeface="Times New Roman"/>
                <a:cs typeface="Times New Roman"/>
              </a:rPr>
              <a:t>special</a:t>
            </a:r>
            <a:r>
              <a:rPr sz="2000" spc="-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spc="70" dirty="0">
                <a:solidFill>
                  <a:srgbClr val="001F5F"/>
                </a:solidFill>
                <a:latin typeface="Times New Roman"/>
                <a:cs typeface="Times New Roman"/>
              </a:rPr>
              <a:t>type</a:t>
            </a:r>
            <a:r>
              <a:rPr sz="2000" spc="-9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spc="15" dirty="0">
                <a:solidFill>
                  <a:srgbClr val="001F5F"/>
                </a:solidFill>
                <a:latin typeface="Times New Roman"/>
                <a:cs typeface="Times New Roman"/>
              </a:rPr>
              <a:t>of</a:t>
            </a:r>
            <a:r>
              <a:rPr sz="2000" spc="3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spc="85" dirty="0">
                <a:solidFill>
                  <a:srgbClr val="001F5F"/>
                </a:solidFill>
                <a:latin typeface="Times New Roman"/>
                <a:cs typeface="Times New Roman"/>
              </a:rPr>
              <a:t>function</a:t>
            </a:r>
            <a:r>
              <a:rPr sz="2000" spc="-9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spc="70" dirty="0">
                <a:solidFill>
                  <a:srgbClr val="001F5F"/>
                </a:solidFill>
                <a:latin typeface="Times New Roman"/>
                <a:cs typeface="Times New Roman"/>
              </a:rPr>
              <a:t>which</a:t>
            </a:r>
            <a:r>
              <a:rPr sz="2000" spc="-7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001F5F"/>
                </a:solidFill>
                <a:latin typeface="Times New Roman"/>
                <a:cs typeface="Times New Roman"/>
              </a:rPr>
              <a:t>will</a:t>
            </a:r>
            <a:r>
              <a:rPr sz="2000" spc="-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spc="90" dirty="0">
                <a:solidFill>
                  <a:srgbClr val="001F5F"/>
                </a:solidFill>
                <a:latin typeface="Times New Roman"/>
                <a:cs typeface="Times New Roman"/>
              </a:rPr>
              <a:t>be</a:t>
            </a:r>
            <a:r>
              <a:rPr sz="2000" spc="-8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spc="50" dirty="0">
                <a:solidFill>
                  <a:srgbClr val="001F5F"/>
                </a:solidFill>
                <a:latin typeface="Times New Roman"/>
                <a:cs typeface="Times New Roman"/>
              </a:rPr>
              <a:t>called  </a:t>
            </a:r>
            <a:r>
              <a:rPr sz="2000" spc="65" dirty="0">
                <a:solidFill>
                  <a:srgbClr val="001F5F"/>
                </a:solidFill>
                <a:latin typeface="Times New Roman"/>
                <a:cs typeface="Times New Roman"/>
              </a:rPr>
              <a:t>automatically</a:t>
            </a:r>
            <a:r>
              <a:rPr sz="2000" spc="-13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spc="70" dirty="0">
                <a:solidFill>
                  <a:srgbClr val="001F5F"/>
                </a:solidFill>
                <a:latin typeface="Times New Roman"/>
                <a:cs typeface="Times New Roman"/>
              </a:rPr>
              <a:t>whenever</a:t>
            </a:r>
            <a:r>
              <a:rPr sz="2000" spc="-10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spc="100" dirty="0">
                <a:solidFill>
                  <a:srgbClr val="001F5F"/>
                </a:solidFill>
                <a:latin typeface="Times New Roman"/>
                <a:cs typeface="Times New Roman"/>
              </a:rPr>
              <a:t>there</a:t>
            </a:r>
            <a:r>
              <a:rPr sz="2000" spc="-5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spc="15" dirty="0">
                <a:solidFill>
                  <a:srgbClr val="001F5F"/>
                </a:solidFill>
                <a:latin typeface="Times New Roman"/>
                <a:cs typeface="Times New Roman"/>
              </a:rPr>
              <a:t>is</a:t>
            </a:r>
            <a:r>
              <a:rPr sz="2000" spc="-9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spc="120" dirty="0">
                <a:solidFill>
                  <a:srgbClr val="001F5F"/>
                </a:solidFill>
                <a:latin typeface="Times New Roman"/>
                <a:cs typeface="Times New Roman"/>
              </a:rPr>
              <a:t>an</a:t>
            </a:r>
            <a:r>
              <a:rPr sz="2000" spc="-8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spc="70" dirty="0">
                <a:solidFill>
                  <a:srgbClr val="001F5F"/>
                </a:solidFill>
                <a:latin typeface="Times New Roman"/>
                <a:cs typeface="Times New Roman"/>
              </a:rPr>
              <a:t>object</a:t>
            </a:r>
            <a:r>
              <a:rPr sz="2000" spc="-7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spc="85" dirty="0">
                <a:solidFill>
                  <a:srgbClr val="001F5F"/>
                </a:solidFill>
                <a:latin typeface="Times New Roman"/>
                <a:cs typeface="Times New Roman"/>
              </a:rPr>
              <a:t>formation</a:t>
            </a:r>
            <a:r>
              <a:rPr sz="2000" spc="-7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spc="75" dirty="0">
                <a:solidFill>
                  <a:srgbClr val="001F5F"/>
                </a:solidFill>
                <a:latin typeface="Times New Roman"/>
                <a:cs typeface="Times New Roman"/>
              </a:rPr>
              <a:t>from</a:t>
            </a:r>
            <a:r>
              <a:rPr sz="2000" spc="-9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spc="70" dirty="0">
                <a:solidFill>
                  <a:srgbClr val="001F5F"/>
                </a:solidFill>
                <a:latin typeface="Times New Roman"/>
                <a:cs typeface="Times New Roman"/>
              </a:rPr>
              <a:t>a</a:t>
            </a:r>
            <a:r>
              <a:rPr sz="2000" spc="-9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spc="25" dirty="0">
                <a:solidFill>
                  <a:srgbClr val="001F5F"/>
                </a:solidFill>
                <a:latin typeface="Times New Roman"/>
                <a:cs typeface="Times New Roman"/>
              </a:rPr>
              <a:t>class.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Clr>
                <a:srgbClr val="FF0000"/>
              </a:buClr>
              <a:buFont typeface="Wingdings"/>
              <a:buChar char=""/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FF0000"/>
              </a:buClr>
              <a:buFont typeface="Wingdings"/>
              <a:buChar char=""/>
            </a:pPr>
            <a:endParaRPr sz="2550">
              <a:latin typeface="Times New Roman"/>
              <a:cs typeface="Times New Roman"/>
            </a:endParaRPr>
          </a:p>
          <a:p>
            <a:pPr marL="342265" marR="64135" indent="-342265">
              <a:lnSpc>
                <a:spcPct val="100000"/>
              </a:lnSpc>
              <a:buFont typeface="Wingdings"/>
              <a:buChar char=""/>
              <a:tabLst>
                <a:tab pos="342265" algn="l"/>
                <a:tab pos="355600" algn="l"/>
              </a:tabLst>
            </a:pPr>
            <a:r>
              <a:rPr sz="2000" spc="70" dirty="0">
                <a:solidFill>
                  <a:srgbClr val="FF0000"/>
                </a:solidFill>
                <a:latin typeface="Times New Roman"/>
                <a:cs typeface="Times New Roman"/>
              </a:rPr>
              <a:t>Destructors:</a:t>
            </a:r>
            <a:r>
              <a:rPr sz="2000" spc="-8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spc="50" dirty="0">
                <a:solidFill>
                  <a:srgbClr val="001F5F"/>
                </a:solidFill>
                <a:latin typeface="Times New Roman"/>
                <a:cs typeface="Times New Roman"/>
              </a:rPr>
              <a:t>refers</a:t>
            </a:r>
            <a:r>
              <a:rPr sz="2000" spc="-6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spc="105" dirty="0">
                <a:solidFill>
                  <a:srgbClr val="001F5F"/>
                </a:solidFill>
                <a:latin typeface="Times New Roman"/>
                <a:cs typeface="Times New Roman"/>
              </a:rPr>
              <a:t>to</a:t>
            </a:r>
            <a:r>
              <a:rPr sz="2000" spc="-114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spc="70" dirty="0">
                <a:solidFill>
                  <a:srgbClr val="001F5F"/>
                </a:solidFill>
                <a:latin typeface="Times New Roman"/>
                <a:cs typeface="Times New Roman"/>
              </a:rPr>
              <a:t>a</a:t>
            </a:r>
            <a:r>
              <a:rPr sz="2000" spc="-9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spc="45" dirty="0">
                <a:solidFill>
                  <a:srgbClr val="001F5F"/>
                </a:solidFill>
                <a:latin typeface="Times New Roman"/>
                <a:cs typeface="Times New Roman"/>
              </a:rPr>
              <a:t>special</a:t>
            </a:r>
            <a:r>
              <a:rPr sz="2000" spc="-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spc="70" dirty="0">
                <a:solidFill>
                  <a:srgbClr val="001F5F"/>
                </a:solidFill>
                <a:latin typeface="Times New Roman"/>
                <a:cs typeface="Times New Roman"/>
              </a:rPr>
              <a:t>type</a:t>
            </a:r>
            <a:r>
              <a:rPr sz="2000" spc="-9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spc="15" dirty="0">
                <a:solidFill>
                  <a:srgbClr val="001F5F"/>
                </a:solidFill>
                <a:latin typeface="Times New Roman"/>
                <a:cs typeface="Times New Roman"/>
              </a:rPr>
              <a:t>of</a:t>
            </a:r>
            <a:r>
              <a:rPr sz="2000" spc="4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spc="85" dirty="0">
                <a:solidFill>
                  <a:srgbClr val="001F5F"/>
                </a:solidFill>
                <a:latin typeface="Times New Roman"/>
                <a:cs typeface="Times New Roman"/>
              </a:rPr>
              <a:t>function</a:t>
            </a:r>
            <a:r>
              <a:rPr sz="2000" spc="-11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spc="70" dirty="0">
                <a:solidFill>
                  <a:srgbClr val="001F5F"/>
                </a:solidFill>
                <a:latin typeface="Times New Roman"/>
                <a:cs typeface="Times New Roman"/>
              </a:rPr>
              <a:t>which</a:t>
            </a:r>
            <a:r>
              <a:rPr sz="2000" spc="-7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001F5F"/>
                </a:solidFill>
                <a:latin typeface="Times New Roman"/>
                <a:cs typeface="Times New Roman"/>
              </a:rPr>
              <a:t>will</a:t>
            </a:r>
            <a:r>
              <a:rPr sz="2000" spc="-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spc="90" dirty="0">
                <a:solidFill>
                  <a:srgbClr val="001F5F"/>
                </a:solidFill>
                <a:latin typeface="Times New Roman"/>
                <a:cs typeface="Times New Roman"/>
              </a:rPr>
              <a:t>be</a:t>
            </a:r>
            <a:r>
              <a:rPr sz="2000" spc="-9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spc="50" dirty="0">
                <a:solidFill>
                  <a:srgbClr val="001F5F"/>
                </a:solidFill>
                <a:latin typeface="Times New Roman"/>
                <a:cs typeface="Times New Roman"/>
              </a:rPr>
              <a:t>called</a:t>
            </a:r>
            <a:endParaRPr sz="2000">
              <a:latin typeface="Times New Roman"/>
              <a:cs typeface="Times New Roman"/>
            </a:endParaRPr>
          </a:p>
          <a:p>
            <a:pPr marR="4445" algn="ctr">
              <a:lnSpc>
                <a:spcPct val="100000"/>
              </a:lnSpc>
              <a:spcBef>
                <a:spcPts val="960"/>
              </a:spcBef>
            </a:pPr>
            <a:r>
              <a:rPr sz="2000" spc="65" dirty="0">
                <a:solidFill>
                  <a:srgbClr val="001F5F"/>
                </a:solidFill>
                <a:latin typeface="Times New Roman"/>
                <a:cs typeface="Times New Roman"/>
              </a:rPr>
              <a:t>automatically</a:t>
            </a:r>
            <a:r>
              <a:rPr sz="2000" spc="-13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spc="70" dirty="0">
                <a:solidFill>
                  <a:srgbClr val="001F5F"/>
                </a:solidFill>
                <a:latin typeface="Times New Roman"/>
                <a:cs typeface="Times New Roman"/>
              </a:rPr>
              <a:t>whenever</a:t>
            </a:r>
            <a:r>
              <a:rPr sz="2000" spc="-13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spc="120" dirty="0">
                <a:solidFill>
                  <a:srgbClr val="001F5F"/>
                </a:solidFill>
                <a:latin typeface="Times New Roman"/>
                <a:cs typeface="Times New Roman"/>
              </a:rPr>
              <a:t>an</a:t>
            </a:r>
            <a:r>
              <a:rPr sz="2000" spc="-9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spc="65" dirty="0">
                <a:solidFill>
                  <a:srgbClr val="001F5F"/>
                </a:solidFill>
                <a:latin typeface="Times New Roman"/>
                <a:cs typeface="Times New Roman"/>
              </a:rPr>
              <a:t>object</a:t>
            </a:r>
            <a:r>
              <a:rPr sz="2000" spc="-7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spc="20" dirty="0">
                <a:solidFill>
                  <a:srgbClr val="001F5F"/>
                </a:solidFill>
                <a:latin typeface="Times New Roman"/>
                <a:cs typeface="Times New Roman"/>
              </a:rPr>
              <a:t>is</a:t>
            </a:r>
            <a:r>
              <a:rPr sz="2000" spc="-9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spc="85" dirty="0">
                <a:solidFill>
                  <a:srgbClr val="001F5F"/>
                </a:solidFill>
                <a:latin typeface="Times New Roman"/>
                <a:cs typeface="Times New Roman"/>
              </a:rPr>
              <a:t>deleted</a:t>
            </a:r>
            <a:r>
              <a:rPr sz="2000" spc="-5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spc="90" dirty="0">
                <a:solidFill>
                  <a:srgbClr val="001F5F"/>
                </a:solidFill>
                <a:latin typeface="Times New Roman"/>
                <a:cs typeface="Times New Roman"/>
              </a:rPr>
              <a:t>or</a:t>
            </a:r>
            <a:r>
              <a:rPr sz="2000" spc="-13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spc="35" dirty="0">
                <a:solidFill>
                  <a:srgbClr val="001F5F"/>
                </a:solidFill>
                <a:latin typeface="Times New Roman"/>
                <a:cs typeface="Times New Roman"/>
              </a:rPr>
              <a:t>goes</a:t>
            </a:r>
            <a:r>
              <a:rPr sz="2000" spc="-10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spc="120" dirty="0">
                <a:solidFill>
                  <a:srgbClr val="001F5F"/>
                </a:solidFill>
                <a:latin typeface="Times New Roman"/>
                <a:cs typeface="Times New Roman"/>
              </a:rPr>
              <a:t>out</a:t>
            </a:r>
            <a:r>
              <a:rPr sz="2000" spc="-12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spc="15" dirty="0">
                <a:solidFill>
                  <a:srgbClr val="001F5F"/>
                </a:solidFill>
                <a:latin typeface="Times New Roman"/>
                <a:cs typeface="Times New Roman"/>
              </a:rPr>
              <a:t>of</a:t>
            </a:r>
            <a:r>
              <a:rPr sz="200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spc="50" dirty="0">
                <a:solidFill>
                  <a:srgbClr val="001F5F"/>
                </a:solidFill>
                <a:latin typeface="Times New Roman"/>
                <a:cs typeface="Times New Roman"/>
              </a:rPr>
              <a:t>scope.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78307" y="0"/>
            <a:ext cx="8534400" cy="721360"/>
            <a:chOff x="178307" y="0"/>
            <a:chExt cx="8534400" cy="721360"/>
          </a:xfrm>
        </p:grpSpPr>
        <p:sp>
          <p:nvSpPr>
            <p:cNvPr id="9" name="object 9"/>
            <p:cNvSpPr/>
            <p:nvPr/>
          </p:nvSpPr>
          <p:spPr>
            <a:xfrm>
              <a:off x="376428" y="50292"/>
              <a:ext cx="8336280" cy="64007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78307" y="0"/>
              <a:ext cx="7205472" cy="72085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7199" y="76212"/>
              <a:ext cx="8229600" cy="533400"/>
            </a:xfrm>
            <a:custGeom>
              <a:avLst/>
              <a:gdLst/>
              <a:ahLst/>
              <a:cxnLst/>
              <a:rect l="l" t="t" r="r" b="b"/>
              <a:pathLst>
                <a:path w="8229600" h="533400">
                  <a:moveTo>
                    <a:pt x="8229600" y="0"/>
                  </a:moveTo>
                  <a:lnTo>
                    <a:pt x="0" y="0"/>
                  </a:lnTo>
                  <a:lnTo>
                    <a:pt x="0" y="533133"/>
                  </a:lnTo>
                  <a:lnTo>
                    <a:pt x="8229600" y="533133"/>
                  </a:lnTo>
                  <a:lnTo>
                    <a:pt x="8229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46888" y="0"/>
              <a:ext cx="7118604" cy="64922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42315" y="601980"/>
            <a:ext cx="8610600" cy="6256020"/>
            <a:chOff x="242315" y="601980"/>
            <a:chExt cx="8610600" cy="6256020"/>
          </a:xfrm>
        </p:grpSpPr>
        <p:sp>
          <p:nvSpPr>
            <p:cNvPr id="3" name="object 3"/>
            <p:cNvSpPr/>
            <p:nvPr/>
          </p:nvSpPr>
          <p:spPr>
            <a:xfrm>
              <a:off x="373381" y="601980"/>
              <a:ext cx="8267696" cy="60578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42315" y="734566"/>
              <a:ext cx="8610600" cy="612343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57200" y="685800"/>
              <a:ext cx="8153400" cy="5943600"/>
            </a:xfrm>
            <a:custGeom>
              <a:avLst/>
              <a:gdLst/>
              <a:ahLst/>
              <a:cxnLst/>
              <a:rect l="l" t="t" r="r" b="b"/>
              <a:pathLst>
                <a:path w="8153400" h="5943600">
                  <a:moveTo>
                    <a:pt x="8153400" y="0"/>
                  </a:moveTo>
                  <a:lnTo>
                    <a:pt x="0" y="0"/>
                  </a:lnTo>
                  <a:lnTo>
                    <a:pt x="0" y="5943600"/>
                  </a:lnTo>
                  <a:lnTo>
                    <a:pt x="8153400" y="5943600"/>
                  </a:lnTo>
                  <a:lnTo>
                    <a:pt x="8153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57200" y="685800"/>
              <a:ext cx="8153400" cy="5943600"/>
            </a:xfrm>
            <a:custGeom>
              <a:avLst/>
              <a:gdLst/>
              <a:ahLst/>
              <a:cxnLst/>
              <a:rect l="l" t="t" r="r" b="b"/>
              <a:pathLst>
                <a:path w="8153400" h="5943600">
                  <a:moveTo>
                    <a:pt x="0" y="5943600"/>
                  </a:moveTo>
                  <a:lnTo>
                    <a:pt x="8153400" y="5943600"/>
                  </a:lnTo>
                  <a:lnTo>
                    <a:pt x="8153400" y="0"/>
                  </a:lnTo>
                  <a:lnTo>
                    <a:pt x="0" y="0"/>
                  </a:lnTo>
                  <a:lnTo>
                    <a:pt x="0" y="5943600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535940" y="897382"/>
            <a:ext cx="7962265" cy="12947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3200" spc="120" dirty="0">
                <a:solidFill>
                  <a:srgbClr val="001F5F"/>
                </a:solidFill>
                <a:latin typeface="Times New Roman"/>
                <a:cs typeface="Times New Roman"/>
              </a:rPr>
              <a:t>The</a:t>
            </a:r>
            <a:r>
              <a:rPr sz="3200" spc="-18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3200" spc="95" dirty="0">
                <a:solidFill>
                  <a:srgbClr val="FF0000"/>
                </a:solidFill>
                <a:latin typeface="Times New Roman"/>
                <a:cs typeface="Times New Roman"/>
              </a:rPr>
              <a:t>general</a:t>
            </a:r>
            <a:r>
              <a:rPr sz="3200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spc="120" dirty="0">
                <a:solidFill>
                  <a:srgbClr val="FF0000"/>
                </a:solidFill>
                <a:latin typeface="Times New Roman"/>
                <a:cs typeface="Times New Roman"/>
              </a:rPr>
              <a:t>form</a:t>
            </a:r>
            <a:r>
              <a:rPr sz="3200" spc="-9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spc="65" dirty="0">
                <a:solidFill>
                  <a:srgbClr val="001F5F"/>
                </a:solidFill>
                <a:latin typeface="Times New Roman"/>
                <a:cs typeface="Times New Roman"/>
              </a:rPr>
              <a:t>for</a:t>
            </a:r>
            <a:r>
              <a:rPr sz="3200" spc="-21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3200" spc="110" dirty="0">
                <a:solidFill>
                  <a:srgbClr val="001F5F"/>
                </a:solidFill>
                <a:latin typeface="Times New Roman"/>
                <a:cs typeface="Times New Roman"/>
              </a:rPr>
              <a:t>defining</a:t>
            </a:r>
            <a:r>
              <a:rPr sz="3200" spc="-8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3200" spc="114" dirty="0">
                <a:solidFill>
                  <a:srgbClr val="001F5F"/>
                </a:solidFill>
                <a:latin typeface="Times New Roman"/>
                <a:cs typeface="Times New Roman"/>
              </a:rPr>
              <a:t>a</a:t>
            </a:r>
            <a:r>
              <a:rPr sz="3200" spc="-9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3200" spc="130" dirty="0">
                <a:solidFill>
                  <a:srgbClr val="001F5F"/>
                </a:solidFill>
                <a:latin typeface="Times New Roman"/>
                <a:cs typeface="Times New Roman"/>
              </a:rPr>
              <a:t>new</a:t>
            </a:r>
            <a:r>
              <a:rPr sz="3200" spc="-15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3200" spc="50" dirty="0">
                <a:solidFill>
                  <a:srgbClr val="001F5F"/>
                </a:solidFill>
                <a:latin typeface="Times New Roman"/>
                <a:cs typeface="Times New Roman"/>
              </a:rPr>
              <a:t>class</a:t>
            </a:r>
            <a:r>
              <a:rPr sz="3200" spc="-6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3200" spc="135" dirty="0">
                <a:solidFill>
                  <a:srgbClr val="001F5F"/>
                </a:solidFill>
                <a:latin typeface="Times New Roman"/>
                <a:cs typeface="Times New Roman"/>
              </a:rPr>
              <a:t>in</a:t>
            </a:r>
            <a:endParaRPr sz="32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  <a:spcBef>
                <a:spcPts val="2305"/>
              </a:spcBef>
            </a:pPr>
            <a:r>
              <a:rPr sz="3200" spc="105" dirty="0">
                <a:solidFill>
                  <a:srgbClr val="001F5F"/>
                </a:solidFill>
                <a:latin typeface="Times New Roman"/>
                <a:cs typeface="Times New Roman"/>
              </a:rPr>
              <a:t>PHP</a:t>
            </a:r>
            <a:r>
              <a:rPr sz="3200" spc="-5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3200" spc="30" dirty="0">
                <a:solidFill>
                  <a:srgbClr val="001F5F"/>
                </a:solidFill>
                <a:latin typeface="Times New Roman"/>
                <a:cs typeface="Times New Roman"/>
              </a:rPr>
              <a:t>is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78307" y="0"/>
            <a:ext cx="8534400" cy="6477000"/>
            <a:chOff x="178307" y="0"/>
            <a:chExt cx="8534400" cy="6477000"/>
          </a:xfrm>
        </p:grpSpPr>
        <p:sp>
          <p:nvSpPr>
            <p:cNvPr id="9" name="object 9"/>
            <p:cNvSpPr/>
            <p:nvPr/>
          </p:nvSpPr>
          <p:spPr>
            <a:xfrm>
              <a:off x="376428" y="50292"/>
              <a:ext cx="8336280" cy="64007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78307" y="0"/>
              <a:ext cx="4953000" cy="72085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7199" y="76212"/>
              <a:ext cx="8229600" cy="533400"/>
            </a:xfrm>
            <a:custGeom>
              <a:avLst/>
              <a:gdLst/>
              <a:ahLst/>
              <a:cxnLst/>
              <a:rect l="l" t="t" r="r" b="b"/>
              <a:pathLst>
                <a:path w="8229600" h="533400">
                  <a:moveTo>
                    <a:pt x="8229600" y="0"/>
                  </a:moveTo>
                  <a:lnTo>
                    <a:pt x="0" y="0"/>
                  </a:lnTo>
                  <a:lnTo>
                    <a:pt x="0" y="533133"/>
                  </a:lnTo>
                  <a:lnTo>
                    <a:pt x="8229600" y="533133"/>
                  </a:lnTo>
                  <a:lnTo>
                    <a:pt x="8229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46888" y="0"/>
              <a:ext cx="4869180" cy="64922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371599" y="2286000"/>
              <a:ext cx="6087999" cy="419100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78891" y="601980"/>
            <a:ext cx="3514725" cy="6268720"/>
            <a:chOff x="278891" y="601980"/>
            <a:chExt cx="3514725" cy="6268720"/>
          </a:xfrm>
        </p:grpSpPr>
        <p:sp>
          <p:nvSpPr>
            <p:cNvPr id="3" name="object 3"/>
            <p:cNvSpPr/>
            <p:nvPr/>
          </p:nvSpPr>
          <p:spPr>
            <a:xfrm>
              <a:off x="373384" y="601980"/>
              <a:ext cx="3238491" cy="625601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78891" y="690372"/>
              <a:ext cx="3514344" cy="508711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57199" y="685799"/>
              <a:ext cx="3124200" cy="6172200"/>
            </a:xfrm>
            <a:custGeom>
              <a:avLst/>
              <a:gdLst/>
              <a:ahLst/>
              <a:cxnLst/>
              <a:rect l="l" t="t" r="r" b="b"/>
              <a:pathLst>
                <a:path w="3124200" h="6172200">
                  <a:moveTo>
                    <a:pt x="3124200" y="0"/>
                  </a:moveTo>
                  <a:lnTo>
                    <a:pt x="0" y="0"/>
                  </a:lnTo>
                  <a:lnTo>
                    <a:pt x="0" y="6172200"/>
                  </a:lnTo>
                  <a:lnTo>
                    <a:pt x="3124200" y="6172200"/>
                  </a:lnTo>
                  <a:lnTo>
                    <a:pt x="31242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57199" y="685799"/>
              <a:ext cx="3124200" cy="6172200"/>
            </a:xfrm>
            <a:custGeom>
              <a:avLst/>
              <a:gdLst/>
              <a:ahLst/>
              <a:cxnLst/>
              <a:rect l="l" t="t" r="r" b="b"/>
              <a:pathLst>
                <a:path w="3124200" h="6172200">
                  <a:moveTo>
                    <a:pt x="0" y="6172200"/>
                  </a:moveTo>
                  <a:lnTo>
                    <a:pt x="3124200" y="6172200"/>
                  </a:lnTo>
                  <a:lnTo>
                    <a:pt x="3124200" y="0"/>
                  </a:lnTo>
                  <a:lnTo>
                    <a:pt x="0" y="0"/>
                  </a:lnTo>
                  <a:lnTo>
                    <a:pt x="0" y="6172200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535940" y="633730"/>
            <a:ext cx="2964180" cy="5046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50000"/>
              </a:lnSpc>
              <a:spcBef>
                <a:spcPts val="10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700" spc="100" dirty="0">
                <a:solidFill>
                  <a:srgbClr val="001F5F"/>
                </a:solidFill>
                <a:latin typeface="Times New Roman"/>
                <a:cs typeface="Times New Roman"/>
              </a:rPr>
              <a:t>The </a:t>
            </a:r>
            <a:r>
              <a:rPr sz="2700" spc="65" dirty="0">
                <a:solidFill>
                  <a:srgbClr val="001F5F"/>
                </a:solidFill>
                <a:latin typeface="Times New Roman"/>
                <a:cs typeface="Times New Roman"/>
              </a:rPr>
              <a:t>variable</a:t>
            </a:r>
            <a:r>
              <a:rPr sz="2700" spc="-40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700" spc="55" dirty="0">
                <a:solidFill>
                  <a:srgbClr val="FF0000"/>
                </a:solidFill>
                <a:latin typeface="Times New Roman"/>
                <a:cs typeface="Times New Roman"/>
              </a:rPr>
              <a:t>$this </a:t>
            </a:r>
            <a:r>
              <a:rPr sz="2700" spc="5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700" spc="25" dirty="0">
                <a:solidFill>
                  <a:srgbClr val="001F5F"/>
                </a:solidFill>
                <a:latin typeface="Times New Roman"/>
                <a:cs typeface="Times New Roman"/>
              </a:rPr>
              <a:t>is </a:t>
            </a:r>
            <a:r>
              <a:rPr sz="2700" spc="95" dirty="0">
                <a:solidFill>
                  <a:srgbClr val="001F5F"/>
                </a:solidFill>
                <a:latin typeface="Times New Roman"/>
                <a:cs typeface="Times New Roman"/>
              </a:rPr>
              <a:t>a </a:t>
            </a:r>
            <a:r>
              <a:rPr sz="2700" spc="65" dirty="0">
                <a:solidFill>
                  <a:srgbClr val="001F5F"/>
                </a:solidFill>
                <a:latin typeface="Times New Roman"/>
                <a:cs typeface="Times New Roman"/>
              </a:rPr>
              <a:t>special  variable </a:t>
            </a:r>
            <a:r>
              <a:rPr sz="2700" spc="165" dirty="0">
                <a:solidFill>
                  <a:srgbClr val="001F5F"/>
                </a:solidFill>
                <a:latin typeface="Times New Roman"/>
                <a:cs typeface="Times New Roman"/>
              </a:rPr>
              <a:t>and </a:t>
            </a:r>
            <a:r>
              <a:rPr sz="2700" spc="100" dirty="0">
                <a:solidFill>
                  <a:srgbClr val="001F5F"/>
                </a:solidFill>
                <a:latin typeface="Times New Roman"/>
                <a:cs typeface="Times New Roman"/>
              </a:rPr>
              <a:t>it  </a:t>
            </a:r>
            <a:r>
              <a:rPr sz="2700" spc="60" dirty="0">
                <a:solidFill>
                  <a:srgbClr val="001F5F"/>
                </a:solidFill>
                <a:latin typeface="Times New Roman"/>
                <a:cs typeface="Times New Roman"/>
              </a:rPr>
              <a:t>refers</a:t>
            </a:r>
            <a:r>
              <a:rPr sz="2700" spc="-12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700" spc="130" dirty="0">
                <a:solidFill>
                  <a:srgbClr val="001F5F"/>
                </a:solidFill>
                <a:latin typeface="Times New Roman"/>
                <a:cs typeface="Times New Roman"/>
              </a:rPr>
              <a:t>to</a:t>
            </a:r>
            <a:r>
              <a:rPr sz="2700" spc="-11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700" spc="160" dirty="0">
                <a:solidFill>
                  <a:srgbClr val="001F5F"/>
                </a:solidFill>
                <a:latin typeface="Times New Roman"/>
                <a:cs typeface="Times New Roman"/>
              </a:rPr>
              <a:t>the</a:t>
            </a:r>
            <a:r>
              <a:rPr sz="2700" spc="-13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700" spc="114" dirty="0">
                <a:solidFill>
                  <a:srgbClr val="001F5F"/>
                </a:solidFill>
                <a:latin typeface="Times New Roman"/>
                <a:cs typeface="Times New Roman"/>
              </a:rPr>
              <a:t>same  </a:t>
            </a:r>
            <a:r>
              <a:rPr sz="2700" spc="80" dirty="0">
                <a:solidFill>
                  <a:srgbClr val="001F5F"/>
                </a:solidFill>
                <a:latin typeface="Times New Roman"/>
                <a:cs typeface="Times New Roman"/>
              </a:rPr>
              <a:t>object, </a:t>
            </a:r>
            <a:r>
              <a:rPr sz="2700" spc="30" dirty="0">
                <a:solidFill>
                  <a:srgbClr val="001F5F"/>
                </a:solidFill>
                <a:latin typeface="Times New Roman"/>
                <a:cs typeface="Times New Roman"/>
              </a:rPr>
              <a:t>i.e.,</a:t>
            </a:r>
            <a:r>
              <a:rPr sz="2700" spc="-18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700" spc="30" dirty="0">
                <a:solidFill>
                  <a:srgbClr val="001F5F"/>
                </a:solidFill>
                <a:latin typeface="Times New Roman"/>
                <a:cs typeface="Times New Roman"/>
              </a:rPr>
              <a:t>itself.</a:t>
            </a:r>
            <a:endParaRPr sz="2700">
              <a:latin typeface="Times New Roman"/>
              <a:cs typeface="Times New Roman"/>
            </a:endParaRPr>
          </a:p>
          <a:p>
            <a:pPr marL="355600" marR="405765" indent="-342900">
              <a:lnSpc>
                <a:spcPct val="150000"/>
              </a:lnSpc>
              <a:spcBef>
                <a:spcPts val="65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700" spc="15" dirty="0">
                <a:solidFill>
                  <a:srgbClr val="FF0000"/>
                </a:solidFill>
                <a:latin typeface="Times New Roman"/>
                <a:cs typeface="Times New Roman"/>
              </a:rPr>
              <a:t>-&gt; </a:t>
            </a:r>
            <a:r>
              <a:rPr sz="2700" spc="114" dirty="0">
                <a:solidFill>
                  <a:srgbClr val="001F5F"/>
                </a:solidFill>
                <a:latin typeface="Times New Roman"/>
                <a:cs typeface="Times New Roman"/>
              </a:rPr>
              <a:t>operator </a:t>
            </a:r>
            <a:r>
              <a:rPr sz="2700" spc="30" dirty="0">
                <a:solidFill>
                  <a:srgbClr val="001F5F"/>
                </a:solidFill>
                <a:latin typeface="Times New Roman"/>
                <a:cs typeface="Times New Roman"/>
              </a:rPr>
              <a:t>is  </a:t>
            </a:r>
            <a:r>
              <a:rPr sz="2700" spc="105" dirty="0">
                <a:solidFill>
                  <a:srgbClr val="001F5F"/>
                </a:solidFill>
                <a:latin typeface="Times New Roman"/>
                <a:cs typeface="Times New Roman"/>
              </a:rPr>
              <a:t>equal </a:t>
            </a:r>
            <a:r>
              <a:rPr sz="2700" spc="130" dirty="0">
                <a:solidFill>
                  <a:srgbClr val="001F5F"/>
                </a:solidFill>
                <a:latin typeface="Times New Roman"/>
                <a:cs typeface="Times New Roman"/>
              </a:rPr>
              <a:t>to </a:t>
            </a:r>
            <a:r>
              <a:rPr sz="2700" spc="-80" dirty="0">
                <a:solidFill>
                  <a:srgbClr val="001F5F"/>
                </a:solidFill>
                <a:latin typeface="Times New Roman"/>
                <a:cs typeface="Times New Roman"/>
              </a:rPr>
              <a:t>java’s</a:t>
            </a:r>
            <a:r>
              <a:rPr sz="2700" spc="-49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700" spc="15" dirty="0">
                <a:solidFill>
                  <a:srgbClr val="FF0000"/>
                </a:solidFill>
                <a:latin typeface="Times New Roman"/>
                <a:cs typeface="Times New Roman"/>
              </a:rPr>
              <a:t>. </a:t>
            </a:r>
            <a:r>
              <a:rPr sz="2700" spc="1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700" spc="114" dirty="0">
                <a:solidFill>
                  <a:srgbClr val="001F5F"/>
                </a:solidFill>
                <a:latin typeface="Times New Roman"/>
                <a:cs typeface="Times New Roman"/>
              </a:rPr>
              <a:t>operator</a:t>
            </a:r>
            <a:endParaRPr sz="2700">
              <a:latin typeface="Times New Roman"/>
              <a:cs typeface="Times New Roman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78307" y="0"/>
            <a:ext cx="8966200" cy="6858000"/>
            <a:chOff x="178307" y="0"/>
            <a:chExt cx="8966200" cy="6858000"/>
          </a:xfrm>
        </p:grpSpPr>
        <p:sp>
          <p:nvSpPr>
            <p:cNvPr id="9" name="object 9"/>
            <p:cNvSpPr/>
            <p:nvPr/>
          </p:nvSpPr>
          <p:spPr>
            <a:xfrm>
              <a:off x="376428" y="50292"/>
              <a:ext cx="8336280" cy="64007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78307" y="0"/>
              <a:ext cx="5527548" cy="72085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7199" y="76212"/>
              <a:ext cx="8229600" cy="533400"/>
            </a:xfrm>
            <a:custGeom>
              <a:avLst/>
              <a:gdLst/>
              <a:ahLst/>
              <a:cxnLst/>
              <a:rect l="l" t="t" r="r" b="b"/>
              <a:pathLst>
                <a:path w="8229600" h="533400">
                  <a:moveTo>
                    <a:pt x="8229600" y="0"/>
                  </a:moveTo>
                  <a:lnTo>
                    <a:pt x="0" y="0"/>
                  </a:lnTo>
                  <a:lnTo>
                    <a:pt x="0" y="533133"/>
                  </a:lnTo>
                  <a:lnTo>
                    <a:pt x="8229600" y="533133"/>
                  </a:lnTo>
                  <a:lnTo>
                    <a:pt x="8229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46888" y="0"/>
              <a:ext cx="5440680" cy="64922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962399" y="685798"/>
              <a:ext cx="5181600" cy="617219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42315" y="601980"/>
            <a:ext cx="8399145" cy="6057900"/>
            <a:chOff x="242315" y="601980"/>
            <a:chExt cx="8399145" cy="6057900"/>
          </a:xfrm>
        </p:grpSpPr>
        <p:sp>
          <p:nvSpPr>
            <p:cNvPr id="3" name="object 3"/>
            <p:cNvSpPr/>
            <p:nvPr/>
          </p:nvSpPr>
          <p:spPr>
            <a:xfrm>
              <a:off x="373381" y="601980"/>
              <a:ext cx="8267696" cy="60578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42315" y="734568"/>
              <a:ext cx="8304276" cy="324154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57200" y="685800"/>
              <a:ext cx="8153400" cy="5943600"/>
            </a:xfrm>
            <a:custGeom>
              <a:avLst/>
              <a:gdLst/>
              <a:ahLst/>
              <a:cxnLst/>
              <a:rect l="l" t="t" r="r" b="b"/>
              <a:pathLst>
                <a:path w="8153400" h="5943600">
                  <a:moveTo>
                    <a:pt x="8153400" y="0"/>
                  </a:moveTo>
                  <a:lnTo>
                    <a:pt x="0" y="0"/>
                  </a:lnTo>
                  <a:lnTo>
                    <a:pt x="0" y="5943600"/>
                  </a:lnTo>
                  <a:lnTo>
                    <a:pt x="8153400" y="5943600"/>
                  </a:lnTo>
                  <a:lnTo>
                    <a:pt x="8153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57200" y="685800"/>
              <a:ext cx="8153400" cy="5943600"/>
            </a:xfrm>
            <a:custGeom>
              <a:avLst/>
              <a:gdLst/>
              <a:ahLst/>
              <a:cxnLst/>
              <a:rect l="l" t="t" r="r" b="b"/>
              <a:pathLst>
                <a:path w="8153400" h="5943600">
                  <a:moveTo>
                    <a:pt x="0" y="5943600"/>
                  </a:moveTo>
                  <a:lnTo>
                    <a:pt x="8153400" y="5943600"/>
                  </a:lnTo>
                  <a:lnTo>
                    <a:pt x="8153400" y="0"/>
                  </a:lnTo>
                  <a:lnTo>
                    <a:pt x="0" y="0"/>
                  </a:lnTo>
                  <a:lnTo>
                    <a:pt x="0" y="5943600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535940" y="897382"/>
            <a:ext cx="7668259" cy="2952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3200" spc="155" dirty="0">
                <a:solidFill>
                  <a:srgbClr val="001F5F"/>
                </a:solidFill>
                <a:latin typeface="Times New Roman"/>
                <a:cs typeface="Times New Roman"/>
              </a:rPr>
              <a:t>Once</a:t>
            </a:r>
            <a:r>
              <a:rPr sz="3200" spc="-20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3200" spc="75" dirty="0">
                <a:solidFill>
                  <a:srgbClr val="001F5F"/>
                </a:solidFill>
                <a:latin typeface="Times New Roman"/>
                <a:cs typeface="Times New Roman"/>
              </a:rPr>
              <a:t>you</a:t>
            </a:r>
            <a:r>
              <a:rPr sz="3200" spc="-14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3200" spc="130" dirty="0">
                <a:solidFill>
                  <a:srgbClr val="001F5F"/>
                </a:solidFill>
                <a:latin typeface="Times New Roman"/>
                <a:cs typeface="Times New Roman"/>
              </a:rPr>
              <a:t>defined</a:t>
            </a:r>
            <a:r>
              <a:rPr sz="3200" spc="-11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3200" spc="95" dirty="0">
                <a:solidFill>
                  <a:srgbClr val="001F5F"/>
                </a:solidFill>
                <a:latin typeface="Times New Roman"/>
                <a:cs typeface="Times New Roman"/>
              </a:rPr>
              <a:t>your</a:t>
            </a:r>
            <a:r>
              <a:rPr sz="3200" spc="-21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3200" spc="40" dirty="0">
                <a:solidFill>
                  <a:srgbClr val="001F5F"/>
                </a:solidFill>
                <a:latin typeface="Times New Roman"/>
                <a:cs typeface="Times New Roman"/>
              </a:rPr>
              <a:t>class,</a:t>
            </a:r>
            <a:r>
              <a:rPr sz="3200" spc="-2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3200" spc="215" dirty="0">
                <a:solidFill>
                  <a:srgbClr val="001F5F"/>
                </a:solidFill>
                <a:latin typeface="Times New Roman"/>
                <a:cs typeface="Times New Roman"/>
              </a:rPr>
              <a:t>then</a:t>
            </a:r>
            <a:r>
              <a:rPr sz="3200" spc="-17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3200" spc="75" dirty="0">
                <a:solidFill>
                  <a:srgbClr val="001F5F"/>
                </a:solidFill>
                <a:latin typeface="Times New Roman"/>
                <a:cs typeface="Times New Roman"/>
              </a:rPr>
              <a:t>you</a:t>
            </a:r>
            <a:r>
              <a:rPr sz="3200" spc="-14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3200" spc="140" dirty="0">
                <a:solidFill>
                  <a:srgbClr val="001F5F"/>
                </a:solidFill>
                <a:latin typeface="Times New Roman"/>
                <a:cs typeface="Times New Roman"/>
              </a:rPr>
              <a:t>can</a:t>
            </a:r>
            <a:endParaRPr sz="3200">
              <a:latin typeface="Times New Roman"/>
              <a:cs typeface="Times New Roman"/>
            </a:endParaRPr>
          </a:p>
          <a:p>
            <a:pPr marL="355600" marR="261620">
              <a:lnSpc>
                <a:spcPct val="160000"/>
              </a:lnSpc>
            </a:pPr>
            <a:r>
              <a:rPr sz="3200" spc="114" dirty="0">
                <a:solidFill>
                  <a:srgbClr val="001F5F"/>
                </a:solidFill>
                <a:latin typeface="Times New Roman"/>
                <a:cs typeface="Times New Roman"/>
              </a:rPr>
              <a:t>create</a:t>
            </a:r>
            <a:r>
              <a:rPr sz="3200" spc="-17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3200" spc="85" dirty="0">
                <a:solidFill>
                  <a:srgbClr val="001F5F"/>
                </a:solidFill>
                <a:latin typeface="Times New Roman"/>
                <a:cs typeface="Times New Roman"/>
              </a:rPr>
              <a:t>as</a:t>
            </a:r>
            <a:r>
              <a:rPr sz="3200" spc="-6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3200" spc="135" dirty="0">
                <a:solidFill>
                  <a:srgbClr val="001F5F"/>
                </a:solidFill>
                <a:latin typeface="Times New Roman"/>
                <a:cs typeface="Times New Roman"/>
              </a:rPr>
              <a:t>many</a:t>
            </a:r>
            <a:r>
              <a:rPr sz="3200" spc="-17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3200" spc="105" dirty="0">
                <a:solidFill>
                  <a:srgbClr val="001F5F"/>
                </a:solidFill>
                <a:latin typeface="Times New Roman"/>
                <a:cs typeface="Times New Roman"/>
              </a:rPr>
              <a:t>objects</a:t>
            </a:r>
            <a:r>
              <a:rPr sz="3200" spc="-16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3200" spc="85" dirty="0">
                <a:solidFill>
                  <a:srgbClr val="001F5F"/>
                </a:solidFill>
                <a:latin typeface="Times New Roman"/>
                <a:cs typeface="Times New Roman"/>
              </a:rPr>
              <a:t>as</a:t>
            </a:r>
            <a:r>
              <a:rPr sz="3200" spc="-16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3200" spc="75" dirty="0">
                <a:solidFill>
                  <a:srgbClr val="001F5F"/>
                </a:solidFill>
                <a:latin typeface="Times New Roman"/>
                <a:cs typeface="Times New Roman"/>
              </a:rPr>
              <a:t>you</a:t>
            </a:r>
            <a:r>
              <a:rPr sz="3200" spc="-5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3200" spc="45" dirty="0">
                <a:solidFill>
                  <a:srgbClr val="001F5F"/>
                </a:solidFill>
                <a:latin typeface="Times New Roman"/>
                <a:cs typeface="Times New Roman"/>
              </a:rPr>
              <a:t>like</a:t>
            </a:r>
            <a:r>
              <a:rPr sz="3200" spc="-17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3200" spc="30" dirty="0">
                <a:solidFill>
                  <a:srgbClr val="001F5F"/>
                </a:solidFill>
                <a:latin typeface="Times New Roman"/>
                <a:cs typeface="Times New Roman"/>
              </a:rPr>
              <a:t>of</a:t>
            </a:r>
            <a:r>
              <a:rPr sz="3200" spc="2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3200" spc="210" dirty="0">
                <a:solidFill>
                  <a:srgbClr val="001F5F"/>
                </a:solidFill>
                <a:latin typeface="Times New Roman"/>
                <a:cs typeface="Times New Roman"/>
              </a:rPr>
              <a:t>that  </a:t>
            </a:r>
            <a:r>
              <a:rPr sz="3200" spc="50" dirty="0">
                <a:solidFill>
                  <a:srgbClr val="001F5F"/>
                </a:solidFill>
                <a:latin typeface="Times New Roman"/>
                <a:cs typeface="Times New Roman"/>
              </a:rPr>
              <a:t>class</a:t>
            </a:r>
            <a:r>
              <a:rPr sz="3200" spc="-10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3200" spc="95" dirty="0">
                <a:solidFill>
                  <a:srgbClr val="001F5F"/>
                </a:solidFill>
                <a:latin typeface="Times New Roman"/>
                <a:cs typeface="Times New Roman"/>
              </a:rPr>
              <a:t>type.</a:t>
            </a: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6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3200" spc="105" dirty="0">
                <a:solidFill>
                  <a:srgbClr val="001F5F"/>
                </a:solidFill>
                <a:latin typeface="Times New Roman"/>
                <a:cs typeface="Times New Roman"/>
              </a:rPr>
              <a:t>Creating</a:t>
            </a:r>
            <a:r>
              <a:rPr sz="3200" spc="-10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3200" spc="190" dirty="0">
                <a:solidFill>
                  <a:srgbClr val="001F5F"/>
                </a:solidFill>
                <a:latin typeface="Times New Roman"/>
                <a:cs typeface="Times New Roman"/>
              </a:rPr>
              <a:t>an</a:t>
            </a:r>
            <a:r>
              <a:rPr sz="3200" spc="-13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3200" spc="114" dirty="0">
                <a:solidFill>
                  <a:srgbClr val="001F5F"/>
                </a:solidFill>
                <a:latin typeface="Times New Roman"/>
                <a:cs typeface="Times New Roman"/>
              </a:rPr>
              <a:t>object</a:t>
            </a:r>
            <a:r>
              <a:rPr sz="3200" spc="-15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3200" spc="110" dirty="0">
                <a:solidFill>
                  <a:srgbClr val="001F5F"/>
                </a:solidFill>
                <a:latin typeface="Times New Roman"/>
                <a:cs typeface="Times New Roman"/>
              </a:rPr>
              <a:t>using</a:t>
            </a:r>
            <a:r>
              <a:rPr sz="3200" spc="1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3200" spc="130" dirty="0">
                <a:solidFill>
                  <a:srgbClr val="FF0000"/>
                </a:solidFill>
                <a:latin typeface="Times New Roman"/>
                <a:cs typeface="Times New Roman"/>
              </a:rPr>
              <a:t>new</a:t>
            </a:r>
            <a:r>
              <a:rPr sz="3200" spc="-15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spc="140" dirty="0">
                <a:solidFill>
                  <a:srgbClr val="001F5F"/>
                </a:solidFill>
                <a:latin typeface="Times New Roman"/>
                <a:cs typeface="Times New Roman"/>
              </a:rPr>
              <a:t>operator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78307" y="0"/>
            <a:ext cx="8534400" cy="6477000"/>
            <a:chOff x="178307" y="0"/>
            <a:chExt cx="8534400" cy="6477000"/>
          </a:xfrm>
        </p:grpSpPr>
        <p:sp>
          <p:nvSpPr>
            <p:cNvPr id="9" name="object 9"/>
            <p:cNvSpPr/>
            <p:nvPr/>
          </p:nvSpPr>
          <p:spPr>
            <a:xfrm>
              <a:off x="376428" y="50292"/>
              <a:ext cx="8336280" cy="64007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78307" y="0"/>
              <a:ext cx="5475732" cy="72085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7199" y="76212"/>
              <a:ext cx="8229600" cy="533400"/>
            </a:xfrm>
            <a:custGeom>
              <a:avLst/>
              <a:gdLst/>
              <a:ahLst/>
              <a:cxnLst/>
              <a:rect l="l" t="t" r="r" b="b"/>
              <a:pathLst>
                <a:path w="8229600" h="533400">
                  <a:moveTo>
                    <a:pt x="8229600" y="0"/>
                  </a:moveTo>
                  <a:lnTo>
                    <a:pt x="0" y="0"/>
                  </a:lnTo>
                  <a:lnTo>
                    <a:pt x="0" y="533133"/>
                  </a:lnTo>
                  <a:lnTo>
                    <a:pt x="8229600" y="533133"/>
                  </a:lnTo>
                  <a:lnTo>
                    <a:pt x="8229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46888" y="0"/>
              <a:ext cx="5390388" cy="64922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38199" y="4343400"/>
              <a:ext cx="6849236" cy="213360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56031" y="601980"/>
            <a:ext cx="8409940" cy="6057900"/>
            <a:chOff x="256031" y="601980"/>
            <a:chExt cx="8409940" cy="6057900"/>
          </a:xfrm>
        </p:grpSpPr>
        <p:sp>
          <p:nvSpPr>
            <p:cNvPr id="3" name="object 3"/>
            <p:cNvSpPr/>
            <p:nvPr/>
          </p:nvSpPr>
          <p:spPr>
            <a:xfrm>
              <a:off x="373381" y="601980"/>
              <a:ext cx="8267696" cy="60578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56031" y="659892"/>
              <a:ext cx="8409432" cy="576681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57200" y="685800"/>
              <a:ext cx="8153400" cy="5943600"/>
            </a:xfrm>
            <a:custGeom>
              <a:avLst/>
              <a:gdLst/>
              <a:ahLst/>
              <a:cxnLst/>
              <a:rect l="l" t="t" r="r" b="b"/>
              <a:pathLst>
                <a:path w="8153400" h="5943600">
                  <a:moveTo>
                    <a:pt x="8153400" y="0"/>
                  </a:moveTo>
                  <a:lnTo>
                    <a:pt x="0" y="0"/>
                  </a:lnTo>
                  <a:lnTo>
                    <a:pt x="0" y="5943600"/>
                  </a:lnTo>
                  <a:lnTo>
                    <a:pt x="8153400" y="5943600"/>
                  </a:lnTo>
                  <a:lnTo>
                    <a:pt x="8153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57200" y="685800"/>
              <a:ext cx="8153400" cy="5943600"/>
            </a:xfrm>
            <a:custGeom>
              <a:avLst/>
              <a:gdLst/>
              <a:ahLst/>
              <a:cxnLst/>
              <a:rect l="l" t="t" r="r" b="b"/>
              <a:pathLst>
                <a:path w="8153400" h="5943600">
                  <a:moveTo>
                    <a:pt x="0" y="5943600"/>
                  </a:moveTo>
                  <a:lnTo>
                    <a:pt x="8153400" y="5943600"/>
                  </a:lnTo>
                  <a:lnTo>
                    <a:pt x="8153400" y="0"/>
                  </a:lnTo>
                  <a:lnTo>
                    <a:pt x="0" y="0"/>
                  </a:lnTo>
                  <a:lnTo>
                    <a:pt x="0" y="5943600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535940" y="634873"/>
            <a:ext cx="7810500" cy="1306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40100"/>
              </a:lnSpc>
              <a:spcBef>
                <a:spcPts val="10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3000" spc="40" dirty="0">
                <a:solidFill>
                  <a:srgbClr val="001F5F"/>
                </a:solidFill>
                <a:latin typeface="Times New Roman"/>
                <a:cs typeface="Times New Roman"/>
              </a:rPr>
              <a:t>After</a:t>
            </a:r>
            <a:r>
              <a:rPr sz="3000" spc="-18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3000" spc="105" dirty="0">
                <a:solidFill>
                  <a:srgbClr val="001F5F"/>
                </a:solidFill>
                <a:latin typeface="Times New Roman"/>
                <a:cs typeface="Times New Roman"/>
              </a:rPr>
              <a:t>creating</a:t>
            </a:r>
            <a:r>
              <a:rPr sz="3000" spc="-8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3000" spc="85" dirty="0">
                <a:solidFill>
                  <a:srgbClr val="001F5F"/>
                </a:solidFill>
                <a:latin typeface="Times New Roman"/>
                <a:cs typeface="Times New Roman"/>
              </a:rPr>
              <a:t>your</a:t>
            </a:r>
            <a:r>
              <a:rPr sz="3000" spc="-15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3000" spc="80" dirty="0">
                <a:solidFill>
                  <a:srgbClr val="001F5F"/>
                </a:solidFill>
                <a:latin typeface="Times New Roman"/>
                <a:cs typeface="Times New Roman"/>
              </a:rPr>
              <a:t>objects,</a:t>
            </a:r>
            <a:r>
              <a:rPr sz="3000" spc="-7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3000" spc="60" dirty="0">
                <a:solidFill>
                  <a:srgbClr val="001F5F"/>
                </a:solidFill>
                <a:latin typeface="Times New Roman"/>
                <a:cs typeface="Times New Roman"/>
              </a:rPr>
              <a:t>you</a:t>
            </a:r>
            <a:r>
              <a:rPr sz="3000" spc="-9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3000" spc="15" dirty="0">
                <a:solidFill>
                  <a:srgbClr val="001F5F"/>
                </a:solidFill>
                <a:latin typeface="Times New Roman"/>
                <a:cs typeface="Times New Roman"/>
              </a:rPr>
              <a:t>will</a:t>
            </a:r>
            <a:r>
              <a:rPr sz="300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3000" spc="135" dirty="0">
                <a:solidFill>
                  <a:srgbClr val="001F5F"/>
                </a:solidFill>
                <a:latin typeface="Times New Roman"/>
                <a:cs typeface="Times New Roman"/>
              </a:rPr>
              <a:t>be</a:t>
            </a:r>
            <a:r>
              <a:rPr sz="3000" spc="-15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3000" spc="95" dirty="0">
                <a:solidFill>
                  <a:srgbClr val="001F5F"/>
                </a:solidFill>
                <a:latin typeface="Times New Roman"/>
                <a:cs typeface="Times New Roman"/>
              </a:rPr>
              <a:t>able</a:t>
            </a:r>
            <a:r>
              <a:rPr sz="3000" spc="-10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3000" spc="145" dirty="0">
                <a:solidFill>
                  <a:srgbClr val="001F5F"/>
                </a:solidFill>
                <a:latin typeface="Times New Roman"/>
                <a:cs typeface="Times New Roman"/>
              </a:rPr>
              <a:t>to  </a:t>
            </a:r>
            <a:r>
              <a:rPr sz="3000" spc="40" dirty="0">
                <a:solidFill>
                  <a:srgbClr val="001F5F"/>
                </a:solidFill>
                <a:latin typeface="Times New Roman"/>
                <a:cs typeface="Times New Roman"/>
              </a:rPr>
              <a:t>call</a:t>
            </a:r>
            <a:r>
              <a:rPr sz="3000" spc="-3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3000" spc="170" dirty="0">
                <a:solidFill>
                  <a:srgbClr val="001F5F"/>
                </a:solidFill>
                <a:latin typeface="Times New Roman"/>
                <a:cs typeface="Times New Roman"/>
              </a:rPr>
              <a:t>member</a:t>
            </a:r>
            <a:r>
              <a:rPr sz="3000" spc="-10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3000" spc="114" dirty="0">
                <a:solidFill>
                  <a:srgbClr val="001F5F"/>
                </a:solidFill>
                <a:latin typeface="Times New Roman"/>
                <a:cs typeface="Times New Roman"/>
              </a:rPr>
              <a:t>functions</a:t>
            </a:r>
            <a:r>
              <a:rPr sz="3000" spc="-9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3000" spc="110" dirty="0">
                <a:solidFill>
                  <a:srgbClr val="001F5F"/>
                </a:solidFill>
                <a:latin typeface="Times New Roman"/>
                <a:cs typeface="Times New Roman"/>
              </a:rPr>
              <a:t>related</a:t>
            </a:r>
            <a:r>
              <a:rPr sz="3000" spc="-3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3000" spc="145" dirty="0">
                <a:solidFill>
                  <a:srgbClr val="001F5F"/>
                </a:solidFill>
                <a:latin typeface="Times New Roman"/>
                <a:cs typeface="Times New Roman"/>
              </a:rPr>
              <a:t>to</a:t>
            </a:r>
            <a:r>
              <a:rPr sz="3000" spc="-7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3000" spc="195" dirty="0">
                <a:solidFill>
                  <a:srgbClr val="001F5F"/>
                </a:solidFill>
                <a:latin typeface="Times New Roman"/>
                <a:cs typeface="Times New Roman"/>
              </a:rPr>
              <a:t>that</a:t>
            </a:r>
            <a:r>
              <a:rPr sz="3000" spc="-14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3000" spc="90" dirty="0">
                <a:solidFill>
                  <a:srgbClr val="001F5F"/>
                </a:solidFill>
                <a:latin typeface="Times New Roman"/>
                <a:cs typeface="Times New Roman"/>
              </a:rPr>
              <a:t>object.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5940" y="5848603"/>
            <a:ext cx="52260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3000" spc="45" dirty="0">
                <a:solidFill>
                  <a:srgbClr val="001F5F"/>
                </a:solidFill>
                <a:latin typeface="Times New Roman"/>
                <a:cs typeface="Times New Roman"/>
              </a:rPr>
              <a:t>s</a:t>
            </a:r>
            <a:endParaRPr sz="3000">
              <a:latin typeface="Times New Roman"/>
              <a:cs typeface="Times New Roman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78307" y="0"/>
            <a:ext cx="8534400" cy="721360"/>
            <a:chOff x="178307" y="0"/>
            <a:chExt cx="8534400" cy="721360"/>
          </a:xfrm>
        </p:grpSpPr>
        <p:sp>
          <p:nvSpPr>
            <p:cNvPr id="10" name="object 10"/>
            <p:cNvSpPr/>
            <p:nvPr/>
          </p:nvSpPr>
          <p:spPr>
            <a:xfrm>
              <a:off x="376428" y="50292"/>
              <a:ext cx="8336280" cy="64007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78307" y="0"/>
              <a:ext cx="6013704" cy="72085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7199" y="76212"/>
              <a:ext cx="8229600" cy="533400"/>
            </a:xfrm>
            <a:custGeom>
              <a:avLst/>
              <a:gdLst/>
              <a:ahLst/>
              <a:cxnLst/>
              <a:rect l="l" t="t" r="r" b="b"/>
              <a:pathLst>
                <a:path w="8229600" h="533400">
                  <a:moveTo>
                    <a:pt x="8229600" y="0"/>
                  </a:moveTo>
                  <a:lnTo>
                    <a:pt x="0" y="0"/>
                  </a:lnTo>
                  <a:lnTo>
                    <a:pt x="0" y="533133"/>
                  </a:lnTo>
                  <a:lnTo>
                    <a:pt x="8229600" y="533133"/>
                  </a:lnTo>
                  <a:lnTo>
                    <a:pt x="8229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46888" y="0"/>
              <a:ext cx="5929884" cy="64922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/>
          <p:nvPr/>
        </p:nvSpPr>
        <p:spPr>
          <a:xfrm>
            <a:off x="533400" y="2222245"/>
            <a:ext cx="7623048" cy="433095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</TotalTime>
  <Words>1012</Words>
  <Application>Microsoft Office PowerPoint</Application>
  <PresentationFormat>On-screen Show (4:3)</PresentationFormat>
  <Paragraphs>82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user-pc</dc:creator>
  <cp:lastModifiedBy>Abu Ayub</cp:lastModifiedBy>
  <cp:revision>2</cp:revision>
  <dcterms:created xsi:type="dcterms:W3CDTF">2023-05-12T07:32:05Z</dcterms:created>
  <dcterms:modified xsi:type="dcterms:W3CDTF">2023-05-25T07:45:21Z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2015-12-31T00:00:00Z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2023-05-12T00:00:00Z</vt:filetime>
  </property>
</Properties>
</file>