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85" r:id="rId2"/>
  </p:sldMasterIdLst>
  <p:notesMasterIdLst>
    <p:notesMasterId r:id="rId47"/>
  </p:notesMasterIdLst>
  <p:sldIdLst>
    <p:sldId id="534" r:id="rId3"/>
    <p:sldId id="463" r:id="rId4"/>
    <p:sldId id="655" r:id="rId5"/>
    <p:sldId id="734" r:id="rId6"/>
    <p:sldId id="735" r:id="rId7"/>
    <p:sldId id="736" r:id="rId8"/>
    <p:sldId id="737" r:id="rId9"/>
    <p:sldId id="738" r:id="rId10"/>
    <p:sldId id="739" r:id="rId11"/>
    <p:sldId id="741" r:id="rId12"/>
    <p:sldId id="742" r:id="rId13"/>
    <p:sldId id="743" r:id="rId14"/>
    <p:sldId id="763" r:id="rId15"/>
    <p:sldId id="746" r:id="rId16"/>
    <p:sldId id="747" r:id="rId17"/>
    <p:sldId id="764" r:id="rId18"/>
    <p:sldId id="750" r:id="rId19"/>
    <p:sldId id="748" r:id="rId20"/>
    <p:sldId id="756" r:id="rId21"/>
    <p:sldId id="757" r:id="rId22"/>
    <p:sldId id="758" r:id="rId23"/>
    <p:sldId id="749" r:id="rId24"/>
    <p:sldId id="760" r:id="rId25"/>
    <p:sldId id="767" r:id="rId26"/>
    <p:sldId id="768" r:id="rId27"/>
    <p:sldId id="769" r:id="rId28"/>
    <p:sldId id="766" r:id="rId29"/>
    <p:sldId id="772" r:id="rId30"/>
    <p:sldId id="765" r:id="rId31"/>
    <p:sldId id="776" r:id="rId32"/>
    <p:sldId id="777" r:id="rId33"/>
    <p:sldId id="778" r:id="rId34"/>
    <p:sldId id="779" r:id="rId35"/>
    <p:sldId id="773" r:id="rId36"/>
    <p:sldId id="774" r:id="rId37"/>
    <p:sldId id="775" r:id="rId38"/>
    <p:sldId id="759" r:id="rId39"/>
    <p:sldId id="752" r:id="rId40"/>
    <p:sldId id="771" r:id="rId41"/>
    <p:sldId id="755" r:id="rId42"/>
    <p:sldId id="770" r:id="rId43"/>
    <p:sldId id="780" r:id="rId44"/>
    <p:sldId id="754" r:id="rId45"/>
    <p:sldId id="753" r:id="rId46"/>
  </p:sldIdLst>
  <p:sldSz cx="12192000" cy="6858000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jWXbB9EBFDNPwpNwlWAvh31qZO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838" autoAdjust="0"/>
    <p:restoredTop sz="94660"/>
  </p:normalViewPr>
  <p:slideViewPr>
    <p:cSldViewPr snapToGrid="0">
      <p:cViewPr>
        <p:scale>
          <a:sx n="100" d="100"/>
          <a:sy n="100" d="100"/>
        </p:scale>
        <p:origin x="2010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71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8" Type="http://schemas.openxmlformats.org/officeDocument/2006/relationships/slide" Target="slides/slide6.xml"/><Relationship Id="rId7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7739" cy="51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092" y="0"/>
            <a:ext cx="3077739" cy="51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b" anchorCtr="0">
            <a:noAutofit/>
          </a:bodyPr>
          <a:lstStyle/>
          <a:p>
            <a:pPr algn="r"/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08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b" anchorCtr="0">
            <a:noAutofit/>
          </a:bodyPr>
          <a:lstStyle/>
          <a:p>
            <a:pPr algn="r" defTabSz="990570">
              <a:defRPr/>
            </a:pPr>
            <a:fld id="{00000000-1234-1234-1234-123412341234}" type="slidenum">
              <a:rPr lang="en-US" sz="1500"/>
              <a:pPr algn="r" defTabSz="990570">
                <a:defRPr/>
              </a:pPr>
              <a:t>1</a:t>
            </a:fld>
            <a:endParaRPr sz="1500"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Lecture slides prepared for “Computer Organization and Architecture”, 10/e, by William Stallings, Chapter 2 “Performance Issues”.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27175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030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6610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59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9386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8085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2330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7934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0904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9881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591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9408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3044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7375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0645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8915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3473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5738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9492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88107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8637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200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512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5271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65638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09596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73789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0650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13730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10375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25195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54855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3414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32163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21293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77132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84921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19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83" name="Google Shape;383;p19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780968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19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83" name="Google Shape;383;p19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87007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9907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4726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1935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916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591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>
            <a:spLocks noGrp="1"/>
          </p:cNvSpPr>
          <p:nvPr>
            <p:ph type="title"/>
          </p:nvPr>
        </p:nvSpPr>
        <p:spPr>
          <a:xfrm>
            <a:off x="131417" y="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dt" idx="10"/>
          </p:nvPr>
        </p:nvSpPr>
        <p:spPr>
          <a:xfrm>
            <a:off x="383177" y="6447795"/>
            <a:ext cx="3709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lang="en-US" sz="1800" b="1" i="1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5389218" y="6452288"/>
            <a:ext cx="30480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1">
                <a:solidFill>
                  <a:srgbClr val="0070C0"/>
                </a:solidFill>
                <a:effectLst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 lang="en-US" dirty="0"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11353800" y="6356354"/>
            <a:ext cx="653773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130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4225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0481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648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4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70" name="Google Shape;70;p43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571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2595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259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sldNum" idx="12"/>
          </p:nvPr>
        </p:nvSpPr>
        <p:spPr>
          <a:xfrm>
            <a:off x="11353800" y="6356354"/>
            <a:ext cx="653773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3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sldNum" idx="12"/>
          </p:nvPr>
        </p:nvSpPr>
        <p:spPr>
          <a:xfrm>
            <a:off x="11353800" y="6356354"/>
            <a:ext cx="653773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152" name="Google Shape;152;p34"/>
          <p:cNvSpPr txBox="1">
            <a:spLocks noGrp="1"/>
          </p:cNvSpPr>
          <p:nvPr>
            <p:ph type="sldNum" idx="12"/>
          </p:nvPr>
        </p:nvSpPr>
        <p:spPr>
          <a:xfrm>
            <a:off x="11353800" y="6356354"/>
            <a:ext cx="653773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sldNum" idx="12"/>
          </p:nvPr>
        </p:nvSpPr>
        <p:spPr>
          <a:xfrm>
            <a:off x="11353800" y="6356354"/>
            <a:ext cx="653773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250635" y="63251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277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046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124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51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11353800" y="6356354"/>
            <a:ext cx="653773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Google Shape;93;p25">
            <a:extLst>
              <a:ext uri="{FF2B5EF4-FFF2-40B4-BE49-F238E27FC236}">
                <a16:creationId xmlns:a16="http://schemas.microsoft.com/office/drawing/2014/main" xmlns="" id="{FC9DEA6F-43C6-4FA6-BDF7-3422B208B933}"/>
              </a:ext>
            </a:extLst>
          </p:cNvPr>
          <p:cNvSpPr txBox="1">
            <a:spLocks noGrp="1"/>
          </p:cNvSpPr>
          <p:nvPr>
            <p:ph type="dt" idx="2"/>
          </p:nvPr>
        </p:nvSpPr>
        <p:spPr>
          <a:xfrm>
            <a:off x="383177" y="6434732"/>
            <a:ext cx="3709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lang="en-US" sz="1800" b="1" i="1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8" name="Google Shape;94;p25">
            <a:extLst>
              <a:ext uri="{FF2B5EF4-FFF2-40B4-BE49-F238E27FC236}">
                <a16:creationId xmlns:a16="http://schemas.microsoft.com/office/drawing/2014/main" xmlns="" id="{3AA258DE-4114-4F32-808A-C86A8DED2B2E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5389218" y="6426162"/>
            <a:ext cx="30480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1">
                <a:solidFill>
                  <a:srgbClr val="0070C0"/>
                </a:solidFill>
                <a:effectLst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71" r:id="rId5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16025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en-US/docs/Web/HTML/Element/im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C2E5"/>
            </a:gs>
            <a:gs pos="38000">
              <a:srgbClr val="9CC2E5"/>
            </a:gs>
            <a:gs pos="80000">
              <a:srgbClr val="CCE0F2">
                <a:alpha val="33725"/>
              </a:srgbClr>
            </a:gs>
            <a:gs pos="100000">
              <a:srgbClr val="CCE0F2">
                <a:alpha val="33725"/>
              </a:srgbClr>
            </a:gs>
          </a:gsLst>
          <a:lin ang="5400000" scaled="0"/>
        </a:gra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/>
        </p:nvSpPr>
        <p:spPr>
          <a:xfrm>
            <a:off x="-1534472" y="1786025"/>
            <a:ext cx="18466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2947344" y="2155315"/>
            <a:ext cx="6807917" cy="155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lnSpc>
                <a:spcPct val="150000"/>
              </a:lnSpc>
              <a:buSzPts val="4000"/>
              <a:defRPr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0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Chapter 2</a:t>
            </a:r>
          </a:p>
          <a:p>
            <a:pPr algn="ctr">
              <a:lnSpc>
                <a:spcPct val="90000"/>
              </a:lnSpc>
              <a:buSzPts val="4000"/>
              <a:defRPr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Web Development Using HTML </a:t>
            </a:r>
          </a:p>
        </p:txBody>
      </p:sp>
    </p:spTree>
    <p:extLst>
      <p:ext uri="{BB962C8B-B14F-4D97-AF65-F5344CB8AC3E}">
        <p14:creationId xmlns:p14="http://schemas.microsoft.com/office/powerpoint/2010/main" xmlns="" val="328072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22764" y="121602"/>
            <a:ext cx="8326582" cy="685806"/>
          </a:xfrm>
          <a:noFill/>
          <a:ln/>
        </p:spPr>
        <p:txBody>
          <a:bodyPr>
            <a:noAutofit/>
          </a:bodyPr>
          <a:lstStyle/>
          <a:p>
            <a:pPr marL="53975" lvl="1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common form attributes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38FCED-8D56-42E4-914A-9264575887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74BE6572-C347-4C6E-A7C3-362D98560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0259887"/>
              </p:ext>
            </p:extLst>
          </p:nvPr>
        </p:nvGraphicFramePr>
        <p:xfrm>
          <a:off x="132521" y="901128"/>
          <a:ext cx="11926958" cy="590315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125770">
                  <a:extLst>
                    <a:ext uri="{9D8B030D-6E8A-4147-A177-3AD203B41FA5}">
                      <a16:colId xmlns:a16="http://schemas.microsoft.com/office/drawing/2014/main" xmlns="" val="2946803464"/>
                    </a:ext>
                  </a:extLst>
                </a:gridCol>
                <a:gridCol w="2105891">
                  <a:extLst>
                    <a:ext uri="{9D8B030D-6E8A-4147-A177-3AD203B41FA5}">
                      <a16:colId xmlns:a16="http://schemas.microsoft.com/office/drawing/2014/main" xmlns="" val="4253009254"/>
                    </a:ext>
                  </a:extLst>
                </a:gridCol>
                <a:gridCol w="7695297">
                  <a:extLst>
                    <a:ext uri="{9D8B030D-6E8A-4147-A177-3AD203B41FA5}">
                      <a16:colId xmlns:a16="http://schemas.microsoft.com/office/drawing/2014/main" xmlns="" val="3415194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Attribute</a:t>
                      </a:r>
                    </a:p>
                  </a:txBody>
                  <a:tcPr marL="50992" marR="50992" marT="25496" marB="25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 marL="50992" marR="50992" marT="25496" marB="25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50992" marR="50992" marT="25496" marB="25496" anchor="ctr"/>
                </a:tc>
                <a:extLst>
                  <a:ext uri="{0D108BD9-81ED-4DB2-BD59-A6C34878D82A}">
                    <a16:rowId xmlns:a16="http://schemas.microsoft.com/office/drawing/2014/main" xmlns="" val="3942712105"/>
                  </a:ext>
                </a:extLst>
              </a:tr>
              <a:tr h="7615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action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URL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Specifies where to send the form-data when a form is submitted (provide the location of web server program)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700073844"/>
                  </a:ext>
                </a:extLst>
              </a:tr>
              <a:tr h="45549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method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 /  post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Specifies the HTTP method to use when sending form-data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114418054"/>
                  </a:ext>
                </a:extLst>
              </a:tr>
              <a:tr h="26550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novalidate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Novalidate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Specifies that the form should not be validated when submitted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4282481437"/>
                  </a:ext>
                </a:extLst>
              </a:tr>
              <a:tr h="40851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accept-charset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character_set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Specifies the character encodings that are to be used for the form submission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731287873"/>
                  </a:ext>
                </a:extLst>
              </a:tr>
              <a:tr h="40851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autocomplete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On / off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Specifies whether a form should have autocomplete or not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851485801"/>
                  </a:ext>
                </a:extLst>
              </a:tr>
              <a:tr h="408519"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name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String 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24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The name of the form. The value must be unique among the form elements and also must not be the empty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583287019"/>
                  </a:ext>
                </a:extLst>
              </a:tr>
              <a:tr h="40851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target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_blank / _self / _parent / _top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Specifies where to display the response that is received after submitting the form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002272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284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3325091" y="168836"/>
            <a:ext cx="7541691" cy="62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400" lvl="2" indent="0"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method Vs. POST method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EF84DD80-64A6-431B-84D7-BD07623FF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56" y="937812"/>
            <a:ext cx="10295226" cy="533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1993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55726" y="940989"/>
            <a:ext cx="11910202" cy="382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3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(b) Grouping </a:t>
            </a:r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Elements </a:t>
            </a:r>
          </a:p>
          <a:p>
            <a:pPr marL="512763" lvl="2" indent="-2222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600" b="1" dirty="0">
                <a:latin typeface="Calibri" panose="020F0502020204030204" pitchFamily="34" charset="0"/>
                <a:cs typeface="Calibri" panose="020F0502020204030204" pitchFamily="34" charset="0"/>
              </a:rPr>
              <a:t>Field set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1081088" lvl="3" indent="-33337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Groups fields (control elements) that share a common purpose</a:t>
            </a:r>
          </a:p>
          <a:p>
            <a:pPr marL="1081088" lvl="3" indent="-33337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Field sets are created using the </a:t>
            </a:r>
            <a:r>
              <a:rPr lang="en-IN" sz="2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fieldset</a:t>
            </a:r>
            <a:r>
              <a:rPr lang="en-IN" sz="2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</a:t>
            </a:r>
          </a:p>
          <a:p>
            <a:pPr marL="512763" lvl="2" indent="-2222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600" b="1" dirty="0">
                <a:latin typeface="Calibri" panose="020F0502020204030204" pitchFamily="34" charset="0"/>
                <a:cs typeface="Calibri" panose="020F0502020204030204" pitchFamily="34" charset="0"/>
              </a:rPr>
              <a:t>Legend: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0613" lvl="3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Describes the content of a field set using the </a:t>
            </a:r>
            <a:r>
              <a:rPr lang="en-IN" sz="2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legend element</a:t>
            </a:r>
          </a:p>
          <a:p>
            <a:pPr marL="1090613" lvl="3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Contains only text and no nested elements</a:t>
            </a:r>
          </a:p>
          <a:p>
            <a:pPr marL="1090613" lvl="3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By default, it placed in the top-left corner of the field set box and can be moved to a different location using the CSS positioning styles</a:t>
            </a:r>
          </a:p>
          <a:p>
            <a:pPr marL="1090613" lvl="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8463"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spcBef>
                <a:spcPts val="600"/>
              </a:spcBef>
              <a:buNone/>
            </a:pPr>
            <a:endParaRPr lang="en-US" sz="2800" b="1" i="1" dirty="0"/>
          </a:p>
        </p:txBody>
      </p:sp>
      <p:pic>
        <p:nvPicPr>
          <p:cNvPr id="236550" name="Picture 236549">
            <a:extLst>
              <a:ext uri="{FF2B5EF4-FFF2-40B4-BE49-F238E27FC236}">
                <a16:creationId xmlns:a16="http://schemas.microsoft.com/office/drawing/2014/main" xmlns="" id="{E58BBFB3-AF29-44B9-950E-30D42069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05" y="4616660"/>
            <a:ext cx="9753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184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97371" y="916163"/>
            <a:ext cx="11910202" cy="517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3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(c) Form Input Element</a:t>
            </a:r>
          </a:p>
          <a:p>
            <a:pPr marL="512763" lvl="2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6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&lt;input type=" "&gt; 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an important element of HTML form. </a:t>
            </a:r>
          </a:p>
          <a:p>
            <a:pPr marL="512763" lvl="2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the most commonly used element to create interactive controls for web-based forms in order to accept data from the user.</a:t>
            </a:r>
          </a:p>
          <a:p>
            <a:pPr marL="512763" lvl="2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wide variety of the </a:t>
            </a:r>
            <a:r>
              <a:rPr lang="en-US" sz="26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types of input data and control widgets 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available, depending on the device and user agent. </a:t>
            </a:r>
          </a:p>
          <a:p>
            <a:pPr marL="512763" lvl="2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IN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&lt;input name=“</a:t>
            </a:r>
            <a:r>
              <a:rPr lang="en-IN" sz="2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name</a:t>
            </a:r>
            <a:r>
              <a:rPr lang="en-IN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” id=“</a:t>
            </a:r>
            <a:r>
              <a:rPr lang="en-IN" sz="2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id</a:t>
            </a:r>
            <a:r>
              <a:rPr lang="en-IN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” type=“</a:t>
            </a:r>
            <a:r>
              <a:rPr lang="en-IN" sz="2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type</a:t>
            </a:r>
            <a:r>
              <a:rPr lang="en-IN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” /&gt;</a:t>
            </a:r>
          </a:p>
          <a:p>
            <a:pPr marL="1316038" lvl="1" indent="-4016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600" b="1" dirty="0">
                <a:latin typeface="Calibri" panose="020F0502020204030204" pitchFamily="34" charset="0"/>
                <a:cs typeface="Calibri" panose="020F0502020204030204" pitchFamily="34" charset="0"/>
              </a:rPr>
              <a:t>Name attribute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provides the name of the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field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associated with the control</a:t>
            </a:r>
            <a:endParaRPr lang="en-I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16038" lvl="1" indent="-4016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600" b="1" dirty="0">
                <a:latin typeface="Calibri" panose="020F0502020204030204" pitchFamily="34" charset="0"/>
                <a:cs typeface="Calibri" panose="020F0502020204030204" pitchFamily="34" charset="0"/>
              </a:rPr>
              <a:t>id attribute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uniquely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identifies the control in which the user enters the value</a:t>
            </a:r>
            <a:endParaRPr lang="en-I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16038" lvl="1" indent="-4016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600" b="1" dirty="0">
                <a:latin typeface="Calibri" panose="020F0502020204030204" pitchFamily="34" charset="0"/>
                <a:cs typeface="Calibri" panose="020F0502020204030204" pitchFamily="34" charset="0"/>
              </a:rPr>
              <a:t>type attribute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indicates the input type (data type) of the field</a:t>
            </a:r>
            <a:endParaRPr lang="en-I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8463"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spcBef>
                <a:spcPts val="600"/>
              </a:spcBef>
              <a:buNone/>
            </a:pP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xmlns="" val="399395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97371" y="1523999"/>
            <a:ext cx="3620357" cy="4923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3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Input Types</a:t>
            </a:r>
          </a:p>
          <a:p>
            <a:pPr marL="346075" lvl="2" indent="-2905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6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"type" attribute 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input element can be various types, which defines data field.</a:t>
            </a:r>
          </a:p>
          <a:p>
            <a:pPr marL="346075" lvl="2" indent="-2905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6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75" lvl="2" indent="-2905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the types of &lt;input&gt; element given in the table.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798866A-FAC0-44D3-86BB-463005F08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693051"/>
              </p:ext>
            </p:extLst>
          </p:nvPr>
        </p:nvGraphicFramePr>
        <p:xfrm>
          <a:off x="3717728" y="870570"/>
          <a:ext cx="8376901" cy="5860593"/>
        </p:xfrm>
        <a:graphic>
          <a:graphicData uri="http://schemas.openxmlformats.org/drawingml/2006/table">
            <a:tbl>
              <a:tblPr/>
              <a:tblGrid>
                <a:gridCol w="1436393">
                  <a:extLst>
                    <a:ext uri="{9D8B030D-6E8A-4147-A177-3AD203B41FA5}">
                      <a16:colId xmlns:a16="http://schemas.microsoft.com/office/drawing/2014/main" xmlns="" val="520321639"/>
                    </a:ext>
                  </a:extLst>
                </a:gridCol>
                <a:gridCol w="6940508">
                  <a:extLst>
                    <a:ext uri="{9D8B030D-6E8A-4147-A177-3AD203B41FA5}">
                      <a16:colId xmlns:a16="http://schemas.microsoft.com/office/drawing/2014/main" xmlns="" val="1268616019"/>
                    </a:ext>
                  </a:extLst>
                </a:gridCol>
              </a:tblGrid>
              <a:tr h="40059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type=" "</a:t>
                      </a:r>
                    </a:p>
                  </a:txBody>
                  <a:tcPr marL="103603" marR="103603" marT="103603" marB="103603">
                    <a:lnL w="9525" cap="flat" cmpd="sng" algn="ctr">
                      <a:solidFill>
                        <a:srgbClr val="F09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9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9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103603" marR="103603" marT="103603" marB="103603">
                    <a:lnL w="9525" cap="flat" cmpd="sng" algn="ctr">
                      <a:solidFill>
                        <a:srgbClr val="F09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9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9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6797927"/>
                  </a:ext>
                </a:extLst>
              </a:tr>
              <a:tr h="331530"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9069" marR="69069" marT="69069" marB="690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a one-line text input field</a:t>
                      </a:r>
                    </a:p>
                  </a:txBody>
                  <a:tcPr marL="69069" marR="69069" marT="69069" marB="690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079454"/>
                  </a:ext>
                </a:extLst>
              </a:tr>
              <a:tr h="331530"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password</a:t>
                      </a:r>
                    </a:p>
                  </a:txBody>
                  <a:tcPr marL="69069" marR="69069" marT="69069" marB="690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a one-line password input field</a:t>
                      </a:r>
                    </a:p>
                  </a:txBody>
                  <a:tcPr marL="69069" marR="69069" marT="69069" marB="690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3912363"/>
                  </a:ext>
                </a:extLst>
              </a:tr>
              <a:tr h="524923"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radio</a:t>
                      </a:r>
                    </a:p>
                  </a:txBody>
                  <a:tcPr marL="69069" marR="69069" marT="69069" marB="690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a radio button which allows select one option</a:t>
                      </a:r>
                    </a:p>
                  </a:txBody>
                  <a:tcPr marL="69069" marR="69069" marT="69069" marB="690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250611"/>
                  </a:ext>
                </a:extLst>
              </a:tr>
              <a:tr h="524923"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checkbox</a:t>
                      </a:r>
                    </a:p>
                  </a:txBody>
                  <a:tcPr marL="69069" marR="69069" marT="69069" marB="690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checkboxes which allow select multiple options form.</a:t>
                      </a:r>
                    </a:p>
                  </a:txBody>
                  <a:tcPr marL="69069" marR="69069" marT="69069" marB="690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313081"/>
                  </a:ext>
                </a:extLst>
              </a:tr>
              <a:tr h="331530"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</a:t>
                      </a:r>
                    </a:p>
                  </a:txBody>
                  <a:tcPr marL="69069" marR="69069" marT="69069" marB="690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to select the file from device storage.</a:t>
                      </a:r>
                    </a:p>
                  </a:txBody>
                  <a:tcPr marL="69069" marR="69069" marT="69069" marB="690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121106"/>
                  </a:ext>
                </a:extLst>
              </a:tr>
              <a:tr h="331530"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submit</a:t>
                      </a:r>
                    </a:p>
                  </a:txBody>
                  <a:tcPr marL="69069" marR="69069" marT="69069" marB="690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a submit button to submit the form to server.</a:t>
                      </a:r>
                    </a:p>
                  </a:txBody>
                  <a:tcPr marL="69069" marR="69069" marT="69069" marB="690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5000317"/>
                  </a:ext>
                </a:extLst>
              </a:tr>
              <a:tr h="331530"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reset</a:t>
                      </a:r>
                    </a:p>
                  </a:txBody>
                  <a:tcPr marL="69069" marR="69069" marT="69069" marB="690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a reset button to reset all values in the form.</a:t>
                      </a:r>
                    </a:p>
                  </a:txBody>
                  <a:tcPr marL="69069" marR="69069" marT="69069" marB="690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862429"/>
                  </a:ext>
                </a:extLst>
              </a:tr>
              <a:tr h="331530"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button</a:t>
                      </a:r>
                    </a:p>
                  </a:txBody>
                  <a:tcPr marL="69069" marR="69069" marT="69069" marB="690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a simple push button, which programmed to perform a task on an event</a:t>
                      </a:r>
                    </a:p>
                  </a:txBody>
                  <a:tcPr marL="69069" marR="69069" marT="69069" marB="690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0737283"/>
                  </a:ext>
                </a:extLst>
              </a:tr>
              <a:tr h="331530"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image</a:t>
                      </a:r>
                    </a:p>
                  </a:txBody>
                  <a:tcPr marL="69069" marR="69069" marT="69069" marB="690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a graphical submit button.</a:t>
                      </a:r>
                    </a:p>
                  </a:txBody>
                  <a:tcPr marL="69069" marR="69069" marT="69069" marB="690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7765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879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2937266" y="100532"/>
            <a:ext cx="6899459" cy="70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2" lvl="2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HTML5 added new types on &lt;input&gt; element</a:t>
            </a:r>
            <a:endParaRPr lang="en-US" sz="24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191A98A2-90AB-4C68-9E10-D7E0D2A63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3411153"/>
              </p:ext>
            </p:extLst>
          </p:nvPr>
        </p:nvGraphicFramePr>
        <p:xfrm>
          <a:off x="217507" y="939572"/>
          <a:ext cx="11756986" cy="5745742"/>
        </p:xfrm>
        <a:graphic>
          <a:graphicData uri="http://schemas.openxmlformats.org/drawingml/2006/table">
            <a:tbl>
              <a:tblPr/>
              <a:tblGrid>
                <a:gridCol w="2276311">
                  <a:extLst>
                    <a:ext uri="{9D8B030D-6E8A-4147-A177-3AD203B41FA5}">
                      <a16:colId xmlns:a16="http://schemas.microsoft.com/office/drawing/2014/main" xmlns="" val="896653143"/>
                    </a:ext>
                  </a:extLst>
                </a:gridCol>
                <a:gridCol w="9480675">
                  <a:extLst>
                    <a:ext uri="{9D8B030D-6E8A-4147-A177-3AD203B41FA5}">
                      <a16:colId xmlns:a16="http://schemas.microsoft.com/office/drawing/2014/main" xmlns="" val="1375130341"/>
                    </a:ext>
                  </a:extLst>
                </a:gridCol>
              </a:tblGrid>
              <a:tr h="35747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type=" "</a:t>
                      </a:r>
                    </a:p>
                  </a:txBody>
                  <a:tcPr marL="92451" marR="92451" marT="92451" marB="92451">
                    <a:lnL w="9525" cap="flat" cmpd="sng" algn="ctr">
                      <a:solidFill>
                        <a:srgbClr val="F08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8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2451" marR="92451" marT="92451" marB="92451">
                    <a:lnL w="9525" cap="flat" cmpd="sng" algn="ctr">
                      <a:solidFill>
                        <a:srgbClr val="F08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8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8013770"/>
                  </a:ext>
                </a:extLst>
              </a:tr>
              <a:tr h="295842"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6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color</a:t>
                      </a:r>
                    </a:p>
                  </a:txBody>
                  <a:tcPr marL="61634" marR="61634" marT="61634" marB="616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an input field with a specific color.</a:t>
                      </a:r>
                    </a:p>
                  </a:txBody>
                  <a:tcPr marL="61634" marR="61634" marT="61634" marB="616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2484077"/>
                  </a:ext>
                </a:extLst>
              </a:tr>
              <a:tr h="295842"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6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</a:p>
                  </a:txBody>
                  <a:tcPr marL="61634" marR="61634" marT="61634" marB="616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an input field for selection of date.</a:t>
                      </a:r>
                    </a:p>
                  </a:txBody>
                  <a:tcPr marL="61634" marR="61634" marT="61634" marB="616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3336402"/>
                  </a:ext>
                </a:extLst>
              </a:tr>
              <a:tr h="468416"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6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datetime-local</a:t>
                      </a:r>
                    </a:p>
                  </a:txBody>
                  <a:tcPr marL="61634" marR="61634" marT="61634" marB="616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an input field for entering a date without time zone.</a:t>
                      </a:r>
                    </a:p>
                  </a:txBody>
                  <a:tcPr marL="61634" marR="61634" marT="61634" marB="616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2470172"/>
                  </a:ext>
                </a:extLst>
              </a:tr>
              <a:tr h="468416"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6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email</a:t>
                      </a:r>
                    </a:p>
                  </a:txBody>
                  <a:tcPr marL="61634" marR="61634" marT="61634" marB="616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an input field for entering an email address.</a:t>
                      </a:r>
                    </a:p>
                  </a:txBody>
                  <a:tcPr marL="61634" marR="61634" marT="61634" marB="616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5447659"/>
                  </a:ext>
                </a:extLst>
              </a:tr>
              <a:tr h="468416"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6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</a:t>
                      </a:r>
                    </a:p>
                  </a:txBody>
                  <a:tcPr marL="61634" marR="61634" marT="61634" marB="616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a control with month and year, without time zone.</a:t>
                      </a:r>
                    </a:p>
                  </a:txBody>
                  <a:tcPr marL="61634" marR="61634" marT="61634" marB="616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5594238"/>
                  </a:ext>
                </a:extLst>
              </a:tr>
              <a:tr h="295842"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6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</a:p>
                  </a:txBody>
                  <a:tcPr marL="61634" marR="61634" marT="61634" marB="616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an input field to enter a number.</a:t>
                      </a:r>
                    </a:p>
                  </a:txBody>
                  <a:tcPr marL="61634" marR="61634" marT="61634" marB="616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951282"/>
                  </a:ext>
                </a:extLst>
              </a:tr>
              <a:tr h="295842"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600" dirty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url</a:t>
                      </a:r>
                      <a:endParaRPr lang="en-US" sz="26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34" marR="61634" marT="61634" marB="616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a field for entering URL</a:t>
                      </a:r>
                    </a:p>
                  </a:txBody>
                  <a:tcPr marL="61634" marR="61634" marT="61634" marB="616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931480"/>
                  </a:ext>
                </a:extLst>
              </a:tr>
              <a:tr h="468416"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6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</a:t>
                      </a:r>
                    </a:p>
                  </a:txBody>
                  <a:tcPr marL="61634" marR="61634" marT="61634" marB="616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a field to enter the date with week-year, without time zone.</a:t>
                      </a:r>
                    </a:p>
                  </a:txBody>
                  <a:tcPr marL="61634" marR="61634" marT="61634" marB="616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52119"/>
                  </a:ext>
                </a:extLst>
              </a:tr>
              <a:tr h="468416"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6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search</a:t>
                      </a:r>
                    </a:p>
                  </a:txBody>
                  <a:tcPr marL="61634" marR="61634" marT="61634" marB="616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a single line text field for entering a search string.</a:t>
                      </a:r>
                    </a:p>
                  </a:txBody>
                  <a:tcPr marL="61634" marR="61634" marT="61634" marB="616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0248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600" dirty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tel</a:t>
                      </a:r>
                      <a:endParaRPr lang="en-US" sz="26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34" marR="61634" marT="61634" marB="616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an input field for entering the telephone number.</a:t>
                      </a:r>
                    </a:p>
                  </a:txBody>
                  <a:tcPr marL="61634" marR="61634" marT="61634" marB="616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1216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9573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2784763" y="171007"/>
            <a:ext cx="7550533" cy="68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3" lvl="2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Design and layout of the survey form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400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DA99B24-96EE-4463-AA9C-832F707AB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32" y="914400"/>
            <a:ext cx="11461918" cy="55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2237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62644" y="1715589"/>
            <a:ext cx="2710094" cy="128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3" lvl="2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 the form design code</a:t>
            </a:r>
            <a:endParaRPr lang="en-US" sz="2000" b="1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7314E0E-7668-4D48-AD43-ABA5E0FCA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868" y="-26520"/>
            <a:ext cx="9273488" cy="6664658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3383F19B-D793-4DE9-97BD-2D8CF138CA26}"/>
              </a:ext>
            </a:extLst>
          </p:cNvPr>
          <p:cNvSpPr txBox="1">
            <a:spLocks noChangeArrowheads="1"/>
          </p:cNvSpPr>
          <p:nvPr/>
        </p:nvSpPr>
        <p:spPr>
          <a:xfrm>
            <a:off x="62644" y="5159235"/>
            <a:ext cx="5451465" cy="128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3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attribute </a:t>
            </a:r>
          </a:p>
          <a:p>
            <a:pPr marL="398463"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When used with the &lt;label&gt; elements specifies which form element a label is bound to</a:t>
            </a:r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xmlns="" val="3230689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3A4ACE32-F8E4-4518-91B0-15ED2DD8917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679020"/>
            <a:ext cx="2213834" cy="128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3" lvl="2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 the form design code</a:t>
            </a:r>
            <a:endParaRPr lang="en-US" sz="2000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505E93-7A00-4648-88E1-80F869CA1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088" y="61412"/>
            <a:ext cx="9905233" cy="64200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829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3463635" y="141893"/>
            <a:ext cx="6816437" cy="58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3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Attributes to all &lt;input type = “ “&gt;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A329ECA8-8686-42B0-B509-BA8ECC8A4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4795888"/>
              </p:ext>
            </p:extLst>
          </p:nvPr>
        </p:nvGraphicFramePr>
        <p:xfrm>
          <a:off x="184427" y="897371"/>
          <a:ext cx="11624396" cy="546942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226264">
                  <a:extLst>
                    <a:ext uri="{9D8B030D-6E8A-4147-A177-3AD203B41FA5}">
                      <a16:colId xmlns:a16="http://schemas.microsoft.com/office/drawing/2014/main" xmlns="" val="2868538055"/>
                    </a:ext>
                  </a:extLst>
                </a:gridCol>
                <a:gridCol w="9398132">
                  <a:extLst>
                    <a:ext uri="{9D8B030D-6E8A-4147-A177-3AD203B41FA5}">
                      <a16:colId xmlns:a16="http://schemas.microsoft.com/office/drawing/2014/main" xmlns="" val="523992782"/>
                    </a:ext>
                  </a:extLst>
                </a:gridCol>
              </a:tblGrid>
              <a:tr h="38980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Attribute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7270" marR="97270" marT="97270" marB="9727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Description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7270" marR="97270" marT="97270" marB="9727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0598965"/>
                  </a:ext>
                </a:extLst>
              </a:tr>
              <a:tr h="23728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u="sng" dirty="0">
                          <a:effectLst/>
                          <a:hlinkClick r:id="rId3"/>
                        </a:rPr>
                        <a:t>autocomplete</a:t>
                      </a:r>
                      <a:endParaRPr lang="en-US" sz="2200" b="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7270" marR="97270" marT="97270" marB="97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Hint for form autofill feature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7270" marR="97270" marT="97270" marB="97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567640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u="sng" dirty="0">
                          <a:effectLst/>
                          <a:hlinkClick r:id="rId3"/>
                        </a:rPr>
                        <a:t>autofocus</a:t>
                      </a:r>
                      <a:endParaRPr lang="en-US" sz="2200" b="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7270" marR="97270" marT="97270" marB="97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Automatically focus the form control when the page is loaded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7270" marR="97270" marT="97270" marB="97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85479725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u="sng" dirty="0">
                          <a:effectLst/>
                          <a:hlinkClick r:id="rId3"/>
                        </a:rPr>
                        <a:t>disabled</a:t>
                      </a:r>
                      <a:endParaRPr lang="en-US" sz="2200" b="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7270" marR="97270" marT="97270" marB="97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Define whether the form control is disabled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7270" marR="97270" marT="97270" marB="97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979328209"/>
                  </a:ext>
                </a:extLst>
              </a:tr>
              <a:tr h="38980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u="sng" dirty="0">
                          <a:effectLst/>
                          <a:hlinkClick r:id="rId3"/>
                        </a:rPr>
                        <a:t>form</a:t>
                      </a:r>
                      <a:endParaRPr lang="en-US" sz="2200" b="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7270" marR="97270" marT="97270" marB="97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Associates the control with a form element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7270" marR="97270" marT="97270" marB="97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583505193"/>
                  </a:ext>
                </a:extLst>
              </a:tr>
              <a:tr h="58197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u="sng" dirty="0">
                          <a:effectLst/>
                          <a:hlinkClick r:id="rId3"/>
                        </a:rPr>
                        <a:t>name</a:t>
                      </a:r>
                      <a:endParaRPr lang="en-US" sz="2200" b="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7270" marR="97270" marT="97270" marB="97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Name of the form control.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Submitted with the form as part of a name/value pair.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7270" marR="97270" marT="97270" marB="97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214827672"/>
                  </a:ext>
                </a:extLst>
              </a:tr>
              <a:tr h="38980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u="sng" dirty="0">
                          <a:effectLst/>
                          <a:hlinkClick r:id="rId3"/>
                        </a:rPr>
                        <a:t>value</a:t>
                      </a:r>
                      <a:endParaRPr lang="en-US" sz="2200" b="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7270" marR="97270" marT="97270" marB="97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The initial value of the control.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7270" marR="97270" marT="97270" marB="97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805923792"/>
                  </a:ext>
                </a:extLst>
              </a:tr>
              <a:tr h="38980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u="sng" dirty="0" err="1">
                          <a:effectLst/>
                          <a:hlinkClick r:id="rId3"/>
                        </a:rPr>
                        <a:t>readonly</a:t>
                      </a:r>
                      <a:endParaRPr lang="en-US" sz="2200" b="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7270" marR="97270" marT="97270" marB="97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Boolean. The value is not editable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7270" marR="97270" marT="97270" marB="97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150581170"/>
                  </a:ext>
                </a:extLst>
              </a:tr>
              <a:tr h="58197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u="sng" dirty="0">
                          <a:effectLst/>
                          <a:hlinkClick r:id="rId3"/>
                        </a:rPr>
                        <a:t>required</a:t>
                      </a:r>
                      <a:endParaRPr lang="en-US" sz="2200" b="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7270" marR="97270" marT="97270" marB="97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Boolean. A value is required or must be check for the form to be submittable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7270" marR="97270" marT="97270" marB="97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983945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5981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678" y="191378"/>
            <a:ext cx="7886700" cy="484880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Objectives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428" y="993913"/>
            <a:ext cx="11169372" cy="522135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altLang="en-US" sz="2800" dirty="0"/>
              <a:t>After success completion of the chapter you will be able to: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Identify the core web development technologies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Understand the HTML document structure and contents models.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Identify and use HTML elements and attributes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Build website using HTML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643103" y="6356351"/>
            <a:ext cx="3086100" cy="365125"/>
          </a:xfrm>
        </p:spPr>
        <p:txBody>
          <a:bodyPr/>
          <a:lstStyle/>
          <a:p>
            <a:r>
              <a:rPr lang="en-US"/>
              <a:t>Chapter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311A-DC79-454F-B439-B977E522DD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5923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283802" y="932559"/>
            <a:ext cx="10952234" cy="58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3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 that applied to “image” and “submit” to &lt;input type = “ “&gt;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B6F042AC-F2F5-496B-BCF2-8BC2536D9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30593096"/>
              </p:ext>
            </p:extLst>
          </p:nvPr>
        </p:nvGraphicFramePr>
        <p:xfrm>
          <a:off x="283802" y="1376893"/>
          <a:ext cx="11624396" cy="510486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417755">
                  <a:extLst>
                    <a:ext uri="{9D8B030D-6E8A-4147-A177-3AD203B41FA5}">
                      <a16:colId xmlns:a16="http://schemas.microsoft.com/office/drawing/2014/main" xmlns="" val="2868538055"/>
                    </a:ext>
                  </a:extLst>
                </a:gridCol>
                <a:gridCol w="8206641">
                  <a:extLst>
                    <a:ext uri="{9D8B030D-6E8A-4147-A177-3AD203B41FA5}">
                      <a16:colId xmlns:a16="http://schemas.microsoft.com/office/drawing/2014/main" xmlns="" val="523992782"/>
                    </a:ext>
                  </a:extLst>
                </a:gridCol>
              </a:tblGrid>
              <a:tr h="38980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Attribute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7270" marR="97270" marT="97270" marB="972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Description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7270" marR="97270" marT="97270" marB="972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0598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formaction</a:t>
                      </a:r>
                    </a:p>
                  </a:txBody>
                  <a:tcPr marL="114300" marR="114300" marT="114300" marB="1143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URL to use for form submission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567640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formenctype</a:t>
                      </a:r>
                    </a:p>
                  </a:txBody>
                  <a:tcPr marL="114300" marR="114300" marT="114300" marB="1143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Form data set encoding type to use for form submission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85479725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formmethod</a:t>
                      </a:r>
                    </a:p>
                  </a:txBody>
                  <a:tcPr marL="114300" marR="114300" marT="114300" marB="1143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HTTP method to use for form submission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979328209"/>
                  </a:ext>
                </a:extLst>
              </a:tr>
              <a:tr h="3898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formnovalidate</a:t>
                      </a:r>
                    </a:p>
                  </a:txBody>
                  <a:tcPr marL="114300" marR="114300" marT="114300" marB="1143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Bypass form control validation for form submission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583505193"/>
                  </a:ext>
                </a:extLst>
              </a:tr>
              <a:tr h="5819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formtarget</a:t>
                      </a:r>
                    </a:p>
                  </a:txBody>
                  <a:tcPr marL="114300" marR="114300" marT="114300" marB="1143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Browsing context for form submission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214827672"/>
                  </a:ext>
                </a:extLst>
              </a:tr>
              <a:tr h="3898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height</a:t>
                      </a:r>
                      <a:r>
                        <a:rPr lang="en-US" sz="22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width (</a:t>
                      </a:r>
                      <a:r>
                        <a:rPr lang="en-US" sz="2200" b="0" i="0" u="none" strike="noStrike" cap="none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img</a:t>
                      </a:r>
                      <a:r>
                        <a:rPr lang="en-US" sz="22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only)</a:t>
                      </a:r>
                    </a:p>
                  </a:txBody>
                  <a:tcPr marL="114300" marR="114300" marT="114300" marB="1143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Same as </a:t>
                      </a:r>
                      <a:r>
                        <a:rPr lang="en-US" sz="24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height, width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attributes for </a:t>
                      </a:r>
                      <a:r>
                        <a:rPr lang="en-US" sz="2400" u="sng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&lt;</a:t>
                      </a:r>
                      <a:r>
                        <a:rPr lang="en-US" sz="2400" u="sng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img</a:t>
                      </a:r>
                      <a:r>
                        <a:rPr lang="en-US" sz="2400" u="sng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&gt;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805923792"/>
                  </a:ext>
                </a:extLst>
              </a:tr>
              <a:tr h="3898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src, alt (</a:t>
                      </a:r>
                      <a:r>
                        <a:rPr lang="en-US" sz="2200" b="0" i="0" u="none" strike="noStrike" cap="none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img</a:t>
                      </a:r>
                      <a:r>
                        <a:rPr lang="en-US" sz="22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only)</a:t>
                      </a:r>
                    </a:p>
                  </a:txBody>
                  <a:tcPr marL="114300" marR="114300" marT="114300" marB="1143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Same as </a:t>
                      </a:r>
                      <a:r>
                        <a:rPr lang="en-US" sz="24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src, alt 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attributes for </a:t>
                      </a:r>
                      <a:r>
                        <a:rPr lang="en-US" sz="2400" u="sng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&lt;</a:t>
                      </a:r>
                      <a:r>
                        <a:rPr lang="en-US" sz="2400" u="sng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img</a:t>
                      </a:r>
                      <a:r>
                        <a:rPr lang="en-US" sz="2400" u="sng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&gt;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080554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99687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4661064" y="212261"/>
            <a:ext cx="4108863" cy="58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3" lvl="2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39E8EE7-B5DC-4839-905F-486F3675E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57" y="759964"/>
            <a:ext cx="11542316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161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145773" y="915271"/>
            <a:ext cx="10910154" cy="268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3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(d) Designing a Form Layout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800" dirty="0"/>
              <a:t>There are two general layouts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800" i="1" dirty="0"/>
              <a:t>Labels are placed directly above the input controls 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800" i="1" dirty="0"/>
              <a:t>Labels and controls are placed side-by-side</a:t>
            </a:r>
          </a:p>
          <a:p>
            <a:pPr marL="55563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756582B-6483-4499-BF0D-300E2F858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247" y="3319533"/>
            <a:ext cx="7381034" cy="33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014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145774" y="900060"/>
            <a:ext cx="11861800" cy="200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3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(e) Creating a Selection List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 list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is a list box that presents users with a group of possible values for the data field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list is created using the </a:t>
            </a:r>
            <a:r>
              <a:rPr lang="en-US" sz="2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select and option elements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5A0D2F8-9066-4C95-8DC5-EB1D1C85F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275" y="2867892"/>
            <a:ext cx="7051965" cy="365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976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165100" y="3701019"/>
            <a:ext cx="11861800" cy="274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3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items selection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Two ways for users to select multiple items from a selection list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For non-contiguous selection, press and hold the Ctrl key while making the selections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For contiguous selection, select the first item, press and hold the Shift key, and then select the last item in the range</a:t>
            </a:r>
            <a:endParaRPr lang="en-US" sz="2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C2213BD-7A07-4C09-9254-F63EAD20B185}"/>
              </a:ext>
            </a:extLst>
          </p:cNvPr>
          <p:cNvSpPr txBox="1"/>
          <p:nvPr/>
        </p:nvSpPr>
        <p:spPr>
          <a:xfrm>
            <a:off x="6913218" y="1074652"/>
            <a:ext cx="37225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i="1" dirty="0">
                <a:latin typeface="Calibri" panose="020F0502020204030204" pitchFamily="34" charset="0"/>
                <a:cs typeface="Calibri" panose="020F0502020204030204" pitchFamily="34" charset="0"/>
              </a:rPr>
              <a:t>By default, a selection list appears as a drop-down list box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i="1" dirty="0">
                <a:latin typeface="Calibri" panose="020F0502020204030204" pitchFamily="34" charset="0"/>
                <a:cs typeface="Calibri" panose="020F0502020204030204" pitchFamily="34" charset="0"/>
              </a:rPr>
              <a:t>To display a selection list as a scroll box, use the size attribute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73AD253-0C6F-4D3C-A6D0-5297F4382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7" y="970727"/>
            <a:ext cx="6170902" cy="256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3966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145774" y="900060"/>
            <a:ext cx="11861800" cy="200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3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(f) Grouping Selection Options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selection list options can be organized by placing them in option groups using the </a:t>
            </a:r>
            <a:r>
              <a:rPr lang="en-US" sz="2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optgroup element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FA49D4F-9293-4931-94B8-F1B37C49E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3" y="2594535"/>
            <a:ext cx="6455567" cy="33634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E04DF78-D020-4F8B-AD47-352DD255B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796" y="2432338"/>
            <a:ext cx="4254727" cy="32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3525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145774" y="900061"/>
            <a:ext cx="11861800" cy="173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3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(g) Data Lists - suggesting options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list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is a list of possible data values that a form field can have.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defined using the </a:t>
            </a:r>
            <a:r>
              <a:rPr lang="en-US" sz="2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datalist</a:t>
            </a:r>
            <a:r>
              <a:rPr lang="en-US" sz="2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8D63D7C-45E9-4D52-A14D-5FACAD1D6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3" y="2681308"/>
            <a:ext cx="6561337" cy="29895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11079E9-33BB-403E-926D-28B863665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210" y="3255819"/>
            <a:ext cx="5174017" cy="270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0266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145774" y="900060"/>
            <a:ext cx="11861800" cy="173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3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(h) Entering Date and Time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Date and time fields ensure that users enter data in the correct format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Indicated using type attributes: </a:t>
            </a:r>
            <a:r>
              <a:rPr lang="en-IN" sz="2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date, time, datetime-local, month, and week</a:t>
            </a:r>
          </a:p>
          <a:p>
            <a:pPr marL="398463"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400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D8CCAD7-1597-4876-AE0B-E3129C7F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1" y="2632364"/>
            <a:ext cx="6046053" cy="2443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4E1A540-5920-40EB-8105-20D3C7385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4665"/>
            <a:ext cx="6048375" cy="3343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ECA1809-6C37-46FA-BD8A-E013DE16E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27" y="5125949"/>
            <a:ext cx="5464029" cy="145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5263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145774" y="900059"/>
            <a:ext cx="11861800" cy="198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3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Spinner control - entering numeric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Spinner control: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Displays an up or down arrow to increase or decrease the field value by a set amount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To create a spinner control, </a:t>
            </a:r>
            <a:r>
              <a:rPr lang="en-US" sz="2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 the input element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US" sz="2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data type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FBAF9DC-2C38-4613-8EE5-D2B6ED178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7" y="2951210"/>
            <a:ext cx="6198119" cy="2364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684EA30-3928-4BB8-979C-A9BD061FB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236" y="5146663"/>
            <a:ext cx="7357184" cy="165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4014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2504EC"/>
                </a:solidFill>
              </a:rPr>
              <a:t>Cont’d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9CD4E02-BA66-4699-8227-102A9890D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021" y="938885"/>
            <a:ext cx="8158314" cy="35474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E17A99A-28E6-427C-B6F3-F2BCF3685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36" y="4699184"/>
            <a:ext cx="5143500" cy="1952625"/>
          </a:xfrm>
          <a:prstGeom prst="rect">
            <a:avLst/>
          </a:prstGeom>
        </p:spPr>
      </p:pic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0230" y="969816"/>
            <a:ext cx="5143500" cy="621743"/>
          </a:xfrm>
          <a:noFill/>
          <a:ln/>
        </p:spPr>
        <p:txBody>
          <a:bodyPr>
            <a:noAutofit/>
          </a:bodyPr>
          <a:lstStyle/>
          <a:p>
            <a:pPr marL="53975" lvl="1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/>
              <a:t>(j) Creating a range slider control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05AFBD2F-368C-48F9-9105-D1689BBB6360}"/>
              </a:ext>
            </a:extLst>
          </p:cNvPr>
          <p:cNvSpPr txBox="1">
            <a:spLocks noChangeArrowheads="1"/>
          </p:cNvSpPr>
          <p:nvPr/>
        </p:nvSpPr>
        <p:spPr>
          <a:xfrm>
            <a:off x="213605" y="1620886"/>
            <a:ext cx="3568686" cy="2701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2250" lvl="1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B0F0"/>
                </a:solidFill>
              </a:rPr>
              <a:t>slider control </a:t>
            </a:r>
            <a:r>
              <a:rPr lang="en-US" sz="2400" dirty="0"/>
              <a:t>limits a numeric field to a range of possible values</a:t>
            </a:r>
          </a:p>
          <a:p>
            <a:pPr marL="222250" lvl="1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To create a slider control, apply the range data type in the input element</a:t>
            </a:r>
          </a:p>
        </p:txBody>
      </p:sp>
    </p:spTree>
    <p:extLst>
      <p:ext uri="{BB962C8B-B14F-4D97-AF65-F5344CB8AC3E}">
        <p14:creationId xmlns:p14="http://schemas.microsoft.com/office/powerpoint/2010/main" xmlns="" val="272328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428" y="2173702"/>
            <a:ext cx="11823145" cy="3118734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6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Chapter 2 Part 4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HTML Elements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4400" b="1" dirty="0">
                <a:solidFill>
                  <a:srgbClr val="2504EC"/>
                </a:solidFill>
              </a:rPr>
              <a:t>(Designing a Web Form)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643103" y="6356351"/>
            <a:ext cx="3086100" cy="365125"/>
          </a:xfrm>
        </p:spPr>
        <p:txBody>
          <a:bodyPr/>
          <a:lstStyle/>
          <a:p>
            <a:r>
              <a:rPr lang="en-US"/>
              <a:t>Chapter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311A-DC79-454F-B439-B977E522DD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23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2504EC"/>
                </a:solidFill>
              </a:rPr>
              <a:t>Cont’d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0230" y="969816"/>
            <a:ext cx="5143500" cy="621743"/>
          </a:xfrm>
          <a:noFill/>
          <a:ln/>
        </p:spPr>
        <p:txBody>
          <a:bodyPr>
            <a:noAutofit/>
          </a:bodyPr>
          <a:lstStyle/>
          <a:p>
            <a:pPr marL="53975" lvl="1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/>
              <a:t>(k) The Output element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05AFBD2F-368C-48F9-9105-D1689BBB6360}"/>
              </a:ext>
            </a:extLst>
          </p:cNvPr>
          <p:cNvSpPr txBox="1">
            <a:spLocks noChangeArrowheads="1"/>
          </p:cNvSpPr>
          <p:nvPr/>
        </p:nvSpPr>
        <p:spPr>
          <a:xfrm>
            <a:off x="159490" y="1548282"/>
            <a:ext cx="11521196" cy="170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2250" lvl="1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container element </a:t>
            </a:r>
            <a:r>
              <a:rPr lang="en-US" sz="2400" dirty="0"/>
              <a:t>into which a site or app can inject the results of a calculation or the outcome of a user action.</a:t>
            </a:r>
          </a:p>
          <a:p>
            <a:pPr marL="222250" lvl="1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7030A0"/>
                </a:solidFill>
              </a:rPr>
              <a:t>&lt;output&gt; tag </a:t>
            </a:r>
            <a:r>
              <a:rPr lang="en-US" sz="2400" dirty="0"/>
              <a:t>is a newly added tag and was introduced in HTML5.</a:t>
            </a:r>
          </a:p>
          <a:p>
            <a:pPr marL="222250" lvl="1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Example 1: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14EC86E-1959-4B30-8ED1-DA8378F2E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27" y="3254795"/>
            <a:ext cx="8780750" cy="3193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465FA99-9B8E-494A-B9A3-C2EDDE49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691284"/>
            <a:ext cx="5065851" cy="112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0257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2504EC"/>
                </a:solidFill>
              </a:rPr>
              <a:t>Cont’d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0230" y="969816"/>
            <a:ext cx="5143500" cy="621743"/>
          </a:xfrm>
          <a:noFill/>
          <a:ln/>
        </p:spPr>
        <p:txBody>
          <a:bodyPr>
            <a:noAutofit/>
          </a:bodyPr>
          <a:lstStyle/>
          <a:p>
            <a:pPr marL="53975" lvl="1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/>
              <a:t>Example 2: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4A9EB7-F511-40A8-8323-B10AAEE57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3" y="1590302"/>
            <a:ext cx="8636132" cy="4501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2E2F932-40D7-485C-AA0F-219BF7FD5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280" y="3840974"/>
            <a:ext cx="4084499" cy="288153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4725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2504EC"/>
                </a:solidFill>
              </a:rPr>
              <a:t>Cont’d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05AFBD2F-368C-48F9-9105-D1689BBB6360}"/>
              </a:ext>
            </a:extLst>
          </p:cNvPr>
          <p:cNvSpPr txBox="1">
            <a:spLocks noChangeArrowheads="1"/>
          </p:cNvSpPr>
          <p:nvPr/>
        </p:nvSpPr>
        <p:spPr>
          <a:xfrm>
            <a:off x="117925" y="942109"/>
            <a:ext cx="11889648" cy="529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/>
              <a:t>(l) The progress and meter element </a:t>
            </a:r>
            <a:endParaRPr lang="en-US" sz="2800" b="1" dirty="0">
              <a:solidFill>
                <a:srgbClr val="0070C0"/>
              </a:solidFill>
            </a:endParaRPr>
          </a:p>
          <a:p>
            <a:pPr marL="457200" lvl="1" indent="-2905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</a:rPr>
              <a:t>Progress element </a:t>
            </a:r>
          </a:p>
          <a:p>
            <a:pPr marL="914400" lvl="3" indent="-2905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Displays an indicator showing the completion progress of a task, typically displayed as a progress bar.</a:t>
            </a:r>
          </a:p>
          <a:p>
            <a:pPr marL="914400" lvl="3" indent="-2905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It is mostly used to show the progress of activity like a file uploading or downloading on the web.</a:t>
            </a:r>
          </a:p>
          <a:p>
            <a:pPr marL="457200" lvl="1" indent="-2905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</a:rPr>
              <a:t>Meter element </a:t>
            </a:r>
          </a:p>
          <a:p>
            <a:pPr marL="914400" lvl="3" indent="-2905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Used to measure data within a given range. </a:t>
            </a:r>
          </a:p>
          <a:p>
            <a:pPr marL="914400" lvl="3" indent="-2905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It represents either a scalar value within a known range or a fractional value.</a:t>
            </a:r>
          </a:p>
          <a:p>
            <a:pPr marL="914400" lvl="3" indent="-2905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It is also known as a </a:t>
            </a:r>
            <a:r>
              <a:rPr lang="en-US" sz="2600" dirty="0" smtClean="0"/>
              <a:t>gauss.</a:t>
            </a:r>
            <a:endParaRPr lang="en-US" sz="2600" dirty="0"/>
          </a:p>
          <a:p>
            <a:pPr marL="914400" lvl="3" indent="-2905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It should be used to display disk usage, voting population etc.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4002337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2504EC"/>
                </a:solidFill>
              </a:rPr>
              <a:t>Cont’d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05AFBD2F-368C-48F9-9105-D1689BBB6360}"/>
              </a:ext>
            </a:extLst>
          </p:cNvPr>
          <p:cNvSpPr txBox="1">
            <a:spLocks noChangeArrowheads="1"/>
          </p:cNvSpPr>
          <p:nvPr/>
        </p:nvSpPr>
        <p:spPr>
          <a:xfrm>
            <a:off x="117925" y="942109"/>
            <a:ext cx="11889648" cy="612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/>
              <a:t>Example: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2C7099B-F17A-4189-9FF0-3903A31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7" y="1678638"/>
            <a:ext cx="5844809" cy="476915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0A5B789C-E4EA-4CC5-930E-10DA2282A52C}"/>
              </a:ext>
            </a:extLst>
          </p:cNvPr>
          <p:cNvGrpSpPr/>
          <p:nvPr/>
        </p:nvGrpSpPr>
        <p:grpSpPr>
          <a:xfrm>
            <a:off x="2116630" y="987687"/>
            <a:ext cx="9564056" cy="2500290"/>
            <a:chOff x="2116630" y="987687"/>
            <a:chExt cx="9564056" cy="250029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AD62C594-CEFE-4813-9612-797BEF3787B3}"/>
                </a:ext>
              </a:extLst>
            </p:cNvPr>
            <p:cNvSpPr/>
            <p:nvPr/>
          </p:nvSpPr>
          <p:spPr>
            <a:xfrm>
              <a:off x="3928430" y="987687"/>
              <a:ext cx="7752256" cy="8836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i="1" dirty="0">
                  <a:solidFill>
                    <a:schemeClr val="tx1"/>
                  </a:solidFill>
                </a:rPr>
                <a:t>Value - defines that how much work the task has been completed.</a:t>
              </a:r>
            </a:p>
            <a:p>
              <a:r>
                <a:rPr lang="en-US" sz="2000" i="1" dirty="0">
                  <a:solidFill>
                    <a:schemeClr val="tx1"/>
                  </a:solidFill>
                </a:rPr>
                <a:t>Max - defines that how much work the task requires in total.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FC1FD290-1F90-474C-9271-D8023E856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4873" y="1880842"/>
              <a:ext cx="2211404" cy="124650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xmlns="" id="{DC5BAA7F-B4E3-4BF5-9921-9969D3458CF9}"/>
                </a:ext>
              </a:extLst>
            </p:cNvPr>
            <p:cNvSpPr/>
            <p:nvPr/>
          </p:nvSpPr>
          <p:spPr>
            <a:xfrm rot="5400000">
              <a:off x="3111976" y="2105422"/>
              <a:ext cx="387209" cy="2377902"/>
            </a:xfrm>
            <a:prstGeom prst="leftBrace">
              <a:avLst>
                <a:gd name="adj1" fmla="val 83281"/>
                <a:gd name="adj2" fmla="val 50000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Left Brace 21">
            <a:extLst>
              <a:ext uri="{FF2B5EF4-FFF2-40B4-BE49-F238E27FC236}">
                <a16:creationId xmlns:a16="http://schemas.microsoft.com/office/drawing/2014/main" xmlns="" id="{05E981DC-6C38-465F-83E7-996DD5494A59}"/>
              </a:ext>
            </a:extLst>
          </p:cNvPr>
          <p:cNvSpPr/>
          <p:nvPr/>
        </p:nvSpPr>
        <p:spPr>
          <a:xfrm rot="10800000">
            <a:off x="3757730" y="4356774"/>
            <a:ext cx="670596" cy="941672"/>
          </a:xfrm>
          <a:prstGeom prst="leftBrace">
            <a:avLst>
              <a:gd name="adj1" fmla="val 83281"/>
              <a:gd name="adj2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A09956C-E65D-4D24-907B-C01EB6A2983B}"/>
              </a:ext>
            </a:extLst>
          </p:cNvPr>
          <p:cNvSpPr/>
          <p:nvPr/>
        </p:nvSpPr>
        <p:spPr>
          <a:xfrm>
            <a:off x="6816572" y="2820601"/>
            <a:ext cx="5282122" cy="2044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31520" indent="-731520"/>
            <a:r>
              <a:rPr lang="en-US" sz="18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- </a:t>
            </a:r>
            <a:r>
              <a:rPr lang="en-US" sz="1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mandatory attribute which is used to specify a value in numbers (integer or floating point)..</a:t>
            </a:r>
          </a:p>
          <a:p>
            <a:pPr marL="1463040" indent="-1463040"/>
            <a:r>
              <a:rPr lang="en-US" sz="18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and low - </a:t>
            </a:r>
            <a:r>
              <a:rPr lang="en-US" sz="1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specifies a range that is considered as high and low value respectively.</a:t>
            </a:r>
          </a:p>
          <a:p>
            <a:pPr marL="1371600" indent="-1371600"/>
            <a:r>
              <a:rPr lang="en-US" sz="18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 and min - </a:t>
            </a:r>
            <a:r>
              <a:rPr lang="en-US" sz="1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specifies the maximum and minimum value defined in the range.</a:t>
            </a:r>
          </a:p>
          <a:p>
            <a:pPr marL="731520" indent="-731520"/>
            <a:r>
              <a:rPr lang="en-US" sz="18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Optimum</a:t>
            </a:r>
            <a:r>
              <a:rPr lang="en-US" sz="1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specifies the optimum value for the gauge 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6E9F5A79-53E6-494D-8705-3BE3D7409367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400575" y="3842751"/>
            <a:ext cx="2415997" cy="9848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C58C44F-9B8A-42A0-A4BB-A83D7906A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577" y="5407786"/>
            <a:ext cx="4031673" cy="10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9224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145774" y="730240"/>
            <a:ext cx="11861800" cy="539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3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(m) Working with Form Buttons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 buttons: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type of form control that performs an action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Actions performed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Run a command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from a program linked to the web form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Submit the form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to a program running on the web server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Reset the form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fields to their default values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 of form buttons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Command button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Submit button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Reset button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Custom </a:t>
            </a:r>
            <a:r>
              <a:rPr lang="en-US" sz="2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8364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145774" y="900059"/>
            <a:ext cx="11861800" cy="554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 and Reset button</a:t>
            </a:r>
          </a:p>
          <a:p>
            <a:pPr marL="1081088" lvl="2" indent="-3333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Submit button - 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submits a form to the server for processing when clicked.</a:t>
            </a:r>
          </a:p>
          <a:p>
            <a:pPr marL="1081088" lvl="2" indent="-3333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Reset button - </a:t>
            </a:r>
            <a:r>
              <a:rPr lang="en-IN" sz="2600" dirty="0"/>
              <a:t>resets a form, changing all fields to their default values and deleting any field values that a user has entered</a:t>
            </a:r>
          </a:p>
          <a:p>
            <a:pPr marL="1081088" lvl="2" indent="-3333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Created using </a:t>
            </a:r>
            <a:r>
              <a:rPr lang="en-IN" sz="2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elements 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with the type attribute set to </a:t>
            </a:r>
            <a:r>
              <a:rPr lang="en-IN" sz="2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“submit” 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“reset” 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respectively</a:t>
            </a:r>
            <a:r>
              <a:rPr lang="en-IN" sz="2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81088" lvl="2" indent="-3333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747713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N" sz="26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&lt;input value=“text” type=“submit” /&gt;</a:t>
            </a:r>
          </a:p>
          <a:p>
            <a:pPr marL="747713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6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&lt;input value=“text” type=“reset” /&gt;</a:t>
            </a:r>
          </a:p>
          <a:p>
            <a:pPr marL="747713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		where </a:t>
            </a:r>
            <a:r>
              <a:rPr lang="en-IN" sz="26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 is the string that appears on the button</a:t>
            </a:r>
          </a:p>
        </p:txBody>
      </p:sp>
    </p:spTree>
    <p:extLst>
      <p:ext uri="{BB962C8B-B14F-4D97-AF65-F5344CB8AC3E}">
        <p14:creationId xmlns:p14="http://schemas.microsoft.com/office/powerpoint/2010/main" xmlns="" val="194103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160382" y="952310"/>
            <a:ext cx="11861800" cy="554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 button</a:t>
            </a:r>
          </a:p>
          <a:p>
            <a:pPr marL="692150" lvl="2" indent="-2905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Runs a program that </a:t>
            </a:r>
            <a:r>
              <a:rPr lang="en-IN" sz="2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affects the content of a page 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or the actions of a browser</a:t>
            </a:r>
          </a:p>
          <a:p>
            <a:pPr marL="692150" lvl="2" indent="-2905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Created using the </a:t>
            </a:r>
            <a:r>
              <a:rPr lang="en-IN" sz="2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element 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with the type </a:t>
            </a:r>
            <a:r>
              <a:rPr lang="en-IN" sz="2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 set to button</a:t>
            </a:r>
          </a:p>
          <a:p>
            <a:pPr marL="692150" lvl="2" indent="-2905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e.g. &lt;input value=“text” onclick=“script” type=“button” /&gt;</a:t>
            </a:r>
          </a:p>
          <a:p>
            <a:pPr marL="747713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N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-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string that appears on the button</a:t>
            </a:r>
          </a:p>
          <a:p>
            <a:pPr marL="747713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N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 -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name of the program code that is run when the button is clicked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 button</a:t>
            </a:r>
          </a:p>
          <a:p>
            <a:pPr marL="692150" lvl="2" indent="-2905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Appearance of a command, submit, and reset button is determined by the browser</a:t>
            </a:r>
          </a:p>
          <a:p>
            <a:pPr marL="692150" lvl="2" indent="-2905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For more control over a button’s appearance use the </a:t>
            </a:r>
            <a:r>
              <a:rPr lang="en-US" sz="2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 element</a:t>
            </a:r>
          </a:p>
          <a:p>
            <a:pPr marL="692150" lvl="2" indent="-2905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sz="26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type=“text”&gt; content 	&lt;/button&gt;</a:t>
            </a:r>
          </a:p>
          <a:p>
            <a:pPr marL="10287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	Where type attribute specifies the button type and the content are HTML 	elements placed within the button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511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2504EC"/>
                </a:solidFill>
              </a:rPr>
              <a:t>Cont’d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798618" y="108969"/>
            <a:ext cx="6982691" cy="621743"/>
          </a:xfrm>
          <a:noFill/>
          <a:ln/>
        </p:spPr>
        <p:txBody>
          <a:bodyPr>
            <a:noAutofit/>
          </a:bodyPr>
          <a:lstStyle/>
          <a:p>
            <a:pPr marL="53975" lvl="1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/>
              <a:t>Defining </a:t>
            </a:r>
            <a:r>
              <a:rPr lang="en-US" sz="2800" b="1" dirty="0">
                <a:solidFill>
                  <a:srgbClr val="0070C0"/>
                </a:solidFill>
              </a:rPr>
              <a:t>default value </a:t>
            </a:r>
            <a:r>
              <a:rPr lang="en-US" sz="2800" b="1" dirty="0"/>
              <a:t>and </a:t>
            </a:r>
            <a:r>
              <a:rPr lang="en-US" sz="2800" b="1" dirty="0">
                <a:solidFill>
                  <a:srgbClr val="0070C0"/>
                </a:solidFill>
              </a:rPr>
              <a:t>placeholder</a:t>
            </a:r>
          </a:p>
          <a:p>
            <a:pPr marL="401638" lvl="1" indent="-347663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xmlns="" id="{71541655-4DAB-417E-8EB1-FFD175641DFC}"/>
              </a:ext>
            </a:extLst>
          </p:cNvPr>
          <p:cNvSpPr txBox="1">
            <a:spLocks noChangeArrowheads="1"/>
          </p:cNvSpPr>
          <p:nvPr/>
        </p:nvSpPr>
        <p:spPr>
          <a:xfrm>
            <a:off x="55806" y="916164"/>
            <a:ext cx="4337161" cy="5653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800100"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300" dirty="0"/>
          </a:p>
          <a:p>
            <a:pPr marL="53975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</a:pPr>
            <a:endParaRPr lang="en-US" sz="2800" b="1" dirty="0"/>
          </a:p>
          <a:p>
            <a:pPr marL="401638" lvl="1" indent="-347663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800" b="1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BB8F065E-F447-4D02-92C7-0D46FB04E258}"/>
              </a:ext>
            </a:extLst>
          </p:cNvPr>
          <p:cNvSpPr txBox="1">
            <a:spLocks noChangeArrowheads="1"/>
          </p:cNvSpPr>
          <p:nvPr/>
        </p:nvSpPr>
        <p:spPr>
          <a:xfrm>
            <a:off x="8077200" y="1390598"/>
            <a:ext cx="3864214" cy="496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3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/>
              <a:t>Default value</a:t>
            </a:r>
          </a:p>
          <a:p>
            <a:pPr marL="401638" lvl="1" indent="-34607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42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Specified using the </a:t>
            </a:r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attribute</a:t>
            </a:r>
          </a:p>
          <a:p>
            <a:pPr marL="401638" lvl="1" indent="-34607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563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/>
              <a:t>Placeholder</a:t>
            </a:r>
          </a:p>
          <a:p>
            <a:pPr marL="401638" lvl="1" indent="-34607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A text that appear within a form control, providing a hint about the kind of data that should be entered into a field</a:t>
            </a:r>
          </a:p>
          <a:p>
            <a:pPr marL="401638" lvl="1" indent="-34607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Defined using the </a:t>
            </a:r>
            <a:r>
              <a:rPr lang="en-US" sz="2400" dirty="0">
                <a:solidFill>
                  <a:srgbClr val="0070C0"/>
                </a:solidFill>
              </a:rPr>
              <a:t>placeholder attribute</a:t>
            </a:r>
          </a:p>
          <a:p>
            <a:pPr marL="401638" lvl="1" indent="-34607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021C37A-CA56-42C0-BF78-4E6A83987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7" y="3510850"/>
            <a:ext cx="7757478" cy="2989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1CEE62C-4AA1-4ABE-9D56-834A1EC86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13" y="968721"/>
            <a:ext cx="7029005" cy="23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3606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3. Validating a Web Form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8ED95A-DDE3-42DF-B7B0-D2E6F851609B}"/>
              </a:ext>
            </a:extLst>
          </p:cNvPr>
          <p:cNvSpPr txBox="1">
            <a:spLocks noChangeArrowheads="1"/>
          </p:cNvSpPr>
          <p:nvPr/>
        </p:nvSpPr>
        <p:spPr>
          <a:xfrm>
            <a:off x="79613" y="731824"/>
            <a:ext cx="11927959" cy="566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: Process of ensuring that a user has supplied valid data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Types of validation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Server-side validation – validation occurs on the web server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Client-side validation – validation occurs in the user’s browser</a:t>
            </a:r>
          </a:p>
          <a:p>
            <a:pPr marL="11430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What to validate?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Identifying Required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first validation test is to verify if data is supplied for all the required data fields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Add the </a:t>
            </a:r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attribute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to the control to identify the required data fields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Defining the Length of the Field Value</a:t>
            </a:r>
            <a:endParaRPr lang="en-IN" sz="26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 the syntax to define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maxlength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attribute is </a:t>
            </a:r>
            <a:r>
              <a:rPr lang="en-US" sz="23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&lt;input </a:t>
            </a:r>
            <a:r>
              <a:rPr lang="en-US" sz="2300" i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maxlength</a:t>
            </a:r>
            <a:r>
              <a:rPr lang="en-US" sz="23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=“value”/&gt;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&lt;input name=”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custZip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maxlength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=“5” /&gt;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maxlength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attribute does not distinguish between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characters and digits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6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1929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Validating a Web Form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B8ED95A-DDE3-42DF-B7B0-D2E6F851609B}"/>
              </a:ext>
            </a:extLst>
          </p:cNvPr>
          <p:cNvSpPr txBox="1">
            <a:spLocks noChangeArrowheads="1"/>
          </p:cNvSpPr>
          <p:nvPr/>
        </p:nvSpPr>
        <p:spPr>
          <a:xfrm>
            <a:off x="79613" y="653446"/>
            <a:ext cx="11927959" cy="5639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Validating Based on Data Type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form fails the validation test if the data values entered into a field do not match the field type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Entering a 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nonnumeric data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data field with the number type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Providing 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 email or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types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does not match the 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 of a URL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for a Valid Pattern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test whether a field value follows a valid pattern of characters, test the character string against a regular expression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Regular expression or regex is a concise description of a character pattern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validate a text value against a regular expression, add the pattern attribute to the input element.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see next slide</a:t>
            </a:r>
          </a:p>
          <a:p>
            <a:pPr>
              <a:lnSpc>
                <a:spcPct val="100000"/>
              </a:lnSpc>
              <a:buNone/>
            </a:pPr>
            <a:endParaRPr lang="en-US" sz="26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4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2. Working with </a:t>
            </a:r>
            <a:r>
              <a:rPr lang="en-US" sz="3600" b="1" dirty="0">
                <a:solidFill>
                  <a:srgbClr val="2504EC"/>
                </a:solidFill>
              </a:rPr>
              <a:t>Web Form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69" y="906405"/>
            <a:ext cx="11795641" cy="5541390"/>
          </a:xfrm>
          <a:noFill/>
          <a:ln/>
        </p:spPr>
        <p:txBody>
          <a:bodyPr>
            <a:noAutofit/>
          </a:bodyPr>
          <a:lstStyle/>
          <a:p>
            <a:pPr marL="401638" lvl="1" indent="-347663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dirty="0"/>
              <a:t>Web form </a:t>
            </a:r>
          </a:p>
          <a:p>
            <a:pPr marL="1316038" lvl="3" indent="-347663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Allows users to enter data that can be saved and processed.</a:t>
            </a:r>
          </a:p>
          <a:p>
            <a:pPr marL="1316038" lvl="3" indent="-347663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Common way to accept user input (collect some data from the site visitor) </a:t>
            </a:r>
          </a:p>
          <a:p>
            <a:pPr marL="968375" lvl="3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/>
              <a:t>	E.g. </a:t>
            </a:r>
            <a:r>
              <a:rPr lang="en-US" sz="2400" dirty="0"/>
              <a:t>user registration – capture user info like name, address, credit card, etc.</a:t>
            </a:r>
            <a:endParaRPr lang="en-US" sz="2600" dirty="0"/>
          </a:p>
          <a:p>
            <a:pPr marL="1316038" lvl="3" indent="-347663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It will post the data captured from user to a back-end application such as CGI, ASP Script or PHP script etc. which </a:t>
            </a:r>
            <a:r>
              <a:rPr lang="en-US" sz="2400" dirty="0"/>
              <a:t>will perform required processing on the passed data based on defined business logic inside the application.</a:t>
            </a:r>
            <a:endParaRPr lang="en-US" sz="2600" dirty="0"/>
          </a:p>
          <a:p>
            <a:pPr marL="1316038" lvl="3" indent="-347663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Allows the creation of interactive websites for user feedback</a:t>
            </a:r>
          </a:p>
          <a:p>
            <a:pPr marL="401638" lvl="1" indent="-347663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dirty="0"/>
              <a:t>The &lt;form&gt; HTML element </a:t>
            </a:r>
          </a:p>
          <a:p>
            <a:pPr marL="1425575" lvl="3" indent="-4572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Represents a web document section containing interactive controls for collecting and submitting information.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xmlns="" val="3553390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145773" y="3158350"/>
            <a:ext cx="2939538" cy="156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3" lvl="2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Validation</a:t>
            </a:r>
          </a:p>
          <a:p>
            <a:pPr marL="55563" lvl="2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(examine the code)</a:t>
            </a:r>
            <a:endParaRPr lang="en-US" sz="2000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4A50EAC-1ACE-47F3-90E6-6B5BC8401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417" y="82152"/>
            <a:ext cx="8141999" cy="672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6083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145773" y="3158350"/>
            <a:ext cx="2939538" cy="998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5563" lvl="2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Validation</a:t>
            </a:r>
          </a:p>
          <a:p>
            <a:pPr marL="55563" lvl="2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(look on the screen)</a:t>
            </a:r>
            <a:endParaRPr lang="en-US" sz="2000" b="1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F1D5F63-FA13-4E64-8785-76E4FE86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241" y="77273"/>
            <a:ext cx="7878050" cy="67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983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504EC"/>
                </a:solidFill>
              </a:rPr>
              <a:t>Summary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69" y="955964"/>
            <a:ext cx="11795641" cy="5491830"/>
          </a:xfrm>
          <a:noFill/>
          <a:ln/>
        </p:spPr>
        <p:txBody>
          <a:bodyPr>
            <a:noAutofit/>
          </a:bodyPr>
          <a:lstStyle/>
          <a:p>
            <a:pPr marL="346075" lvl="2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Whenever you want to collect information from visitors you will need a form, which lives inside a &lt;form&gt; element.</a:t>
            </a:r>
          </a:p>
          <a:p>
            <a:pPr marL="346075" lvl="2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from a form is sent to web server in name/value pairs.</a:t>
            </a:r>
          </a:p>
          <a:p>
            <a:pPr marL="346075" lvl="2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form control is given a name, and the text the user types in or the values of the options they select are sent to the server.</a:t>
            </a:r>
          </a:p>
          <a:p>
            <a:pPr marL="346075" lvl="2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HTML5 introduces new form elements which make it easier for visitors to fill in forms.</a:t>
            </a:r>
          </a:p>
          <a:p>
            <a:pPr marL="346075" lvl="2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 buttons are a type of form control that performs an action.</a:t>
            </a:r>
          </a:p>
          <a:p>
            <a:pPr marL="346075" lvl="2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form buttons are </a:t>
            </a:r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control, submit, reset and custom button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6075" lvl="2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 validation is a process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of ensuring that a user has supplied valid data,</a:t>
            </a:r>
          </a:p>
          <a:p>
            <a:pPr marL="346075" lvl="2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validation can be performed either on the client or server side.</a:t>
            </a:r>
          </a:p>
          <a:p>
            <a:pPr marL="346075" lvl="2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xmlns="" val="2330583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 txBox="1">
            <a:spLocks noGrp="1"/>
          </p:cNvSpPr>
          <p:nvPr>
            <p:ph type="title"/>
          </p:nvPr>
        </p:nvSpPr>
        <p:spPr>
          <a:xfrm>
            <a:off x="172278" y="154549"/>
            <a:ext cx="9465412" cy="621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2504EC"/>
              </a:buClr>
              <a:buSzPts val="3600"/>
            </a:pPr>
            <a:r>
              <a:rPr lang="en-US" sz="4000" b="1" dirty="0">
                <a:solidFill>
                  <a:srgbClr val="2504EC"/>
                </a:solidFill>
              </a:rPr>
              <a:t>Exercise 2: </a:t>
            </a:r>
            <a:r>
              <a:rPr lang="en-US" sz="3200" b="1" dirty="0">
                <a:solidFill>
                  <a:srgbClr val="002060"/>
                </a:solidFill>
              </a:rPr>
              <a:t>Working with Form </a:t>
            </a:r>
            <a:endParaRPr sz="3600" b="1" dirty="0">
              <a:solidFill>
                <a:srgbClr val="002060"/>
              </a:solidFill>
            </a:endParaRPr>
          </a:p>
        </p:txBody>
      </p:sp>
      <p:sp>
        <p:nvSpPr>
          <p:cNvPr id="387" name="Google Shape;387;p19"/>
          <p:cNvSpPr txBox="1">
            <a:spLocks noGrp="1"/>
          </p:cNvSpPr>
          <p:nvPr>
            <p:ph type="ftr" idx="11"/>
          </p:nvPr>
        </p:nvSpPr>
        <p:spPr>
          <a:xfrm>
            <a:off x="4766152" y="639061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Chapter 2</a:t>
            </a:r>
            <a:endParaRPr/>
          </a:p>
        </p:txBody>
      </p:sp>
      <p:sp>
        <p:nvSpPr>
          <p:cNvPr id="388" name="Google Shape;388;p19"/>
          <p:cNvSpPr txBox="1">
            <a:spLocks noGrp="1"/>
          </p:cNvSpPr>
          <p:nvPr>
            <p:ph type="sldNum" idx="12"/>
          </p:nvPr>
        </p:nvSpPr>
        <p:spPr>
          <a:xfrm>
            <a:off x="11647607" y="6362906"/>
            <a:ext cx="490330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43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EA67AA-4319-435B-9379-7759E3A79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380" y="947991"/>
            <a:ext cx="9312938" cy="544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1444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 txBox="1">
            <a:spLocks noGrp="1"/>
          </p:cNvSpPr>
          <p:nvPr>
            <p:ph type="title"/>
          </p:nvPr>
        </p:nvSpPr>
        <p:spPr>
          <a:xfrm>
            <a:off x="172278" y="154549"/>
            <a:ext cx="9465412" cy="621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2504EC"/>
              </a:buClr>
              <a:buSzPts val="3600"/>
            </a:pPr>
            <a:r>
              <a:rPr lang="en-US" sz="4000" b="1" dirty="0">
                <a:solidFill>
                  <a:srgbClr val="2504EC"/>
                </a:solidFill>
              </a:rPr>
              <a:t>Exercise 3: </a:t>
            </a:r>
            <a:r>
              <a:rPr lang="en-US" sz="3200" b="1" dirty="0">
                <a:solidFill>
                  <a:srgbClr val="002060"/>
                </a:solidFill>
              </a:rPr>
              <a:t>Working with Form </a:t>
            </a:r>
            <a:r>
              <a:rPr lang="en-US" sz="2800" b="1" dirty="0">
                <a:solidFill>
                  <a:srgbClr val="2504EC"/>
                </a:solidFill>
              </a:rPr>
              <a:t> </a:t>
            </a:r>
            <a:endParaRPr sz="2800" b="1" dirty="0">
              <a:solidFill>
                <a:srgbClr val="2504EC"/>
              </a:solidFill>
            </a:endParaRPr>
          </a:p>
        </p:txBody>
      </p:sp>
      <p:sp>
        <p:nvSpPr>
          <p:cNvPr id="387" name="Google Shape;387;p19"/>
          <p:cNvSpPr txBox="1">
            <a:spLocks noGrp="1"/>
          </p:cNvSpPr>
          <p:nvPr>
            <p:ph type="ftr" idx="11"/>
          </p:nvPr>
        </p:nvSpPr>
        <p:spPr>
          <a:xfrm>
            <a:off x="4766152" y="639061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Chapter 2</a:t>
            </a:r>
            <a:endParaRPr/>
          </a:p>
        </p:txBody>
      </p:sp>
      <p:sp>
        <p:nvSpPr>
          <p:cNvPr id="388" name="Google Shape;388;p19"/>
          <p:cNvSpPr txBox="1">
            <a:spLocks noGrp="1"/>
          </p:cNvSpPr>
          <p:nvPr>
            <p:ph type="sldNum" idx="12"/>
          </p:nvPr>
        </p:nvSpPr>
        <p:spPr>
          <a:xfrm>
            <a:off x="11647607" y="6362906"/>
            <a:ext cx="490330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44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5C04305-BF06-4C29-8206-79F72C60D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162" y="931471"/>
            <a:ext cx="8736837" cy="55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3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2504EC"/>
                </a:solidFill>
              </a:rPr>
              <a:t>Cont’d 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69" y="906405"/>
            <a:ext cx="11795641" cy="517221"/>
          </a:xfrm>
          <a:noFill/>
          <a:ln/>
        </p:spPr>
        <p:txBody>
          <a:bodyPr>
            <a:noAutofit/>
          </a:bodyPr>
          <a:lstStyle/>
          <a:p>
            <a:pPr marL="53975" lvl="1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/>
              <a:t>Interaction between the web </a:t>
            </a:r>
            <a:r>
              <a:rPr lang="en-US" sz="2800" b="1" dirty="0" smtClean="0"/>
              <a:t>form </a:t>
            </a:r>
            <a:r>
              <a:rPr lang="en-US" sz="2800" b="1" dirty="0"/>
              <a:t>and the 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2F833F3-0FC3-4959-B609-82D7F5845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12" y="1466989"/>
            <a:ext cx="106394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037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2504EC"/>
                </a:solidFill>
              </a:rPr>
              <a:t>Cont’d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798618" y="108969"/>
            <a:ext cx="8431085" cy="621743"/>
          </a:xfrm>
          <a:noFill/>
          <a:ln/>
        </p:spPr>
        <p:txBody>
          <a:bodyPr>
            <a:noAutofit/>
          </a:bodyPr>
          <a:lstStyle/>
          <a:p>
            <a:pPr marL="53975" lvl="1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/>
              <a:t>Inside the web form</a:t>
            </a:r>
          </a:p>
          <a:p>
            <a:pPr marL="401638" lvl="1" indent="-347663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09D4BBB4-5EC6-4005-8CF2-7CCF3D3E0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657" y="1095612"/>
            <a:ext cx="8103537" cy="565341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xmlns="" id="{71541655-4DAB-417E-8EB1-FFD175641DFC}"/>
              </a:ext>
            </a:extLst>
          </p:cNvPr>
          <p:cNvSpPr txBox="1">
            <a:spLocks noChangeArrowheads="1"/>
          </p:cNvSpPr>
          <p:nvPr/>
        </p:nvSpPr>
        <p:spPr>
          <a:xfrm>
            <a:off x="130630" y="942288"/>
            <a:ext cx="4337161" cy="5653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34950" lvl="1" indent="-2349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The web form can contain one or more of the following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&lt;input&gt; element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&lt;textarea&gt; element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&lt;button&gt;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endParaRPr lang="en-US" sz="2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&lt;select&gt; element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&lt;option&gt; element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&lt;optgroup&gt; element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&lt;fieldset&gt; element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&lt;legend&gt;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&lt;label&gt; element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&lt;output&gt; element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datalist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element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&lt;progress&gt;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&lt;meter&gt; element </a:t>
            </a:r>
            <a:endParaRPr lang="en-US" sz="2800" b="1" dirty="0"/>
          </a:p>
          <a:p>
            <a:pPr marL="401638" lvl="1" indent="-347663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67914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2504EC"/>
                </a:solidFill>
              </a:rPr>
              <a:t>Cont’d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xmlns="" id="{71541655-4DAB-417E-8EB1-FFD175641DFC}"/>
              </a:ext>
            </a:extLst>
          </p:cNvPr>
          <p:cNvSpPr txBox="1">
            <a:spLocks noChangeArrowheads="1"/>
          </p:cNvSpPr>
          <p:nvPr/>
        </p:nvSpPr>
        <p:spPr>
          <a:xfrm>
            <a:off x="55806" y="916164"/>
            <a:ext cx="11885608" cy="2512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b="1" dirty="0" smtClean="0"/>
              <a:t>Form </a:t>
            </a:r>
            <a:r>
              <a:rPr lang="en-US" sz="3200" b="1" dirty="0"/>
              <a:t>control elements </a:t>
            </a:r>
          </a:p>
          <a:p>
            <a:pPr marL="401638" lvl="1" indent="-2905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600" dirty="0"/>
              <a:t>These are the objects that allow a user to interact with a form.</a:t>
            </a:r>
          </a:p>
          <a:p>
            <a:pPr marL="401638" lvl="1" indent="-2905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600" dirty="0"/>
              <a:t>Each </a:t>
            </a:r>
            <a:r>
              <a:rPr lang="en-IN" sz="2600" i="1" dirty="0">
                <a:solidFill>
                  <a:srgbClr val="0070C0"/>
                </a:solidFill>
              </a:rPr>
              <a:t>data entry control element </a:t>
            </a:r>
            <a:r>
              <a:rPr lang="en-IN" sz="2600" dirty="0"/>
              <a:t>is associated with a </a:t>
            </a:r>
            <a:r>
              <a:rPr lang="en-IN" sz="2600" b="1" dirty="0"/>
              <a:t>data field </a:t>
            </a:r>
            <a:r>
              <a:rPr lang="en-IN" sz="2600" dirty="0"/>
              <a:t>that stores the data values supplied by a user.</a:t>
            </a:r>
          </a:p>
          <a:p>
            <a:pPr marL="401638" lvl="1" indent="-2905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800" dirty="0"/>
              <a:t>Types of </a:t>
            </a:r>
            <a:r>
              <a:rPr lang="en-IN" sz="2800" b="1" dirty="0"/>
              <a:t>controls</a:t>
            </a:r>
          </a:p>
          <a:p>
            <a:pPr marL="401638" lvl="1" indent="-2905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300" dirty="0"/>
          </a:p>
          <a:p>
            <a:pPr marL="53975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</a:pPr>
            <a:endParaRPr lang="en-US" sz="2800" b="1" dirty="0"/>
          </a:p>
          <a:p>
            <a:pPr marL="401638" lvl="1" indent="-347663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800" b="1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xmlns="" id="{4FEDC776-6F3D-48CE-8F54-6EA010E511E5}"/>
              </a:ext>
            </a:extLst>
          </p:cNvPr>
          <p:cNvSpPr txBox="1">
            <a:spLocks noChangeArrowheads="1"/>
          </p:cNvSpPr>
          <p:nvPr/>
        </p:nvSpPr>
        <p:spPr>
          <a:xfrm>
            <a:off x="2418940" y="3498394"/>
            <a:ext cx="3867560" cy="313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lvl="1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7030A0"/>
                </a:solidFill>
              </a:rPr>
              <a:t>Text Input boxes</a:t>
            </a:r>
          </a:p>
          <a:p>
            <a:pPr marL="1143000" lvl="3" indent="-400050">
              <a:buFont typeface="Wingdings" panose="05000000000000000000" pitchFamily="2" charset="2"/>
              <a:buChar char="ü"/>
            </a:pPr>
            <a:r>
              <a:rPr lang="en-I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line input</a:t>
            </a:r>
          </a:p>
          <a:p>
            <a:pPr marL="1143000" lvl="3" indent="-400050">
              <a:buFont typeface="Wingdings" panose="05000000000000000000" pitchFamily="2" charset="2"/>
              <a:buChar char="ü"/>
            </a:pPr>
            <a:r>
              <a:rPr lang="en-I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Multi-line input</a:t>
            </a:r>
          </a:p>
          <a:p>
            <a:pPr marL="1143000" lvl="3" indent="-400050">
              <a:buFont typeface="Wingdings" panose="05000000000000000000" pitchFamily="2" charset="2"/>
              <a:buChar char="ü"/>
            </a:pPr>
            <a:r>
              <a:rPr lang="en-I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 input </a:t>
            </a:r>
          </a:p>
          <a:p>
            <a:pPr marL="400050" lvl="1" indent="-40005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7030A0"/>
                </a:solidFill>
              </a:rPr>
              <a:t>Choice/Selection  </a:t>
            </a:r>
          </a:p>
          <a:p>
            <a:pPr marL="1200150" lvl="3" indent="-457200">
              <a:buFont typeface="Wingdings" panose="05000000000000000000" pitchFamily="2" charset="2"/>
              <a:buChar char="ü"/>
            </a:pPr>
            <a:r>
              <a:rPr lang="en-I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 lists </a:t>
            </a:r>
          </a:p>
          <a:p>
            <a:pPr marL="1200150" lvl="3" indent="-457200">
              <a:buFont typeface="Wingdings" panose="05000000000000000000" pitchFamily="2" charset="2"/>
              <a:buChar char="ü"/>
            </a:pPr>
            <a:r>
              <a:rPr lang="en-I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buttons</a:t>
            </a:r>
          </a:p>
          <a:p>
            <a:pPr marL="1200150" lvl="3" indent="-457200">
              <a:buFont typeface="Wingdings" panose="05000000000000000000" pitchFamily="2" charset="2"/>
              <a:buChar char="ü"/>
            </a:pPr>
            <a:r>
              <a:rPr lang="en-I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boxes  </a:t>
            </a:r>
            <a:endParaRPr lang="en-US" sz="2800" b="1" dirty="0"/>
          </a:p>
          <a:p>
            <a:pPr marL="401638" lvl="1" indent="-347663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800" b="1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408BB36E-DA25-4A03-B1D2-F851C02D7174}"/>
              </a:ext>
            </a:extLst>
          </p:cNvPr>
          <p:cNvSpPr txBox="1">
            <a:spLocks noChangeArrowheads="1"/>
          </p:cNvSpPr>
          <p:nvPr/>
        </p:nvSpPr>
        <p:spPr>
          <a:xfrm>
            <a:off x="7317620" y="4007382"/>
            <a:ext cx="3867560" cy="211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lvl="1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7030A0"/>
                </a:solidFill>
              </a:rPr>
              <a:t>Widget elements </a:t>
            </a:r>
          </a:p>
          <a:p>
            <a:pPr marL="1143000" lvl="3" indent="-400050">
              <a:buFont typeface="Wingdings" panose="05000000000000000000" pitchFamily="2" charset="2"/>
              <a:buChar char="ü"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Spin boxes</a:t>
            </a:r>
          </a:p>
          <a:p>
            <a:pPr marL="1143000" lvl="3" indent="-400050">
              <a:buFont typeface="Wingdings" panose="05000000000000000000" pitchFamily="2" charset="2"/>
              <a:buChar char="ü"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Slider controls</a:t>
            </a:r>
          </a:p>
          <a:p>
            <a:pPr marL="1143000" lvl="3" indent="-400050">
              <a:buFont typeface="Wingdings" panose="05000000000000000000" pitchFamily="2" charset="2"/>
              <a:buChar char="ü"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Calendar controls</a:t>
            </a:r>
          </a:p>
          <a:p>
            <a:pPr marL="1143000" lvl="3" indent="-400050">
              <a:buFont typeface="Wingdings" panose="05000000000000000000" pitchFamily="2" charset="2"/>
              <a:buChar char="ü"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pickers</a:t>
            </a:r>
          </a:p>
          <a:p>
            <a:pPr marL="400050" lvl="1" indent="-400050"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 marL="401638" lvl="1" indent="-347663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79551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2504EC"/>
                </a:solidFill>
              </a:rPr>
              <a:t>Cont’d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xmlns="" id="{71541655-4DAB-417E-8EB1-FFD175641DFC}"/>
              </a:ext>
            </a:extLst>
          </p:cNvPr>
          <p:cNvSpPr txBox="1">
            <a:spLocks noChangeArrowheads="1"/>
          </p:cNvSpPr>
          <p:nvPr/>
        </p:nvSpPr>
        <p:spPr>
          <a:xfrm>
            <a:off x="55806" y="916163"/>
            <a:ext cx="11885608" cy="553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b="1" dirty="0"/>
              <a:t>(a) Creating Web forms </a:t>
            </a:r>
          </a:p>
          <a:p>
            <a:pPr marL="401638" lvl="1" indent="-2905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Web forms are marked using the </a:t>
            </a:r>
            <a:r>
              <a:rPr lang="en-IN" sz="2600" b="1" i="1" dirty="0">
                <a:latin typeface="Calibri" panose="020F0502020204030204" pitchFamily="34" charset="0"/>
                <a:cs typeface="Calibri" panose="020F0502020204030204" pitchFamily="34" charset="0"/>
              </a:rPr>
              <a:t>form element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I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&lt;form id=“</a:t>
            </a:r>
            <a:r>
              <a:rPr lang="en-IN" sz="2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n-IN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IN" sz="2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IN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IN" sz="2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	form control elements goes here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IN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&lt;/form&gt;</a:t>
            </a:r>
          </a:p>
          <a:p>
            <a:pPr marL="1368425"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 attribute 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used to uniquely identifies the form</a:t>
            </a:r>
          </a:p>
          <a:p>
            <a:pPr marL="1368425"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 specify additional attributes of the form </a:t>
            </a:r>
          </a:p>
          <a:p>
            <a:pPr marL="1368425"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Some of the form attributes control the behavior during form submission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600" dirty="0"/>
          </a:p>
          <a:p>
            <a:pPr marL="401638" lvl="1" indent="-2905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A form element can be </a:t>
            </a:r>
            <a:r>
              <a:rPr lang="en-IN" sz="2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placed anywhere 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within the body of a page</a:t>
            </a:r>
          </a:p>
          <a:p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Forms also can contain other web page elements such as </a:t>
            </a:r>
            <a:r>
              <a:rPr lang="en-IN" sz="2600" i="1" dirty="0">
                <a:latin typeface="Calibri" panose="020F0502020204030204" pitchFamily="34" charset="0"/>
                <a:cs typeface="Calibri" panose="020F0502020204030204" pitchFamily="34" charset="0"/>
              </a:rPr>
              <a:t>tables, paragraphs, inline images, and headings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xmlns="" val="64473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2504EC"/>
                </a:solidFill>
              </a:rPr>
              <a:t>Cont’d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38FCED-8D56-42E4-914A-9264575887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Internet Programming I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EA4213A-C4DA-48E2-905E-386415EEC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27" y="1006748"/>
            <a:ext cx="7422957" cy="5728586"/>
          </a:xfrm>
          <a:prstGeom prst="rect">
            <a:avLst/>
          </a:prstGeom>
        </p:spPr>
      </p:pic>
      <p:sp>
        <p:nvSpPr>
          <p:cNvPr id="37" name="Rectangle 6">
            <a:extLst>
              <a:ext uri="{FF2B5EF4-FFF2-40B4-BE49-F238E27FC236}">
                <a16:creationId xmlns:a16="http://schemas.microsoft.com/office/drawing/2014/main" xmlns="" id="{71541655-4DAB-417E-8EB1-FFD175641DFC}"/>
              </a:ext>
            </a:extLst>
          </p:cNvPr>
          <p:cNvSpPr txBox="1">
            <a:spLocks noChangeArrowheads="1"/>
          </p:cNvSpPr>
          <p:nvPr/>
        </p:nvSpPr>
        <p:spPr>
          <a:xfrm>
            <a:off x="4788109" y="878933"/>
            <a:ext cx="3469001" cy="621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/>
              <a:t>Example: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E6AD755-8B20-42F0-B8EE-3FE930E5A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216" y="1732701"/>
            <a:ext cx="4203357" cy="332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714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10888</TotalTime>
  <Words>2401</Words>
  <Application>Microsoft Office PowerPoint</Application>
  <PresentationFormat>Custom</PresentationFormat>
  <Paragraphs>492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3_Office Theme</vt:lpstr>
      <vt:lpstr>Slide 1</vt:lpstr>
      <vt:lpstr>Objectives</vt:lpstr>
      <vt:lpstr>Slide 3</vt:lpstr>
      <vt:lpstr>2. Working with Web Form</vt:lpstr>
      <vt:lpstr>Cont’d </vt:lpstr>
      <vt:lpstr>Cont’d</vt:lpstr>
      <vt:lpstr>Cont’d</vt:lpstr>
      <vt:lpstr>Cont’d</vt:lpstr>
      <vt:lpstr>Cont’d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Cont’d</vt:lpstr>
      <vt:lpstr>Cont’d</vt:lpstr>
      <vt:lpstr>Cont’d</vt:lpstr>
      <vt:lpstr>Cont’d</vt:lpstr>
      <vt:lpstr>Cont’d</vt:lpstr>
      <vt:lpstr>Cont’d </vt:lpstr>
      <vt:lpstr>Cont’d </vt:lpstr>
      <vt:lpstr>Cont’d </vt:lpstr>
      <vt:lpstr>Cont’d</vt:lpstr>
      <vt:lpstr>3. Validating a Web Form</vt:lpstr>
      <vt:lpstr>Validating a Web Form</vt:lpstr>
      <vt:lpstr>Cont’d </vt:lpstr>
      <vt:lpstr>Cont’d </vt:lpstr>
      <vt:lpstr>Summary</vt:lpstr>
      <vt:lpstr>Exercise 2: Working with Form </vt:lpstr>
      <vt:lpstr>Exercise 3: Working with Form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Programming</dc:title>
  <dc:creator>Habesh</dc:creator>
  <cp:lastModifiedBy>Abu Ayub</cp:lastModifiedBy>
  <cp:revision>540</cp:revision>
  <dcterms:created xsi:type="dcterms:W3CDTF">2020-11-22T19:05:37Z</dcterms:created>
  <dcterms:modified xsi:type="dcterms:W3CDTF">2023-04-19T05:16:07Z</dcterms:modified>
</cp:coreProperties>
</file>