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85" r:id="rId2"/>
  </p:sldMasterIdLst>
  <p:notesMasterIdLst>
    <p:notesMasterId r:id="rId49"/>
  </p:notesMasterIdLst>
  <p:handoutMasterIdLst>
    <p:handoutMasterId r:id="rId50"/>
  </p:handoutMasterIdLst>
  <p:sldIdLst>
    <p:sldId id="534" r:id="rId3"/>
    <p:sldId id="656" r:id="rId4"/>
    <p:sldId id="632" r:id="rId5"/>
    <p:sldId id="652" r:id="rId6"/>
    <p:sldId id="662" r:id="rId7"/>
    <p:sldId id="663" r:id="rId8"/>
    <p:sldId id="664" r:id="rId9"/>
    <p:sldId id="665" r:id="rId10"/>
    <p:sldId id="666" r:id="rId11"/>
    <p:sldId id="667" r:id="rId12"/>
    <p:sldId id="668" r:id="rId13"/>
    <p:sldId id="669" r:id="rId14"/>
    <p:sldId id="660" r:id="rId15"/>
    <p:sldId id="670" r:id="rId16"/>
    <p:sldId id="671" r:id="rId17"/>
    <p:sldId id="672" r:id="rId18"/>
    <p:sldId id="673" r:id="rId19"/>
    <p:sldId id="661" r:id="rId20"/>
    <p:sldId id="683" r:id="rId21"/>
    <p:sldId id="681" r:id="rId22"/>
    <p:sldId id="682" r:id="rId23"/>
    <p:sldId id="653" r:id="rId24"/>
    <p:sldId id="676" r:id="rId25"/>
    <p:sldId id="678" r:id="rId26"/>
    <p:sldId id="679" r:id="rId27"/>
    <p:sldId id="680" r:id="rId28"/>
    <p:sldId id="674" r:id="rId29"/>
    <p:sldId id="654" r:id="rId30"/>
    <p:sldId id="685" r:id="rId31"/>
    <p:sldId id="686" r:id="rId32"/>
    <p:sldId id="688" r:id="rId33"/>
    <p:sldId id="689" r:id="rId34"/>
    <p:sldId id="690" r:id="rId35"/>
    <p:sldId id="691" r:id="rId36"/>
    <p:sldId id="692" r:id="rId37"/>
    <p:sldId id="693" r:id="rId38"/>
    <p:sldId id="694" r:id="rId39"/>
    <p:sldId id="695" r:id="rId40"/>
    <p:sldId id="696" r:id="rId41"/>
    <p:sldId id="697" r:id="rId42"/>
    <p:sldId id="315" r:id="rId43"/>
    <p:sldId id="698" r:id="rId44"/>
    <p:sldId id="699" r:id="rId45"/>
    <p:sldId id="650" r:id="rId46"/>
    <p:sldId id="700" r:id="rId47"/>
    <p:sldId id="278" r:id="rId48"/>
  </p:sldIdLst>
  <p:sldSz cx="12192000" cy="6858000"/>
  <p:notesSz cx="7102475" cy="102330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8" roundtripDataSignature="AMtx7mjWXbB9EBFDNPwpNwlWAvh31qZO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027" autoAdjust="0"/>
    <p:restoredTop sz="94660"/>
  </p:normalViewPr>
  <p:slideViewPr>
    <p:cSldViewPr snapToGrid="0">
      <p:cViewPr>
        <p:scale>
          <a:sx n="70" d="100"/>
          <a:sy n="70" d="100"/>
        </p:scale>
        <p:origin x="-612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8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D1BA2-FEF4-46A0-903B-0FFCC5EDC9C9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0C999-43AE-4577-A128-34FCFC685B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092" y="0"/>
            <a:ext cx="3077739" cy="51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088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b" anchorCtr="0">
            <a:noAutofit/>
          </a:bodyPr>
          <a:lstStyle/>
          <a:p>
            <a:pPr algn="r" defTabSz="990570">
              <a:defRPr/>
            </a:pPr>
            <a:fld id="{00000000-1234-1234-1234-123412341234}" type="slidenum">
              <a:rPr lang="en-US" sz="1500"/>
              <a:pPr algn="r" defTabSz="990570">
                <a:defRPr/>
              </a:pPr>
              <a:t>1</a:t>
            </a:fld>
            <a:endParaRPr sz="1500"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t" anchorCtr="0">
            <a:noAutofit/>
          </a:bodyPr>
          <a:lstStyle/>
          <a:p>
            <a:pPr marL="0" indent="0">
              <a:buClr>
                <a:schemeClr val="dk1"/>
              </a:buClr>
              <a:buSzPts val="12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Lecture slides prepared for “Computer Organization and Architecture”, 10/e, by William Stallings, Chapter 2 “Performance Issues”.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/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27175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861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1506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7578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7108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9626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8862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7800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9728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3980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126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9201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160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79689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593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3097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8180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64629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25538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6672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0758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12798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24746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44796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95663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47919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766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411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38536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29671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8418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57461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99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91298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97815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19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83" name="Google Shape;383;p19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41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960781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13529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857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19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83" name="Google Shape;383;p19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44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182176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2" name="Google Shape;382;p19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83" name="Google Shape;383;p19:notes"/>
          <p:cNvSpPr txBox="1">
            <a:spLocks noGrp="1"/>
          </p:cNvSpPr>
          <p:nvPr>
            <p:ph type="sldNum" idx="12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41" tIns="49507" rIns="99041" bIns="49507" anchor="b" anchorCtr="0">
            <a:noAutofit/>
          </a:bodyPr>
          <a:lstStyle/>
          <a:p>
            <a:pPr algn="r"/>
            <a:fld id="{00000000-1234-1234-1234-123412341234}" type="slidenum">
              <a:rPr lang="en-US"/>
              <a:pPr algn="r"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405335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:notes"/>
          <p:cNvSpPr txBox="1">
            <a:spLocks noGrp="1"/>
          </p:cNvSpPr>
          <p:nvPr>
            <p:ph type="body" idx="1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spcFirstLastPara="1" wrap="square" lIns="99041" tIns="49507" rIns="99041" bIns="49507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399" name="Google Shape;3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624082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5141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78767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0403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1724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7275" cy="34528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D8AED6-E225-40A4-9387-1AC8665F32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453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>
            <a:spLocks noGrp="1"/>
          </p:cNvSpPr>
          <p:nvPr>
            <p:ph type="title"/>
          </p:nvPr>
        </p:nvSpPr>
        <p:spPr>
          <a:xfrm>
            <a:off x="131417" y="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dt" idx="10"/>
          </p:nvPr>
        </p:nvSpPr>
        <p:spPr>
          <a:xfrm>
            <a:off x="383177" y="6447797"/>
            <a:ext cx="3709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lang="en-US" sz="1800" b="1" i="1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5389220" y="6452290"/>
            <a:ext cx="30480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1">
                <a:solidFill>
                  <a:srgbClr val="0070C0"/>
                </a:solidFill>
                <a:effectLst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 lang="en-US" dirty="0"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11353800" y="6356356"/>
            <a:ext cx="653773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ctr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7130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4225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0481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body" idx="1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2648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>
            <a:spLocks noGrp="1"/>
          </p:cNvSpPr>
          <p:nvPr>
            <p:ph type="pic" idx="2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43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6571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2595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>
            <a:spLocks noGrp="1"/>
          </p:cNvSpPr>
          <p:nvPr>
            <p:ph type="title"/>
          </p:nvPr>
        </p:nvSpPr>
        <p:spPr>
          <a:xfrm rot="5400000">
            <a:off x="7133430" y="1956596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4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3259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sldNum" idx="12"/>
          </p:nvPr>
        </p:nvSpPr>
        <p:spPr>
          <a:xfrm>
            <a:off x="11353800" y="6356356"/>
            <a:ext cx="653773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3"/>
          <p:cNvSpPr>
            <a:spLocks noGrp="1"/>
          </p:cNvSpPr>
          <p:nvPr>
            <p:ph type="pic" idx="2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sldNum" idx="12"/>
          </p:nvPr>
        </p:nvSpPr>
        <p:spPr>
          <a:xfrm>
            <a:off x="11353800" y="6356356"/>
            <a:ext cx="653773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sldNum" idx="12"/>
          </p:nvPr>
        </p:nvSpPr>
        <p:spPr>
          <a:xfrm>
            <a:off x="11353800" y="6356356"/>
            <a:ext cx="653773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>
            <a:spLocks noGrp="1"/>
          </p:cNvSpPr>
          <p:nvPr>
            <p:ph type="title"/>
          </p:nvPr>
        </p:nvSpPr>
        <p:spPr>
          <a:xfrm rot="5400000">
            <a:off x="7133430" y="1956596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4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sldNum" idx="12"/>
          </p:nvPr>
        </p:nvSpPr>
        <p:spPr>
          <a:xfrm>
            <a:off x="11353800" y="6356356"/>
            <a:ext cx="653773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250635" y="632516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277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0046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8124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51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11353800" y="6356356"/>
            <a:ext cx="653773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Google Shape;93;p25">
            <a:extLst>
              <a:ext uri="{FF2B5EF4-FFF2-40B4-BE49-F238E27FC236}">
                <a16:creationId xmlns="" xmlns:a16="http://schemas.microsoft.com/office/drawing/2014/main" id="{FC9DEA6F-43C6-4FA6-BDF7-3422B208B933}"/>
              </a:ext>
            </a:extLst>
          </p:cNvPr>
          <p:cNvSpPr txBox="1">
            <a:spLocks noGrp="1"/>
          </p:cNvSpPr>
          <p:nvPr>
            <p:ph type="dt" idx="2"/>
          </p:nvPr>
        </p:nvSpPr>
        <p:spPr>
          <a:xfrm>
            <a:off x="383177" y="6434734"/>
            <a:ext cx="37098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lang="en-US" sz="1800" b="1" i="1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8" name="Google Shape;94;p25">
            <a:extLst>
              <a:ext uri="{FF2B5EF4-FFF2-40B4-BE49-F238E27FC236}">
                <a16:creationId xmlns="" xmlns:a16="http://schemas.microsoft.com/office/drawing/2014/main" id="{3AA258DE-4114-4F32-808A-C86A8DED2B2E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5389220" y="6426164"/>
            <a:ext cx="304800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1">
                <a:solidFill>
                  <a:srgbClr val="0070C0"/>
                </a:solidFill>
                <a:effectLst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Chapter 2</a:t>
            </a:r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9" r:id="rId3"/>
    <p:sldLayoutId id="2147483670" r:id="rId4"/>
    <p:sldLayoutId id="2147483671" r:id="rId5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Internet Programming I</a:t>
            </a:r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Chapter 2</a:t>
            </a:r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16025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font_style.asp" TargetMode="External"/><Relationship Id="rId7" Type="http://schemas.openxmlformats.org/officeDocument/2006/relationships/hyperlink" Target="http://www.w3schools.com/tags/tag_u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w3schools.com/tags/tag_strike.asp" TargetMode="External"/><Relationship Id="rId5" Type="http://schemas.openxmlformats.org/officeDocument/2006/relationships/hyperlink" Target="http://www.w3schools.com/tags/tag_sup.asp" TargetMode="External"/><Relationship Id="rId4" Type="http://schemas.openxmlformats.org/officeDocument/2006/relationships/hyperlink" Target="http://www.w3schools.com/tags/tag_phrase_elements.as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www.tutorialrepublic.com/html-reference/html-character-entities.php" TargetMode="External"/><Relationship Id="rId5" Type="http://schemas.openxmlformats.org/officeDocument/2006/relationships/hyperlink" Target="https://html.spec.whatwg.org/multipage/named-characters.html" TargetMode="External"/><Relationship Id="rId4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onics-tutorials.ws/boolean/bool_6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CC2E5"/>
            </a:gs>
            <a:gs pos="38000">
              <a:srgbClr val="9CC2E5"/>
            </a:gs>
            <a:gs pos="80000">
              <a:srgbClr val="CCE0F2">
                <a:alpha val="33725"/>
              </a:srgbClr>
            </a:gs>
            <a:gs pos="100000">
              <a:srgbClr val="CCE0F2">
                <a:alpha val="33725"/>
              </a:srgbClr>
            </a:gs>
          </a:gsLst>
          <a:lin ang="5400000" scaled="0"/>
        </a:gra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/>
        </p:nvSpPr>
        <p:spPr>
          <a:xfrm>
            <a:off x="-1534470" y="1786030"/>
            <a:ext cx="1846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2947347" y="1545714"/>
            <a:ext cx="6807916" cy="2575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lnSpc>
                <a:spcPct val="150000"/>
              </a:lnSpc>
              <a:buSzPts val="4000"/>
              <a:defRPr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4000" b="1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Chapter 2</a:t>
            </a:r>
          </a:p>
          <a:p>
            <a:pPr algn="ctr">
              <a:lnSpc>
                <a:spcPct val="90000"/>
              </a:lnSpc>
              <a:buSzPts val="4000"/>
              <a:defRPr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Web Development Using </a:t>
            </a:r>
            <a:r>
              <a:rPr lang="en-US" sz="4000" b="1" dirty="0" smtClean="0"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algn="ctr">
              <a:lnSpc>
                <a:spcPct val="90000"/>
              </a:lnSpc>
              <a:buSzPts val="4000"/>
              <a:defRPr/>
            </a:pPr>
            <a:r>
              <a:rPr lang="en-US" sz="4000" b="1" dirty="0" smtClean="0">
                <a:latin typeface="Calibri"/>
                <a:ea typeface="Calibri"/>
                <a:cs typeface="Calibri"/>
                <a:sym typeface="Calibri"/>
              </a:rPr>
              <a:t>Part II</a:t>
            </a:r>
          </a:p>
          <a:p>
            <a:pPr algn="ctr">
              <a:lnSpc>
                <a:spcPct val="90000"/>
              </a:lnSpc>
              <a:buSzPts val="4000"/>
              <a:defRPr/>
            </a:pPr>
            <a:r>
              <a:rPr lang="en-US" sz="4000" b="1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4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072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2. </a:t>
            </a:r>
            <a:r>
              <a:rPr lang="en-US" sz="3600" b="1" dirty="0">
                <a:solidFill>
                  <a:srgbClr val="2504EC"/>
                </a:solidFill>
              </a:rPr>
              <a:t>Text Markup Elements (cont’d) 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1" y="906407"/>
            <a:ext cx="11888304" cy="783850"/>
          </a:xfrm>
          <a:noFill/>
          <a:ln/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3200" b="1" dirty="0">
                <a:solidFill>
                  <a:srgbClr val="0070C0"/>
                </a:solidFill>
              </a:rPr>
              <a:t>(c) Line break elements (&lt;</a:t>
            </a:r>
            <a:r>
              <a:rPr lang="en-US" sz="3200" b="1" dirty="0" err="1">
                <a:solidFill>
                  <a:srgbClr val="0070C0"/>
                </a:solidFill>
              </a:rPr>
              <a:t>hr</a:t>
            </a:r>
            <a:r>
              <a:rPr lang="en-US" sz="3200" b="1" dirty="0">
                <a:solidFill>
                  <a:srgbClr val="0070C0"/>
                </a:solidFill>
              </a:rPr>
              <a:t>&gt; and &lt;</a:t>
            </a:r>
            <a:r>
              <a:rPr lang="en-US" sz="3200" b="1" dirty="0" err="1">
                <a:solidFill>
                  <a:srgbClr val="0070C0"/>
                </a:solidFill>
              </a:rPr>
              <a:t>br</a:t>
            </a:r>
            <a:r>
              <a:rPr lang="en-US" sz="3200" b="1" dirty="0">
                <a:solidFill>
                  <a:srgbClr val="0070C0"/>
                </a:solidFill>
              </a:rPr>
              <a:t>&gt;)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A40B47C1-ED0C-4404-ADDC-7B8C426D17C3}"/>
              </a:ext>
            </a:extLst>
          </p:cNvPr>
          <p:cNvSpPr txBox="1">
            <a:spLocks noChangeArrowheads="1"/>
          </p:cNvSpPr>
          <p:nvPr/>
        </p:nvSpPr>
        <p:spPr>
          <a:xfrm>
            <a:off x="82578" y="1661471"/>
            <a:ext cx="5768159" cy="3146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400"/>
              </a:spcBef>
              <a:buFont typeface="Arial"/>
              <a:buNone/>
            </a:pPr>
            <a:r>
              <a:rPr lang="en-US" sz="3200" b="1" dirty="0">
                <a:solidFill>
                  <a:srgbClr val="002060"/>
                </a:solidFill>
              </a:rPr>
              <a:t>&lt;</a:t>
            </a:r>
            <a:r>
              <a:rPr lang="en-US" sz="3200" b="1" dirty="0" err="1">
                <a:solidFill>
                  <a:srgbClr val="002060"/>
                </a:solidFill>
              </a:rPr>
              <a:t>hr</a:t>
            </a:r>
            <a:r>
              <a:rPr lang="en-US" sz="3200" b="1" dirty="0">
                <a:solidFill>
                  <a:srgbClr val="002060"/>
                </a:solidFill>
              </a:rPr>
              <a:t>/&gt; </a:t>
            </a:r>
          </a:p>
          <a:p>
            <a:pPr marL="346075" lvl="1" indent="-234950" algn="just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Represents a thematic break between paragraph-level elements:</a:t>
            </a:r>
          </a:p>
          <a:p>
            <a:pPr marL="346075" lvl="1" indent="-234950" algn="just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E.g., a change of scene in a story, or a shift of topic within a section.</a:t>
            </a:r>
          </a:p>
          <a:p>
            <a:pPr marL="346075" lvl="1" indent="-234950" algn="just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Displayed as a horizontal rule in visual browsers.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1BA13715-91D3-4531-A78E-3ACBCDAB9488}"/>
              </a:ext>
            </a:extLst>
          </p:cNvPr>
          <p:cNvSpPr txBox="1">
            <a:spLocks noChangeArrowheads="1"/>
          </p:cNvSpPr>
          <p:nvPr/>
        </p:nvSpPr>
        <p:spPr>
          <a:xfrm>
            <a:off x="6276117" y="1737680"/>
            <a:ext cx="5764041" cy="3457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400"/>
              </a:spcBef>
              <a:buFont typeface="Arial"/>
              <a:buNone/>
            </a:pPr>
            <a:r>
              <a:rPr lang="en-US" sz="3200" b="1" dirty="0">
                <a:solidFill>
                  <a:srgbClr val="002060"/>
                </a:solidFill>
              </a:rPr>
              <a:t>&lt;</a:t>
            </a:r>
            <a:r>
              <a:rPr lang="en-US" sz="3200" b="1" dirty="0" err="1">
                <a:solidFill>
                  <a:srgbClr val="002060"/>
                </a:solidFill>
              </a:rPr>
              <a:t>br</a:t>
            </a:r>
            <a:r>
              <a:rPr lang="en-US" sz="3200" b="1" dirty="0">
                <a:solidFill>
                  <a:srgbClr val="002060"/>
                </a:solidFill>
              </a:rPr>
              <a:t>/&gt;</a:t>
            </a:r>
          </a:p>
          <a:p>
            <a:pPr marL="346075" lvl="1" indent="-2349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Produces a line break in text (carriage-return). </a:t>
            </a:r>
          </a:p>
          <a:p>
            <a:pPr marL="346075" lvl="1" indent="-2349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It is useful for writing a poem or an address, where the division of lines is significant.</a:t>
            </a:r>
          </a:p>
          <a:p>
            <a:pPr marL="346075" lvl="1" indent="-23495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Only enter line breaks, not to add space between paragraphs.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226261F-9673-4714-89D7-0B5B900F0D72}"/>
              </a:ext>
            </a:extLst>
          </p:cNvPr>
          <p:cNvCxnSpPr>
            <a:cxnSpLocks/>
          </p:cNvCxnSpPr>
          <p:nvPr/>
        </p:nvCxnSpPr>
        <p:spPr>
          <a:xfrm>
            <a:off x="6063420" y="1579425"/>
            <a:ext cx="0" cy="36160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4C0E830-8059-4EE7-B191-DB2D2B7322F3}"/>
              </a:ext>
            </a:extLst>
          </p:cNvPr>
          <p:cNvSpPr txBox="1"/>
          <p:nvPr/>
        </p:nvSpPr>
        <p:spPr>
          <a:xfrm>
            <a:off x="82577" y="5254502"/>
            <a:ext cx="1172625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6075" lvl="1" indent="-2349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Both &lt;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&gt; and &lt;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&gt; support both </a:t>
            </a:r>
            <a:r>
              <a:rPr lang="en-US" sz="2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attributes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 attributes</a:t>
            </a:r>
          </a:p>
          <a:p>
            <a:pPr marL="346075" lvl="1" indent="-2349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Both are block-level elements, </a:t>
            </a:r>
          </a:p>
          <a:p>
            <a:pPr marL="346075" lvl="1" indent="-2349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&gt; is flow content whereas &lt;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&gt; is phrasing content </a:t>
            </a:r>
            <a:endParaRPr lang="en-US" sz="26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8134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5" y="154553"/>
            <a:ext cx="4440084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1" y="906407"/>
            <a:ext cx="11888304" cy="783850"/>
          </a:xfrm>
          <a:noFill/>
          <a:ln/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3200" b="1" dirty="0">
                <a:solidFill>
                  <a:srgbClr val="0070C0"/>
                </a:solidFill>
              </a:rPr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226261F-9673-4714-89D7-0B5B900F0D72}"/>
              </a:ext>
            </a:extLst>
          </p:cNvPr>
          <p:cNvCxnSpPr>
            <a:cxnSpLocks/>
          </p:cNvCxnSpPr>
          <p:nvPr/>
        </p:nvCxnSpPr>
        <p:spPr>
          <a:xfrm>
            <a:off x="6063420" y="1579422"/>
            <a:ext cx="0" cy="503122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5B97E115-ADF0-4E02-BAE7-68C465E0A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555" y="4047015"/>
            <a:ext cx="4436588" cy="2421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5208A12-3208-43C2-B678-4DF876CFE5E4}"/>
              </a:ext>
            </a:extLst>
          </p:cNvPr>
          <p:cNvSpPr txBox="1"/>
          <p:nvPr/>
        </p:nvSpPr>
        <p:spPr>
          <a:xfrm>
            <a:off x="3336839" y="207706"/>
            <a:ext cx="6130636" cy="53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504EC"/>
                </a:solidFill>
              </a:rPr>
              <a:t>Line break elements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3232E29-4D31-4EBE-9ECE-4B558D4BC00E}"/>
              </a:ext>
            </a:extLst>
          </p:cNvPr>
          <p:cNvSpPr txBox="1"/>
          <p:nvPr/>
        </p:nvSpPr>
        <p:spPr>
          <a:xfrm>
            <a:off x="240320" y="1793729"/>
            <a:ext cx="5704960" cy="19389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&lt;p&gt;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§1: The first rule of Fight Club is: You do not talk about Fight Club.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&lt;/p&gt;</a:t>
            </a:r>
          </a:p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&lt;hr</a:t>
            </a:r>
            <a:r>
              <a:rPr lang="en-US" sz="2400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/&gt; 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&lt;p&gt;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§2: The second rule of Fight Club is: Always bring cupcakes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&lt;/p&gt;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12FC006-C17E-4CE7-912A-5C3804701635}"/>
              </a:ext>
            </a:extLst>
          </p:cNvPr>
          <p:cNvSpPr txBox="1"/>
          <p:nvPr/>
        </p:nvSpPr>
        <p:spPr>
          <a:xfrm>
            <a:off x="17875" y="4842273"/>
            <a:ext cx="1164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5EC1173D-BCCD-48B9-B0D1-BD1B0D310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707" y="1193700"/>
            <a:ext cx="5462160" cy="3099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2A7ED10B-3C4A-4A94-8271-816686E2E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703" y="4232410"/>
            <a:ext cx="2844839" cy="2468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BF89D35D-6F8C-4D48-8225-595C4FF03526}"/>
              </a:ext>
            </a:extLst>
          </p:cNvPr>
          <p:cNvSpPr txBox="1"/>
          <p:nvPr/>
        </p:nvSpPr>
        <p:spPr>
          <a:xfrm>
            <a:off x="6720263" y="5046381"/>
            <a:ext cx="1164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="" xmlns:p14="http://schemas.microsoft.com/office/powerpoint/2010/main" val="8004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5" y="154553"/>
            <a:ext cx="4440084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1" y="2828192"/>
            <a:ext cx="1695676" cy="1189626"/>
          </a:xfrm>
          <a:noFill/>
          <a:ln/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800" b="1" dirty="0">
                <a:solidFill>
                  <a:srgbClr val="0070C0"/>
                </a:solidFill>
              </a:rPr>
              <a:t>&lt;</a:t>
            </a:r>
            <a:r>
              <a:rPr lang="en-US" sz="2800" b="1" dirty="0" err="1">
                <a:solidFill>
                  <a:srgbClr val="0070C0"/>
                </a:solidFill>
              </a:rPr>
              <a:t>hr</a:t>
            </a:r>
            <a:r>
              <a:rPr lang="en-US" sz="2800" b="1" dirty="0">
                <a:solidFill>
                  <a:srgbClr val="0070C0"/>
                </a:solidFill>
              </a:rPr>
              <a:t>&gt; Attributes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5208A12-3208-43C2-B678-4DF876CFE5E4}"/>
              </a:ext>
            </a:extLst>
          </p:cNvPr>
          <p:cNvSpPr txBox="1"/>
          <p:nvPr/>
        </p:nvSpPr>
        <p:spPr>
          <a:xfrm>
            <a:off x="3336839" y="207706"/>
            <a:ext cx="6130636" cy="53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504EC"/>
                </a:solidFill>
              </a:rPr>
              <a:t>Line break elements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5D4143F-8E1A-42EB-880F-1CCACE8B8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29" y="1183810"/>
            <a:ext cx="10141911" cy="51660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08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2. </a:t>
            </a:r>
            <a:r>
              <a:rPr lang="en-US" sz="4000" b="1" dirty="0">
                <a:solidFill>
                  <a:srgbClr val="2504EC"/>
                </a:solidFill>
              </a:rPr>
              <a:t>Text Markup Elements (cont’d)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1" y="906414"/>
            <a:ext cx="11888304" cy="2522595"/>
          </a:xfrm>
          <a:noFill/>
          <a:ln/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600" b="1" dirty="0">
                <a:solidFill>
                  <a:srgbClr val="2504EC"/>
                </a:solidFill>
              </a:rPr>
              <a:t>(d) List elements</a:t>
            </a:r>
          </a:p>
          <a:p>
            <a:pPr marL="457200" lvl="1" indent="-27432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HTML offers web developers mechanisms to group a set of related items in lists</a:t>
            </a:r>
          </a:p>
          <a:p>
            <a:pPr marL="457200" lvl="1" indent="-27432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HTML lists are used to present list of information in well-formed and semantic way. </a:t>
            </a:r>
          </a:p>
          <a:p>
            <a:pPr marL="457200" lvl="1" indent="-27432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There are three main types of list in HTML, each one has a specific purpose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F169FDD-1211-4D4F-8805-CDD84CD0C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67" y="3369198"/>
            <a:ext cx="11067312" cy="337236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16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Cont’d 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1" y="906414"/>
            <a:ext cx="11888304" cy="663517"/>
          </a:xfrm>
          <a:noFill/>
          <a:ln/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Attribute(s) of list elements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1CD2CDC-C2F8-429E-A8DF-9C368E912A53}"/>
              </a:ext>
            </a:extLst>
          </p:cNvPr>
          <p:cNvSpPr txBox="1"/>
          <p:nvPr/>
        </p:nvSpPr>
        <p:spPr>
          <a:xfrm>
            <a:off x="3336839" y="207703"/>
            <a:ext cx="6130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504EC"/>
                </a:solidFill>
              </a:rPr>
              <a:t>List elements</a:t>
            </a:r>
            <a:endParaRPr lang="en-US" sz="28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0C8B2807-C3E5-48F8-A206-32B293B6A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24913048"/>
              </p:ext>
            </p:extLst>
          </p:nvPr>
        </p:nvGraphicFramePr>
        <p:xfrm>
          <a:off x="70592" y="1560930"/>
          <a:ext cx="12002141" cy="481398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13067">
                  <a:extLst>
                    <a:ext uri="{9D8B030D-6E8A-4147-A177-3AD203B41FA5}">
                      <a16:colId xmlns="" xmlns:a16="http://schemas.microsoft.com/office/drawing/2014/main" val="263713146"/>
                    </a:ext>
                  </a:extLst>
                </a:gridCol>
                <a:gridCol w="1778991">
                  <a:extLst>
                    <a:ext uri="{9D8B030D-6E8A-4147-A177-3AD203B41FA5}">
                      <a16:colId xmlns="" xmlns:a16="http://schemas.microsoft.com/office/drawing/2014/main" val="1940696010"/>
                    </a:ext>
                  </a:extLst>
                </a:gridCol>
                <a:gridCol w="1891052">
                  <a:extLst>
                    <a:ext uri="{9D8B030D-6E8A-4147-A177-3AD203B41FA5}">
                      <a16:colId xmlns="" xmlns:a16="http://schemas.microsoft.com/office/drawing/2014/main" val="1486035387"/>
                    </a:ext>
                  </a:extLst>
                </a:gridCol>
                <a:gridCol w="7619031">
                  <a:extLst>
                    <a:ext uri="{9D8B030D-6E8A-4147-A177-3AD203B41FA5}">
                      <a16:colId xmlns="" xmlns:a16="http://schemas.microsoft.com/office/drawing/2014/main" val="844885412"/>
                    </a:ext>
                  </a:extLst>
                </a:gridCol>
              </a:tblGrid>
              <a:tr h="67928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List element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Attribute(s)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Attribute  value(s)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1077096"/>
                  </a:ext>
                </a:extLst>
              </a:tr>
              <a:tr h="4502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&lt;ul&gt;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Circle / disc / square / 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triangle 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338696702"/>
                  </a:ext>
                </a:extLst>
              </a:tr>
              <a:tr h="519381"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ol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reversed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Boolean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85842860"/>
                  </a:ext>
                </a:extLst>
              </a:tr>
              <a:tr h="4502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(default), A / a / I / </a:t>
                      </a:r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8890680"/>
                  </a:ext>
                </a:extLst>
              </a:tr>
              <a:tr h="5193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integer - indicates the current ordinal value of list item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591332389"/>
                  </a:ext>
                </a:extLst>
              </a:tr>
              <a:tr h="519381"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&lt;li&gt;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Integer - start counting from for the list items. 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91058954"/>
                  </a:ext>
                </a:extLst>
              </a:tr>
              <a:tr h="810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 (default)</a:t>
                      </a:r>
                    </a:p>
                    <a:p>
                      <a:pPr algn="l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/ a / I / </a:t>
                      </a:r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28665207"/>
                  </a:ext>
                </a:extLst>
              </a:tr>
              <a:tr h="8391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&lt;dd&gt;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nowrap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Yes/no (</a:t>
                      </a:r>
                      <a:r>
                        <a:rPr lang="en-US" sz="2400" dirty="0"/>
                        <a:t>default)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</a:p>
                    <a:p>
                      <a:pPr algn="l"/>
                      <a:r>
                        <a:rPr lang="en-US" sz="2400" dirty="0"/>
                        <a:t>If the value is set to yes, the definition text will not wrap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982262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251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Cont’d 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1" y="906414"/>
            <a:ext cx="11888304" cy="663517"/>
          </a:xfrm>
          <a:noFill/>
          <a:ln/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Example:  Ordered list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1CD2CDC-C2F8-429E-A8DF-9C368E912A53}"/>
              </a:ext>
            </a:extLst>
          </p:cNvPr>
          <p:cNvSpPr txBox="1"/>
          <p:nvPr/>
        </p:nvSpPr>
        <p:spPr>
          <a:xfrm>
            <a:off x="3336839" y="207703"/>
            <a:ext cx="6130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504EC"/>
                </a:solidFill>
              </a:rPr>
              <a:t>List elements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A025E23-C173-4F14-A042-D9BB80558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7" y="1875745"/>
            <a:ext cx="3108169" cy="23267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55BA58-34D7-45CB-9C27-CC4BC3DBF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93" y="4085533"/>
            <a:ext cx="2357691" cy="2291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7E1C4EE7-6496-40B7-A9C6-2BC8CC728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3664" y="1796720"/>
            <a:ext cx="3515077" cy="210594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44F0DBF2-619C-4DC1-82A2-1AD46630D026}"/>
              </a:ext>
            </a:extLst>
          </p:cNvPr>
          <p:cNvCxnSpPr>
            <a:cxnSpLocks/>
          </p:cNvCxnSpPr>
          <p:nvPr/>
        </p:nvCxnSpPr>
        <p:spPr>
          <a:xfrm>
            <a:off x="3943676" y="1569927"/>
            <a:ext cx="0" cy="503122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DEABFBF7-6819-43B2-B7B1-D910D3D24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021" y="4085533"/>
            <a:ext cx="1982891" cy="2184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FF4A1C0F-E07D-4C34-AAF4-E742369D60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6546" y="1681884"/>
            <a:ext cx="3391033" cy="187790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EE230707-6AE6-4B8A-8745-4A4728AA406C}"/>
              </a:ext>
            </a:extLst>
          </p:cNvPr>
          <p:cNvCxnSpPr>
            <a:cxnSpLocks/>
          </p:cNvCxnSpPr>
          <p:nvPr/>
        </p:nvCxnSpPr>
        <p:spPr>
          <a:xfrm>
            <a:off x="7864515" y="1507693"/>
            <a:ext cx="0" cy="503122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0EA46D64-A12C-4C88-B59F-4D0C9A7EE2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1213" y="4023313"/>
            <a:ext cx="2076855" cy="21085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50154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Cont’d 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1" y="906414"/>
            <a:ext cx="11888304" cy="663517"/>
          </a:xfrm>
          <a:noFill/>
          <a:ln/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Example:  Unordered list					Nested list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1CD2CDC-C2F8-429E-A8DF-9C368E912A53}"/>
              </a:ext>
            </a:extLst>
          </p:cNvPr>
          <p:cNvSpPr txBox="1"/>
          <p:nvPr/>
        </p:nvSpPr>
        <p:spPr>
          <a:xfrm>
            <a:off x="3336839" y="207703"/>
            <a:ext cx="6130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504EC"/>
                </a:solidFill>
              </a:rPr>
              <a:t>List elements</a:t>
            </a:r>
            <a:endParaRPr lang="en-US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44F0DBF2-619C-4DC1-82A2-1AD46630D026}"/>
              </a:ext>
            </a:extLst>
          </p:cNvPr>
          <p:cNvCxnSpPr>
            <a:cxnSpLocks/>
          </p:cNvCxnSpPr>
          <p:nvPr/>
        </p:nvCxnSpPr>
        <p:spPr>
          <a:xfrm>
            <a:off x="6485081" y="1325132"/>
            <a:ext cx="0" cy="503122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DB053EE4-C9F1-44F3-BDE1-4D0D46B39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01" y="1700037"/>
            <a:ext cx="3139139" cy="44185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CE6C07FB-6176-4508-8FEC-BE3B716A3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839" y="2528912"/>
            <a:ext cx="2856972" cy="28065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="" xmlns:a16="http://schemas.microsoft.com/office/drawing/2014/main" id="{D6F5BAED-6C89-4784-A262-DEC3FB1E0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200" y="1571781"/>
            <a:ext cx="3336279" cy="40415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="" xmlns:a16="http://schemas.microsoft.com/office/drawing/2014/main" id="{D0DD9AE8-369E-43D4-A32C-B8EDE263B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3331" y="3592542"/>
            <a:ext cx="2266132" cy="2369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53781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Cont’d 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1" y="906414"/>
            <a:ext cx="11888304" cy="663517"/>
          </a:xfrm>
          <a:noFill/>
          <a:ln/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Example:  Description list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1CD2CDC-C2F8-429E-A8DF-9C368E912A53}"/>
              </a:ext>
            </a:extLst>
          </p:cNvPr>
          <p:cNvSpPr txBox="1"/>
          <p:nvPr/>
        </p:nvSpPr>
        <p:spPr>
          <a:xfrm>
            <a:off x="3336839" y="207703"/>
            <a:ext cx="6130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504EC"/>
                </a:solidFill>
              </a:rPr>
              <a:t>List elements</a:t>
            </a:r>
            <a:endParaRPr lang="en-US" sz="2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44F0DBF2-619C-4DC1-82A2-1AD46630D026}"/>
              </a:ext>
            </a:extLst>
          </p:cNvPr>
          <p:cNvCxnSpPr>
            <a:cxnSpLocks/>
          </p:cNvCxnSpPr>
          <p:nvPr/>
        </p:nvCxnSpPr>
        <p:spPr>
          <a:xfrm>
            <a:off x="6649980" y="1416580"/>
            <a:ext cx="0" cy="503122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223CC05-ECDF-4924-AFE6-D15B6B3A9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02" y="1700045"/>
            <a:ext cx="5996751" cy="3522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2F4783BF-1414-4833-B570-3BD456055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096" y="2052388"/>
            <a:ext cx="4564757" cy="3328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48274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Cont’d 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6" y="906413"/>
            <a:ext cx="11795641" cy="5487423"/>
          </a:xfrm>
          <a:noFill/>
          <a:ln/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dirty="0">
                <a:solidFill>
                  <a:srgbClr val="2504EC"/>
                </a:solidFill>
              </a:rPr>
              <a:t>(e) Text formatting elements</a:t>
            </a:r>
          </a:p>
          <a:p>
            <a:pPr marL="401638" lvl="1" indent="-23495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HTML provides several tags that you can use to make some text on your web pages to appear differently than normal text.</a:t>
            </a:r>
          </a:p>
          <a:p>
            <a:pPr marL="401638" lvl="1" indent="-23495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Formatting elements were designed to display special types of text: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9" name="Group 3">
            <a:extLst>
              <a:ext uri="{FF2B5EF4-FFF2-40B4-BE49-F238E27FC236}">
                <a16:creationId xmlns="" xmlns:a16="http://schemas.microsoft.com/office/drawing/2014/main" id="{54A2E2ED-7D66-481C-9E87-2F4335308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774995388"/>
              </p:ext>
            </p:extLst>
          </p:nvPr>
        </p:nvGraphicFramePr>
        <p:xfrm>
          <a:off x="180629" y="3072058"/>
          <a:ext cx="5466642" cy="341384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6276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389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1374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  <a:endParaRPr kumimoji="0" lang="th-TH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374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&lt;b&gt;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18288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Defines bold text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374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&lt;big&gt;</a:t>
                      </a:r>
                      <a:endParaRPr kumimoji="0" lang="th-TH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18288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Defines big text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1374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&lt;em&gt;</a:t>
                      </a:r>
                      <a:endParaRPr kumimoji="0" lang="th-TH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18288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Defines emphasized text 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1374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&lt;i&gt;</a:t>
                      </a:r>
                      <a:endParaRPr kumimoji="0" lang="th-TH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18288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Defines italic text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1374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&lt;small&gt;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18288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Defines small text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942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&lt;strong&gt;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18288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Defines strong text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2625807478"/>
                  </a:ext>
                </a:extLst>
              </a:tr>
            </a:tbl>
          </a:graphicData>
        </a:graphic>
      </p:graphicFrame>
      <p:graphicFrame>
        <p:nvGraphicFramePr>
          <p:cNvPr id="10" name="Group 3">
            <a:extLst>
              <a:ext uri="{FF2B5EF4-FFF2-40B4-BE49-F238E27FC236}">
                <a16:creationId xmlns="" xmlns:a16="http://schemas.microsoft.com/office/drawing/2014/main" id="{3CA05795-5887-44EA-A916-7AA9FCE13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16912522"/>
              </p:ext>
            </p:extLst>
          </p:nvPr>
        </p:nvGraphicFramePr>
        <p:xfrm>
          <a:off x="6084998" y="2991685"/>
          <a:ext cx="5926905" cy="36271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968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300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675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75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&lt;sub&gt;</a:t>
                      </a:r>
                      <a:endParaRPr kumimoji="0" lang="th-TH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18288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Defines subscripted text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2675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&lt;sup&gt;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18288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Defines superscripted text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12022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&lt;s&gt;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18288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  <a:sym typeface="Arial"/>
                        </a:rPr>
                        <a:t>Renders text with a strikethrough but not important when indicating document edits</a:t>
                      </a: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77348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hlinkClick r:id="rId7"/>
                        </a:rPr>
                        <a:t>&lt;u&gt;</a:t>
                      </a:r>
                      <a:endParaRPr kumimoji="0" lang="th-TH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18288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Deprecated. </a:t>
                      </a:r>
                      <a:r>
                        <a:rPr kumimoji="0" lang="en-US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But in use for different purpose 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7611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Cont’d 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6" y="906415"/>
            <a:ext cx="11795641" cy="621743"/>
          </a:xfrm>
          <a:noFill/>
          <a:ln/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600" b="1" dirty="0">
                <a:solidFill>
                  <a:srgbClr val="2504EC"/>
                </a:solidFill>
              </a:rPr>
              <a:t>Demarcating and Quotation Elements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9" name="Group 3">
            <a:extLst>
              <a:ext uri="{FF2B5EF4-FFF2-40B4-BE49-F238E27FC236}">
                <a16:creationId xmlns="" xmlns:a16="http://schemas.microsoft.com/office/drawing/2014/main" id="{E69D0222-7677-4FE2-923B-D72342A215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819560751"/>
              </p:ext>
            </p:extLst>
          </p:nvPr>
        </p:nvGraphicFramePr>
        <p:xfrm>
          <a:off x="589413" y="1671999"/>
          <a:ext cx="10529456" cy="458601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529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764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15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Tag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  <a:endParaRPr kumimoji="0" lang="th-TH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h-TH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</a:t>
                      </a:r>
                      <a:r>
                        <a:rPr kumimoji="0" lang="en-US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</a:t>
                      </a:r>
                      <a:r>
                        <a:rPr kumimoji="0" lang="th-TH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&gt;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Defines inserted text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7115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&lt;del&gt;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h-TH" sz="26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Defines deleted text</a:t>
                      </a:r>
                      <a:endParaRPr kumimoji="0" lang="th-TH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Arial" charset="0"/>
                      </a:endParaRPr>
                    </a:p>
                  </a:txBody>
                  <a:tcPr marT="45726" marB="45726" anchor="ctr" horzOverflow="overflow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530039">
                <a:tc>
                  <a:txBody>
                    <a:bodyPr/>
                    <a:lstStyle/>
                    <a:p>
                      <a:pPr algn="l" fontAlgn="base"/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&lt;mark&gt;</a:t>
                      </a:r>
                    </a:p>
                  </a:txBody>
                  <a:tcPr marL="76201" marR="76201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Marked text</a:t>
                      </a:r>
                    </a:p>
                  </a:txBody>
                  <a:tcPr marL="76201" marR="76201" marT="76200" marB="76200" anchor="ctr"/>
                </a:tc>
                <a:extLst>
                  <a:ext uri="{0D108BD9-81ED-4DB2-BD59-A6C34878D82A}">
                    <a16:rowId xmlns="" xmlns:a16="http://schemas.microsoft.com/office/drawing/2014/main" val="3887861414"/>
                  </a:ext>
                </a:extLst>
              </a:tr>
              <a:tr h="530039">
                <a:tc>
                  <a:txBody>
                    <a:bodyPr/>
                    <a:lstStyle/>
                    <a:p>
                      <a:pPr algn="l" fontAlgn="base"/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&lt;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samp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&gt;</a:t>
                      </a:r>
                    </a:p>
                  </a:txBody>
                  <a:tcPr marL="76201" marR="76201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sample output of a computer program</a:t>
                      </a:r>
                    </a:p>
                  </a:txBody>
                  <a:tcPr marL="76201" marR="76201" marT="76200" marB="76200" anchor="ctr"/>
                </a:tc>
                <a:extLst>
                  <a:ext uri="{0D108BD9-81ED-4DB2-BD59-A6C34878D82A}">
                    <a16:rowId xmlns="" xmlns:a16="http://schemas.microsoft.com/office/drawing/2014/main" val="3677286994"/>
                  </a:ext>
                </a:extLst>
              </a:tr>
              <a:tr h="738508">
                <a:tc>
                  <a:txBody>
                    <a:bodyPr/>
                    <a:lstStyle/>
                    <a:p>
                      <a:pPr algn="l" fontAlgn="base"/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&lt;code&gt;</a:t>
                      </a:r>
                    </a:p>
                  </a:txBody>
                  <a:tcPr marL="76201" marR="76201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 show the computer code - Like a programming code</a:t>
                      </a:r>
                    </a:p>
                  </a:txBody>
                  <a:tcPr marL="76201" marR="76201" marT="76200" marB="76200" anchor="ctr"/>
                </a:tc>
                <a:extLst>
                  <a:ext uri="{0D108BD9-81ED-4DB2-BD59-A6C34878D82A}">
                    <a16:rowId xmlns="" xmlns:a16="http://schemas.microsoft.com/office/drawing/2014/main" val="1289540835"/>
                  </a:ext>
                </a:extLst>
              </a:tr>
              <a:tr h="530039">
                <a:tc>
                  <a:txBody>
                    <a:bodyPr/>
                    <a:lstStyle/>
                    <a:p>
                      <a:pPr algn="l" fontAlgn="base"/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&lt;</a:t>
                      </a:r>
                      <a:r>
                        <a:rPr kumimoji="0" lang="en-US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kbd</a:t>
                      </a: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&gt;</a:t>
                      </a:r>
                    </a:p>
                  </a:txBody>
                  <a:tcPr marL="76201" marR="76201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keyboard input text</a:t>
                      </a:r>
                    </a:p>
                  </a:txBody>
                  <a:tcPr marL="76201" marR="76201" marT="76200" marB="76200" anchor="ctr"/>
                </a:tc>
                <a:extLst>
                  <a:ext uri="{0D108BD9-81ED-4DB2-BD59-A6C34878D82A}">
                    <a16:rowId xmlns="" xmlns:a16="http://schemas.microsoft.com/office/drawing/2014/main" val="3141990234"/>
                  </a:ext>
                </a:extLst>
              </a:tr>
              <a:tr h="738508">
                <a:tc>
                  <a:txBody>
                    <a:bodyPr/>
                    <a:lstStyle/>
                    <a:p>
                      <a:pPr algn="l" fontAlgn="base"/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&lt;var&gt;</a:t>
                      </a:r>
                    </a:p>
                  </a:txBody>
                  <a:tcPr marL="76201" marR="76201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 display the text as a variable - Like Programming variable</a:t>
                      </a:r>
                    </a:p>
                  </a:txBody>
                  <a:tcPr marL="76201" marR="76201" marT="76200" marB="76200" anchor="ctr"/>
                </a:tc>
                <a:extLst>
                  <a:ext uri="{0D108BD9-81ED-4DB2-BD59-A6C34878D82A}">
                    <a16:rowId xmlns="" xmlns:a16="http://schemas.microsoft.com/office/drawing/2014/main" val="989157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1024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679" y="200926"/>
            <a:ext cx="7886700" cy="48488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Outline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435" y="900761"/>
            <a:ext cx="11823145" cy="5701753"/>
          </a:xfrm>
        </p:spPr>
        <p:txBody>
          <a:bodyPr>
            <a:noAutofit/>
          </a:bodyPr>
          <a:lstStyle/>
          <a:p>
            <a:pPr marL="365760" indent="-36576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</a:rPr>
              <a:t>Document structure elements  </a:t>
            </a:r>
          </a:p>
          <a:p>
            <a:pPr marL="365760" indent="-36576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</a:rPr>
              <a:t>Text markup elements 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Heading elements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Paragraph and line break elements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List elements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Text formatting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Demarcating elements 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Quotation markups </a:t>
            </a:r>
          </a:p>
          <a:p>
            <a:pPr marL="365760" indent="-36576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</a:rPr>
              <a:t>HTML Entity and Comment</a:t>
            </a:r>
          </a:p>
          <a:p>
            <a:pPr marL="365760" indent="-36576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</a:rPr>
              <a:t>Image elements </a:t>
            </a:r>
          </a:p>
          <a:p>
            <a:pPr marL="365760" indent="-36576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2060"/>
                </a:solidFill>
              </a:rPr>
              <a:t>Link elements</a:t>
            </a:r>
          </a:p>
          <a:p>
            <a:pPr marL="365760" indent="-36576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200" i="1" dirty="0">
              <a:solidFill>
                <a:srgbClr val="00206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643107" y="6356360"/>
            <a:ext cx="3086100" cy="365125"/>
          </a:xfrm>
        </p:spPr>
        <p:txBody>
          <a:bodyPr/>
          <a:lstStyle/>
          <a:p>
            <a:r>
              <a:rPr lang="en-US"/>
              <a:t>Chapter 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311A-DC79-454F-B439-B977E522DD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9281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Cont’d 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6" y="906407"/>
            <a:ext cx="11795641" cy="825412"/>
          </a:xfrm>
          <a:noFill/>
          <a:ln/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600" b="1" dirty="0">
                <a:solidFill>
                  <a:srgbClr val="2504EC"/>
                </a:solidFill>
              </a:rPr>
              <a:t>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AC2F81-3CDB-4E5F-932F-07F9570B7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168" y="987763"/>
            <a:ext cx="7347673" cy="54600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644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Cont’d 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6" y="906413"/>
            <a:ext cx="11795641" cy="5487423"/>
          </a:xfrm>
          <a:noFill/>
          <a:ln/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600" b="1" dirty="0">
                <a:solidFill>
                  <a:srgbClr val="2504EC"/>
                </a:solidFill>
              </a:rPr>
              <a:t>HTML Citations and Definition Elements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2940E02-F3C5-47E5-A7F6-111BB73B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51" y="1537985"/>
            <a:ext cx="8162924" cy="50196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3280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3. </a:t>
            </a:r>
            <a:r>
              <a:rPr lang="en-US" sz="3600" b="1" dirty="0">
                <a:solidFill>
                  <a:srgbClr val="2504EC"/>
                </a:solidFill>
              </a:rPr>
              <a:t>HTML Entity and Comment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1" y="906405"/>
            <a:ext cx="11888304" cy="5541390"/>
          </a:xfrm>
          <a:noFill/>
          <a:ln/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0070C0"/>
                </a:solidFill>
              </a:rPr>
              <a:t>HTML Entity </a:t>
            </a:r>
          </a:p>
          <a:p>
            <a:pPr marL="731520" lvl="1" indent="-27432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piece of text ("string") that begins with an </a:t>
            </a: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ampersand (&amp;)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and ends with a </a:t>
            </a: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semicolon (;)</a:t>
            </a:r>
          </a:p>
          <a:p>
            <a:pPr marL="731520" lvl="1" indent="-27432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Frequently used to display </a:t>
            </a:r>
          </a:p>
          <a:p>
            <a:pPr marL="1606550" lvl="3" indent="-401638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Reserved characters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(which would otherwise be interpreted as HTML code)</a:t>
            </a:r>
          </a:p>
          <a:p>
            <a:pPr marL="1606550" lvl="3" indent="-401638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Invisible characters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(like non-breaking spaces). </a:t>
            </a:r>
          </a:p>
          <a:p>
            <a:pPr marL="1606550" lvl="3" indent="-401638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Characters that are difficult to type with a standard keyboard.</a:t>
            </a:r>
          </a:p>
          <a:p>
            <a:pPr marL="731520" lvl="1" indent="-27432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marL="114300" indent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2400" b="1" i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entity_name</a:t>
            </a:r>
            <a:r>
              <a:rPr lang="en-US" sz="2400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400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sz="2400" b="1" i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entity_number</a:t>
            </a:r>
            <a:r>
              <a:rPr lang="en-US" sz="2400" b="1" i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538288" lvl="3" indent="-333375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600" b="1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 name </a:t>
            </a:r>
            <a:r>
              <a:rPr lang="en-US" sz="2600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easy to remember but browsers may not support all entity names. Therefore, the support for entity numbers is good.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73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504EC"/>
                </a:solidFill>
              </a:rPr>
              <a:t>Cont’d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0593" y="819247"/>
            <a:ext cx="5983959" cy="621743"/>
          </a:xfrm>
          <a:noFill/>
          <a:ln/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chemeClr val="tx1"/>
                </a:solidFill>
              </a:rPr>
              <a:t>HTML reserved  character Entities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4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38FCED-8D56-42E4-914A-9264575887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Internet Programming I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0DFA1B50-781E-4163-B524-51C2BF382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013702911"/>
              </p:ext>
            </p:extLst>
          </p:nvPr>
        </p:nvGraphicFramePr>
        <p:xfrm>
          <a:off x="383182" y="1522877"/>
          <a:ext cx="11425647" cy="5071301"/>
        </p:xfrm>
        <a:graphic>
          <a:graphicData uri="http://schemas.openxmlformats.org/drawingml/2006/table">
            <a:tbl>
              <a:tblPr/>
              <a:tblGrid>
                <a:gridCol w="1542604">
                  <a:extLst>
                    <a:ext uri="{9D8B030D-6E8A-4147-A177-3AD203B41FA5}">
                      <a16:colId xmlns="" xmlns:a16="http://schemas.microsoft.com/office/drawing/2014/main" val="1911431681"/>
                    </a:ext>
                  </a:extLst>
                </a:gridCol>
                <a:gridCol w="5615108">
                  <a:extLst>
                    <a:ext uri="{9D8B030D-6E8A-4147-A177-3AD203B41FA5}">
                      <a16:colId xmlns="" xmlns:a16="http://schemas.microsoft.com/office/drawing/2014/main" val="981787758"/>
                    </a:ext>
                  </a:extLst>
                </a:gridCol>
                <a:gridCol w="1974155">
                  <a:extLst>
                    <a:ext uri="{9D8B030D-6E8A-4147-A177-3AD203B41FA5}">
                      <a16:colId xmlns="" xmlns:a16="http://schemas.microsoft.com/office/drawing/2014/main" val="3136597745"/>
                    </a:ext>
                  </a:extLst>
                </a:gridCol>
                <a:gridCol w="2293780">
                  <a:extLst>
                    <a:ext uri="{9D8B030D-6E8A-4147-A177-3AD203B41FA5}">
                      <a16:colId xmlns="" xmlns:a16="http://schemas.microsoft.com/office/drawing/2014/main" val="3598572822"/>
                    </a:ext>
                  </a:extLst>
                </a:gridCol>
              </a:tblGrid>
              <a:tr h="62197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Character </a:t>
                      </a:r>
                    </a:p>
                  </a:txBody>
                  <a:tcPr marL="127980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Entity Name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Entity Number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5088439"/>
                  </a:ext>
                </a:extLst>
              </a:tr>
              <a:tr h="481735">
                <a:tc>
                  <a:txBody>
                    <a:bodyPr/>
                    <a:lstStyle/>
                    <a:p>
                      <a:pPr algn="l" fontAlgn="t"/>
                      <a:endParaRPr lang="en-US" sz="240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27980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non-breaking space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&amp;nbsp;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&amp;#160;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2756573"/>
                  </a:ext>
                </a:extLst>
              </a:tr>
              <a:tr h="48173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</a:t>
                      </a:r>
                    </a:p>
                  </a:txBody>
                  <a:tcPr marL="127980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than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&amp;lt;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&amp;#60;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2225911"/>
                  </a:ext>
                </a:extLst>
              </a:tr>
              <a:tr h="48173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</a:t>
                      </a:r>
                    </a:p>
                  </a:txBody>
                  <a:tcPr marL="127980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greater than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&amp;gt;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&amp;#62;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1196872"/>
                  </a:ext>
                </a:extLst>
              </a:tr>
              <a:tr h="48173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</a:t>
                      </a:r>
                    </a:p>
                  </a:txBody>
                  <a:tcPr marL="127980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ampersand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&amp;amp;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&amp;#38;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1286496"/>
                  </a:ext>
                </a:extLst>
              </a:tr>
              <a:tr h="48173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"</a:t>
                      </a:r>
                    </a:p>
                  </a:txBody>
                  <a:tcPr marL="127980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 quotation mark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&amp;quot;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&amp;#34;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2813903"/>
                  </a:ext>
                </a:extLst>
              </a:tr>
              <a:tr h="621973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'</a:t>
                      </a:r>
                    </a:p>
                  </a:txBody>
                  <a:tcPr marL="127980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 quotation mark (apostrophe)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&amp;apos;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&amp;#39;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5910372"/>
                  </a:ext>
                </a:extLst>
              </a:tr>
              <a:tr h="607790"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«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Left-pointing double angle quotation mark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</a:t>
                      </a:r>
                      <a:r>
                        <a:rPr lang="en-US" sz="2400" b="0" i="0" u="none" strike="noStrike" cap="none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laquo</a:t>
                      </a:r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&amp;#171;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0668875"/>
                  </a:ext>
                </a:extLst>
              </a:tr>
              <a:tr h="750865">
                <a:tc>
                  <a:txBody>
                    <a:bodyPr/>
                    <a:lstStyle/>
                    <a:p>
                      <a:r>
                        <a:rPr lang="en-US" sz="2400" b="0" i="0" u="none" strike="noStrike" cap="non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»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Right-pointing double angle quotation mark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</a:t>
                      </a:r>
                      <a:r>
                        <a:rPr lang="en-US" sz="2400" b="0" i="0" u="none" strike="noStrike" cap="none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raquo</a:t>
                      </a:r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&amp;#187;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069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20793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504EC"/>
                </a:solidFill>
              </a:rPr>
              <a:t>Cont’d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0589" y="1770362"/>
            <a:ext cx="3296179" cy="986701"/>
          </a:xfrm>
          <a:noFill/>
          <a:ln/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1" dirty="0">
                <a:solidFill>
                  <a:schemeClr val="tx1"/>
                </a:solidFill>
              </a:rPr>
              <a:t>Currency, Copyright and Trade symbols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0DFA1B50-781E-4163-B524-51C2BF382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46339171"/>
              </p:ext>
            </p:extLst>
          </p:nvPr>
        </p:nvGraphicFramePr>
        <p:xfrm>
          <a:off x="3544121" y="850211"/>
          <a:ext cx="8397296" cy="4621894"/>
        </p:xfrm>
        <a:graphic>
          <a:graphicData uri="http://schemas.openxmlformats.org/drawingml/2006/table">
            <a:tbl>
              <a:tblPr/>
              <a:tblGrid>
                <a:gridCol w="1653156">
                  <a:extLst>
                    <a:ext uri="{9D8B030D-6E8A-4147-A177-3AD203B41FA5}">
                      <a16:colId xmlns="" xmlns:a16="http://schemas.microsoft.com/office/drawing/2014/main" val="1911431681"/>
                    </a:ext>
                  </a:extLst>
                </a:gridCol>
                <a:gridCol w="2042885">
                  <a:extLst>
                    <a:ext uri="{9D8B030D-6E8A-4147-A177-3AD203B41FA5}">
                      <a16:colId xmlns="" xmlns:a16="http://schemas.microsoft.com/office/drawing/2014/main" val="981787758"/>
                    </a:ext>
                  </a:extLst>
                </a:gridCol>
                <a:gridCol w="2476999">
                  <a:extLst>
                    <a:ext uri="{9D8B030D-6E8A-4147-A177-3AD203B41FA5}">
                      <a16:colId xmlns="" xmlns:a16="http://schemas.microsoft.com/office/drawing/2014/main" val="3136597745"/>
                    </a:ext>
                  </a:extLst>
                </a:gridCol>
                <a:gridCol w="2224256">
                  <a:extLst>
                    <a:ext uri="{9D8B030D-6E8A-4147-A177-3AD203B41FA5}">
                      <a16:colId xmlns="" xmlns:a16="http://schemas.microsoft.com/office/drawing/2014/main" val="3598572822"/>
                    </a:ext>
                  </a:extLst>
                </a:gridCol>
              </a:tblGrid>
              <a:tr h="598534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Character </a:t>
                      </a:r>
                    </a:p>
                  </a:txBody>
                  <a:tcPr marL="127980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Entity Name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Entity Number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3991" marR="63991" marT="63990" marB="6399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95088439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¢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&amp;cent;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&amp;#162;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2756573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£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&amp;pound;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&amp;#163;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Pound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2225911"/>
                  </a:ext>
                </a:extLst>
              </a:tr>
              <a:tr h="736226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¤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&amp;curren;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&amp;#164;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General currency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1196872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&amp;euro;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&amp;#8364;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Euro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2813903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¢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&amp;cent;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&amp;#162;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Cent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5910372"/>
                  </a:ext>
                </a:extLst>
              </a:tr>
              <a:tr h="409015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©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&amp;copy;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&amp;#169;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Copyright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9457438"/>
                  </a:ext>
                </a:extLst>
              </a:tr>
              <a:tr h="44720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®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&amp;reg;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&amp;#174;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Registered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7451914"/>
                  </a:ext>
                </a:extLst>
              </a:tr>
              <a:tr h="447203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™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&amp;trade;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&amp;#8482;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cap="non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Trademark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8989704"/>
                  </a:ext>
                </a:extLst>
              </a:tr>
            </a:tbl>
          </a:graphicData>
        </a:graphic>
      </p:graphicFrame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689DAF01-5430-463A-ABB1-E1837927C6B2}"/>
              </a:ext>
            </a:extLst>
          </p:cNvPr>
          <p:cNvSpPr txBox="1">
            <a:spLocks noChangeArrowheads="1"/>
          </p:cNvSpPr>
          <p:nvPr/>
        </p:nvSpPr>
        <p:spPr>
          <a:xfrm>
            <a:off x="145778" y="5446155"/>
            <a:ext cx="11795641" cy="98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complete character entity reference check out</a:t>
            </a:r>
          </a:p>
          <a:p>
            <a:pPr marL="800100"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https://html.spec.whatwg.org/multipage/named-characters.html#named-character-references</a:t>
            </a:r>
            <a:endParaRPr lang="en-US" sz="22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2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https://www.tutorialrepublic.com/html-reference/html-character-entities.php</a:t>
            </a:r>
            <a:endParaRPr lang="en-US" sz="2200" i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sz="24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sz="24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sz="24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808630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2504EC"/>
                </a:solidFill>
              </a:rPr>
              <a:t>Cont’d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1" y="906405"/>
            <a:ext cx="11888304" cy="5541390"/>
          </a:xfrm>
          <a:noFill/>
          <a:ln/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2504EC"/>
                </a:solidFill>
              </a:rPr>
              <a:t>HTML Comment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</a:p>
          <a:p>
            <a:pPr marL="731520" lvl="1" indent="-27432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syntax to add comments to your HTML source is as follow</a:t>
            </a:r>
          </a:p>
          <a:p>
            <a:pPr marL="457200" lvl="1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&lt;!-- Write your comments </a:t>
            </a:r>
          </a:p>
          <a:p>
            <a:pPr marL="457200" lvl="1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dirty="0">
                <a:solidFill>
                  <a:srgbClr val="008000"/>
                </a:solidFill>
                <a:latin typeface="Consolas" panose="020B0609020204030204" pitchFamily="49" charset="0"/>
              </a:rPr>
              <a:t>			goes 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here --&gt; </a:t>
            </a:r>
            <a:endParaRPr lang="en-US" sz="2800" b="0" i="0" dirty="0">
              <a:solidFill>
                <a:srgbClr val="008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31520" lvl="1" indent="-27432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Notice that there is an </a:t>
            </a: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exclamation point (!)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the start tag, but not in the end tag.</a:t>
            </a:r>
          </a:p>
          <a:p>
            <a:pPr marL="731520" lvl="1" indent="-27432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Used to hide content - comments are not displayed by the browser, but they can help document your HTML source code.</a:t>
            </a:r>
          </a:p>
          <a:p>
            <a:pPr marL="731520" lvl="1" indent="-27432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With comments you can place notifications and reminders in your HTML code and improve code readability.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43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2504EC"/>
                </a:solidFill>
              </a:rPr>
              <a:t>Cont’d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1" y="906406"/>
            <a:ext cx="11888304" cy="685806"/>
          </a:xfrm>
          <a:noFill/>
          <a:ln/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2504EC"/>
                </a:solidFill>
              </a:rPr>
              <a:t>Example: Comment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90F79D4-A880-4ED2-A06D-0516E060E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73" y="1702573"/>
            <a:ext cx="8096251" cy="4543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0D44369-33FB-4685-908D-4D5F84B38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373" y="1722326"/>
            <a:ext cx="3687043" cy="1779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407926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4. </a:t>
            </a:r>
            <a:r>
              <a:rPr lang="en-US" sz="3600" b="1" dirty="0">
                <a:solidFill>
                  <a:srgbClr val="2504EC"/>
                </a:solidFill>
              </a:rPr>
              <a:t>Image Element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6" y="906414"/>
            <a:ext cx="11795641" cy="2838451"/>
          </a:xfrm>
          <a:noFill/>
          <a:ln/>
        </p:spPr>
        <p:txBody>
          <a:bodyPr>
            <a:noAutofit/>
          </a:bodyPr>
          <a:lstStyle/>
          <a:p>
            <a:pPr marL="274320" indent="-27432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Images enhance visual appearance of the web pages by making them more interesting and colorful.</a:t>
            </a:r>
          </a:p>
          <a:p>
            <a:pPr marL="274320" indent="-27432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80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tag is used to embeds images in the HTML documents. </a:t>
            </a:r>
          </a:p>
          <a:p>
            <a:pPr marL="274320" indent="-27432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is an empty element and contains attributes only. </a:t>
            </a:r>
          </a:p>
          <a:p>
            <a:pPr marL="274320" indent="-27432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2291" name="Picture 3">
            <a:extLst>
              <a:ext uri="{FF2B5EF4-FFF2-40B4-BE49-F238E27FC236}">
                <a16:creationId xmlns="" xmlns:a16="http://schemas.microsoft.com/office/drawing/2014/main" id="{070840DB-02D3-4255-8AB3-2C66CB78F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15" y="3988223"/>
            <a:ext cx="5726476" cy="22162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0BFE0D88-3019-4225-BC99-0244DA8289B7}"/>
              </a:ext>
            </a:extLst>
          </p:cNvPr>
          <p:cNvSpPr txBox="1">
            <a:spLocks noChangeArrowheads="1"/>
          </p:cNvSpPr>
          <p:nvPr/>
        </p:nvSpPr>
        <p:spPr>
          <a:xfrm>
            <a:off x="369527" y="3595698"/>
            <a:ext cx="5519407" cy="285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-4572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(1) –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an image tags which embed a given /picture/image </a:t>
            </a:r>
          </a:p>
          <a:p>
            <a:pPr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(2) -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attribute is short for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tells the tag which image to load by specifying it’s path.</a:t>
            </a:r>
          </a:p>
          <a:p>
            <a:pPr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(3) –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alt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 attribute is short hand for 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alternative text</a:t>
            </a:r>
          </a:p>
        </p:txBody>
      </p:sp>
    </p:spTree>
    <p:extLst>
      <p:ext uri="{BB962C8B-B14F-4D97-AF65-F5344CB8AC3E}">
        <p14:creationId xmlns="" xmlns:p14="http://schemas.microsoft.com/office/powerpoint/2010/main" val="42607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5. </a:t>
            </a:r>
            <a:r>
              <a:rPr lang="en-US" sz="3600" b="1" dirty="0">
                <a:solidFill>
                  <a:srgbClr val="2504EC"/>
                </a:solidFill>
              </a:rPr>
              <a:t>Link elements 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6" y="906413"/>
            <a:ext cx="11795641" cy="5487423"/>
          </a:xfrm>
          <a:noFill/>
          <a:ln/>
        </p:spPr>
        <p:txBody>
          <a:bodyPr>
            <a:noAutofit/>
          </a:bodyPr>
          <a:lstStyle/>
          <a:p>
            <a:pPr marL="512762" lvl="1" indent="-4572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hyperlink (or link) is a word, group of words, or image that we can click on to jump to a new document or a new section within the current document</a:t>
            </a:r>
          </a:p>
          <a:p>
            <a:pPr marL="512762" lvl="1" indent="-4572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Links are specified in HTML using the anchor (&lt;a&gt;) tag</a:t>
            </a:r>
          </a:p>
          <a:p>
            <a:pPr marL="512762" lvl="1" indent="-4572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&lt;a&gt; tag can be used in two ways:</a:t>
            </a:r>
          </a:p>
          <a:p>
            <a:pPr marL="1260475" lvl="3" indent="-29051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To create a link to another document, by using the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attribute </a:t>
            </a:r>
          </a:p>
          <a:p>
            <a:pPr marL="1260475" lvl="3" indent="-29051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To create a bookmark inside a document, by using the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attribute </a:t>
            </a:r>
          </a:p>
          <a:p>
            <a:pPr marL="457200" lvl="1" indent="-4572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Syntax :	</a:t>
            </a:r>
            <a:r>
              <a:rPr lang="en-US" altLang="en-US" sz="2600" dirty="0"/>
              <a:t>&lt;a  </a:t>
            </a:r>
            <a:r>
              <a:rPr lang="en-US" altLang="en-US" sz="2600" dirty="0" err="1"/>
              <a:t>href</a:t>
            </a:r>
            <a:r>
              <a:rPr lang="en-US" altLang="en-US" sz="2600" dirty="0"/>
              <a:t>="</a:t>
            </a:r>
            <a:r>
              <a:rPr lang="en-US" altLang="en-US" sz="2600" dirty="0" err="1"/>
              <a:t>url</a:t>
            </a:r>
            <a:r>
              <a:rPr lang="en-US" altLang="en-US" sz="2600" dirty="0"/>
              <a:t>"&gt;Link text&lt;/a&gt; </a:t>
            </a:r>
            <a:endParaRPr lang="th-TH" altLang="en-US" sz="2600" dirty="0"/>
          </a:p>
          <a:p>
            <a:pPr marL="457200" lvl="2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500" dirty="0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dirty="0"/>
              <a:t>“</a:t>
            </a:r>
            <a:r>
              <a:rPr lang="en-US" altLang="en-US" sz="2400" i="1" dirty="0" err="1"/>
              <a:t>href</a:t>
            </a:r>
            <a:r>
              <a:rPr lang="en-US" altLang="en-US" sz="2400" dirty="0"/>
              <a:t>” attribute can point to: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2400" dirty="0"/>
              <a:t>Outside document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2400" dirty="0"/>
              <a:t>Another document within the same site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en-US" sz="2400" dirty="0"/>
              <a:t>Another part of document within the same file</a:t>
            </a:r>
          </a:p>
          <a:p>
            <a:pPr marL="1257300" lvl="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3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5635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6" y="906405"/>
            <a:ext cx="11795641" cy="5495527"/>
          </a:xfrm>
          <a:noFill/>
          <a:ln/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800" b="1" dirty="0">
                <a:solidFill>
                  <a:srgbClr val="00B0F0"/>
                </a:solidFill>
              </a:rPr>
              <a:t>Link to external document </a:t>
            </a:r>
          </a:p>
          <a:p>
            <a:pPr marL="274320" indent="-27432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/>
              <a:t>Example: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800" kern="1200" dirty="0">
                <a:solidFill>
                  <a:srgbClr val="000000"/>
                </a:solidFill>
                <a:ea typeface="+mn-ea"/>
              </a:rPr>
              <a:t>	</a:t>
            </a:r>
            <a:r>
              <a:rPr lang="en-US" altLang="en-US" sz="2800" i="1" kern="1200" dirty="0">
                <a:solidFill>
                  <a:srgbClr val="000000"/>
                </a:solidFill>
                <a:ea typeface="+mn-ea"/>
              </a:rPr>
              <a:t>&lt;a </a:t>
            </a:r>
            <a:r>
              <a:rPr lang="en-US" altLang="en-US" sz="2800" i="1" kern="1200" dirty="0" err="1">
                <a:solidFill>
                  <a:srgbClr val="000000"/>
                </a:solidFill>
                <a:ea typeface="+mn-ea"/>
              </a:rPr>
              <a:t>href</a:t>
            </a:r>
            <a:r>
              <a:rPr lang="en-US" altLang="en-US" sz="2800" i="1" kern="1200" dirty="0">
                <a:solidFill>
                  <a:srgbClr val="000000"/>
                </a:solidFill>
                <a:ea typeface="+mn-ea"/>
              </a:rPr>
              <a:t>=“http://www</a:t>
            </a:r>
            <a:r>
              <a:rPr lang="th-TH" altLang="en-US" sz="2800" i="1" kern="1200" dirty="0">
                <a:solidFill>
                  <a:srgbClr val="000000"/>
                </a:solidFill>
                <a:ea typeface="+mn-ea"/>
              </a:rPr>
              <a:t>.</a:t>
            </a:r>
            <a:r>
              <a:rPr lang="en-US" altLang="en-US" sz="2800" i="1" kern="1200" dirty="0">
                <a:solidFill>
                  <a:srgbClr val="000000"/>
                </a:solidFill>
                <a:ea typeface="+mn-ea"/>
              </a:rPr>
              <a:t>w3schools</a:t>
            </a:r>
            <a:r>
              <a:rPr lang="th-TH" altLang="en-US" sz="2800" i="1" kern="1200" dirty="0">
                <a:solidFill>
                  <a:srgbClr val="000000"/>
                </a:solidFill>
                <a:ea typeface="+mn-ea"/>
              </a:rPr>
              <a:t>.</a:t>
            </a:r>
            <a:r>
              <a:rPr lang="en-US" altLang="en-US" sz="2800" i="1" kern="1200" dirty="0">
                <a:solidFill>
                  <a:srgbClr val="000000"/>
                </a:solidFill>
                <a:ea typeface="+mn-ea"/>
              </a:rPr>
              <a:t>com/”&gt;Visit W3Schools&lt;/a&gt;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Attribute “target” specifies where to open the document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Example below opens linked document in a new browser window</a:t>
            </a:r>
          </a:p>
          <a:p>
            <a:pPr marL="114300" indent="0" eaLnBrk="1" hangingPunct="1">
              <a:lnSpc>
                <a:spcPct val="90000"/>
              </a:lnSpc>
              <a:buNone/>
            </a:pPr>
            <a:r>
              <a:rPr lang="en-US" altLang="en-US" sz="2800" kern="1200" dirty="0">
                <a:solidFill>
                  <a:srgbClr val="000000"/>
                </a:solidFill>
                <a:ea typeface="+mn-ea"/>
              </a:rPr>
              <a:t>	</a:t>
            </a:r>
            <a:r>
              <a:rPr lang="en-US" altLang="en-US" sz="2800" i="1" kern="1200" dirty="0">
                <a:solidFill>
                  <a:srgbClr val="000000"/>
                </a:solidFill>
                <a:ea typeface="+mn-ea"/>
              </a:rPr>
              <a:t>&lt;a  </a:t>
            </a:r>
            <a:r>
              <a:rPr lang="en-US" altLang="en-US" sz="2800" i="1" kern="1200" dirty="0" err="1">
                <a:solidFill>
                  <a:srgbClr val="000000"/>
                </a:solidFill>
                <a:ea typeface="+mn-ea"/>
              </a:rPr>
              <a:t>href</a:t>
            </a:r>
            <a:r>
              <a:rPr lang="en-US" altLang="en-US" sz="2800" i="1" kern="1200" dirty="0">
                <a:solidFill>
                  <a:srgbClr val="000000"/>
                </a:solidFill>
                <a:ea typeface="+mn-ea"/>
              </a:rPr>
              <a:t>=“http://www</a:t>
            </a:r>
            <a:r>
              <a:rPr lang="th-TH" altLang="en-US" sz="2800" i="1" kern="1200" dirty="0">
                <a:solidFill>
                  <a:srgbClr val="000000"/>
                </a:solidFill>
                <a:ea typeface="+mn-ea"/>
              </a:rPr>
              <a:t>.</a:t>
            </a:r>
            <a:r>
              <a:rPr lang="en-US" altLang="en-US" sz="2800" i="1" kern="1200" dirty="0">
                <a:solidFill>
                  <a:srgbClr val="000000"/>
                </a:solidFill>
                <a:ea typeface="+mn-ea"/>
              </a:rPr>
              <a:t>w3schools</a:t>
            </a:r>
            <a:r>
              <a:rPr lang="th-TH" altLang="en-US" sz="2800" i="1" kern="1200" dirty="0">
                <a:solidFill>
                  <a:srgbClr val="000000"/>
                </a:solidFill>
                <a:ea typeface="+mn-ea"/>
              </a:rPr>
              <a:t>.</a:t>
            </a:r>
            <a:r>
              <a:rPr lang="en-US" altLang="en-US" sz="2800" i="1" kern="1200" dirty="0">
                <a:solidFill>
                  <a:srgbClr val="000000"/>
                </a:solidFill>
                <a:ea typeface="+mn-ea"/>
              </a:rPr>
              <a:t>com/” </a:t>
            </a:r>
            <a:r>
              <a:rPr lang="th-TH" altLang="en-US" sz="2800" i="1" kern="12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altLang="en-US" sz="2800" i="1" kern="1200" dirty="0">
                <a:solidFill>
                  <a:srgbClr val="000000"/>
                </a:solidFill>
                <a:ea typeface="+mn-ea"/>
              </a:rPr>
              <a:t>target</a:t>
            </a:r>
            <a:r>
              <a:rPr lang="th-TH" altLang="en-US" sz="2800" i="1" kern="1200" dirty="0">
                <a:solidFill>
                  <a:srgbClr val="000000"/>
                </a:solidFill>
                <a:ea typeface="+mn-ea"/>
              </a:rPr>
              <a:t>=</a:t>
            </a:r>
            <a:r>
              <a:rPr lang="en-US" altLang="en-US" sz="2800" i="1" kern="1200" dirty="0">
                <a:solidFill>
                  <a:srgbClr val="000000"/>
                </a:solidFill>
                <a:ea typeface="+mn-ea"/>
              </a:rPr>
              <a:t>“_blank”&gt;W3Schools&lt;/a&gt;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An example of a link to document within the same site</a:t>
            </a:r>
          </a:p>
          <a:p>
            <a:pPr marL="114300" indent="0" eaLnBrk="1" hangingPunct="1">
              <a:lnSpc>
                <a:spcPct val="90000"/>
              </a:lnSpc>
              <a:buNone/>
            </a:pPr>
            <a:r>
              <a:rPr lang="en-US" altLang="en-US" sz="2800" kern="1200" dirty="0">
                <a:solidFill>
                  <a:srgbClr val="000000"/>
                </a:solidFill>
                <a:ea typeface="+mn-ea"/>
              </a:rPr>
              <a:t>	</a:t>
            </a:r>
            <a:r>
              <a:rPr lang="en-US" altLang="en-US" sz="2800" i="1" kern="1200" dirty="0">
                <a:solidFill>
                  <a:srgbClr val="000000"/>
                </a:solidFill>
                <a:ea typeface="+mn-ea"/>
              </a:rPr>
              <a:t>&lt;a </a:t>
            </a:r>
            <a:r>
              <a:rPr lang="en-US" altLang="en-US" sz="2800" i="1" kern="1200" dirty="0" err="1">
                <a:solidFill>
                  <a:srgbClr val="000000"/>
                </a:solidFill>
                <a:ea typeface="+mn-ea"/>
              </a:rPr>
              <a:t>href</a:t>
            </a:r>
            <a:r>
              <a:rPr lang="en-US" altLang="en-US" sz="2800" i="1" kern="1200" dirty="0">
                <a:solidFill>
                  <a:srgbClr val="000000"/>
                </a:solidFill>
                <a:ea typeface="+mn-ea"/>
              </a:rPr>
              <a:t>=“./HR/admin_peple.html”&gt;Administrative Staff&lt;/a&gt; </a:t>
            </a:r>
          </a:p>
          <a:p>
            <a:pPr marL="274320" indent="-27432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13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1. </a:t>
            </a:r>
            <a:r>
              <a:rPr lang="en-US" sz="3600" b="1" dirty="0">
                <a:solidFill>
                  <a:srgbClr val="2504EC"/>
                </a:solidFill>
              </a:rPr>
              <a:t>Document structure elements 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6" y="906406"/>
            <a:ext cx="11795641" cy="685806"/>
          </a:xfrm>
          <a:noFill/>
          <a:ln/>
        </p:spPr>
        <p:txBody>
          <a:bodyPr>
            <a:noAutofit/>
          </a:bodyPr>
          <a:lstStyle/>
          <a:p>
            <a:pPr marL="274320" indent="-27432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meta tags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Rectangle 26">
            <a:extLst>
              <a:ext uri="{FF2B5EF4-FFF2-40B4-BE49-F238E27FC236}">
                <a16:creationId xmlns="" xmlns:a16="http://schemas.microsoft.com/office/drawing/2014/main" id="{4DF1DD33-7366-4BDE-8133-C859F8D53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7" y="1982790"/>
            <a:ext cx="8847294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th-TH" altLang="en-US" sz="1600">
                <a:cs typeface="Arial" panose="020B0604020202020204" pitchFamily="34" charset="0"/>
              </a:rPr>
              <a:t>&lt;</a:t>
            </a:r>
            <a:r>
              <a:rPr lang="en-US" altLang="en-US" sz="1600">
                <a:cs typeface="Arial" panose="020B0604020202020204" pitchFamily="34" charset="0"/>
              </a:rPr>
              <a:t>META name</a:t>
            </a:r>
            <a:r>
              <a:rPr lang="th-TH" altLang="en-US" sz="1600">
                <a:cs typeface="Arial" panose="020B0604020202020204" pitchFamily="34" charset="0"/>
              </a:rPr>
              <a:t>="</a:t>
            </a:r>
            <a:r>
              <a:rPr lang="en-US" altLang="en-US" sz="1600">
                <a:solidFill>
                  <a:srgbClr val="FF0000"/>
                </a:solidFill>
                <a:cs typeface="Arial" panose="020B0604020202020204" pitchFamily="34" charset="0"/>
              </a:rPr>
              <a:t>description</a:t>
            </a:r>
            <a:r>
              <a:rPr lang="th-TH" altLang="en-US" sz="1600">
                <a:cs typeface="Arial" panose="020B0604020202020204" pitchFamily="34" charset="0"/>
              </a:rPr>
              <a:t>" </a:t>
            </a:r>
            <a:r>
              <a:rPr lang="en-US" altLang="en-US" sz="1600">
                <a:cs typeface="Arial" panose="020B0604020202020204" pitchFamily="34" charset="0"/>
              </a:rPr>
              <a:t>content</a:t>
            </a:r>
            <a:r>
              <a:rPr lang="th-TH" altLang="en-US" sz="1600">
                <a:cs typeface="Arial" panose="020B0604020202020204" pitchFamily="34" charset="0"/>
              </a:rPr>
              <a:t>="</a:t>
            </a:r>
            <a:r>
              <a:rPr lang="en-US" altLang="en-US" sz="1600">
                <a:cs typeface="Arial" panose="020B0604020202020204" pitchFamily="34" charset="0"/>
              </a:rPr>
              <a:t>Free Web tutorials on HTML, CSS, XML, and XHTML</a:t>
            </a:r>
            <a:r>
              <a:rPr lang="th-TH" altLang="en-US" sz="1600">
                <a:cs typeface="Arial" panose="020B0604020202020204" pitchFamily="34" charset="0"/>
              </a:rPr>
              <a:t>" /</a:t>
            </a:r>
            <a:r>
              <a:rPr lang="en-US" altLang="en-US" sz="1600">
                <a:cs typeface="Arial" panose="020B0604020202020204" pitchFamily="34" charset="0"/>
              </a:rPr>
              <a:t>&gt; </a:t>
            </a:r>
            <a:endParaRPr lang="th-TH" altLang="en-US" sz="1600">
              <a:cs typeface="Arial" panose="020B0604020202020204" pitchFamily="34" charset="0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="" xmlns:a16="http://schemas.microsoft.com/office/drawing/2014/main" id="{5E0653C1-5CAB-4761-BED5-022BA2AFD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22" y="3213102"/>
            <a:ext cx="8196475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th-TH" altLang="en-US" sz="1600">
                <a:cs typeface="Arial" panose="020B0604020202020204" pitchFamily="34" charset="0"/>
              </a:rPr>
              <a:t>&lt;</a:t>
            </a:r>
            <a:r>
              <a:rPr lang="en-US" altLang="en-US" sz="1600">
                <a:cs typeface="Arial" panose="020B0604020202020204" pitchFamily="34" charset="0"/>
              </a:rPr>
              <a:t>META name</a:t>
            </a:r>
            <a:r>
              <a:rPr lang="th-TH" altLang="en-US" sz="1600">
                <a:cs typeface="Arial" panose="020B0604020202020204" pitchFamily="34" charset="0"/>
              </a:rPr>
              <a:t>="</a:t>
            </a:r>
            <a:r>
              <a:rPr lang="en-US" altLang="en-US" sz="1600">
                <a:solidFill>
                  <a:srgbClr val="FF0000"/>
                </a:solidFill>
                <a:cs typeface="Arial" panose="020B0604020202020204" pitchFamily="34" charset="0"/>
              </a:rPr>
              <a:t>keywords</a:t>
            </a:r>
            <a:r>
              <a:rPr lang="th-TH" altLang="en-US" sz="1600">
                <a:cs typeface="Arial" panose="020B0604020202020204" pitchFamily="34" charset="0"/>
              </a:rPr>
              <a:t>" </a:t>
            </a:r>
            <a:r>
              <a:rPr lang="en-US" altLang="en-US" sz="1600">
                <a:cs typeface="Arial" panose="020B0604020202020204" pitchFamily="34" charset="0"/>
              </a:rPr>
              <a:t>content</a:t>
            </a:r>
            <a:r>
              <a:rPr lang="th-TH" altLang="en-US" sz="1600">
                <a:cs typeface="Arial" panose="020B0604020202020204" pitchFamily="34" charset="0"/>
              </a:rPr>
              <a:t>="</a:t>
            </a:r>
            <a:r>
              <a:rPr lang="en-US" altLang="en-US" sz="1600">
                <a:cs typeface="Arial" panose="020B0604020202020204" pitchFamily="34" charset="0"/>
              </a:rPr>
              <a:t>HTML, DHTML, CSS, XML, XHTML, JavaScript</a:t>
            </a:r>
            <a:r>
              <a:rPr lang="th-TH" altLang="en-US" sz="1600">
                <a:cs typeface="Arial" panose="020B0604020202020204" pitchFamily="34" charset="0"/>
              </a:rPr>
              <a:t>" /</a:t>
            </a:r>
            <a:r>
              <a:rPr lang="en-US" altLang="en-US" sz="1600">
                <a:cs typeface="Arial" panose="020B0604020202020204" pitchFamily="34" charset="0"/>
              </a:rPr>
              <a:t>&gt; </a:t>
            </a:r>
            <a:endParaRPr lang="th-TH" altLang="en-US" sz="1600">
              <a:cs typeface="Arial" panose="020B0604020202020204" pitchFamily="34" charset="0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="" xmlns:a16="http://schemas.microsoft.com/office/drawing/2014/main" id="{9B5563C2-462C-4E52-B3A2-726C247FB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95" y="1482696"/>
            <a:ext cx="63498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th-TH" altLang="en-US" dirty="0"/>
              <a:t>This meta element defines a description of your page: </a:t>
            </a:r>
          </a:p>
        </p:txBody>
      </p:sp>
      <p:sp>
        <p:nvSpPr>
          <p:cNvPr id="12" name="Rectangle 29">
            <a:extLst>
              <a:ext uri="{FF2B5EF4-FFF2-40B4-BE49-F238E27FC236}">
                <a16:creationId xmlns="" xmlns:a16="http://schemas.microsoft.com/office/drawing/2014/main" id="{E46AB295-530D-4CCA-A78F-1E8E78FBD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579" y="2779713"/>
            <a:ext cx="82846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th-TH" altLang="en-US">
                <a:cs typeface="Arial" panose="020B0604020202020204" pitchFamily="34" charset="0"/>
              </a:rPr>
              <a:t>This meta element defines keywords for your page:</a:t>
            </a:r>
            <a:r>
              <a:rPr lang="en-US" altLang="en-US">
                <a:cs typeface="Arial" panose="020B0604020202020204" pitchFamily="34" charset="0"/>
              </a:rPr>
              <a:t> (for search engine)</a:t>
            </a:r>
            <a:r>
              <a:rPr lang="th-TH" altLang="en-US"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Rectangle 32">
            <a:extLst>
              <a:ext uri="{FF2B5EF4-FFF2-40B4-BE49-F238E27FC236}">
                <a16:creationId xmlns="" xmlns:a16="http://schemas.microsoft.com/office/drawing/2014/main" id="{5E5ACD82-1001-4400-ACE8-400F8D2B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9" y="4508504"/>
            <a:ext cx="791845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1800"/>
              <a:t>&lt;META  http-equiv=“Refresh” content=“5;url=http://www.w3schools.com” /&gt;</a:t>
            </a:r>
            <a:endParaRPr lang="th-TH" altLang="en-US" sz="1800"/>
          </a:p>
        </p:txBody>
      </p:sp>
      <p:sp>
        <p:nvSpPr>
          <p:cNvPr id="14" name="Rectangle 33">
            <a:extLst>
              <a:ext uri="{FF2B5EF4-FFF2-40B4-BE49-F238E27FC236}">
                <a16:creationId xmlns="" xmlns:a16="http://schemas.microsoft.com/office/drawing/2014/main" id="{ED4FAEBA-7650-409C-8C7C-304F54813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32" y="4076702"/>
            <a:ext cx="86966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/>
              <a:t>This demonstrates how to redirect a user if your site address has changed:</a:t>
            </a:r>
            <a:r>
              <a:rPr lang="th-TH" altLang="en-US"/>
              <a:t> </a:t>
            </a:r>
          </a:p>
        </p:txBody>
      </p:sp>
      <p:sp>
        <p:nvSpPr>
          <p:cNvPr id="15" name="Rectangle 35">
            <a:extLst>
              <a:ext uri="{FF2B5EF4-FFF2-40B4-BE49-F238E27FC236}">
                <a16:creationId xmlns="" xmlns:a16="http://schemas.microsoft.com/office/drawing/2014/main" id="{3C7F35D0-C8B0-476B-B415-A2ABD916B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49" y="5804178"/>
            <a:ext cx="771557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altLang="en-US" sz="1800">
                <a:cs typeface="Arial" panose="020B0604020202020204" pitchFamily="34" charset="0"/>
              </a:rPr>
              <a:t>&lt;META http-equiv="Content-Type" content=“text/html; charset=UTF-8” /&gt; </a:t>
            </a:r>
          </a:p>
        </p:txBody>
      </p:sp>
      <p:sp>
        <p:nvSpPr>
          <p:cNvPr id="16" name="Rectangle 36">
            <a:extLst>
              <a:ext uri="{FF2B5EF4-FFF2-40B4-BE49-F238E27FC236}">
                <a16:creationId xmlns="" xmlns:a16="http://schemas.microsoft.com/office/drawing/2014/main" id="{744C9A27-168A-4042-AE77-75E02C7E7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70" y="5408615"/>
            <a:ext cx="48814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th-TH" altLang="en-US">
                <a:cs typeface="Arial" panose="020B0604020202020204" pitchFamily="34" charset="0"/>
              </a:rPr>
              <a:t>This meta element defines </a:t>
            </a:r>
            <a:r>
              <a:rPr lang="en-US" altLang="en-US">
                <a:cs typeface="Arial" panose="020B0604020202020204" pitchFamily="34" charset="0"/>
              </a:rPr>
              <a:t>character set</a:t>
            </a:r>
            <a:r>
              <a:rPr lang="th-TH" altLang="en-US">
                <a:cs typeface="Arial" panose="020B0604020202020204" pitchFamily="34" charset="0"/>
              </a:rPr>
              <a:t>: </a:t>
            </a:r>
          </a:p>
        </p:txBody>
      </p:sp>
    </p:spTree>
    <p:extLst>
      <p:ext uri="{BB962C8B-B14F-4D97-AF65-F5344CB8AC3E}">
        <p14:creationId xmlns="" xmlns:p14="http://schemas.microsoft.com/office/powerpoint/2010/main" val="1638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6" y="906405"/>
            <a:ext cx="11795641" cy="5495527"/>
          </a:xfrm>
          <a:noFill/>
          <a:ln/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800" b="1" dirty="0">
                <a:solidFill>
                  <a:srgbClr val="00B0F0"/>
                </a:solidFill>
              </a:rPr>
              <a:t>Link within document </a:t>
            </a:r>
          </a:p>
          <a:p>
            <a:pPr marL="274320" indent="-27432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/>
              <a:t>Use “</a:t>
            </a:r>
            <a:r>
              <a:rPr lang="en-US" altLang="en-US" sz="2800" i="1" dirty="0"/>
              <a:t>name</a:t>
            </a:r>
            <a:r>
              <a:rPr lang="en-US" altLang="en-US" sz="2800" dirty="0"/>
              <a:t>” attribute to specify the name of an anchor</a:t>
            </a:r>
          </a:p>
          <a:p>
            <a:pPr marL="274320" indent="-27432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/>
              <a:t>The “name” attribute is used to create a </a:t>
            </a:r>
            <a:r>
              <a:rPr lang="en-US" altLang="en-US" sz="2800" i="1" dirty="0"/>
              <a:t>bookmark</a:t>
            </a:r>
            <a:r>
              <a:rPr lang="en-US" altLang="en-US" sz="2800" dirty="0"/>
              <a:t> inside an HTML document is invisible to the reader</a:t>
            </a:r>
          </a:p>
          <a:p>
            <a:pPr marL="274320" indent="-27432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/>
              <a:t>A named anchor inside an HTML document can be created as follow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kern="1200" dirty="0">
                <a:solidFill>
                  <a:srgbClr val="000000"/>
                </a:solidFill>
                <a:ea typeface="+mn-ea"/>
              </a:rPr>
              <a:t>	</a:t>
            </a:r>
            <a:r>
              <a:rPr lang="en-US" altLang="en-US" sz="2800" i="1" kern="1200" dirty="0">
                <a:solidFill>
                  <a:srgbClr val="000000"/>
                </a:solidFill>
                <a:ea typeface="+mn-ea"/>
              </a:rPr>
              <a:t>&lt;a  name=“tips”&gt;Useful Tips &lt;/a&gt; </a:t>
            </a:r>
          </a:p>
          <a:p>
            <a:pPr marL="274320" indent="-27432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800" dirty="0"/>
              <a:t>To create a link to the </a:t>
            </a:r>
            <a:r>
              <a:rPr lang="en-US" altLang="en-US" sz="2800" b="1" dirty="0"/>
              <a:t>named anchor </a:t>
            </a:r>
          </a:p>
          <a:p>
            <a:pPr marL="800100"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500" dirty="0"/>
              <a:t>Within the same document: </a:t>
            </a:r>
            <a:r>
              <a:rPr lang="en-US" altLang="en-US" sz="2800" i="1" dirty="0"/>
              <a:t>&lt;a </a:t>
            </a:r>
            <a:r>
              <a:rPr lang="en-US" altLang="en-US" sz="2800" i="1" dirty="0" err="1"/>
              <a:t>href</a:t>
            </a:r>
            <a:r>
              <a:rPr lang="en-US" altLang="en-US" sz="2800" i="1" dirty="0"/>
              <a:t>=“#tips”&gt;Visit Useful Tips &lt;/a&gt; </a:t>
            </a:r>
            <a:endParaRPr lang="en-US" altLang="en-US" sz="2500" i="1" dirty="0"/>
          </a:p>
          <a:p>
            <a:pPr marL="800100"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500" dirty="0"/>
              <a:t>from another page: </a:t>
            </a:r>
          </a:p>
          <a:p>
            <a:pPr marL="457200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500" dirty="0"/>
              <a:t>	&lt;a </a:t>
            </a:r>
            <a:r>
              <a:rPr lang="en-US" altLang="en-US" sz="2500" dirty="0" err="1"/>
              <a:t>href</a:t>
            </a:r>
            <a:r>
              <a:rPr lang="en-US" altLang="en-US" sz="2500" dirty="0"/>
              <a:t>=“http://www</a:t>
            </a:r>
            <a:r>
              <a:rPr lang="th-TH" altLang="en-US" sz="2500" dirty="0"/>
              <a:t>.</a:t>
            </a:r>
            <a:r>
              <a:rPr lang="en-US" altLang="en-US" sz="2500" dirty="0"/>
              <a:t>w3schools</a:t>
            </a:r>
            <a:r>
              <a:rPr lang="th-TH" altLang="en-US" sz="2500" dirty="0"/>
              <a:t>.</a:t>
            </a:r>
            <a:r>
              <a:rPr lang="en-US" altLang="en-US" sz="2500" dirty="0"/>
              <a:t>com/</a:t>
            </a:r>
            <a:r>
              <a:rPr lang="en-US" altLang="en-US" sz="2500" dirty="0" err="1"/>
              <a:t>html_links</a:t>
            </a:r>
            <a:r>
              <a:rPr lang="th-TH" altLang="en-US" sz="2500" dirty="0"/>
              <a:t>.</a:t>
            </a:r>
            <a:r>
              <a:rPr lang="en-US" altLang="en-US" sz="2500" dirty="0" err="1"/>
              <a:t>htm#tips</a:t>
            </a:r>
            <a:r>
              <a:rPr lang="en-US" altLang="en-US" sz="2500" dirty="0"/>
              <a:t>”&gt; </a:t>
            </a:r>
            <a:r>
              <a:rPr lang="th-TH" altLang="en-US" sz="2500" dirty="0"/>
              <a:t>Visit Useful Tips&lt;/a&gt; </a:t>
            </a:r>
            <a:endParaRPr lang="en-US" altLang="en-US" sz="2500" dirty="0"/>
          </a:p>
          <a:p>
            <a:pPr marL="274320" indent="-27432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347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6</a:t>
            </a:r>
            <a:r>
              <a:rPr lang="en-US" altLang="en-US" sz="3600" b="1" dirty="0" smtClean="0">
                <a:solidFill>
                  <a:srgbClr val="2504EC"/>
                </a:solidFill>
              </a:rPr>
              <a:t>. </a:t>
            </a:r>
            <a:r>
              <a:rPr lang="en-US" altLang="en-US" sz="3600" b="1" dirty="0">
                <a:solidFill>
                  <a:srgbClr val="2504EC"/>
                </a:solidFill>
              </a:rPr>
              <a:t>Creating </a:t>
            </a:r>
            <a:r>
              <a:rPr lang="en-US" sz="3600" b="1" dirty="0">
                <a:solidFill>
                  <a:srgbClr val="2504EC"/>
                </a:solidFill>
              </a:rPr>
              <a:t>Table in HTML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69" y="906405"/>
            <a:ext cx="11795641" cy="2991576"/>
          </a:xfrm>
          <a:noFill/>
          <a:ln/>
        </p:spPr>
        <p:txBody>
          <a:bodyPr>
            <a:noAutofit/>
          </a:bodyPr>
          <a:lstStyle/>
          <a:p>
            <a:pPr marL="401638" lvl="1" indent="-34766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Tables play an essential role in organizing complex data in a simple and logical way, and presenting it in easy follow. </a:t>
            </a:r>
          </a:p>
          <a:p>
            <a:pPr marL="401638" lvl="1" indent="-34766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HTML table model allows authors to </a:t>
            </a: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arrange data (text, preformatted text, images, links, forms, form fields, other tables, etc.)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tabular.</a:t>
            </a:r>
          </a:p>
          <a:p>
            <a:pPr marL="401638" lvl="1" indent="-34766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Before taking a look how to use tables in HTML, let’s take a look at </a:t>
            </a:r>
            <a:r>
              <a:rPr lang="en-US" sz="2800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Table structure.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38FCED-8D56-42E4-914A-9264575887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AF9647B-EF53-48E2-981D-E432FE683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184" y="3576499"/>
            <a:ext cx="82200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95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504EC"/>
                </a:solidFill>
              </a:rPr>
              <a:t>Cont’d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69" y="906404"/>
            <a:ext cx="11795641" cy="5449949"/>
          </a:xfrm>
          <a:noFill/>
          <a:ln/>
        </p:spPr>
        <p:txBody>
          <a:bodyPr>
            <a:noAutofit/>
          </a:bodyPr>
          <a:lstStyle/>
          <a:p>
            <a:pPr marL="5397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Table Elements </a:t>
            </a:r>
          </a:p>
          <a:p>
            <a:pPr marL="396875"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HTML</a:t>
            </a:r>
            <a:r>
              <a:rPr lang="en-US" sz="2800" b="1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table elements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800" b="1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tags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397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38FCED-8D56-42E4-914A-9264575887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0C5BD7B5-658E-40E3-B9A3-5F3E7937E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7805909"/>
              </p:ext>
            </p:extLst>
          </p:nvPr>
        </p:nvGraphicFramePr>
        <p:xfrm>
          <a:off x="674255" y="2215957"/>
          <a:ext cx="11240655" cy="43281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xmlns="" val="3509852854"/>
                    </a:ext>
                  </a:extLst>
                </a:gridCol>
                <a:gridCol w="2715490">
                  <a:extLst>
                    <a:ext uri="{9D8B030D-6E8A-4147-A177-3AD203B41FA5}">
                      <a16:colId xmlns:a16="http://schemas.microsoft.com/office/drawing/2014/main" xmlns="" val="1762663639"/>
                    </a:ext>
                  </a:extLst>
                </a:gridCol>
                <a:gridCol w="6747165">
                  <a:extLst>
                    <a:ext uri="{9D8B030D-6E8A-4147-A177-3AD203B41FA5}">
                      <a16:colId xmlns:a16="http://schemas.microsoft.com/office/drawing/2014/main" xmlns="" val="1963671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Element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6309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Table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&lt;table&gt; &lt;/table&gt;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6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Defines the beginning and end of the table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Ø"/>
                      </a:pPr>
                      <a:r>
                        <a:rPr lang="en-US" sz="26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 container tag that that holds the other components of the html 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642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Table 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&lt;tr&gt; &lt;/tr&gt;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Ø"/>
                      </a:pPr>
                      <a:r>
                        <a:rPr lang="en-US" sz="26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Defines the beginning and end of a horizontal row.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Ø"/>
                      </a:pPr>
                      <a:r>
                        <a:rPr lang="en-US" sz="26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May be grouped into a head, foot, and body sections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8722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Table cells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&lt;td&gt; &lt;/td&gt;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Ø"/>
                      </a:pPr>
                      <a:r>
                        <a:rPr lang="en-US" sz="26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Defines an individual cell. 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Ø"/>
                      </a:pPr>
                      <a:r>
                        <a:rPr lang="en-US" sz="26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Cells are always placed inside a row.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8744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39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504EC"/>
                </a:solidFill>
              </a:rPr>
              <a:t>Cont’d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69" y="906404"/>
            <a:ext cx="11795641" cy="685807"/>
          </a:xfrm>
          <a:noFill/>
          <a:ln/>
        </p:spPr>
        <p:txBody>
          <a:bodyPr>
            <a:noAutofit/>
          </a:bodyPr>
          <a:lstStyle/>
          <a:p>
            <a:pPr marL="5397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1: </a:t>
            </a:r>
            <a:r>
              <a:rPr lang="en-US" sz="2400" b="0" i="0" dirty="0">
                <a:solidFill>
                  <a:srgbClr val="3434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Creating a table with default style</a:t>
            </a: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38FCED-8D56-42E4-914A-9264575887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095F358-DC71-4F49-889C-D1B627DD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0" y="1592211"/>
            <a:ext cx="4392044" cy="48555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A2D3FDE7-5567-40D4-93E0-5FA113F59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869" y="2320414"/>
            <a:ext cx="4392044" cy="1619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139C5F5-8C37-492D-AAED-63C089F9CCAA}"/>
              </a:ext>
            </a:extLst>
          </p:cNvPr>
          <p:cNvSpPr txBox="1"/>
          <p:nvPr/>
        </p:nvSpPr>
        <p:spPr>
          <a:xfrm>
            <a:off x="6733309" y="5120599"/>
            <a:ext cx="5208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default </a:t>
            </a:r>
            <a:r>
              <a:rPr lang="en-US" sz="2400" b="0" i="1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 doesn’t have borders</a:t>
            </a:r>
            <a:endParaRPr lang="en-US" sz="2400" i="1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FCE247F4-0AC0-4815-92EA-E586A7B631B7}"/>
              </a:ext>
            </a:extLst>
          </p:cNvPr>
          <p:cNvCxnSpPr/>
          <p:nvPr/>
        </p:nvCxnSpPr>
        <p:spPr>
          <a:xfrm flipV="1">
            <a:off x="7620000" y="4020003"/>
            <a:ext cx="706582" cy="136941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686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504EC"/>
                </a:solidFill>
              </a:rPr>
              <a:t>Cont’d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761960" y="127046"/>
            <a:ext cx="7348331" cy="621744"/>
          </a:xfrm>
          <a:noFill/>
          <a:ln/>
        </p:spPr>
        <p:txBody>
          <a:bodyPr>
            <a:noAutofit/>
          </a:bodyPr>
          <a:lstStyle/>
          <a:p>
            <a:pPr marL="5397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HTML</a:t>
            </a:r>
            <a:r>
              <a:rPr lang="en-US" sz="2800" b="1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table elements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2800" b="1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optional tags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397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38FCED-8D56-42E4-914A-9264575887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xmlns="" id="{0C5BD7B5-658E-40E3-B9A3-5F3E7937E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02050080"/>
              </p:ext>
            </p:extLst>
          </p:nvPr>
        </p:nvGraphicFramePr>
        <p:xfrm>
          <a:off x="145773" y="970234"/>
          <a:ext cx="11823147" cy="57607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00552">
                  <a:extLst>
                    <a:ext uri="{9D8B030D-6E8A-4147-A177-3AD203B41FA5}">
                      <a16:colId xmlns:a16="http://schemas.microsoft.com/office/drawing/2014/main" xmlns="" val="3509852854"/>
                    </a:ext>
                  </a:extLst>
                </a:gridCol>
                <a:gridCol w="3146064">
                  <a:extLst>
                    <a:ext uri="{9D8B030D-6E8A-4147-A177-3AD203B41FA5}">
                      <a16:colId xmlns:a16="http://schemas.microsoft.com/office/drawing/2014/main" xmlns="" val="1762663639"/>
                    </a:ext>
                  </a:extLst>
                </a:gridCol>
                <a:gridCol w="7176531">
                  <a:extLst>
                    <a:ext uri="{9D8B030D-6E8A-4147-A177-3AD203B41FA5}">
                      <a16:colId xmlns:a16="http://schemas.microsoft.com/office/drawing/2014/main" xmlns="" val="1963671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 b="1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Element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6309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Table caption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&lt;caption&gt; &lt;/caption&gt;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Specifies the caption (or title) of a table that provides a short description of the table's purpose.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Goes after the table tag but not inside “tr” or “td.”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Only single caption per table.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Appears centered above the 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642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Table header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&lt;</a:t>
                      </a:r>
                      <a:r>
                        <a:rPr lang="en-US" sz="26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th</a:t>
                      </a:r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&gt; &lt;/</a:t>
                      </a:r>
                      <a:r>
                        <a:rPr lang="en-US" sz="26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th</a:t>
                      </a:r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Defines a table header row. Used instead of “td.”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Text is bold &amp; centered within the cell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98722715"/>
                  </a:ext>
                </a:extLst>
              </a:tr>
              <a:tr h="294640">
                <a:tc rowSpan="3">
                  <a:txBody>
                    <a:bodyPr/>
                    <a:lstStyle/>
                    <a:p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Table 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&lt;</a:t>
                      </a:r>
                      <a:r>
                        <a:rPr lang="en-US" sz="26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thead</a:t>
                      </a:r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&gt; &lt;/</a:t>
                      </a:r>
                      <a:r>
                        <a:rPr lang="en-US" sz="26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thead</a:t>
                      </a:r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Defines a set of rows defining the head of the columns of the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287442861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&lt;</a:t>
                      </a:r>
                      <a:r>
                        <a:rPr lang="en-US" sz="26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tbody</a:t>
                      </a:r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&gt; &lt;/</a:t>
                      </a:r>
                      <a:r>
                        <a:rPr lang="en-US" sz="26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tbody</a:t>
                      </a:r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Encapsulates a set of table rows (&lt;tr&gt; elements ), indicating that they comprise the body of the table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6422592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&lt;</a:t>
                      </a:r>
                      <a:r>
                        <a:rPr lang="en-US" sz="26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tfoot</a:t>
                      </a:r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&gt; &lt;/</a:t>
                      </a:r>
                      <a:r>
                        <a:rPr lang="en-US" sz="26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tfoot</a:t>
                      </a:r>
                      <a:r>
                        <a:rPr lang="en-US" sz="26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Defines a set of rows summarizing the columns of the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24360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262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504EC"/>
                </a:solidFill>
              </a:rPr>
              <a:t>Cont’d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69" y="906404"/>
            <a:ext cx="11795641" cy="685807"/>
          </a:xfrm>
          <a:noFill/>
          <a:ln/>
        </p:spPr>
        <p:txBody>
          <a:bodyPr>
            <a:noAutofit/>
          </a:bodyPr>
          <a:lstStyle/>
          <a:p>
            <a:pPr marL="5397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2: </a:t>
            </a:r>
            <a:r>
              <a:rPr lang="en-US" sz="2400" b="0" i="0" dirty="0">
                <a:solidFill>
                  <a:srgbClr val="34343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 with caption, header and footer</a:t>
            </a: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38FCED-8D56-42E4-914A-9264575887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DFA49304-6AAE-492A-BBE0-8A929A576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3" y="1573195"/>
            <a:ext cx="8242353" cy="46423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D204972E-80BD-4EC1-9E80-FB56AB06C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082" y="4760353"/>
            <a:ext cx="42195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54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69" y="850984"/>
            <a:ext cx="11795641" cy="2522596"/>
          </a:xfrm>
          <a:noFill/>
          <a:ln/>
        </p:spPr>
        <p:txBody>
          <a:bodyPr>
            <a:noAutofit/>
          </a:bodyPr>
          <a:lstStyle/>
          <a:p>
            <a:pPr marL="53975" lvl="1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elements attribute</a:t>
            </a:r>
          </a:p>
          <a:p>
            <a:pPr marL="858838" lvl="2" indent="-347663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All most all attributes of the table elements are deprecated. </a:t>
            </a:r>
          </a:p>
          <a:p>
            <a:pPr marL="858838" lvl="2" indent="-347663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Only </a:t>
            </a:r>
            <a:r>
              <a:rPr lang="en-US" sz="2600" i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&lt;td&gt; and &lt;tr&gt; tags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have some attributes described below</a:t>
            </a:r>
          </a:p>
          <a:p>
            <a:pPr marL="53975" lvl="1" indent="0" algn="just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&lt;td&gt; tag and &lt;tr&gt; tag attributes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38FCED-8D56-42E4-914A-9264575887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74BE6572-C347-4C6E-A7C3-362D98560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7610454"/>
              </p:ext>
            </p:extLst>
          </p:nvPr>
        </p:nvGraphicFramePr>
        <p:xfrm>
          <a:off x="145773" y="3034733"/>
          <a:ext cx="11926958" cy="37296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613754">
                  <a:extLst>
                    <a:ext uri="{9D8B030D-6E8A-4147-A177-3AD203B41FA5}">
                      <a16:colId xmlns:a16="http://schemas.microsoft.com/office/drawing/2014/main" xmlns="" val="2946803464"/>
                    </a:ext>
                  </a:extLst>
                </a:gridCol>
                <a:gridCol w="2923309">
                  <a:extLst>
                    <a:ext uri="{9D8B030D-6E8A-4147-A177-3AD203B41FA5}">
                      <a16:colId xmlns:a16="http://schemas.microsoft.com/office/drawing/2014/main" xmlns="" val="4253009254"/>
                    </a:ext>
                  </a:extLst>
                </a:gridCol>
                <a:gridCol w="7389895">
                  <a:extLst>
                    <a:ext uri="{9D8B030D-6E8A-4147-A177-3AD203B41FA5}">
                      <a16:colId xmlns:a16="http://schemas.microsoft.com/office/drawing/2014/main" xmlns="" val="3415194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Attribute</a:t>
                      </a:r>
                    </a:p>
                  </a:txBody>
                  <a:tcPr marL="50992" marR="50992" marT="25496" marB="25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 marL="50992" marR="50992" marT="25496" marB="2549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 marL="50992" marR="50992" marT="25496" marB="25496" anchor="ctr"/>
                </a:tc>
                <a:extLst>
                  <a:ext uri="{0D108BD9-81ED-4DB2-BD59-A6C34878D82A}">
                    <a16:rowId xmlns:a16="http://schemas.microsoft.com/office/drawing/2014/main" xmlns="" val="3942712105"/>
                  </a:ext>
                </a:extLst>
              </a:tr>
              <a:tr h="761540">
                <a:tc>
                  <a:txBody>
                    <a:bodyPr/>
                    <a:lstStyle/>
                    <a:p>
                      <a:pPr marL="182880"/>
                      <a:r>
                        <a:rPr lang="en-US" sz="2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colspan</a:t>
                      </a:r>
                    </a:p>
                  </a:txBody>
                  <a:tcPr marL="50992" marR="50992" marT="25496" marB="25496"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Positive </a:t>
                      </a:r>
                      <a:r>
                        <a:rPr lang="en-US" sz="2600" b="0" i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integer &lt;=1000</a:t>
                      </a:r>
                    </a:p>
                  </a:txBody>
                  <a:tcPr marL="50992" marR="50992" marT="25496" marB="25496"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Indicates for how many columns the cell extends (span)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Its default value is 1</a:t>
                      </a:r>
                    </a:p>
                  </a:txBody>
                  <a:tcPr marL="50992" marR="50992" marT="25496" marB="25496" anchor="ctr"/>
                </a:tc>
                <a:extLst>
                  <a:ext uri="{0D108BD9-81ED-4DB2-BD59-A6C34878D82A}">
                    <a16:rowId xmlns:a16="http://schemas.microsoft.com/office/drawing/2014/main" xmlns="" val="2278297390"/>
                  </a:ext>
                </a:extLst>
              </a:tr>
              <a:tr h="408519">
                <a:tc>
                  <a:txBody>
                    <a:bodyPr/>
                    <a:lstStyle/>
                    <a:p>
                      <a:pPr marL="182880"/>
                      <a:r>
                        <a:rPr lang="en-US" sz="2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rowspan</a:t>
                      </a:r>
                    </a:p>
                  </a:txBody>
                  <a:tcPr marL="50992" marR="50992" marT="25496" marB="2549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Positive </a:t>
                      </a:r>
                      <a:r>
                        <a:rPr lang="en-US" sz="2600" b="0" i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integer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600" b="0" i="1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&lt;=65534</a:t>
                      </a:r>
                    </a:p>
                  </a:txBody>
                  <a:tcPr marL="50992" marR="50992" marT="25496" marB="25496"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Indicates for how many rows the cell extends (span).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Its default value is 1; </a:t>
                      </a: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its value is set to 0, it extends until the end of the table section</a:t>
                      </a:r>
                    </a:p>
                  </a:txBody>
                  <a:tcPr marL="50992" marR="50992" marT="25496" marB="25496" anchor="ctr"/>
                </a:tc>
                <a:extLst>
                  <a:ext uri="{0D108BD9-81ED-4DB2-BD59-A6C34878D82A}">
                    <a16:rowId xmlns:a16="http://schemas.microsoft.com/office/drawing/2014/main" xmlns="" val="4282481437"/>
                  </a:ext>
                </a:extLst>
              </a:tr>
              <a:tr h="432342">
                <a:tc>
                  <a:txBody>
                    <a:bodyPr/>
                    <a:lstStyle/>
                    <a:p>
                      <a:pPr marL="182880"/>
                      <a:r>
                        <a:rPr lang="en-US" sz="2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headers</a:t>
                      </a:r>
                    </a:p>
                  </a:txBody>
                  <a:tcPr marL="50992" marR="50992" marT="25496" marB="25496" anchor="ctr"/>
                </a:tc>
                <a:tc>
                  <a:txBody>
                    <a:bodyPr/>
                    <a:lstStyle/>
                    <a:p>
                      <a:r>
                        <a:rPr lang="en-US" sz="2600" i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Header_id</a:t>
                      </a:r>
                      <a:endParaRPr lang="en-US" sz="26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92" marR="50992" marT="25496" marB="25496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Specifies one or more header cells a table cell is related to</a:t>
                      </a:r>
                    </a:p>
                  </a:txBody>
                  <a:tcPr marL="50992" marR="50992" marT="25496" marB="25496" anchor="ctr"/>
                </a:tc>
                <a:extLst>
                  <a:ext uri="{0D108BD9-81ED-4DB2-BD59-A6C34878D82A}">
                    <a16:rowId xmlns:a16="http://schemas.microsoft.com/office/drawing/2014/main" xmlns="" val="3699600029"/>
                  </a:ext>
                </a:extLst>
              </a:tr>
              <a:tr h="345328">
                <a:tc>
                  <a:txBody>
                    <a:bodyPr/>
                    <a:lstStyle/>
                    <a:p>
                      <a:pPr marL="182880"/>
                      <a:r>
                        <a:rPr lang="en-US" sz="26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scope</a:t>
                      </a:r>
                    </a:p>
                  </a:txBody>
                  <a:tcPr marL="50992" marR="50992" marT="25496" marB="25496" anchor="ctr"/>
                </a:tc>
                <a:tc>
                  <a:txBody>
                    <a:bodyPr/>
                    <a:lstStyle/>
                    <a:p>
                      <a:r>
                        <a:rPr lang="en-US" sz="26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 / col / </a:t>
                      </a:r>
                      <a:r>
                        <a:rPr lang="en-US" sz="26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rowgroup</a:t>
                      </a:r>
                      <a:r>
                        <a:rPr lang="en-US" sz="26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/ </a:t>
                      </a:r>
                      <a:r>
                        <a:rPr lang="en-US" sz="26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colgroup</a:t>
                      </a:r>
                      <a:endParaRPr lang="en-US" sz="26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0992" marR="50992" marT="25496" marB="25496" anchor="ctr"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Enumerated attribute defines the cells that the header (defined in the &lt;</a:t>
                      </a:r>
                      <a:r>
                        <a:rPr lang="en-US" sz="24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24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&gt;) element relates to</a:t>
                      </a:r>
                    </a:p>
                  </a:txBody>
                  <a:tcPr marL="50992" marR="50992" marT="25496" marB="25496" anchor="ctr"/>
                </a:tc>
                <a:extLst>
                  <a:ext uri="{0D108BD9-81ED-4DB2-BD59-A6C34878D82A}">
                    <a16:rowId xmlns:a16="http://schemas.microsoft.com/office/drawing/2014/main" xmlns="" val="751270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36136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504EC"/>
                </a:solidFill>
              </a:rPr>
              <a:t>Cont’d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69" y="906404"/>
            <a:ext cx="11795641" cy="685807"/>
          </a:xfrm>
          <a:noFill/>
          <a:ln/>
        </p:spPr>
        <p:txBody>
          <a:bodyPr>
            <a:noAutofit/>
          </a:bodyPr>
          <a:lstStyle/>
          <a:p>
            <a:pPr marL="5397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3: </a:t>
            </a:r>
            <a:r>
              <a:rPr lang="en-US" sz="2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Merging Cells with rowspan and colspan attributes</a:t>
            </a:r>
            <a:endParaRPr lang="en-US" sz="2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38FCED-8D56-42E4-914A-9264575887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F7C8EC2-AD90-4B60-B843-AA95BB6D8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34" y="1722325"/>
            <a:ext cx="7860588" cy="4634029"/>
          </a:xfrm>
          <a:prstGeom prst="rect">
            <a:avLst/>
          </a:prstGeom>
        </p:spPr>
      </p:pic>
      <p:grpSp>
        <p:nvGrpSpPr>
          <p:cNvPr id="5" name="Group 35">
            <a:extLst>
              <a:ext uri="{FF2B5EF4-FFF2-40B4-BE49-F238E27FC236}">
                <a16:creationId xmlns:a16="http://schemas.microsoft.com/office/drawing/2014/main" xmlns="" id="{D0010E00-EC95-4DCA-87B9-2F406B35F971}"/>
              </a:ext>
            </a:extLst>
          </p:cNvPr>
          <p:cNvGrpSpPr/>
          <p:nvPr/>
        </p:nvGrpSpPr>
        <p:grpSpPr>
          <a:xfrm>
            <a:off x="2419700" y="1871780"/>
            <a:ext cx="9609566" cy="2710668"/>
            <a:chOff x="2419700" y="1871780"/>
            <a:chExt cx="9609566" cy="2710668"/>
          </a:xfrm>
        </p:grpSpPr>
        <p:pic>
          <p:nvPicPr>
            <p:cNvPr id="1032" name="Picture 8" descr="WD2 Lesson 5.3 Tables and Lists – K12 DIGITAL COURSES">
              <a:extLst>
                <a:ext uri="{FF2B5EF4-FFF2-40B4-BE49-F238E27FC236}">
                  <a16:creationId xmlns:a16="http://schemas.microsoft.com/office/drawing/2014/main" xmlns="" id="{9C574857-957B-4899-9D10-5EE2458E7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4233" y="1871780"/>
              <a:ext cx="4915033" cy="27106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3E29AE04-003B-4DC3-BEF3-AA32074D649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700" y="2140371"/>
              <a:ext cx="50332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xmlns="" id="{CC2A249D-C5D6-499B-859C-AB3F9CB07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7089" y="2270486"/>
              <a:ext cx="3934574" cy="11915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87ECB412-18BB-4885-97FA-96706CD36FBC}"/>
                </a:ext>
              </a:extLst>
            </p:cNvPr>
            <p:cNvCxnSpPr>
              <a:cxnSpLocks/>
            </p:cNvCxnSpPr>
            <p:nvPr/>
          </p:nvCxnSpPr>
          <p:spPr>
            <a:xfrm>
              <a:off x="2419700" y="2116377"/>
              <a:ext cx="0" cy="434132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F686D444-504D-46F3-A08F-1BFD58214A24}"/>
                </a:ext>
              </a:extLst>
            </p:cNvPr>
            <p:cNvCxnSpPr>
              <a:cxnSpLocks/>
            </p:cNvCxnSpPr>
            <p:nvPr/>
          </p:nvCxnSpPr>
          <p:spPr>
            <a:xfrm>
              <a:off x="2544391" y="3002964"/>
              <a:ext cx="0" cy="434132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AFF90288-A067-4BB1-91A3-AB5BB7C2C9E5}"/>
                </a:ext>
              </a:extLst>
            </p:cNvPr>
            <p:cNvCxnSpPr>
              <a:cxnSpLocks/>
            </p:cNvCxnSpPr>
            <p:nvPr/>
          </p:nvCxnSpPr>
          <p:spPr>
            <a:xfrm>
              <a:off x="2544391" y="3429000"/>
              <a:ext cx="3472698" cy="3305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05146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Cont’d </a:t>
            </a:r>
            <a:endParaRPr lang="en-US" sz="36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69" y="955964"/>
            <a:ext cx="11904409" cy="5491830"/>
          </a:xfrm>
          <a:noFill/>
          <a:ln/>
        </p:spPr>
        <p:txBody>
          <a:bodyPr>
            <a:noAutofit/>
          </a:bodyPr>
          <a:lstStyle/>
          <a:p>
            <a:pPr marL="5397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&lt;</a:t>
            </a:r>
            <a:r>
              <a:rPr lang="en-US" sz="32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colgroup</a:t>
            </a: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element </a:t>
            </a:r>
          </a:p>
          <a:p>
            <a:pPr marL="568325" lvl="2" indent="-333375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defines a 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group of columns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within a table for formatting .</a:t>
            </a:r>
          </a:p>
          <a:p>
            <a:pPr marL="568325" lvl="2" indent="-333375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is useful for applying styles to entire columns, instead of repeating the styles for each cell, for each row.</a:t>
            </a:r>
          </a:p>
          <a:p>
            <a:pPr marL="568325" lvl="2" indent="-333375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To define different properties to a column within a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colgroup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&gt; element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it require the 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&lt;col&gt; tag</a:t>
            </a:r>
          </a:p>
          <a:p>
            <a:pPr marL="53975" lvl="1" indent="0" algn="just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&lt;col&gt; element</a:t>
            </a:r>
          </a:p>
          <a:p>
            <a:pPr marL="568325" lvl="2" indent="-333375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It specifies column properties (common semantics) for each column (all common cells) within a 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8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colgroup</a:t>
            </a:r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&gt; element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68325" lvl="2" indent="-333375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common semantic  (like color, padding etc.) is specified using CSS.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38FCED-8D56-42E4-914A-9264575887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8D3944A-DB26-4931-BADF-AAEF6FB0EB06}"/>
              </a:ext>
            </a:extLst>
          </p:cNvPr>
          <p:cNvSpPr txBox="1"/>
          <p:nvPr/>
        </p:nvSpPr>
        <p:spPr>
          <a:xfrm>
            <a:off x="3854827" y="93658"/>
            <a:ext cx="6116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colgroup</a:t>
            </a:r>
            <a:r>
              <a:rPr lang="en-US" sz="36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col elements 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468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504EC"/>
                </a:solidFill>
              </a:rPr>
              <a:t>Cont’d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69" y="906403"/>
            <a:ext cx="11795641" cy="4108941"/>
          </a:xfrm>
          <a:noFill/>
          <a:ln/>
        </p:spPr>
        <p:txBody>
          <a:bodyPr>
            <a:noAutofit/>
          </a:bodyPr>
          <a:lstStyle/>
          <a:p>
            <a:pPr marL="5397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Attributes :</a:t>
            </a:r>
          </a:p>
          <a:p>
            <a:pPr marL="511175" lvl="1" indent="-4572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elements  (&lt;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colgroup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 and &lt;col&gt;) has single attribute named </a:t>
            </a:r>
            <a:r>
              <a:rPr lang="en-US" sz="2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“span”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a positive integer indicating the number of consecutive columns the elements span.</a:t>
            </a:r>
          </a:p>
          <a:p>
            <a:pPr marL="511175" lvl="1" indent="-4572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97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38FCED-8D56-42E4-914A-9264575887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pic>
        <p:nvPicPr>
          <p:cNvPr id="4098" name="Picture 2" descr="bootstrap-vue using colgroup to group the column with column header - Stack  Overflow">
            <a:extLst>
              <a:ext uri="{FF2B5EF4-FFF2-40B4-BE49-F238E27FC236}">
                <a16:creationId xmlns:a16="http://schemas.microsoft.com/office/drawing/2014/main" xmlns="" id="{9E3C6778-593F-4B61-A23F-3C234198F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4614" y="3258326"/>
            <a:ext cx="6581886" cy="292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600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2. </a:t>
            </a:r>
            <a:r>
              <a:rPr lang="en-US" sz="3600" b="1" dirty="0">
                <a:solidFill>
                  <a:srgbClr val="2504EC"/>
                </a:solidFill>
              </a:rPr>
              <a:t>Text Markup Elements 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69" y="906407"/>
            <a:ext cx="11822147" cy="1310322"/>
          </a:xfrm>
          <a:noFill/>
          <a:ln/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b="1" dirty="0">
                <a:solidFill>
                  <a:srgbClr val="0070C0"/>
                </a:solidFill>
              </a:rPr>
              <a:t>(a) Heading elements</a:t>
            </a:r>
          </a:p>
          <a:p>
            <a:pPr marL="346075" lvl="1" indent="-23495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In the same way that a book has the main title, chapter titles, and subtitles, an HTML document can too. 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E45F28D6-B9D0-4F41-9F60-CEB774DEB9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7"/>
          <a:stretch/>
        </p:blipFill>
        <p:spPr>
          <a:xfrm>
            <a:off x="1749794" y="2652699"/>
            <a:ext cx="8692423" cy="37036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287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504EC"/>
                </a:solidFill>
              </a:rPr>
              <a:t>Cont’d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69" y="906403"/>
            <a:ext cx="11795641" cy="685807"/>
          </a:xfrm>
          <a:noFill/>
          <a:ln/>
        </p:spPr>
        <p:txBody>
          <a:bodyPr>
            <a:noAutofit/>
          </a:bodyPr>
          <a:lstStyle/>
          <a:p>
            <a:pPr marL="53975" lvl="1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– using CSS: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38FCED-8D56-42E4-914A-9264575887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1EA8C62-57C4-45C8-9886-F002AB1CE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73" y="1767901"/>
            <a:ext cx="7333805" cy="35950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F6D5E732-4E23-43A6-94DB-8076856D3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5515" y="2402783"/>
            <a:ext cx="4142058" cy="23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282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 txBox="1">
            <a:spLocks noGrp="1"/>
          </p:cNvSpPr>
          <p:nvPr>
            <p:ph type="title"/>
          </p:nvPr>
        </p:nvSpPr>
        <p:spPr>
          <a:xfrm>
            <a:off x="197362" y="154553"/>
            <a:ext cx="4319225" cy="62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2504EC"/>
              </a:buClr>
              <a:buSzPts val="3600"/>
            </a:pPr>
            <a:r>
              <a:rPr lang="en-US" sz="4000" b="1" dirty="0">
                <a:solidFill>
                  <a:srgbClr val="2504EC"/>
                </a:solidFill>
              </a:rPr>
              <a:t>Summary</a:t>
            </a:r>
            <a:endParaRPr sz="4000" b="1" dirty="0">
              <a:solidFill>
                <a:srgbClr val="2504EC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78205" y="1072626"/>
            <a:ext cx="4906491" cy="38121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 structure elements </a:t>
            </a:r>
          </a:p>
          <a:p>
            <a:pPr marL="228600" indent="-2286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markup elements </a:t>
            </a:r>
          </a:p>
          <a:p>
            <a:pPr marL="228600" indent="-2286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 Entity and Comment</a:t>
            </a:r>
          </a:p>
          <a:p>
            <a:pPr marL="228600" indent="-2286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elements </a:t>
            </a:r>
          </a:p>
          <a:p>
            <a:pPr marL="228600" indent="-2286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 elements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065808" y="1763792"/>
            <a:ext cx="4969461" cy="24860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Heading elements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Paragraph and line break elements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elements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formatting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Demarcating elements </a:t>
            </a:r>
          </a:p>
          <a:p>
            <a:pPr lvl="2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Citation, Quotation markups </a:t>
            </a:r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7361" y="5274583"/>
            <a:ext cx="3048003" cy="1167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tag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 tag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Figurecaption</a:t>
            </a: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tag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46379" y="5163888"/>
            <a:ext cx="3202756" cy="13322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Ordered 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Unordered 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list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968846" y="68774"/>
            <a:ext cx="4199049" cy="1471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 element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 elements </a:t>
            </a:r>
          </a:p>
          <a:p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 title, meta, link, base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Body element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2A6DCF5-0DB2-48AE-9150-155056BA0173}"/>
              </a:ext>
            </a:extLst>
          </p:cNvPr>
          <p:cNvSpPr/>
          <p:nvPr/>
        </p:nvSpPr>
        <p:spPr>
          <a:xfrm>
            <a:off x="7931282" y="4894073"/>
            <a:ext cx="3726873" cy="1167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Reserved character entity  Special character entity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Comment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71568B35-A3E8-4871-83C5-2EDA5071C79C}"/>
              </a:ext>
            </a:extLst>
          </p:cNvPr>
          <p:cNvCxnSpPr>
            <a:cxnSpLocks/>
          </p:cNvCxnSpPr>
          <p:nvPr/>
        </p:nvCxnSpPr>
        <p:spPr>
          <a:xfrm flipV="1">
            <a:off x="5598959" y="591320"/>
            <a:ext cx="1356028" cy="109899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D18391D0-89DF-4762-9543-F6626D7D4965}"/>
              </a:ext>
            </a:extLst>
          </p:cNvPr>
          <p:cNvCxnSpPr>
            <a:cxnSpLocks/>
          </p:cNvCxnSpPr>
          <p:nvPr/>
        </p:nvCxnSpPr>
        <p:spPr>
          <a:xfrm>
            <a:off x="4854705" y="2430926"/>
            <a:ext cx="2211107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0078064E-4028-4CFC-A37B-D874712D2BE8}"/>
              </a:ext>
            </a:extLst>
          </p:cNvPr>
          <p:cNvCxnSpPr>
            <a:cxnSpLocks/>
          </p:cNvCxnSpPr>
          <p:nvPr/>
        </p:nvCxnSpPr>
        <p:spPr>
          <a:xfrm>
            <a:off x="5436583" y="3137508"/>
            <a:ext cx="2494697" cy="234055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604EB3E4-A56C-44C3-A341-1BED293407AE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3946381" y="3789236"/>
            <a:ext cx="1601379" cy="137465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CC7D8DA1-F25B-43A9-A971-739C81E58855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1721361" y="4466181"/>
            <a:ext cx="566667" cy="8083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012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504EC"/>
                </a:solidFill>
              </a:rPr>
              <a:t>Summary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69" y="955964"/>
            <a:ext cx="11795641" cy="5491830"/>
          </a:xfrm>
          <a:noFill/>
          <a:ln/>
        </p:spPr>
        <p:txBody>
          <a:bodyPr>
            <a:noAutofit/>
          </a:bodyPr>
          <a:lstStyle/>
          <a:p>
            <a:pPr marL="346075" lvl="2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HTML table model allows authors to arrange data into rows and columns of cells.</a:t>
            </a:r>
          </a:p>
          <a:p>
            <a:pPr marL="346075" lvl="2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rows may be grouped into a </a:t>
            </a:r>
            <a:r>
              <a:rPr lang="en-US" sz="26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head, foot, and body sections</a:t>
            </a: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(via the THEAD, TFOOT and TBODY elements, respectively.</a:t>
            </a:r>
          </a:p>
          <a:p>
            <a:pPr marL="346075" lvl="2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agents may exploit the head/body/foot division to support scrolling of body sections independently of the head and foot sections. </a:t>
            </a:r>
          </a:p>
          <a:p>
            <a:pPr marL="346075" lvl="2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cells may either contain "header" information or "data". </a:t>
            </a:r>
          </a:p>
          <a:p>
            <a:pPr marL="346075" lvl="2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Cells may span multiple rows and columns</a:t>
            </a:r>
          </a:p>
          <a:p>
            <a:pPr marL="346075" lvl="2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Authors may also group columns to provide additional structural information that may be exploited by user agents.</a:t>
            </a:r>
          </a:p>
          <a:p>
            <a:pPr marL="346075" lvl="2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table may have an associated caption that provides a short description of the table's purpose.</a:t>
            </a:r>
          </a:p>
          <a:p>
            <a:pPr marL="346075" lvl="2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38FCED-8D56-42E4-914A-9264575887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xmlns="" val="26571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47"/>
            <a:ext cx="10721009" cy="621743"/>
          </a:xfrm>
          <a:noFill/>
          <a:ln/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504EC"/>
                </a:solidFill>
              </a:rPr>
              <a:t>Summary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99593" y="2396837"/>
            <a:ext cx="2485172" cy="1607127"/>
          </a:xfrm>
          <a:noFill/>
          <a:ln/>
        </p:spPr>
        <p:txBody>
          <a:bodyPr>
            <a:noAutofit/>
          </a:bodyPr>
          <a:lstStyle/>
          <a:p>
            <a:pPr marL="55562" lvl="2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6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HTML5 Table Elements </a:t>
            </a:r>
          </a:p>
          <a:p>
            <a:pPr marL="55562" lvl="2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8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38FCED-8D56-42E4-914A-9264575887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6C94433-C001-4607-B8AB-10348A113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494" y="153600"/>
            <a:ext cx="8204797" cy="637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58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 txBox="1">
            <a:spLocks noGrp="1"/>
          </p:cNvSpPr>
          <p:nvPr>
            <p:ph type="title"/>
          </p:nvPr>
        </p:nvSpPr>
        <p:spPr>
          <a:xfrm>
            <a:off x="172279" y="154553"/>
            <a:ext cx="9465412" cy="62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2504EC"/>
              </a:buClr>
              <a:buSzPts val="3600"/>
            </a:pPr>
            <a:r>
              <a:rPr lang="en-US" sz="3600" b="1" dirty="0">
                <a:solidFill>
                  <a:srgbClr val="2504EC"/>
                </a:solidFill>
              </a:rPr>
              <a:t>Chapter Activity </a:t>
            </a:r>
            <a:endParaRPr sz="3600" b="1" dirty="0">
              <a:solidFill>
                <a:srgbClr val="2504EC"/>
              </a:solidFill>
            </a:endParaRPr>
          </a:p>
        </p:txBody>
      </p:sp>
      <p:sp>
        <p:nvSpPr>
          <p:cNvPr id="386" name="Google Shape;386;p19"/>
          <p:cNvSpPr txBox="1">
            <a:spLocks noGrp="1"/>
          </p:cNvSpPr>
          <p:nvPr>
            <p:ph type="body" idx="1"/>
          </p:nvPr>
        </p:nvSpPr>
        <p:spPr>
          <a:xfrm>
            <a:off x="268638" y="1032776"/>
            <a:ext cx="11724585" cy="541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AutoNum type="arabicPeriod"/>
            </a:pPr>
            <a:r>
              <a:rPr lang="en-US" sz="2800" dirty="0"/>
              <a:t>Differentiate</a:t>
            </a:r>
          </a:p>
        </p:txBody>
      </p:sp>
      <p:sp>
        <p:nvSpPr>
          <p:cNvPr id="387" name="Google Shape;387;p19"/>
          <p:cNvSpPr txBox="1">
            <a:spLocks noGrp="1"/>
          </p:cNvSpPr>
          <p:nvPr>
            <p:ph type="ftr" idx="11"/>
          </p:nvPr>
        </p:nvSpPr>
        <p:spPr>
          <a:xfrm>
            <a:off x="4766155" y="639062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Chapter 2</a:t>
            </a:r>
            <a:endParaRPr/>
          </a:p>
        </p:txBody>
      </p:sp>
      <p:sp>
        <p:nvSpPr>
          <p:cNvPr id="388" name="Google Shape;388;p19"/>
          <p:cNvSpPr txBox="1">
            <a:spLocks noGrp="1"/>
          </p:cNvSpPr>
          <p:nvPr>
            <p:ph type="sldNum" idx="12"/>
          </p:nvPr>
        </p:nvSpPr>
        <p:spPr>
          <a:xfrm>
            <a:off x="10039353" y="6356363"/>
            <a:ext cx="490331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44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902DC85-F6CF-4110-9249-6D7133180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393" y="60338"/>
            <a:ext cx="4629151" cy="62960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342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 txBox="1">
            <a:spLocks noGrp="1"/>
          </p:cNvSpPr>
          <p:nvPr>
            <p:ph type="title"/>
          </p:nvPr>
        </p:nvSpPr>
        <p:spPr>
          <a:xfrm>
            <a:off x="172278" y="154549"/>
            <a:ext cx="9465412" cy="62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2504EC"/>
              </a:buClr>
              <a:buSzPts val="3600"/>
            </a:pPr>
            <a:r>
              <a:rPr lang="en-US" sz="4000" b="1" dirty="0">
                <a:solidFill>
                  <a:srgbClr val="2504EC"/>
                </a:solidFill>
              </a:rPr>
              <a:t>Exercise</a:t>
            </a:r>
            <a:r>
              <a:rPr lang="en-US" sz="3600" b="1" dirty="0">
                <a:solidFill>
                  <a:srgbClr val="2504EC"/>
                </a:solidFill>
              </a:rPr>
              <a:t> </a:t>
            </a:r>
            <a:endParaRPr sz="3600" b="1" dirty="0">
              <a:solidFill>
                <a:srgbClr val="2504EC"/>
              </a:solidFill>
            </a:endParaRPr>
          </a:p>
        </p:txBody>
      </p:sp>
      <p:sp>
        <p:nvSpPr>
          <p:cNvPr id="387" name="Google Shape;387;p19"/>
          <p:cNvSpPr txBox="1">
            <a:spLocks noGrp="1"/>
          </p:cNvSpPr>
          <p:nvPr>
            <p:ph type="ftr" idx="11"/>
          </p:nvPr>
        </p:nvSpPr>
        <p:spPr>
          <a:xfrm>
            <a:off x="4766152" y="639061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/>
              <a:t>Chapter 2</a:t>
            </a:r>
            <a:endParaRPr/>
          </a:p>
        </p:txBody>
      </p:sp>
      <p:sp>
        <p:nvSpPr>
          <p:cNvPr id="388" name="Google Shape;388;p19"/>
          <p:cNvSpPr txBox="1">
            <a:spLocks noGrp="1"/>
          </p:cNvSpPr>
          <p:nvPr>
            <p:ph type="sldNum" idx="12"/>
          </p:nvPr>
        </p:nvSpPr>
        <p:spPr>
          <a:xfrm>
            <a:off x="11647607" y="6362906"/>
            <a:ext cx="490330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45</a:t>
            </a:fld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2D6C8DC-5EC7-4DD8-A087-C42FEA5474A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Internet Programming I</a:t>
            </a:r>
            <a:endParaRPr lang="en-US" dirty="0"/>
          </a:p>
        </p:txBody>
      </p:sp>
      <p:sp>
        <p:nvSpPr>
          <p:cNvPr id="386" name="Google Shape;386;p19"/>
          <p:cNvSpPr txBox="1">
            <a:spLocks noGrp="1"/>
          </p:cNvSpPr>
          <p:nvPr>
            <p:ph type="body" idx="1"/>
          </p:nvPr>
        </p:nvSpPr>
        <p:spPr>
          <a:xfrm>
            <a:off x="268632" y="911606"/>
            <a:ext cx="11724585" cy="230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en-US" sz="2800" dirty="0"/>
              <a:t>Discuss when to use table and things that are appropriate in tables.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en-US" sz="2800" dirty="0"/>
              <a:t>Can a table nested, putting a table inside a single table cell?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en-US" sz="2800" dirty="0"/>
              <a:t>What are the basic parts of a table, and which tags identify them?</a:t>
            </a:r>
          </a:p>
          <a:p>
            <a:pPr marL="514350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+mj-lt"/>
              <a:buAutoNum type="arabicPeriod"/>
            </a:pPr>
            <a:r>
              <a:rPr lang="en-US" sz="2800" b="1" dirty="0"/>
              <a:t>[Practical exercise] </a:t>
            </a:r>
            <a:r>
              <a:rPr lang="en-US" sz="2800" dirty="0"/>
              <a:t>Write a HTML code that produce the table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D98673-83CF-4498-AC4D-B13494D9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838" y="3293718"/>
            <a:ext cx="5264727" cy="309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144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1"/>
          <p:cNvSpPr txBox="1">
            <a:spLocks noGrp="1"/>
          </p:cNvSpPr>
          <p:nvPr>
            <p:ph type="body" idx="1"/>
          </p:nvPr>
        </p:nvSpPr>
        <p:spPr>
          <a:xfrm>
            <a:off x="1733288" y="1408190"/>
            <a:ext cx="8725439" cy="156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Clr>
                <a:srgbClr val="2504EC"/>
              </a:buClr>
              <a:buSzPts val="4400"/>
              <a:buNone/>
            </a:pPr>
            <a:r>
              <a:rPr lang="en-US" sz="4400" dirty="0">
                <a:solidFill>
                  <a:srgbClr val="2504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dirty="0"/>
          </a:p>
          <a:p>
            <a:pPr marL="0" indent="0" algn="ctr">
              <a:buClr>
                <a:srgbClr val="2504EC"/>
              </a:buClr>
              <a:buSzPts val="4400"/>
              <a:buNone/>
            </a:pPr>
            <a:r>
              <a:rPr lang="en-US" sz="4400" dirty="0">
                <a:solidFill>
                  <a:srgbClr val="2504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Your Attention!!</a:t>
            </a:r>
            <a:endParaRPr sz="4400" u="sng" dirty="0">
              <a:solidFill>
                <a:srgbClr val="2504EC"/>
              </a:solidFill>
              <a:latin typeface="Times New Roman"/>
              <a:ea typeface="Times New Roman"/>
              <a:cs typeface="Times New Roman"/>
              <a:sym typeface="Times New Roman"/>
              <a:hlinkClick r:id="rId3">
                <a:extLst>
                  <a:ext uri="{A12FA001-AC4F-418D-AE19-62706E023703}">
                    <ahyp:hlinkClr xmlns=""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02" name="Google Shape;402;p21"/>
          <p:cNvSpPr txBox="1">
            <a:spLocks noGrp="1"/>
          </p:cNvSpPr>
          <p:nvPr>
            <p:ph type="sldNum" idx="12"/>
          </p:nvPr>
        </p:nvSpPr>
        <p:spPr>
          <a:xfrm>
            <a:off x="10039353" y="6356363"/>
            <a:ext cx="490331" cy="36512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/>
              <a:pPr/>
              <a:t>46</a:t>
            </a:fld>
            <a:endParaRPr/>
          </a:p>
        </p:txBody>
      </p:sp>
      <p:pic>
        <p:nvPicPr>
          <p:cNvPr id="403" name="Google Shape;403;p21" descr="Thank You Slide 05 | Thank You Slides Templates | SlideUpLift"/>
          <p:cNvPicPr preferRelativeResize="0"/>
          <p:nvPr/>
        </p:nvPicPr>
        <p:blipFill rotWithShape="1">
          <a:blip r:embed="rId4">
            <a:alphaModFix/>
          </a:blip>
          <a:srcRect l="-1" t="55672" r="-868"/>
          <a:stretch/>
        </p:blipFill>
        <p:spPr>
          <a:xfrm>
            <a:off x="2660647" y="3157914"/>
            <a:ext cx="7378711" cy="24320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Cont’d 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3851" y="906405"/>
            <a:ext cx="9562460" cy="5743892"/>
          </a:xfrm>
          <a:noFill/>
          <a:ln/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0070C0"/>
                </a:solidFill>
              </a:rPr>
              <a:t>Definition and Usage </a:t>
            </a:r>
          </a:p>
          <a:p>
            <a:pPr marL="290513" lvl="1" indent="-290513" algn="just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Heading elements allow you to specify that certain parts of your content are headings.</a:t>
            </a:r>
          </a:p>
          <a:p>
            <a:pPr marL="290513" lvl="1" indent="-290513" algn="just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HTML contains 6 section heading levels, </a:t>
            </a:r>
            <a:r>
              <a:rPr lang="en-US" sz="2600" dirty="0">
                <a:solidFill>
                  <a:srgbClr val="00B0F0"/>
                </a:solidFill>
              </a:rPr>
              <a:t>&lt;h1&gt; to &lt;h6&gt;</a:t>
            </a:r>
          </a:p>
          <a:p>
            <a:pPr marL="290513" lvl="1" indent="-290513" algn="just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The heading element importance level </a:t>
            </a:r>
          </a:p>
          <a:p>
            <a:pPr marL="800100" lvl="2" algn="just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&lt;h1&gt; define the </a:t>
            </a:r>
            <a:r>
              <a:rPr lang="en-US" sz="2600" b="1" dirty="0">
                <a:solidFill>
                  <a:srgbClr val="00B0F0"/>
                </a:solidFill>
              </a:rPr>
              <a:t>most important </a:t>
            </a:r>
            <a:r>
              <a:rPr lang="en-US" sz="2600" dirty="0"/>
              <a:t>(highest) heading level </a:t>
            </a:r>
          </a:p>
          <a:p>
            <a:pPr marL="800100" lvl="2" algn="just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&lt;h6&gt; define the </a:t>
            </a:r>
            <a:r>
              <a:rPr lang="en-US" sz="2600" b="1" dirty="0">
                <a:solidFill>
                  <a:srgbClr val="00B0F0"/>
                </a:solidFill>
              </a:rPr>
              <a:t>lowest</a:t>
            </a:r>
            <a:r>
              <a:rPr lang="en-US" sz="2600" dirty="0">
                <a:solidFill>
                  <a:srgbClr val="7030A0"/>
                </a:solidFill>
              </a:rPr>
              <a:t> </a:t>
            </a:r>
            <a:r>
              <a:rPr lang="en-US" sz="2600" dirty="0"/>
              <a:t>(less important) headings.</a:t>
            </a:r>
          </a:p>
          <a:p>
            <a:pPr marL="290513" lvl="1" indent="-290513" algn="just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Commonly 3 to 4 heading elements are used at most.</a:t>
            </a:r>
          </a:p>
          <a:p>
            <a:pPr marL="290513" lvl="1" indent="-290513" algn="just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The heading Tags are block level elements.</a:t>
            </a:r>
          </a:p>
          <a:p>
            <a:pPr marL="290513" lvl="1" indent="-290513" algn="just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It’s content model categories are </a:t>
            </a:r>
            <a:r>
              <a:rPr lang="en-US" sz="2600" dirty="0">
                <a:solidFill>
                  <a:srgbClr val="00B0F0"/>
                </a:solidFill>
              </a:rPr>
              <a:t>flow content </a:t>
            </a:r>
            <a:r>
              <a:rPr lang="en-US" sz="2600" dirty="0"/>
              <a:t>and </a:t>
            </a:r>
            <a:r>
              <a:rPr lang="en-US" sz="2600" dirty="0">
                <a:solidFill>
                  <a:srgbClr val="00B0F0"/>
                </a:solidFill>
              </a:rPr>
              <a:t>heading content </a:t>
            </a:r>
          </a:p>
          <a:p>
            <a:pPr marL="290513" lvl="1" indent="-290513" algn="just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These elements only include the </a:t>
            </a:r>
            <a:r>
              <a:rPr lang="en-US" sz="2600" dirty="0">
                <a:solidFill>
                  <a:srgbClr val="00B0F0"/>
                </a:solidFill>
              </a:rPr>
              <a:t>global attributes.</a:t>
            </a:r>
          </a:p>
          <a:p>
            <a:pPr marL="290513" lvl="1" indent="-29051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90513" lvl="1" indent="-29051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5A0B271-A431-481D-8A9F-78703FEF6384}"/>
              </a:ext>
            </a:extLst>
          </p:cNvPr>
          <p:cNvSpPr txBox="1"/>
          <p:nvPr/>
        </p:nvSpPr>
        <p:spPr>
          <a:xfrm>
            <a:off x="3336839" y="207703"/>
            <a:ext cx="6130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504EC"/>
                </a:solidFill>
              </a:rPr>
              <a:t>Heading elements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FCDC53A-88FB-470A-8B85-A75A074EE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395" y="2035751"/>
            <a:ext cx="2156183" cy="33675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="" xmlns:p14="http://schemas.microsoft.com/office/powerpoint/2010/main" val="422633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Cont’d 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69" y="906413"/>
            <a:ext cx="11888307" cy="5487423"/>
          </a:xfrm>
          <a:noFill/>
          <a:ln/>
        </p:spPr>
        <p:txBody>
          <a:bodyPr>
            <a:noAutofit/>
          </a:bodyPr>
          <a:lstStyle/>
          <a:p>
            <a:pPr marL="290513" lvl="1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</a:rPr>
              <a:t>Heading information </a:t>
            </a:r>
          </a:p>
          <a:p>
            <a:pPr marL="731520" lvl="3" indent="-27432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500" dirty="0"/>
              <a:t>Allow </a:t>
            </a:r>
            <a:r>
              <a:rPr lang="en-US" sz="2500" dirty="0">
                <a:solidFill>
                  <a:srgbClr val="00B0F0"/>
                </a:solidFill>
              </a:rPr>
              <a:t>search engines</a:t>
            </a:r>
            <a:r>
              <a:rPr lang="en-US" sz="2500" dirty="0"/>
              <a:t> to index the structure and content of your web pages</a:t>
            </a:r>
          </a:p>
          <a:p>
            <a:pPr marL="731520" lvl="3" indent="-27432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500" dirty="0"/>
              <a:t>Users often skim a page by its headings and determine the content layout of web page automatically.</a:t>
            </a:r>
          </a:p>
          <a:p>
            <a:pPr marL="731520" lvl="3" indent="-27432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500" dirty="0"/>
              <a:t>Also it is a common navigation technique for users of </a:t>
            </a:r>
            <a:r>
              <a:rPr lang="en-US" sz="2500" dirty="0">
                <a:solidFill>
                  <a:srgbClr val="00B0F0"/>
                </a:solidFill>
              </a:rPr>
              <a:t>screen reading software</a:t>
            </a:r>
            <a:r>
              <a:rPr lang="en-US" sz="2500" dirty="0"/>
              <a:t> to jump from heading to heading and quickly determine the content of the page.</a:t>
            </a:r>
          </a:p>
          <a:p>
            <a:pPr marL="290513" lvl="1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As a result, </a:t>
            </a:r>
          </a:p>
          <a:p>
            <a:pPr marL="731520" lvl="3" indent="-27432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500" dirty="0"/>
              <a:t>Avoid skipping heading levels: always start from &lt;h1&gt;, followed by &lt;h2&gt; and so on</a:t>
            </a:r>
          </a:p>
          <a:p>
            <a:pPr marL="731520" lvl="3" indent="-27432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500" dirty="0"/>
              <a:t>Use only one </a:t>
            </a:r>
            <a:r>
              <a:rPr lang="en-US" sz="2500" dirty="0">
                <a:solidFill>
                  <a:srgbClr val="00B0F0"/>
                </a:solidFill>
              </a:rPr>
              <a:t>&lt;h1&gt; per page or view </a:t>
            </a:r>
            <a:r>
              <a:rPr lang="en-US" sz="2500" dirty="0"/>
              <a:t>(considered a best practice) </a:t>
            </a:r>
          </a:p>
          <a:p>
            <a:pPr marL="731520" lvl="3" indent="-27432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500" dirty="0"/>
              <a:t>&lt;h1&gt; should concisely describe the overall purpose of the content.</a:t>
            </a:r>
          </a:p>
          <a:p>
            <a:pPr marL="731520" lvl="3" indent="-27432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500" dirty="0"/>
              <a:t>It is important to use headings to show the document structure.</a:t>
            </a:r>
          </a:p>
          <a:p>
            <a:pPr marL="290513" lvl="1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Avoid using heading elements to </a:t>
            </a:r>
            <a:r>
              <a:rPr lang="en-US" sz="2800" dirty="0">
                <a:solidFill>
                  <a:srgbClr val="00B0F0"/>
                </a:solidFill>
              </a:rPr>
              <a:t>resize text (i.e.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sz="2800" dirty="0"/>
              <a:t>to make text </a:t>
            </a:r>
            <a:r>
              <a:rPr lang="en-US" sz="2800" b="1" dirty="0"/>
              <a:t>BIG</a:t>
            </a:r>
            <a:r>
              <a:rPr lang="en-US" sz="2800" dirty="0"/>
              <a:t> or </a:t>
            </a:r>
            <a:r>
              <a:rPr lang="en-US" sz="2800" b="1" dirty="0"/>
              <a:t>bold</a:t>
            </a:r>
            <a:r>
              <a:rPr lang="en-US" sz="2800" dirty="0"/>
              <a:t>).</a:t>
            </a:r>
          </a:p>
          <a:p>
            <a:pPr marL="290513" lvl="1" indent="-29051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90513" lvl="1" indent="-290513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5A0B271-A431-481D-8A9F-78703FEF6384}"/>
              </a:ext>
            </a:extLst>
          </p:cNvPr>
          <p:cNvSpPr txBox="1"/>
          <p:nvPr/>
        </p:nvSpPr>
        <p:spPr>
          <a:xfrm>
            <a:off x="3336839" y="207703"/>
            <a:ext cx="6130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504EC"/>
                </a:solidFill>
              </a:rPr>
              <a:t>Heading elements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65095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2504EC"/>
                </a:solidFill>
              </a:rPr>
              <a:t>2. </a:t>
            </a:r>
            <a:r>
              <a:rPr lang="en-US" sz="3600" b="1" dirty="0">
                <a:solidFill>
                  <a:srgbClr val="2504EC"/>
                </a:solidFill>
              </a:rPr>
              <a:t>Text Markup Elements (cont’d)  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71" y="906412"/>
            <a:ext cx="11888304" cy="5797047"/>
          </a:xfrm>
          <a:noFill/>
          <a:ln/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3200" b="1" dirty="0">
                <a:solidFill>
                  <a:srgbClr val="0070C0"/>
                </a:solidFill>
              </a:rPr>
              <a:t>(b) Paragraph elements</a:t>
            </a:r>
          </a:p>
          <a:p>
            <a:pPr marL="346075" lvl="1" indent="-234950" algn="just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HTML paragraphs any structural grouping of related content, such as texts, images or form fields.</a:t>
            </a:r>
          </a:p>
          <a:p>
            <a:pPr marL="346075" lvl="1" indent="-234950" algn="just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&lt;p&gt;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HTML element represents a paragraph. </a:t>
            </a:r>
          </a:p>
          <a:p>
            <a:pPr marL="346075" lvl="1" indent="-234950" algn="just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It belongs </a:t>
            </a:r>
            <a:r>
              <a:rPr lang="en-US" sz="2800" dirty="0">
                <a:solidFill>
                  <a:srgbClr val="00B0F0"/>
                </a:solidFill>
              </a:rPr>
              <a:t>flow content </a:t>
            </a:r>
            <a:r>
              <a:rPr lang="en-US" sz="2800" dirty="0"/>
              <a:t>category.</a:t>
            </a:r>
          </a:p>
          <a:p>
            <a:pPr marL="346075" lvl="1" indent="-234950" algn="just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Paragraphs are </a:t>
            </a:r>
            <a:r>
              <a:rPr lang="en-US" sz="2800" dirty="0">
                <a:solidFill>
                  <a:srgbClr val="00B0F0"/>
                </a:solidFill>
              </a:rPr>
              <a:t>block-level</a:t>
            </a:r>
            <a:r>
              <a:rPr lang="en-US" sz="2800" dirty="0"/>
              <a:t> elements and.</a:t>
            </a:r>
          </a:p>
          <a:p>
            <a:pPr marL="911225" lvl="2" algn="just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600" dirty="0"/>
              <a:t>Always starts on a new line</a:t>
            </a:r>
          </a:p>
          <a:p>
            <a:pPr marL="911225" lvl="2" algn="just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sz="2600" dirty="0"/>
              <a:t>Browsers automatically add white space (margin) before and after a paragraph.</a:t>
            </a:r>
          </a:p>
          <a:p>
            <a:pPr marL="346075" lvl="1" indent="-234950" algn="just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This element only includes the </a:t>
            </a:r>
            <a:r>
              <a:rPr lang="en-US" sz="2800" dirty="0">
                <a:solidFill>
                  <a:srgbClr val="00B0F0"/>
                </a:solidFill>
              </a:rPr>
              <a:t>global attributes</a:t>
            </a:r>
            <a:r>
              <a:rPr lang="en-US" sz="2800" dirty="0"/>
              <a:t>.</a:t>
            </a:r>
          </a:p>
          <a:p>
            <a:pPr marL="346075" lvl="1" indent="-234950" algn="just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Breaking up content into paragraphs helps make a page more accessible.</a:t>
            </a:r>
          </a:p>
          <a:p>
            <a:pPr marL="346075" lvl="1" indent="-234950" algn="just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Allow </a:t>
            </a:r>
            <a:r>
              <a:rPr lang="en-US" sz="2800" dirty="0">
                <a:solidFill>
                  <a:srgbClr val="00B0F0"/>
                </a:solidFill>
              </a:rPr>
              <a:t>screen-readers </a:t>
            </a:r>
            <a:r>
              <a:rPr lang="en-US" sz="2800" dirty="0"/>
              <a:t>to provide shortcuts that let their users skip to the next or previous paragraph, and skim the content.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4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Cont’d 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68" y="906414"/>
            <a:ext cx="6932501" cy="4378691"/>
          </a:xfrm>
          <a:noFill/>
          <a:ln/>
        </p:spPr>
        <p:txBody>
          <a:bodyPr>
            <a:noAutofit/>
          </a:bodyPr>
          <a:lstStyle/>
          <a:p>
            <a:pPr marL="290513" lvl="1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</a:rPr>
              <a:t>HTML &lt;p&gt; content display</a:t>
            </a:r>
          </a:p>
          <a:p>
            <a:pPr marL="731520" lvl="3" indent="-27432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Large or small screens, and resized windows will create different results.</a:t>
            </a:r>
          </a:p>
          <a:p>
            <a:pPr marL="731520" lvl="3" indent="-27432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HTML, you cannot change the display by adding extra spaces or extra lines in HTML code.</a:t>
            </a:r>
          </a:p>
          <a:p>
            <a:pPr marL="731520" lvl="3" indent="-27432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browser will automatically remove any extra spaces and lines.</a:t>
            </a:r>
          </a:p>
          <a:p>
            <a:pPr marL="290513" lvl="1" indent="-290513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2060"/>
                </a:solidFill>
              </a:rPr>
              <a:t>Note: </a:t>
            </a:r>
          </a:p>
          <a:p>
            <a:pPr marL="800100" lvl="2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Don’t use empty &lt;p&gt; which is </a:t>
            </a:r>
            <a:r>
              <a:rPr lang="en-US" sz="2400" dirty="0"/>
              <a:t>problematic for people who use screen-reading technology.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5A0B271-A431-481D-8A9F-78703FEF6384}"/>
              </a:ext>
            </a:extLst>
          </p:cNvPr>
          <p:cNvSpPr txBox="1"/>
          <p:nvPr/>
        </p:nvSpPr>
        <p:spPr>
          <a:xfrm>
            <a:off x="3336839" y="207706"/>
            <a:ext cx="6130636" cy="53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504EC"/>
                </a:solidFill>
              </a:rPr>
              <a:t>Paragraph elements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517209A-C0F7-4DA5-995C-B3779C2D3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540" y="1572907"/>
            <a:ext cx="4643881" cy="371219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CADA2A72-2230-4324-A60F-AAAD97D7F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029" y="5391655"/>
            <a:ext cx="7914547" cy="1008847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491DA3-3E58-4B8A-AFE6-DC86449A1353}"/>
              </a:ext>
            </a:extLst>
          </p:cNvPr>
          <p:cNvSpPr txBox="1"/>
          <p:nvPr/>
        </p:nvSpPr>
        <p:spPr>
          <a:xfrm>
            <a:off x="1069138" y="5525365"/>
            <a:ext cx="25163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lvl="1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Output of the example</a:t>
            </a:r>
          </a:p>
        </p:txBody>
      </p:sp>
    </p:spTree>
    <p:extLst>
      <p:ext uri="{BB962C8B-B14F-4D97-AF65-F5344CB8AC3E}">
        <p14:creationId xmlns="" xmlns:p14="http://schemas.microsoft.com/office/powerpoint/2010/main" val="48018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8" name="Rectangle 4"/>
          <p:cNvSpPr>
            <a:spLocks noGrp="1" noChangeArrowheads="1"/>
          </p:cNvSpPr>
          <p:nvPr>
            <p:ph type="title"/>
          </p:nvPr>
        </p:nvSpPr>
        <p:spPr>
          <a:xfrm>
            <a:off x="145773" y="154553"/>
            <a:ext cx="10721011" cy="621743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000" b="1" dirty="0">
                <a:solidFill>
                  <a:srgbClr val="2504EC"/>
                </a:solidFill>
              </a:rPr>
              <a:t>Cont’d </a:t>
            </a:r>
            <a:endParaRPr lang="en-US" sz="4000" b="1" dirty="0">
              <a:solidFill>
                <a:srgbClr val="2504EC"/>
              </a:solidFill>
            </a:endParaRP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9268" y="906405"/>
            <a:ext cx="7015824" cy="5161886"/>
          </a:xfrm>
          <a:noFill/>
          <a:ln/>
        </p:spPr>
        <p:txBody>
          <a:bodyPr>
            <a:noAutofit/>
          </a:bodyPr>
          <a:lstStyle/>
          <a:p>
            <a:pPr marL="0" lvl="1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70C0"/>
                </a:solidFill>
              </a:rPr>
              <a:t>&lt;pre&gt; elements</a:t>
            </a:r>
          </a:p>
          <a:p>
            <a:pPr marL="457200" lvl="3" indent="-4572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Represents preformatted text which is to be presented exactly as written in the HTML file. </a:t>
            </a:r>
          </a:p>
          <a:p>
            <a:pPr marL="1188720" lvl="5" indent="-27432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The text is typically rendered using a non-proportional, or "monospaced”, font. </a:t>
            </a:r>
          </a:p>
          <a:p>
            <a:pPr marL="1188720" lvl="5" indent="-27432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Unlike &lt;p&gt; element, it preserves whitespace both spaces and line breaks:</a:t>
            </a:r>
          </a:p>
          <a:p>
            <a:pPr marL="457200" lvl="3" indent="-4572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Provide an alternate description for any images or diagrams.</a:t>
            </a:r>
          </a:p>
          <a:p>
            <a:pPr marL="457200" lvl="3" indent="-4572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is a block-level element which belongs to flow content category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E5A0B271-A431-481D-8A9F-78703FEF6384}"/>
              </a:ext>
            </a:extLst>
          </p:cNvPr>
          <p:cNvSpPr txBox="1"/>
          <p:nvPr/>
        </p:nvSpPr>
        <p:spPr>
          <a:xfrm>
            <a:off x="3336839" y="207706"/>
            <a:ext cx="6130636" cy="536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2504EC"/>
                </a:solidFill>
              </a:rPr>
              <a:t>Paragraph elements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4491DA3-3E58-4B8A-AFE6-DC86449A1353}"/>
              </a:ext>
            </a:extLst>
          </p:cNvPr>
          <p:cNvSpPr txBox="1"/>
          <p:nvPr/>
        </p:nvSpPr>
        <p:spPr>
          <a:xfrm>
            <a:off x="7592366" y="4179499"/>
            <a:ext cx="3274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96781AC-8FBC-4CD8-AD2F-820EFEB3C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496" y="1153872"/>
            <a:ext cx="4589243" cy="2704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CFF61D5-EA93-445C-94CD-16A6757DF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381" y="4718941"/>
            <a:ext cx="3305571" cy="17288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040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7722</TotalTime>
  <Words>2873</Words>
  <Application>Microsoft Office PowerPoint</Application>
  <PresentationFormat>Custom</PresentationFormat>
  <Paragraphs>630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3_Office Theme</vt:lpstr>
      <vt:lpstr>Slide 1</vt:lpstr>
      <vt:lpstr>Outline</vt:lpstr>
      <vt:lpstr>1. Document structure elements  </vt:lpstr>
      <vt:lpstr>2. Text Markup Elements  </vt:lpstr>
      <vt:lpstr>Cont’d </vt:lpstr>
      <vt:lpstr>Cont’d </vt:lpstr>
      <vt:lpstr>2. Text Markup Elements (cont’d)  </vt:lpstr>
      <vt:lpstr>Cont’d </vt:lpstr>
      <vt:lpstr>Cont’d </vt:lpstr>
      <vt:lpstr>2. Text Markup Elements (cont’d)  </vt:lpstr>
      <vt:lpstr>Cont’d </vt:lpstr>
      <vt:lpstr>Cont’d </vt:lpstr>
      <vt:lpstr>2. Text Markup Elements (cont’d)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3. HTML Entity and Comment </vt:lpstr>
      <vt:lpstr>Cont’d </vt:lpstr>
      <vt:lpstr>Cont’d </vt:lpstr>
      <vt:lpstr>Cont’d </vt:lpstr>
      <vt:lpstr>Cont’d </vt:lpstr>
      <vt:lpstr>4. Image Element</vt:lpstr>
      <vt:lpstr>5. Link elements  </vt:lpstr>
      <vt:lpstr>Cont’d </vt:lpstr>
      <vt:lpstr>Cont’d </vt:lpstr>
      <vt:lpstr>6. Creating Table in HTML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Cont’d </vt:lpstr>
      <vt:lpstr>Summary</vt:lpstr>
      <vt:lpstr>Summary</vt:lpstr>
      <vt:lpstr>Summary</vt:lpstr>
      <vt:lpstr>Chapter Activity </vt:lpstr>
      <vt:lpstr>Exercise 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Computer Programming</dc:title>
  <dc:creator>Habesh</dc:creator>
  <cp:lastModifiedBy>Abu Ayub</cp:lastModifiedBy>
  <cp:revision>462</cp:revision>
  <dcterms:created xsi:type="dcterms:W3CDTF">2020-11-22T19:05:37Z</dcterms:created>
  <dcterms:modified xsi:type="dcterms:W3CDTF">2023-04-12T18:44:46Z</dcterms:modified>
</cp:coreProperties>
</file>