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85" r:id="rId2"/>
  </p:sldMasterIdLst>
  <p:notesMasterIdLst>
    <p:notesMasterId r:id="rId32"/>
  </p:notesMasterIdLst>
  <p:sldIdLst>
    <p:sldId id="534" r:id="rId3"/>
    <p:sldId id="656" r:id="rId4"/>
    <p:sldId id="786" r:id="rId5"/>
    <p:sldId id="654" r:id="rId6"/>
    <p:sldId id="750" r:id="rId7"/>
    <p:sldId id="751" r:id="rId8"/>
    <p:sldId id="754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2" r:id="rId17"/>
    <p:sldId id="787" r:id="rId18"/>
    <p:sldId id="784" r:id="rId19"/>
    <p:sldId id="788" r:id="rId20"/>
    <p:sldId id="789" r:id="rId21"/>
    <p:sldId id="790" r:id="rId22"/>
    <p:sldId id="791" r:id="rId23"/>
    <p:sldId id="785" r:id="rId24"/>
    <p:sldId id="792" r:id="rId25"/>
    <p:sldId id="794" r:id="rId26"/>
    <p:sldId id="795" r:id="rId27"/>
    <p:sldId id="796" r:id="rId28"/>
    <p:sldId id="783" r:id="rId29"/>
    <p:sldId id="781" r:id="rId30"/>
    <p:sldId id="315" r:id="rId31"/>
  </p:sldIdLst>
  <p:sldSz cx="12192000" cy="6858000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WXbB9EBFDNPwpNwlWAvh31qZ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 defTabSz="990570">
              <a:defRPr/>
            </a:pPr>
            <a:fld id="{00000000-1234-1234-1234-123412341234}" type="slidenum">
              <a:rPr lang="en-US" sz="1500"/>
              <a:pPr algn="r" defTabSz="990570">
                <a:defRPr/>
              </a:pPr>
              <a:t>1</a:t>
            </a:fld>
            <a:endParaRPr sz="1500"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52717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321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8142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313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594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05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6565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197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996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73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920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78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6930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1335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16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4972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177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152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84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461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607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00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956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024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5418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891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137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80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131417" y="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383177" y="6447795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5389218" y="6452288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3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42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048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64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57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59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5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250635" y="63251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27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4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2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1353800" y="6356354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93;p25">
            <a:extLst>
              <a:ext uri="{FF2B5EF4-FFF2-40B4-BE49-F238E27FC236}">
                <a16:creationId xmlns="" xmlns:a16="http://schemas.microsoft.com/office/drawing/2014/main" id="{FC9DEA6F-43C6-4FA6-BDF7-3422B208B933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383177" y="6434732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8" name="Google Shape;94;p25">
            <a:extLst>
              <a:ext uri="{FF2B5EF4-FFF2-40B4-BE49-F238E27FC236}">
                <a16:creationId xmlns="" xmlns:a16="http://schemas.microsoft.com/office/drawing/2014/main" id="{3AA258DE-4114-4F32-808A-C86A8DED2B2E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5389218" y="6426162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1602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10.png"/><Relationship Id="rId5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14.png"/><Relationship Id="rId5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3725"/>
              </a:srgbClr>
            </a:gs>
            <a:gs pos="100000">
              <a:srgbClr val="CCE0F2">
                <a:alpha val="33725"/>
              </a:srgbClr>
            </a:gs>
          </a:gsLst>
          <a:lin ang="54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-1534472" y="1786025"/>
            <a:ext cx="18466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4428" y="1965883"/>
            <a:ext cx="11823145" cy="358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/>
                <a:cs typeface="Calibri"/>
                <a:sym typeface="Calibri"/>
              </a:rPr>
              <a:t>Chapter 2 Part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Calibri"/>
                <a:cs typeface="Calibri"/>
                <a:sym typeface="Calibri"/>
              </a:rPr>
              <a:t>HTML Elements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smtClean="0">
                <a:ln>
                  <a:noFill/>
                </a:ln>
                <a:solidFill>
                  <a:srgbClr val="2504E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(Semantic Elements) 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2504E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07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860870"/>
            <a:ext cx="11861800" cy="568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The &lt;nav&gt; element</a:t>
            </a:r>
          </a:p>
          <a:p>
            <a:pPr marL="1081088" lvl="2" indent="-395288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Represents a section of a page whose purpose is to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navigation links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either within the current document or to other documents.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Common examples of navigation sections are menus, tables of contents, and indexes.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It's not necessary for all links to be contained in a &lt;nav&gt; element.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intended only for major block of navigation links; typically the &lt;footer&gt; element often has a list of links.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document may have several &lt;nav&gt; elements, for example, one for site navigation and one for intra-page navigation.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User agents, such as screen readers, can use this element to determine whether to omit the initial rendering of navigation-only content.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23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 The &lt;main&gt; element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Represents the 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dominant content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of the &lt;body&gt; of a document.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written within &lt;body&gt; tag.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used to accurately describe the primary content of a page.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Its content should directly related to or expands upon the central topic of a page, or the central functionality of an application.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Doesn’t  contribute to the document's outline.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should be unique to the document and cannot be nested inside other semantic elements like  &lt;article&gt;, &lt;aside&gt;, &lt;header&gt;, &lt;footer&gt; elements.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Content that is repeated across other document sections such as sidebars, navigation links, site logos, and search forms shouldn't be included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form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 the main function of the page, it can be included.</a:t>
            </a:r>
          </a:p>
        </p:txBody>
      </p:sp>
    </p:spTree>
    <p:extLst>
      <p:ext uri="{BB962C8B-B14F-4D97-AF65-F5344CB8AC3E}">
        <p14:creationId xmlns="" xmlns:p14="http://schemas.microsoft.com/office/powerpoint/2010/main" val="288063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(e) The &lt;article&gt; element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Defines an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self-contained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content in a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document, page, application or a site.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content makes sense on its own and intended to be independently distributable or reusable (e.g., in syndication).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generally used on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Forum post, a magazine or newspaper article, Blog post, News story, a product card, a user-submitted comment, an interactive widget or gadget, or any other independent item of content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&lt;article&gt; should be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typically by including a heading (&lt;h1&gt;-&lt;h6&gt; element) as a child of the &lt;article&gt; element.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an &lt;article&gt; element is nested, the inner element represents an article related to the outer 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42931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(f) The &lt;section&gt; element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Represents a </a:t>
            </a: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 standalone section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of a document, which doesn't have a more specific semantic element to represent it.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Sections should always have a heading, with very few exceptions.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you put your content on a web page, it may contains many chapters, headers, footers, or other sections on a web page that is why HTML &lt;section&gt; tag is used.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Example: A home page could normally be divided into sections for introduction, content, and contact information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reiterate, each &lt;section&gt; should be identified, typically by including a heading (&lt;h1&gt;-&lt;h6&gt; element) as a child of the &lt;section&gt; element, wherever possible.</a:t>
            </a:r>
          </a:p>
        </p:txBody>
      </p:sp>
    </p:spTree>
    <p:extLst>
      <p:ext uri="{BB962C8B-B14F-4D97-AF65-F5344CB8AC3E}">
        <p14:creationId xmlns="" xmlns:p14="http://schemas.microsoft.com/office/powerpoint/2010/main" val="364224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(g) The &lt;aside&gt; element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Represents a portion of a document whose content is only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indirectly related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the document's main content. 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According to W3C definition, the &lt;aside&gt; element represents content that forms the main textual flow of a document.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frequently presented as </a:t>
            </a: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sidebars or call-out boxes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not use the &lt;aside&gt; element to </a:t>
            </a: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 parenthesized text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as this kind of text is considered part of the main flow.</a:t>
            </a:r>
          </a:p>
        </p:txBody>
      </p:sp>
    </p:spTree>
    <p:extLst>
      <p:ext uri="{BB962C8B-B14F-4D97-AF65-F5344CB8AC3E}">
        <p14:creationId xmlns="" xmlns:p14="http://schemas.microsoft.com/office/powerpoint/2010/main" val="89131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</a:p>
        </p:txBody>
      </p:sp>
    </p:spTree>
    <p:extLst>
      <p:ext uri="{BB962C8B-B14F-4D97-AF65-F5344CB8AC3E}">
        <p14:creationId xmlns="" xmlns:p14="http://schemas.microsoft.com/office/powerpoint/2010/main" val="83639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2729345"/>
            <a:ext cx="11823145" cy="28263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Interactive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615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3. </a:t>
            </a:r>
            <a:r>
              <a:rPr lang="en-US" sz="4000" b="1" dirty="0">
                <a:solidFill>
                  <a:srgbClr val="2504EC"/>
                </a:solidFill>
              </a:rPr>
              <a:t>Interactive Elements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4" y="925801"/>
            <a:ext cx="11449277" cy="5717083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(a) The &lt;details&gt; element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Creates a disclosure widget in which information is visible only when the widget is </a:t>
            </a:r>
            <a:r>
              <a:rPr lang="en-US" sz="28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toggled into an "open" state.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Often used to create an interactive widget that the user can open and close.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By default, the widget is closed.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When open, it expands, and displays the content within.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Any sort of content can be put inside the &lt;details&gt; tag.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 disclosure widget is typically presented onscreen using a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triangle </a:t>
            </a:r>
            <a:r>
              <a:rPr lang="en-US" sz="2800" dirty="0"/>
              <a:t>which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rotates (or twists) </a:t>
            </a:r>
            <a:r>
              <a:rPr lang="en-US" sz="2800" dirty="0"/>
              <a:t>to indicate open/closed status, with a label next to the triangle.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59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2"/>
            <a:ext cx="9085588" cy="2503198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(b) The &lt;summary&gt; element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Defines a </a:t>
            </a:r>
            <a:r>
              <a:rPr lang="en-US" sz="2600" dirty="0">
                <a:solidFill>
                  <a:srgbClr val="0070C0"/>
                </a:solidFill>
              </a:rPr>
              <a:t>visible heading </a:t>
            </a:r>
            <a:r>
              <a:rPr lang="en-US" sz="2600" dirty="0"/>
              <a:t>for the &lt;details&gt; element.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The heading can be clicked to view/hide the details.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should be the first child element of the &lt;details&gt; element.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827D0FF7-EC18-4AB8-8A37-39C40167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63" y="3133051"/>
            <a:ext cx="5240674" cy="340586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A1A91D5-9439-407A-9DDE-E3F9523EA2D3}"/>
              </a:ext>
            </a:extLst>
          </p:cNvPr>
          <p:cNvGrpSpPr/>
          <p:nvPr/>
        </p:nvGrpSpPr>
        <p:grpSpPr>
          <a:xfrm>
            <a:off x="7764680" y="3187174"/>
            <a:ext cx="4044143" cy="3274453"/>
            <a:chOff x="6825938" y="3189526"/>
            <a:chExt cx="4044143" cy="3274453"/>
          </a:xfrm>
        </p:grpSpPr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1DFB3EC3-1EF2-4CCD-989C-B04FCAF53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25938" y="3189526"/>
              <a:ext cx="2721378" cy="327445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602E5A99-886E-4399-B7F7-5E592AF1E402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9033166" y="3615222"/>
              <a:ext cx="1206274" cy="426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" name="Left Brace 4">
              <a:extLst>
                <a:ext uri="{FF2B5EF4-FFF2-40B4-BE49-F238E27FC236}">
                  <a16:creationId xmlns="" xmlns:a16="http://schemas.microsoft.com/office/drawing/2014/main" id="{91134BC7-F3C7-4DA9-BEF4-18887BF781A9}"/>
                </a:ext>
              </a:extLst>
            </p:cNvPr>
            <p:cNvSpPr/>
            <p:nvPr/>
          </p:nvSpPr>
          <p:spPr>
            <a:xfrm rot="10800000">
              <a:off x="8676919" y="4308846"/>
              <a:ext cx="537060" cy="1944594"/>
            </a:xfrm>
            <a:prstGeom prst="leftBrace">
              <a:avLst>
                <a:gd name="adj1" fmla="val 8333"/>
                <a:gd name="adj2" fmla="val 5280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E168ED1-103F-4A71-A4CF-97855C37ECEB}"/>
                </a:ext>
              </a:extLst>
            </p:cNvPr>
            <p:cNvSpPr/>
            <p:nvPr/>
          </p:nvSpPr>
          <p:spPr>
            <a:xfrm>
              <a:off x="9235123" y="4987864"/>
              <a:ext cx="1634958" cy="4798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</a:rPr>
                <a:t>Details  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532C5A2-CD6F-4466-8C76-0C410EC1FE41}"/>
              </a:ext>
            </a:extLst>
          </p:cNvPr>
          <p:cNvSpPr/>
          <p:nvPr/>
        </p:nvSpPr>
        <p:spPr>
          <a:xfrm>
            <a:off x="10486058" y="3133051"/>
            <a:ext cx="1384247" cy="4798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Summary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5F31596E-9C11-4F52-ABF5-0392A232E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80" y="1594223"/>
            <a:ext cx="2584306" cy="6297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297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1"/>
            <a:ext cx="5713496" cy="3285981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(c) The &lt;dialog&gt; element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Represents a dialog box or other interactive component, such as a dismissible alert, inspector, or sub-window.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Makes it easy to create popup dialogs and modals on a web page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E1C95B-84D9-458D-AAEF-30F4154CA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83" y="925801"/>
            <a:ext cx="6083113" cy="5864953"/>
          </a:xfrm>
          <a:prstGeom prst="rect">
            <a:avLst/>
          </a:prstGeom>
        </p:spPr>
      </p:pic>
      <p:pic>
        <p:nvPicPr>
          <p:cNvPr id="9" name="dialog">
            <a:hlinkClick r:id="" action="ppaction://media"/>
            <a:extLst>
              <a:ext uri="{FF2B5EF4-FFF2-40B4-BE49-F238E27FC236}">
                <a16:creationId xmlns="" xmlns:a16="http://schemas.microsoft.com/office/drawing/2014/main" id="{DB6C752D-D784-4DC9-BD5A-C4755A6145A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6451" y="3760516"/>
            <a:ext cx="5346398" cy="270366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CCB55F8C-24EA-496A-8C25-9AF79C36763D}"/>
              </a:ext>
            </a:extLst>
          </p:cNvPr>
          <p:cNvSpPr/>
          <p:nvPr/>
        </p:nvSpPr>
        <p:spPr>
          <a:xfrm rot="4118502">
            <a:off x="5833442" y="4362944"/>
            <a:ext cx="239156" cy="1095585"/>
          </a:xfrm>
          <a:prstGeom prst="downArrow">
            <a:avLst>
              <a:gd name="adj1" fmla="val 50000"/>
              <a:gd name="adj2" fmla="val 94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3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8" y="200926"/>
            <a:ext cx="7886700" cy="4848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7" y="900753"/>
            <a:ext cx="11823145" cy="5701753"/>
          </a:xfrm>
        </p:spPr>
        <p:txBody>
          <a:bodyPr>
            <a:noAutofit/>
          </a:bodyPr>
          <a:lstStyle/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Page Layout Content sectioning</a:t>
            </a:r>
          </a:p>
          <a:p>
            <a:pPr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Traditional HTML Layout</a:t>
            </a:r>
          </a:p>
          <a:p>
            <a:pPr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2060"/>
                </a:solidFill>
              </a:rPr>
              <a:t>HTML5 Layout Elements 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Interactive Elements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iFrame and Portal Elements 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Scalar Graphics Vector (SVG)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81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6" y="925800"/>
            <a:ext cx="7777822" cy="5430554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(d) The &lt;menu&gt; element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Specifies a </a:t>
            </a:r>
            <a:r>
              <a:rPr lang="en-US" sz="2600" i="1" dirty="0">
                <a:solidFill>
                  <a:srgbClr val="00B0F0"/>
                </a:solidFill>
              </a:rPr>
              <a:t>list or menu of commands </a:t>
            </a:r>
            <a:r>
              <a:rPr lang="en-US" sz="2600" dirty="0"/>
              <a:t>that a user can perform or activate.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is used for creating </a:t>
            </a:r>
            <a:r>
              <a:rPr lang="en-US" sz="2600" dirty="0">
                <a:solidFill>
                  <a:srgbClr val="00B0F0"/>
                </a:solidFill>
              </a:rPr>
              <a:t>context menu </a:t>
            </a:r>
            <a:r>
              <a:rPr lang="en-US" sz="2600" dirty="0"/>
              <a:t>as well as </a:t>
            </a:r>
            <a:r>
              <a:rPr lang="en-US" sz="2600" dirty="0">
                <a:solidFill>
                  <a:srgbClr val="00B0F0"/>
                </a:solidFill>
              </a:rPr>
              <a:t>lists menu</a:t>
            </a:r>
            <a:r>
              <a:rPr lang="en-US" sz="2600" dirty="0"/>
              <a:t>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is a semantic alternative to &lt;ul&gt;.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represents an unordered list of items (represented by &lt;li&gt; elements.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can contain one or more </a:t>
            </a:r>
            <a:r>
              <a:rPr lang="en-US" sz="2600" i="1" dirty="0">
                <a:solidFill>
                  <a:srgbClr val="00B0F0"/>
                </a:solidFill>
              </a:rPr>
              <a:t>&lt;li&gt; elements </a:t>
            </a:r>
            <a:r>
              <a:rPr lang="en-US" sz="2600" dirty="0"/>
              <a:t>within it.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is different from &lt;ul&gt; element that it intended for interactive items, to act on whilst &lt;ul&gt; primarily contains items for display.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3D43BFF-B7E8-46C3-AE7E-2295F7D17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748" y="1064346"/>
            <a:ext cx="3825825" cy="3382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6BF6A53-5421-4E24-8EC1-48636BFAF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58" y="4500335"/>
            <a:ext cx="2778703" cy="2038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271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2729345"/>
            <a:ext cx="11823145" cy="28263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Embedded Contents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3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4. </a:t>
            </a:r>
            <a:r>
              <a:rPr lang="en-US" sz="4000" b="1" dirty="0">
                <a:solidFill>
                  <a:srgbClr val="2504EC"/>
                </a:solidFill>
              </a:rPr>
              <a:t>Embedded Elements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1"/>
            <a:ext cx="11929868" cy="5717083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(a) The &lt;iframe&gt; element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Represents a </a:t>
            </a:r>
            <a:r>
              <a:rPr lang="en-US" sz="2600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browsing context</a:t>
            </a:r>
            <a:r>
              <a:rPr lang="en-US" sz="2600" dirty="0"/>
              <a:t>, embedding another HTML page into the current one (a webpage within a webpage).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Defines an inline frame, hence it is also called as an Inline frame.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It embeds another document within the current HTML document in the rectangular region.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The webpage content and iframe contents can interact with each other using JavaScript.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Each embedded browsing context has its </a:t>
            </a:r>
            <a:r>
              <a:rPr lang="en-US" sz="2600" dirty="0">
                <a:solidFill>
                  <a:srgbClr val="00B0F0"/>
                </a:solidFill>
              </a:rPr>
              <a:t>own session history </a:t>
            </a:r>
            <a:r>
              <a:rPr lang="en-US" sz="2600" dirty="0"/>
              <a:t>and document.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The browsing context that embeds the others is called the “parent browsing context”. 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8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249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1"/>
            <a:ext cx="11929868" cy="5717083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Syntax:</a:t>
            </a:r>
          </a:p>
          <a:p>
            <a:pPr marL="511175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&lt;iframe src="URL"&gt;&lt;/iframe&gt; </a:t>
            </a: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dirty="0"/>
              <a:t>		- </a:t>
            </a:r>
            <a:r>
              <a:rPr lang="en-US" sz="2600" i="1" dirty="0"/>
              <a:t>"src" attribute specifies the web address (URL) of the inline frame page</a:t>
            </a:r>
            <a:r>
              <a:rPr lang="en-US" sz="2600" dirty="0"/>
              <a:t>.</a:t>
            </a:r>
          </a:p>
          <a:p>
            <a:pPr marL="234950" lvl="2" indent="-23495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b="1" dirty="0"/>
              <a:t>Example 1:</a:t>
            </a:r>
            <a:endParaRPr lang="en-US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56BC72-AF64-4584-9D6C-8C71292CC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7" y="3020517"/>
            <a:ext cx="5850961" cy="3384950"/>
          </a:xfrm>
          <a:prstGeom prst="rect">
            <a:avLst/>
          </a:prstGeom>
        </p:spPr>
      </p:pic>
      <p:pic>
        <p:nvPicPr>
          <p:cNvPr id="9" name="iFrame">
            <a:hlinkClick r:id="" action="ppaction://media"/>
            <a:extLst>
              <a:ext uri="{FF2B5EF4-FFF2-40B4-BE49-F238E27FC236}">
                <a16:creationId xmlns="" xmlns:a16="http://schemas.microsoft.com/office/drawing/2014/main" id="{BBF494BF-5594-48EF-B168-27902C76965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=""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40860" y="2542608"/>
            <a:ext cx="5666509" cy="4185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40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4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08218" y="40587"/>
            <a:ext cx="6539346" cy="621744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Most Common iFrame Attributes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C8BEE54-D246-4D92-A1B7-52DB217A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30284688"/>
              </p:ext>
            </p:extLst>
          </p:nvPr>
        </p:nvGraphicFramePr>
        <p:xfrm>
          <a:off x="145774" y="994754"/>
          <a:ext cx="11861801" cy="5819857"/>
        </p:xfrm>
        <a:graphic>
          <a:graphicData uri="http://schemas.openxmlformats.org/drawingml/2006/table">
            <a:tbl>
              <a:tblPr/>
              <a:tblGrid>
                <a:gridCol w="2066533">
                  <a:extLst>
                    <a:ext uri="{9D8B030D-6E8A-4147-A177-3AD203B41FA5}">
                      <a16:colId xmlns="" xmlns:a16="http://schemas.microsoft.com/office/drawing/2014/main" val="3913076282"/>
                    </a:ext>
                  </a:extLst>
                </a:gridCol>
                <a:gridCol w="1609808">
                  <a:extLst>
                    <a:ext uri="{9D8B030D-6E8A-4147-A177-3AD203B41FA5}">
                      <a16:colId xmlns="" xmlns:a16="http://schemas.microsoft.com/office/drawing/2014/main" val="949471331"/>
                    </a:ext>
                  </a:extLst>
                </a:gridCol>
                <a:gridCol w="8185460">
                  <a:extLst>
                    <a:ext uri="{9D8B030D-6E8A-4147-A177-3AD203B41FA5}">
                      <a16:colId xmlns="" xmlns:a16="http://schemas.microsoft.com/office/drawing/2014/main" val="4088076141"/>
                    </a:ext>
                  </a:extLst>
                </a:gridCol>
              </a:tblGrid>
              <a:tr h="3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0230456"/>
                  </a:ext>
                </a:extLst>
              </a:tr>
              <a:tr h="391493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a feature policy for the &lt;iframe&gt;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5149597"/>
                  </a:ext>
                </a:extLst>
              </a:tr>
              <a:tr h="391493"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0"/>
                        </a:spcBef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src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address of the document to embed in the &lt;iframe&gt;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4917814"/>
                  </a:ext>
                </a:extLst>
              </a:tr>
              <a:tr h="391493">
                <a:tc>
                  <a:txBody>
                    <a:bodyPr/>
                    <a:lstStyle/>
                    <a:p>
                      <a:pPr marL="91440" algn="l" fontAlgn="t">
                        <a:spcBef>
                          <a:spcPts val="0"/>
                        </a:spcBef>
                      </a:pPr>
                      <a:r>
                        <a:rPr lang="en-US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srcdoc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HTML_code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HTML content of the page to show in the &lt;iframe&gt;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5030818"/>
                  </a:ext>
                </a:extLst>
              </a:tr>
              <a:tr h="391493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height, width 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pixels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height and width of an &lt;iframe&gt; respectively.</a:t>
                      </a:r>
                    </a:p>
                    <a:p>
                      <a:pPr marL="91440" indent="-2857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height and width are 150 pixels and 300 pixels respectively.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1096526"/>
                  </a:ext>
                </a:extLst>
              </a:tr>
              <a:tr h="391493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i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the name of an &lt;iframe&gt;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4571743"/>
                  </a:ext>
                </a:extLst>
              </a:tr>
              <a:tr h="619947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allowfullscreen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b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to true if the &lt;iframe&gt; can activate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fullscreen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 by calling the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requestFullscreen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method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0247509"/>
                  </a:ext>
                </a:extLst>
              </a:tr>
              <a:tr h="867354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allowpayment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request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b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to true if a cross-origin &lt;iframe&gt; should be allowed to invoke the Payment Request API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0751678"/>
                  </a:ext>
                </a:extLst>
              </a:tr>
              <a:tr h="888777"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loading</a:t>
                      </a:r>
                    </a:p>
                  </a:txBody>
                  <a:tcPr marL="58018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eager</a:t>
                      </a:r>
                      <a:b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lazy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l" fontAlgn="t"/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whether a browser should load an iframe immediately or to defer loading of iframes until some conditions are met</a:t>
                      </a:r>
                    </a:p>
                  </a:txBody>
                  <a:tcPr marL="29009" marR="29009" marT="29009" marB="290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008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4751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1"/>
            <a:ext cx="11929868" cy="5717083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b="1" dirty="0"/>
              <a:t>Example 2: </a:t>
            </a:r>
            <a:r>
              <a:rPr lang="en-US" sz="2600" i="1" dirty="0"/>
              <a:t>Embed YouTube video using iframe</a:t>
            </a: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1175" lvl="2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sz="2600" b="1" dirty="0"/>
          </a:p>
          <a:p>
            <a:pPr marL="55563" lvl="2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55563" lvl="2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/>
              <a:t>Note</a:t>
            </a:r>
          </a:p>
          <a:p>
            <a:pPr marL="568325" lvl="2" indent="-27781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It is a good practice to always include a title attribute for the &lt;iframe&gt; which used by screen readers to read out what the content of the &lt;iframe&gt; is.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BE6C68-1401-47E3-844B-D1015241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88" y="1481137"/>
            <a:ext cx="6519430" cy="4232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404F310-6423-4DF8-8BB3-C3EBF859D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792" y="24063"/>
            <a:ext cx="4312503" cy="57170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883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1893313"/>
            <a:ext cx="11823145" cy="28263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 </a:t>
            </a:r>
            <a:r>
              <a:rPr lang="en-US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Graphics (Reading)</a:t>
            </a:r>
          </a:p>
          <a:p>
            <a:pPr marL="1657350" lvl="2" indent="-7429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70C0"/>
                </a:solidFill>
              </a:rPr>
              <a:t>The &lt;canvas&gt; </a:t>
            </a:r>
            <a:r>
              <a:rPr lang="en-US" sz="3600" b="1" dirty="0" smtClean="0">
                <a:solidFill>
                  <a:srgbClr val="0070C0"/>
                </a:solidFill>
              </a:rPr>
              <a:t>element</a:t>
            </a:r>
          </a:p>
          <a:p>
            <a:pPr marL="1657350" lvl="2" indent="-742950">
              <a:lnSpc>
                <a:spcPct val="100000"/>
              </a:lnSpc>
              <a:spcBef>
                <a:spcPts val="600"/>
              </a:spcBef>
              <a:buClr>
                <a:srgbClr val="0070C0"/>
              </a:buClr>
              <a:buSzPct val="100000"/>
              <a:buFont typeface="Wingdings" pitchFamily="2" charset="2"/>
              <a:buChar char="Ø"/>
            </a:pPr>
            <a:r>
              <a:rPr lang="en-US" sz="3600" b="1" dirty="0" smtClean="0">
                <a:solidFill>
                  <a:srgbClr val="0070C0"/>
                </a:solidFill>
              </a:rPr>
              <a:t>The &lt;SVG&gt; element</a:t>
            </a:r>
            <a:endParaRPr lang="en-US" sz="3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endParaRPr 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564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Summary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new HTML5 elements indicate the purpose of different parts of a web page and help to describe its structure.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new elements provide clearer code (compared with using multiple &lt;div&gt; elements).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HTML5 semantic elements include &lt;header&gt;, &lt;nav&gt;, &lt;main&gt;, &lt;section&gt;, &lt;article&gt;, &lt;aside&gt;, &lt;footer&gt;.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Older browsers that do not understand HTML5 elements need to be told which elements are block-level elements.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make HTML5 elements work in Internet Explorer 8 (and older versions of IE), extra JavaScript is needed, which is available free from Google.</a:t>
            </a:r>
          </a:p>
        </p:txBody>
      </p:sp>
    </p:spTree>
    <p:extLst>
      <p:ext uri="{BB962C8B-B14F-4D97-AF65-F5344CB8AC3E}">
        <p14:creationId xmlns="" xmlns:p14="http://schemas.microsoft.com/office/powerpoint/2010/main" val="11100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Summary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 contents of the element represent a standalone, atomic unit of content that makes sense syndicated as a standalone piece (e.g. a blog post or blog comment, or a newspaper article), the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&lt;article&gt; element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would be a better choice.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 contents represent useful tangential information that works alongside the main content, but is not directly part of it (like related links, or an author bio), use an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&lt;aside&gt;.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 contents represent the main content area of a document, use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&lt;main&gt;.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you are only using the element as a styling wrapper, use a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&lt;div&gt;. </a:t>
            </a:r>
          </a:p>
          <a:p>
            <a:pPr marL="457200" lvl="2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rule of thumb is that a &lt;section&gt; should logically appear in the outline of a document.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243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97358" y="154549"/>
            <a:ext cx="4319224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Summary</a:t>
            </a:r>
            <a:endParaRPr sz="4000" b="1" dirty="0">
              <a:solidFill>
                <a:srgbClr val="2504E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8821" y="1897671"/>
            <a:ext cx="4906491" cy="1981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Multimedia Elements  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elements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08740" y="4736350"/>
            <a:ext cx="3048001" cy="1167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tag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tag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Figurecaption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913217" y="1325031"/>
            <a:ext cx="3437783" cy="1806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04EB3E4-A56C-44C3-A341-1BED293407AE}"/>
              </a:ext>
            </a:extLst>
          </p:cNvPr>
          <p:cNvCxnSpPr>
            <a:cxnSpLocks/>
          </p:cNvCxnSpPr>
          <p:nvPr/>
        </p:nvCxnSpPr>
        <p:spPr>
          <a:xfrm flipV="1">
            <a:off x="3843132" y="1881469"/>
            <a:ext cx="3053558" cy="7758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C7D8DA1-F25B-43A9-A971-739C81E58855}"/>
              </a:ext>
            </a:extLst>
          </p:cNvPr>
          <p:cNvCxnSpPr>
            <a:cxnSpLocks/>
          </p:cNvCxnSpPr>
          <p:nvPr/>
        </p:nvCxnSpPr>
        <p:spPr>
          <a:xfrm>
            <a:off x="2178467" y="3418609"/>
            <a:ext cx="178503" cy="134082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12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28" y="2729345"/>
            <a:ext cx="11823145" cy="28263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HTML Semantic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3" y="6356351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22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1. </a:t>
            </a:r>
            <a:r>
              <a:rPr lang="en-US" sz="3600" b="1" dirty="0">
                <a:solidFill>
                  <a:srgbClr val="2504EC"/>
                </a:solidFill>
              </a:rPr>
              <a:t>Traditional HTML Layout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0" y="928252"/>
            <a:ext cx="5710495" cy="5666512"/>
          </a:xfrm>
          <a:noFill/>
          <a:ln/>
        </p:spPr>
        <p:txBody>
          <a:bodyPr>
            <a:noAutofit/>
          </a:bodyPr>
          <a:lstStyle/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F0"/>
                </a:solidFill>
              </a:rPr>
              <a:t>Content sectioning </a:t>
            </a:r>
            <a:r>
              <a:rPr lang="en-US" altLang="en-US" sz="2800" dirty="0"/>
              <a:t>elements allow you to organize the document content into logical pieces.</a:t>
            </a: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For a long time, the </a:t>
            </a:r>
            <a:r>
              <a:rPr lang="en-US" altLang="en-US" sz="2800" i="1" dirty="0">
                <a:solidFill>
                  <a:srgbClr val="00B0F0"/>
                </a:solidFill>
              </a:rPr>
              <a:t>&lt;div&gt; element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used to group together related elements on the web page (such as </a:t>
            </a:r>
            <a:r>
              <a:rPr lang="en-US" altLang="en-US" sz="2800" i="1" dirty="0"/>
              <a:t>a header, an article, footer or sidebar</a:t>
            </a:r>
            <a:r>
              <a:rPr lang="en-US" altLang="en-US" sz="2800" dirty="0"/>
              <a:t>). </a:t>
            </a: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Web developers are used </a:t>
            </a:r>
            <a:r>
              <a:rPr lang="en-US" altLang="en-US" sz="2800" i="1" dirty="0">
                <a:solidFill>
                  <a:srgbClr val="00B0F0"/>
                </a:solidFill>
              </a:rPr>
              <a:t>class or id attributes </a:t>
            </a:r>
            <a:r>
              <a:rPr lang="en-US" altLang="en-US" sz="2800" dirty="0"/>
              <a:t>to indicate the </a:t>
            </a:r>
            <a:r>
              <a:rPr lang="en-US" altLang="en-US" sz="2800" i="1" dirty="0">
                <a:solidFill>
                  <a:srgbClr val="00B0F0"/>
                </a:solidFill>
              </a:rPr>
              <a:t>role of the &lt;div&gt; element</a:t>
            </a:r>
            <a:r>
              <a:rPr lang="en-US" altLang="en-US" sz="2800" dirty="0"/>
              <a:t> in the structure of the page.</a:t>
            </a:r>
          </a:p>
          <a:p>
            <a:pPr marL="1257300" lvl="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7E72CC-64C0-441C-A750-C847C890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309" y="92361"/>
            <a:ext cx="6177808" cy="67373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956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2. </a:t>
            </a:r>
            <a:r>
              <a:rPr lang="en-US" sz="3600" b="1" dirty="0">
                <a:solidFill>
                  <a:srgbClr val="2504EC"/>
                </a:solidFill>
              </a:rPr>
              <a:t>HTML5 Layout Elements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7705" y="925801"/>
            <a:ext cx="7125828" cy="5717083"/>
          </a:xfrm>
          <a:noFill/>
          <a:ln/>
        </p:spPr>
        <p:txBody>
          <a:bodyPr>
            <a:noAutofit/>
          </a:bodyPr>
          <a:lstStyle/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HTML5 introduces a new set of elements that allow you to divide up the parts of a page. </a:t>
            </a: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The names of these elements indicate the kind of content find in them.</a:t>
            </a: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HTML5 content sectioning </a:t>
            </a:r>
            <a:r>
              <a:rPr lang="en-US" sz="2600" dirty="0">
                <a:solidFill>
                  <a:srgbClr val="00B0F0"/>
                </a:solidFill>
              </a:rPr>
              <a:t>- semantic elements </a:t>
            </a:r>
            <a:endParaRPr lang="en-US" sz="2600" dirty="0">
              <a:solidFill>
                <a:srgbClr val="002060"/>
              </a:solidFill>
            </a:endParaRP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2060"/>
              </a:solidFill>
            </a:endParaRP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2060"/>
              </a:solidFill>
            </a:endParaRP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002060"/>
              </a:solidFill>
            </a:endParaRPr>
          </a:p>
          <a:p>
            <a:pPr marL="290513" lvl="1" indent="-2365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2060"/>
              </a:solidFill>
            </a:endParaRPr>
          </a:p>
          <a:p>
            <a:pPr marL="290513" lvl="1" indent="-236538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2060"/>
                </a:solidFill>
              </a:rPr>
              <a:t>Why semantics?</a:t>
            </a:r>
          </a:p>
          <a:p>
            <a:pPr marL="854075" lvl="2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Clearly describes its meaning to both the browser and the developer</a:t>
            </a:r>
          </a:p>
          <a:p>
            <a:pPr marL="854075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Help to structure the code and add readability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75AFE61-997E-413E-BAC0-6DF799A1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33" y="925802"/>
            <a:ext cx="4988467" cy="5521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="" xmlns:a16="http://schemas.microsoft.com/office/drawing/2014/main" id="{7D141CEF-AE71-4297-8C00-3F727D7C2FE1}"/>
              </a:ext>
            </a:extLst>
          </p:cNvPr>
          <p:cNvSpPr txBox="1">
            <a:spLocks noChangeArrowheads="1"/>
          </p:cNvSpPr>
          <p:nvPr/>
        </p:nvSpPr>
        <p:spPr>
          <a:xfrm>
            <a:off x="3695624" y="3311236"/>
            <a:ext cx="2600751" cy="171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article</a:t>
            </a:r>
          </a:p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aside</a:t>
            </a:r>
          </a:p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footer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48F995E7-F15B-40C1-888F-CE51985ACD43}"/>
              </a:ext>
            </a:extLst>
          </p:cNvPr>
          <p:cNvSpPr txBox="1">
            <a:spLocks noChangeArrowheads="1"/>
          </p:cNvSpPr>
          <p:nvPr/>
        </p:nvSpPr>
        <p:spPr>
          <a:xfrm>
            <a:off x="1357275" y="3171689"/>
            <a:ext cx="2600751" cy="171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header</a:t>
            </a:r>
          </a:p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nav</a:t>
            </a:r>
          </a:p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main</a:t>
            </a:r>
          </a:p>
          <a:p>
            <a:pPr marL="1311275" lvl="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2060"/>
                </a:solidFill>
              </a:rPr>
              <a:t>section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98168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4632" y="2300386"/>
            <a:ext cx="3006988" cy="2576946"/>
          </a:xfrm>
          <a:noFill/>
          <a:ln/>
        </p:spPr>
        <p:txBody>
          <a:bodyPr>
            <a:noAutofit/>
          </a:bodyPr>
          <a:lstStyle/>
          <a:p>
            <a:pPr marL="53975"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Layout Vs.</a:t>
            </a:r>
          </a:p>
          <a:p>
            <a:pPr marL="53975"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Page Layout Elements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semantic elements in html - Online Discount Shop for Electronics, Apparel,  Toys, Books, Games, Computers, Shoes, Jewelry, Watches, Baby Products,  Sports &amp;amp; Outdoors, Office Products, Bed &amp;amp; Bath, Furniture, Tools, Hardware,  Automotive">
            <a:extLst>
              <a:ext uri="{FF2B5EF4-FFF2-40B4-BE49-F238E27FC236}">
                <a16:creationId xmlns="" xmlns:a16="http://schemas.microsoft.com/office/drawing/2014/main" id="{53B89BD5-98FD-4389-9BE3-248968630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06" t="3759" r="3156" b="3214"/>
          <a:stretch/>
        </p:blipFill>
        <p:spPr bwMode="auto">
          <a:xfrm>
            <a:off x="3410328" y="959584"/>
            <a:ext cx="7943472" cy="55793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676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5773" y="2140527"/>
            <a:ext cx="3193172" cy="3013364"/>
          </a:xfrm>
          <a:noFill/>
          <a:ln/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</a:t>
            </a:r>
          </a:p>
          <a:p>
            <a:pPr marL="234950" lvl="1" indent="-234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section of the page </a:t>
            </a:r>
          </a:p>
          <a:p>
            <a:pPr marL="234950" lvl="1" indent="-2349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 which HTML5 semantic elements are used to define the section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pic>
        <p:nvPicPr>
          <p:cNvPr id="3076" name="Picture 4" descr="How to Section Your HTML - CSS-Tricks">
            <a:extLst>
              <a:ext uri="{FF2B5EF4-FFF2-40B4-BE49-F238E27FC236}">
                <a16:creationId xmlns="" xmlns:a16="http://schemas.microsoft.com/office/drawing/2014/main" id="{55A0ADB1-78C4-4113-A338-682F3F092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53" t="8284" r="4073" b="5981"/>
          <a:stretch/>
        </p:blipFill>
        <p:spPr bwMode="auto">
          <a:xfrm>
            <a:off x="3253434" y="1028134"/>
            <a:ext cx="8862068" cy="52381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11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88621" y="928635"/>
            <a:ext cx="11918951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The &lt;header&gt; element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Specifies a </a:t>
            </a: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a document or a section. 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introductory content &lt;header&gt; element should be used as container.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Generally it contains one or more heading elements, logo or icons or author's information. 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Several &lt;header&gt; elements can be used in one document, 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However, it cannot be placed within a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&lt;footer&gt;, &lt;address&gt; or another &lt;header&gt; element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sectioning content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therefore does not introduce a new section in the outline. </a:t>
            </a:r>
          </a:p>
          <a:p>
            <a:pPr marL="1085850" lvl="2" indent="-40005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Intended to usually contain the surrounding section's heading (h1–h6 element).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10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D354AA78-B1AE-4FA8-BB3A-FAC918EE2FEB}"/>
              </a:ext>
            </a:extLst>
          </p:cNvPr>
          <p:cNvSpPr txBox="1">
            <a:spLocks noChangeArrowheads="1"/>
          </p:cNvSpPr>
          <p:nvPr/>
        </p:nvSpPr>
        <p:spPr>
          <a:xfrm>
            <a:off x="145774" y="900059"/>
            <a:ext cx="11861800" cy="554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 The &lt;footer&gt; element</a:t>
            </a:r>
          </a:p>
          <a:p>
            <a:pPr marL="1081088" lvl="2" indent="-395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Specifies a </a:t>
            </a:r>
            <a:r>
              <a:rPr lang="en-US" sz="2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footer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a document or a section. 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generally used in the last of the section (bottom of the page).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Typically contains information about the </a:t>
            </a:r>
          </a:p>
          <a:p>
            <a:pPr marL="2119313" lvl="4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author , contact, and copyright information</a:t>
            </a:r>
          </a:p>
          <a:p>
            <a:pPr marL="2119313" lvl="4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Sitemap, back to top links, </a:t>
            </a:r>
          </a:p>
          <a:p>
            <a:pPr marL="2119313" lvl="4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Links to related documents etc.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Not sectioning content and therefore doesn't introduce a new section.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put information like address, e-mail etc. about the author on your web page, all the relevant elements should be included into the footer element.</a:t>
            </a:r>
          </a:p>
          <a:p>
            <a:pPr marL="1081088" lvl="2" indent="-33337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enclose information about the author in an &lt;address&gt; element that can be included into the &lt;footer&gt; 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425978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8315</TotalTime>
  <Words>2056</Words>
  <Application>Microsoft Office PowerPoint</Application>
  <PresentationFormat>Custom</PresentationFormat>
  <Paragraphs>297</Paragraphs>
  <Slides>29</Slides>
  <Notes>29</Notes>
  <HiddenSlides>0</HiddenSlides>
  <MMClips>2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3_Office Theme</vt:lpstr>
      <vt:lpstr>Slide 1</vt:lpstr>
      <vt:lpstr>Outline</vt:lpstr>
      <vt:lpstr>Slide 3</vt:lpstr>
      <vt:lpstr>1. Traditional HTML Layout</vt:lpstr>
      <vt:lpstr>2. HTML5 Layout Elements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Slide 16</vt:lpstr>
      <vt:lpstr>3. Interactive Elements </vt:lpstr>
      <vt:lpstr>Cont’d </vt:lpstr>
      <vt:lpstr>Cont’d </vt:lpstr>
      <vt:lpstr>Cont’d </vt:lpstr>
      <vt:lpstr>Slide 21</vt:lpstr>
      <vt:lpstr>4. Embedded Elements</vt:lpstr>
      <vt:lpstr>Cont’d </vt:lpstr>
      <vt:lpstr>Cont’d </vt:lpstr>
      <vt:lpstr>Cont’d </vt:lpstr>
      <vt:lpstr>Slide 26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Programming</dc:title>
  <dc:creator>Habesh</dc:creator>
  <cp:lastModifiedBy>Abu Ayub</cp:lastModifiedBy>
  <cp:revision>504</cp:revision>
  <dcterms:created xsi:type="dcterms:W3CDTF">2020-11-22T19:05:37Z</dcterms:created>
  <dcterms:modified xsi:type="dcterms:W3CDTF">2023-04-26T05:21:16Z</dcterms:modified>
</cp:coreProperties>
</file>