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1"/>
  </p:notesMasterIdLst>
  <p:handoutMasterIdLst>
    <p:handoutMasterId r:id="rId182"/>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430" r:id="rId14"/>
    <p:sldId id="269" r:id="rId15"/>
    <p:sldId id="431" r:id="rId16"/>
    <p:sldId id="433" r:id="rId17"/>
    <p:sldId id="432" r:id="rId18"/>
    <p:sldId id="270" r:id="rId19"/>
    <p:sldId id="434" r:id="rId20"/>
    <p:sldId id="435"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33CC"/>
    <a:srgbClr val="66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96" y="-2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notesMaster" Target="notesMasters/notesMaster1.xml"/><Relationship Id="rId186"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94"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1049195"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746867F5-5FB3-4D96-9895-E6E13238F29E}" type="datetimeFigureOut">
              <a:rPr lang="en-US" smtClean="0"/>
              <a:pPr/>
              <a:t>3/9/2023</a:t>
            </a:fld>
            <a:endParaRPr lang="en-US"/>
          </a:p>
        </p:txBody>
      </p:sp>
      <p:sp>
        <p:nvSpPr>
          <p:cNvPr id="1049196"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1049197"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F1C7C20B-9EA3-41D3-8681-EF9998ECAC4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88"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1049189"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5945F2D0-D39A-4249-9737-B80A9565A3E6}" type="datetimeFigureOut">
              <a:rPr lang="en-US" smtClean="0"/>
              <a:pPr/>
              <a:t>3/9/2023</a:t>
            </a:fld>
            <a:endParaRPr lang="en-US"/>
          </a:p>
        </p:txBody>
      </p:sp>
      <p:sp>
        <p:nvSpPr>
          <p:cNvPr id="1049190"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1049191"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92"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1049193"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D32F8AE7-A1BA-49EE-BD7C-A5321DA28E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Slide Image Placeholder 1"/>
          <p:cNvSpPr>
            <a:spLocks noGrp="1" noRot="1" noChangeAspect="1"/>
          </p:cNvSpPr>
          <p:nvPr>
            <p:ph type="sldImg"/>
          </p:nvPr>
        </p:nvSpPr>
        <p:spPr/>
      </p:sp>
      <p:sp>
        <p:nvSpPr>
          <p:cNvPr id="1048622" name="Notes Placeholder 2"/>
          <p:cNvSpPr>
            <a:spLocks noGrp="1"/>
          </p:cNvSpPr>
          <p:nvPr>
            <p:ph type="body" idx="1"/>
          </p:nvPr>
        </p:nvSpPr>
        <p:spPr/>
        <p:txBody>
          <a:bodyPr/>
          <a:lstStyle/>
          <a:p>
            <a:endParaRPr lang="en-US" dirty="0"/>
          </a:p>
        </p:txBody>
      </p:sp>
      <p:sp>
        <p:nvSpPr>
          <p:cNvPr id="1048623" name="Slide Number Placeholder 3"/>
          <p:cNvSpPr>
            <a:spLocks noGrp="1"/>
          </p:cNvSpPr>
          <p:nvPr>
            <p:ph type="sldNum" sz="quarter" idx="10"/>
          </p:nvPr>
        </p:nvSpPr>
        <p:spPr/>
        <p:txBody>
          <a:bodyPr/>
          <a:lstStyle/>
          <a:p>
            <a:fld id="{D32F8AE7-A1BA-49EE-BD7C-A5321DA28EE3}"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US" dirty="0"/>
          </a:p>
        </p:txBody>
      </p:sp>
      <p:sp>
        <p:nvSpPr>
          <p:cNvPr id="1048635" name="Slide Number Placeholder 3"/>
          <p:cNvSpPr>
            <a:spLocks noGrp="1"/>
          </p:cNvSpPr>
          <p:nvPr>
            <p:ph type="sldNum" sz="quarter" idx="10"/>
          </p:nvPr>
        </p:nvSpPr>
        <p:spPr/>
        <p:txBody>
          <a:bodyPr/>
          <a:lstStyle/>
          <a:p>
            <a:fld id="{D32F8AE7-A1BA-49EE-BD7C-A5321DA28EE3}"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Slide Image Placeholder 1"/>
          <p:cNvSpPr>
            <a:spLocks noGrp="1" noRot="1" noChangeAspect="1"/>
          </p:cNvSpPr>
          <p:nvPr>
            <p:ph type="sldImg"/>
          </p:nvPr>
        </p:nvSpPr>
        <p:spPr>
          <a:xfrm>
            <a:off x="381000" y="685800"/>
            <a:ext cx="6096000" cy="3429000"/>
          </a:xfrm>
        </p:spPr>
      </p:sp>
      <p:sp>
        <p:nvSpPr>
          <p:cNvPr id="1048799" name="Notes Placeholder 2"/>
          <p:cNvSpPr>
            <a:spLocks noGrp="1"/>
          </p:cNvSpPr>
          <p:nvPr>
            <p:ph type="body" idx="1"/>
          </p:nvPr>
        </p:nvSpPr>
        <p:spPr/>
        <p:txBody>
          <a:bodyPr>
            <a:normAutofit/>
          </a:bodyPr>
          <a:lstStyle/>
          <a:p>
            <a:endParaRPr lang="en-US"/>
          </a:p>
        </p:txBody>
      </p:sp>
      <p:sp>
        <p:nvSpPr>
          <p:cNvPr id="1048800" name="Slide Number Placeholder 3"/>
          <p:cNvSpPr>
            <a:spLocks noGrp="1"/>
          </p:cNvSpPr>
          <p:nvPr>
            <p:ph type="sldNum" sz="quarter" idx="10"/>
          </p:nvPr>
        </p:nvSpPr>
        <p:spPr/>
        <p:txBody>
          <a:bodyPr/>
          <a:lstStyle/>
          <a:p>
            <a:fld id="{DD4D1985-84B7-48E5-9C08-CF2DD599FBE8}" type="slidenum">
              <a:rPr lang="en-US" smtClean="0"/>
              <a:pPr/>
              <a:t>72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Slide Image Placeholder 1"/>
          <p:cNvSpPr>
            <a:spLocks noGrp="1" noRot="1" noChangeAspect="1"/>
          </p:cNvSpPr>
          <p:nvPr>
            <p:ph type="sldImg"/>
          </p:nvPr>
        </p:nvSpPr>
        <p:spPr>
          <a:xfrm>
            <a:off x="381000" y="685800"/>
            <a:ext cx="6096000" cy="3429000"/>
          </a:xfrm>
        </p:spPr>
      </p:sp>
      <p:sp>
        <p:nvSpPr>
          <p:cNvPr id="1048839" name="Notes Placeholder 2"/>
          <p:cNvSpPr>
            <a:spLocks noGrp="1"/>
          </p:cNvSpPr>
          <p:nvPr>
            <p:ph type="body" idx="1"/>
          </p:nvPr>
        </p:nvSpPr>
        <p:spPr/>
        <p:txBody>
          <a:bodyPr>
            <a:normAutofit/>
          </a:bodyPr>
          <a:lstStyle/>
          <a:p>
            <a:endParaRPr lang="en-US" dirty="0"/>
          </a:p>
        </p:txBody>
      </p:sp>
      <p:sp>
        <p:nvSpPr>
          <p:cNvPr id="1048840" name="Slide Number Placeholder 3"/>
          <p:cNvSpPr>
            <a:spLocks noGrp="1"/>
          </p:cNvSpPr>
          <p:nvPr>
            <p:ph type="sldNum" sz="quarter" idx="10"/>
          </p:nvPr>
        </p:nvSpPr>
        <p:spPr/>
        <p:txBody>
          <a:bodyPr/>
          <a:lstStyle/>
          <a:p>
            <a:fld id="{DD4D1985-84B7-48E5-9C08-CF2DD599FBE8}" type="slidenum">
              <a:rPr lang="en-US" smtClean="0"/>
              <a:pPr/>
              <a:t>85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1" name="Slide Image Placeholder 1"/>
          <p:cNvSpPr>
            <a:spLocks noGrp="1" noRot="1" noChangeAspect="1"/>
          </p:cNvSpPr>
          <p:nvPr>
            <p:ph type="sldImg"/>
          </p:nvPr>
        </p:nvSpPr>
        <p:spPr>
          <a:xfrm>
            <a:off x="381000" y="685800"/>
            <a:ext cx="6096000" cy="3429000"/>
          </a:xfrm>
        </p:spPr>
      </p:sp>
      <p:sp>
        <p:nvSpPr>
          <p:cNvPr id="1048852" name="Notes Placeholder 2"/>
          <p:cNvSpPr>
            <a:spLocks noGrp="1"/>
          </p:cNvSpPr>
          <p:nvPr>
            <p:ph type="body" idx="1"/>
          </p:nvPr>
        </p:nvSpPr>
        <p:spPr/>
        <p:txBody>
          <a:bodyPr>
            <a:normAutofit/>
          </a:bodyPr>
          <a:lstStyle/>
          <a:p>
            <a:r>
              <a:rPr lang="en-US" dirty="0"/>
              <a:t>A person</a:t>
            </a:r>
            <a:r>
              <a:rPr lang="en-US" baseline="0" dirty="0"/>
              <a:t> in postindustrial society who combines the economic roles of producer and consumer.</a:t>
            </a:r>
            <a:endParaRPr lang="en-US" dirty="0"/>
          </a:p>
        </p:txBody>
      </p:sp>
      <p:sp>
        <p:nvSpPr>
          <p:cNvPr id="1048853" name="Slide Number Placeholder 3"/>
          <p:cNvSpPr>
            <a:spLocks noGrp="1"/>
          </p:cNvSpPr>
          <p:nvPr>
            <p:ph type="sldNum" sz="quarter" idx="10"/>
          </p:nvPr>
        </p:nvSpPr>
        <p:spPr/>
        <p:txBody>
          <a:bodyPr/>
          <a:lstStyle/>
          <a:p>
            <a:fld id="{CE11D8E2-0281-49CE-A64E-80CA9609E6EA}" type="slidenum">
              <a:rPr lang="en-US" smtClean="0"/>
              <a:pPr/>
              <a:t>89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6" name="Slide Image Placeholder 1"/>
          <p:cNvSpPr>
            <a:spLocks noGrp="1" noRot="1" noChangeAspect="1" noTextEdit="1"/>
          </p:cNvSpPr>
          <p:nvPr>
            <p:ph type="sldImg"/>
          </p:nvPr>
        </p:nvSpPr>
        <p:spPr/>
      </p:sp>
      <p:sp>
        <p:nvSpPr>
          <p:cNvPr id="1048947" name="Notes Placeholder 2"/>
          <p:cNvSpPr>
            <a:spLocks noGrp="1"/>
          </p:cNvSpPr>
          <p:nvPr>
            <p:ph type="body" idx="1"/>
          </p:nvPr>
        </p:nvSpPr>
        <p:spPr>
          <a:noFill/>
        </p:spPr>
        <p:txBody>
          <a:bodyPr/>
          <a:lstStyle/>
          <a:p>
            <a:endParaRPr lang="en-US" altLang="en-US"/>
          </a:p>
        </p:txBody>
      </p:sp>
      <p:sp>
        <p:nvSpPr>
          <p:cNvPr id="1048948"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E08B44-D875-4D07-AE62-6EC80BAB086F}" type="slidenum">
              <a:rPr lang="en-US" altLang="en-US"/>
              <a:pPr>
                <a:spcBef>
                  <a:spcPct val="0"/>
                </a:spcBef>
              </a:pPr>
              <a:t>119</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0" name="Slide Image Placeholder 1"/>
          <p:cNvSpPr>
            <a:spLocks noGrp="1" noRot="1" noChangeAspect="1" noTextEdit="1"/>
          </p:cNvSpPr>
          <p:nvPr>
            <p:ph type="sldImg"/>
          </p:nvPr>
        </p:nvSpPr>
        <p:spPr/>
      </p:sp>
      <p:sp>
        <p:nvSpPr>
          <p:cNvPr id="1049011" name="Notes Placeholder 2"/>
          <p:cNvSpPr>
            <a:spLocks noGrp="1"/>
          </p:cNvSpPr>
          <p:nvPr>
            <p:ph type="body" idx="1"/>
          </p:nvPr>
        </p:nvSpPr>
        <p:spPr>
          <a:noFill/>
        </p:spPr>
        <p:txBody>
          <a:bodyPr/>
          <a:lstStyle/>
          <a:p>
            <a:endParaRPr lang="en-US" altLang="en-US"/>
          </a:p>
        </p:txBody>
      </p:sp>
      <p:sp>
        <p:nvSpPr>
          <p:cNvPr id="1049012"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D4BB7E-9064-44CF-9E95-FB96E5D1BF5E}" type="slidenum">
              <a:rPr lang="en-US" altLang="en-US"/>
              <a:pPr>
                <a:spcBef>
                  <a:spcPct val="0"/>
                </a:spcBef>
              </a:pPr>
              <a:t>138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048584"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8585"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8586"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8587"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1048588"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9"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277869F7-60C4-49CD-8E7C-05172DE04426}" type="datetime1">
              <a:rPr lang="en-US" smtClean="0"/>
              <a:pPr/>
              <a:t>3/9/2023</a:t>
            </a:fld>
            <a:endParaRPr lang="en-US"/>
          </a:p>
        </p:txBody>
      </p:sp>
      <p:sp>
        <p:nvSpPr>
          <p:cNvPr id="1048590"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r>
              <a:rPr lang="en-US"/>
              <a:t>Tefiea@gmail.com</a:t>
            </a:r>
          </a:p>
        </p:txBody>
      </p:sp>
      <p:sp>
        <p:nvSpPr>
          <p:cNvPr id="1048591"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0FCC1C12-E25C-477C-8F6F-30F012F6085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177" name="Title 1"/>
          <p:cNvSpPr>
            <a:spLocks noGrp="1"/>
          </p:cNvSpPr>
          <p:nvPr>
            <p:ph type="title"/>
          </p:nvPr>
        </p:nvSpPr>
        <p:spPr/>
        <p:txBody>
          <a:bodyPr/>
          <a:lstStyle/>
          <a:p>
            <a:r>
              <a:rPr kumimoji="0" lang="en-US"/>
              <a:t>Click to edit Master title style</a:t>
            </a:r>
          </a:p>
        </p:txBody>
      </p:sp>
      <p:sp>
        <p:nvSpPr>
          <p:cNvPr id="1049178"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9179" name="Date Placeholder 3"/>
          <p:cNvSpPr>
            <a:spLocks noGrp="1"/>
          </p:cNvSpPr>
          <p:nvPr>
            <p:ph type="dt" sz="half" idx="10"/>
          </p:nvPr>
        </p:nvSpPr>
        <p:spPr/>
        <p:txBody>
          <a:bodyPr/>
          <a:lstStyle/>
          <a:p>
            <a:fld id="{91271E30-EF55-441D-97B1-B3BC730242ED}" type="datetime1">
              <a:rPr lang="en-US" smtClean="0"/>
              <a:pPr/>
              <a:t>3/9/2023</a:t>
            </a:fld>
            <a:endParaRPr lang="en-US"/>
          </a:p>
        </p:txBody>
      </p:sp>
      <p:sp>
        <p:nvSpPr>
          <p:cNvPr id="1049180" name="Footer Placeholder 4"/>
          <p:cNvSpPr>
            <a:spLocks noGrp="1"/>
          </p:cNvSpPr>
          <p:nvPr>
            <p:ph type="ftr" sz="quarter" idx="11"/>
          </p:nvPr>
        </p:nvSpPr>
        <p:spPr/>
        <p:txBody>
          <a:bodyPr/>
          <a:lstStyle/>
          <a:p>
            <a:r>
              <a:rPr lang="en-US"/>
              <a:t>Tefiea@gmail.com</a:t>
            </a:r>
          </a:p>
        </p:txBody>
      </p:sp>
      <p:sp>
        <p:nvSpPr>
          <p:cNvPr id="1049181" name="Slide Number Placeholder 5"/>
          <p:cNvSpPr>
            <a:spLocks noGrp="1"/>
          </p:cNvSpPr>
          <p:nvPr>
            <p:ph type="sldNum" sz="quarter" idx="12"/>
          </p:nvPr>
        </p:nvSpPr>
        <p:spPr/>
        <p:txBody>
          <a:bodyPr/>
          <a:lstStyle/>
          <a:p>
            <a:fld id="{0FCC1C12-E25C-477C-8F6F-30F012F608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1049148"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1049149"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9150" name="Date Placeholder 3"/>
          <p:cNvSpPr>
            <a:spLocks noGrp="1"/>
          </p:cNvSpPr>
          <p:nvPr>
            <p:ph type="dt" sz="half" idx="10"/>
          </p:nvPr>
        </p:nvSpPr>
        <p:spPr>
          <a:xfrm>
            <a:off x="8737600" y="6248403"/>
            <a:ext cx="2946400" cy="365125"/>
          </a:xfrm>
        </p:spPr>
        <p:txBody>
          <a:bodyPr/>
          <a:lstStyle/>
          <a:p>
            <a:fld id="{04A0AC4C-A144-4ECA-BBF3-BE25DE7EF298}" type="datetime1">
              <a:rPr lang="en-US" smtClean="0"/>
              <a:pPr/>
              <a:t>3/9/2023</a:t>
            </a:fld>
            <a:endParaRPr lang="en-US"/>
          </a:p>
        </p:txBody>
      </p:sp>
      <p:sp>
        <p:nvSpPr>
          <p:cNvPr id="1049151" name="Footer Placeholder 4"/>
          <p:cNvSpPr>
            <a:spLocks noGrp="1"/>
          </p:cNvSpPr>
          <p:nvPr>
            <p:ph type="ftr" sz="quarter" idx="11"/>
          </p:nvPr>
        </p:nvSpPr>
        <p:spPr>
          <a:xfrm>
            <a:off x="609602" y="6248208"/>
            <a:ext cx="7431311" cy="365125"/>
          </a:xfrm>
        </p:spPr>
        <p:txBody>
          <a:bodyPr/>
          <a:lstStyle/>
          <a:p>
            <a:r>
              <a:rPr lang="en-US"/>
              <a:t>Tefiea@gmail.com</a:t>
            </a:r>
          </a:p>
        </p:txBody>
      </p:sp>
      <p:sp>
        <p:nvSpPr>
          <p:cNvPr id="1049152"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049153"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049154"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049155" name="Slide Number Placeholder 5"/>
          <p:cNvSpPr>
            <a:spLocks noGrp="1"/>
          </p:cNvSpPr>
          <p:nvPr>
            <p:ph type="sldNum" sz="quarter" idx="12"/>
          </p:nvPr>
        </p:nvSpPr>
        <p:spPr>
          <a:xfrm rot="5400000">
            <a:off x="8075084" y="103716"/>
            <a:ext cx="533400" cy="325968"/>
          </a:xfrm>
        </p:spPr>
        <p:txBody>
          <a:bodyPr/>
          <a:lstStyle/>
          <a:p>
            <a:fld id="{0FCC1C12-E25C-477C-8F6F-30F012F6085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816864" y="228600"/>
            <a:ext cx="10871200" cy="990600"/>
          </a:xfrm>
        </p:spPr>
        <p:txBody>
          <a:bodyPr/>
          <a:lstStyle/>
          <a:p>
            <a:r>
              <a:rPr kumimoji="0" lang="en-US" dirty="0"/>
              <a:t>Click to edit Master title style</a:t>
            </a:r>
          </a:p>
        </p:txBody>
      </p:sp>
      <p:sp>
        <p:nvSpPr>
          <p:cNvPr id="1048596"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9169"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9170"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9171"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9172"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9173"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049174" name="Date Placeholder 11"/>
          <p:cNvSpPr>
            <a:spLocks noGrp="1"/>
          </p:cNvSpPr>
          <p:nvPr>
            <p:ph type="dt" sz="half" idx="10"/>
          </p:nvPr>
        </p:nvSpPr>
        <p:spPr/>
        <p:txBody>
          <a:bodyPr/>
          <a:lstStyle/>
          <a:p>
            <a:fld id="{66DDE6D6-1E1D-4990-8AA3-58D03D6EBCF4}" type="datetime1">
              <a:rPr lang="en-US" smtClean="0"/>
              <a:pPr/>
              <a:t>3/9/2023</a:t>
            </a:fld>
            <a:endParaRPr lang="en-US"/>
          </a:p>
        </p:txBody>
      </p:sp>
      <p:sp>
        <p:nvSpPr>
          <p:cNvPr id="1049175"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0FCC1C12-E25C-477C-8F6F-30F012F60858}" type="slidenum">
              <a:rPr lang="en-US" smtClean="0"/>
              <a:pPr/>
              <a:t>‹#›</a:t>
            </a:fld>
            <a:endParaRPr lang="en-US"/>
          </a:p>
        </p:txBody>
      </p:sp>
      <p:sp>
        <p:nvSpPr>
          <p:cNvPr id="1049176" name="Footer Placeholder 13"/>
          <p:cNvSpPr>
            <a:spLocks noGrp="1"/>
          </p:cNvSpPr>
          <p:nvPr>
            <p:ph type="ftr" sz="quarter" idx="12"/>
          </p:nvPr>
        </p:nvSpPr>
        <p:spPr/>
        <p:txBody>
          <a:bodyPr/>
          <a:lstStyle/>
          <a:p>
            <a:r>
              <a:rPr lang="en-US"/>
              <a:t>Tefiea@gmail.com</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kumimoji="0" lang="en-US"/>
              <a:t>Click to edit Master title style</a:t>
            </a:r>
          </a:p>
        </p:txBody>
      </p:sp>
      <p:sp>
        <p:nvSpPr>
          <p:cNvPr id="1048675"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6"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7" name="Date Placeholder 7"/>
          <p:cNvSpPr>
            <a:spLocks noGrp="1"/>
          </p:cNvSpPr>
          <p:nvPr>
            <p:ph type="dt" sz="half" idx="15"/>
          </p:nvPr>
        </p:nvSpPr>
        <p:spPr/>
        <p:txBody>
          <a:bodyPr rtlCol="0"/>
          <a:lstStyle/>
          <a:p>
            <a:fld id="{98FAD163-C116-46B7-BC1C-F66DDE86E01E}" type="datetime1">
              <a:rPr lang="en-US" smtClean="0"/>
              <a:pPr/>
              <a:t>3/9/2023</a:t>
            </a:fld>
            <a:endParaRPr lang="en-US"/>
          </a:p>
        </p:txBody>
      </p:sp>
      <p:sp>
        <p:nvSpPr>
          <p:cNvPr id="1048678" name="Slide Number Placeholder 9"/>
          <p:cNvSpPr>
            <a:spLocks noGrp="1"/>
          </p:cNvSpPr>
          <p:nvPr>
            <p:ph type="sldNum" sz="quarter" idx="16"/>
          </p:nvPr>
        </p:nvSpPr>
        <p:spPr/>
        <p:txBody>
          <a:bodyPr rtlCol="0"/>
          <a:lstStyle/>
          <a:p>
            <a:fld id="{0FCC1C12-E25C-477C-8F6F-30F012F60858}" type="slidenum">
              <a:rPr lang="en-US" smtClean="0"/>
              <a:pPr/>
              <a:t>‹#›</a:t>
            </a:fld>
            <a:endParaRPr lang="en-US"/>
          </a:p>
        </p:txBody>
      </p:sp>
      <p:sp>
        <p:nvSpPr>
          <p:cNvPr id="1048679" name="Footer Placeholder 11"/>
          <p:cNvSpPr>
            <a:spLocks noGrp="1"/>
          </p:cNvSpPr>
          <p:nvPr>
            <p:ph type="ftr" sz="quarter" idx="17"/>
          </p:nvPr>
        </p:nvSpPr>
        <p:spPr/>
        <p:txBody>
          <a:bodyPr rtlCol="0"/>
          <a:lstStyle/>
          <a:p>
            <a:r>
              <a:rPr lang="en-US"/>
              <a:t>Tefiea@gmail.com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136" name="Title 1"/>
          <p:cNvSpPr>
            <a:spLocks noGrp="1"/>
          </p:cNvSpPr>
          <p:nvPr>
            <p:ph type="title"/>
          </p:nvPr>
        </p:nvSpPr>
        <p:spPr>
          <a:xfrm>
            <a:off x="711200" y="273050"/>
            <a:ext cx="10871200" cy="869950"/>
          </a:xfrm>
        </p:spPr>
        <p:txBody>
          <a:bodyPr anchor="ctr"/>
          <a:lstStyle/>
          <a:p>
            <a:r>
              <a:rPr kumimoji="0" lang="en-US"/>
              <a:t>Click to edit Master title style</a:t>
            </a:r>
          </a:p>
        </p:txBody>
      </p:sp>
      <p:sp>
        <p:nvSpPr>
          <p:cNvPr id="1049137"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9138"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9139" name="Date Placeholder 9"/>
          <p:cNvSpPr>
            <a:spLocks noGrp="1"/>
          </p:cNvSpPr>
          <p:nvPr>
            <p:ph type="dt" sz="half" idx="15"/>
          </p:nvPr>
        </p:nvSpPr>
        <p:spPr/>
        <p:txBody>
          <a:bodyPr rtlCol="0"/>
          <a:lstStyle/>
          <a:p>
            <a:fld id="{1DEF1CC7-419D-4805-91EE-F51E6AC1D265}" type="datetime1">
              <a:rPr lang="en-US" smtClean="0"/>
              <a:pPr/>
              <a:t>3/9/2023</a:t>
            </a:fld>
            <a:endParaRPr lang="en-US"/>
          </a:p>
        </p:txBody>
      </p:sp>
      <p:sp>
        <p:nvSpPr>
          <p:cNvPr id="1049140" name="Slide Number Placeholder 11"/>
          <p:cNvSpPr>
            <a:spLocks noGrp="1"/>
          </p:cNvSpPr>
          <p:nvPr>
            <p:ph type="sldNum" sz="quarter" idx="16"/>
          </p:nvPr>
        </p:nvSpPr>
        <p:spPr/>
        <p:txBody>
          <a:bodyPr rtlCol="0"/>
          <a:lstStyle/>
          <a:p>
            <a:fld id="{0FCC1C12-E25C-477C-8F6F-30F012F60858}" type="slidenum">
              <a:rPr lang="en-US" smtClean="0"/>
              <a:pPr/>
              <a:t>‹#›</a:t>
            </a:fld>
            <a:endParaRPr lang="en-US"/>
          </a:p>
        </p:txBody>
      </p:sp>
      <p:sp>
        <p:nvSpPr>
          <p:cNvPr id="1049141" name="Footer Placeholder 13"/>
          <p:cNvSpPr>
            <a:spLocks noGrp="1"/>
          </p:cNvSpPr>
          <p:nvPr>
            <p:ph type="ftr" sz="quarter" idx="17"/>
          </p:nvPr>
        </p:nvSpPr>
        <p:spPr/>
        <p:txBody>
          <a:bodyPr rtlCol="0"/>
          <a:lstStyle/>
          <a:p>
            <a:r>
              <a:rPr lang="en-US"/>
              <a:t>Tefiea@gmail.com</a:t>
            </a:r>
          </a:p>
        </p:txBody>
      </p:sp>
      <p:sp>
        <p:nvSpPr>
          <p:cNvPr id="1049142"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9143"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144" name="Title 1"/>
          <p:cNvSpPr>
            <a:spLocks noGrp="1"/>
          </p:cNvSpPr>
          <p:nvPr>
            <p:ph type="title"/>
          </p:nvPr>
        </p:nvSpPr>
        <p:spPr/>
        <p:txBody>
          <a:bodyPr/>
          <a:lstStyle/>
          <a:p>
            <a:r>
              <a:rPr kumimoji="0" lang="en-US"/>
              <a:t>Click to edit Master title style</a:t>
            </a:r>
          </a:p>
        </p:txBody>
      </p:sp>
      <p:sp>
        <p:nvSpPr>
          <p:cNvPr id="1049145" name="Date Placeholder 2"/>
          <p:cNvSpPr>
            <a:spLocks noGrp="1"/>
          </p:cNvSpPr>
          <p:nvPr>
            <p:ph type="dt" sz="half" idx="10"/>
          </p:nvPr>
        </p:nvSpPr>
        <p:spPr/>
        <p:txBody>
          <a:bodyPr/>
          <a:lstStyle/>
          <a:p>
            <a:fld id="{163FD0A7-F8DC-49FD-B824-7A1B6888E7D2}" type="datetime1">
              <a:rPr lang="en-US" smtClean="0"/>
              <a:pPr/>
              <a:t>3/9/2023</a:t>
            </a:fld>
            <a:endParaRPr lang="en-US"/>
          </a:p>
        </p:txBody>
      </p:sp>
      <p:sp>
        <p:nvSpPr>
          <p:cNvPr id="1049146" name="Footer Placeholder 3"/>
          <p:cNvSpPr>
            <a:spLocks noGrp="1"/>
          </p:cNvSpPr>
          <p:nvPr>
            <p:ph type="ftr" sz="quarter" idx="11"/>
          </p:nvPr>
        </p:nvSpPr>
        <p:spPr/>
        <p:txBody>
          <a:bodyPr/>
          <a:lstStyle/>
          <a:p>
            <a:r>
              <a:rPr lang="en-US"/>
              <a:t>Tefiea@gmail.com</a:t>
            </a:r>
          </a:p>
        </p:txBody>
      </p:sp>
      <p:sp>
        <p:nvSpPr>
          <p:cNvPr id="1049147" name="Slide Number Placeholder 4"/>
          <p:cNvSpPr>
            <a:spLocks noGrp="1"/>
          </p:cNvSpPr>
          <p:nvPr>
            <p:ph type="sldNum" sz="quarter" idx="12"/>
          </p:nvPr>
        </p:nvSpPr>
        <p:spPr/>
        <p:txBody>
          <a:bodyPr/>
          <a:lstStyle>
            <a:lvl1pPr>
              <a:defRPr>
                <a:solidFill>
                  <a:srgbClr val="FFFFFF"/>
                </a:solidFill>
              </a:defRPr>
            </a:lvl1pPr>
          </a:lstStyle>
          <a:p>
            <a:fld id="{0FCC1C12-E25C-477C-8F6F-30F012F608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9156" name="Date Placeholder 1"/>
          <p:cNvSpPr>
            <a:spLocks noGrp="1"/>
          </p:cNvSpPr>
          <p:nvPr>
            <p:ph type="dt" sz="half" idx="10"/>
          </p:nvPr>
        </p:nvSpPr>
        <p:spPr/>
        <p:txBody>
          <a:bodyPr/>
          <a:lstStyle/>
          <a:p>
            <a:fld id="{1855EC52-C92F-4F9E-9BB2-DED16DE35592}" type="datetime1">
              <a:rPr lang="en-US" smtClean="0"/>
              <a:pPr/>
              <a:t>3/9/2023</a:t>
            </a:fld>
            <a:endParaRPr lang="en-US"/>
          </a:p>
        </p:txBody>
      </p:sp>
      <p:sp>
        <p:nvSpPr>
          <p:cNvPr id="1049157" name="Footer Placeholder 2"/>
          <p:cNvSpPr>
            <a:spLocks noGrp="1"/>
          </p:cNvSpPr>
          <p:nvPr>
            <p:ph type="ftr" sz="quarter" idx="11"/>
          </p:nvPr>
        </p:nvSpPr>
        <p:spPr/>
        <p:txBody>
          <a:bodyPr/>
          <a:lstStyle/>
          <a:p>
            <a:r>
              <a:rPr lang="en-US"/>
              <a:t>Tefiea@gmail.com</a:t>
            </a:r>
          </a:p>
        </p:txBody>
      </p:sp>
      <p:sp>
        <p:nvSpPr>
          <p:cNvPr id="1049158"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0FCC1C12-E25C-477C-8F6F-30F012F608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18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1049183" name="Date Placeholder 4"/>
          <p:cNvSpPr>
            <a:spLocks noGrp="1"/>
          </p:cNvSpPr>
          <p:nvPr>
            <p:ph type="dt" sz="half" idx="10"/>
          </p:nvPr>
        </p:nvSpPr>
        <p:spPr/>
        <p:txBody>
          <a:bodyPr/>
          <a:lstStyle/>
          <a:p>
            <a:fld id="{80B8B550-390C-4538-ADE3-E0B206516A84}" type="datetime1">
              <a:rPr lang="en-US" smtClean="0"/>
              <a:pPr/>
              <a:t>3/9/2023</a:t>
            </a:fld>
            <a:endParaRPr lang="en-US"/>
          </a:p>
        </p:txBody>
      </p:sp>
      <p:sp>
        <p:nvSpPr>
          <p:cNvPr id="1049184" name="Footer Placeholder 5"/>
          <p:cNvSpPr>
            <a:spLocks noGrp="1"/>
          </p:cNvSpPr>
          <p:nvPr>
            <p:ph type="ftr" sz="quarter" idx="11"/>
          </p:nvPr>
        </p:nvSpPr>
        <p:spPr/>
        <p:txBody>
          <a:bodyPr/>
          <a:lstStyle/>
          <a:p>
            <a:r>
              <a:rPr lang="en-US"/>
              <a:t>Tefiea@gmail.com</a:t>
            </a:r>
          </a:p>
        </p:txBody>
      </p:sp>
      <p:sp>
        <p:nvSpPr>
          <p:cNvPr id="1049185" name="Slide Number Placeholder 6"/>
          <p:cNvSpPr>
            <a:spLocks noGrp="1"/>
          </p:cNvSpPr>
          <p:nvPr>
            <p:ph type="sldNum" sz="quarter" idx="12"/>
          </p:nvPr>
        </p:nvSpPr>
        <p:spPr/>
        <p:txBody>
          <a:bodyPr/>
          <a:lstStyle>
            <a:lvl1pPr>
              <a:defRPr>
                <a:solidFill>
                  <a:srgbClr val="FFFFFF"/>
                </a:solidFill>
              </a:defRPr>
            </a:lvl1pPr>
          </a:lstStyle>
          <a:p>
            <a:fld id="{0FCC1C12-E25C-477C-8F6F-30F012F60858}" type="slidenum">
              <a:rPr lang="en-US" smtClean="0"/>
              <a:pPr/>
              <a:t>‹#›</a:t>
            </a:fld>
            <a:endParaRPr lang="en-US"/>
          </a:p>
        </p:txBody>
      </p:sp>
      <p:sp>
        <p:nvSpPr>
          <p:cNvPr id="1049186"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9187"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1049159"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1049160"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9161"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9162"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9163"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049164"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9165" name="Date Placeholder 11"/>
          <p:cNvSpPr>
            <a:spLocks noGrp="1"/>
          </p:cNvSpPr>
          <p:nvPr>
            <p:ph type="dt" sz="half" idx="10"/>
          </p:nvPr>
        </p:nvSpPr>
        <p:spPr>
          <a:xfrm>
            <a:off x="8331200" y="6248401"/>
            <a:ext cx="3556000" cy="365125"/>
          </a:xfrm>
        </p:spPr>
        <p:txBody>
          <a:bodyPr rtlCol="0"/>
          <a:lstStyle/>
          <a:p>
            <a:fld id="{697FCFDC-0ED7-4924-B4A6-E273A162C994}" type="datetime1">
              <a:rPr lang="en-US" smtClean="0"/>
              <a:pPr/>
              <a:t>3/9/2023</a:t>
            </a:fld>
            <a:endParaRPr lang="en-US"/>
          </a:p>
        </p:txBody>
      </p:sp>
      <p:sp>
        <p:nvSpPr>
          <p:cNvPr id="1049166" name="Slide Number Placeholder 12"/>
          <p:cNvSpPr>
            <a:spLocks noGrp="1"/>
          </p:cNvSpPr>
          <p:nvPr>
            <p:ph type="sldNum" sz="quarter" idx="11"/>
          </p:nvPr>
        </p:nvSpPr>
        <p:spPr>
          <a:xfrm>
            <a:off x="0" y="4667249"/>
            <a:ext cx="1930400" cy="663578"/>
          </a:xfrm>
        </p:spPr>
        <p:txBody>
          <a:bodyPr rtlCol="0"/>
          <a:lstStyle>
            <a:lvl1pPr>
              <a:defRPr sz="2800"/>
            </a:lvl1pPr>
          </a:lstStyle>
          <a:p>
            <a:fld id="{0FCC1C12-E25C-477C-8F6F-30F012F60858}" type="slidenum">
              <a:rPr lang="en-US" smtClean="0"/>
              <a:pPr/>
              <a:t>‹#›</a:t>
            </a:fld>
            <a:endParaRPr lang="en-US"/>
          </a:p>
        </p:txBody>
      </p:sp>
      <p:sp>
        <p:nvSpPr>
          <p:cNvPr id="1049167" name="Footer Placeholder 13"/>
          <p:cNvSpPr>
            <a:spLocks noGrp="1"/>
          </p:cNvSpPr>
          <p:nvPr>
            <p:ph type="ftr" sz="quarter" idx="12"/>
          </p:nvPr>
        </p:nvSpPr>
        <p:spPr>
          <a:xfrm>
            <a:off x="2133600" y="6248207"/>
            <a:ext cx="6096000" cy="365125"/>
          </a:xfrm>
        </p:spPr>
        <p:txBody>
          <a:bodyPr rtlCol="0"/>
          <a:lstStyle/>
          <a:p>
            <a:r>
              <a:rPr lang="en-US"/>
              <a:t>Tefiea@gmail.com</a:t>
            </a:r>
          </a:p>
        </p:txBody>
      </p:sp>
      <p:sp>
        <p:nvSpPr>
          <p:cNvPr id="1049168"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048577"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8"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4B27D9A5-36CE-48D1-B5C6-759225C64241}" type="datetime1">
              <a:rPr lang="en-US" smtClean="0"/>
              <a:pPr/>
              <a:t>3/9/2023</a:t>
            </a:fld>
            <a:endParaRPr lang="en-US"/>
          </a:p>
        </p:txBody>
      </p:sp>
      <p:sp>
        <p:nvSpPr>
          <p:cNvPr id="1048579"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r>
              <a:rPr lang="en-US"/>
              <a:t>Tefiea@gmail.com</a:t>
            </a:r>
          </a:p>
        </p:txBody>
      </p:sp>
      <p:sp>
        <p:nvSpPr>
          <p:cNvPr id="1048580"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8581"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8582"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4858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FCC1C12-E25C-477C-8F6F-30F012F6085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Sentence.docx"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Goog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48592" name="Title 1"/>
          <p:cNvSpPr>
            <a:spLocks noGrp="1"/>
          </p:cNvSpPr>
          <p:nvPr>
            <p:ph type="ctrTitle"/>
          </p:nvPr>
        </p:nvSpPr>
        <p:spPr>
          <a:xfrm>
            <a:off x="1676400" y="2590800"/>
            <a:ext cx="8839200" cy="2743200"/>
          </a:xfrm>
        </p:spPr>
        <p:txBody>
          <a:bodyPr>
            <a:normAutofit/>
          </a:bodyPr>
          <a:lstStyle/>
          <a:p>
            <a:pPr algn="ctr">
              <a:lnSpc>
                <a:spcPct val="150000"/>
              </a:lnSpc>
            </a:pPr>
            <a:r>
              <a:rPr lang="en-US" altLang="en-US" sz="4800" b="1" dirty="0" err="1" smtClean="0">
                <a:solidFill>
                  <a:srgbClr val="0000CC"/>
                </a:solidFill>
                <a:latin typeface="Angsana New" pitchFamily="18" charset="-34"/>
                <a:cs typeface="Angsana New" pitchFamily="18" charset="-34"/>
              </a:rPr>
              <a:t>Habesha</a:t>
            </a:r>
            <a:r>
              <a:rPr lang="en-US" altLang="en-US" sz="4800" b="1" dirty="0" smtClean="0">
                <a:solidFill>
                  <a:srgbClr val="0000CC"/>
                </a:solidFill>
                <a:latin typeface="Angsana New" pitchFamily="18" charset="-34"/>
                <a:cs typeface="Angsana New" pitchFamily="18" charset="-34"/>
              </a:rPr>
              <a:t> college</a:t>
            </a:r>
            <a:r>
              <a:rPr lang="en-US" altLang="en-US" sz="3600" b="1" dirty="0" smtClean="0">
                <a:solidFill>
                  <a:srgbClr val="0000CC"/>
                </a:solidFill>
              </a:rPr>
              <a:t/>
            </a:r>
            <a:br>
              <a:rPr lang="en-US" altLang="en-US" sz="3600" b="1" dirty="0" smtClean="0">
                <a:solidFill>
                  <a:srgbClr val="0000CC"/>
                </a:solidFill>
              </a:rPr>
            </a:br>
            <a:r>
              <a:rPr lang="en-US" altLang="en-US" sz="3200" b="1" dirty="0" smtClean="0">
                <a:solidFill>
                  <a:srgbClr val="00B0F0"/>
                </a:solidFill>
              </a:rPr>
              <a:t>Faculty of technology</a:t>
            </a:r>
            <a:r>
              <a:rPr lang="en-US" altLang="en-US" sz="3100" b="1" dirty="0" smtClean="0">
                <a:solidFill>
                  <a:srgbClr val="00B0F0"/>
                </a:solidFill>
              </a:rPr>
              <a:t/>
            </a:r>
            <a:br>
              <a:rPr lang="en-US" altLang="en-US" sz="3100" b="1" dirty="0" smtClean="0">
                <a:solidFill>
                  <a:srgbClr val="00B0F0"/>
                </a:solidFill>
              </a:rPr>
            </a:br>
            <a:r>
              <a:rPr lang="en-US" altLang="en-US" sz="3100" b="1" i="1" dirty="0" smtClean="0">
                <a:solidFill>
                  <a:srgbClr val="00B0F0"/>
                </a:solidFill>
              </a:rPr>
              <a:t>Department of computer Science</a:t>
            </a:r>
            <a:endParaRPr lang="en-US" b="1" dirty="0">
              <a:solidFill>
                <a:srgbClr val="00B0F0"/>
              </a:solidFill>
            </a:endParaRPr>
          </a:p>
        </p:txBody>
      </p:sp>
      <p:sp>
        <p:nvSpPr>
          <p:cNvPr id="1048594" name="Slide Number Placeholder 5"/>
          <p:cNvSpPr>
            <a:spLocks noGrp="1"/>
          </p:cNvSpPr>
          <p:nvPr>
            <p:ph type="sldNum" sz="quarter" idx="12"/>
          </p:nvPr>
        </p:nvSpPr>
        <p:spPr/>
        <p:txBody>
          <a:bodyPr/>
          <a:lstStyle/>
          <a:p>
            <a:fld id="{0FCC1C12-E25C-477C-8F6F-30F012F60858}" type="slidenum">
              <a:rPr lang="en-US" smtClean="0"/>
              <a:pPr/>
              <a:t>1</a:t>
            </a:fld>
            <a:endParaRPr lang="en-US"/>
          </a:p>
        </p:txBody>
      </p:sp>
      <p:pic>
        <p:nvPicPr>
          <p:cNvPr id="137218" name="Picture 0" descr="logo.jpg"/>
          <p:cNvPicPr>
            <a:picLocks noChangeAspect="1" noChangeArrowheads="1"/>
          </p:cNvPicPr>
          <p:nvPr/>
        </p:nvPicPr>
        <p:blipFill>
          <a:blip r:embed="rId2"/>
          <a:srcRect/>
          <a:stretch>
            <a:fillRect/>
          </a:stretch>
        </p:blipFill>
        <p:spPr bwMode="auto">
          <a:xfrm>
            <a:off x="4038600" y="457199"/>
            <a:ext cx="3810000" cy="19812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1752600" y="228600"/>
            <a:ext cx="8537448" cy="990600"/>
          </a:xfrm>
        </p:spPr>
        <p:txBody>
          <a:bodyPr>
            <a:normAutofit fontScale="90000"/>
          </a:bodyPr>
          <a:lstStyle/>
          <a:p>
            <a:r>
              <a:rPr lang="en-US" sz="3600" dirty="0">
                <a:solidFill>
                  <a:srgbClr val="0033CC"/>
                </a:solidFill>
                <a:latin typeface="Times New Roman" pitchFamily="18" charset="0"/>
                <a:cs typeface="Times New Roman" pitchFamily="18" charset="0"/>
              </a:rPr>
              <a:t>4. Acting rationally: The rational agent Approach</a:t>
            </a:r>
          </a:p>
        </p:txBody>
      </p:sp>
      <p:sp>
        <p:nvSpPr>
          <p:cNvPr id="1048625"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10</a:t>
            </a:fld>
            <a:endParaRPr lang="en-US"/>
          </a:p>
        </p:txBody>
      </p:sp>
      <p:sp>
        <p:nvSpPr>
          <p:cNvPr id="1048626" name="Content Placeholder 3"/>
          <p:cNvSpPr>
            <a:spLocks noGrp="1"/>
          </p:cNvSpPr>
          <p:nvPr>
            <p:ph sz="quarter" idx="1"/>
          </p:nvPr>
        </p:nvSpPr>
        <p:spPr>
          <a:xfrm>
            <a:off x="914400" y="1600200"/>
            <a:ext cx="10515600" cy="5257800"/>
          </a:xfrm>
        </p:spPr>
        <p:txBody>
          <a:bodyPr>
            <a:normAutofit/>
          </a:bodyPr>
          <a:lstStyle/>
          <a:p>
            <a:pPr>
              <a:lnSpc>
                <a:spcPct val="150000"/>
              </a:lnSpc>
              <a:buClr>
                <a:srgbClr val="FF00FF"/>
              </a:buClr>
              <a:buFont typeface="Wingdings" pitchFamily="2" charset="2"/>
              <a:buChar char="q"/>
            </a:pPr>
            <a:r>
              <a:rPr lang="en-US" sz="2800" b="1" dirty="0">
                <a:solidFill>
                  <a:srgbClr val="FF00FF"/>
                </a:solidFill>
              </a:rPr>
              <a:t>Doing the right thing:</a:t>
            </a:r>
            <a:r>
              <a:rPr lang="en-US" sz="2800" dirty="0">
                <a:solidFill>
                  <a:srgbClr val="FF00FF"/>
                </a:solidFill>
              </a:rPr>
              <a:t> </a:t>
            </a:r>
            <a:r>
              <a:rPr lang="en-US" sz="2800" dirty="0"/>
              <a:t>so as to achieve one’s goal, given one’s beliefs.</a:t>
            </a:r>
          </a:p>
          <a:p>
            <a:pPr>
              <a:lnSpc>
                <a:spcPct val="150000"/>
              </a:lnSpc>
              <a:buClr>
                <a:srgbClr val="FF00FF"/>
              </a:buClr>
              <a:buFont typeface="Wingdings" pitchFamily="2" charset="2"/>
              <a:buChar char="q"/>
            </a:pPr>
            <a:r>
              <a:rPr lang="en-US" sz="2800" b="1" dirty="0"/>
              <a:t>AI </a:t>
            </a:r>
            <a:r>
              <a:rPr lang="en-US" sz="2800" dirty="0"/>
              <a:t>is the study and construction of </a:t>
            </a:r>
            <a:r>
              <a:rPr lang="en-US" sz="2800" dirty="0">
                <a:solidFill>
                  <a:srgbClr val="0033CC"/>
                </a:solidFill>
              </a:rPr>
              <a:t>rational agents </a:t>
            </a:r>
            <a:r>
              <a:rPr lang="en-US" sz="2800" dirty="0"/>
              <a:t>(an agent that perceives and acts)</a:t>
            </a:r>
          </a:p>
          <a:p>
            <a:pPr>
              <a:lnSpc>
                <a:spcPct val="150000"/>
              </a:lnSpc>
              <a:buClr>
                <a:srgbClr val="FF00FF"/>
              </a:buClr>
              <a:buFont typeface="Wingdings" pitchFamily="2" charset="2"/>
              <a:buChar char="q"/>
            </a:pPr>
            <a:r>
              <a:rPr lang="en-US" sz="2800" dirty="0"/>
              <a:t> Rational action requires the ability to represent </a:t>
            </a:r>
            <a:r>
              <a:rPr lang="en-US" sz="2800" dirty="0">
                <a:solidFill>
                  <a:srgbClr val="0033CC"/>
                </a:solidFill>
              </a:rPr>
              <a:t>knowledge and reason </a:t>
            </a:r>
            <a:r>
              <a:rPr lang="en-US" sz="2800" dirty="0"/>
              <a:t>with it so as to </a:t>
            </a:r>
            <a:r>
              <a:rPr lang="en-US" sz="2800" dirty="0">
                <a:solidFill>
                  <a:srgbClr val="0033CC"/>
                </a:solidFill>
              </a:rPr>
              <a:t>reach good decision.</a:t>
            </a:r>
          </a:p>
          <a:p>
            <a:pPr lvl="1">
              <a:lnSpc>
                <a:spcPct val="150000"/>
              </a:lnSpc>
              <a:buClr>
                <a:srgbClr val="0033CC"/>
              </a:buClr>
              <a:buSzPct val="85000"/>
              <a:buFont typeface="Wingdings" pitchFamily="2" charset="2"/>
              <a:buChar char="ü"/>
            </a:pPr>
            <a:r>
              <a:rPr lang="en-US" dirty="0"/>
              <a:t> Learning for better understanding of how the world works</a:t>
            </a:r>
          </a:p>
          <a:p>
            <a:pPr>
              <a:lnSpc>
                <a:spcPct val="150000"/>
              </a:lnSpc>
            </a:pPr>
            <a:endParaRPr lang="en-US" dirty="0"/>
          </a:p>
          <a:p>
            <a:pPr>
              <a:lnSpc>
                <a:spcPct val="150000"/>
              </a:lnSpc>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4" name="Title 1"/>
          <p:cNvSpPr>
            <a:spLocks noGrp="1"/>
          </p:cNvSpPr>
          <p:nvPr>
            <p:ph type="title"/>
          </p:nvPr>
        </p:nvSpPr>
        <p:spPr>
          <a:xfrm>
            <a:off x="2286000" y="0"/>
            <a:ext cx="7924800" cy="914400"/>
          </a:xfrm>
        </p:spPr>
        <p:txBody>
          <a:bodyPr>
            <a:normAutofit/>
          </a:bodyPr>
          <a:lstStyle/>
          <a:p>
            <a:pPr algn="r"/>
            <a:r>
              <a:rPr lang="en-US" b="1" dirty="0">
                <a:solidFill>
                  <a:srgbClr val="FF00FF"/>
                </a:solidFill>
                <a:latin typeface="+mn-lt"/>
              </a:rPr>
              <a:t>Con’t…</a:t>
            </a:r>
            <a:endParaRPr lang="en-US" dirty="0">
              <a:latin typeface="+mn-lt"/>
            </a:endParaRPr>
          </a:p>
        </p:txBody>
      </p:sp>
      <p:sp>
        <p:nvSpPr>
          <p:cNvPr id="1048885"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100</a:t>
            </a:fld>
            <a:endParaRPr lang="en-US"/>
          </a:p>
        </p:txBody>
      </p:sp>
      <p:sp>
        <p:nvSpPr>
          <p:cNvPr id="1048886" name="Content Placeholder 2"/>
          <p:cNvSpPr>
            <a:spLocks noGrp="1"/>
          </p:cNvSpPr>
          <p:nvPr>
            <p:ph sz="quarter" idx="1"/>
          </p:nvPr>
        </p:nvSpPr>
        <p:spPr>
          <a:xfrm>
            <a:off x="676564" y="1537480"/>
            <a:ext cx="9906000" cy="6019800"/>
          </a:xfrm>
        </p:spPr>
        <p:txBody>
          <a:bodyPr>
            <a:noAutofit/>
          </a:bodyPr>
          <a:lstStyle/>
          <a:p>
            <a:pPr>
              <a:buClr>
                <a:srgbClr val="0000CC"/>
              </a:buClr>
              <a:buFont typeface="Wingdings" pitchFamily="2" charset="2"/>
              <a:buChar char="F"/>
            </a:pPr>
            <a:r>
              <a:rPr lang="en-US" dirty="0"/>
              <a:t> Preposition symbols can be combined using </a:t>
            </a:r>
            <a:r>
              <a:rPr lang="en-US" b="1" dirty="0">
                <a:solidFill>
                  <a:schemeClr val="accent2"/>
                </a:solidFill>
                <a:effectLst>
                  <a:outerShdw blurRad="38100" dist="38100" dir="2700000" algn="tl">
                    <a:srgbClr val="C0C0C0"/>
                  </a:outerShdw>
                </a:effectLst>
              </a:rPr>
              <a:t>Boolean connectives</a:t>
            </a:r>
            <a:r>
              <a:rPr lang="en-US" dirty="0"/>
              <a:t> to generate new preposition with complex meaning</a:t>
            </a:r>
          </a:p>
          <a:p>
            <a:pPr>
              <a:buClr>
                <a:srgbClr val="0000CC"/>
              </a:buClr>
              <a:buFont typeface="Wingdings" pitchFamily="2" charset="2"/>
              <a:buChar char="F"/>
            </a:pPr>
            <a:r>
              <a:rPr lang="en-US" dirty="0"/>
              <a:t> Symbols involved in PL:</a:t>
            </a:r>
          </a:p>
          <a:p>
            <a:pPr lvl="1">
              <a:buClr>
                <a:srgbClr val="0000FF"/>
              </a:buClr>
              <a:buFont typeface="Wingdings" pitchFamily="2" charset="2"/>
              <a:buChar char="ü"/>
            </a:pPr>
            <a:r>
              <a:rPr lang="en-US" sz="2600" dirty="0"/>
              <a:t> Logical constants (</a:t>
            </a:r>
            <a:r>
              <a:rPr lang="en-US" sz="2600" dirty="0">
                <a:solidFill>
                  <a:schemeClr val="accent2"/>
                </a:solidFill>
              </a:rPr>
              <a:t>TRUE</a:t>
            </a:r>
            <a:r>
              <a:rPr lang="en-US" sz="2600" dirty="0"/>
              <a:t> and </a:t>
            </a:r>
            <a:r>
              <a:rPr lang="en-US" sz="2600" dirty="0">
                <a:solidFill>
                  <a:schemeClr val="accent2"/>
                </a:solidFill>
              </a:rPr>
              <a:t>FALSE</a:t>
            </a:r>
            <a:r>
              <a:rPr lang="en-US" sz="2600" dirty="0"/>
              <a:t>)</a:t>
            </a:r>
          </a:p>
          <a:p>
            <a:pPr lvl="1">
              <a:buClr>
                <a:srgbClr val="0000FF"/>
              </a:buClr>
              <a:buFont typeface="Wingdings" pitchFamily="2" charset="2"/>
              <a:buChar char="ü"/>
            </a:pPr>
            <a:r>
              <a:rPr lang="en-US" sz="2600" dirty="0"/>
              <a:t> Preposition symbols (also called atomic symbols) like M, W, S</a:t>
            </a:r>
          </a:p>
          <a:p>
            <a:pPr lvl="1">
              <a:buClr>
                <a:srgbClr val="0000FF"/>
              </a:buClr>
              <a:buFont typeface="Wingdings" pitchFamily="2" charset="2"/>
              <a:buChar char="ü"/>
            </a:pPr>
            <a:r>
              <a:rPr lang="en-US" sz="2600" dirty="0"/>
              <a:t> Logical connectives</a:t>
            </a:r>
          </a:p>
          <a:p>
            <a:pPr lvl="2">
              <a:buNone/>
            </a:pPr>
            <a:r>
              <a:rPr lang="en-US" dirty="0"/>
              <a:t> </a:t>
            </a:r>
            <a:r>
              <a:rPr lang="el-GR" dirty="0">
                <a:cs typeface="Arial" charset="0"/>
                <a:sym typeface="Symbol" pitchFamily="18" charset="2"/>
              </a:rPr>
              <a:t></a:t>
            </a:r>
            <a:r>
              <a:rPr lang="en-US" dirty="0">
                <a:cs typeface="Arial" charset="0"/>
                <a:sym typeface="Symbol" pitchFamily="18" charset="2"/>
              </a:rPr>
              <a:t> 	(</a:t>
            </a:r>
            <a:r>
              <a:rPr lang="en-US" dirty="0">
                <a:solidFill>
                  <a:srgbClr val="FF0000"/>
                </a:solidFill>
                <a:cs typeface="Arial" charset="0"/>
                <a:sym typeface="Symbol" pitchFamily="18" charset="2"/>
              </a:rPr>
              <a:t>negation</a:t>
            </a:r>
            <a:r>
              <a:rPr lang="en-US" dirty="0">
                <a:cs typeface="Arial" charset="0"/>
                <a:sym typeface="Symbol" pitchFamily="18" charset="2"/>
              </a:rPr>
              <a:t>), </a:t>
            </a:r>
          </a:p>
          <a:p>
            <a:pPr lvl="2">
              <a:buNone/>
            </a:pPr>
            <a:r>
              <a:rPr lang="el-GR" dirty="0">
                <a:cs typeface="Arial" charset="0"/>
                <a:sym typeface="Symbol" pitchFamily="18" charset="2"/>
              </a:rPr>
              <a:t></a:t>
            </a:r>
            <a:r>
              <a:rPr lang="en-US" dirty="0">
                <a:cs typeface="Arial" charset="0"/>
                <a:sym typeface="Symbol" pitchFamily="18" charset="2"/>
              </a:rPr>
              <a:t>	 	(</a:t>
            </a:r>
            <a:r>
              <a:rPr lang="en-US" dirty="0">
                <a:solidFill>
                  <a:srgbClr val="FF0000"/>
                </a:solidFill>
                <a:cs typeface="Arial" charset="0"/>
                <a:sym typeface="Symbol" pitchFamily="18" charset="2"/>
              </a:rPr>
              <a:t>conjunction</a:t>
            </a:r>
            <a:r>
              <a:rPr lang="en-US" dirty="0">
                <a:cs typeface="Arial" charset="0"/>
                <a:sym typeface="Symbol" pitchFamily="18" charset="2"/>
              </a:rPr>
              <a:t>), </a:t>
            </a:r>
          </a:p>
          <a:p>
            <a:pPr lvl="2">
              <a:buNone/>
            </a:pPr>
            <a:r>
              <a:rPr lang="el-GR" dirty="0">
                <a:cs typeface="Arial" charset="0"/>
                <a:sym typeface="Symbol" pitchFamily="18" charset="2"/>
              </a:rPr>
              <a:t></a:t>
            </a:r>
            <a:r>
              <a:rPr lang="en-US" dirty="0">
                <a:cs typeface="Arial" charset="0"/>
                <a:sym typeface="Symbol" pitchFamily="18" charset="2"/>
              </a:rPr>
              <a:t>		(</a:t>
            </a:r>
            <a:r>
              <a:rPr lang="en-US" dirty="0">
                <a:solidFill>
                  <a:srgbClr val="FF0000"/>
                </a:solidFill>
                <a:cs typeface="Arial" charset="0"/>
                <a:sym typeface="Symbol" pitchFamily="18" charset="2"/>
              </a:rPr>
              <a:t>disjunction</a:t>
            </a:r>
            <a:r>
              <a:rPr lang="en-US" dirty="0">
                <a:cs typeface="Arial" charset="0"/>
                <a:sym typeface="Symbol" pitchFamily="18" charset="2"/>
              </a:rPr>
              <a:t>), </a:t>
            </a:r>
          </a:p>
          <a:p>
            <a:pPr lvl="2">
              <a:buNone/>
            </a:pPr>
            <a:r>
              <a:rPr lang="el-GR" dirty="0">
                <a:cs typeface="Arial" charset="0"/>
                <a:sym typeface="Symbol" pitchFamily="18" charset="2"/>
              </a:rPr>
              <a:t></a:t>
            </a:r>
            <a:r>
              <a:rPr lang="en-US" dirty="0">
                <a:cs typeface="Arial" charset="0"/>
                <a:sym typeface="Symbol" pitchFamily="18" charset="2"/>
              </a:rPr>
              <a:t>  (</a:t>
            </a:r>
            <a:r>
              <a:rPr lang="en-US" dirty="0">
                <a:solidFill>
                  <a:srgbClr val="FF0000"/>
                </a:solidFill>
                <a:cs typeface="Arial" charset="0"/>
                <a:sym typeface="Symbol" pitchFamily="18" charset="2"/>
              </a:rPr>
              <a:t>bi-implication or equivalence</a:t>
            </a:r>
            <a:r>
              <a:rPr lang="en-US" dirty="0">
                <a:cs typeface="Arial" charset="0"/>
                <a:sym typeface="Symbol" pitchFamily="18" charset="2"/>
              </a:rPr>
              <a:t>), </a:t>
            </a:r>
          </a:p>
          <a:p>
            <a:pPr lvl="2">
              <a:buNone/>
            </a:pPr>
            <a:r>
              <a:rPr lang="el-GR" dirty="0">
                <a:cs typeface="Arial" charset="0"/>
                <a:sym typeface="Symbol" pitchFamily="18" charset="2"/>
              </a:rPr>
              <a:t></a:t>
            </a:r>
            <a:r>
              <a:rPr lang="en-US" dirty="0">
                <a:cs typeface="Arial" charset="0"/>
                <a:sym typeface="Symbol" pitchFamily="18" charset="2"/>
              </a:rPr>
              <a:t>  (</a:t>
            </a:r>
            <a:r>
              <a:rPr lang="en-US" dirty="0">
                <a:solidFill>
                  <a:srgbClr val="FF0000"/>
                </a:solidFill>
                <a:cs typeface="Arial" charset="0"/>
                <a:sym typeface="Symbol" pitchFamily="18" charset="2"/>
              </a:rPr>
              <a:t>implication</a:t>
            </a:r>
            <a:r>
              <a:rPr lang="en-US" dirty="0">
                <a:cs typeface="Arial" charset="0"/>
                <a:sym typeface="Symbol" pitchFamily="18" charset="2"/>
              </a:rPr>
              <a:t>) and </a:t>
            </a:r>
            <a:r>
              <a:rPr lang="en-US" dirty="0">
                <a:solidFill>
                  <a:srgbClr val="FF0000"/>
                </a:solidFill>
                <a:cs typeface="Arial" charset="0"/>
                <a:sym typeface="Symbol" pitchFamily="18" charset="2"/>
              </a:rPr>
              <a:t>parenthesis</a:t>
            </a:r>
          </a:p>
          <a:p>
            <a:endParaRPr lang="en-US" sz="2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7" name="Title 1"/>
          <p:cNvSpPr>
            <a:spLocks noGrp="1"/>
          </p:cNvSpPr>
          <p:nvPr>
            <p:ph type="title"/>
          </p:nvPr>
        </p:nvSpPr>
        <p:spPr>
          <a:xfrm>
            <a:off x="2438400" y="0"/>
            <a:ext cx="7772400" cy="1219200"/>
          </a:xfrm>
        </p:spPr>
        <p:txBody>
          <a:bodyPr>
            <a:normAutofit/>
          </a:bodyPr>
          <a:lstStyle/>
          <a:p>
            <a:pPr algn="r"/>
            <a:r>
              <a:rPr lang="en-US" b="1" dirty="0">
                <a:solidFill>
                  <a:srgbClr val="FF00FF"/>
                </a:solidFill>
                <a:latin typeface="+mn-lt"/>
              </a:rPr>
              <a:t>Con’t…</a:t>
            </a:r>
          </a:p>
        </p:txBody>
      </p:sp>
      <p:sp>
        <p:nvSpPr>
          <p:cNvPr id="1048888"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101</a:t>
            </a:fld>
            <a:endParaRPr lang="en-US"/>
          </a:p>
        </p:txBody>
      </p:sp>
      <p:sp>
        <p:nvSpPr>
          <p:cNvPr id="1048889" name="Content Placeholder 2"/>
          <p:cNvSpPr>
            <a:spLocks noGrp="1"/>
          </p:cNvSpPr>
          <p:nvPr>
            <p:ph sz="quarter" idx="1"/>
          </p:nvPr>
        </p:nvSpPr>
        <p:spPr>
          <a:xfrm>
            <a:off x="738909" y="1516698"/>
            <a:ext cx="10134600" cy="5486400"/>
          </a:xfrm>
        </p:spPr>
        <p:txBody>
          <a:bodyPr>
            <a:normAutofit/>
          </a:bodyPr>
          <a:lstStyle/>
          <a:p>
            <a:pPr>
              <a:lnSpc>
                <a:spcPct val="150000"/>
              </a:lnSpc>
              <a:buClr>
                <a:srgbClr val="0000FF"/>
              </a:buClr>
              <a:buFont typeface="Wingdings" pitchFamily="2" charset="2"/>
              <a:buChar char="ü"/>
            </a:pPr>
            <a:r>
              <a:rPr lang="en-US" sz="3000" dirty="0"/>
              <a:t> A simple language useful for showing key ideas and definitions </a:t>
            </a:r>
          </a:p>
          <a:p>
            <a:pPr>
              <a:lnSpc>
                <a:spcPct val="150000"/>
              </a:lnSpc>
              <a:buClr>
                <a:srgbClr val="0000FF"/>
              </a:buClr>
              <a:buFont typeface="Wingdings" pitchFamily="2" charset="2"/>
              <a:buChar char="ü"/>
            </a:pPr>
            <a:r>
              <a:rPr lang="en-US" sz="3000" dirty="0"/>
              <a:t> User defines a set of propositional symbols, like P and Q. </a:t>
            </a:r>
          </a:p>
          <a:p>
            <a:pPr>
              <a:lnSpc>
                <a:spcPct val="150000"/>
              </a:lnSpc>
              <a:buClr>
                <a:srgbClr val="0000FF"/>
              </a:buClr>
              <a:buFont typeface="Wingdings" pitchFamily="2" charset="2"/>
              <a:buChar char="ü"/>
            </a:pPr>
            <a:r>
              <a:rPr lang="en-US" sz="3000" dirty="0"/>
              <a:t> User defines the </a:t>
            </a:r>
            <a:r>
              <a:rPr lang="en-US" sz="3000" b="1" dirty="0"/>
              <a:t>semantics</a:t>
            </a:r>
            <a:r>
              <a:rPr lang="en-US" sz="3000" dirty="0"/>
              <a:t> of each propositional symbol:</a:t>
            </a:r>
          </a:p>
          <a:p>
            <a:pPr lvl="1">
              <a:lnSpc>
                <a:spcPct val="150000"/>
              </a:lnSpc>
            </a:pPr>
            <a:r>
              <a:rPr lang="en-US" sz="3000" dirty="0"/>
              <a:t>P means “It is hot”</a:t>
            </a:r>
          </a:p>
          <a:p>
            <a:pPr lvl="1">
              <a:lnSpc>
                <a:spcPct val="150000"/>
              </a:lnSpc>
            </a:pPr>
            <a:r>
              <a:rPr lang="en-US" sz="3000" dirty="0"/>
              <a:t>Q means “It is humid”</a:t>
            </a:r>
          </a:p>
          <a:p>
            <a:pPr lvl="1">
              <a:lnSpc>
                <a:spcPct val="150000"/>
              </a:lnSpc>
            </a:pPr>
            <a:r>
              <a:rPr lang="en-US" sz="3000" dirty="0"/>
              <a:t>R means “It is raining”</a:t>
            </a:r>
          </a:p>
          <a:p>
            <a:pPr>
              <a:lnSpc>
                <a:spcPct val="150000"/>
              </a:lnSpc>
              <a:buNone/>
            </a:pPr>
            <a:endParaRPr lang="en-US" sz="3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0" name="Title 1"/>
          <p:cNvSpPr>
            <a:spLocks noGrp="1"/>
          </p:cNvSpPr>
          <p:nvPr>
            <p:ph type="title"/>
          </p:nvPr>
        </p:nvSpPr>
        <p:spPr>
          <a:xfrm>
            <a:off x="2438400" y="0"/>
            <a:ext cx="7772400" cy="990600"/>
          </a:xfrm>
        </p:spPr>
        <p:txBody>
          <a:bodyPr/>
          <a:lstStyle/>
          <a:p>
            <a:pPr algn="r"/>
            <a:r>
              <a:rPr lang="en-US" b="1" dirty="0">
                <a:solidFill>
                  <a:srgbClr val="FF00FF"/>
                </a:solidFill>
                <a:latin typeface="+mn-lt"/>
              </a:rPr>
              <a:t>Con’t…</a:t>
            </a:r>
            <a:endParaRPr lang="en-US" dirty="0">
              <a:latin typeface="+mn-lt"/>
            </a:endParaRPr>
          </a:p>
        </p:txBody>
      </p:sp>
      <p:sp>
        <p:nvSpPr>
          <p:cNvPr id="1048891"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102</a:t>
            </a:fld>
            <a:endParaRPr lang="en-US"/>
          </a:p>
        </p:txBody>
      </p:sp>
      <p:sp>
        <p:nvSpPr>
          <p:cNvPr id="1048892" name="Content Placeholder 2"/>
          <p:cNvSpPr>
            <a:spLocks noGrp="1"/>
          </p:cNvSpPr>
          <p:nvPr>
            <p:ph sz="quarter" idx="1"/>
          </p:nvPr>
        </p:nvSpPr>
        <p:spPr>
          <a:xfrm>
            <a:off x="718127" y="1348422"/>
            <a:ext cx="10287000" cy="5715000"/>
          </a:xfrm>
        </p:spPr>
        <p:txBody>
          <a:bodyPr>
            <a:noAutofit/>
          </a:bodyPr>
          <a:lstStyle/>
          <a:p>
            <a:pPr>
              <a:lnSpc>
                <a:spcPct val="150000"/>
              </a:lnSpc>
              <a:buClr>
                <a:srgbClr val="0000FF"/>
              </a:buClr>
              <a:buFont typeface="Wingdings" pitchFamily="2" charset="2"/>
              <a:buChar char="Ø"/>
            </a:pPr>
            <a:r>
              <a:rPr lang="en-US" sz="2800" dirty="0"/>
              <a:t> A sentence (well formed formula) is defined as follows: </a:t>
            </a:r>
          </a:p>
          <a:p>
            <a:pPr lvl="1">
              <a:lnSpc>
                <a:spcPct val="150000"/>
              </a:lnSpc>
              <a:buClr>
                <a:srgbClr val="0000FF"/>
              </a:buClr>
              <a:buFont typeface="Wingdings" pitchFamily="2" charset="2"/>
              <a:buChar char="ü"/>
            </a:pPr>
            <a:r>
              <a:rPr lang="en-US" sz="2800" dirty="0"/>
              <a:t> A symbol is a sentence</a:t>
            </a:r>
          </a:p>
          <a:p>
            <a:pPr lvl="1">
              <a:lnSpc>
                <a:spcPct val="150000"/>
              </a:lnSpc>
              <a:buClr>
                <a:srgbClr val="0000FF"/>
              </a:buClr>
              <a:buFont typeface="Wingdings" pitchFamily="2" charset="2"/>
              <a:buChar char="ü"/>
            </a:pPr>
            <a:r>
              <a:rPr lang="en-US" sz="2800" dirty="0"/>
              <a:t> If S is a sentence, then </a:t>
            </a:r>
            <a:r>
              <a:rPr lang="en-US" sz="2800" dirty="0">
                <a:sym typeface="Symbol" pitchFamily="18" charset="2"/>
              </a:rPr>
              <a:t></a:t>
            </a:r>
            <a:r>
              <a:rPr lang="en-US" sz="2800" dirty="0"/>
              <a:t>S is a sentence</a:t>
            </a:r>
          </a:p>
          <a:p>
            <a:pPr lvl="1">
              <a:lnSpc>
                <a:spcPct val="150000"/>
              </a:lnSpc>
              <a:buClr>
                <a:srgbClr val="0000FF"/>
              </a:buClr>
              <a:buFont typeface="Wingdings" pitchFamily="2" charset="2"/>
              <a:buChar char="ü"/>
            </a:pPr>
            <a:r>
              <a:rPr lang="en-US" sz="2800" dirty="0"/>
              <a:t> If S is a sentence, then (S) is a sentence</a:t>
            </a:r>
          </a:p>
          <a:p>
            <a:pPr lvl="1">
              <a:lnSpc>
                <a:spcPct val="150000"/>
              </a:lnSpc>
              <a:buClr>
                <a:srgbClr val="0000FF"/>
              </a:buClr>
              <a:buFont typeface="Wingdings" pitchFamily="2" charset="2"/>
              <a:buChar char="ü"/>
            </a:pPr>
            <a:r>
              <a:rPr lang="en-US" sz="2800" dirty="0"/>
              <a:t> If S and T are sentences, then (S </a:t>
            </a:r>
            <a:r>
              <a:rPr lang="en-US" sz="2800" dirty="0">
                <a:sym typeface="Symbol" pitchFamily="18" charset="2"/>
              </a:rPr>
              <a:t></a:t>
            </a:r>
            <a:r>
              <a:rPr lang="en-US" sz="2800" dirty="0"/>
              <a:t> T), (S </a:t>
            </a:r>
            <a:r>
              <a:rPr lang="en-US" sz="2800" dirty="0">
                <a:sym typeface="Symbol" pitchFamily="18" charset="2"/>
              </a:rPr>
              <a:t></a:t>
            </a:r>
            <a:r>
              <a:rPr lang="en-US" sz="2800" dirty="0"/>
              <a:t> T), (S </a:t>
            </a:r>
            <a:r>
              <a:rPr lang="en-US" sz="2800" dirty="0">
                <a:sym typeface="Symbol" pitchFamily="18" charset="2"/>
              </a:rPr>
              <a:t></a:t>
            </a:r>
            <a:r>
              <a:rPr lang="en-US" sz="2800" dirty="0"/>
              <a:t> T), and (S </a:t>
            </a:r>
            <a:r>
              <a:rPr lang="en-US" sz="2800" dirty="0">
                <a:cs typeface="Times New Roman" pitchFamily="18" charset="0"/>
              </a:rPr>
              <a:t>↔</a:t>
            </a:r>
            <a:r>
              <a:rPr lang="en-US" sz="2800" dirty="0"/>
              <a:t> T) are sentences</a:t>
            </a:r>
          </a:p>
          <a:p>
            <a:pPr lvl="1">
              <a:lnSpc>
                <a:spcPct val="150000"/>
              </a:lnSpc>
              <a:buClr>
                <a:srgbClr val="0000FF"/>
              </a:buClr>
              <a:buFont typeface="Wingdings" pitchFamily="2" charset="2"/>
              <a:buChar char="ü"/>
            </a:pPr>
            <a:r>
              <a:rPr lang="en-US" sz="2800" dirty="0"/>
              <a:t> A sentence results from a finite number of applications of the above rules</a:t>
            </a:r>
          </a:p>
          <a:p>
            <a:pPr>
              <a:lnSpc>
                <a:spcPct val="150000"/>
              </a:lnSpc>
            </a:pPr>
            <a:endParaRPr lang="en-US" sz="2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3" name="Title 1"/>
          <p:cNvSpPr>
            <a:spLocks noGrp="1"/>
          </p:cNvSpPr>
          <p:nvPr>
            <p:ph type="title"/>
          </p:nvPr>
        </p:nvSpPr>
        <p:spPr>
          <a:xfrm>
            <a:off x="2438400" y="152400"/>
            <a:ext cx="7467600" cy="1066800"/>
          </a:xfrm>
        </p:spPr>
        <p:txBody>
          <a:bodyPr>
            <a:normAutofit/>
          </a:bodyPr>
          <a:lstStyle/>
          <a:p>
            <a:pPr algn="ctr"/>
            <a:r>
              <a:rPr lang="en-US" b="1" dirty="0">
                <a:solidFill>
                  <a:srgbClr val="0000FF"/>
                </a:solidFill>
                <a:latin typeface="+mn-lt"/>
              </a:rPr>
              <a:t>Examples of PL sentences</a:t>
            </a:r>
          </a:p>
        </p:txBody>
      </p:sp>
      <p:sp>
        <p:nvSpPr>
          <p:cNvPr id="1048894"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103</a:t>
            </a:fld>
            <a:endParaRPr lang="en-US"/>
          </a:p>
        </p:txBody>
      </p:sp>
      <p:sp>
        <p:nvSpPr>
          <p:cNvPr id="1048895" name="Content Placeholder 2"/>
          <p:cNvSpPr>
            <a:spLocks noGrp="1"/>
          </p:cNvSpPr>
          <p:nvPr>
            <p:ph sz="quarter" idx="1"/>
          </p:nvPr>
        </p:nvSpPr>
        <p:spPr>
          <a:xfrm>
            <a:off x="1181100" y="1676400"/>
            <a:ext cx="9982200" cy="5181600"/>
          </a:xfrm>
        </p:spPr>
        <p:txBody>
          <a:bodyPr>
            <a:normAutofit fontScale="92500" lnSpcReduction="10000"/>
          </a:bodyPr>
          <a:lstStyle/>
          <a:p>
            <a:pPr>
              <a:lnSpc>
                <a:spcPct val="150000"/>
              </a:lnSpc>
              <a:buClr>
                <a:srgbClr val="FF00FF"/>
              </a:buClr>
              <a:buFont typeface="Wingdings" pitchFamily="2" charset="2"/>
              <a:buChar char="ü"/>
            </a:pPr>
            <a:r>
              <a:rPr lang="en-US" dirty="0"/>
              <a:t> (P </a:t>
            </a:r>
            <a:r>
              <a:rPr lang="en-US" dirty="0">
                <a:sym typeface="Symbol" pitchFamily="18" charset="2"/>
              </a:rPr>
              <a:t></a:t>
            </a:r>
            <a:r>
              <a:rPr lang="en-US" dirty="0"/>
              <a:t> Q) </a:t>
            </a:r>
            <a:r>
              <a:rPr lang="en-US" dirty="0">
                <a:sym typeface="Symbol" pitchFamily="18" charset="2"/>
              </a:rPr>
              <a:t></a:t>
            </a:r>
            <a:r>
              <a:rPr lang="en-US" dirty="0"/>
              <a:t> R </a:t>
            </a:r>
          </a:p>
          <a:p>
            <a:pPr lvl="1">
              <a:lnSpc>
                <a:spcPct val="150000"/>
              </a:lnSpc>
              <a:buFontTx/>
              <a:buNone/>
            </a:pPr>
            <a:r>
              <a:rPr lang="en-US" dirty="0"/>
              <a:t>“If it is hot and humid, then it is raining”</a:t>
            </a:r>
          </a:p>
          <a:p>
            <a:pPr>
              <a:lnSpc>
                <a:spcPct val="150000"/>
              </a:lnSpc>
              <a:buClr>
                <a:srgbClr val="FF00FF"/>
              </a:buClr>
              <a:buFont typeface="Wingdings" pitchFamily="2" charset="2"/>
              <a:buChar char="ü"/>
            </a:pPr>
            <a:r>
              <a:rPr lang="en-US" dirty="0"/>
              <a:t> Q </a:t>
            </a:r>
            <a:r>
              <a:rPr lang="en-US" dirty="0">
                <a:sym typeface="Symbol" pitchFamily="18" charset="2"/>
              </a:rPr>
              <a:t></a:t>
            </a:r>
            <a:r>
              <a:rPr lang="en-US" dirty="0"/>
              <a:t> P,  “If it is humid, then it is hot”</a:t>
            </a:r>
          </a:p>
          <a:p>
            <a:pPr>
              <a:lnSpc>
                <a:spcPct val="150000"/>
              </a:lnSpc>
              <a:buClr>
                <a:srgbClr val="FF00FF"/>
              </a:buClr>
              <a:buFont typeface="Wingdings" pitchFamily="2" charset="2"/>
              <a:buChar char="ü"/>
            </a:pPr>
            <a:r>
              <a:rPr lang="en-US" dirty="0"/>
              <a:t> Q , “It is humid.”</a:t>
            </a:r>
          </a:p>
          <a:p>
            <a:pPr>
              <a:lnSpc>
                <a:spcPct val="150000"/>
              </a:lnSpc>
              <a:buClr>
                <a:srgbClr val="FF00FF"/>
              </a:buClr>
              <a:buFont typeface="Wingdings" pitchFamily="2" charset="2"/>
              <a:buChar char="ü"/>
            </a:pPr>
            <a:r>
              <a:rPr lang="en-US" dirty="0"/>
              <a:t> A better way:</a:t>
            </a:r>
          </a:p>
          <a:p>
            <a:pPr lvl="1">
              <a:lnSpc>
                <a:spcPct val="150000"/>
              </a:lnSpc>
              <a:buFontTx/>
              <a:buNone/>
            </a:pPr>
            <a:r>
              <a:rPr lang="en-US" dirty="0"/>
              <a:t>Ho = “It is hot”</a:t>
            </a:r>
          </a:p>
          <a:p>
            <a:pPr lvl="1">
              <a:lnSpc>
                <a:spcPct val="150000"/>
              </a:lnSpc>
              <a:buFontTx/>
              <a:buNone/>
            </a:pPr>
            <a:r>
              <a:rPr lang="en-US" dirty="0" err="1"/>
              <a:t>Hu</a:t>
            </a:r>
            <a:r>
              <a:rPr lang="en-US" dirty="0"/>
              <a:t> = “It is humid”</a:t>
            </a:r>
          </a:p>
          <a:p>
            <a:pPr lvl="1">
              <a:lnSpc>
                <a:spcPct val="150000"/>
              </a:lnSpc>
              <a:buFontTx/>
              <a:buNone/>
            </a:pPr>
            <a:r>
              <a:rPr lang="en-US" dirty="0"/>
              <a:t>R = “It is raining”</a:t>
            </a:r>
          </a:p>
          <a:p>
            <a:pPr>
              <a:lnSpc>
                <a:spcPct val="150000"/>
              </a:lnSpc>
              <a:buNone/>
            </a:pP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6" name="Title 1"/>
          <p:cNvSpPr>
            <a:spLocks noGrp="1"/>
          </p:cNvSpPr>
          <p:nvPr>
            <p:ph type="title"/>
          </p:nvPr>
        </p:nvSpPr>
        <p:spPr>
          <a:xfrm>
            <a:off x="2438400" y="0"/>
            <a:ext cx="6019800" cy="1066800"/>
          </a:xfrm>
        </p:spPr>
        <p:txBody>
          <a:bodyPr>
            <a:normAutofit/>
          </a:bodyPr>
          <a:lstStyle/>
          <a:p>
            <a:pPr algn="ctr"/>
            <a:r>
              <a:rPr lang="en-US" sz="4800" b="1" dirty="0">
                <a:solidFill>
                  <a:srgbClr val="0000FF"/>
                </a:solidFill>
                <a:latin typeface="+mn-lt"/>
              </a:rPr>
              <a:t>    Some terms</a:t>
            </a:r>
          </a:p>
        </p:txBody>
      </p:sp>
      <p:sp>
        <p:nvSpPr>
          <p:cNvPr id="1048897"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104</a:t>
            </a:fld>
            <a:endParaRPr lang="en-US"/>
          </a:p>
        </p:txBody>
      </p:sp>
      <p:sp>
        <p:nvSpPr>
          <p:cNvPr id="1048898" name="Content Placeholder 2"/>
          <p:cNvSpPr>
            <a:spLocks noGrp="1"/>
          </p:cNvSpPr>
          <p:nvPr>
            <p:ph sz="quarter" idx="1"/>
          </p:nvPr>
        </p:nvSpPr>
        <p:spPr>
          <a:xfrm>
            <a:off x="723900" y="1600200"/>
            <a:ext cx="10934700" cy="5257800"/>
          </a:xfrm>
        </p:spPr>
        <p:txBody>
          <a:bodyPr>
            <a:normAutofit/>
          </a:bodyPr>
          <a:lstStyle/>
          <a:p>
            <a:pPr>
              <a:lnSpc>
                <a:spcPct val="150000"/>
              </a:lnSpc>
              <a:buClr>
                <a:srgbClr val="FF00FF"/>
              </a:buClr>
              <a:buFont typeface="Wingdings" pitchFamily="2" charset="2"/>
              <a:buChar char="ü"/>
            </a:pPr>
            <a:r>
              <a:rPr lang="en-US" sz="2800" dirty="0"/>
              <a:t> The meaning or </a:t>
            </a:r>
            <a:r>
              <a:rPr lang="en-US" sz="2800" b="1" dirty="0">
                <a:solidFill>
                  <a:schemeClr val="accent2"/>
                </a:solidFill>
              </a:rPr>
              <a:t>semantics</a:t>
            </a:r>
            <a:r>
              <a:rPr lang="en-US" sz="2800" dirty="0"/>
              <a:t> of a sentence determines its </a:t>
            </a:r>
            <a:r>
              <a:rPr lang="en-US" sz="2800" b="1" dirty="0">
                <a:solidFill>
                  <a:schemeClr val="accent2"/>
                </a:solidFill>
              </a:rPr>
              <a:t>interpretation</a:t>
            </a:r>
            <a:r>
              <a:rPr lang="en-US" sz="2800" dirty="0"/>
              <a:t>. </a:t>
            </a:r>
          </a:p>
          <a:p>
            <a:pPr>
              <a:lnSpc>
                <a:spcPct val="150000"/>
              </a:lnSpc>
              <a:buClr>
                <a:srgbClr val="FF00FF"/>
              </a:buClr>
              <a:buFont typeface="Wingdings" pitchFamily="2" charset="2"/>
              <a:buChar char="ü"/>
            </a:pPr>
            <a:r>
              <a:rPr lang="en-US" sz="2800" dirty="0"/>
              <a:t> Given the truth values of all symbols in a sentence, it can be “evaluated” to determine its </a:t>
            </a:r>
            <a:r>
              <a:rPr lang="en-US" sz="2800" b="1" dirty="0">
                <a:solidFill>
                  <a:schemeClr val="accent2"/>
                </a:solidFill>
              </a:rPr>
              <a:t>truth value</a:t>
            </a:r>
            <a:r>
              <a:rPr lang="en-US" sz="2800" dirty="0"/>
              <a:t> (True or False). </a:t>
            </a:r>
          </a:p>
          <a:p>
            <a:pPr>
              <a:lnSpc>
                <a:spcPct val="150000"/>
              </a:lnSpc>
              <a:buClr>
                <a:srgbClr val="FF00FF"/>
              </a:buClr>
              <a:buFont typeface="Wingdings" pitchFamily="2" charset="2"/>
              <a:buChar char="ü"/>
            </a:pPr>
            <a:r>
              <a:rPr lang="en-US" sz="2800" dirty="0"/>
              <a:t> A </a:t>
            </a:r>
            <a:r>
              <a:rPr lang="en-US" sz="2800" b="1" dirty="0">
                <a:solidFill>
                  <a:schemeClr val="accent2"/>
                </a:solidFill>
              </a:rPr>
              <a:t>model</a:t>
            </a:r>
            <a:r>
              <a:rPr lang="en-US" sz="2800" dirty="0"/>
              <a:t> for a KB is a “possible world” (assignment of truth values to propositional symbols) in which each sentence in the KB is True. </a:t>
            </a:r>
          </a:p>
          <a:p>
            <a:pPr>
              <a:lnSpc>
                <a:spcPct val="150000"/>
              </a:lnSpc>
              <a:buNone/>
            </a:pPr>
            <a:endParaRPr lang="en-US"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9" name="Title 1"/>
          <p:cNvSpPr>
            <a:spLocks noGrp="1"/>
          </p:cNvSpPr>
          <p:nvPr>
            <p:ph type="title"/>
          </p:nvPr>
        </p:nvSpPr>
        <p:spPr>
          <a:xfrm>
            <a:off x="2438400" y="152400"/>
            <a:ext cx="7772400" cy="914400"/>
          </a:xfrm>
        </p:spPr>
        <p:txBody>
          <a:bodyPr/>
          <a:lstStyle/>
          <a:p>
            <a:r>
              <a:rPr lang="en-US" b="1" dirty="0">
                <a:solidFill>
                  <a:srgbClr val="0000FF"/>
                </a:solidFill>
                <a:latin typeface="+mn-lt"/>
              </a:rPr>
              <a:t>    Truth tables I</a:t>
            </a:r>
          </a:p>
        </p:txBody>
      </p:sp>
      <p:sp>
        <p:nvSpPr>
          <p:cNvPr id="1048900" name="Slide Number Placeholder 4"/>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105</a:t>
            </a:fld>
            <a:endParaRPr lang="en-US"/>
          </a:p>
        </p:txBody>
      </p:sp>
      <p:pic>
        <p:nvPicPr>
          <p:cNvPr id="2097168" name="Content Placeholder 3" descr="otrthvl001s1"/>
          <p:cNvPicPr>
            <a:picLocks noGrp="1" noChangeAspect="1" noChangeArrowheads="1"/>
          </p:cNvPicPr>
          <p:nvPr>
            <p:ph sz="quarter" idx="1"/>
          </p:nvPr>
        </p:nvPicPr>
        <p:blipFill>
          <a:blip r:embed="rId2"/>
          <a:srcRect/>
          <a:stretch>
            <a:fillRect/>
          </a:stretch>
        </p:blipFill>
        <p:spPr bwMode="auto">
          <a:xfrm>
            <a:off x="2133600" y="1905000"/>
            <a:ext cx="7772400" cy="4724399"/>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1" name="Title 1"/>
          <p:cNvSpPr>
            <a:spLocks noGrp="1"/>
          </p:cNvSpPr>
          <p:nvPr>
            <p:ph type="title"/>
          </p:nvPr>
        </p:nvSpPr>
        <p:spPr>
          <a:xfrm>
            <a:off x="2438400" y="228600"/>
            <a:ext cx="7772400" cy="838200"/>
          </a:xfrm>
        </p:spPr>
        <p:txBody>
          <a:bodyPr/>
          <a:lstStyle/>
          <a:p>
            <a:r>
              <a:rPr lang="en-US" b="1" dirty="0">
                <a:solidFill>
                  <a:srgbClr val="0000FF"/>
                </a:solidFill>
                <a:latin typeface="+mn-lt"/>
              </a:rPr>
              <a:t>      Truth tables II</a:t>
            </a:r>
          </a:p>
        </p:txBody>
      </p:sp>
      <p:sp>
        <p:nvSpPr>
          <p:cNvPr id="1048902" name="Slide Number Placeholder 4"/>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106</a:t>
            </a:fld>
            <a:endParaRPr lang="en-US"/>
          </a:p>
        </p:txBody>
      </p:sp>
      <p:pic>
        <p:nvPicPr>
          <p:cNvPr id="2097169" name="Picture 4" descr="img16"/>
          <p:cNvPicPr>
            <a:picLocks noGrp="1" noChangeAspect="1" noChangeArrowheads="1"/>
          </p:cNvPicPr>
          <p:nvPr>
            <p:ph sz="quarter" idx="1"/>
          </p:nvPr>
        </p:nvPicPr>
        <p:blipFill>
          <a:blip r:embed="rId2"/>
          <a:srcRect/>
          <a:stretch>
            <a:fillRect/>
          </a:stretch>
        </p:blipFill>
        <p:spPr bwMode="auto">
          <a:xfrm>
            <a:off x="1676400" y="1752600"/>
            <a:ext cx="8763000" cy="243840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3" name="Title 1"/>
          <p:cNvSpPr>
            <a:spLocks noGrp="1"/>
          </p:cNvSpPr>
          <p:nvPr>
            <p:ph type="title"/>
          </p:nvPr>
        </p:nvSpPr>
        <p:spPr>
          <a:xfrm>
            <a:off x="2209800" y="0"/>
            <a:ext cx="8001000" cy="1143000"/>
          </a:xfrm>
        </p:spPr>
        <p:txBody>
          <a:bodyPr>
            <a:normAutofit/>
          </a:bodyPr>
          <a:lstStyle/>
          <a:p>
            <a:pPr lvl="1" algn="l" rtl="0">
              <a:spcBef>
                <a:spcPct val="0"/>
              </a:spcBef>
            </a:pPr>
            <a:r>
              <a:rPr lang="en-US" sz="3400" b="1" dirty="0">
                <a:solidFill>
                  <a:srgbClr val="FF00FF"/>
                </a:solidFill>
                <a:latin typeface="+mn-lt"/>
              </a:rPr>
              <a:t>Knowledge Representation and reasoning </a:t>
            </a:r>
          </a:p>
        </p:txBody>
      </p:sp>
      <p:sp>
        <p:nvSpPr>
          <p:cNvPr id="1048904"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107</a:t>
            </a:fld>
            <a:endParaRPr lang="en-US"/>
          </a:p>
        </p:txBody>
      </p:sp>
      <p:sp>
        <p:nvSpPr>
          <p:cNvPr id="1048905" name="Content Placeholder 3"/>
          <p:cNvSpPr>
            <a:spLocks noGrp="1"/>
          </p:cNvSpPr>
          <p:nvPr>
            <p:ph sz="quarter" idx="1"/>
          </p:nvPr>
        </p:nvSpPr>
        <p:spPr>
          <a:xfrm>
            <a:off x="1066800" y="1516698"/>
            <a:ext cx="10668000" cy="5341302"/>
          </a:xfrm>
        </p:spPr>
        <p:txBody>
          <a:bodyPr/>
          <a:lstStyle/>
          <a:p>
            <a:pPr marL="115888" indent="-115888">
              <a:lnSpc>
                <a:spcPct val="150000"/>
              </a:lnSpc>
              <a:buClr>
                <a:srgbClr val="0000FF"/>
              </a:buClr>
              <a:buFont typeface="Wingdings" pitchFamily="2" charset="2"/>
              <a:buChar char="ü"/>
            </a:pPr>
            <a:r>
              <a:rPr lang="en-US" sz="2800" b="1" dirty="0"/>
              <a:t>  Knowledge Representation</a:t>
            </a:r>
            <a:r>
              <a:rPr lang="en-US" sz="2800" dirty="0"/>
              <a:t>: express knowledge explicitly in a computer-tractable way such that the agent can reason out.</a:t>
            </a:r>
          </a:p>
          <a:p>
            <a:pPr marL="115888" indent="-115888">
              <a:lnSpc>
                <a:spcPct val="150000"/>
              </a:lnSpc>
              <a:buClr>
                <a:srgbClr val="0000FF"/>
              </a:buClr>
              <a:buFont typeface="Wingdings" pitchFamily="2" charset="2"/>
              <a:buChar char="ü"/>
            </a:pPr>
            <a:r>
              <a:rPr lang="en-US" sz="2800" dirty="0"/>
              <a:t> Parts of KR language:</a:t>
            </a:r>
          </a:p>
          <a:p>
            <a:pPr marL="347663" lvl="1" indent="-117475">
              <a:lnSpc>
                <a:spcPct val="150000"/>
              </a:lnSpc>
            </a:pPr>
            <a:r>
              <a:rPr lang="en-US" sz="2600" b="1" dirty="0"/>
              <a:t>  </a:t>
            </a:r>
            <a:r>
              <a:rPr lang="en-US" sz="2800" b="1" dirty="0"/>
              <a:t>Syntax </a:t>
            </a:r>
            <a:r>
              <a:rPr lang="en-US" sz="2800" dirty="0"/>
              <a:t>of a language: describes the possible configuration to form sentences. </a:t>
            </a:r>
          </a:p>
          <a:p>
            <a:pPr marL="347663" lvl="1" indent="-117475">
              <a:lnSpc>
                <a:spcPct val="150000"/>
              </a:lnSpc>
              <a:buNone/>
            </a:pPr>
            <a:r>
              <a:rPr lang="en-US" sz="2800" b="1" dirty="0">
                <a:solidFill>
                  <a:schemeClr val="accent2"/>
                </a:solidFill>
              </a:rPr>
              <a:t>   E.g.</a:t>
            </a:r>
            <a:r>
              <a:rPr lang="en-US" sz="2800" dirty="0">
                <a:solidFill>
                  <a:schemeClr val="accent2"/>
                </a:solidFill>
              </a:rPr>
              <a:t> if x &amp; y denote numbers, then x &gt; y is a sentence about numbers</a:t>
            </a:r>
            <a:endParaRPr lang="en-US" sz="2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6" name="Title 1"/>
          <p:cNvSpPr>
            <a:spLocks noGrp="1"/>
          </p:cNvSpPr>
          <p:nvPr>
            <p:ph type="title"/>
          </p:nvPr>
        </p:nvSpPr>
        <p:spPr>
          <a:xfrm>
            <a:off x="1828800" y="0"/>
            <a:ext cx="8839200" cy="1143000"/>
          </a:xfrm>
        </p:spPr>
        <p:txBody>
          <a:bodyPr>
            <a:normAutofit/>
          </a:bodyPr>
          <a:lstStyle/>
          <a:p>
            <a:pPr algn="r"/>
            <a:r>
              <a:rPr lang="en-US" b="1" dirty="0">
                <a:solidFill>
                  <a:srgbClr val="FF00FF"/>
                </a:solidFill>
                <a:latin typeface="+mn-lt"/>
              </a:rPr>
              <a:t>Con’t… </a:t>
            </a:r>
            <a:endParaRPr lang="en-US" dirty="0">
              <a:latin typeface="+mn-lt"/>
            </a:endParaRPr>
          </a:p>
        </p:txBody>
      </p:sp>
      <p:sp>
        <p:nvSpPr>
          <p:cNvPr id="1048907"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108</a:t>
            </a:fld>
            <a:endParaRPr lang="en-US"/>
          </a:p>
        </p:txBody>
      </p:sp>
      <p:sp>
        <p:nvSpPr>
          <p:cNvPr id="1048908" name="Content Placeholder 3"/>
          <p:cNvSpPr>
            <a:spLocks noGrp="1"/>
          </p:cNvSpPr>
          <p:nvPr>
            <p:ph sz="quarter" idx="1"/>
          </p:nvPr>
        </p:nvSpPr>
        <p:spPr>
          <a:xfrm>
            <a:off x="533400" y="1537480"/>
            <a:ext cx="11125200" cy="5867400"/>
          </a:xfrm>
        </p:spPr>
        <p:txBody>
          <a:bodyPr>
            <a:normAutofit/>
          </a:bodyPr>
          <a:lstStyle/>
          <a:p>
            <a:pPr marL="347663" lvl="1" indent="-117475" algn="just">
              <a:lnSpc>
                <a:spcPct val="150000"/>
              </a:lnSpc>
            </a:pPr>
            <a:r>
              <a:rPr lang="en-US" sz="2800" b="1" dirty="0"/>
              <a:t> Semantics</a:t>
            </a:r>
            <a:r>
              <a:rPr lang="en-US" sz="2800" dirty="0"/>
              <a:t>: determines the facts in the world to which the sentences refer. </a:t>
            </a:r>
          </a:p>
          <a:p>
            <a:pPr marL="347663" lvl="1" indent="-117475" algn="just">
              <a:lnSpc>
                <a:spcPct val="150000"/>
              </a:lnSpc>
              <a:buNone/>
            </a:pPr>
            <a:r>
              <a:rPr lang="en-US" sz="2800" b="1" dirty="0">
                <a:solidFill>
                  <a:schemeClr val="accent2"/>
                </a:solidFill>
              </a:rPr>
              <a:t>     E.g.</a:t>
            </a:r>
            <a:r>
              <a:rPr lang="en-US" sz="2800" dirty="0">
                <a:solidFill>
                  <a:schemeClr val="accent2"/>
                </a:solidFill>
              </a:rPr>
              <a:t> x &gt; y is false when y is greater than x and true otherwise</a:t>
            </a:r>
            <a:endParaRPr lang="en-US" sz="3600" b="1" dirty="0">
              <a:solidFill>
                <a:srgbClr val="0000FF"/>
              </a:solidFill>
              <a:latin typeface="Times New Roman" pitchFamily="18" charset="0"/>
            </a:endParaRPr>
          </a:p>
          <a:p>
            <a:pPr marL="115888" indent="-115888" algn="just">
              <a:lnSpc>
                <a:spcPct val="150000"/>
              </a:lnSpc>
              <a:buNone/>
            </a:pPr>
            <a:r>
              <a:rPr lang="en-US" sz="3200" b="1" dirty="0">
                <a:solidFill>
                  <a:srgbClr val="0000FF"/>
                </a:solidFill>
                <a:latin typeface="Times New Roman" pitchFamily="18" charset="0"/>
              </a:rPr>
              <a:t>Reasoning</a:t>
            </a:r>
            <a:r>
              <a:rPr lang="en-US" sz="3200" dirty="0">
                <a:solidFill>
                  <a:srgbClr val="0000FF"/>
                </a:solidFill>
                <a:latin typeface="Times New Roman" pitchFamily="18" charset="0"/>
              </a:rPr>
              <a:t>: </a:t>
            </a:r>
            <a:r>
              <a:rPr lang="en-US" sz="2800" dirty="0"/>
              <a:t>is the process of constructing new sentences from existing facts in the KB. </a:t>
            </a:r>
          </a:p>
          <a:p>
            <a:pPr marL="347663" lvl="1" indent="-117475" algn="just">
              <a:lnSpc>
                <a:spcPct val="150000"/>
              </a:lnSpc>
              <a:buFont typeface="Wingdings" pitchFamily="2" charset="2"/>
              <a:buChar char="ü"/>
            </a:pPr>
            <a:r>
              <a:rPr lang="en-US" sz="2800" dirty="0"/>
              <a:t> Proper reasoning ensures that the new configuration represent facts that actually follow from the facts in the KB.</a:t>
            </a:r>
          </a:p>
          <a:p>
            <a:pPr>
              <a:lnSpc>
                <a:spcPct val="150000"/>
              </a:lnSpc>
              <a:buNone/>
            </a:pPr>
            <a:endParaRPr lang="en-US" sz="2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9" name="Title 1"/>
          <p:cNvSpPr>
            <a:spLocks noGrp="1"/>
          </p:cNvSpPr>
          <p:nvPr>
            <p:ph type="title"/>
          </p:nvPr>
        </p:nvSpPr>
        <p:spPr>
          <a:xfrm>
            <a:off x="1905000" y="152400"/>
            <a:ext cx="8305800" cy="838200"/>
          </a:xfrm>
        </p:spPr>
        <p:txBody>
          <a:bodyPr>
            <a:noAutofit/>
          </a:bodyPr>
          <a:lstStyle/>
          <a:p>
            <a:pPr lvl="1" algn="l" rtl="0">
              <a:spcBef>
                <a:spcPct val="0"/>
              </a:spcBef>
            </a:pPr>
            <a:r>
              <a:rPr lang="en-US" sz="3600" b="1" dirty="0">
                <a:solidFill>
                  <a:srgbClr val="FF00FF"/>
                </a:solidFill>
                <a:latin typeface="+mn-lt"/>
              </a:rPr>
              <a:t>Knowledge-based Systems and </a:t>
            </a:r>
            <a:r>
              <a:rPr lang="en-GB" sz="3200" b="1" dirty="0">
                <a:solidFill>
                  <a:srgbClr val="FF00FF"/>
                </a:solidFill>
                <a:latin typeface="+mn-lt"/>
              </a:rPr>
              <a:t>Knowledge</a:t>
            </a:r>
            <a:endParaRPr lang="en-US" sz="3600" b="1" dirty="0">
              <a:solidFill>
                <a:srgbClr val="FF00FF"/>
              </a:solidFill>
              <a:latin typeface="+mn-lt"/>
            </a:endParaRPr>
          </a:p>
        </p:txBody>
      </p:sp>
      <p:sp>
        <p:nvSpPr>
          <p:cNvPr id="1048910"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109</a:t>
            </a:fld>
            <a:endParaRPr lang="en-US"/>
          </a:p>
        </p:txBody>
      </p:sp>
      <p:sp>
        <p:nvSpPr>
          <p:cNvPr id="1048911" name="Content Placeholder 3"/>
          <p:cNvSpPr>
            <a:spLocks noGrp="1"/>
          </p:cNvSpPr>
          <p:nvPr>
            <p:ph sz="quarter" idx="1"/>
          </p:nvPr>
        </p:nvSpPr>
        <p:spPr>
          <a:xfrm>
            <a:off x="804672" y="1516698"/>
            <a:ext cx="11006328" cy="5112702"/>
          </a:xfrm>
        </p:spPr>
        <p:txBody>
          <a:bodyPr>
            <a:noAutofit/>
          </a:bodyPr>
          <a:lstStyle/>
          <a:p>
            <a:pPr>
              <a:lnSpc>
                <a:spcPct val="150000"/>
              </a:lnSpc>
              <a:buNone/>
            </a:pPr>
            <a:r>
              <a:rPr lang="en-GB" sz="3200" dirty="0">
                <a:solidFill>
                  <a:srgbClr val="0000FF"/>
                </a:solidFill>
              </a:rPr>
              <a:t>What is a knowledge-based system?</a:t>
            </a:r>
          </a:p>
          <a:p>
            <a:pPr lvl="1">
              <a:lnSpc>
                <a:spcPct val="150000"/>
              </a:lnSpc>
              <a:buClr>
                <a:srgbClr val="0000FF"/>
              </a:buClr>
              <a:buFont typeface="Wingdings" pitchFamily="2" charset="2"/>
              <a:buChar char="ü"/>
            </a:pPr>
            <a:r>
              <a:rPr lang="en-GB" sz="3200" dirty="0"/>
              <a:t> A system which is built around a knowledge base. i.e. a collection of knowledge, taken from a human, and stored in such a way that the system can </a:t>
            </a:r>
            <a:r>
              <a:rPr lang="en-GB" sz="3200" i="1" dirty="0">
                <a:solidFill>
                  <a:srgbClr val="0000FF"/>
                </a:solidFill>
              </a:rPr>
              <a:t>reason</a:t>
            </a:r>
            <a:r>
              <a:rPr lang="en-GB" sz="3200" dirty="0"/>
              <a:t> with it.</a:t>
            </a:r>
          </a:p>
          <a:p>
            <a:pPr>
              <a:lnSpc>
                <a:spcPct val="150000"/>
              </a:lnSpc>
              <a:buNone/>
            </a:pPr>
            <a:r>
              <a:rPr lang="en-GB" sz="3200" dirty="0">
                <a:solidFill>
                  <a:srgbClr val="0000FF"/>
                </a:solidFill>
              </a:rPr>
              <a:t>What is knowledge?</a:t>
            </a:r>
          </a:p>
          <a:p>
            <a:pPr lvl="1">
              <a:lnSpc>
                <a:spcPct val="150000"/>
              </a:lnSpc>
              <a:buClr>
                <a:srgbClr val="0000FF"/>
              </a:buClr>
              <a:buFont typeface="Wingdings" pitchFamily="2" charset="2"/>
              <a:buChar char="ü"/>
            </a:pPr>
            <a:r>
              <a:rPr lang="en-GB" sz="3200" dirty="0"/>
              <a:t> Knowledge is the sort of information that people use to solve problems. </a:t>
            </a:r>
          </a:p>
          <a:p>
            <a:pPr>
              <a:lnSpc>
                <a:spcPct val="150000"/>
              </a:lnSpc>
            </a:pP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b="1" dirty="0">
                <a:solidFill>
                  <a:srgbClr val="FF00FF"/>
                </a:solidFill>
              </a:rPr>
              <a:t>Why AI?</a:t>
            </a:r>
            <a:endParaRPr lang="en-US" dirty="0">
              <a:solidFill>
                <a:srgbClr val="FF00FF"/>
              </a:solidFill>
            </a:endParaRPr>
          </a:p>
        </p:txBody>
      </p:sp>
      <p:sp>
        <p:nvSpPr>
          <p:cNvPr id="1048628"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11</a:t>
            </a:fld>
            <a:endParaRPr lang="en-US"/>
          </a:p>
        </p:txBody>
      </p:sp>
      <p:sp>
        <p:nvSpPr>
          <p:cNvPr id="1048629" name="Content Placeholder 3"/>
          <p:cNvSpPr>
            <a:spLocks noGrp="1"/>
          </p:cNvSpPr>
          <p:nvPr>
            <p:ph sz="quarter" idx="1"/>
          </p:nvPr>
        </p:nvSpPr>
        <p:spPr>
          <a:xfrm>
            <a:off x="816864" y="1600200"/>
            <a:ext cx="10871200" cy="5105400"/>
          </a:xfrm>
        </p:spPr>
        <p:txBody>
          <a:bodyPr>
            <a:noAutofit/>
          </a:bodyPr>
          <a:lstStyle/>
          <a:p>
            <a:pPr algn="ctr">
              <a:spcBef>
                <a:spcPct val="50000"/>
              </a:spcBef>
              <a:buNone/>
            </a:pPr>
            <a:r>
              <a:rPr lang="en-US" sz="2800" b="1" dirty="0"/>
              <a:t>"AI can have two purposes”</a:t>
            </a:r>
          </a:p>
          <a:p>
            <a:pPr>
              <a:lnSpc>
                <a:spcPct val="150000"/>
              </a:lnSpc>
              <a:spcBef>
                <a:spcPct val="50000"/>
              </a:spcBef>
              <a:buClr>
                <a:srgbClr val="FF00FF"/>
              </a:buClr>
              <a:buSzPct val="85000"/>
              <a:buFont typeface="Wingdings" pitchFamily="2" charset="2"/>
              <a:buChar char="ü"/>
            </a:pPr>
            <a:r>
              <a:rPr lang="en-US" sz="2800" dirty="0"/>
              <a:t> One is to use the power of computers to </a:t>
            </a:r>
            <a:r>
              <a:rPr lang="en-US" sz="2800" dirty="0">
                <a:solidFill>
                  <a:srgbClr val="0033CC"/>
                </a:solidFill>
              </a:rPr>
              <a:t>augment</a:t>
            </a:r>
            <a:r>
              <a:rPr lang="en-US" sz="2800" dirty="0"/>
              <a:t> human thinking,</a:t>
            </a:r>
          </a:p>
          <a:p>
            <a:pPr lvl="2">
              <a:lnSpc>
                <a:spcPct val="150000"/>
              </a:lnSpc>
              <a:spcBef>
                <a:spcPct val="50000"/>
              </a:spcBef>
              <a:buClr>
                <a:srgbClr val="FF00FF"/>
              </a:buClr>
              <a:buSzPct val="85000"/>
              <a:buFontTx/>
              <a:buChar char="-"/>
            </a:pPr>
            <a:r>
              <a:rPr lang="en-US" sz="2800" dirty="0"/>
              <a:t>just as we use </a:t>
            </a:r>
            <a:r>
              <a:rPr lang="en-US" sz="2800" dirty="0">
                <a:solidFill>
                  <a:srgbClr val="0033CC"/>
                </a:solidFill>
              </a:rPr>
              <a:t>motors</a:t>
            </a:r>
            <a:r>
              <a:rPr lang="en-US" sz="2800" dirty="0"/>
              <a:t> to augment human or horse power.</a:t>
            </a:r>
          </a:p>
          <a:p>
            <a:pPr lvl="2">
              <a:lnSpc>
                <a:spcPct val="150000"/>
              </a:lnSpc>
              <a:spcBef>
                <a:spcPct val="50000"/>
              </a:spcBef>
              <a:buClr>
                <a:srgbClr val="FF00FF"/>
              </a:buClr>
              <a:buSzPct val="85000"/>
              <a:buFontTx/>
              <a:buChar char="-"/>
            </a:pPr>
            <a:r>
              <a:rPr lang="en-US" sz="2800" dirty="0">
                <a:solidFill>
                  <a:srgbClr val="0033CC"/>
                </a:solidFill>
              </a:rPr>
              <a:t>Robotics and expert systems </a:t>
            </a:r>
            <a:r>
              <a:rPr lang="en-US" sz="2800" dirty="0"/>
              <a:t>are major branches of that. </a:t>
            </a:r>
          </a:p>
          <a:p>
            <a:pPr>
              <a:lnSpc>
                <a:spcPct val="150000"/>
              </a:lnSpc>
              <a:spcBef>
                <a:spcPct val="50000"/>
              </a:spcBef>
              <a:buClr>
                <a:srgbClr val="FF00FF"/>
              </a:buClr>
              <a:buSzPct val="85000"/>
              <a:buFont typeface="Wingdings" pitchFamily="2" charset="2"/>
              <a:buChar char="ü"/>
            </a:pPr>
            <a:r>
              <a:rPr lang="en-US" sz="2800" dirty="0"/>
              <a:t> The other is to use a computer's artificial intelligence to understand how humans think in a </a:t>
            </a:r>
            <a:r>
              <a:rPr lang="en-US" sz="2800" dirty="0">
                <a:solidFill>
                  <a:srgbClr val="0033CC"/>
                </a:solidFill>
              </a:rPr>
              <a:t>humanoid way</a:t>
            </a:r>
            <a:r>
              <a:rPr lang="en-US" sz="2800" dirty="0"/>
              <a:t>.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2" name="Title 1"/>
          <p:cNvSpPr>
            <a:spLocks noGrp="1"/>
          </p:cNvSpPr>
          <p:nvPr>
            <p:ph type="title"/>
          </p:nvPr>
        </p:nvSpPr>
        <p:spPr>
          <a:xfrm>
            <a:off x="2438400" y="0"/>
            <a:ext cx="6400800" cy="1295400"/>
          </a:xfrm>
        </p:spPr>
        <p:txBody>
          <a:bodyPr>
            <a:normAutofit/>
          </a:bodyPr>
          <a:lstStyle/>
          <a:p>
            <a:pPr algn="r"/>
            <a:r>
              <a:rPr lang="en-GB" sz="4800" b="1" dirty="0">
                <a:solidFill>
                  <a:srgbClr val="FF00FF"/>
                </a:solidFill>
                <a:latin typeface="+mn-lt"/>
              </a:rPr>
              <a:t>        Con’t...</a:t>
            </a:r>
            <a:endParaRPr lang="en-US" sz="4800" b="1" dirty="0">
              <a:solidFill>
                <a:srgbClr val="FF00FF"/>
              </a:solidFill>
              <a:latin typeface="+mn-lt"/>
            </a:endParaRPr>
          </a:p>
        </p:txBody>
      </p:sp>
      <p:sp>
        <p:nvSpPr>
          <p:cNvPr id="1048913"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110</a:t>
            </a:fld>
            <a:endParaRPr lang="en-US"/>
          </a:p>
        </p:txBody>
      </p:sp>
      <p:sp>
        <p:nvSpPr>
          <p:cNvPr id="1048914" name="Content Placeholder 3"/>
          <p:cNvSpPr>
            <a:spLocks noGrp="1"/>
          </p:cNvSpPr>
          <p:nvPr>
            <p:ph sz="quarter" idx="1"/>
          </p:nvPr>
        </p:nvSpPr>
        <p:spPr>
          <a:xfrm>
            <a:off x="838200" y="1394460"/>
            <a:ext cx="10972800" cy="5715000"/>
          </a:xfrm>
        </p:spPr>
        <p:txBody>
          <a:bodyPr>
            <a:noAutofit/>
          </a:bodyPr>
          <a:lstStyle/>
          <a:p>
            <a:pPr>
              <a:lnSpc>
                <a:spcPct val="150000"/>
              </a:lnSpc>
              <a:buFont typeface="Wingdings" pitchFamily="2" charset="2"/>
              <a:buChar char="Ø"/>
            </a:pPr>
            <a:r>
              <a:rPr lang="en-GB" sz="3200" dirty="0"/>
              <a:t> Knowledge includes:</a:t>
            </a:r>
          </a:p>
          <a:p>
            <a:pPr lvl="3">
              <a:lnSpc>
                <a:spcPct val="150000"/>
              </a:lnSpc>
              <a:buClr>
                <a:srgbClr val="0000FF"/>
              </a:buClr>
              <a:buFont typeface="Wingdings" pitchFamily="2" charset="2"/>
              <a:buChar char="ü"/>
            </a:pPr>
            <a:r>
              <a:rPr lang="en-GB" sz="2800" dirty="0"/>
              <a:t> facts, concepts, procedures, models, heuristics, examples.</a:t>
            </a:r>
          </a:p>
          <a:p>
            <a:pPr>
              <a:lnSpc>
                <a:spcPct val="150000"/>
              </a:lnSpc>
              <a:buFont typeface="Wingdings" pitchFamily="2" charset="2"/>
              <a:buChar char="Ø"/>
            </a:pPr>
            <a:r>
              <a:rPr lang="en-GB" sz="3200" dirty="0"/>
              <a:t> Knowledge may be:</a:t>
            </a:r>
          </a:p>
          <a:p>
            <a:pPr lvl="3">
              <a:lnSpc>
                <a:spcPct val="150000"/>
              </a:lnSpc>
              <a:buClr>
                <a:srgbClr val="0000FF"/>
              </a:buClr>
              <a:buFont typeface="Wingdings" pitchFamily="2" charset="2"/>
              <a:buChar char="ü"/>
            </a:pPr>
            <a:r>
              <a:rPr lang="en-GB" sz="2800" dirty="0"/>
              <a:t> specific or general</a:t>
            </a:r>
          </a:p>
          <a:p>
            <a:pPr lvl="3">
              <a:lnSpc>
                <a:spcPct val="150000"/>
              </a:lnSpc>
              <a:buClr>
                <a:srgbClr val="0000FF"/>
              </a:buClr>
              <a:buFont typeface="Wingdings" pitchFamily="2" charset="2"/>
              <a:buChar char="ü"/>
            </a:pPr>
            <a:r>
              <a:rPr lang="en-GB" sz="2800" dirty="0"/>
              <a:t> exact or fuzzy</a:t>
            </a:r>
          </a:p>
          <a:p>
            <a:pPr lvl="3">
              <a:lnSpc>
                <a:spcPct val="150000"/>
              </a:lnSpc>
              <a:buClr>
                <a:srgbClr val="0000FF"/>
              </a:buClr>
              <a:buFont typeface="Wingdings" pitchFamily="2" charset="2"/>
              <a:buChar char="ü"/>
            </a:pPr>
            <a:r>
              <a:rPr lang="en-GB" sz="2800" dirty="0"/>
              <a:t> procedural or declarative</a:t>
            </a:r>
          </a:p>
          <a:p>
            <a:pPr>
              <a:lnSpc>
                <a:spcPct val="150000"/>
              </a:lnSpc>
            </a:pPr>
            <a:endParaRPr lang="en-US" sz="32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5" name="Content Placeholder 2"/>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dirty="0">
                <a:solidFill>
                  <a:srgbClr val="00B050"/>
                </a:solidFill>
                <a:latin typeface="Times New Roman" panose="02020603050405020304" pitchFamily="18" charset="0"/>
                <a:cs typeface="Times New Roman" panose="02020603050405020304" pitchFamily="18" charset="0"/>
              </a:rPr>
              <a:t>THANK YOU </a:t>
            </a:r>
          </a:p>
          <a:p>
            <a:pPr marL="0" indent="0" algn="ctr">
              <a:buNone/>
            </a:pPr>
            <a:r>
              <a:rPr lang="en-US" dirty="0">
                <a:solidFill>
                  <a:srgbClr val="00B050"/>
                </a:solidFill>
                <a:latin typeface="Times New Roman" panose="02020603050405020304" pitchFamily="18" charset="0"/>
                <a:cs typeface="Times New Roman" panose="02020603050405020304" pitchFamily="18" charset="0"/>
              </a:rPr>
              <a:t>Q &amp; A</a:t>
            </a:r>
          </a:p>
          <a:p>
            <a:pPr marL="0" indent="0" algn="ctr">
              <a:buNone/>
            </a:pPr>
            <a:r>
              <a:rPr lang="en-US" sz="4000" dirty="0">
                <a:solidFill>
                  <a:srgbClr val="00B050"/>
                </a:solidFill>
                <a:latin typeface="Times New Roman" panose="02020603050405020304" pitchFamily="18" charset="0"/>
                <a:cs typeface="Times New Roman" panose="02020603050405020304" pitchFamily="18" charset="0"/>
              </a:rPr>
              <a:t>?</a:t>
            </a:r>
          </a:p>
        </p:txBody>
      </p:sp>
      <p:pic>
        <p:nvPicPr>
          <p:cNvPr id="2097170" name="Picture 6" descr="https://img.haikudeck.com/mg/BF132121-EE8A-4081-BA1E-0CC2A30FE601.jpg"/>
          <p:cNvPicPr>
            <a:picLocks noChangeAspect="1" noChangeArrowheads="1"/>
          </p:cNvPicPr>
          <p:nvPr/>
        </p:nvPicPr>
        <p:blipFill>
          <a:blip r:embed="rId2" cstate="print"/>
          <a:srcRect/>
          <a:stretch>
            <a:fillRect/>
          </a:stretch>
        </p:blipFill>
        <p:spPr bwMode="auto">
          <a:xfrm>
            <a:off x="3079466" y="2020887"/>
            <a:ext cx="4968875" cy="396081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48916" name="Slide Number Placeholder 4"/>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111</a:t>
            </a:fld>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7" name="Title 1"/>
          <p:cNvSpPr>
            <a:spLocks noGrp="1"/>
          </p:cNvSpPr>
          <p:nvPr>
            <p:ph type="title"/>
          </p:nvPr>
        </p:nvSpPr>
        <p:spPr>
          <a:xfrm>
            <a:off x="725055" y="2057400"/>
            <a:ext cx="10871200" cy="990600"/>
          </a:xfrm>
        </p:spPr>
        <p:txBody>
          <a:bodyPr/>
          <a:lstStyle/>
          <a:p>
            <a:pPr algn="ctr"/>
            <a:r>
              <a:rPr lang="en-US" dirty="0">
                <a:solidFill>
                  <a:srgbClr val="0000CC"/>
                </a:solidFill>
                <a:latin typeface="Comic Sans MS" pitchFamily="66" charset="0"/>
              </a:rPr>
              <a:t>CHAPTER-SIX</a:t>
            </a:r>
            <a:endParaRPr lang="en-US" b="1" dirty="0">
              <a:solidFill>
                <a:srgbClr val="FF00FF"/>
              </a:solidFill>
            </a:endParaRPr>
          </a:p>
        </p:txBody>
      </p:sp>
      <p:sp>
        <p:nvSpPr>
          <p:cNvPr id="1048918"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112</a:t>
            </a:fld>
            <a:endParaRPr lang="en-US"/>
          </a:p>
        </p:txBody>
      </p:sp>
      <p:sp>
        <p:nvSpPr>
          <p:cNvPr id="1048919" name="Content Placeholder 3"/>
          <p:cNvSpPr>
            <a:spLocks noGrp="1"/>
          </p:cNvSpPr>
          <p:nvPr>
            <p:ph sz="quarter" idx="1"/>
          </p:nvPr>
        </p:nvSpPr>
        <p:spPr>
          <a:xfrm>
            <a:off x="816864" y="1676400"/>
            <a:ext cx="11070336" cy="3124200"/>
          </a:xfrm>
        </p:spPr>
        <p:txBody>
          <a:bodyPr>
            <a:normAutofit/>
          </a:bodyPr>
          <a:lstStyle/>
          <a:p>
            <a:pPr marL="0" indent="0">
              <a:lnSpc>
                <a:spcPct val="150000"/>
              </a:lnSpc>
              <a:buNone/>
            </a:pPr>
            <a:endParaRPr lang="en-US" altLang="en-US" sz="3200" i="1" dirty="0">
              <a:solidFill>
                <a:srgbClr val="FF0000"/>
              </a:solidFill>
              <a:latin typeface="Comic Sans MS" panose="030F0702030302020204" pitchFamily="66" charset="0"/>
            </a:endParaRPr>
          </a:p>
          <a:p>
            <a:pPr marL="0" indent="0">
              <a:lnSpc>
                <a:spcPct val="150000"/>
              </a:lnSpc>
              <a:buNone/>
            </a:pPr>
            <a:endParaRPr lang="en-US" altLang="en-US" sz="3200" i="1" dirty="0">
              <a:solidFill>
                <a:srgbClr val="FF0000"/>
              </a:solidFill>
              <a:latin typeface="Comic Sans MS" panose="030F0702030302020204" pitchFamily="66" charset="0"/>
            </a:endParaRPr>
          </a:p>
          <a:p>
            <a:pPr marL="0" indent="0" algn="ctr">
              <a:lnSpc>
                <a:spcPct val="150000"/>
              </a:lnSpc>
              <a:buNone/>
            </a:pPr>
            <a:r>
              <a:rPr lang="en-US" altLang="en-US" sz="3200" i="1" dirty="0">
                <a:solidFill>
                  <a:srgbClr val="FF0000"/>
                </a:solidFill>
                <a:latin typeface="Comic Sans MS" panose="030F0702030302020204" pitchFamily="66" charset="0"/>
              </a:rPr>
              <a:t>LEARNING</a:t>
            </a:r>
            <a:endParaRPr lang="en-US" sz="32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0" name="Title 1"/>
          <p:cNvSpPr>
            <a:spLocks noGrp="1"/>
          </p:cNvSpPr>
          <p:nvPr>
            <p:ph type="title"/>
          </p:nvPr>
        </p:nvSpPr>
        <p:spPr>
          <a:xfrm>
            <a:off x="2438400" y="228600"/>
            <a:ext cx="7772400" cy="990600"/>
          </a:xfrm>
        </p:spPr>
        <p:txBody>
          <a:bodyPr/>
          <a:lstStyle/>
          <a:p>
            <a:pPr eaLnBrk="1" hangingPunct="1"/>
            <a:r>
              <a:rPr lang="en-US" altLang="en-US" sz="4400" b="1">
                <a:solidFill>
                  <a:srgbClr val="C9059F"/>
                </a:solidFill>
                <a:latin typeface="Comic Sans MS" panose="030F0702030302020204" pitchFamily="66" charset="0"/>
              </a:rPr>
              <a:t>Learning from Examples: </a:t>
            </a:r>
          </a:p>
        </p:txBody>
      </p:sp>
      <p:sp>
        <p:nvSpPr>
          <p:cNvPr id="1048921" name="Content Placeholder 2"/>
          <p:cNvSpPr>
            <a:spLocks noGrp="1"/>
          </p:cNvSpPr>
          <p:nvPr>
            <p:ph sz="quarter" idx="1"/>
          </p:nvPr>
        </p:nvSpPr>
        <p:spPr>
          <a:xfrm>
            <a:off x="723900" y="1752600"/>
            <a:ext cx="11201400" cy="5257800"/>
          </a:xfrm>
        </p:spPr>
        <p:txBody>
          <a:bodyPr/>
          <a:lstStyle/>
          <a:p>
            <a:pPr algn="just" eaLnBrk="1" hangingPunct="1">
              <a:lnSpc>
                <a:spcPct val="150000"/>
              </a:lnSpc>
              <a:buFont typeface="Wingdings" panose="05000000000000000000" pitchFamily="2" charset="2"/>
              <a:buChar char="ü"/>
            </a:pPr>
            <a:r>
              <a:rPr lang="en-US" altLang="en-US" sz="3200" dirty="0">
                <a:latin typeface="Comic Sans MS" panose="030F0702030302020204" pitchFamily="66" charset="0"/>
              </a:rPr>
              <a:t> In which we describe agents that can improve their behavior through </a:t>
            </a:r>
            <a:r>
              <a:rPr lang="en-US" altLang="en-US" sz="3200" b="1" dirty="0">
                <a:solidFill>
                  <a:srgbClr val="0000CC"/>
                </a:solidFill>
                <a:latin typeface="Comic Sans MS" panose="030F0702030302020204" pitchFamily="66" charset="0"/>
              </a:rPr>
              <a:t>diligent study </a:t>
            </a:r>
            <a:r>
              <a:rPr lang="en-US" altLang="en-US" sz="3200" dirty="0">
                <a:latin typeface="Comic Sans MS" panose="030F0702030302020204" pitchFamily="66" charset="0"/>
              </a:rPr>
              <a:t>of their own experiences.</a:t>
            </a:r>
          </a:p>
          <a:p>
            <a:pPr algn="just" eaLnBrk="1" hangingPunct="1">
              <a:lnSpc>
                <a:spcPct val="150000"/>
              </a:lnSpc>
              <a:buFont typeface="Wingdings" panose="05000000000000000000" pitchFamily="2" charset="2"/>
              <a:buChar char="ü"/>
            </a:pPr>
            <a:r>
              <a:rPr lang="en-US" altLang="en-US" sz="3200" dirty="0">
                <a:latin typeface="Comic Sans MS" panose="030F0702030302020204" pitchFamily="66" charset="0"/>
              </a:rPr>
              <a:t> An agent is learning if it improves its performance on future tasks after making observations about the world.</a:t>
            </a:r>
          </a:p>
        </p:txBody>
      </p:sp>
      <p:sp>
        <p:nvSpPr>
          <p:cNvPr id="1048922"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113</a:t>
            </a:fld>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3" name="Rectangle 2"/>
          <p:cNvSpPr>
            <a:spLocks noGrp="1" noChangeArrowheads="1"/>
          </p:cNvSpPr>
          <p:nvPr>
            <p:ph type="title"/>
          </p:nvPr>
        </p:nvSpPr>
        <p:spPr>
          <a:xfrm>
            <a:off x="2971800" y="152400"/>
            <a:ext cx="7239000" cy="1066800"/>
          </a:xfrm>
        </p:spPr>
        <p:txBody>
          <a:bodyPr/>
          <a:lstStyle/>
          <a:p>
            <a:pPr eaLnBrk="1" hangingPunct="1"/>
            <a:r>
              <a:rPr lang="en-US" altLang="en-US" sz="5400" b="1">
                <a:solidFill>
                  <a:srgbClr val="C9059F"/>
                </a:solidFill>
                <a:latin typeface="Comic Sans MS" panose="030F0702030302020204" pitchFamily="66" charset="0"/>
              </a:rPr>
              <a:t>     Learning</a:t>
            </a:r>
          </a:p>
        </p:txBody>
      </p:sp>
      <p:sp>
        <p:nvSpPr>
          <p:cNvPr id="1048924" name="Rectangle 3"/>
          <p:cNvSpPr>
            <a:spLocks noGrp="1" noChangeArrowheads="1"/>
          </p:cNvSpPr>
          <p:nvPr>
            <p:ph sz="quarter" idx="1"/>
          </p:nvPr>
        </p:nvSpPr>
        <p:spPr>
          <a:xfrm>
            <a:off x="838200" y="1535458"/>
            <a:ext cx="10896600" cy="5334000"/>
          </a:xfrm>
        </p:spPr>
        <p:txBody>
          <a:bodyPr/>
          <a:lstStyle/>
          <a:p>
            <a:pPr algn="just" eaLnBrk="1" hangingPunct="1">
              <a:lnSpc>
                <a:spcPct val="150000"/>
              </a:lnSpc>
              <a:buClr>
                <a:srgbClr val="0000CC"/>
              </a:buClr>
              <a:buFont typeface="Wingdings" panose="05000000000000000000" pitchFamily="2" charset="2"/>
              <a:buChar char="F"/>
            </a:pPr>
            <a:r>
              <a:rPr lang="en-US" altLang="en-US" sz="2800" dirty="0">
                <a:latin typeface="Comic Sans MS" panose="030F0702030302020204" pitchFamily="66" charset="0"/>
              </a:rPr>
              <a:t> Learning is essential for unknown environments.</a:t>
            </a:r>
            <a:endParaRPr lang="en-US" altLang="en-US" sz="1800" dirty="0">
              <a:latin typeface="Comic Sans MS" panose="030F0702030302020204" pitchFamily="66" charset="0"/>
            </a:endParaRPr>
          </a:p>
          <a:p>
            <a:pPr algn="just" eaLnBrk="1" hangingPunct="1">
              <a:lnSpc>
                <a:spcPct val="150000"/>
              </a:lnSpc>
              <a:buClr>
                <a:srgbClr val="0000CC"/>
              </a:buClr>
              <a:buSzPct val="100000"/>
              <a:buFont typeface="Wingdings" panose="05000000000000000000" pitchFamily="2" charset="2"/>
              <a:buChar char="F"/>
            </a:pPr>
            <a:r>
              <a:rPr lang="en-US" altLang="en-US" sz="1800" dirty="0">
                <a:latin typeface="Comic Sans MS" panose="030F0702030302020204" pitchFamily="66" charset="0"/>
              </a:rPr>
              <a:t>  </a:t>
            </a:r>
            <a:r>
              <a:rPr lang="en-US" altLang="en-US" sz="2800" dirty="0">
                <a:latin typeface="Comic Sans MS" panose="030F0702030302020204" pitchFamily="66" charset="0"/>
              </a:rPr>
              <a:t>Learning is useful as a system construction method.</a:t>
            </a:r>
          </a:p>
          <a:p>
            <a:pPr lvl="1" algn="just" eaLnBrk="1" hangingPunct="1">
              <a:lnSpc>
                <a:spcPct val="150000"/>
              </a:lnSpc>
              <a:buFont typeface="Wingdings" panose="05000000000000000000" pitchFamily="2" charset="2"/>
              <a:buChar char="ü"/>
            </a:pPr>
            <a:r>
              <a:rPr lang="en-US" altLang="en-US" dirty="0">
                <a:latin typeface="Comic Sans MS" panose="030F0702030302020204" pitchFamily="66" charset="0"/>
              </a:rPr>
              <a:t> i.e., expose the agent to reality rather than trying to write it down</a:t>
            </a:r>
            <a:endParaRPr lang="en-US" altLang="en-US" sz="1800" dirty="0">
              <a:latin typeface="Comic Sans MS" panose="030F0702030302020204" pitchFamily="66" charset="0"/>
            </a:endParaRPr>
          </a:p>
          <a:p>
            <a:pPr algn="just" eaLnBrk="1" hangingPunct="1">
              <a:lnSpc>
                <a:spcPct val="150000"/>
              </a:lnSpc>
              <a:buClr>
                <a:srgbClr val="0000CC"/>
              </a:buClr>
              <a:buFont typeface="Wingdings" panose="05000000000000000000" pitchFamily="2" charset="2"/>
              <a:buChar char="F"/>
            </a:pPr>
            <a:r>
              <a:rPr lang="en-US" altLang="en-US" sz="2800" dirty="0">
                <a:latin typeface="Comic Sans MS" panose="030F0702030302020204" pitchFamily="66" charset="0"/>
              </a:rPr>
              <a:t> Learning modifies the agent's decision mechanisms to improve performance</a:t>
            </a:r>
          </a:p>
        </p:txBody>
      </p:sp>
      <p:sp>
        <p:nvSpPr>
          <p:cNvPr id="1048925"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114</a:t>
            </a:fld>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6" name="Title 1"/>
          <p:cNvSpPr>
            <a:spLocks noGrp="1"/>
          </p:cNvSpPr>
          <p:nvPr>
            <p:ph type="title"/>
          </p:nvPr>
        </p:nvSpPr>
        <p:spPr>
          <a:xfrm>
            <a:off x="1524000" y="0"/>
            <a:ext cx="9144000" cy="838200"/>
          </a:xfrm>
        </p:spPr>
        <p:txBody>
          <a:bodyPr/>
          <a:lstStyle/>
          <a:p>
            <a:pPr eaLnBrk="1" hangingPunct="1"/>
            <a:r>
              <a:rPr lang="en-US" altLang="en-US" sz="3600" b="1">
                <a:solidFill>
                  <a:srgbClr val="C9059F"/>
                </a:solidFill>
                <a:latin typeface="Comic Sans MS" panose="030F0702030302020204" pitchFamily="66" charset="0"/>
              </a:rPr>
              <a:t>Why would we want an agent to learn?</a:t>
            </a:r>
            <a:endParaRPr lang="en-US" altLang="en-US" sz="3600"/>
          </a:p>
        </p:txBody>
      </p:sp>
      <p:sp>
        <p:nvSpPr>
          <p:cNvPr id="1048927" name="Content Placeholder 2"/>
          <p:cNvSpPr>
            <a:spLocks noGrp="1"/>
          </p:cNvSpPr>
          <p:nvPr>
            <p:ph sz="quarter" idx="1"/>
          </p:nvPr>
        </p:nvSpPr>
        <p:spPr>
          <a:xfrm>
            <a:off x="838200" y="1415242"/>
            <a:ext cx="11201400" cy="5867400"/>
          </a:xfrm>
        </p:spPr>
        <p:txBody>
          <a:bodyPr>
            <a:normAutofit fontScale="92500" lnSpcReduction="20000"/>
          </a:bodyPr>
          <a:lstStyle/>
          <a:p>
            <a:pPr algn="ctr" eaLnBrk="1" hangingPunct="1">
              <a:lnSpc>
                <a:spcPct val="150000"/>
              </a:lnSpc>
              <a:buFont typeface="Wingdings 2" panose="05020102010507070707" pitchFamily="18" charset="2"/>
              <a:buNone/>
            </a:pPr>
            <a:r>
              <a:rPr lang="en-US" altLang="en-US" b="1" dirty="0">
                <a:solidFill>
                  <a:srgbClr val="0000CC"/>
                </a:solidFill>
                <a:latin typeface="Comic Sans MS" panose="030F0702030302020204" pitchFamily="66" charset="0"/>
              </a:rPr>
              <a:t>There are three main reasons:</a:t>
            </a:r>
          </a:p>
          <a:p>
            <a:pPr algn="just" eaLnBrk="1" hangingPunct="1">
              <a:lnSpc>
                <a:spcPct val="150000"/>
              </a:lnSpc>
              <a:buFont typeface="Wingdings" panose="05000000000000000000" pitchFamily="2" charset="2"/>
              <a:buChar char="ü"/>
            </a:pPr>
            <a:r>
              <a:rPr lang="en-US" altLang="en-US" dirty="0">
                <a:latin typeface="Comic Sans MS" panose="030F0702030302020204" pitchFamily="66" charset="0"/>
              </a:rPr>
              <a:t> The designers cannot anticipate all possible situations that the agent might find itself in.</a:t>
            </a:r>
          </a:p>
          <a:p>
            <a:pPr algn="just" eaLnBrk="1" hangingPunct="1">
              <a:lnSpc>
                <a:spcPct val="200000"/>
              </a:lnSpc>
              <a:buFont typeface="Wingdings 2" panose="05020102010507070707" pitchFamily="18" charset="2"/>
              <a:buNone/>
            </a:pPr>
            <a:r>
              <a:rPr lang="en-US" altLang="en-US" dirty="0">
                <a:latin typeface="Comic Sans MS" panose="030F0702030302020204" pitchFamily="66" charset="0"/>
              </a:rPr>
              <a:t> </a:t>
            </a:r>
            <a:r>
              <a:rPr lang="en-US" altLang="en-US" sz="2400" dirty="0">
                <a:solidFill>
                  <a:srgbClr val="0000CC"/>
                </a:solidFill>
                <a:latin typeface="Comic Sans MS" panose="030F0702030302020204" pitchFamily="66" charset="0"/>
              </a:rPr>
              <a:t>Example:  </a:t>
            </a:r>
            <a:r>
              <a:rPr lang="en-US" altLang="en-US" sz="2400" dirty="0">
                <a:latin typeface="Comic Sans MS" panose="030F0702030302020204" pitchFamily="66" charset="0"/>
              </a:rPr>
              <a:t>a robot designed to navigate mazes must learn the layout of each new maze it encounters.</a:t>
            </a:r>
          </a:p>
          <a:p>
            <a:pPr algn="just" eaLnBrk="1" hangingPunct="1">
              <a:lnSpc>
                <a:spcPct val="200000"/>
              </a:lnSpc>
              <a:buFont typeface="Wingdings" panose="05000000000000000000" pitchFamily="2" charset="2"/>
              <a:buChar char="ü"/>
            </a:pPr>
            <a:r>
              <a:rPr lang="en-US" altLang="en-US" dirty="0">
                <a:latin typeface="Comic Sans MS" panose="030F0702030302020204" pitchFamily="66" charset="0"/>
              </a:rPr>
              <a:t> The designers cannot anticipate all changes over time. </a:t>
            </a:r>
          </a:p>
          <a:p>
            <a:pPr algn="just" eaLnBrk="1" hangingPunct="1">
              <a:lnSpc>
                <a:spcPct val="200000"/>
              </a:lnSpc>
              <a:buFont typeface="Wingdings" panose="05000000000000000000" pitchFamily="2" charset="2"/>
              <a:buChar char="ü"/>
            </a:pPr>
            <a:r>
              <a:rPr lang="en-US" altLang="en-US" dirty="0">
                <a:latin typeface="Comic Sans MS" panose="030F0702030302020204" pitchFamily="66" charset="0"/>
              </a:rPr>
              <a:t> Sometimes human programmers have no idea how to program a solution themselves.</a:t>
            </a:r>
          </a:p>
          <a:p>
            <a:pPr eaLnBrk="1" hangingPunct="1">
              <a:lnSpc>
                <a:spcPct val="150000"/>
              </a:lnSpc>
            </a:pPr>
            <a:endParaRPr lang="en-US" altLang="en-US" dirty="0"/>
          </a:p>
        </p:txBody>
      </p:sp>
      <p:sp>
        <p:nvSpPr>
          <p:cNvPr id="1048928"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115</a:t>
            </a:fld>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9" name="Rectangle 2"/>
          <p:cNvSpPr>
            <a:spLocks noGrp="1" noChangeArrowheads="1"/>
          </p:cNvSpPr>
          <p:nvPr>
            <p:ph type="title"/>
          </p:nvPr>
        </p:nvSpPr>
        <p:spPr>
          <a:xfrm>
            <a:off x="3276600" y="304800"/>
            <a:ext cx="5638800" cy="762000"/>
          </a:xfrm>
        </p:spPr>
        <p:txBody>
          <a:bodyPr/>
          <a:lstStyle/>
          <a:p>
            <a:pPr algn="ctr" eaLnBrk="1" hangingPunct="1"/>
            <a:r>
              <a:rPr lang="en-US" altLang="en-US" sz="4400">
                <a:solidFill>
                  <a:srgbClr val="CC0099"/>
                </a:solidFill>
                <a:latin typeface="Comic Sans MS" panose="030F0702030302020204" pitchFamily="66" charset="0"/>
              </a:rPr>
              <a:t>Learning agents</a:t>
            </a:r>
          </a:p>
        </p:txBody>
      </p:sp>
      <p:pic>
        <p:nvPicPr>
          <p:cNvPr id="2097171" name="Picture 6" descr="learning-model"/>
          <p:cNvPicPr>
            <a:picLocks noChangeAspect="1" noChangeArrowheads="1"/>
          </p:cNvPicPr>
          <p:nvPr/>
        </p:nvPicPr>
        <p:blipFill>
          <a:blip r:embed="rId2"/>
          <a:srcRect/>
          <a:stretch>
            <a:fillRect/>
          </a:stretch>
        </p:blipFill>
        <p:spPr bwMode="auto">
          <a:xfrm>
            <a:off x="2286000" y="1752600"/>
            <a:ext cx="7543800" cy="4877898"/>
          </a:xfrm>
          <a:prstGeom prst="rect">
            <a:avLst/>
          </a:prstGeom>
          <a:noFill/>
          <a:ln>
            <a:noFill/>
          </a:ln>
        </p:spPr>
      </p:pic>
      <p:sp>
        <p:nvSpPr>
          <p:cNvPr id="1048930"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116</a:t>
            </a:fld>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1" name="Title 1"/>
          <p:cNvSpPr>
            <a:spLocks noGrp="1"/>
          </p:cNvSpPr>
          <p:nvPr>
            <p:ph type="title"/>
          </p:nvPr>
        </p:nvSpPr>
        <p:spPr>
          <a:xfrm>
            <a:off x="1257300" y="0"/>
            <a:ext cx="9906000" cy="1219200"/>
          </a:xfrm>
        </p:spPr>
        <p:txBody>
          <a:bodyPr/>
          <a:lstStyle/>
          <a:p>
            <a:pPr algn="ctr" eaLnBrk="1" hangingPunct="1"/>
            <a:r>
              <a:rPr lang="en-US" altLang="en-US" sz="3000" b="1" dirty="0">
                <a:solidFill>
                  <a:srgbClr val="CA04AE"/>
                </a:solidFill>
                <a:latin typeface="Comic Sans MS" panose="030F0702030302020204" pitchFamily="66" charset="0"/>
              </a:rPr>
              <a:t>Learning agents consist of four main components: </a:t>
            </a:r>
          </a:p>
        </p:txBody>
      </p:sp>
      <p:sp>
        <p:nvSpPr>
          <p:cNvPr id="1048932" name="Content Placeholder 2"/>
          <p:cNvSpPr>
            <a:spLocks noGrp="1"/>
          </p:cNvSpPr>
          <p:nvPr>
            <p:ph sz="quarter" idx="1"/>
          </p:nvPr>
        </p:nvSpPr>
        <p:spPr>
          <a:xfrm>
            <a:off x="381000" y="1516698"/>
            <a:ext cx="11658600" cy="5638800"/>
          </a:xfrm>
        </p:spPr>
        <p:txBody>
          <a:bodyPr>
            <a:normAutofit/>
          </a:bodyPr>
          <a:lstStyle/>
          <a:p>
            <a:pPr marL="411163" lvl="1" indent="-182563" eaLnBrk="1" hangingPunct="1"/>
            <a:r>
              <a:rPr lang="en-US" altLang="en-US" sz="2800" b="1" dirty="0">
                <a:latin typeface="Comic Sans MS" panose="030F0702030302020204" pitchFamily="66" charset="0"/>
              </a:rPr>
              <a:t> </a:t>
            </a:r>
            <a:r>
              <a:rPr lang="en-US" altLang="en-US" sz="2800" b="1" dirty="0">
                <a:solidFill>
                  <a:srgbClr val="0000CC"/>
                </a:solidFill>
                <a:latin typeface="Comic Sans MS" panose="030F0702030302020204" pitchFamily="66" charset="0"/>
              </a:rPr>
              <a:t>Learning element:</a:t>
            </a:r>
            <a:r>
              <a:rPr lang="en-US" altLang="en-US" sz="2800" dirty="0">
                <a:solidFill>
                  <a:srgbClr val="0000CC"/>
                </a:solidFill>
                <a:latin typeface="Comic Sans MS" panose="030F0702030302020204" pitchFamily="66" charset="0"/>
              </a:rPr>
              <a:t> </a:t>
            </a:r>
            <a:r>
              <a:rPr lang="en-US" altLang="en-US" sz="2800" dirty="0">
                <a:latin typeface="Comic Sans MS" panose="030F0702030302020204" pitchFamily="66" charset="0"/>
              </a:rPr>
              <a:t>the part of the agent responsible for improving its performance </a:t>
            </a:r>
          </a:p>
          <a:p>
            <a:pPr marL="411163" lvl="1" indent="-182563" eaLnBrk="1" hangingPunct="1">
              <a:lnSpc>
                <a:spcPct val="170000"/>
              </a:lnSpc>
            </a:pPr>
            <a:r>
              <a:rPr lang="en-US" altLang="en-US" sz="2800" b="1" dirty="0">
                <a:latin typeface="Comic Sans MS" panose="030F0702030302020204" pitchFamily="66" charset="0"/>
              </a:rPr>
              <a:t> </a:t>
            </a:r>
            <a:r>
              <a:rPr lang="en-US" altLang="en-US" sz="2800" b="1" dirty="0">
                <a:solidFill>
                  <a:srgbClr val="0000CC"/>
                </a:solidFill>
                <a:latin typeface="Comic Sans MS" panose="030F0702030302020204" pitchFamily="66" charset="0"/>
              </a:rPr>
              <a:t>Performance element: </a:t>
            </a:r>
            <a:r>
              <a:rPr lang="en-US" altLang="en-US" sz="2800" dirty="0">
                <a:latin typeface="Comic Sans MS" panose="030F0702030302020204" pitchFamily="66" charset="0"/>
              </a:rPr>
              <a:t>the part that chooses the actions to take </a:t>
            </a:r>
          </a:p>
          <a:p>
            <a:pPr marL="411163" lvl="1" indent="-182563" eaLnBrk="1" hangingPunct="1">
              <a:lnSpc>
                <a:spcPct val="170000"/>
              </a:lnSpc>
            </a:pPr>
            <a:r>
              <a:rPr lang="en-US" altLang="en-US" sz="2800" b="1" dirty="0">
                <a:latin typeface="Comic Sans MS" panose="030F0702030302020204" pitchFamily="66" charset="0"/>
              </a:rPr>
              <a:t> </a:t>
            </a:r>
            <a:r>
              <a:rPr lang="en-US" altLang="en-US" sz="2800" b="1" dirty="0">
                <a:solidFill>
                  <a:srgbClr val="0000CC"/>
                </a:solidFill>
                <a:latin typeface="Comic Sans MS" panose="030F0702030302020204" pitchFamily="66" charset="0"/>
              </a:rPr>
              <a:t>Critic:</a:t>
            </a:r>
            <a:r>
              <a:rPr lang="en-US" altLang="en-US" sz="2800" dirty="0">
                <a:solidFill>
                  <a:srgbClr val="0000CC"/>
                </a:solidFill>
                <a:latin typeface="Comic Sans MS" panose="030F0702030302020204" pitchFamily="66" charset="0"/>
              </a:rPr>
              <a:t> </a:t>
            </a:r>
            <a:r>
              <a:rPr lang="en-US" altLang="en-US" sz="2800" dirty="0">
                <a:latin typeface="Comic Sans MS" panose="030F0702030302020204" pitchFamily="66" charset="0"/>
              </a:rPr>
              <a:t>provides feedback for the learning element how the agent is doing with respect to a performance standard</a:t>
            </a:r>
          </a:p>
          <a:p>
            <a:pPr marL="411163" lvl="1" indent="-182563" eaLnBrk="1" hangingPunct="1">
              <a:lnSpc>
                <a:spcPct val="150000"/>
              </a:lnSpc>
            </a:pPr>
            <a:r>
              <a:rPr lang="en-US" altLang="en-US" sz="2800" b="1" dirty="0">
                <a:latin typeface="Comic Sans MS" panose="030F0702030302020204" pitchFamily="66" charset="0"/>
              </a:rPr>
              <a:t> </a:t>
            </a:r>
            <a:r>
              <a:rPr lang="en-US" altLang="en-US" sz="2800" b="1" dirty="0">
                <a:solidFill>
                  <a:srgbClr val="0000CC"/>
                </a:solidFill>
                <a:latin typeface="Comic Sans MS" panose="030F0702030302020204" pitchFamily="66" charset="0"/>
              </a:rPr>
              <a:t>Problem generator: </a:t>
            </a:r>
            <a:r>
              <a:rPr lang="en-US" altLang="en-US" sz="2800" dirty="0">
                <a:latin typeface="Comic Sans MS" panose="030F0702030302020204" pitchFamily="66" charset="0"/>
              </a:rPr>
              <a:t>suggests actions that could lead to new, informative experiences</a:t>
            </a:r>
          </a:p>
          <a:p>
            <a:pPr eaLnBrk="1" hangingPunct="1">
              <a:lnSpc>
                <a:spcPct val="170000"/>
              </a:lnSpc>
            </a:pPr>
            <a:endParaRPr lang="en-US" altLang="en-US" dirty="0">
              <a:latin typeface="Comic Sans MS" panose="030F0702030302020204" pitchFamily="66" charset="0"/>
            </a:endParaRPr>
          </a:p>
        </p:txBody>
      </p:sp>
      <p:sp>
        <p:nvSpPr>
          <p:cNvPr id="1048933"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117</a:t>
            </a:fld>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4" name="Rectangle 2"/>
          <p:cNvSpPr>
            <a:spLocks noGrp="1" noChangeArrowheads="1"/>
          </p:cNvSpPr>
          <p:nvPr>
            <p:ph type="title"/>
          </p:nvPr>
        </p:nvSpPr>
        <p:spPr>
          <a:xfrm>
            <a:off x="304800" y="0"/>
            <a:ext cx="11430000" cy="1295400"/>
          </a:xfrm>
        </p:spPr>
        <p:txBody>
          <a:bodyPr>
            <a:normAutofit/>
          </a:bodyPr>
          <a:lstStyle/>
          <a:p>
            <a:pPr algn="ctr" eaLnBrk="1" hangingPunct="1"/>
            <a:r>
              <a:rPr lang="en-US" altLang="en-US" sz="2800" b="1" dirty="0">
                <a:solidFill>
                  <a:srgbClr val="C9059F"/>
                </a:solidFill>
                <a:latin typeface="Comic Sans MS" panose="030F0702030302020204" pitchFamily="66" charset="0"/>
              </a:rPr>
              <a:t>Forms of learning: (factors for designing a learning agent)</a:t>
            </a:r>
            <a:endParaRPr lang="en-US" altLang="en-US" sz="2800" dirty="0">
              <a:solidFill>
                <a:srgbClr val="C9059F"/>
              </a:solidFill>
              <a:latin typeface="Comic Sans MS" panose="030F0702030302020204" pitchFamily="66" charset="0"/>
            </a:endParaRPr>
          </a:p>
        </p:txBody>
      </p:sp>
      <p:sp>
        <p:nvSpPr>
          <p:cNvPr id="1048935" name="Rectangle 3"/>
          <p:cNvSpPr>
            <a:spLocks noGrp="1" noChangeArrowheads="1"/>
          </p:cNvSpPr>
          <p:nvPr>
            <p:ph sz="quarter" idx="1"/>
          </p:nvPr>
        </p:nvSpPr>
        <p:spPr>
          <a:xfrm>
            <a:off x="838200" y="1516698"/>
            <a:ext cx="10896600" cy="5791200"/>
          </a:xfrm>
        </p:spPr>
        <p:txBody>
          <a:bodyPr>
            <a:normAutofit/>
          </a:bodyPr>
          <a:lstStyle/>
          <a:p>
            <a:pPr algn="just" eaLnBrk="1" hangingPunct="1">
              <a:lnSpc>
                <a:spcPct val="150000"/>
              </a:lnSpc>
            </a:pPr>
            <a:r>
              <a:rPr lang="en-US" altLang="en-US" sz="2800" dirty="0">
                <a:latin typeface="Comic Sans MS" panose="030F0702030302020204" pitchFamily="66" charset="0"/>
              </a:rPr>
              <a:t>Any component of an agent can be improved by learning from data. The improvements is depend on four major factors.</a:t>
            </a:r>
          </a:p>
          <a:p>
            <a:pPr lvl="1" algn="just" eaLnBrk="1" hangingPunct="1">
              <a:lnSpc>
                <a:spcPct val="150000"/>
              </a:lnSpc>
              <a:buClr>
                <a:srgbClr val="0000CC"/>
              </a:buClr>
              <a:buFont typeface="Wingdings" panose="05000000000000000000" pitchFamily="2" charset="2"/>
              <a:buChar char="F"/>
            </a:pPr>
            <a:r>
              <a:rPr lang="en-US" altLang="en-US" sz="2800" dirty="0">
                <a:latin typeface="Comic Sans MS" panose="030F0702030302020204" pitchFamily="66" charset="0"/>
              </a:rPr>
              <a:t> </a:t>
            </a:r>
            <a:r>
              <a:rPr lang="en-US" altLang="en-US" sz="2600" dirty="0">
                <a:solidFill>
                  <a:srgbClr val="0000CC"/>
                </a:solidFill>
                <a:latin typeface="Comic Sans MS" panose="030F0702030302020204" pitchFamily="66" charset="0"/>
              </a:rPr>
              <a:t>Which components of the performance element are to be learned.</a:t>
            </a:r>
          </a:p>
          <a:p>
            <a:pPr lvl="1" algn="just" eaLnBrk="1" hangingPunct="1">
              <a:lnSpc>
                <a:spcPct val="150000"/>
              </a:lnSpc>
              <a:buClr>
                <a:srgbClr val="0000CC"/>
              </a:buClr>
              <a:buFont typeface="Wingdings" panose="05000000000000000000" pitchFamily="2" charset="2"/>
              <a:buChar char="F"/>
            </a:pPr>
            <a:r>
              <a:rPr lang="en-US" altLang="en-US" sz="2600" dirty="0">
                <a:solidFill>
                  <a:srgbClr val="0000CC"/>
                </a:solidFill>
                <a:latin typeface="Comic Sans MS" panose="030F0702030302020204" pitchFamily="66" charset="0"/>
              </a:rPr>
              <a:t> What prior knowledge the agent already has.</a:t>
            </a:r>
          </a:p>
          <a:p>
            <a:pPr lvl="1" algn="just" eaLnBrk="1" hangingPunct="1">
              <a:lnSpc>
                <a:spcPct val="150000"/>
              </a:lnSpc>
              <a:buClr>
                <a:srgbClr val="0000CC"/>
              </a:buClr>
              <a:buFont typeface="Wingdings" panose="05000000000000000000" pitchFamily="2" charset="2"/>
              <a:buChar char="F"/>
            </a:pPr>
            <a:r>
              <a:rPr lang="en-US" altLang="en-US" sz="2600" dirty="0">
                <a:solidFill>
                  <a:srgbClr val="0000CC"/>
                </a:solidFill>
                <a:latin typeface="Comic Sans MS" panose="030F0702030302020204" pitchFamily="66" charset="0"/>
              </a:rPr>
              <a:t> What feedback is available to learn these components.</a:t>
            </a:r>
          </a:p>
          <a:p>
            <a:pPr lvl="1" algn="just" eaLnBrk="1" hangingPunct="1">
              <a:lnSpc>
                <a:spcPct val="150000"/>
              </a:lnSpc>
              <a:buClr>
                <a:srgbClr val="0000CC"/>
              </a:buClr>
              <a:buFont typeface="Wingdings" panose="05000000000000000000" pitchFamily="2" charset="2"/>
              <a:buChar char="F"/>
            </a:pPr>
            <a:r>
              <a:rPr lang="en-US" altLang="en-US" sz="2600" dirty="0">
                <a:solidFill>
                  <a:srgbClr val="0000CC"/>
                </a:solidFill>
                <a:latin typeface="Comic Sans MS" panose="030F0702030302020204" pitchFamily="66" charset="0"/>
              </a:rPr>
              <a:t> What representation is used for the components</a:t>
            </a:r>
            <a:r>
              <a:rPr lang="en-US" altLang="en-US" sz="2800" dirty="0">
                <a:solidFill>
                  <a:srgbClr val="0000CC"/>
                </a:solidFill>
                <a:latin typeface="Comic Sans MS" panose="030F0702030302020204" pitchFamily="66" charset="0"/>
              </a:rPr>
              <a:t>.</a:t>
            </a:r>
            <a:endParaRPr lang="en-US" altLang="en-US" sz="2000" dirty="0">
              <a:solidFill>
                <a:srgbClr val="0000CC"/>
              </a:solidFill>
              <a:latin typeface="Comic Sans MS" panose="030F0702030302020204" pitchFamily="66" charset="0"/>
            </a:endParaRPr>
          </a:p>
        </p:txBody>
      </p:sp>
      <p:sp>
        <p:nvSpPr>
          <p:cNvPr id="1048936"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118</a:t>
            </a:fld>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7" name="Rectangle 2"/>
          <p:cNvSpPr>
            <a:spLocks noGrp="1" noChangeArrowheads="1"/>
          </p:cNvSpPr>
          <p:nvPr>
            <p:ph type="title"/>
          </p:nvPr>
        </p:nvSpPr>
        <p:spPr>
          <a:xfrm>
            <a:off x="2438400" y="0"/>
            <a:ext cx="6400800" cy="838200"/>
          </a:xfrm>
        </p:spPr>
        <p:txBody>
          <a:bodyPr/>
          <a:lstStyle/>
          <a:p>
            <a:pPr algn="ctr" eaLnBrk="1" hangingPunct="1"/>
            <a:r>
              <a:rPr lang="en-US" altLang="en-US" b="1">
                <a:solidFill>
                  <a:srgbClr val="C9059F"/>
                </a:solidFill>
                <a:latin typeface="Comic Sans MS" panose="030F0702030302020204" pitchFamily="66" charset="0"/>
              </a:rPr>
              <a:t>Types of Learning</a:t>
            </a:r>
          </a:p>
        </p:txBody>
      </p:sp>
      <p:sp>
        <p:nvSpPr>
          <p:cNvPr id="1048938" name="Rectangle 3"/>
          <p:cNvSpPr>
            <a:spLocks noGrp="1" noChangeArrowheads="1"/>
          </p:cNvSpPr>
          <p:nvPr>
            <p:ph sz="quarter" idx="1"/>
          </p:nvPr>
        </p:nvSpPr>
        <p:spPr>
          <a:xfrm>
            <a:off x="913156" y="1394460"/>
            <a:ext cx="11201400" cy="6019800"/>
          </a:xfrm>
        </p:spPr>
        <p:txBody>
          <a:bodyPr>
            <a:normAutofit/>
          </a:bodyPr>
          <a:lstStyle/>
          <a:p>
            <a:pPr eaLnBrk="1" hangingPunct="1"/>
            <a:r>
              <a:rPr lang="en-US" altLang="en-US" sz="2400" dirty="0">
                <a:solidFill>
                  <a:srgbClr val="0000CC"/>
                </a:solidFill>
                <a:latin typeface="Comic Sans MS" panose="030F0702030302020204" pitchFamily="66" charset="0"/>
              </a:rPr>
              <a:t>Supervised learning: </a:t>
            </a:r>
            <a:r>
              <a:rPr lang="en-US" altLang="en-US" sz="2400" dirty="0">
                <a:latin typeface="Comic Sans MS" panose="030F0702030302020204" pitchFamily="66" charset="0"/>
              </a:rPr>
              <a:t>The agent observes some example input-output pairs and learns a function that maps from input to output, correct answer for each. </a:t>
            </a:r>
          </a:p>
          <a:p>
            <a:pPr eaLnBrk="1" hangingPunct="1">
              <a:buFont typeface="Wingdings 2" panose="05020102010507070707" pitchFamily="18" charset="2"/>
              <a:buNone/>
            </a:pPr>
            <a:r>
              <a:rPr lang="en-US" altLang="en-US" sz="2400" dirty="0">
                <a:solidFill>
                  <a:srgbClr val="C9059F"/>
                </a:solidFill>
                <a:latin typeface="Comic Sans MS" panose="030F0702030302020204" pitchFamily="66" charset="0"/>
              </a:rPr>
              <a:t>Example. </a:t>
            </a:r>
            <a:r>
              <a:rPr lang="en-US" altLang="en-US" sz="2400" dirty="0">
                <a:solidFill>
                  <a:srgbClr val="009900"/>
                </a:solidFill>
                <a:latin typeface="Comic Sans MS" panose="030F0702030302020204" pitchFamily="66" charset="0"/>
              </a:rPr>
              <a:t>Answer can be a numeric variable, categorical variable etc.</a:t>
            </a:r>
          </a:p>
          <a:p>
            <a:pPr lvl="1" eaLnBrk="1" hangingPunct="1">
              <a:lnSpc>
                <a:spcPct val="80000"/>
              </a:lnSpc>
            </a:pPr>
            <a:endParaRPr lang="en-US" altLang="en-US" sz="2400" dirty="0">
              <a:latin typeface="Comic Sans MS" panose="030F0702030302020204" pitchFamily="66" charset="0"/>
            </a:endParaRPr>
          </a:p>
          <a:p>
            <a:pPr lvl="1" eaLnBrk="1" hangingPunct="1">
              <a:lnSpc>
                <a:spcPct val="80000"/>
              </a:lnSpc>
            </a:pPr>
            <a:endParaRPr lang="en-US" altLang="en-US" sz="2400" dirty="0">
              <a:latin typeface="Comic Sans MS" panose="030F0702030302020204" pitchFamily="66" charset="0"/>
            </a:endParaRPr>
          </a:p>
          <a:p>
            <a:pPr lvl="1" eaLnBrk="1" hangingPunct="1">
              <a:lnSpc>
                <a:spcPct val="80000"/>
              </a:lnSpc>
              <a:buFont typeface="Wingdings 2" panose="05020102010507070707" pitchFamily="18" charset="2"/>
              <a:buNone/>
            </a:pPr>
            <a:endParaRPr lang="en-US" altLang="en-US" sz="2400" dirty="0">
              <a:latin typeface="Comic Sans MS" panose="030F0702030302020204" pitchFamily="66" charset="0"/>
            </a:endParaRPr>
          </a:p>
          <a:p>
            <a:pPr lvl="1" eaLnBrk="1" hangingPunct="1">
              <a:lnSpc>
                <a:spcPct val="80000"/>
              </a:lnSpc>
              <a:buFont typeface="Wingdings 2" panose="05020102010507070707" pitchFamily="18" charset="2"/>
              <a:buNone/>
            </a:pPr>
            <a:endParaRPr lang="en-US" altLang="en-US" sz="2400" dirty="0">
              <a:latin typeface="Comic Sans MS" panose="030F0702030302020204" pitchFamily="66" charset="0"/>
            </a:endParaRPr>
          </a:p>
          <a:p>
            <a:pPr lvl="1" eaLnBrk="1" hangingPunct="1">
              <a:lnSpc>
                <a:spcPct val="80000"/>
              </a:lnSpc>
              <a:buFont typeface="Wingdings 2" panose="05020102010507070707" pitchFamily="18" charset="2"/>
              <a:buNone/>
            </a:pPr>
            <a:endParaRPr lang="en-US" altLang="en-US" sz="2400" dirty="0">
              <a:latin typeface="Comic Sans MS" panose="030F0702030302020204" pitchFamily="66" charset="0"/>
            </a:endParaRPr>
          </a:p>
          <a:p>
            <a:pPr eaLnBrk="1" hangingPunct="1"/>
            <a:r>
              <a:rPr lang="en-US" altLang="en-US" sz="2400" dirty="0">
                <a:solidFill>
                  <a:srgbClr val="0000CC"/>
                </a:solidFill>
                <a:latin typeface="Comic Sans MS" panose="030F0702030302020204" pitchFamily="66" charset="0"/>
              </a:rPr>
              <a:t>Unsupervised learning: </a:t>
            </a:r>
            <a:r>
              <a:rPr lang="en-US" altLang="en-US" sz="2400" dirty="0">
                <a:latin typeface="Comic Sans MS" panose="030F0702030302020204" pitchFamily="66" charset="0"/>
              </a:rPr>
              <a:t>correct answers not given – just examples </a:t>
            </a:r>
            <a:r>
              <a:rPr lang="en-US" altLang="en-US" sz="2400" dirty="0">
                <a:solidFill>
                  <a:srgbClr val="009900"/>
                </a:solidFill>
                <a:latin typeface="Comic Sans MS" panose="030F0702030302020204" pitchFamily="66" charset="0"/>
              </a:rPr>
              <a:t>(e.g. – the same figures as above , without the labels)</a:t>
            </a:r>
          </a:p>
          <a:p>
            <a:pPr eaLnBrk="1" hangingPunct="1">
              <a:lnSpc>
                <a:spcPct val="150000"/>
              </a:lnSpc>
            </a:pPr>
            <a:r>
              <a:rPr lang="en-US" altLang="en-US" sz="2400" dirty="0">
                <a:solidFill>
                  <a:srgbClr val="0000CC"/>
                </a:solidFill>
                <a:latin typeface="Comic Sans MS" panose="030F0702030302020204" pitchFamily="66" charset="0"/>
              </a:rPr>
              <a:t>Reinforcement learning: </a:t>
            </a:r>
            <a:r>
              <a:rPr lang="en-US" altLang="en-US" sz="2400" dirty="0">
                <a:latin typeface="Comic Sans MS" panose="030F0702030302020204" pitchFamily="66" charset="0"/>
              </a:rPr>
              <a:t>the agent learns from a series of reinforcements-rewards or punishments.</a:t>
            </a:r>
          </a:p>
        </p:txBody>
      </p:sp>
      <p:grpSp>
        <p:nvGrpSpPr>
          <p:cNvPr id="314" name="Group 15"/>
          <p:cNvGrpSpPr/>
          <p:nvPr/>
        </p:nvGrpSpPr>
        <p:grpSpPr bwMode="auto">
          <a:xfrm>
            <a:off x="3276600" y="3124200"/>
            <a:ext cx="7620000" cy="1382713"/>
            <a:chOff x="990600" y="2743200"/>
            <a:chExt cx="7391400" cy="1708564"/>
          </a:xfrm>
        </p:grpSpPr>
        <p:pic>
          <p:nvPicPr>
            <p:cNvPr id="2097172" name="Picture 4" descr="m-001-1c"/>
            <p:cNvPicPr>
              <a:picLocks noChangeAspect="1" noChangeArrowheads="1"/>
            </p:cNvPicPr>
            <p:nvPr/>
          </p:nvPicPr>
          <p:blipFill>
            <a:blip r:embed="rId3"/>
            <a:srcRect/>
            <a:stretch>
              <a:fillRect/>
            </a:stretch>
          </p:blipFill>
          <p:spPr bwMode="auto">
            <a:xfrm>
              <a:off x="990600" y="2743200"/>
              <a:ext cx="1149350" cy="1254125"/>
            </a:xfrm>
            <a:prstGeom prst="rect">
              <a:avLst/>
            </a:prstGeom>
            <a:noFill/>
            <a:ln>
              <a:noFill/>
            </a:ln>
          </p:spPr>
        </p:pic>
        <p:pic>
          <p:nvPicPr>
            <p:cNvPr id="2097173" name="Picture 5" descr="m-002-1"/>
            <p:cNvPicPr>
              <a:picLocks noChangeAspect="1" noChangeArrowheads="1"/>
            </p:cNvPicPr>
            <p:nvPr/>
          </p:nvPicPr>
          <p:blipFill>
            <a:blip r:embed="rId4"/>
            <a:srcRect/>
            <a:stretch>
              <a:fillRect/>
            </a:stretch>
          </p:blipFill>
          <p:spPr bwMode="auto">
            <a:xfrm>
              <a:off x="2246313" y="2743200"/>
              <a:ext cx="1176337" cy="1219200"/>
            </a:xfrm>
            <a:prstGeom prst="rect">
              <a:avLst/>
            </a:prstGeom>
            <a:noFill/>
            <a:ln>
              <a:noFill/>
            </a:ln>
          </p:spPr>
        </p:pic>
        <p:pic>
          <p:nvPicPr>
            <p:cNvPr id="2097174" name="Picture 6" descr="m-004-14"/>
            <p:cNvPicPr>
              <a:picLocks noChangeAspect="1" noChangeArrowheads="1"/>
            </p:cNvPicPr>
            <p:nvPr/>
          </p:nvPicPr>
          <p:blipFill>
            <a:blip r:embed="rId5"/>
            <a:srcRect/>
            <a:stretch>
              <a:fillRect/>
            </a:stretch>
          </p:blipFill>
          <p:spPr bwMode="auto">
            <a:xfrm>
              <a:off x="5980113" y="2743200"/>
              <a:ext cx="1176337" cy="1219200"/>
            </a:xfrm>
            <a:prstGeom prst="rect">
              <a:avLst/>
            </a:prstGeom>
            <a:noFill/>
            <a:ln>
              <a:noFill/>
            </a:ln>
          </p:spPr>
        </p:pic>
        <p:sp>
          <p:nvSpPr>
            <p:cNvPr id="1048939" name="Text Box 7"/>
            <p:cNvSpPr txBox="1">
              <a:spLocks noChangeArrowheads="1"/>
            </p:cNvSpPr>
            <p:nvPr/>
          </p:nvSpPr>
          <p:spPr bwMode="auto">
            <a:xfrm>
              <a:off x="1371600" y="3976688"/>
              <a:ext cx="381000" cy="456234"/>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M</a:t>
              </a:r>
            </a:p>
          </p:txBody>
        </p:sp>
        <p:pic>
          <p:nvPicPr>
            <p:cNvPr id="2097175" name="Picture 9" descr="w-002-1"/>
            <p:cNvPicPr>
              <a:picLocks noChangeAspect="1" noChangeArrowheads="1"/>
            </p:cNvPicPr>
            <p:nvPr/>
          </p:nvPicPr>
          <p:blipFill>
            <a:blip r:embed="rId6"/>
            <a:srcRect/>
            <a:stretch>
              <a:fillRect/>
            </a:stretch>
          </p:blipFill>
          <p:spPr bwMode="auto">
            <a:xfrm>
              <a:off x="3581400" y="2743200"/>
              <a:ext cx="1117600" cy="1219200"/>
            </a:xfrm>
            <a:prstGeom prst="rect">
              <a:avLst/>
            </a:prstGeom>
            <a:noFill/>
            <a:ln>
              <a:noFill/>
            </a:ln>
          </p:spPr>
        </p:pic>
        <p:pic>
          <p:nvPicPr>
            <p:cNvPr id="2097176" name="Picture 10" descr="w-003-14"/>
            <p:cNvPicPr>
              <a:picLocks noChangeAspect="1" noChangeArrowheads="1"/>
            </p:cNvPicPr>
            <p:nvPr/>
          </p:nvPicPr>
          <p:blipFill>
            <a:blip r:embed="rId7"/>
            <a:srcRect/>
            <a:stretch>
              <a:fillRect/>
            </a:stretch>
          </p:blipFill>
          <p:spPr bwMode="auto">
            <a:xfrm>
              <a:off x="4754563" y="2743200"/>
              <a:ext cx="1117600" cy="1219200"/>
            </a:xfrm>
            <a:prstGeom prst="rect">
              <a:avLst/>
            </a:prstGeom>
            <a:noFill/>
            <a:ln>
              <a:noFill/>
            </a:ln>
          </p:spPr>
        </p:pic>
        <p:sp>
          <p:nvSpPr>
            <p:cNvPr id="1048940" name="Text Box 11"/>
            <p:cNvSpPr txBox="1">
              <a:spLocks noChangeArrowheads="1"/>
            </p:cNvSpPr>
            <p:nvPr/>
          </p:nvSpPr>
          <p:spPr bwMode="auto">
            <a:xfrm>
              <a:off x="2590800" y="3976688"/>
              <a:ext cx="381000" cy="456234"/>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M</a:t>
              </a:r>
            </a:p>
          </p:txBody>
        </p:sp>
        <p:sp>
          <p:nvSpPr>
            <p:cNvPr id="1048941" name="Text Box 12"/>
            <p:cNvSpPr txBox="1">
              <a:spLocks noChangeArrowheads="1"/>
            </p:cNvSpPr>
            <p:nvPr/>
          </p:nvSpPr>
          <p:spPr bwMode="auto">
            <a:xfrm>
              <a:off x="6400800" y="3976688"/>
              <a:ext cx="381000" cy="456234"/>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M</a:t>
              </a:r>
            </a:p>
          </p:txBody>
        </p:sp>
        <p:sp>
          <p:nvSpPr>
            <p:cNvPr id="1048942" name="Text Box 13"/>
            <p:cNvSpPr txBox="1">
              <a:spLocks noChangeArrowheads="1"/>
            </p:cNvSpPr>
            <p:nvPr/>
          </p:nvSpPr>
          <p:spPr bwMode="auto">
            <a:xfrm>
              <a:off x="3886200" y="3976688"/>
              <a:ext cx="381000" cy="456234"/>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F</a:t>
              </a:r>
            </a:p>
          </p:txBody>
        </p:sp>
        <p:sp>
          <p:nvSpPr>
            <p:cNvPr id="1048943" name="Text Box 14"/>
            <p:cNvSpPr txBox="1">
              <a:spLocks noChangeArrowheads="1"/>
            </p:cNvSpPr>
            <p:nvPr/>
          </p:nvSpPr>
          <p:spPr bwMode="auto">
            <a:xfrm>
              <a:off x="5181600" y="3976688"/>
              <a:ext cx="381000" cy="456234"/>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F</a:t>
              </a:r>
            </a:p>
          </p:txBody>
        </p:sp>
        <p:pic>
          <p:nvPicPr>
            <p:cNvPr id="2097177" name="Picture 15" descr="w-008-1"/>
            <p:cNvPicPr>
              <a:picLocks noChangeAspect="1" noChangeArrowheads="1"/>
            </p:cNvPicPr>
            <p:nvPr/>
          </p:nvPicPr>
          <p:blipFill>
            <a:blip r:embed="rId8"/>
            <a:srcRect/>
            <a:stretch>
              <a:fillRect/>
            </a:stretch>
          </p:blipFill>
          <p:spPr bwMode="auto">
            <a:xfrm>
              <a:off x="7264400" y="2743200"/>
              <a:ext cx="1117600" cy="1219200"/>
            </a:xfrm>
            <a:prstGeom prst="rect">
              <a:avLst/>
            </a:prstGeom>
            <a:noFill/>
            <a:ln>
              <a:noFill/>
            </a:ln>
          </p:spPr>
        </p:pic>
        <p:sp>
          <p:nvSpPr>
            <p:cNvPr id="1048944" name="Text Box 16"/>
            <p:cNvSpPr txBox="1">
              <a:spLocks noChangeArrowheads="1"/>
            </p:cNvSpPr>
            <p:nvPr/>
          </p:nvSpPr>
          <p:spPr bwMode="auto">
            <a:xfrm>
              <a:off x="7642861" y="3995530"/>
              <a:ext cx="517398" cy="456234"/>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50000"/>
                </a:spcBef>
                <a:buClrTx/>
                <a:buSzTx/>
                <a:buFontTx/>
                <a:buNone/>
              </a:pPr>
              <a:r>
                <a:rPr lang="en-US" altLang="en-US" sz="1800" b="1">
                  <a:solidFill>
                    <a:srgbClr val="FF0000"/>
                  </a:solidFill>
                  <a:latin typeface="Arial" panose="020B0604020202020204" pitchFamily="34" charset="0"/>
                </a:rPr>
                <a:t>F</a:t>
              </a:r>
            </a:p>
          </p:txBody>
        </p:sp>
      </p:grpSp>
      <p:sp>
        <p:nvSpPr>
          <p:cNvPr id="1048945"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119</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b="1" dirty="0">
                <a:solidFill>
                  <a:srgbClr val="FF00FF"/>
                </a:solidFill>
              </a:rPr>
              <a:t>Applications of AI</a:t>
            </a:r>
            <a:endParaRPr lang="en-US" dirty="0">
              <a:solidFill>
                <a:srgbClr val="FF00FF"/>
              </a:solidFill>
            </a:endParaRPr>
          </a:p>
        </p:txBody>
      </p:sp>
      <p:sp>
        <p:nvSpPr>
          <p:cNvPr id="1048631"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12</a:t>
            </a:fld>
            <a:endParaRPr lang="en-US"/>
          </a:p>
        </p:txBody>
      </p:sp>
      <p:sp>
        <p:nvSpPr>
          <p:cNvPr id="1048632" name="Content Placeholder 3"/>
          <p:cNvSpPr>
            <a:spLocks noGrp="1"/>
          </p:cNvSpPr>
          <p:nvPr>
            <p:ph sz="quarter" idx="1"/>
          </p:nvPr>
        </p:nvSpPr>
        <p:spPr>
          <a:xfrm>
            <a:off x="816864" y="1676400"/>
            <a:ext cx="10871200" cy="4953000"/>
          </a:xfrm>
        </p:spPr>
        <p:txBody>
          <a:bodyPr>
            <a:noAutofit/>
          </a:bodyPr>
          <a:lstStyle/>
          <a:p>
            <a:pPr marL="177800" indent="-177800">
              <a:lnSpc>
                <a:spcPct val="150000"/>
              </a:lnSpc>
              <a:buNone/>
            </a:pPr>
            <a:r>
              <a:rPr lang="en-US" sz="2400" dirty="0"/>
              <a:t>Solving problems that required thinking by humans:</a:t>
            </a:r>
          </a:p>
          <a:p>
            <a:pPr marL="403225" indent="-403225">
              <a:lnSpc>
                <a:spcPct val="150000"/>
              </a:lnSpc>
            </a:pPr>
            <a:r>
              <a:rPr lang="en-US" sz="2400" dirty="0"/>
              <a:t>Playing games (chess, checker, cards, ...)</a:t>
            </a:r>
          </a:p>
          <a:p>
            <a:pPr marL="403225" indent="-403225">
              <a:lnSpc>
                <a:spcPct val="150000"/>
              </a:lnSpc>
            </a:pPr>
            <a:r>
              <a:rPr lang="en-US" sz="2400" dirty="0"/>
              <a:t>Proving theorems (mathematical theorems, laws of physics, …)</a:t>
            </a:r>
          </a:p>
          <a:p>
            <a:r>
              <a:rPr lang="en-US" sz="2400" dirty="0"/>
              <a:t>Classification of text (Politics, Economic, Social, Sports, etc.,)</a:t>
            </a:r>
          </a:p>
          <a:p>
            <a:pPr marL="403225" indent="-403225">
              <a:lnSpc>
                <a:spcPct val="150000"/>
              </a:lnSpc>
            </a:pPr>
            <a:r>
              <a:rPr lang="en-US" sz="2400" dirty="0"/>
              <a:t>Information filtering and summarization of text</a:t>
            </a:r>
          </a:p>
          <a:p>
            <a:pPr marL="403225" indent="-403225">
              <a:lnSpc>
                <a:spcPct val="150000"/>
              </a:lnSpc>
            </a:pPr>
            <a:r>
              <a:rPr lang="en-US" sz="2400" dirty="0"/>
              <a:t>Writing story and poems, solving puzzles</a:t>
            </a:r>
          </a:p>
          <a:p>
            <a:pPr marL="403225" indent="-403225">
              <a:lnSpc>
                <a:spcPct val="150000"/>
              </a:lnSpc>
            </a:pPr>
            <a:r>
              <a:rPr lang="en-US" sz="2400" dirty="0"/>
              <a:t>Giving advice in Medical diagnosis, Equipment repair, Computer configuration and Financial planning.</a:t>
            </a:r>
          </a:p>
          <a:p>
            <a:endParaRPr lang="en-US" sz="2800" dirty="0"/>
          </a:p>
          <a:p>
            <a:pPr>
              <a:lnSpc>
                <a:spcPct val="150000"/>
              </a:lnSpc>
            </a:pPr>
            <a:endParaRPr lang="en-US" sz="28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9" name="Rectangle 2"/>
          <p:cNvSpPr>
            <a:spLocks noGrp="1" noChangeArrowheads="1"/>
          </p:cNvSpPr>
          <p:nvPr>
            <p:ph type="title"/>
          </p:nvPr>
        </p:nvSpPr>
        <p:spPr>
          <a:xfrm>
            <a:off x="2438400" y="152400"/>
            <a:ext cx="7162800" cy="685800"/>
          </a:xfrm>
        </p:spPr>
        <p:txBody>
          <a:bodyPr>
            <a:normAutofit fontScale="90000"/>
          </a:bodyPr>
          <a:lstStyle/>
          <a:p>
            <a:pPr algn="ctr" eaLnBrk="1" hangingPunct="1"/>
            <a:r>
              <a:rPr lang="en-US" altLang="en-US" b="1">
                <a:solidFill>
                  <a:srgbClr val="C9059F"/>
                </a:solidFill>
                <a:latin typeface="Comic Sans MS" panose="030F0702030302020204" pitchFamily="66" charset="0"/>
              </a:rPr>
              <a:t>Inductive learning</a:t>
            </a:r>
          </a:p>
        </p:txBody>
      </p:sp>
      <p:sp>
        <p:nvSpPr>
          <p:cNvPr id="1048950" name="Rectangle 3"/>
          <p:cNvSpPr>
            <a:spLocks noGrp="1" noChangeArrowheads="1"/>
          </p:cNvSpPr>
          <p:nvPr>
            <p:ph sz="quarter" idx="1"/>
          </p:nvPr>
        </p:nvSpPr>
        <p:spPr>
          <a:xfrm>
            <a:off x="704273" y="1551334"/>
            <a:ext cx="11480800" cy="6324600"/>
          </a:xfrm>
        </p:spPr>
        <p:txBody>
          <a:bodyPr>
            <a:normAutofit/>
          </a:bodyPr>
          <a:lstStyle/>
          <a:p>
            <a:pPr eaLnBrk="1" hangingPunct="1">
              <a:lnSpc>
                <a:spcPct val="170000"/>
              </a:lnSpc>
            </a:pPr>
            <a:r>
              <a:rPr lang="en-GB" altLang="en-US" sz="2400" dirty="0">
                <a:latin typeface="Comic Sans MS" panose="030F0702030302020204" pitchFamily="66" charset="0"/>
              </a:rPr>
              <a:t>In inductive learning we assume that all inputs and outputs to the function we want to learn are known, and that we have no prior knowledge of the problem domain.</a:t>
            </a:r>
            <a:endParaRPr lang="en-US" altLang="en-US" sz="2400" dirty="0">
              <a:latin typeface="Comic Sans MS" panose="030F0702030302020204" pitchFamily="66" charset="0"/>
            </a:endParaRPr>
          </a:p>
          <a:p>
            <a:pPr eaLnBrk="1" hangingPunct="1">
              <a:lnSpc>
                <a:spcPct val="170000"/>
              </a:lnSpc>
            </a:pPr>
            <a:r>
              <a:rPr lang="en-GB" altLang="en-US" sz="2400" dirty="0">
                <a:latin typeface="Comic Sans MS" panose="030F0702030302020204" pitchFamily="66" charset="0"/>
              </a:rPr>
              <a:t>In general terms, we have a set of examples, each consisting of an input and an output. </a:t>
            </a:r>
          </a:p>
          <a:p>
            <a:pPr eaLnBrk="1" hangingPunct="1">
              <a:lnSpc>
                <a:spcPct val="170000"/>
              </a:lnSpc>
            </a:pPr>
            <a:r>
              <a:rPr lang="en-GB" altLang="en-US" sz="2400" dirty="0">
                <a:latin typeface="Comic Sans MS" panose="030F0702030302020204" pitchFamily="66" charset="0"/>
              </a:rPr>
              <a:t> The outputs were generated by some unknown function of the inputs. </a:t>
            </a:r>
          </a:p>
          <a:p>
            <a:pPr eaLnBrk="1" hangingPunct="1">
              <a:lnSpc>
                <a:spcPct val="170000"/>
              </a:lnSpc>
            </a:pPr>
            <a:r>
              <a:rPr lang="en-GB" altLang="en-US" sz="2400" dirty="0">
                <a:latin typeface="Comic Sans MS" panose="030F0702030302020204" pitchFamily="66" charset="0"/>
              </a:rPr>
              <a:t>The aim of the learning algorithm is to determine the function, given just the inputs and outputs.</a:t>
            </a:r>
            <a:endParaRPr lang="en-US" altLang="en-US" sz="2400" dirty="0">
              <a:latin typeface="Comic Sans MS" panose="030F0702030302020204" pitchFamily="66" charset="0"/>
            </a:endParaRPr>
          </a:p>
        </p:txBody>
      </p:sp>
      <p:sp>
        <p:nvSpPr>
          <p:cNvPr id="1048951"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120</a:t>
            </a:fld>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2" name="Title 1"/>
          <p:cNvSpPr>
            <a:spLocks noGrp="1"/>
          </p:cNvSpPr>
          <p:nvPr>
            <p:ph type="title"/>
          </p:nvPr>
        </p:nvSpPr>
        <p:spPr>
          <a:xfrm>
            <a:off x="2438400" y="228600"/>
            <a:ext cx="8001000" cy="609600"/>
          </a:xfrm>
        </p:spPr>
        <p:txBody>
          <a:bodyPr>
            <a:normAutofit fontScale="90000"/>
          </a:bodyPr>
          <a:lstStyle/>
          <a:p>
            <a:pPr algn="r" eaLnBrk="1" hangingPunct="1"/>
            <a:r>
              <a:rPr lang="en-US" altLang="en-US" b="1">
                <a:solidFill>
                  <a:srgbClr val="C9059F"/>
                </a:solidFill>
                <a:latin typeface="Comic Sans MS" panose="030F0702030302020204" pitchFamily="66" charset="0"/>
              </a:rPr>
              <a:t>Con’t…</a:t>
            </a:r>
          </a:p>
        </p:txBody>
      </p:sp>
      <p:sp>
        <p:nvSpPr>
          <p:cNvPr id="1048953" name="Content Placeholder 2"/>
          <p:cNvSpPr>
            <a:spLocks noGrp="1"/>
          </p:cNvSpPr>
          <p:nvPr>
            <p:ph sz="quarter" idx="1"/>
          </p:nvPr>
        </p:nvSpPr>
        <p:spPr>
          <a:xfrm>
            <a:off x="990600" y="1279149"/>
            <a:ext cx="11049000" cy="6324600"/>
          </a:xfrm>
        </p:spPr>
        <p:txBody>
          <a:bodyPr/>
          <a:lstStyle/>
          <a:p>
            <a:pPr marL="274320" indent="-274320" eaLnBrk="1" fontAlgn="auto" hangingPunct="1">
              <a:lnSpc>
                <a:spcPct val="150000"/>
              </a:lnSpc>
              <a:spcBef>
                <a:spcPts val="580"/>
              </a:spcBef>
              <a:spcAft>
                <a:spcPts val="0"/>
              </a:spcAft>
            </a:pPr>
            <a:r>
              <a:rPr lang="en-US" sz="2500" dirty="0">
                <a:latin typeface="Comic Sans MS" pitchFamily="66" charset="0"/>
              </a:rPr>
              <a:t>It is a teaching strategy that emphasize the importance of developing a student </a:t>
            </a:r>
            <a:r>
              <a:rPr lang="en-US" sz="2500" dirty="0">
                <a:solidFill>
                  <a:srgbClr val="0000CC"/>
                </a:solidFill>
                <a:latin typeface="Comic Sans MS" pitchFamily="66" charset="0"/>
              </a:rPr>
              <a:t>evidence gathering and critical thinking skills.</a:t>
            </a:r>
            <a:endParaRPr lang="en-US" sz="2500" dirty="0">
              <a:latin typeface="Comic Sans MS" pitchFamily="66" charset="0"/>
            </a:endParaRPr>
          </a:p>
          <a:p>
            <a:pPr marL="274320" indent="-274320" eaLnBrk="1" fontAlgn="auto" hangingPunct="1">
              <a:lnSpc>
                <a:spcPct val="150000"/>
              </a:lnSpc>
              <a:spcBef>
                <a:spcPts val="580"/>
              </a:spcBef>
              <a:spcAft>
                <a:spcPts val="0"/>
              </a:spcAft>
            </a:pPr>
            <a:r>
              <a:rPr lang="en-US" sz="2500" dirty="0">
                <a:latin typeface="Comic Sans MS" pitchFamily="66" charset="0"/>
              </a:rPr>
              <a:t>Simplest form: learn a function from examples</a:t>
            </a:r>
            <a:endParaRPr lang="en-US" sz="2500" i="1" dirty="0">
              <a:latin typeface="Comic Sans MS" pitchFamily="66" charset="0"/>
            </a:endParaRPr>
          </a:p>
          <a:p>
            <a:pPr marL="274320" indent="-274320" eaLnBrk="1" fontAlgn="auto" hangingPunct="1">
              <a:lnSpc>
                <a:spcPct val="150000"/>
              </a:lnSpc>
              <a:spcBef>
                <a:spcPts val="580"/>
              </a:spcBef>
              <a:spcAft>
                <a:spcPts val="0"/>
              </a:spcAft>
              <a:buFont typeface="Wingdings 2" panose="05020102010507070707" pitchFamily="18" charset="2"/>
              <a:buNone/>
            </a:pPr>
            <a:r>
              <a:rPr lang="en-US" sz="2500" i="1" dirty="0">
                <a:latin typeface="Comic Sans MS" pitchFamily="66" charset="0"/>
              </a:rPr>
              <a:t>          f</a:t>
            </a:r>
            <a:r>
              <a:rPr lang="en-US" sz="2500" dirty="0">
                <a:latin typeface="Comic Sans MS" pitchFamily="66" charset="0"/>
              </a:rPr>
              <a:t> is the </a:t>
            </a:r>
            <a:r>
              <a:rPr lang="en-US" sz="2500" dirty="0">
                <a:solidFill>
                  <a:schemeClr val="accent2"/>
                </a:solidFill>
                <a:latin typeface="Comic Sans MS" pitchFamily="66" charset="0"/>
              </a:rPr>
              <a:t>target function</a:t>
            </a:r>
            <a:endParaRPr lang="en-US" sz="2500" dirty="0">
              <a:latin typeface="Comic Sans MS" pitchFamily="66" charset="0"/>
            </a:endParaRPr>
          </a:p>
          <a:p>
            <a:pPr marL="274320" indent="-274320" eaLnBrk="1" fontAlgn="auto" hangingPunct="1">
              <a:lnSpc>
                <a:spcPct val="150000"/>
              </a:lnSpc>
              <a:spcBef>
                <a:spcPts val="580"/>
              </a:spcBef>
              <a:spcAft>
                <a:spcPts val="0"/>
              </a:spcAft>
              <a:buFont typeface="Wingdings 2" panose="05020102010507070707" pitchFamily="18" charset="2"/>
              <a:buNone/>
            </a:pPr>
            <a:r>
              <a:rPr lang="en-US" sz="2500" dirty="0">
                <a:latin typeface="Comic Sans MS" pitchFamily="66" charset="0"/>
              </a:rPr>
              <a:t>           An </a:t>
            </a:r>
            <a:r>
              <a:rPr lang="en-US" sz="2500" dirty="0">
                <a:solidFill>
                  <a:schemeClr val="accent2"/>
                </a:solidFill>
                <a:latin typeface="Comic Sans MS" pitchFamily="66" charset="0"/>
              </a:rPr>
              <a:t>example </a:t>
            </a:r>
            <a:r>
              <a:rPr lang="en-US" sz="2500" dirty="0">
                <a:latin typeface="Comic Sans MS" pitchFamily="66" charset="0"/>
              </a:rPr>
              <a:t>is a pair (</a:t>
            </a:r>
            <a:r>
              <a:rPr lang="en-US" sz="2500" i="1" dirty="0">
                <a:latin typeface="Comic Sans MS" pitchFamily="66" charset="0"/>
              </a:rPr>
              <a:t>x</a:t>
            </a:r>
            <a:r>
              <a:rPr lang="en-US" sz="2500" dirty="0">
                <a:latin typeface="Comic Sans MS" pitchFamily="66" charset="0"/>
              </a:rPr>
              <a:t>, </a:t>
            </a:r>
            <a:r>
              <a:rPr lang="en-US" sz="2500" i="1" dirty="0">
                <a:latin typeface="Comic Sans MS" pitchFamily="66" charset="0"/>
              </a:rPr>
              <a:t>f(x)</a:t>
            </a:r>
            <a:r>
              <a:rPr lang="en-US" sz="2500" dirty="0">
                <a:latin typeface="Comic Sans MS" pitchFamily="66" charset="0"/>
              </a:rPr>
              <a:t>)</a:t>
            </a:r>
          </a:p>
          <a:p>
            <a:pPr marL="274320" indent="-274320" eaLnBrk="1" fontAlgn="auto" hangingPunct="1">
              <a:lnSpc>
                <a:spcPct val="150000"/>
              </a:lnSpc>
              <a:spcBef>
                <a:spcPts val="580"/>
              </a:spcBef>
              <a:spcAft>
                <a:spcPts val="0"/>
              </a:spcAft>
              <a:buFont typeface="Wingdings 2" panose="05020102010507070707" pitchFamily="18" charset="2"/>
              <a:buNone/>
            </a:pPr>
            <a:r>
              <a:rPr lang="en-US" sz="2500" dirty="0">
                <a:latin typeface="Comic Sans MS" pitchFamily="66" charset="0"/>
              </a:rPr>
              <a:t>             Problem: find a </a:t>
            </a:r>
            <a:r>
              <a:rPr lang="en-US" sz="2500" dirty="0">
                <a:solidFill>
                  <a:schemeClr val="accent2"/>
                </a:solidFill>
                <a:latin typeface="Comic Sans MS" pitchFamily="66" charset="0"/>
              </a:rPr>
              <a:t>hypothesis </a:t>
            </a:r>
            <a:r>
              <a:rPr lang="en-US" sz="2500" i="1" dirty="0">
                <a:latin typeface="Comic Sans MS" pitchFamily="66" charset="0"/>
              </a:rPr>
              <a:t>h</a:t>
            </a:r>
          </a:p>
          <a:p>
            <a:pPr marL="548640" lvl="1" eaLnBrk="1" fontAlgn="auto" hangingPunct="1">
              <a:lnSpc>
                <a:spcPct val="150000"/>
              </a:lnSpc>
              <a:spcBef>
                <a:spcPts val="370"/>
              </a:spcBef>
              <a:spcAft>
                <a:spcPts val="0"/>
              </a:spcAft>
              <a:buFont typeface="Wingdings 2" panose="05020102010507070707" pitchFamily="18" charset="2"/>
              <a:buNone/>
            </a:pPr>
            <a:r>
              <a:rPr lang="en-US" sz="2500" dirty="0">
                <a:latin typeface="Comic Sans MS" pitchFamily="66" charset="0"/>
              </a:rPr>
              <a:t>                   such that </a:t>
            </a:r>
            <a:r>
              <a:rPr lang="en-US" sz="2500" i="1" dirty="0">
                <a:latin typeface="Comic Sans MS" pitchFamily="66" charset="0"/>
              </a:rPr>
              <a:t>h </a:t>
            </a:r>
            <a:r>
              <a:rPr lang="en-US" sz="2500" i="1" dirty="0">
                <a:latin typeface="Comic Sans MS" pitchFamily="66" charset="0"/>
                <a:cs typeface="Arial" charset="0"/>
              </a:rPr>
              <a:t>≈ </a:t>
            </a:r>
            <a:r>
              <a:rPr lang="en-US" sz="2500" i="1" dirty="0">
                <a:latin typeface="Comic Sans MS" pitchFamily="66" charset="0"/>
              </a:rPr>
              <a:t>f</a:t>
            </a:r>
          </a:p>
          <a:p>
            <a:pPr marL="548640" lvl="1" eaLnBrk="1" fontAlgn="auto" hangingPunct="1">
              <a:lnSpc>
                <a:spcPct val="150000"/>
              </a:lnSpc>
              <a:spcBef>
                <a:spcPts val="370"/>
              </a:spcBef>
              <a:spcAft>
                <a:spcPts val="0"/>
              </a:spcAft>
              <a:buFont typeface="Wingdings 2" panose="05020102010507070707" pitchFamily="18" charset="2"/>
              <a:buNone/>
            </a:pPr>
            <a:r>
              <a:rPr lang="en-US" sz="2500" dirty="0">
                <a:latin typeface="Comic Sans MS" pitchFamily="66" charset="0"/>
              </a:rPr>
              <a:t>                    given a </a:t>
            </a:r>
            <a:r>
              <a:rPr lang="en-US" sz="2500" dirty="0">
                <a:solidFill>
                  <a:schemeClr val="accent2"/>
                </a:solidFill>
                <a:latin typeface="Comic Sans MS" pitchFamily="66" charset="0"/>
              </a:rPr>
              <a:t>training</a:t>
            </a:r>
            <a:r>
              <a:rPr lang="en-US" sz="2500" dirty="0">
                <a:latin typeface="Comic Sans MS" pitchFamily="66" charset="0"/>
              </a:rPr>
              <a:t> </a:t>
            </a:r>
            <a:r>
              <a:rPr lang="en-US" sz="2500" dirty="0">
                <a:solidFill>
                  <a:schemeClr val="accent2"/>
                </a:solidFill>
                <a:latin typeface="Comic Sans MS" pitchFamily="66" charset="0"/>
              </a:rPr>
              <a:t>set</a:t>
            </a:r>
            <a:r>
              <a:rPr lang="en-US" sz="2500" dirty="0">
                <a:latin typeface="Comic Sans MS" pitchFamily="66" charset="0"/>
              </a:rPr>
              <a:t> of examples</a:t>
            </a:r>
          </a:p>
          <a:p>
            <a:pPr marL="274320" indent="-274320" eaLnBrk="1" fontAlgn="auto" hangingPunct="1">
              <a:lnSpc>
                <a:spcPct val="150000"/>
              </a:lnSpc>
              <a:spcBef>
                <a:spcPts val="580"/>
              </a:spcBef>
              <a:spcAft>
                <a:spcPts val="0"/>
              </a:spcAft>
            </a:pPr>
            <a:r>
              <a:rPr lang="en-US" sz="2500" dirty="0">
                <a:latin typeface="Comic Sans MS" pitchFamily="66" charset="0"/>
              </a:rPr>
              <a:t>This is a highly simplified model of real learning.</a:t>
            </a:r>
          </a:p>
          <a:p>
            <a:pPr eaLnBrk="1" hangingPunct="1">
              <a:lnSpc>
                <a:spcPct val="150000"/>
              </a:lnSpc>
              <a:buFont typeface="Wingdings 2" panose="05020102010507070707" pitchFamily="18" charset="2"/>
              <a:buNone/>
            </a:pPr>
            <a:endParaRPr lang="en-US" sz="2500" dirty="0"/>
          </a:p>
        </p:txBody>
      </p:sp>
      <p:sp>
        <p:nvSpPr>
          <p:cNvPr id="1048954"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121</a:t>
            </a:fld>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5" name="Rectangle 2"/>
          <p:cNvSpPr>
            <a:spLocks noGrp="1" noChangeArrowheads="1"/>
          </p:cNvSpPr>
          <p:nvPr>
            <p:ph type="title"/>
          </p:nvPr>
        </p:nvSpPr>
        <p:spPr>
          <a:xfrm>
            <a:off x="2438400" y="152400"/>
            <a:ext cx="7772400" cy="685800"/>
          </a:xfrm>
        </p:spPr>
        <p:txBody>
          <a:bodyPr>
            <a:normAutofit fontScale="90000"/>
          </a:bodyPr>
          <a:lstStyle/>
          <a:p>
            <a:pPr eaLnBrk="1" hangingPunct="1"/>
            <a:r>
              <a:rPr lang="en-US" altLang="en-US" b="1">
                <a:solidFill>
                  <a:srgbClr val="C9059F"/>
                </a:solidFill>
                <a:latin typeface="Comic Sans MS" panose="030F0702030302020204" pitchFamily="66" charset="0"/>
              </a:rPr>
              <a:t>Inductive learning method</a:t>
            </a:r>
          </a:p>
        </p:txBody>
      </p:sp>
      <p:sp>
        <p:nvSpPr>
          <p:cNvPr id="1048956" name="Rectangle 3"/>
          <p:cNvSpPr>
            <a:spLocks noGrp="1" noChangeArrowheads="1"/>
          </p:cNvSpPr>
          <p:nvPr>
            <p:ph sz="quarter" idx="1"/>
          </p:nvPr>
        </p:nvSpPr>
        <p:spPr>
          <a:xfrm>
            <a:off x="711200" y="1516698"/>
            <a:ext cx="11252200" cy="5341302"/>
          </a:xfrm>
        </p:spPr>
        <p:txBody>
          <a:bodyPr/>
          <a:lstStyle/>
          <a:p>
            <a:pPr eaLnBrk="1" hangingPunct="1">
              <a:buFont typeface="Wingdings 2" panose="05020102010507070707" pitchFamily="18" charset="2"/>
              <a:buNone/>
            </a:pPr>
            <a:r>
              <a:rPr lang="en-GB" altLang="en-US" sz="2400" b="1" dirty="0">
                <a:solidFill>
                  <a:srgbClr val="0000CC"/>
                </a:solidFill>
                <a:latin typeface="Comic Sans MS" panose="030F0702030302020204" pitchFamily="66" charset="0"/>
              </a:rPr>
              <a:t>Example: </a:t>
            </a:r>
            <a:r>
              <a:rPr lang="en-GB" altLang="en-US" sz="2400" dirty="0">
                <a:latin typeface="Comic Sans MS" panose="030F0702030302020204" pitchFamily="66" charset="0"/>
              </a:rPr>
              <a:t>Figures next shows a set of examples: each has an input value, </a:t>
            </a:r>
            <a:r>
              <a:rPr lang="en-GB" altLang="en-US" sz="2400" i="1" dirty="0">
                <a:latin typeface="Comic Sans MS" panose="030F0702030302020204" pitchFamily="66" charset="0"/>
              </a:rPr>
              <a:t>x</a:t>
            </a:r>
            <a:r>
              <a:rPr lang="en-GB" altLang="en-US" sz="2400" dirty="0">
                <a:latin typeface="Comic Sans MS" panose="030F0702030302020204" pitchFamily="66" charset="0"/>
              </a:rPr>
              <a:t>, and an output value </a:t>
            </a:r>
            <a:r>
              <a:rPr lang="en-GB" altLang="en-US" sz="2400" i="1" dirty="0">
                <a:latin typeface="Comic Sans MS" panose="030F0702030302020204" pitchFamily="66" charset="0"/>
              </a:rPr>
              <a:t>f(x)</a:t>
            </a:r>
            <a:r>
              <a:rPr lang="en-GB" altLang="en-US" sz="2400" dirty="0">
                <a:latin typeface="Comic Sans MS" panose="030F0702030302020204" pitchFamily="66" charset="0"/>
              </a:rPr>
              <a:t>. Now we want to find a hypothesis, </a:t>
            </a:r>
            <a:r>
              <a:rPr lang="en-GB" altLang="en-US" sz="2400" i="1" dirty="0">
                <a:latin typeface="Comic Sans MS" panose="030F0702030302020204" pitchFamily="66" charset="0"/>
              </a:rPr>
              <a:t>h</a:t>
            </a:r>
            <a:r>
              <a:rPr lang="en-GB" altLang="en-US" sz="2400" dirty="0">
                <a:latin typeface="Comic Sans MS" panose="030F0702030302020204" pitchFamily="66" charset="0"/>
              </a:rPr>
              <a:t>, such that </a:t>
            </a:r>
            <a:r>
              <a:rPr lang="en-GB" altLang="en-US" sz="2400" i="1" dirty="0">
                <a:latin typeface="Comic Sans MS" panose="030F0702030302020204" pitchFamily="66" charset="0"/>
              </a:rPr>
              <a:t>h</a:t>
            </a:r>
            <a:r>
              <a:rPr lang="en-GB" altLang="en-US" sz="2400" dirty="0">
                <a:latin typeface="Comic Sans MS" panose="030F0702030302020204" pitchFamily="66" charset="0"/>
              </a:rPr>
              <a:t> is an approximation of </a:t>
            </a:r>
            <a:r>
              <a:rPr lang="en-GB" altLang="en-US" sz="2400" i="1" dirty="0">
                <a:latin typeface="Comic Sans MS" panose="030F0702030302020204" pitchFamily="66" charset="0"/>
              </a:rPr>
              <a:t>f</a:t>
            </a:r>
            <a:r>
              <a:rPr lang="en-GB" altLang="en-US" sz="2400" dirty="0">
                <a:latin typeface="Comic Sans MS" panose="030F0702030302020204" pitchFamily="66" charset="0"/>
              </a:rPr>
              <a:t>.</a:t>
            </a:r>
            <a:endParaRPr lang="en-US" altLang="en-US" sz="2400" dirty="0">
              <a:latin typeface="Comic Sans MS" panose="030F0702030302020204" pitchFamily="66" charset="0"/>
            </a:endParaRPr>
          </a:p>
          <a:p>
            <a:pPr eaLnBrk="1" hangingPunct="1"/>
            <a:r>
              <a:rPr lang="en-US" altLang="en-US" sz="2400" dirty="0">
                <a:latin typeface="Comic Sans MS" panose="030F0702030302020204" pitchFamily="66" charset="0"/>
              </a:rPr>
              <a:t>Construct/adjust </a:t>
            </a:r>
            <a:r>
              <a:rPr lang="en-US" altLang="en-US" sz="2400" i="1" dirty="0">
                <a:solidFill>
                  <a:srgbClr val="FF0000"/>
                </a:solidFill>
                <a:latin typeface="Comic Sans MS" panose="030F0702030302020204" pitchFamily="66" charset="0"/>
              </a:rPr>
              <a:t>h </a:t>
            </a:r>
            <a:r>
              <a:rPr lang="en-US" altLang="en-US" sz="2400" dirty="0">
                <a:solidFill>
                  <a:srgbClr val="FF0000"/>
                </a:solidFill>
                <a:latin typeface="Comic Sans MS" panose="030F0702030302020204" pitchFamily="66" charset="0"/>
              </a:rPr>
              <a:t>to agree with </a:t>
            </a:r>
            <a:r>
              <a:rPr lang="en-US" altLang="en-US" sz="2400" i="1" dirty="0">
                <a:solidFill>
                  <a:srgbClr val="FF0000"/>
                </a:solidFill>
                <a:latin typeface="Comic Sans MS" panose="030F0702030302020204" pitchFamily="66" charset="0"/>
              </a:rPr>
              <a:t>f</a:t>
            </a:r>
            <a:r>
              <a:rPr lang="en-US" altLang="en-US" sz="2400" dirty="0">
                <a:latin typeface="Comic Sans MS" panose="030F0702030302020204" pitchFamily="66" charset="0"/>
              </a:rPr>
              <a:t> on training set</a:t>
            </a:r>
          </a:p>
          <a:p>
            <a:pPr eaLnBrk="1" hangingPunct="1">
              <a:lnSpc>
                <a:spcPct val="150000"/>
              </a:lnSpc>
            </a:pPr>
            <a:r>
              <a:rPr lang="en-US" altLang="en-US" sz="2400" dirty="0">
                <a:latin typeface="Comic Sans MS" panose="030F0702030302020204" pitchFamily="66" charset="0"/>
              </a:rPr>
              <a:t>(</a:t>
            </a:r>
            <a:r>
              <a:rPr lang="en-US" altLang="en-US" sz="2400" i="1" dirty="0">
                <a:latin typeface="Comic Sans MS" panose="030F0702030302020204" pitchFamily="66" charset="0"/>
              </a:rPr>
              <a:t>h</a:t>
            </a:r>
            <a:r>
              <a:rPr lang="en-US" altLang="en-US" sz="2400" dirty="0">
                <a:latin typeface="Comic Sans MS" panose="030F0702030302020204" pitchFamily="66" charset="0"/>
              </a:rPr>
              <a:t> is </a:t>
            </a:r>
            <a:r>
              <a:rPr lang="en-US" altLang="en-US" sz="2400" dirty="0">
                <a:solidFill>
                  <a:schemeClr val="accent2"/>
                </a:solidFill>
                <a:latin typeface="Comic Sans MS" panose="030F0702030302020204" pitchFamily="66" charset="0"/>
              </a:rPr>
              <a:t>consistent </a:t>
            </a:r>
            <a:r>
              <a:rPr lang="en-US" altLang="en-US" sz="2400" dirty="0">
                <a:latin typeface="Comic Sans MS" panose="030F0702030302020204" pitchFamily="66" charset="0"/>
              </a:rPr>
              <a:t>if it agrees with </a:t>
            </a:r>
            <a:r>
              <a:rPr lang="en-US" altLang="en-US" sz="2400" i="1" dirty="0">
                <a:latin typeface="Comic Sans MS" panose="030F0702030302020204" pitchFamily="66" charset="0"/>
              </a:rPr>
              <a:t>f</a:t>
            </a:r>
            <a:r>
              <a:rPr lang="en-US" altLang="en-US" sz="2400" dirty="0">
                <a:latin typeface="Comic Sans MS" panose="030F0702030302020204" pitchFamily="66" charset="0"/>
              </a:rPr>
              <a:t> on all examples)</a:t>
            </a:r>
          </a:p>
          <a:p>
            <a:pPr eaLnBrk="1" hangingPunct="1"/>
            <a:r>
              <a:rPr lang="en-US" altLang="en-US" sz="2400" dirty="0">
                <a:latin typeface="Comic Sans MS" panose="030F0702030302020204" pitchFamily="66" charset="0"/>
              </a:rPr>
              <a:t>E.g., curve fitting:</a:t>
            </a:r>
          </a:p>
          <a:p>
            <a:pPr eaLnBrk="1" hangingPunct="1">
              <a:buFontTx/>
              <a:buNone/>
            </a:pPr>
            <a:endParaRPr lang="en-US" altLang="en-US" sz="2400" dirty="0">
              <a:latin typeface="Comic Sans MS" panose="030F0702030302020204" pitchFamily="66" charset="0"/>
            </a:endParaRPr>
          </a:p>
        </p:txBody>
      </p:sp>
      <p:pic>
        <p:nvPicPr>
          <p:cNvPr id="2097178" name="Picture 4" descr="curve-fitting1c"/>
          <p:cNvPicPr>
            <a:picLocks noChangeAspect="1" noChangeArrowheads="1"/>
          </p:cNvPicPr>
          <p:nvPr/>
        </p:nvPicPr>
        <p:blipFill>
          <a:blip r:embed="rId2"/>
          <a:srcRect/>
          <a:stretch>
            <a:fillRect/>
          </a:stretch>
        </p:blipFill>
        <p:spPr bwMode="auto">
          <a:xfrm>
            <a:off x="4724400" y="4431723"/>
            <a:ext cx="4953000" cy="1600200"/>
          </a:xfrm>
          <a:prstGeom prst="rect">
            <a:avLst/>
          </a:prstGeom>
          <a:noFill/>
          <a:ln>
            <a:noFill/>
          </a:ln>
        </p:spPr>
      </p:pic>
      <p:sp>
        <p:nvSpPr>
          <p:cNvPr id="1048957" name="Rectangle 4"/>
          <p:cNvSpPr>
            <a:spLocks noChangeArrowheads="1"/>
          </p:cNvSpPr>
          <p:nvPr/>
        </p:nvSpPr>
        <p:spPr bwMode="auto">
          <a:xfrm>
            <a:off x="2057400" y="6248400"/>
            <a:ext cx="8229600" cy="400050"/>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GB" altLang="en-US" sz="2000" b="1" dirty="0">
                <a:solidFill>
                  <a:srgbClr val="0000CC"/>
                </a:solidFill>
                <a:latin typeface="Arial" panose="020B0604020202020204" pitchFamily="34" charset="0"/>
              </a:rPr>
              <a:t>Figure 1 – Inductive learning: (A) a set of input/output examples</a:t>
            </a:r>
            <a:endParaRPr lang="en-US" altLang="en-US" sz="2000" dirty="0">
              <a:solidFill>
                <a:srgbClr val="0000CC"/>
              </a:solidFill>
              <a:latin typeface="Arial" panose="020B0604020202020204" pitchFamily="34" charset="0"/>
            </a:endParaRPr>
          </a:p>
        </p:txBody>
      </p:sp>
      <p:sp>
        <p:nvSpPr>
          <p:cNvPr id="1048958"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122</a:t>
            </a:fld>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9" name="Rectangle 2"/>
          <p:cNvSpPr>
            <a:spLocks noGrp="1" noChangeArrowheads="1"/>
          </p:cNvSpPr>
          <p:nvPr>
            <p:ph type="title"/>
          </p:nvPr>
        </p:nvSpPr>
        <p:spPr>
          <a:xfrm>
            <a:off x="2438400" y="274638"/>
            <a:ext cx="7772400" cy="868362"/>
          </a:xfrm>
        </p:spPr>
        <p:txBody>
          <a:bodyPr/>
          <a:lstStyle/>
          <a:p>
            <a:pPr algn="r" eaLnBrk="1" hangingPunct="1"/>
            <a:r>
              <a:rPr lang="en-US" altLang="en-US" b="1">
                <a:solidFill>
                  <a:srgbClr val="C9059F"/>
                </a:solidFill>
                <a:latin typeface="Comic Sans MS" panose="030F0702030302020204" pitchFamily="66" charset="0"/>
              </a:rPr>
              <a:t>Con’t…</a:t>
            </a:r>
          </a:p>
        </p:txBody>
      </p:sp>
      <p:sp>
        <p:nvSpPr>
          <p:cNvPr id="1048960" name="Rectangle 3"/>
          <p:cNvSpPr>
            <a:spLocks noGrp="1" noChangeArrowheads="1"/>
          </p:cNvSpPr>
          <p:nvPr>
            <p:ph sz="quarter" idx="1"/>
          </p:nvPr>
        </p:nvSpPr>
        <p:spPr/>
        <p:txBody>
          <a:bodyPr/>
          <a:lstStyle/>
          <a:p>
            <a:pPr eaLnBrk="1" hangingPunct="1"/>
            <a:r>
              <a:rPr lang="en-US" altLang="en-US" sz="2400">
                <a:latin typeface="Comic Sans MS" panose="030F0702030302020204" pitchFamily="66" charset="0"/>
              </a:rPr>
              <a:t>Construct/adjust </a:t>
            </a:r>
            <a:r>
              <a:rPr lang="en-US" altLang="en-US" sz="2400" i="1">
                <a:latin typeface="Comic Sans MS" panose="030F0702030302020204" pitchFamily="66" charset="0"/>
              </a:rPr>
              <a:t>h </a:t>
            </a:r>
            <a:r>
              <a:rPr lang="en-US" altLang="en-US" sz="2400">
                <a:latin typeface="Comic Sans MS" panose="030F0702030302020204" pitchFamily="66" charset="0"/>
              </a:rPr>
              <a:t>to agree with </a:t>
            </a:r>
            <a:r>
              <a:rPr lang="en-US" altLang="en-US" sz="2400" i="1">
                <a:latin typeface="Comic Sans MS" panose="030F0702030302020204" pitchFamily="66" charset="0"/>
              </a:rPr>
              <a:t>f</a:t>
            </a:r>
            <a:r>
              <a:rPr lang="en-US" altLang="en-US" sz="2400">
                <a:latin typeface="Comic Sans MS" panose="030F0702030302020204" pitchFamily="66" charset="0"/>
              </a:rPr>
              <a:t> on training set</a:t>
            </a:r>
          </a:p>
          <a:p>
            <a:pPr eaLnBrk="1" hangingPunct="1"/>
            <a:r>
              <a:rPr lang="en-US" altLang="en-US" sz="2400">
                <a:latin typeface="Comic Sans MS" panose="030F0702030302020204" pitchFamily="66" charset="0"/>
              </a:rPr>
              <a:t>(</a:t>
            </a:r>
            <a:r>
              <a:rPr lang="en-US" altLang="en-US" sz="2400" i="1">
                <a:latin typeface="Comic Sans MS" panose="030F0702030302020204" pitchFamily="66" charset="0"/>
              </a:rPr>
              <a:t>h</a:t>
            </a:r>
            <a:r>
              <a:rPr lang="en-US" altLang="en-US" sz="2400">
                <a:latin typeface="Comic Sans MS" panose="030F0702030302020204" pitchFamily="66" charset="0"/>
              </a:rPr>
              <a:t> is </a:t>
            </a:r>
            <a:r>
              <a:rPr lang="en-US" altLang="en-US" sz="2400">
                <a:solidFill>
                  <a:schemeClr val="accent2"/>
                </a:solidFill>
                <a:latin typeface="Comic Sans MS" panose="030F0702030302020204" pitchFamily="66" charset="0"/>
              </a:rPr>
              <a:t>consistent </a:t>
            </a:r>
            <a:r>
              <a:rPr lang="en-US" altLang="en-US" sz="2400">
                <a:latin typeface="Comic Sans MS" panose="030F0702030302020204" pitchFamily="66" charset="0"/>
              </a:rPr>
              <a:t>if it agrees with </a:t>
            </a:r>
            <a:r>
              <a:rPr lang="en-US" altLang="en-US" sz="2400" i="1">
                <a:latin typeface="Comic Sans MS" panose="030F0702030302020204" pitchFamily="66" charset="0"/>
              </a:rPr>
              <a:t>f</a:t>
            </a:r>
            <a:r>
              <a:rPr lang="en-US" altLang="en-US" sz="2400">
                <a:latin typeface="Comic Sans MS" panose="030F0702030302020204" pitchFamily="66" charset="0"/>
              </a:rPr>
              <a:t> on all examples)</a:t>
            </a:r>
          </a:p>
          <a:p>
            <a:pPr eaLnBrk="1" hangingPunct="1"/>
            <a:r>
              <a:rPr lang="en-US" altLang="en-US" sz="2400">
                <a:latin typeface="Comic Sans MS" panose="030F0702030302020204" pitchFamily="66" charset="0"/>
              </a:rPr>
              <a:t>E.g., curve fitting:</a:t>
            </a:r>
          </a:p>
        </p:txBody>
      </p:sp>
      <p:pic>
        <p:nvPicPr>
          <p:cNvPr id="2097179" name="Picture 6" descr="curve-fitting2c"/>
          <p:cNvPicPr>
            <a:picLocks noChangeAspect="1" noChangeArrowheads="1"/>
          </p:cNvPicPr>
          <p:nvPr/>
        </p:nvPicPr>
        <p:blipFill>
          <a:blip r:embed="rId2"/>
          <a:srcRect/>
          <a:stretch>
            <a:fillRect/>
          </a:stretch>
        </p:blipFill>
        <p:spPr bwMode="auto">
          <a:xfrm>
            <a:off x="3657600" y="3048000"/>
            <a:ext cx="4343400" cy="2928938"/>
          </a:xfrm>
          <a:prstGeom prst="rect">
            <a:avLst/>
          </a:prstGeom>
          <a:noFill/>
          <a:ln>
            <a:noFill/>
          </a:ln>
        </p:spPr>
      </p:pic>
      <p:sp>
        <p:nvSpPr>
          <p:cNvPr id="1048961" name="Rectangle 4"/>
          <p:cNvSpPr>
            <a:spLocks noChangeArrowheads="1"/>
          </p:cNvSpPr>
          <p:nvPr/>
        </p:nvSpPr>
        <p:spPr bwMode="auto">
          <a:xfrm>
            <a:off x="2057400" y="6096000"/>
            <a:ext cx="8382000" cy="400050"/>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GB" altLang="en-US" sz="2000" b="1">
                <a:solidFill>
                  <a:srgbClr val="0000CC"/>
                </a:solidFill>
                <a:latin typeface="Arial" panose="020B0604020202020204" pitchFamily="34" charset="0"/>
              </a:rPr>
              <a:t>Figure 1 – Inductive learning: (B) a set of input/output examples</a:t>
            </a:r>
            <a:endParaRPr lang="en-US" altLang="en-US" sz="2000">
              <a:solidFill>
                <a:srgbClr val="0000CC"/>
              </a:solidFill>
              <a:latin typeface="Arial" panose="020B0604020202020204" pitchFamily="34" charset="0"/>
            </a:endParaRPr>
          </a:p>
        </p:txBody>
      </p:sp>
      <p:sp>
        <p:nvSpPr>
          <p:cNvPr id="1048962"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123</a:t>
            </a:fld>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3" name="Rectangle 2"/>
          <p:cNvSpPr>
            <a:spLocks noGrp="1" noChangeArrowheads="1"/>
          </p:cNvSpPr>
          <p:nvPr>
            <p:ph type="title"/>
          </p:nvPr>
        </p:nvSpPr>
        <p:spPr>
          <a:xfrm>
            <a:off x="2438400" y="274638"/>
            <a:ext cx="7772400" cy="792162"/>
          </a:xfrm>
        </p:spPr>
        <p:txBody>
          <a:bodyPr/>
          <a:lstStyle/>
          <a:p>
            <a:pPr algn="r" eaLnBrk="1" hangingPunct="1"/>
            <a:r>
              <a:rPr lang="en-US" altLang="en-US" b="1">
                <a:solidFill>
                  <a:srgbClr val="C9059F"/>
                </a:solidFill>
                <a:latin typeface="Comic Sans MS" panose="030F0702030302020204" pitchFamily="66" charset="0"/>
              </a:rPr>
              <a:t>Con’t…</a:t>
            </a:r>
          </a:p>
        </p:txBody>
      </p:sp>
      <p:sp>
        <p:nvSpPr>
          <p:cNvPr id="1048964" name="Rectangle 3"/>
          <p:cNvSpPr>
            <a:spLocks noGrp="1" noChangeArrowheads="1"/>
          </p:cNvSpPr>
          <p:nvPr>
            <p:ph sz="quarter" idx="1"/>
          </p:nvPr>
        </p:nvSpPr>
        <p:spPr/>
        <p:txBody>
          <a:bodyPr/>
          <a:lstStyle/>
          <a:p>
            <a:pPr eaLnBrk="1" hangingPunct="1"/>
            <a:r>
              <a:rPr lang="en-US" altLang="en-US" sz="2400">
                <a:latin typeface="Comic Sans MS" panose="030F0702030302020204" pitchFamily="66" charset="0"/>
              </a:rPr>
              <a:t>Construct/adjust </a:t>
            </a:r>
            <a:r>
              <a:rPr lang="en-US" altLang="en-US" sz="2400" i="1">
                <a:latin typeface="Comic Sans MS" panose="030F0702030302020204" pitchFamily="66" charset="0"/>
              </a:rPr>
              <a:t>h </a:t>
            </a:r>
            <a:r>
              <a:rPr lang="en-US" altLang="en-US" sz="2400">
                <a:latin typeface="Comic Sans MS" panose="030F0702030302020204" pitchFamily="66" charset="0"/>
              </a:rPr>
              <a:t>to agree with </a:t>
            </a:r>
            <a:r>
              <a:rPr lang="en-US" altLang="en-US" sz="2400" i="1">
                <a:latin typeface="Comic Sans MS" panose="030F0702030302020204" pitchFamily="66" charset="0"/>
              </a:rPr>
              <a:t>f</a:t>
            </a:r>
            <a:r>
              <a:rPr lang="en-US" altLang="en-US" sz="2400">
                <a:latin typeface="Comic Sans MS" panose="030F0702030302020204" pitchFamily="66" charset="0"/>
              </a:rPr>
              <a:t> on training set</a:t>
            </a:r>
          </a:p>
          <a:p>
            <a:pPr eaLnBrk="1" hangingPunct="1"/>
            <a:r>
              <a:rPr lang="en-US" altLang="en-US" sz="2400">
                <a:latin typeface="Comic Sans MS" panose="030F0702030302020204" pitchFamily="66" charset="0"/>
              </a:rPr>
              <a:t>(</a:t>
            </a:r>
            <a:r>
              <a:rPr lang="en-US" altLang="en-US" sz="2400" i="1">
                <a:latin typeface="Comic Sans MS" panose="030F0702030302020204" pitchFamily="66" charset="0"/>
              </a:rPr>
              <a:t>h</a:t>
            </a:r>
            <a:r>
              <a:rPr lang="en-US" altLang="en-US" sz="2400">
                <a:latin typeface="Comic Sans MS" panose="030F0702030302020204" pitchFamily="66" charset="0"/>
              </a:rPr>
              <a:t> is </a:t>
            </a:r>
            <a:r>
              <a:rPr lang="en-US" altLang="en-US" sz="2400">
                <a:solidFill>
                  <a:schemeClr val="accent2"/>
                </a:solidFill>
                <a:latin typeface="Comic Sans MS" panose="030F0702030302020204" pitchFamily="66" charset="0"/>
              </a:rPr>
              <a:t>consistent </a:t>
            </a:r>
            <a:r>
              <a:rPr lang="en-US" altLang="en-US" sz="2400">
                <a:latin typeface="Comic Sans MS" panose="030F0702030302020204" pitchFamily="66" charset="0"/>
              </a:rPr>
              <a:t>if it agrees with </a:t>
            </a:r>
            <a:r>
              <a:rPr lang="en-US" altLang="en-US" sz="2400" i="1">
                <a:latin typeface="Comic Sans MS" panose="030F0702030302020204" pitchFamily="66" charset="0"/>
              </a:rPr>
              <a:t>f</a:t>
            </a:r>
            <a:r>
              <a:rPr lang="en-US" altLang="en-US" sz="2400">
                <a:latin typeface="Comic Sans MS" panose="030F0702030302020204" pitchFamily="66" charset="0"/>
              </a:rPr>
              <a:t> on all examples)</a:t>
            </a:r>
          </a:p>
          <a:p>
            <a:pPr eaLnBrk="1" hangingPunct="1"/>
            <a:r>
              <a:rPr lang="en-US" altLang="en-US" sz="2400">
                <a:latin typeface="Comic Sans MS" panose="030F0702030302020204" pitchFamily="66" charset="0"/>
              </a:rPr>
              <a:t>E.g., curve fitting:</a:t>
            </a:r>
          </a:p>
          <a:p>
            <a:pPr eaLnBrk="1" hangingPunct="1">
              <a:buFontTx/>
              <a:buNone/>
            </a:pPr>
            <a:endParaRPr lang="en-US" altLang="en-US" sz="2400">
              <a:latin typeface="Comic Sans MS" panose="030F0702030302020204" pitchFamily="66" charset="0"/>
            </a:endParaRPr>
          </a:p>
        </p:txBody>
      </p:sp>
      <p:pic>
        <p:nvPicPr>
          <p:cNvPr id="2097180" name="Picture 6" descr="curve-fitting3c"/>
          <p:cNvPicPr>
            <a:picLocks noChangeAspect="1" noChangeArrowheads="1"/>
          </p:cNvPicPr>
          <p:nvPr/>
        </p:nvPicPr>
        <p:blipFill>
          <a:blip r:embed="rId2"/>
          <a:srcRect/>
          <a:stretch>
            <a:fillRect/>
          </a:stretch>
        </p:blipFill>
        <p:spPr bwMode="auto">
          <a:xfrm>
            <a:off x="3048000" y="2971800"/>
            <a:ext cx="5257800" cy="2928938"/>
          </a:xfrm>
          <a:prstGeom prst="rect">
            <a:avLst/>
          </a:prstGeom>
          <a:noFill/>
          <a:ln>
            <a:noFill/>
          </a:ln>
        </p:spPr>
      </p:pic>
      <p:sp>
        <p:nvSpPr>
          <p:cNvPr id="1048965" name="Rectangle 4"/>
          <p:cNvSpPr>
            <a:spLocks noChangeArrowheads="1"/>
          </p:cNvSpPr>
          <p:nvPr/>
        </p:nvSpPr>
        <p:spPr bwMode="auto">
          <a:xfrm>
            <a:off x="2057400" y="6096000"/>
            <a:ext cx="8229600" cy="400050"/>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GB" altLang="en-US" sz="2000" b="1">
                <a:solidFill>
                  <a:srgbClr val="0000CC"/>
                </a:solidFill>
                <a:latin typeface="Arial" panose="020B0604020202020204" pitchFamily="34" charset="0"/>
              </a:rPr>
              <a:t>Figure 1 – Inductive learning: (C) a set of input/output examples</a:t>
            </a:r>
            <a:endParaRPr lang="en-US" altLang="en-US" sz="2000">
              <a:solidFill>
                <a:srgbClr val="0000CC"/>
              </a:solidFill>
              <a:latin typeface="Arial" panose="020B0604020202020204" pitchFamily="34" charset="0"/>
            </a:endParaRPr>
          </a:p>
        </p:txBody>
      </p:sp>
      <p:sp>
        <p:nvSpPr>
          <p:cNvPr id="1048966"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124</a:t>
            </a:fld>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7" name="Rectangle 2"/>
          <p:cNvSpPr>
            <a:spLocks noGrp="1" noChangeArrowheads="1"/>
          </p:cNvSpPr>
          <p:nvPr>
            <p:ph type="title"/>
          </p:nvPr>
        </p:nvSpPr>
        <p:spPr>
          <a:xfrm>
            <a:off x="2438400" y="274638"/>
            <a:ext cx="7772400" cy="792162"/>
          </a:xfrm>
        </p:spPr>
        <p:txBody>
          <a:bodyPr/>
          <a:lstStyle/>
          <a:p>
            <a:pPr algn="r" eaLnBrk="1" hangingPunct="1"/>
            <a:r>
              <a:rPr lang="en-US" altLang="en-US" b="1">
                <a:solidFill>
                  <a:srgbClr val="C9059F"/>
                </a:solidFill>
                <a:latin typeface="Comic Sans MS" panose="030F0702030302020204" pitchFamily="66" charset="0"/>
              </a:rPr>
              <a:t>Con’t…</a:t>
            </a:r>
          </a:p>
        </p:txBody>
      </p:sp>
      <p:sp>
        <p:nvSpPr>
          <p:cNvPr id="1048968" name="Rectangle 3"/>
          <p:cNvSpPr>
            <a:spLocks noGrp="1" noChangeArrowheads="1"/>
          </p:cNvSpPr>
          <p:nvPr>
            <p:ph sz="quarter" idx="1"/>
          </p:nvPr>
        </p:nvSpPr>
        <p:spPr/>
        <p:txBody>
          <a:bodyPr/>
          <a:lstStyle/>
          <a:p>
            <a:pPr eaLnBrk="1" hangingPunct="1"/>
            <a:r>
              <a:rPr lang="en-US" altLang="en-US" sz="2400">
                <a:latin typeface="Comic Sans MS" panose="030F0702030302020204" pitchFamily="66" charset="0"/>
              </a:rPr>
              <a:t>Construct/adjust </a:t>
            </a:r>
            <a:r>
              <a:rPr lang="en-US" altLang="en-US" sz="2400" i="1">
                <a:latin typeface="Comic Sans MS" panose="030F0702030302020204" pitchFamily="66" charset="0"/>
              </a:rPr>
              <a:t>h </a:t>
            </a:r>
            <a:r>
              <a:rPr lang="en-US" altLang="en-US" sz="2400">
                <a:latin typeface="Comic Sans MS" panose="030F0702030302020204" pitchFamily="66" charset="0"/>
              </a:rPr>
              <a:t>to agree with </a:t>
            </a:r>
            <a:r>
              <a:rPr lang="en-US" altLang="en-US" sz="2400" i="1">
                <a:latin typeface="Comic Sans MS" panose="030F0702030302020204" pitchFamily="66" charset="0"/>
              </a:rPr>
              <a:t>f</a:t>
            </a:r>
            <a:r>
              <a:rPr lang="en-US" altLang="en-US" sz="2400">
                <a:latin typeface="Comic Sans MS" panose="030F0702030302020204" pitchFamily="66" charset="0"/>
              </a:rPr>
              <a:t> on training set</a:t>
            </a:r>
          </a:p>
          <a:p>
            <a:pPr eaLnBrk="1" hangingPunct="1"/>
            <a:r>
              <a:rPr lang="en-US" altLang="en-US" sz="2400">
                <a:latin typeface="Comic Sans MS" panose="030F0702030302020204" pitchFamily="66" charset="0"/>
              </a:rPr>
              <a:t>(</a:t>
            </a:r>
            <a:r>
              <a:rPr lang="en-US" altLang="en-US" sz="2400" i="1">
                <a:latin typeface="Comic Sans MS" panose="030F0702030302020204" pitchFamily="66" charset="0"/>
              </a:rPr>
              <a:t>h</a:t>
            </a:r>
            <a:r>
              <a:rPr lang="en-US" altLang="en-US" sz="2400">
                <a:latin typeface="Comic Sans MS" panose="030F0702030302020204" pitchFamily="66" charset="0"/>
              </a:rPr>
              <a:t> is </a:t>
            </a:r>
            <a:r>
              <a:rPr lang="en-US" altLang="en-US" sz="2400">
                <a:solidFill>
                  <a:schemeClr val="accent2"/>
                </a:solidFill>
                <a:latin typeface="Comic Sans MS" panose="030F0702030302020204" pitchFamily="66" charset="0"/>
              </a:rPr>
              <a:t>consistent </a:t>
            </a:r>
            <a:r>
              <a:rPr lang="en-US" altLang="en-US" sz="2400">
                <a:latin typeface="Comic Sans MS" panose="030F0702030302020204" pitchFamily="66" charset="0"/>
              </a:rPr>
              <a:t>if it agrees with </a:t>
            </a:r>
            <a:r>
              <a:rPr lang="en-US" altLang="en-US" sz="2400" i="1">
                <a:latin typeface="Comic Sans MS" panose="030F0702030302020204" pitchFamily="66" charset="0"/>
              </a:rPr>
              <a:t>f</a:t>
            </a:r>
            <a:r>
              <a:rPr lang="en-US" altLang="en-US" sz="2400">
                <a:latin typeface="Comic Sans MS" panose="030F0702030302020204" pitchFamily="66" charset="0"/>
              </a:rPr>
              <a:t> on all examples)</a:t>
            </a:r>
          </a:p>
          <a:p>
            <a:pPr eaLnBrk="1" hangingPunct="1"/>
            <a:r>
              <a:rPr lang="en-US" altLang="en-US" sz="2400">
                <a:latin typeface="Comic Sans MS" panose="030F0702030302020204" pitchFamily="66" charset="0"/>
              </a:rPr>
              <a:t>E.g., curve fitting:</a:t>
            </a:r>
          </a:p>
        </p:txBody>
      </p:sp>
      <p:pic>
        <p:nvPicPr>
          <p:cNvPr id="2097181" name="Picture 6" descr="curve-fitting4c"/>
          <p:cNvPicPr>
            <a:picLocks noChangeAspect="1" noChangeArrowheads="1"/>
          </p:cNvPicPr>
          <p:nvPr/>
        </p:nvPicPr>
        <p:blipFill>
          <a:blip r:embed="rId2"/>
          <a:srcRect/>
          <a:stretch>
            <a:fillRect/>
          </a:stretch>
        </p:blipFill>
        <p:spPr bwMode="auto">
          <a:xfrm>
            <a:off x="2895600" y="3124200"/>
            <a:ext cx="5181600" cy="2590800"/>
          </a:xfrm>
          <a:prstGeom prst="rect">
            <a:avLst/>
          </a:prstGeom>
          <a:noFill/>
          <a:ln>
            <a:noFill/>
          </a:ln>
        </p:spPr>
      </p:pic>
      <p:sp>
        <p:nvSpPr>
          <p:cNvPr id="1048969" name="Rectangle 4"/>
          <p:cNvSpPr>
            <a:spLocks noChangeArrowheads="1"/>
          </p:cNvSpPr>
          <p:nvPr/>
        </p:nvSpPr>
        <p:spPr bwMode="auto">
          <a:xfrm>
            <a:off x="2057400" y="6096000"/>
            <a:ext cx="8305800" cy="400050"/>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GB" altLang="en-US" sz="2000" b="1">
                <a:solidFill>
                  <a:srgbClr val="0000CC"/>
                </a:solidFill>
                <a:latin typeface="Arial" panose="020B0604020202020204" pitchFamily="34" charset="0"/>
              </a:rPr>
              <a:t>Figure 1 – Inductive learning: (D) a set of input/output examples</a:t>
            </a:r>
            <a:endParaRPr lang="en-US" altLang="en-US" sz="2000">
              <a:solidFill>
                <a:srgbClr val="0000CC"/>
              </a:solidFill>
              <a:latin typeface="Arial" panose="020B0604020202020204" pitchFamily="34" charset="0"/>
            </a:endParaRPr>
          </a:p>
        </p:txBody>
      </p:sp>
      <p:sp>
        <p:nvSpPr>
          <p:cNvPr id="1048970"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125</a:t>
            </a:fld>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2" name="Picture 2" descr="curve-fitting5c"/>
          <p:cNvPicPr>
            <a:picLocks noChangeAspect="1" noChangeArrowheads="1"/>
          </p:cNvPicPr>
          <p:nvPr/>
        </p:nvPicPr>
        <p:blipFill>
          <a:blip r:embed="rId2"/>
          <a:srcRect/>
          <a:stretch>
            <a:fillRect/>
          </a:stretch>
        </p:blipFill>
        <p:spPr bwMode="auto">
          <a:xfrm>
            <a:off x="4343400" y="3124200"/>
            <a:ext cx="5257800" cy="2971800"/>
          </a:xfrm>
          <a:prstGeom prst="rect">
            <a:avLst/>
          </a:prstGeom>
          <a:noFill/>
          <a:ln>
            <a:noFill/>
          </a:ln>
        </p:spPr>
      </p:pic>
      <p:sp>
        <p:nvSpPr>
          <p:cNvPr id="1048971" name="Rectangle 3"/>
          <p:cNvSpPr>
            <a:spLocks noGrp="1" noChangeArrowheads="1"/>
          </p:cNvSpPr>
          <p:nvPr>
            <p:ph type="title"/>
          </p:nvPr>
        </p:nvSpPr>
        <p:spPr>
          <a:xfrm>
            <a:off x="2438400" y="274638"/>
            <a:ext cx="7772400" cy="792162"/>
          </a:xfrm>
        </p:spPr>
        <p:txBody>
          <a:bodyPr/>
          <a:lstStyle/>
          <a:p>
            <a:pPr algn="r" eaLnBrk="1" hangingPunct="1"/>
            <a:r>
              <a:rPr lang="en-US" altLang="en-US" b="1">
                <a:solidFill>
                  <a:srgbClr val="C9059F"/>
                </a:solidFill>
                <a:latin typeface="Comic Sans MS" panose="030F0702030302020204" pitchFamily="66" charset="0"/>
              </a:rPr>
              <a:t>Con’t…</a:t>
            </a:r>
          </a:p>
        </p:txBody>
      </p:sp>
      <p:sp>
        <p:nvSpPr>
          <p:cNvPr id="1048972" name="Rectangle 4"/>
          <p:cNvSpPr>
            <a:spLocks noGrp="1" noChangeArrowheads="1"/>
          </p:cNvSpPr>
          <p:nvPr>
            <p:ph sz="quarter" idx="1"/>
          </p:nvPr>
        </p:nvSpPr>
        <p:spPr>
          <a:xfrm>
            <a:off x="838200" y="1600200"/>
            <a:ext cx="10668000" cy="1524000"/>
          </a:xfrm>
        </p:spPr>
        <p:txBody>
          <a:bodyPr/>
          <a:lstStyle/>
          <a:p>
            <a:pPr eaLnBrk="1" hangingPunct="1"/>
            <a:r>
              <a:rPr lang="en-US" altLang="en-US" sz="2400" dirty="0">
                <a:latin typeface="Comic Sans MS" panose="030F0702030302020204" pitchFamily="66" charset="0"/>
              </a:rPr>
              <a:t>Construct/adjust </a:t>
            </a:r>
            <a:r>
              <a:rPr lang="en-US" altLang="en-US" sz="2400" i="1" dirty="0">
                <a:latin typeface="Comic Sans MS" panose="030F0702030302020204" pitchFamily="66" charset="0"/>
              </a:rPr>
              <a:t>h </a:t>
            </a:r>
            <a:r>
              <a:rPr lang="en-US" altLang="en-US" sz="2400" dirty="0">
                <a:latin typeface="Comic Sans MS" panose="030F0702030302020204" pitchFamily="66" charset="0"/>
              </a:rPr>
              <a:t>to agree with </a:t>
            </a:r>
            <a:r>
              <a:rPr lang="en-US" altLang="en-US" sz="2400" i="1" dirty="0">
                <a:latin typeface="Comic Sans MS" panose="030F0702030302020204" pitchFamily="66" charset="0"/>
              </a:rPr>
              <a:t>f</a:t>
            </a:r>
            <a:r>
              <a:rPr lang="en-US" altLang="en-US" sz="2400" dirty="0">
                <a:latin typeface="Comic Sans MS" panose="030F0702030302020204" pitchFamily="66" charset="0"/>
              </a:rPr>
              <a:t> on training set</a:t>
            </a:r>
          </a:p>
          <a:p>
            <a:pPr eaLnBrk="1" hangingPunct="1"/>
            <a:r>
              <a:rPr lang="en-US" altLang="en-US" sz="2400" dirty="0">
                <a:latin typeface="Comic Sans MS" panose="030F0702030302020204" pitchFamily="66" charset="0"/>
              </a:rPr>
              <a:t>(</a:t>
            </a:r>
            <a:r>
              <a:rPr lang="en-US" altLang="en-US" sz="2400" i="1" dirty="0">
                <a:latin typeface="Comic Sans MS" panose="030F0702030302020204" pitchFamily="66" charset="0"/>
              </a:rPr>
              <a:t>h</a:t>
            </a:r>
            <a:r>
              <a:rPr lang="en-US" altLang="en-US" sz="2400" dirty="0">
                <a:latin typeface="Comic Sans MS" panose="030F0702030302020204" pitchFamily="66" charset="0"/>
              </a:rPr>
              <a:t> is </a:t>
            </a:r>
            <a:r>
              <a:rPr lang="en-US" altLang="en-US" sz="2400" dirty="0">
                <a:solidFill>
                  <a:schemeClr val="accent2"/>
                </a:solidFill>
                <a:latin typeface="Comic Sans MS" panose="030F0702030302020204" pitchFamily="66" charset="0"/>
              </a:rPr>
              <a:t>consistent </a:t>
            </a:r>
            <a:r>
              <a:rPr lang="en-US" altLang="en-US" sz="2400" dirty="0">
                <a:latin typeface="Comic Sans MS" panose="030F0702030302020204" pitchFamily="66" charset="0"/>
              </a:rPr>
              <a:t>if it agrees with </a:t>
            </a:r>
            <a:r>
              <a:rPr lang="en-US" altLang="en-US" sz="2400" i="1" dirty="0">
                <a:latin typeface="Comic Sans MS" panose="030F0702030302020204" pitchFamily="66" charset="0"/>
              </a:rPr>
              <a:t>f</a:t>
            </a:r>
            <a:r>
              <a:rPr lang="en-US" altLang="en-US" sz="2400" dirty="0">
                <a:latin typeface="Comic Sans MS" panose="030F0702030302020204" pitchFamily="66" charset="0"/>
              </a:rPr>
              <a:t> on all examples)</a:t>
            </a:r>
          </a:p>
          <a:p>
            <a:pPr eaLnBrk="1" hangingPunct="1"/>
            <a:r>
              <a:rPr lang="en-US" altLang="en-US" sz="2400" dirty="0">
                <a:latin typeface="Comic Sans MS" panose="030F0702030302020204" pitchFamily="66" charset="0"/>
              </a:rPr>
              <a:t>E.g., curve fitting:</a:t>
            </a:r>
          </a:p>
          <a:p>
            <a:pPr eaLnBrk="1" hangingPunct="1">
              <a:buFont typeface="Wingdings 2" panose="05020102010507070707" pitchFamily="18" charset="2"/>
              <a:buNone/>
            </a:pPr>
            <a:endParaRPr lang="en-US" altLang="en-US" sz="2400" dirty="0">
              <a:latin typeface="Comic Sans MS" panose="030F0702030302020204" pitchFamily="66" charset="0"/>
            </a:endParaRPr>
          </a:p>
          <a:p>
            <a:pPr eaLnBrk="1" hangingPunct="1"/>
            <a:endParaRPr lang="en-US" altLang="en-US" sz="2400" dirty="0">
              <a:latin typeface="Comic Sans MS" panose="030F0702030302020204" pitchFamily="66" charset="0"/>
            </a:endParaRPr>
          </a:p>
          <a:p>
            <a:pPr eaLnBrk="1" hangingPunct="1">
              <a:buFont typeface="Wingdings 2" panose="05020102010507070707" pitchFamily="18" charset="2"/>
              <a:buNone/>
            </a:pPr>
            <a:endParaRPr lang="en-US" altLang="en-US" sz="2400" dirty="0">
              <a:latin typeface="Comic Sans MS" panose="030F0702030302020204" pitchFamily="66" charset="0"/>
            </a:endParaRPr>
          </a:p>
          <a:p>
            <a:pPr eaLnBrk="1" hangingPunct="1"/>
            <a:endParaRPr lang="en-US" altLang="en-US" sz="2400" dirty="0">
              <a:latin typeface="Comic Sans MS" panose="030F0702030302020204" pitchFamily="66" charset="0"/>
            </a:endParaRPr>
          </a:p>
          <a:p>
            <a:pPr eaLnBrk="1" hangingPunct="1"/>
            <a:endParaRPr lang="en-US" altLang="en-US" sz="2400" dirty="0">
              <a:latin typeface="Comic Sans MS" panose="030F0702030302020204" pitchFamily="66" charset="0"/>
            </a:endParaRPr>
          </a:p>
          <a:p>
            <a:pPr eaLnBrk="1" hangingPunct="1"/>
            <a:endParaRPr lang="en-US" altLang="en-US" sz="2400" dirty="0">
              <a:latin typeface="Comic Sans MS" panose="030F0702030302020204" pitchFamily="66" charset="0"/>
            </a:endParaRPr>
          </a:p>
        </p:txBody>
      </p:sp>
      <p:sp>
        <p:nvSpPr>
          <p:cNvPr id="1048973" name="Rectangle 4"/>
          <p:cNvSpPr>
            <a:spLocks noChangeArrowheads="1"/>
          </p:cNvSpPr>
          <p:nvPr/>
        </p:nvSpPr>
        <p:spPr bwMode="auto">
          <a:xfrm>
            <a:off x="2057400" y="6096000"/>
            <a:ext cx="7848600" cy="400050"/>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GB" altLang="en-US" sz="2000" b="1">
                <a:solidFill>
                  <a:srgbClr val="0000CC"/>
                </a:solidFill>
                <a:latin typeface="Arial" panose="020B0604020202020204" pitchFamily="34" charset="0"/>
              </a:rPr>
              <a:t>Figure 1– Inductive learning: (E) a set of input/output examples</a:t>
            </a:r>
            <a:endParaRPr lang="en-US" altLang="en-US" sz="2000">
              <a:solidFill>
                <a:srgbClr val="0000CC"/>
              </a:solidFill>
              <a:latin typeface="Arial" panose="020B0604020202020204" pitchFamily="34" charset="0"/>
            </a:endParaRPr>
          </a:p>
        </p:txBody>
      </p:sp>
      <p:sp>
        <p:nvSpPr>
          <p:cNvPr id="1048974"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126</a:t>
            </a:fld>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3" name="Picture 7" descr="curve-fitting5c"/>
          <p:cNvPicPr>
            <a:picLocks noChangeAspect="1" noChangeArrowheads="1"/>
          </p:cNvPicPr>
          <p:nvPr/>
        </p:nvPicPr>
        <p:blipFill>
          <a:blip r:embed="rId2"/>
          <a:srcRect/>
          <a:stretch>
            <a:fillRect/>
          </a:stretch>
        </p:blipFill>
        <p:spPr bwMode="auto">
          <a:xfrm>
            <a:off x="6705600" y="2362200"/>
            <a:ext cx="5257800" cy="3733800"/>
          </a:xfrm>
          <a:prstGeom prst="rect">
            <a:avLst/>
          </a:prstGeom>
          <a:noFill/>
          <a:ln>
            <a:noFill/>
          </a:ln>
        </p:spPr>
      </p:pic>
      <p:sp>
        <p:nvSpPr>
          <p:cNvPr id="1048975" name="Rectangle 2"/>
          <p:cNvSpPr>
            <a:spLocks noGrp="1" noChangeArrowheads="1"/>
          </p:cNvSpPr>
          <p:nvPr>
            <p:ph type="title"/>
          </p:nvPr>
        </p:nvSpPr>
        <p:spPr>
          <a:xfrm>
            <a:off x="2438400" y="152400"/>
            <a:ext cx="7772400" cy="685800"/>
          </a:xfrm>
        </p:spPr>
        <p:txBody>
          <a:bodyPr>
            <a:normAutofit fontScale="90000"/>
          </a:bodyPr>
          <a:lstStyle/>
          <a:p>
            <a:pPr algn="r" eaLnBrk="1" hangingPunct="1"/>
            <a:r>
              <a:rPr lang="en-US" altLang="en-US" b="1">
                <a:solidFill>
                  <a:srgbClr val="C9059F"/>
                </a:solidFill>
                <a:latin typeface="Comic Sans MS" panose="030F0702030302020204" pitchFamily="66" charset="0"/>
              </a:rPr>
              <a:t>Con’t…</a:t>
            </a:r>
          </a:p>
        </p:txBody>
      </p:sp>
      <p:sp>
        <p:nvSpPr>
          <p:cNvPr id="1048976" name="Rectangle 3"/>
          <p:cNvSpPr>
            <a:spLocks noGrp="1" noChangeArrowheads="1"/>
          </p:cNvSpPr>
          <p:nvPr>
            <p:ph sz="quarter" idx="1"/>
          </p:nvPr>
        </p:nvSpPr>
        <p:spPr>
          <a:xfrm>
            <a:off x="838200" y="1516698"/>
            <a:ext cx="11201400" cy="5341302"/>
          </a:xfrm>
        </p:spPr>
        <p:txBody>
          <a:bodyPr>
            <a:normAutofit/>
          </a:bodyPr>
          <a:lstStyle/>
          <a:p>
            <a:pPr eaLnBrk="1" hangingPunct="1">
              <a:lnSpc>
                <a:spcPct val="90000"/>
              </a:lnSpc>
            </a:pPr>
            <a:r>
              <a:rPr lang="en-US" altLang="en-US" sz="2400" dirty="0">
                <a:latin typeface="Comic Sans MS" panose="030F0702030302020204" pitchFamily="66" charset="0"/>
              </a:rPr>
              <a:t>Construct/adjust </a:t>
            </a:r>
            <a:r>
              <a:rPr lang="en-US" altLang="en-US" sz="2400" i="1" dirty="0">
                <a:latin typeface="Comic Sans MS" panose="030F0702030302020204" pitchFamily="66" charset="0"/>
              </a:rPr>
              <a:t>h </a:t>
            </a:r>
            <a:r>
              <a:rPr lang="en-US" altLang="en-US" sz="2400" dirty="0">
                <a:latin typeface="Comic Sans MS" panose="030F0702030302020204" pitchFamily="66" charset="0"/>
              </a:rPr>
              <a:t>to agree with </a:t>
            </a:r>
            <a:r>
              <a:rPr lang="en-US" altLang="en-US" sz="2400" i="1" dirty="0">
                <a:latin typeface="Comic Sans MS" panose="030F0702030302020204" pitchFamily="66" charset="0"/>
              </a:rPr>
              <a:t>f</a:t>
            </a:r>
            <a:r>
              <a:rPr lang="en-US" altLang="en-US" sz="2400" dirty="0">
                <a:latin typeface="Comic Sans MS" panose="030F0702030302020204" pitchFamily="66" charset="0"/>
              </a:rPr>
              <a:t> on training set</a:t>
            </a:r>
          </a:p>
          <a:p>
            <a:pPr eaLnBrk="1" hangingPunct="1">
              <a:lnSpc>
                <a:spcPct val="90000"/>
              </a:lnSpc>
            </a:pPr>
            <a:r>
              <a:rPr lang="en-US" altLang="en-US" sz="2400" dirty="0">
                <a:latin typeface="Comic Sans MS" panose="030F0702030302020204" pitchFamily="66" charset="0"/>
              </a:rPr>
              <a:t>(</a:t>
            </a:r>
            <a:r>
              <a:rPr lang="en-US" altLang="en-US" sz="2400" i="1" dirty="0">
                <a:latin typeface="Comic Sans MS" panose="030F0702030302020204" pitchFamily="66" charset="0"/>
              </a:rPr>
              <a:t>h</a:t>
            </a:r>
            <a:r>
              <a:rPr lang="en-US" altLang="en-US" sz="2400" dirty="0">
                <a:latin typeface="Comic Sans MS" panose="030F0702030302020204" pitchFamily="66" charset="0"/>
              </a:rPr>
              <a:t> is </a:t>
            </a:r>
            <a:r>
              <a:rPr lang="en-US" altLang="en-US" sz="2400" dirty="0">
                <a:solidFill>
                  <a:schemeClr val="accent2"/>
                </a:solidFill>
                <a:latin typeface="Comic Sans MS" panose="030F0702030302020204" pitchFamily="66" charset="0"/>
              </a:rPr>
              <a:t>consistent </a:t>
            </a:r>
            <a:r>
              <a:rPr lang="en-US" altLang="en-US" sz="2400" dirty="0">
                <a:latin typeface="Comic Sans MS" panose="030F0702030302020204" pitchFamily="66" charset="0"/>
              </a:rPr>
              <a:t>if it agrees with </a:t>
            </a:r>
            <a:r>
              <a:rPr lang="en-US" altLang="en-US" sz="2400" i="1" dirty="0">
                <a:latin typeface="Comic Sans MS" panose="030F0702030302020204" pitchFamily="66" charset="0"/>
              </a:rPr>
              <a:t>f</a:t>
            </a:r>
            <a:r>
              <a:rPr lang="en-US" altLang="en-US" sz="2400" dirty="0">
                <a:latin typeface="Comic Sans MS" panose="030F0702030302020204" pitchFamily="66" charset="0"/>
              </a:rPr>
              <a:t> on all examples)</a:t>
            </a:r>
          </a:p>
          <a:p>
            <a:pPr eaLnBrk="1" hangingPunct="1">
              <a:lnSpc>
                <a:spcPct val="90000"/>
              </a:lnSpc>
            </a:pPr>
            <a:r>
              <a:rPr lang="en-US" altLang="en-US" sz="2400" dirty="0">
                <a:latin typeface="Comic Sans MS" panose="030F0702030302020204" pitchFamily="66" charset="0"/>
              </a:rPr>
              <a:t>E.g., curve fitting:</a:t>
            </a:r>
          </a:p>
          <a:p>
            <a:pPr eaLnBrk="1" hangingPunct="1">
              <a:lnSpc>
                <a:spcPct val="90000"/>
              </a:lnSpc>
            </a:pPr>
            <a:endParaRPr lang="en-US" altLang="en-US" sz="2400" dirty="0">
              <a:latin typeface="Comic Sans MS" panose="030F0702030302020204" pitchFamily="66" charset="0"/>
            </a:endParaRPr>
          </a:p>
          <a:p>
            <a:pPr eaLnBrk="1" hangingPunct="1">
              <a:lnSpc>
                <a:spcPct val="90000"/>
              </a:lnSpc>
              <a:buFont typeface="Wingdings 2" panose="05020102010507070707" pitchFamily="18" charset="2"/>
              <a:buNone/>
            </a:pPr>
            <a:endParaRPr lang="en-US" altLang="en-US" sz="2400" dirty="0">
              <a:latin typeface="Comic Sans MS" panose="030F0702030302020204" pitchFamily="66" charset="0"/>
            </a:endParaRPr>
          </a:p>
          <a:p>
            <a:pPr eaLnBrk="1" hangingPunct="1">
              <a:lnSpc>
                <a:spcPct val="90000"/>
              </a:lnSpc>
              <a:buFont typeface="Wingdings 2" panose="05020102010507070707" pitchFamily="18" charset="2"/>
              <a:buNone/>
            </a:pPr>
            <a:endParaRPr lang="en-US" altLang="en-US" sz="2400" dirty="0">
              <a:latin typeface="Comic Sans MS" panose="030F0702030302020204" pitchFamily="66" charset="0"/>
            </a:endParaRPr>
          </a:p>
          <a:p>
            <a:pPr eaLnBrk="1" hangingPunct="1">
              <a:lnSpc>
                <a:spcPct val="90000"/>
              </a:lnSpc>
              <a:buFont typeface="Wingdings 2" panose="05020102010507070707" pitchFamily="18" charset="2"/>
              <a:buNone/>
            </a:pPr>
            <a:endParaRPr lang="en-US" altLang="en-US" sz="2400" dirty="0">
              <a:latin typeface="Comic Sans MS" panose="030F0702030302020204" pitchFamily="66" charset="0"/>
            </a:endParaRPr>
          </a:p>
          <a:p>
            <a:pPr eaLnBrk="1" hangingPunct="1">
              <a:lnSpc>
                <a:spcPct val="90000"/>
              </a:lnSpc>
            </a:pPr>
            <a:endParaRPr lang="en-US" altLang="en-US" sz="2400" dirty="0">
              <a:latin typeface="Comic Sans MS" panose="030F0702030302020204" pitchFamily="66" charset="0"/>
            </a:endParaRPr>
          </a:p>
          <a:p>
            <a:pPr eaLnBrk="1" hangingPunct="1">
              <a:lnSpc>
                <a:spcPct val="90000"/>
              </a:lnSpc>
            </a:pPr>
            <a:endParaRPr lang="en-US" altLang="en-US" sz="2400" dirty="0">
              <a:latin typeface="Comic Sans MS" panose="030F0702030302020204" pitchFamily="66" charset="0"/>
            </a:endParaRPr>
          </a:p>
          <a:p>
            <a:pPr eaLnBrk="1" hangingPunct="1">
              <a:lnSpc>
                <a:spcPct val="90000"/>
              </a:lnSpc>
            </a:pPr>
            <a:endParaRPr lang="en-US" altLang="en-US" sz="2400" dirty="0">
              <a:latin typeface="Comic Sans MS" panose="030F0702030302020204" pitchFamily="66" charset="0"/>
            </a:endParaRPr>
          </a:p>
          <a:p>
            <a:pPr eaLnBrk="1" hangingPunct="1">
              <a:lnSpc>
                <a:spcPct val="90000"/>
              </a:lnSpc>
              <a:buFont typeface="Wingdings 2" panose="05020102010507070707" pitchFamily="18" charset="2"/>
              <a:buNone/>
            </a:pPr>
            <a:endParaRPr lang="en-US" altLang="en-US" sz="2400" dirty="0">
              <a:latin typeface="Comic Sans MS" panose="030F0702030302020204" pitchFamily="66" charset="0"/>
            </a:endParaRPr>
          </a:p>
          <a:p>
            <a:pPr eaLnBrk="1" hangingPunct="1">
              <a:lnSpc>
                <a:spcPct val="90000"/>
              </a:lnSpc>
            </a:pPr>
            <a:r>
              <a:rPr lang="en-US" altLang="en-US" sz="2400" dirty="0">
                <a:solidFill>
                  <a:srgbClr val="0000CC"/>
                </a:solidFill>
                <a:latin typeface="Comic Sans MS" panose="030F0702030302020204" pitchFamily="66" charset="0"/>
              </a:rPr>
              <a:t>Ockham’s razor</a:t>
            </a:r>
            <a:r>
              <a:rPr lang="en-US" altLang="en-US" sz="2400" dirty="0">
                <a:latin typeface="Comic Sans MS" panose="030F0702030302020204" pitchFamily="66" charset="0"/>
              </a:rPr>
              <a:t>: prefer the simplest hypothesis consistent with data</a:t>
            </a:r>
          </a:p>
          <a:p>
            <a:pPr eaLnBrk="1" hangingPunct="1">
              <a:lnSpc>
                <a:spcPct val="90000"/>
              </a:lnSpc>
            </a:pPr>
            <a:endParaRPr lang="en-US" altLang="en-US" sz="2400" dirty="0">
              <a:latin typeface="Comic Sans MS" panose="030F0702030302020204" pitchFamily="66" charset="0"/>
            </a:endParaRPr>
          </a:p>
          <a:p>
            <a:pPr eaLnBrk="1" hangingPunct="1">
              <a:lnSpc>
                <a:spcPct val="90000"/>
              </a:lnSpc>
              <a:buFont typeface="Wingdings 2" panose="05020102010507070707" pitchFamily="18" charset="2"/>
              <a:buNone/>
            </a:pPr>
            <a:endParaRPr lang="en-US" altLang="en-US" sz="2400" dirty="0">
              <a:latin typeface="Comic Sans MS" panose="030F0702030302020204" pitchFamily="66" charset="0"/>
            </a:endParaRPr>
          </a:p>
          <a:p>
            <a:pPr eaLnBrk="1" hangingPunct="1">
              <a:lnSpc>
                <a:spcPct val="90000"/>
              </a:lnSpc>
              <a:buFontTx/>
              <a:buNone/>
            </a:pPr>
            <a:endParaRPr lang="en-US" altLang="en-US" sz="2400" dirty="0">
              <a:latin typeface="Comic Sans MS" panose="030F0702030302020204" pitchFamily="66" charset="0"/>
            </a:endParaRPr>
          </a:p>
        </p:txBody>
      </p:sp>
      <p:sp>
        <p:nvSpPr>
          <p:cNvPr id="1048977" name="Rectangle 4"/>
          <p:cNvSpPr>
            <a:spLocks noChangeArrowheads="1"/>
          </p:cNvSpPr>
          <p:nvPr/>
        </p:nvSpPr>
        <p:spPr bwMode="auto">
          <a:xfrm>
            <a:off x="2743200" y="5588168"/>
            <a:ext cx="9753600" cy="1015663"/>
          </a:xfrm>
          <a:prstGeom prst="rect">
            <a:avLst/>
          </a:prstGeom>
          <a:noFill/>
          <a:ln>
            <a:noFill/>
          </a:ln>
        </p:spPr>
        <p:txBody>
          <a:bodyPr wrap="squar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GB" altLang="en-US" sz="2000" b="1" dirty="0">
                <a:solidFill>
                  <a:srgbClr val="FF0000"/>
                </a:solidFill>
                <a:latin typeface="Arial" panose="020B0604020202020204" pitchFamily="34" charset="0"/>
              </a:rPr>
              <a:t>Figure 1– Inductive learning: (F) a number of possible curves that fit the data.</a:t>
            </a:r>
            <a:endParaRPr lang="en-US" altLang="en-US" sz="2000" dirty="0">
              <a:solidFill>
                <a:srgbClr val="FF0000"/>
              </a:solidFill>
              <a:latin typeface="Arial" panose="020B0604020202020204" pitchFamily="34" charset="0"/>
            </a:endParaRPr>
          </a:p>
          <a:p>
            <a:pPr eaLnBrk="1" hangingPunct="1">
              <a:spcBef>
                <a:spcPct val="0"/>
              </a:spcBef>
              <a:buClrTx/>
              <a:buSzTx/>
              <a:buFontTx/>
              <a:buNone/>
            </a:pPr>
            <a:r>
              <a:rPr lang="en-GB" altLang="en-US" sz="2000" b="1" dirty="0">
                <a:latin typeface="Arial" panose="020B0604020202020204" pitchFamily="34" charset="0"/>
              </a:rPr>
              <a:t> </a:t>
            </a:r>
            <a:endParaRPr lang="en-US" altLang="en-US" sz="2000" dirty="0">
              <a:latin typeface="Arial" panose="020B0604020202020204" pitchFamily="34" charset="0"/>
            </a:endParaRPr>
          </a:p>
          <a:p>
            <a:pPr eaLnBrk="1" hangingPunct="1">
              <a:spcBef>
                <a:spcPct val="0"/>
              </a:spcBef>
              <a:buClrTx/>
              <a:buSzTx/>
              <a:buFontTx/>
              <a:buNone/>
            </a:pPr>
            <a:endParaRPr lang="en-US" altLang="en-US" sz="2000" dirty="0">
              <a:solidFill>
                <a:srgbClr val="0000CC"/>
              </a:solidFill>
              <a:latin typeface="Arial" panose="020B0604020202020204" pitchFamily="34" charset="0"/>
            </a:endParaRPr>
          </a:p>
        </p:txBody>
      </p:sp>
      <p:sp>
        <p:nvSpPr>
          <p:cNvPr id="1048978"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127</a:t>
            </a:fld>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9" name="Rectangle 2"/>
          <p:cNvSpPr>
            <a:spLocks noGrp="1" noChangeArrowheads="1"/>
          </p:cNvSpPr>
          <p:nvPr>
            <p:ph type="title"/>
          </p:nvPr>
        </p:nvSpPr>
        <p:spPr>
          <a:xfrm>
            <a:off x="2667000" y="152400"/>
            <a:ext cx="7543800" cy="838200"/>
          </a:xfrm>
        </p:spPr>
        <p:txBody>
          <a:bodyPr/>
          <a:lstStyle/>
          <a:p>
            <a:pPr eaLnBrk="1" hangingPunct="1"/>
            <a:r>
              <a:rPr lang="en-US" altLang="en-US" b="1">
                <a:solidFill>
                  <a:srgbClr val="C9059F"/>
                </a:solidFill>
                <a:latin typeface="Comic Sans MS" panose="030F0702030302020204" pitchFamily="66" charset="0"/>
              </a:rPr>
              <a:t>Learning decision trees</a:t>
            </a:r>
          </a:p>
        </p:txBody>
      </p:sp>
      <p:sp>
        <p:nvSpPr>
          <p:cNvPr id="1048980" name="Rectangle 3"/>
          <p:cNvSpPr>
            <a:spLocks noGrp="1" noChangeArrowheads="1"/>
          </p:cNvSpPr>
          <p:nvPr>
            <p:ph sz="quarter" idx="1"/>
          </p:nvPr>
        </p:nvSpPr>
        <p:spPr>
          <a:xfrm>
            <a:off x="800100" y="1320713"/>
            <a:ext cx="11277600" cy="5867400"/>
          </a:xfrm>
        </p:spPr>
        <p:txBody>
          <a:bodyPr>
            <a:normAutofit fontScale="92500" lnSpcReduction="10000"/>
          </a:bodyPr>
          <a:lstStyle/>
          <a:p>
            <a:pPr marL="381000" indent="-381000" eaLnBrk="1" fontAlgn="auto" hangingPunct="1">
              <a:lnSpc>
                <a:spcPct val="150000"/>
              </a:lnSpc>
              <a:spcBef>
                <a:spcPts val="580"/>
              </a:spcBef>
              <a:spcAft>
                <a:spcPts val="0"/>
              </a:spcAft>
              <a:buFont typeface="Wingdings 2" panose="05020102010507070707" pitchFamily="18" charset="2"/>
              <a:buNone/>
            </a:pPr>
            <a:r>
              <a:rPr lang="en-US" sz="2400" b="1" dirty="0">
                <a:solidFill>
                  <a:srgbClr val="0000CC"/>
                </a:solidFill>
                <a:latin typeface="Comic Sans MS" pitchFamily="66" charset="0"/>
              </a:rPr>
              <a:t>Problem: </a:t>
            </a:r>
            <a:r>
              <a:rPr lang="en-US" sz="2400" dirty="0">
                <a:latin typeface="Comic Sans MS" pitchFamily="66" charset="0"/>
              </a:rPr>
              <a:t>decide whether to wait for a table at a restaurant, based on the following attributes:</a:t>
            </a:r>
          </a:p>
          <a:p>
            <a:pPr marL="800100" lvl="1" indent="-342900" eaLnBrk="1" fontAlgn="auto" hangingPunct="1">
              <a:lnSpc>
                <a:spcPct val="150000"/>
              </a:lnSpc>
              <a:spcBef>
                <a:spcPts val="370"/>
              </a:spcBef>
              <a:spcAft>
                <a:spcPts val="0"/>
              </a:spcAft>
              <a:buFontTx/>
              <a:buAutoNum type="arabicPeriod"/>
            </a:pPr>
            <a:r>
              <a:rPr lang="en-US" sz="2000" b="1" dirty="0">
                <a:latin typeface="Comic Sans MS" pitchFamily="66" charset="0"/>
              </a:rPr>
              <a:t>Alternate: </a:t>
            </a:r>
            <a:r>
              <a:rPr lang="en-US" sz="2000" dirty="0">
                <a:latin typeface="Comic Sans MS" pitchFamily="66" charset="0"/>
              </a:rPr>
              <a:t>is there an alternative restaurant near by?</a:t>
            </a:r>
          </a:p>
          <a:p>
            <a:pPr marL="800100" lvl="1" indent="-342900" eaLnBrk="1" fontAlgn="auto" hangingPunct="1">
              <a:lnSpc>
                <a:spcPct val="150000"/>
              </a:lnSpc>
              <a:spcBef>
                <a:spcPts val="370"/>
              </a:spcBef>
              <a:spcAft>
                <a:spcPts val="0"/>
              </a:spcAft>
              <a:buFontTx/>
              <a:buAutoNum type="arabicPeriod"/>
            </a:pPr>
            <a:r>
              <a:rPr lang="en-US" sz="2000" b="1" dirty="0">
                <a:latin typeface="Comic Sans MS" pitchFamily="66" charset="0"/>
              </a:rPr>
              <a:t>Bar: </a:t>
            </a:r>
            <a:r>
              <a:rPr lang="en-US" sz="2000" dirty="0">
                <a:latin typeface="Comic Sans MS" pitchFamily="66" charset="0"/>
              </a:rPr>
              <a:t>is there a comfortable bar area to wait in?</a:t>
            </a:r>
          </a:p>
          <a:p>
            <a:pPr marL="800100" lvl="1" indent="-342900" eaLnBrk="1" fontAlgn="auto" hangingPunct="1">
              <a:lnSpc>
                <a:spcPct val="150000"/>
              </a:lnSpc>
              <a:spcBef>
                <a:spcPts val="370"/>
              </a:spcBef>
              <a:spcAft>
                <a:spcPts val="0"/>
              </a:spcAft>
              <a:buFontTx/>
              <a:buAutoNum type="arabicPeriod"/>
            </a:pPr>
            <a:r>
              <a:rPr lang="en-US" sz="2000" b="1" dirty="0">
                <a:latin typeface="Comic Sans MS" pitchFamily="66" charset="0"/>
              </a:rPr>
              <a:t>Fri/Sat: </a:t>
            </a:r>
            <a:r>
              <a:rPr lang="en-US" sz="2000" dirty="0">
                <a:latin typeface="Comic Sans MS" pitchFamily="66" charset="0"/>
              </a:rPr>
              <a:t>is today Friday or Saturday?</a:t>
            </a:r>
          </a:p>
          <a:p>
            <a:pPr marL="800100" lvl="1" indent="-342900" eaLnBrk="1" fontAlgn="auto" hangingPunct="1">
              <a:lnSpc>
                <a:spcPct val="150000"/>
              </a:lnSpc>
              <a:spcBef>
                <a:spcPts val="370"/>
              </a:spcBef>
              <a:spcAft>
                <a:spcPts val="0"/>
              </a:spcAft>
              <a:buFontTx/>
              <a:buAutoNum type="arabicPeriod"/>
            </a:pPr>
            <a:r>
              <a:rPr lang="en-US" sz="2000" b="1" dirty="0">
                <a:latin typeface="Comic Sans MS" pitchFamily="66" charset="0"/>
              </a:rPr>
              <a:t>Hungry: </a:t>
            </a:r>
            <a:r>
              <a:rPr lang="en-US" sz="2000" dirty="0">
                <a:latin typeface="Comic Sans MS" pitchFamily="66" charset="0"/>
              </a:rPr>
              <a:t>are we hungry?</a:t>
            </a:r>
          </a:p>
          <a:p>
            <a:pPr marL="800100" lvl="1" indent="-342900" eaLnBrk="1" fontAlgn="auto" hangingPunct="1">
              <a:lnSpc>
                <a:spcPct val="150000"/>
              </a:lnSpc>
              <a:spcBef>
                <a:spcPts val="370"/>
              </a:spcBef>
              <a:spcAft>
                <a:spcPts val="0"/>
              </a:spcAft>
              <a:buFontTx/>
              <a:buAutoNum type="arabicPeriod"/>
            </a:pPr>
            <a:r>
              <a:rPr lang="en-US" sz="2000" b="1" dirty="0">
                <a:latin typeface="Comic Sans MS" pitchFamily="66" charset="0"/>
              </a:rPr>
              <a:t>Patrons: </a:t>
            </a:r>
            <a:r>
              <a:rPr lang="en-US" sz="2000" dirty="0">
                <a:latin typeface="Comic Sans MS" pitchFamily="66" charset="0"/>
              </a:rPr>
              <a:t>number of people in the restaurant (None, Some, Full)</a:t>
            </a:r>
          </a:p>
          <a:p>
            <a:pPr marL="800100" lvl="1" indent="-342900" eaLnBrk="1" fontAlgn="auto" hangingPunct="1">
              <a:lnSpc>
                <a:spcPct val="150000"/>
              </a:lnSpc>
              <a:spcBef>
                <a:spcPts val="370"/>
              </a:spcBef>
              <a:spcAft>
                <a:spcPts val="0"/>
              </a:spcAft>
              <a:buFontTx/>
              <a:buAutoNum type="arabicPeriod"/>
            </a:pPr>
            <a:r>
              <a:rPr lang="en-US" sz="2000" b="1" dirty="0">
                <a:latin typeface="Comic Sans MS" pitchFamily="66" charset="0"/>
              </a:rPr>
              <a:t>Price: </a:t>
            </a:r>
            <a:r>
              <a:rPr lang="en-US" sz="2000" dirty="0">
                <a:latin typeface="Comic Sans MS" pitchFamily="66" charset="0"/>
              </a:rPr>
              <a:t>price range ($, $$, $$$)</a:t>
            </a:r>
          </a:p>
          <a:p>
            <a:pPr marL="800100" lvl="1" indent="-342900" eaLnBrk="1" fontAlgn="auto" hangingPunct="1">
              <a:lnSpc>
                <a:spcPct val="150000"/>
              </a:lnSpc>
              <a:spcBef>
                <a:spcPts val="370"/>
              </a:spcBef>
              <a:spcAft>
                <a:spcPts val="0"/>
              </a:spcAft>
              <a:buFontTx/>
              <a:buAutoNum type="arabicPeriod"/>
            </a:pPr>
            <a:r>
              <a:rPr lang="en-US" sz="2000" b="1" dirty="0">
                <a:latin typeface="Comic Sans MS" pitchFamily="66" charset="0"/>
              </a:rPr>
              <a:t>Raining: </a:t>
            </a:r>
            <a:r>
              <a:rPr lang="en-US" sz="2000" dirty="0">
                <a:latin typeface="Comic Sans MS" pitchFamily="66" charset="0"/>
              </a:rPr>
              <a:t>is it raining outside?</a:t>
            </a:r>
          </a:p>
          <a:p>
            <a:pPr marL="800100" lvl="1" indent="-342900" eaLnBrk="1" fontAlgn="auto" hangingPunct="1">
              <a:lnSpc>
                <a:spcPct val="150000"/>
              </a:lnSpc>
              <a:spcBef>
                <a:spcPts val="370"/>
              </a:spcBef>
              <a:spcAft>
                <a:spcPts val="0"/>
              </a:spcAft>
              <a:buFontTx/>
              <a:buAutoNum type="arabicPeriod"/>
            </a:pPr>
            <a:r>
              <a:rPr lang="en-US" sz="2000" b="1" dirty="0">
                <a:latin typeface="Comic Sans MS" pitchFamily="66" charset="0"/>
              </a:rPr>
              <a:t>Reservation: </a:t>
            </a:r>
            <a:r>
              <a:rPr lang="en-US" sz="2000" dirty="0">
                <a:latin typeface="Comic Sans MS" pitchFamily="66" charset="0"/>
              </a:rPr>
              <a:t>have we made a reservation?</a:t>
            </a:r>
          </a:p>
          <a:p>
            <a:pPr marL="800100" lvl="1" indent="-342900" eaLnBrk="1" fontAlgn="auto" hangingPunct="1">
              <a:lnSpc>
                <a:spcPct val="150000"/>
              </a:lnSpc>
              <a:spcBef>
                <a:spcPts val="370"/>
              </a:spcBef>
              <a:spcAft>
                <a:spcPts val="0"/>
              </a:spcAft>
              <a:buFontTx/>
              <a:buAutoNum type="arabicPeriod"/>
            </a:pPr>
            <a:r>
              <a:rPr lang="en-US" sz="2000" b="1" dirty="0">
                <a:latin typeface="Comic Sans MS" pitchFamily="66" charset="0"/>
              </a:rPr>
              <a:t>Type: </a:t>
            </a:r>
            <a:r>
              <a:rPr lang="en-US" sz="2000" dirty="0">
                <a:latin typeface="Comic Sans MS" pitchFamily="66" charset="0"/>
              </a:rPr>
              <a:t>kind of restaurant (French, Italian, Thai, Burger)</a:t>
            </a:r>
          </a:p>
          <a:p>
            <a:pPr marL="800100" lvl="1" indent="-342900" eaLnBrk="1" fontAlgn="auto" hangingPunct="1">
              <a:lnSpc>
                <a:spcPct val="150000"/>
              </a:lnSpc>
              <a:spcBef>
                <a:spcPts val="370"/>
              </a:spcBef>
              <a:spcAft>
                <a:spcPts val="0"/>
              </a:spcAft>
              <a:buFontTx/>
              <a:buAutoNum type="arabicPeriod"/>
            </a:pPr>
            <a:r>
              <a:rPr lang="en-US" sz="2000" dirty="0">
                <a:latin typeface="Comic Sans MS" pitchFamily="66" charset="0"/>
              </a:rPr>
              <a:t> </a:t>
            </a:r>
            <a:r>
              <a:rPr lang="en-US" sz="2000" b="1" dirty="0">
                <a:latin typeface="Comic Sans MS" pitchFamily="66" charset="0"/>
              </a:rPr>
              <a:t>Wait Estimate: </a:t>
            </a:r>
            <a:r>
              <a:rPr lang="en-US" sz="2000" dirty="0">
                <a:latin typeface="Comic Sans MS" pitchFamily="66" charset="0"/>
              </a:rPr>
              <a:t>estimated waiting time (0-10, 10-30, 30-60, &gt;60)</a:t>
            </a:r>
          </a:p>
        </p:txBody>
      </p:sp>
      <p:sp>
        <p:nvSpPr>
          <p:cNvPr id="1048981"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128</a:t>
            </a:fld>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2" name="Rectangle 2"/>
          <p:cNvSpPr>
            <a:spLocks noGrp="1" noChangeArrowheads="1"/>
          </p:cNvSpPr>
          <p:nvPr>
            <p:ph type="title"/>
          </p:nvPr>
        </p:nvSpPr>
        <p:spPr>
          <a:xfrm>
            <a:off x="2438400" y="152400"/>
            <a:ext cx="9042400" cy="762000"/>
          </a:xfrm>
        </p:spPr>
        <p:txBody>
          <a:bodyPr>
            <a:normAutofit fontScale="90000"/>
          </a:bodyPr>
          <a:lstStyle/>
          <a:p>
            <a:pPr eaLnBrk="1" fontAlgn="auto" hangingPunct="1">
              <a:spcAft>
                <a:spcPts val="0"/>
              </a:spcAft>
            </a:pPr>
            <a:r>
              <a:rPr lang="en-US" b="1" dirty="0">
                <a:solidFill>
                  <a:srgbClr val="C9059F"/>
                </a:solidFill>
                <a:latin typeface="Comic Sans MS" pitchFamily="66" charset="0"/>
              </a:rPr>
              <a:t>Attribute-based representations</a:t>
            </a:r>
          </a:p>
        </p:txBody>
      </p:sp>
      <p:sp>
        <p:nvSpPr>
          <p:cNvPr id="1048983" name="Rectangle 3"/>
          <p:cNvSpPr>
            <a:spLocks noGrp="1" noChangeArrowheads="1"/>
          </p:cNvSpPr>
          <p:nvPr>
            <p:ph sz="quarter" idx="1"/>
          </p:nvPr>
        </p:nvSpPr>
        <p:spPr>
          <a:xfrm>
            <a:off x="711200" y="1449878"/>
            <a:ext cx="11252200" cy="5943600"/>
          </a:xfrm>
        </p:spPr>
        <p:txBody>
          <a:bodyPr>
            <a:normAutofit/>
          </a:bodyPr>
          <a:lstStyle/>
          <a:p>
            <a:pPr eaLnBrk="1" hangingPunct="1"/>
            <a:r>
              <a:rPr lang="en-US" altLang="en-US" sz="2000" dirty="0">
                <a:latin typeface="Comic Sans MS" panose="030F0702030302020204" pitchFamily="66" charset="0"/>
              </a:rPr>
              <a:t>Examples described by </a:t>
            </a:r>
            <a:r>
              <a:rPr lang="en-US" altLang="en-US" sz="2000" dirty="0">
                <a:solidFill>
                  <a:schemeClr val="accent2"/>
                </a:solidFill>
                <a:latin typeface="Comic Sans MS" panose="030F0702030302020204" pitchFamily="66" charset="0"/>
              </a:rPr>
              <a:t>attribute values </a:t>
            </a:r>
            <a:r>
              <a:rPr lang="en-US" altLang="en-US" sz="2000" dirty="0">
                <a:latin typeface="Comic Sans MS" panose="030F0702030302020204" pitchFamily="66" charset="0"/>
              </a:rPr>
              <a:t>(Boolean, discrete, continuous)</a:t>
            </a:r>
          </a:p>
          <a:p>
            <a:pPr eaLnBrk="1" hangingPunct="1">
              <a:lnSpc>
                <a:spcPct val="80000"/>
              </a:lnSpc>
            </a:pPr>
            <a:r>
              <a:rPr lang="en-US" altLang="en-US" sz="2000" dirty="0">
                <a:latin typeface="Comic Sans MS" panose="030F0702030302020204" pitchFamily="66" charset="0"/>
              </a:rPr>
              <a:t>E.g., situations where I will/won't wait for a table:</a:t>
            </a:r>
          </a:p>
          <a:p>
            <a:pPr eaLnBrk="1" hangingPunct="1">
              <a:lnSpc>
                <a:spcPct val="80000"/>
              </a:lnSpc>
              <a:buFontTx/>
              <a:buNone/>
            </a:pPr>
            <a:endParaRPr lang="en-US" altLang="en-US" sz="2000" dirty="0">
              <a:latin typeface="Comic Sans MS" panose="030F0702030302020204" pitchFamily="66" charset="0"/>
            </a:endParaRPr>
          </a:p>
          <a:p>
            <a:pPr eaLnBrk="1" hangingPunct="1">
              <a:lnSpc>
                <a:spcPct val="80000"/>
              </a:lnSpc>
              <a:buFontTx/>
              <a:buNone/>
            </a:pPr>
            <a:endParaRPr lang="en-US" altLang="en-US" sz="2000" dirty="0">
              <a:latin typeface="Comic Sans MS" panose="030F0702030302020204" pitchFamily="66" charset="0"/>
            </a:endParaRPr>
          </a:p>
          <a:p>
            <a:pPr eaLnBrk="1" hangingPunct="1">
              <a:lnSpc>
                <a:spcPct val="80000"/>
              </a:lnSpc>
              <a:buFontTx/>
              <a:buNone/>
            </a:pPr>
            <a:endParaRPr lang="en-US" altLang="en-US" sz="2000" dirty="0">
              <a:latin typeface="Comic Sans MS" panose="030F0702030302020204" pitchFamily="66" charset="0"/>
            </a:endParaRPr>
          </a:p>
          <a:p>
            <a:pPr eaLnBrk="1" hangingPunct="1">
              <a:lnSpc>
                <a:spcPct val="80000"/>
              </a:lnSpc>
              <a:buFontTx/>
              <a:buNone/>
            </a:pPr>
            <a:r>
              <a:rPr lang="en-US" altLang="en-US" sz="2000" dirty="0">
                <a:latin typeface="Comic Sans MS" panose="030F0702030302020204" pitchFamily="66" charset="0"/>
              </a:rPr>
              <a:t>
</a:t>
            </a:r>
          </a:p>
          <a:p>
            <a:pPr eaLnBrk="1" hangingPunct="1">
              <a:lnSpc>
                <a:spcPct val="80000"/>
              </a:lnSpc>
              <a:buFontTx/>
              <a:buNone/>
            </a:pPr>
            <a:endParaRPr lang="en-US" altLang="en-US" sz="2000" dirty="0">
              <a:latin typeface="Comic Sans MS" panose="030F0702030302020204" pitchFamily="66" charset="0"/>
            </a:endParaRPr>
          </a:p>
          <a:p>
            <a:pPr eaLnBrk="1" hangingPunct="1">
              <a:lnSpc>
                <a:spcPct val="80000"/>
              </a:lnSpc>
              <a:buFontTx/>
              <a:buNone/>
            </a:pPr>
            <a:endParaRPr lang="en-US" altLang="en-US" sz="2000" dirty="0">
              <a:latin typeface="Comic Sans MS" panose="030F0702030302020204" pitchFamily="66" charset="0"/>
            </a:endParaRPr>
          </a:p>
          <a:p>
            <a:pPr eaLnBrk="1" hangingPunct="1">
              <a:lnSpc>
                <a:spcPct val="80000"/>
              </a:lnSpc>
            </a:pPr>
            <a:endParaRPr lang="en-US" altLang="en-US" sz="2000" dirty="0">
              <a:solidFill>
                <a:schemeClr val="accent2"/>
              </a:solidFill>
              <a:latin typeface="Comic Sans MS" panose="030F0702030302020204" pitchFamily="66" charset="0"/>
            </a:endParaRPr>
          </a:p>
          <a:p>
            <a:pPr eaLnBrk="1" hangingPunct="1">
              <a:lnSpc>
                <a:spcPct val="80000"/>
              </a:lnSpc>
            </a:pPr>
            <a:endParaRPr lang="en-US" altLang="en-US" sz="2000" dirty="0">
              <a:solidFill>
                <a:schemeClr val="accent2"/>
              </a:solidFill>
              <a:latin typeface="Comic Sans MS" panose="030F0702030302020204" pitchFamily="66" charset="0"/>
            </a:endParaRPr>
          </a:p>
          <a:p>
            <a:pPr eaLnBrk="1" hangingPunct="1">
              <a:lnSpc>
                <a:spcPct val="80000"/>
              </a:lnSpc>
            </a:pPr>
            <a:endParaRPr lang="en-US" altLang="en-US" sz="2000" dirty="0">
              <a:solidFill>
                <a:schemeClr val="accent2"/>
              </a:solidFill>
              <a:latin typeface="Comic Sans MS" panose="030F0702030302020204" pitchFamily="66" charset="0"/>
            </a:endParaRPr>
          </a:p>
          <a:p>
            <a:pPr eaLnBrk="1" hangingPunct="1">
              <a:lnSpc>
                <a:spcPct val="80000"/>
              </a:lnSpc>
              <a:buFont typeface="Wingdings 2" panose="05020102010507070707" pitchFamily="18" charset="2"/>
              <a:buNone/>
            </a:pPr>
            <a:endParaRPr lang="en-US" altLang="en-US" sz="2000" dirty="0">
              <a:solidFill>
                <a:schemeClr val="accent2"/>
              </a:solidFill>
              <a:latin typeface="Comic Sans MS" panose="030F0702030302020204" pitchFamily="66" charset="0"/>
            </a:endParaRPr>
          </a:p>
          <a:p>
            <a:pPr eaLnBrk="1" hangingPunct="1">
              <a:lnSpc>
                <a:spcPct val="80000"/>
              </a:lnSpc>
              <a:buFont typeface="Wingdings 2" panose="05020102010507070707" pitchFamily="18" charset="2"/>
              <a:buNone/>
            </a:pPr>
            <a:endParaRPr lang="en-US" altLang="en-US" sz="2000" dirty="0">
              <a:solidFill>
                <a:schemeClr val="accent2"/>
              </a:solidFill>
              <a:latin typeface="Comic Sans MS" panose="030F0702030302020204" pitchFamily="66" charset="0"/>
            </a:endParaRPr>
          </a:p>
          <a:p>
            <a:pPr eaLnBrk="1" hangingPunct="1">
              <a:lnSpc>
                <a:spcPct val="80000"/>
              </a:lnSpc>
            </a:pPr>
            <a:r>
              <a:rPr lang="en-US" altLang="en-US" sz="2000" dirty="0">
                <a:solidFill>
                  <a:schemeClr val="accent2"/>
                </a:solidFill>
                <a:latin typeface="Comic Sans MS" panose="030F0702030302020204" pitchFamily="66" charset="0"/>
              </a:rPr>
              <a:t>Classification</a:t>
            </a:r>
            <a:r>
              <a:rPr lang="en-US" altLang="en-US" sz="2000" dirty="0">
                <a:latin typeface="Comic Sans MS" panose="030F0702030302020204" pitchFamily="66" charset="0"/>
              </a:rPr>
              <a:t> of examples is </a:t>
            </a:r>
            <a:r>
              <a:rPr lang="en-US" altLang="en-US" sz="2000" dirty="0">
                <a:solidFill>
                  <a:schemeClr val="accent2"/>
                </a:solidFill>
                <a:latin typeface="Comic Sans MS" panose="030F0702030302020204" pitchFamily="66" charset="0"/>
              </a:rPr>
              <a:t>positive</a:t>
            </a:r>
            <a:r>
              <a:rPr lang="en-US" altLang="en-US" sz="2000" dirty="0">
                <a:latin typeface="Comic Sans MS" panose="030F0702030302020204" pitchFamily="66" charset="0"/>
              </a:rPr>
              <a:t> (T) or </a:t>
            </a:r>
            <a:r>
              <a:rPr lang="en-US" altLang="en-US" sz="2000" dirty="0">
                <a:solidFill>
                  <a:schemeClr val="accent2"/>
                </a:solidFill>
                <a:latin typeface="Comic Sans MS" panose="030F0702030302020204" pitchFamily="66" charset="0"/>
              </a:rPr>
              <a:t>negative</a:t>
            </a:r>
            <a:r>
              <a:rPr lang="en-US" altLang="en-US" sz="2000" dirty="0">
                <a:latin typeface="Comic Sans MS" panose="030F0702030302020204" pitchFamily="66" charset="0"/>
              </a:rPr>
              <a:t> (F)</a:t>
            </a:r>
          </a:p>
          <a:p>
            <a:pPr eaLnBrk="1" hangingPunct="1">
              <a:lnSpc>
                <a:spcPct val="80000"/>
              </a:lnSpc>
            </a:pPr>
            <a:r>
              <a:rPr lang="en-US" altLang="en-US" sz="2000" dirty="0">
                <a:latin typeface="Comic Sans MS" panose="030F0702030302020204" pitchFamily="66" charset="0"/>
              </a:rPr>
              <a:t>The set of examples used for learning is called </a:t>
            </a:r>
            <a:r>
              <a:rPr lang="en-US" altLang="en-US" sz="2000" dirty="0">
                <a:solidFill>
                  <a:schemeClr val="accent2"/>
                </a:solidFill>
                <a:latin typeface="Comic Sans MS" panose="030F0702030302020204" pitchFamily="66" charset="0"/>
              </a:rPr>
              <a:t>training set.</a:t>
            </a:r>
          </a:p>
        </p:txBody>
      </p:sp>
      <p:pic>
        <p:nvPicPr>
          <p:cNvPr id="2097184" name="Picture 4"/>
          <p:cNvPicPr>
            <a:picLocks noChangeAspect="1" noChangeArrowheads="1"/>
          </p:cNvPicPr>
          <p:nvPr/>
        </p:nvPicPr>
        <p:blipFill>
          <a:blip r:embed="rId2"/>
          <a:srcRect l="53906" t="29167" r="9766" b="19792"/>
          <a:stretch>
            <a:fillRect/>
          </a:stretch>
        </p:blipFill>
        <p:spPr bwMode="auto">
          <a:xfrm>
            <a:off x="3429000" y="2438400"/>
            <a:ext cx="8229600" cy="3505200"/>
          </a:xfrm>
          <a:prstGeom prst="rect">
            <a:avLst/>
          </a:prstGeom>
          <a:noFill/>
          <a:ln>
            <a:noFill/>
          </a:ln>
        </p:spPr>
      </p:pic>
      <p:sp>
        <p:nvSpPr>
          <p:cNvPr id="1048984"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129</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816864" y="1600200"/>
            <a:ext cx="10871200" cy="4495800"/>
          </a:xfrm>
        </p:spPr>
        <p:txBody>
          <a:bodyPr>
            <a:normAutofit lnSpcReduction="10000"/>
          </a:bodyPr>
          <a:lstStyle/>
          <a:p>
            <a:pPr>
              <a:buFont typeface="Wingdings" pitchFamily="2" charset="2"/>
              <a:buChar char="Ø"/>
            </a:pPr>
            <a:r>
              <a:rPr lang="en-AU" b="1" dirty="0" smtClean="0">
                <a:solidFill>
                  <a:srgbClr val="FF00FF"/>
                </a:solidFill>
              </a:rPr>
              <a:t>Chess</a:t>
            </a:r>
            <a:r>
              <a:rPr lang="en-AU" dirty="0" smtClean="0"/>
              <a:t> is a board game between two players</a:t>
            </a:r>
            <a:r>
              <a:rPr lang="en-AU" dirty="0" smtClean="0"/>
              <a:t>.</a:t>
            </a:r>
          </a:p>
          <a:p>
            <a:pPr>
              <a:buFont typeface="Wingdings" pitchFamily="2" charset="2"/>
              <a:buChar char="Ø"/>
            </a:pPr>
            <a:r>
              <a:rPr lang="en-AU" dirty="0" smtClean="0"/>
              <a:t> </a:t>
            </a:r>
            <a:r>
              <a:rPr lang="en-AU" dirty="0" smtClean="0"/>
              <a:t>It is sometimes called </a:t>
            </a:r>
            <a:r>
              <a:rPr lang="en-AU" b="1" dirty="0" smtClean="0"/>
              <a:t>international chess</a:t>
            </a:r>
            <a:r>
              <a:rPr lang="en-AU" dirty="0" smtClean="0"/>
              <a:t> or </a:t>
            </a:r>
            <a:r>
              <a:rPr lang="en-AU" b="1" dirty="0" smtClean="0"/>
              <a:t>Western chess</a:t>
            </a:r>
            <a:r>
              <a:rPr lang="en-AU" dirty="0" smtClean="0"/>
              <a:t> to distinguish it from related </a:t>
            </a:r>
            <a:r>
              <a:rPr lang="en-AU" dirty="0" smtClean="0"/>
              <a:t>games.</a:t>
            </a:r>
            <a:endParaRPr lang="en-US" b="1" dirty="0" smtClean="0"/>
          </a:p>
          <a:p>
            <a:pPr>
              <a:buFont typeface="Wingdings" pitchFamily="2" charset="2"/>
              <a:buChar char="Ø"/>
            </a:pPr>
            <a:r>
              <a:rPr lang="am-ET" b="1" dirty="0" smtClean="0"/>
              <a:t>ሰንጠረዥ</a:t>
            </a:r>
            <a:r>
              <a:rPr lang="am-ET" dirty="0" smtClean="0"/>
              <a:t> </a:t>
            </a:r>
            <a:r>
              <a:rPr lang="am-ET" dirty="0" smtClean="0"/>
              <a:t>(</a:t>
            </a:r>
            <a:r>
              <a:rPr lang="am-ET" dirty="0" smtClean="0"/>
              <a:t>ወይም </a:t>
            </a:r>
            <a:r>
              <a:rPr lang="am-ET" b="1" dirty="0" smtClean="0"/>
              <a:t>ቼዝ</a:t>
            </a:r>
            <a:r>
              <a:rPr lang="am-ET" dirty="0" smtClean="0"/>
              <a:t>) በዓለም ዙሪያ የተወደደ ጥንታዊ የገበታ ጫዋታ ነው</a:t>
            </a:r>
            <a:r>
              <a:rPr lang="am-ET" dirty="0" smtClean="0"/>
              <a:t>።</a:t>
            </a:r>
            <a:endParaRPr lang="en-US" dirty="0" smtClean="0"/>
          </a:p>
          <a:p>
            <a:pPr>
              <a:buFont typeface="Wingdings" pitchFamily="2" charset="2"/>
              <a:buChar char="ü"/>
            </a:pPr>
            <a:r>
              <a:rPr lang="en-AU" dirty="0" smtClean="0">
                <a:solidFill>
                  <a:srgbClr val="FF00FF"/>
                </a:solidFill>
              </a:rPr>
              <a:t>Checkers(</a:t>
            </a:r>
            <a:r>
              <a:rPr lang="am-ET" dirty="0" smtClean="0"/>
              <a:t>የዳማ ሰሌዳ</a:t>
            </a:r>
            <a:r>
              <a:rPr lang="en-AU" dirty="0" smtClean="0"/>
              <a:t>), </a:t>
            </a:r>
            <a:r>
              <a:rPr lang="en-AU" dirty="0" smtClean="0"/>
              <a:t>also known as draughts, is a group of strategy board games for two players which involve diagonal moves of uniform game pieces and mandatory captures by jumping over opponent pieces</a:t>
            </a:r>
            <a:r>
              <a:rPr lang="en-AU" dirty="0" smtClean="0"/>
              <a:t>.</a:t>
            </a:r>
          </a:p>
          <a:p>
            <a:pPr>
              <a:buFont typeface="Wingdings" pitchFamily="2" charset="2"/>
              <a:buChar char="ü"/>
            </a:pPr>
            <a:r>
              <a:rPr lang="en-AU" dirty="0" smtClean="0">
                <a:solidFill>
                  <a:srgbClr val="FF00FF"/>
                </a:solidFill>
              </a:rPr>
              <a:t>A card game </a:t>
            </a:r>
            <a:r>
              <a:rPr lang="en-AU" dirty="0" smtClean="0"/>
              <a:t>is </a:t>
            </a:r>
            <a:r>
              <a:rPr lang="en-AU" i="1" dirty="0" smtClean="0"/>
              <a:t>any game using playing cards as the primary device with which the game is </a:t>
            </a:r>
            <a:r>
              <a:rPr lang="en-AU" i="1" dirty="0" smtClean="0"/>
              <a:t>played.</a:t>
            </a: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5" name="Picture 4" descr="restaurant-tree"/>
          <p:cNvPicPr>
            <a:picLocks noChangeAspect="1" noChangeArrowheads="1"/>
          </p:cNvPicPr>
          <p:nvPr/>
        </p:nvPicPr>
        <p:blipFill>
          <a:blip r:embed="rId2"/>
          <a:srcRect/>
          <a:stretch>
            <a:fillRect/>
          </a:stretch>
        </p:blipFill>
        <p:spPr bwMode="auto">
          <a:xfrm>
            <a:off x="3124200" y="2667000"/>
            <a:ext cx="6705600" cy="3962400"/>
          </a:xfrm>
          <a:prstGeom prst="rect">
            <a:avLst/>
          </a:prstGeom>
          <a:noFill/>
          <a:ln>
            <a:noFill/>
          </a:ln>
        </p:spPr>
      </p:pic>
      <p:sp>
        <p:nvSpPr>
          <p:cNvPr id="1048985" name="Rectangle 2"/>
          <p:cNvSpPr>
            <a:spLocks noGrp="1" noChangeArrowheads="1"/>
          </p:cNvSpPr>
          <p:nvPr>
            <p:ph type="title"/>
          </p:nvPr>
        </p:nvSpPr>
        <p:spPr>
          <a:xfrm>
            <a:off x="2438400" y="0"/>
            <a:ext cx="7772400" cy="990600"/>
          </a:xfrm>
        </p:spPr>
        <p:txBody>
          <a:bodyPr/>
          <a:lstStyle/>
          <a:p>
            <a:pPr eaLnBrk="1" hangingPunct="1"/>
            <a:r>
              <a:rPr lang="en-US" altLang="en-US" b="1">
                <a:solidFill>
                  <a:srgbClr val="C9059F"/>
                </a:solidFill>
                <a:latin typeface="Comic Sans MS" panose="030F0702030302020204" pitchFamily="66" charset="0"/>
              </a:rPr>
              <a:t>     Decision trees</a:t>
            </a:r>
          </a:p>
        </p:txBody>
      </p:sp>
      <p:sp>
        <p:nvSpPr>
          <p:cNvPr id="1048986" name="Rectangle 3"/>
          <p:cNvSpPr>
            <a:spLocks noGrp="1" noChangeArrowheads="1"/>
          </p:cNvSpPr>
          <p:nvPr>
            <p:ph sz="quarter" idx="1"/>
          </p:nvPr>
        </p:nvSpPr>
        <p:spPr>
          <a:xfrm>
            <a:off x="990600" y="1600200"/>
            <a:ext cx="10668000" cy="5105400"/>
          </a:xfrm>
        </p:spPr>
        <p:txBody>
          <a:bodyPr/>
          <a:lstStyle/>
          <a:p>
            <a:pPr eaLnBrk="1" hangingPunct="1"/>
            <a:r>
              <a:rPr lang="en-US" altLang="en-US" sz="2400" dirty="0">
                <a:latin typeface="Comic Sans MS" panose="030F0702030302020204" pitchFamily="66" charset="0"/>
              </a:rPr>
              <a:t>One possible representation for hypotheses</a:t>
            </a:r>
          </a:p>
          <a:p>
            <a:pPr eaLnBrk="1" hangingPunct="1"/>
            <a:r>
              <a:rPr lang="en-US" altLang="en-US" sz="2400" dirty="0">
                <a:latin typeface="Comic Sans MS" panose="030F0702030302020204" pitchFamily="66" charset="0"/>
              </a:rPr>
              <a:t>E.g., here is the “true” tree for deciding whether to wait:</a:t>
            </a:r>
          </a:p>
        </p:txBody>
      </p:sp>
      <p:sp>
        <p:nvSpPr>
          <p:cNvPr id="1048987"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130</a:t>
            </a:fld>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8" name="Title 1"/>
          <p:cNvSpPr>
            <a:spLocks noGrp="1"/>
          </p:cNvSpPr>
          <p:nvPr>
            <p:ph type="title"/>
          </p:nvPr>
        </p:nvSpPr>
        <p:spPr>
          <a:xfrm>
            <a:off x="2438400" y="152400"/>
            <a:ext cx="7772400" cy="1143000"/>
          </a:xfrm>
        </p:spPr>
        <p:txBody>
          <a:bodyPr/>
          <a:lstStyle/>
          <a:p>
            <a:pPr eaLnBrk="1" hangingPunct="1"/>
            <a:r>
              <a:rPr lang="en-US" altLang="en-US" sz="4400" b="1">
                <a:solidFill>
                  <a:srgbClr val="C9059F"/>
                </a:solidFill>
                <a:latin typeface="Comic Sans MS" panose="030F0702030302020204" pitchFamily="66" charset="0"/>
              </a:rPr>
              <a:t>  Probabilistic Models</a:t>
            </a:r>
          </a:p>
        </p:txBody>
      </p:sp>
      <p:sp>
        <p:nvSpPr>
          <p:cNvPr id="1048989" name="Content Placeholder 2"/>
          <p:cNvSpPr>
            <a:spLocks noGrp="1"/>
          </p:cNvSpPr>
          <p:nvPr>
            <p:ph sz="quarter" idx="1"/>
          </p:nvPr>
        </p:nvSpPr>
        <p:spPr>
          <a:xfrm>
            <a:off x="1562100" y="1773007"/>
            <a:ext cx="9525000" cy="5105400"/>
          </a:xfrm>
        </p:spPr>
        <p:txBody>
          <a:bodyPr/>
          <a:lstStyle/>
          <a:p>
            <a:pPr eaLnBrk="1" hangingPunct="1">
              <a:lnSpc>
                <a:spcPct val="150000"/>
              </a:lnSpc>
            </a:pPr>
            <a:r>
              <a:rPr lang="en-US" altLang="en-US" sz="2800" dirty="0">
                <a:latin typeface="Comic Sans MS" panose="030F0702030302020204" pitchFamily="66" charset="0"/>
              </a:rPr>
              <a:t>A probabilistic model of sensory inputs can:</a:t>
            </a:r>
          </a:p>
          <a:p>
            <a:pPr eaLnBrk="1" hangingPunct="1">
              <a:lnSpc>
                <a:spcPct val="150000"/>
              </a:lnSpc>
              <a:buClr>
                <a:srgbClr val="0000CC"/>
              </a:buClr>
              <a:buFont typeface="Wingdings" panose="05000000000000000000" pitchFamily="2" charset="2"/>
              <a:buChar char="ü"/>
            </a:pPr>
            <a:r>
              <a:rPr lang="en-US" altLang="en-US" sz="2800" dirty="0">
                <a:latin typeface="Comic Sans MS" panose="030F0702030302020204" pitchFamily="66" charset="0"/>
              </a:rPr>
              <a:t>  Make optimal decisions under a given loss function</a:t>
            </a:r>
          </a:p>
          <a:p>
            <a:pPr eaLnBrk="1" hangingPunct="1">
              <a:lnSpc>
                <a:spcPct val="150000"/>
              </a:lnSpc>
              <a:buClr>
                <a:srgbClr val="0000CC"/>
              </a:buClr>
              <a:buFont typeface="Wingdings" panose="05000000000000000000" pitchFamily="2" charset="2"/>
              <a:buChar char="ü"/>
            </a:pPr>
            <a:r>
              <a:rPr lang="en-US" altLang="en-US" sz="2800" dirty="0">
                <a:latin typeface="Comic Sans MS" panose="030F0702030302020204" pitchFamily="66" charset="0"/>
              </a:rPr>
              <a:t> Make inferences about missing inputs</a:t>
            </a:r>
          </a:p>
          <a:p>
            <a:pPr eaLnBrk="1" hangingPunct="1">
              <a:lnSpc>
                <a:spcPct val="150000"/>
              </a:lnSpc>
              <a:buClr>
                <a:srgbClr val="0000CC"/>
              </a:buClr>
              <a:buFont typeface="Wingdings" panose="05000000000000000000" pitchFamily="2" charset="2"/>
              <a:buChar char="ü"/>
            </a:pPr>
            <a:r>
              <a:rPr lang="en-US" altLang="en-US" sz="2800" dirty="0">
                <a:latin typeface="Comic Sans MS" panose="030F0702030302020204" pitchFamily="66" charset="0"/>
              </a:rPr>
              <a:t> Generate predictions/fantasies/imagery</a:t>
            </a:r>
          </a:p>
          <a:p>
            <a:pPr eaLnBrk="1" hangingPunct="1">
              <a:lnSpc>
                <a:spcPct val="150000"/>
              </a:lnSpc>
              <a:buClr>
                <a:srgbClr val="0000CC"/>
              </a:buClr>
              <a:buFont typeface="Wingdings" panose="05000000000000000000" pitchFamily="2" charset="2"/>
              <a:buChar char="ü"/>
            </a:pPr>
            <a:r>
              <a:rPr lang="en-US" altLang="en-US" sz="2800" dirty="0">
                <a:latin typeface="Comic Sans MS" panose="030F0702030302020204" pitchFamily="66" charset="0"/>
              </a:rPr>
              <a:t> Communicate the data in an efficient way</a:t>
            </a:r>
          </a:p>
        </p:txBody>
      </p:sp>
      <p:sp>
        <p:nvSpPr>
          <p:cNvPr id="1048990"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131</a:t>
            </a:fld>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1" name="Title 1"/>
          <p:cNvSpPr>
            <a:spLocks noGrp="1"/>
          </p:cNvSpPr>
          <p:nvPr>
            <p:ph type="title"/>
          </p:nvPr>
        </p:nvSpPr>
        <p:spPr>
          <a:xfrm>
            <a:off x="2438400" y="0"/>
            <a:ext cx="7772400" cy="990600"/>
          </a:xfrm>
        </p:spPr>
        <p:txBody>
          <a:bodyPr/>
          <a:lstStyle/>
          <a:p>
            <a:pPr eaLnBrk="1" hangingPunct="1"/>
            <a:r>
              <a:rPr lang="en-US" altLang="en-US" b="1">
                <a:solidFill>
                  <a:srgbClr val="C9059F"/>
                </a:solidFill>
                <a:latin typeface="Comic Sans MS" panose="030F0702030302020204" pitchFamily="66" charset="0"/>
              </a:rPr>
              <a:t>      </a:t>
            </a:r>
            <a:r>
              <a:rPr lang="en-GB" altLang="en-US" b="1">
                <a:solidFill>
                  <a:srgbClr val="C9059F"/>
                </a:solidFill>
                <a:latin typeface="Comic Sans MS" panose="030F0702030302020204" pitchFamily="66" charset="0"/>
              </a:rPr>
              <a:t>Bayesian Learning</a:t>
            </a:r>
            <a:endParaRPr lang="en-US" altLang="en-US" b="1">
              <a:solidFill>
                <a:srgbClr val="C9059F"/>
              </a:solidFill>
              <a:latin typeface="Comic Sans MS" panose="030F0702030302020204" pitchFamily="66" charset="0"/>
            </a:endParaRPr>
          </a:p>
        </p:txBody>
      </p:sp>
      <p:sp>
        <p:nvSpPr>
          <p:cNvPr id="1048992" name="Content Placeholder 2"/>
          <p:cNvSpPr>
            <a:spLocks noGrp="1"/>
          </p:cNvSpPr>
          <p:nvPr>
            <p:ph sz="quarter" idx="1"/>
          </p:nvPr>
        </p:nvSpPr>
        <p:spPr>
          <a:xfrm>
            <a:off x="838200" y="1394460"/>
            <a:ext cx="11201400" cy="5638800"/>
          </a:xfrm>
        </p:spPr>
        <p:txBody>
          <a:bodyPr>
            <a:normAutofit/>
          </a:bodyPr>
          <a:lstStyle/>
          <a:p>
            <a:pPr marL="274320" indent="-274320" algn="just" eaLnBrk="1" fontAlgn="auto" hangingPunct="1">
              <a:lnSpc>
                <a:spcPct val="150000"/>
              </a:lnSpc>
              <a:spcBef>
                <a:spcPts val="580"/>
              </a:spcBef>
              <a:spcAft>
                <a:spcPts val="0"/>
              </a:spcAft>
              <a:buFont typeface="Wingdings" pitchFamily="2" charset="2"/>
              <a:buChar char="ü"/>
            </a:pPr>
            <a:r>
              <a:rPr lang="en-GB" sz="2800" dirty="0">
                <a:solidFill>
                  <a:srgbClr val="0000CC"/>
                </a:solidFill>
              </a:rPr>
              <a:t> </a:t>
            </a:r>
            <a:r>
              <a:rPr lang="en-GB" sz="2800" dirty="0">
                <a:solidFill>
                  <a:srgbClr val="0000CC"/>
                </a:solidFill>
                <a:latin typeface="Comic Sans MS" pitchFamily="66" charset="0"/>
              </a:rPr>
              <a:t>Why Bayesian </a:t>
            </a:r>
            <a:r>
              <a:rPr lang="en-US" sz="2800" dirty="0">
                <a:solidFill>
                  <a:srgbClr val="0000CC"/>
                </a:solidFill>
                <a:latin typeface="Comic Sans MS" pitchFamily="66" charset="0"/>
              </a:rPr>
              <a:t>Classification</a:t>
            </a:r>
            <a:r>
              <a:rPr lang="en-GB" sz="2800" dirty="0">
                <a:solidFill>
                  <a:srgbClr val="0000CC"/>
                </a:solidFill>
                <a:latin typeface="Comic Sans MS" pitchFamily="66" charset="0"/>
              </a:rPr>
              <a:t>?</a:t>
            </a:r>
          </a:p>
          <a:p>
            <a:pPr marL="274320" indent="-274320" algn="just" eaLnBrk="1" fontAlgn="auto" hangingPunct="1">
              <a:lnSpc>
                <a:spcPct val="150000"/>
              </a:lnSpc>
              <a:spcBef>
                <a:spcPts val="580"/>
              </a:spcBef>
              <a:spcAft>
                <a:spcPts val="0"/>
              </a:spcAft>
              <a:buFont typeface="Wingdings 2"/>
              <a:buChar char=""/>
            </a:pPr>
            <a:r>
              <a:rPr lang="en-GB" sz="2800" dirty="0">
                <a:latin typeface="Comic Sans MS" pitchFamily="66" charset="0"/>
              </a:rPr>
              <a:t>Provides practical learning algorithms</a:t>
            </a:r>
          </a:p>
          <a:p>
            <a:pPr marL="548640" lvl="1" algn="just" eaLnBrk="1" fontAlgn="auto" hangingPunct="1">
              <a:lnSpc>
                <a:spcPct val="150000"/>
              </a:lnSpc>
              <a:spcBef>
                <a:spcPts val="370"/>
              </a:spcBef>
              <a:spcAft>
                <a:spcPts val="0"/>
              </a:spcAft>
              <a:buFont typeface="Wingdings" pitchFamily="2" charset="2"/>
              <a:buChar char="ü"/>
            </a:pPr>
            <a:r>
              <a:rPr lang="en-US" sz="2800" dirty="0">
                <a:latin typeface="Comic Sans MS" pitchFamily="66" charset="0"/>
              </a:rPr>
              <a:t> Probabilistic learning: Calculate explicit probabilities for hypothesis. </a:t>
            </a:r>
            <a:r>
              <a:rPr lang="en-GB" sz="2800" dirty="0">
                <a:solidFill>
                  <a:srgbClr val="00B0F0"/>
                </a:solidFill>
                <a:latin typeface="Comic Sans MS" pitchFamily="66" charset="0"/>
              </a:rPr>
              <a:t>E.g. Naïve Bayes </a:t>
            </a:r>
          </a:p>
          <a:p>
            <a:pPr marL="274320" indent="-274320" algn="just" eaLnBrk="1" fontAlgn="auto" hangingPunct="1">
              <a:lnSpc>
                <a:spcPct val="150000"/>
              </a:lnSpc>
              <a:spcBef>
                <a:spcPts val="580"/>
              </a:spcBef>
              <a:spcAft>
                <a:spcPts val="0"/>
              </a:spcAft>
              <a:buFont typeface="Wingdings 2"/>
              <a:buChar char=""/>
            </a:pPr>
            <a:r>
              <a:rPr lang="en-GB" sz="2800" dirty="0">
                <a:latin typeface="Comic Sans MS" pitchFamily="66" charset="0"/>
              </a:rPr>
              <a:t>Prior knowledge and observed data can be combined</a:t>
            </a:r>
          </a:p>
          <a:p>
            <a:pPr marL="548640" lvl="1" algn="just" eaLnBrk="1" fontAlgn="auto" hangingPunct="1">
              <a:lnSpc>
                <a:spcPct val="150000"/>
              </a:lnSpc>
              <a:spcBef>
                <a:spcPts val="370"/>
              </a:spcBef>
              <a:spcAft>
                <a:spcPts val="0"/>
              </a:spcAft>
              <a:buFont typeface="Wingdings" pitchFamily="2" charset="2"/>
              <a:buChar char="ü"/>
            </a:pPr>
            <a:r>
              <a:rPr lang="en-US" sz="2800" dirty="0">
                <a:latin typeface="Comic Sans MS" pitchFamily="66" charset="0"/>
              </a:rPr>
              <a:t> Incremental: Each training example can incrementally increase/decrease the probability that a hypothesis is correct.</a:t>
            </a:r>
            <a:endParaRPr lang="en-GB" sz="2800" dirty="0">
              <a:latin typeface="Comic Sans MS" pitchFamily="66" charset="0"/>
            </a:endParaRPr>
          </a:p>
          <a:p>
            <a:pPr marL="274320" indent="-274320" eaLnBrk="1" fontAlgn="auto" hangingPunct="1">
              <a:lnSpc>
                <a:spcPct val="150000"/>
              </a:lnSpc>
              <a:spcBef>
                <a:spcPts val="580"/>
              </a:spcBef>
              <a:spcAft>
                <a:spcPts val="0"/>
              </a:spcAft>
              <a:buFont typeface="Wingdings 2" panose="05020102010507070707" pitchFamily="18" charset="2"/>
              <a:buNone/>
            </a:pPr>
            <a:endParaRPr lang="en-US" sz="3600" dirty="0">
              <a:solidFill>
                <a:srgbClr val="0000CC"/>
              </a:solidFill>
            </a:endParaRPr>
          </a:p>
        </p:txBody>
      </p:sp>
      <p:sp>
        <p:nvSpPr>
          <p:cNvPr id="1048993"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132</a:t>
            </a:fld>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4" name="Title 1"/>
          <p:cNvSpPr>
            <a:spLocks noGrp="1"/>
          </p:cNvSpPr>
          <p:nvPr>
            <p:ph type="title"/>
          </p:nvPr>
        </p:nvSpPr>
        <p:spPr>
          <a:xfrm>
            <a:off x="2438400" y="0"/>
            <a:ext cx="7772400" cy="990600"/>
          </a:xfrm>
        </p:spPr>
        <p:txBody>
          <a:bodyPr/>
          <a:lstStyle/>
          <a:p>
            <a:pPr algn="r" eaLnBrk="1" hangingPunct="1"/>
            <a:r>
              <a:rPr lang="en-GB" altLang="en-US" b="1">
                <a:solidFill>
                  <a:srgbClr val="C9059F"/>
                </a:solidFill>
                <a:latin typeface="Comic Sans MS" panose="030F0702030302020204" pitchFamily="66" charset="0"/>
              </a:rPr>
              <a:t>Con’t...</a:t>
            </a:r>
            <a:endParaRPr lang="en-US" altLang="en-US" b="1"/>
          </a:p>
        </p:txBody>
      </p:sp>
      <p:sp>
        <p:nvSpPr>
          <p:cNvPr id="1048995" name="Content Placeholder 2"/>
          <p:cNvSpPr>
            <a:spLocks noGrp="1"/>
          </p:cNvSpPr>
          <p:nvPr>
            <p:ph sz="quarter" idx="1"/>
          </p:nvPr>
        </p:nvSpPr>
        <p:spPr>
          <a:xfrm>
            <a:off x="725055" y="1516698"/>
            <a:ext cx="11506200" cy="5715000"/>
          </a:xfrm>
        </p:spPr>
        <p:txBody>
          <a:bodyPr/>
          <a:lstStyle/>
          <a:p>
            <a:pPr eaLnBrk="1" hangingPunct="1">
              <a:lnSpc>
                <a:spcPct val="150000"/>
              </a:lnSpc>
            </a:pPr>
            <a:r>
              <a:rPr lang="en-GB" altLang="en-US" sz="2800" dirty="0">
                <a:latin typeface="Comic Sans MS" panose="030F0702030302020204" pitchFamily="66" charset="0"/>
              </a:rPr>
              <a:t>It is a generative (model based) approach, which offers a  useful conceptual framework</a:t>
            </a:r>
          </a:p>
          <a:p>
            <a:pPr lvl="1" eaLnBrk="1" hangingPunct="1">
              <a:lnSpc>
                <a:spcPct val="150000"/>
              </a:lnSpc>
              <a:buFont typeface="Wingdings" panose="05000000000000000000" pitchFamily="2" charset="2"/>
              <a:buChar char="ü"/>
            </a:pPr>
            <a:r>
              <a:rPr lang="en-US" altLang="en-US" sz="2600" dirty="0">
                <a:latin typeface="Comic Sans MS" panose="030F0702030302020204" pitchFamily="66" charset="0"/>
              </a:rPr>
              <a:t> Probabilistic prediction:  Predict multiple hypotheses, weighted by their probabilities. </a:t>
            </a:r>
          </a:p>
          <a:p>
            <a:pPr lvl="1" eaLnBrk="1" hangingPunct="1">
              <a:lnSpc>
                <a:spcPct val="150000"/>
              </a:lnSpc>
              <a:buFont typeface="Wingdings 2" panose="05020102010507070707" pitchFamily="18" charset="2"/>
              <a:buNone/>
            </a:pPr>
            <a:r>
              <a:rPr lang="en-GB" altLang="en-US" sz="2600" dirty="0">
                <a:solidFill>
                  <a:srgbClr val="FF00FF"/>
                </a:solidFill>
                <a:latin typeface="Comic Sans MS" panose="030F0702030302020204" pitchFamily="66" charset="0"/>
              </a:rPr>
              <a:t>E.g. </a:t>
            </a:r>
            <a:r>
              <a:rPr lang="en-GB" altLang="en-US" sz="2600" dirty="0">
                <a:solidFill>
                  <a:srgbClr val="0000CC"/>
                </a:solidFill>
                <a:latin typeface="Comic Sans MS" panose="030F0702030302020204" pitchFamily="66" charset="0"/>
              </a:rPr>
              <a:t>sequences could also be classified, based on a probabilistic model specification</a:t>
            </a:r>
          </a:p>
          <a:p>
            <a:pPr lvl="1" eaLnBrk="1" hangingPunct="1">
              <a:lnSpc>
                <a:spcPct val="150000"/>
              </a:lnSpc>
              <a:buFont typeface="Wingdings" panose="05000000000000000000" pitchFamily="2" charset="2"/>
              <a:buChar char="ü"/>
            </a:pPr>
            <a:r>
              <a:rPr lang="en-GB" altLang="en-US" sz="2600" dirty="0">
                <a:latin typeface="Comic Sans MS" panose="030F0702030302020204" pitchFamily="66" charset="0"/>
              </a:rPr>
              <a:t> Any kind of objects can be classified, based on a probabilistic model specification</a:t>
            </a:r>
          </a:p>
          <a:p>
            <a:pPr eaLnBrk="1" hangingPunct="1">
              <a:lnSpc>
                <a:spcPct val="150000"/>
              </a:lnSpc>
              <a:buFont typeface="Wingdings 2" panose="05020102010507070707" pitchFamily="18" charset="2"/>
              <a:buNone/>
            </a:pPr>
            <a:endParaRPr lang="en-US" altLang="en-US" dirty="0">
              <a:latin typeface="Comic Sans MS" panose="030F0702030302020204" pitchFamily="66" charset="0"/>
            </a:endParaRPr>
          </a:p>
        </p:txBody>
      </p:sp>
      <p:sp>
        <p:nvSpPr>
          <p:cNvPr id="1048996"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133</a:t>
            </a:fld>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7" name="Title 1"/>
          <p:cNvSpPr>
            <a:spLocks noGrp="1"/>
          </p:cNvSpPr>
          <p:nvPr>
            <p:ph type="title"/>
          </p:nvPr>
        </p:nvSpPr>
        <p:spPr>
          <a:xfrm>
            <a:off x="2438400" y="152400"/>
            <a:ext cx="7162800" cy="762000"/>
          </a:xfrm>
        </p:spPr>
        <p:txBody>
          <a:bodyPr/>
          <a:lstStyle/>
          <a:p>
            <a:pPr algn="ctr" eaLnBrk="1" hangingPunct="1"/>
            <a:r>
              <a:rPr lang="en-US" altLang="en-US" b="1">
                <a:solidFill>
                  <a:srgbClr val="C9059F"/>
                </a:solidFill>
                <a:latin typeface="Comic Sans MS" panose="030F0702030302020204" pitchFamily="66" charset="0"/>
              </a:rPr>
              <a:t>Conditional Probability</a:t>
            </a:r>
          </a:p>
        </p:txBody>
      </p:sp>
      <p:sp>
        <p:nvSpPr>
          <p:cNvPr id="1048998" name="Content Placeholder 2"/>
          <p:cNvSpPr>
            <a:spLocks noGrp="1"/>
          </p:cNvSpPr>
          <p:nvPr>
            <p:ph sz="quarter" idx="1"/>
          </p:nvPr>
        </p:nvSpPr>
        <p:spPr>
          <a:xfrm>
            <a:off x="952500" y="1488989"/>
            <a:ext cx="10134600" cy="5791200"/>
          </a:xfrm>
        </p:spPr>
        <p:txBody>
          <a:bodyPr/>
          <a:lstStyle/>
          <a:p>
            <a:pPr eaLnBrk="1" hangingPunct="1">
              <a:lnSpc>
                <a:spcPct val="150000"/>
              </a:lnSpc>
              <a:buFont typeface="Wingdings" panose="05000000000000000000" pitchFamily="2" charset="2"/>
              <a:buChar char="ü"/>
            </a:pPr>
            <a:r>
              <a:rPr lang="en-US" altLang="ja-JP" sz="2800" dirty="0">
                <a:latin typeface="Comic Sans MS" panose="030F0702030302020204" pitchFamily="66" charset="0"/>
                <a:ea typeface="ＭＳ Ｐゴシック" panose="020B0600070205080204" pitchFamily="34" charset="-128"/>
              </a:rPr>
              <a:t> Probability: How likely is it that an event will happen?</a:t>
            </a:r>
          </a:p>
          <a:p>
            <a:pPr eaLnBrk="1" hangingPunct="1">
              <a:lnSpc>
                <a:spcPct val="150000"/>
              </a:lnSpc>
              <a:buFont typeface="Wingdings" panose="05000000000000000000" pitchFamily="2" charset="2"/>
              <a:buChar char="ü"/>
            </a:pPr>
            <a:r>
              <a:rPr lang="en-US" altLang="ja-JP" sz="2800" dirty="0">
                <a:latin typeface="Comic Sans MS" panose="030F0702030302020204" pitchFamily="66" charset="0"/>
                <a:ea typeface="ＭＳ Ｐゴシック" panose="020B0600070205080204" pitchFamily="34" charset="-128"/>
              </a:rPr>
              <a:t> Sample Space </a:t>
            </a:r>
            <a:r>
              <a:rPr lang="en-US" altLang="ja-JP" sz="2800" b="1" dirty="0">
                <a:latin typeface="Comic Sans MS" panose="030F0702030302020204" pitchFamily="66" charset="0"/>
                <a:ea typeface="ＭＳ Ｐゴシック" panose="020B0600070205080204" pitchFamily="34" charset="-128"/>
              </a:rPr>
              <a:t>S</a:t>
            </a:r>
          </a:p>
          <a:p>
            <a:pPr lvl="1" eaLnBrk="1" hangingPunct="1">
              <a:lnSpc>
                <a:spcPct val="150000"/>
              </a:lnSpc>
              <a:buFont typeface="Arial" panose="020B0604020202020204" pitchFamily="34" charset="0"/>
              <a:buChar char="•"/>
            </a:pPr>
            <a:r>
              <a:rPr lang="en-US" altLang="ja-JP" dirty="0">
                <a:latin typeface="Comic Sans MS" panose="030F0702030302020204" pitchFamily="66" charset="0"/>
                <a:ea typeface="ＭＳ Ｐゴシック" panose="020B0600070205080204" pitchFamily="34" charset="-128"/>
              </a:rPr>
              <a:t> An event </a:t>
            </a:r>
            <a:r>
              <a:rPr lang="en-US" altLang="ja-JP" b="1" dirty="0">
                <a:latin typeface="Comic Sans MS" panose="030F0702030302020204" pitchFamily="66" charset="0"/>
                <a:ea typeface="ＭＳ Ｐゴシック" panose="020B0600070205080204" pitchFamily="34" charset="-128"/>
              </a:rPr>
              <a:t>A</a:t>
            </a:r>
            <a:r>
              <a:rPr lang="en-US" altLang="ja-JP" dirty="0">
                <a:latin typeface="Comic Sans MS" panose="030F0702030302020204" pitchFamily="66" charset="0"/>
                <a:ea typeface="ＭＳ Ｐゴシック" panose="020B0600070205080204" pitchFamily="34" charset="-128"/>
              </a:rPr>
              <a:t> and </a:t>
            </a:r>
            <a:r>
              <a:rPr lang="en-US" altLang="ja-JP" b="1" dirty="0">
                <a:latin typeface="Comic Sans MS" panose="030F0702030302020204" pitchFamily="66" charset="0"/>
                <a:ea typeface="ＭＳ Ｐゴシック" panose="020B0600070205080204" pitchFamily="34" charset="-128"/>
              </a:rPr>
              <a:t>C </a:t>
            </a:r>
            <a:r>
              <a:rPr lang="en-US" altLang="ja-JP" dirty="0">
                <a:latin typeface="Comic Sans MS" panose="030F0702030302020204" pitchFamily="66" charset="0"/>
                <a:ea typeface="ＭＳ Ｐゴシック" panose="020B0600070205080204" pitchFamily="34" charset="-128"/>
              </a:rPr>
              <a:t>are a subset of </a:t>
            </a:r>
            <a:r>
              <a:rPr lang="en-US" altLang="ja-JP" b="1" dirty="0">
                <a:latin typeface="Comic Sans MS" panose="030F0702030302020204" pitchFamily="66" charset="0"/>
                <a:ea typeface="ＭＳ Ｐゴシック" panose="020B0600070205080204" pitchFamily="34" charset="-128"/>
              </a:rPr>
              <a:t>S</a:t>
            </a:r>
            <a:endParaRPr lang="en-US" altLang="en-US" sz="1400" b="1" dirty="0">
              <a:latin typeface="Comic Sans MS" panose="030F0702030302020204" pitchFamily="66" charset="0"/>
            </a:endParaRPr>
          </a:p>
          <a:p>
            <a:pPr eaLnBrk="1" hangingPunct="1">
              <a:lnSpc>
                <a:spcPct val="150000"/>
              </a:lnSpc>
              <a:buFont typeface="Wingdings" panose="05000000000000000000" pitchFamily="2" charset="2"/>
              <a:buChar char="ü"/>
            </a:pPr>
            <a:r>
              <a:rPr lang="en-US" altLang="en-US" sz="2800" dirty="0">
                <a:latin typeface="Comic Sans MS" panose="030F0702030302020204" pitchFamily="66" charset="0"/>
              </a:rPr>
              <a:t> P(C / A)- Probability that event C occurs given that event A has  already occurred.</a:t>
            </a:r>
          </a:p>
          <a:p>
            <a:pPr eaLnBrk="1" hangingPunct="1">
              <a:lnSpc>
                <a:spcPct val="150000"/>
              </a:lnSpc>
              <a:buFont typeface="Wingdings 2" panose="05020102010507070707" pitchFamily="18" charset="2"/>
              <a:buNone/>
            </a:pPr>
            <a:r>
              <a:rPr lang="en-US" altLang="en-US" sz="2800" dirty="0">
                <a:latin typeface="Comic Sans MS" panose="030F0702030302020204" pitchFamily="66" charset="0"/>
              </a:rPr>
              <a:t> </a:t>
            </a:r>
            <a:endParaRPr lang="en-US" altLang="en-US" sz="2400" dirty="0">
              <a:latin typeface="Comic Sans MS" panose="030F0702030302020204" pitchFamily="66" charset="0"/>
            </a:endParaRPr>
          </a:p>
        </p:txBody>
      </p:sp>
      <p:graphicFrame>
        <p:nvGraphicFramePr>
          <p:cNvPr id="4194304" name="Object 3"/>
          <p:cNvGraphicFramePr>
            <a:graphicFrameLocks noChangeAspect="1"/>
          </p:cNvGraphicFramePr>
          <p:nvPr/>
        </p:nvGraphicFramePr>
        <p:xfrm>
          <a:off x="4038600" y="5410200"/>
          <a:ext cx="4267200" cy="1143000"/>
        </p:xfrm>
        <a:graphic>
          <a:graphicData uri="http://schemas.openxmlformats.org/presentationml/2006/ole">
            <p:oleObj spid="_x0000_s1027" name="Equation" r:id="rId3" imgW="1206500" imgH="419100" progId="Equation.3">
              <p:embed/>
            </p:oleObj>
          </a:graphicData>
        </a:graphic>
      </p:graphicFrame>
      <p:sp>
        <p:nvSpPr>
          <p:cNvPr id="1048999"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134</a:t>
            </a:fld>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0" name="Title 1"/>
          <p:cNvSpPr>
            <a:spLocks noGrp="1"/>
          </p:cNvSpPr>
          <p:nvPr>
            <p:ph type="title"/>
          </p:nvPr>
        </p:nvSpPr>
        <p:spPr>
          <a:xfrm>
            <a:off x="2438400" y="152400"/>
            <a:ext cx="7772400" cy="1066800"/>
          </a:xfrm>
        </p:spPr>
        <p:txBody>
          <a:bodyPr/>
          <a:lstStyle/>
          <a:p>
            <a:pPr algn="r" eaLnBrk="1" hangingPunct="1"/>
            <a:r>
              <a:rPr lang="en-US" altLang="en-US" b="1" dirty="0" err="1">
                <a:solidFill>
                  <a:srgbClr val="C9059F"/>
                </a:solidFill>
                <a:latin typeface="Comic Sans MS" panose="030F0702030302020204" pitchFamily="66" charset="0"/>
              </a:rPr>
              <a:t>Con’t</a:t>
            </a:r>
            <a:endParaRPr lang="en-US" altLang="en-US" b="1" dirty="0"/>
          </a:p>
        </p:txBody>
      </p:sp>
      <p:sp>
        <p:nvSpPr>
          <p:cNvPr id="1049001" name="Content Placeholder 2"/>
          <p:cNvSpPr>
            <a:spLocks noGrp="1"/>
          </p:cNvSpPr>
          <p:nvPr>
            <p:ph sz="quarter" idx="1"/>
          </p:nvPr>
        </p:nvSpPr>
        <p:spPr>
          <a:xfrm>
            <a:off x="838200" y="1676400"/>
            <a:ext cx="11277600" cy="5181600"/>
          </a:xfrm>
        </p:spPr>
        <p:txBody>
          <a:bodyPr/>
          <a:lstStyle/>
          <a:p>
            <a:pPr eaLnBrk="1" hangingPunct="1">
              <a:lnSpc>
                <a:spcPct val="150000"/>
              </a:lnSpc>
              <a:buFont typeface="Wingdings" panose="05000000000000000000" pitchFamily="2" charset="2"/>
              <a:buNone/>
            </a:pPr>
            <a:r>
              <a:rPr lang="en-US" altLang="en-US" sz="3200" dirty="0">
                <a:latin typeface="Comic Sans MS" panose="030F0702030302020204" pitchFamily="66" charset="0"/>
              </a:rPr>
              <a:t>Example of conditional probability:</a:t>
            </a:r>
          </a:p>
          <a:p>
            <a:pPr eaLnBrk="1" hangingPunct="1">
              <a:lnSpc>
                <a:spcPct val="150000"/>
              </a:lnSpc>
            </a:pPr>
            <a:r>
              <a:rPr lang="en-US" altLang="en-US" sz="2800" dirty="0">
                <a:latin typeface="Comic Sans MS" panose="030F0702030302020204" pitchFamily="66" charset="0"/>
              </a:rPr>
              <a:t>There are 2 baskets. B</a:t>
            </a:r>
            <a:r>
              <a:rPr lang="en-US" altLang="en-US" sz="2800" baseline="-25000" dirty="0">
                <a:latin typeface="Comic Sans MS" panose="030F0702030302020204" pitchFamily="66" charset="0"/>
              </a:rPr>
              <a:t>1</a:t>
            </a:r>
            <a:r>
              <a:rPr lang="en-US" altLang="en-US" sz="2800" dirty="0">
                <a:latin typeface="Comic Sans MS" panose="030F0702030302020204" pitchFamily="66" charset="0"/>
              </a:rPr>
              <a:t> has </a:t>
            </a:r>
            <a:r>
              <a:rPr lang="en-US" altLang="en-US" sz="2800" dirty="0">
                <a:solidFill>
                  <a:srgbClr val="FF0000"/>
                </a:solidFill>
                <a:latin typeface="Comic Sans MS" panose="030F0702030302020204" pitchFamily="66" charset="0"/>
              </a:rPr>
              <a:t>2 red </a:t>
            </a:r>
            <a:r>
              <a:rPr lang="en-US" altLang="en-US" sz="2800" dirty="0">
                <a:latin typeface="Comic Sans MS" panose="030F0702030302020204" pitchFamily="66" charset="0"/>
              </a:rPr>
              <a:t>ball and </a:t>
            </a:r>
            <a:r>
              <a:rPr lang="en-US" altLang="en-US" sz="2800" dirty="0">
                <a:solidFill>
                  <a:srgbClr val="0000CC"/>
                </a:solidFill>
                <a:latin typeface="Comic Sans MS" panose="030F0702030302020204" pitchFamily="66" charset="0"/>
              </a:rPr>
              <a:t>5 blue </a:t>
            </a:r>
            <a:r>
              <a:rPr lang="en-US" altLang="en-US" sz="2800" dirty="0">
                <a:latin typeface="Comic Sans MS" panose="030F0702030302020204" pitchFamily="66" charset="0"/>
              </a:rPr>
              <a:t>ball. B</a:t>
            </a:r>
            <a:r>
              <a:rPr lang="en-US" altLang="en-US" sz="2800" baseline="-25000" dirty="0">
                <a:latin typeface="Comic Sans MS" panose="030F0702030302020204" pitchFamily="66" charset="0"/>
              </a:rPr>
              <a:t>2</a:t>
            </a:r>
            <a:r>
              <a:rPr lang="en-US" altLang="en-US" sz="2800" dirty="0">
                <a:latin typeface="Comic Sans MS" panose="030F0702030302020204" pitchFamily="66" charset="0"/>
              </a:rPr>
              <a:t> has </a:t>
            </a:r>
            <a:r>
              <a:rPr lang="en-US" altLang="en-US" sz="2800" dirty="0">
                <a:solidFill>
                  <a:srgbClr val="FF0000"/>
                </a:solidFill>
                <a:latin typeface="Comic Sans MS" panose="030F0702030302020204" pitchFamily="66" charset="0"/>
              </a:rPr>
              <a:t>4 red </a:t>
            </a:r>
            <a:r>
              <a:rPr lang="en-US" altLang="en-US" sz="2800" dirty="0">
                <a:latin typeface="Comic Sans MS" panose="030F0702030302020204" pitchFamily="66" charset="0"/>
              </a:rPr>
              <a:t>ball and </a:t>
            </a:r>
            <a:r>
              <a:rPr lang="en-US" altLang="en-US" sz="2800" dirty="0">
                <a:solidFill>
                  <a:srgbClr val="0000CC"/>
                </a:solidFill>
                <a:latin typeface="Comic Sans MS" panose="030F0702030302020204" pitchFamily="66" charset="0"/>
              </a:rPr>
              <a:t>3 blue </a:t>
            </a:r>
            <a:r>
              <a:rPr lang="en-US" altLang="en-US" sz="2800" dirty="0">
                <a:latin typeface="Comic Sans MS" panose="030F0702030302020204" pitchFamily="66" charset="0"/>
              </a:rPr>
              <a:t>ball. </a:t>
            </a:r>
          </a:p>
          <a:p>
            <a:pPr lvl="1" eaLnBrk="1" hangingPunct="1">
              <a:lnSpc>
                <a:spcPct val="150000"/>
              </a:lnSpc>
              <a:buFont typeface="Wingdings" panose="05000000000000000000" pitchFamily="2" charset="2"/>
              <a:buChar char="ü"/>
            </a:pPr>
            <a:r>
              <a:rPr lang="en-US" altLang="en-US" sz="2800" dirty="0">
                <a:latin typeface="Comic Sans MS" panose="030F0702030302020204" pitchFamily="66" charset="0"/>
              </a:rPr>
              <a:t> Find probability of picking </a:t>
            </a:r>
            <a:r>
              <a:rPr lang="en-US" altLang="en-US" sz="2800" dirty="0">
                <a:solidFill>
                  <a:srgbClr val="FF0000"/>
                </a:solidFill>
                <a:latin typeface="Comic Sans MS" panose="030F0702030302020204" pitchFamily="66" charset="0"/>
              </a:rPr>
              <a:t>a red </a:t>
            </a:r>
            <a:r>
              <a:rPr lang="en-US" altLang="en-US" sz="2800" dirty="0">
                <a:latin typeface="Comic Sans MS" panose="030F0702030302020204" pitchFamily="66" charset="0"/>
              </a:rPr>
              <a:t>ball from basket 1? </a:t>
            </a:r>
          </a:p>
          <a:p>
            <a:pPr lvl="1" eaLnBrk="1" hangingPunct="1">
              <a:lnSpc>
                <a:spcPct val="150000"/>
              </a:lnSpc>
              <a:buFontTx/>
              <a:buNone/>
            </a:pPr>
            <a:r>
              <a:rPr lang="en-US" altLang="en-US" sz="2800" dirty="0">
                <a:latin typeface="Comic Sans MS" panose="030F0702030302020204" pitchFamily="66" charset="0"/>
              </a:rPr>
              <a:t>			P(</a:t>
            </a:r>
            <a:r>
              <a:rPr lang="en-US" altLang="en-US" sz="2800" dirty="0">
                <a:solidFill>
                  <a:srgbClr val="FF0000"/>
                </a:solidFill>
                <a:latin typeface="Comic Sans MS" panose="030F0702030302020204" pitchFamily="66" charset="0"/>
              </a:rPr>
              <a:t>red</a:t>
            </a:r>
            <a:r>
              <a:rPr lang="en-US" altLang="en-US" sz="2800" dirty="0">
                <a:latin typeface="Comic Sans MS" panose="030F0702030302020204" pitchFamily="66" charset="0"/>
              </a:rPr>
              <a:t> ball | basket 1) = 2/7 </a:t>
            </a:r>
            <a:endParaRPr lang="en-US" altLang="en-US" sz="900" dirty="0">
              <a:latin typeface="Comic Sans MS" panose="030F0702030302020204" pitchFamily="66" charset="0"/>
            </a:endParaRPr>
          </a:p>
          <a:p>
            <a:pPr lvl="1" eaLnBrk="1" hangingPunct="1">
              <a:lnSpc>
                <a:spcPct val="150000"/>
              </a:lnSpc>
              <a:buFont typeface="Wingdings" panose="05000000000000000000" pitchFamily="2" charset="2"/>
              <a:buChar char="ü"/>
            </a:pPr>
            <a:r>
              <a:rPr lang="en-US" altLang="en-US" sz="2800" dirty="0">
                <a:latin typeface="Comic Sans MS" panose="030F0702030302020204" pitchFamily="66" charset="0"/>
              </a:rPr>
              <a:t> What about P(basket2 | </a:t>
            </a:r>
            <a:r>
              <a:rPr lang="en-US" altLang="en-US" sz="2800" dirty="0">
                <a:solidFill>
                  <a:srgbClr val="FF0000"/>
                </a:solidFill>
                <a:latin typeface="Comic Sans MS" panose="030F0702030302020204" pitchFamily="66" charset="0"/>
              </a:rPr>
              <a:t>red</a:t>
            </a:r>
            <a:r>
              <a:rPr lang="en-US" altLang="en-US" sz="2800" dirty="0">
                <a:latin typeface="Comic Sans MS" panose="030F0702030302020204" pitchFamily="66" charset="0"/>
              </a:rPr>
              <a:t> ball) ?</a:t>
            </a:r>
          </a:p>
        </p:txBody>
      </p:sp>
      <p:sp>
        <p:nvSpPr>
          <p:cNvPr id="1049002"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135</a:t>
            </a:fld>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3" name="Title 1"/>
          <p:cNvSpPr>
            <a:spLocks noGrp="1"/>
          </p:cNvSpPr>
          <p:nvPr>
            <p:ph type="title"/>
          </p:nvPr>
        </p:nvSpPr>
        <p:spPr>
          <a:xfrm>
            <a:off x="1981200" y="274638"/>
            <a:ext cx="8229600" cy="868362"/>
          </a:xfrm>
        </p:spPr>
        <p:txBody>
          <a:bodyPr>
            <a:normAutofit fontScale="90000"/>
          </a:bodyPr>
          <a:lstStyle/>
          <a:p>
            <a:pPr eaLnBrk="1" hangingPunct="1"/>
            <a:r>
              <a:rPr lang="en-US" altLang="en-US" b="1">
                <a:solidFill>
                  <a:srgbClr val="FF00FF"/>
                </a:solidFill>
                <a:latin typeface="Comic Sans MS" panose="030F0702030302020204" pitchFamily="66" charset="0"/>
              </a:rPr>
              <a:t>Review Question (Quiz Two 5%)</a:t>
            </a:r>
          </a:p>
        </p:txBody>
      </p:sp>
      <p:sp>
        <p:nvSpPr>
          <p:cNvPr id="1049004" name="Content Placeholder 2"/>
          <p:cNvSpPr>
            <a:spLocks noGrp="1"/>
          </p:cNvSpPr>
          <p:nvPr>
            <p:ph sz="quarter" idx="1"/>
          </p:nvPr>
        </p:nvSpPr>
        <p:spPr>
          <a:xfrm>
            <a:off x="838200" y="1752600"/>
            <a:ext cx="10820400" cy="4800600"/>
          </a:xfrm>
        </p:spPr>
        <p:txBody>
          <a:bodyPr/>
          <a:lstStyle/>
          <a:p>
            <a:pPr algn="just" eaLnBrk="1" hangingPunct="1">
              <a:lnSpc>
                <a:spcPct val="150000"/>
              </a:lnSpc>
              <a:buFont typeface="Wingdings 2" panose="05020102010507070707" pitchFamily="18" charset="2"/>
              <a:buNone/>
            </a:pPr>
            <a:r>
              <a:rPr lang="en-US" altLang="en-US" sz="3000" dirty="0">
                <a:latin typeface="Comic Sans MS" panose="030F0702030302020204" pitchFamily="66" charset="0"/>
              </a:rPr>
              <a:t>1. Do you think is that, have you a knowledge? And what does it mean? for what purpose you implement?</a:t>
            </a:r>
          </a:p>
          <a:p>
            <a:pPr algn="just" eaLnBrk="1" hangingPunct="1">
              <a:lnSpc>
                <a:spcPct val="150000"/>
              </a:lnSpc>
              <a:buFont typeface="Wingdings 2" panose="05020102010507070707" pitchFamily="18" charset="2"/>
              <a:buNone/>
            </a:pPr>
            <a:r>
              <a:rPr lang="en-US" altLang="en-US" sz="3000" dirty="0">
                <a:latin typeface="Comic Sans MS" panose="030F0702030302020204" pitchFamily="66" charset="0"/>
              </a:rPr>
              <a:t>2. When an agent act under uncertainty?</a:t>
            </a:r>
          </a:p>
          <a:p>
            <a:pPr algn="just" eaLnBrk="1" hangingPunct="1">
              <a:lnSpc>
                <a:spcPct val="150000"/>
              </a:lnSpc>
              <a:buFont typeface="Wingdings 2" panose="05020102010507070707" pitchFamily="18" charset="2"/>
              <a:buNone/>
            </a:pPr>
            <a:r>
              <a:rPr lang="en-US" altLang="en-US" sz="3000" dirty="0">
                <a:latin typeface="Comic Sans MS" panose="030F0702030302020204" pitchFamily="66" charset="0"/>
              </a:rPr>
              <a:t>3.  Do you think that can we learn by observation? If you say yes describe your reason using  example? </a:t>
            </a:r>
          </a:p>
        </p:txBody>
      </p:sp>
      <p:sp>
        <p:nvSpPr>
          <p:cNvPr id="1049005"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136</a:t>
            </a:fld>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8" name="Content Placeholder 3" descr="brain"/>
          <p:cNvPicPr>
            <a:picLocks noGrp="1" noChangeAspect="1" noChangeArrowheads="1"/>
          </p:cNvPicPr>
          <p:nvPr>
            <p:ph sz="quarter" idx="1"/>
          </p:nvPr>
        </p:nvPicPr>
        <p:blipFill>
          <a:blip r:embed="rId2"/>
          <a:srcRect/>
          <a:stretch>
            <a:fillRect/>
          </a:stretch>
        </p:blipFill>
        <p:spPr>
          <a:xfrm>
            <a:off x="4648200" y="1828800"/>
            <a:ext cx="2349500" cy="2565400"/>
          </a:xfrm>
          <a:noFill/>
        </p:spPr>
      </p:pic>
      <p:sp>
        <p:nvSpPr>
          <p:cNvPr id="1049006" name="Rectangle 4"/>
          <p:cNvSpPr>
            <a:spLocks noChangeArrowheads="1"/>
          </p:cNvSpPr>
          <p:nvPr/>
        </p:nvSpPr>
        <p:spPr bwMode="auto">
          <a:xfrm>
            <a:off x="1524000" y="2743200"/>
            <a:ext cx="8915400" cy="708025"/>
          </a:xfrm>
          <a:prstGeom prst="rect">
            <a:avLst/>
          </a:prstGeom>
          <a:noFill/>
          <a:ln>
            <a:noFill/>
          </a:ln>
        </p:spPr>
        <p:txBody>
          <a:bodyP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eaLnBrk="1" hangingPunct="1">
              <a:spcBef>
                <a:spcPct val="0"/>
              </a:spcBef>
              <a:buClrTx/>
              <a:buSzTx/>
              <a:buFontTx/>
              <a:buNone/>
            </a:pPr>
            <a:r>
              <a:rPr lang="en-US" altLang="en-US" sz="4000" b="1">
                <a:solidFill>
                  <a:srgbClr val="C9059F"/>
                </a:solidFill>
                <a:latin typeface="Comic Sans MS" panose="030F0702030302020204" pitchFamily="66" charset="0"/>
              </a:rPr>
              <a:t>ARTIFICIAL</a:t>
            </a:r>
            <a:r>
              <a:rPr lang="en-US" altLang="en-US" sz="4000" b="1">
                <a:latin typeface="Arial" panose="020B0604020202020204" pitchFamily="34" charset="0"/>
              </a:rPr>
              <a:t> </a:t>
            </a:r>
            <a:r>
              <a:rPr lang="en-AU" altLang="en-US" sz="4000" b="1">
                <a:solidFill>
                  <a:srgbClr val="C9059F"/>
                </a:solidFill>
                <a:latin typeface="Comic Sans MS" panose="030F0702030302020204" pitchFamily="66" charset="0"/>
              </a:rPr>
              <a:t>NEURAL NETWORKS</a:t>
            </a:r>
            <a:endParaRPr lang="en-US" altLang="en-US" sz="4000" b="1">
              <a:solidFill>
                <a:srgbClr val="C9059F"/>
              </a:solidFill>
              <a:latin typeface="Comic Sans MS" panose="030F0702030302020204" pitchFamily="66" charset="0"/>
            </a:endParaRPr>
          </a:p>
        </p:txBody>
      </p:sp>
      <p:sp>
        <p:nvSpPr>
          <p:cNvPr id="1049007"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137</a:t>
            </a:fld>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8" name="Title 1"/>
          <p:cNvSpPr>
            <a:spLocks noGrp="1"/>
          </p:cNvSpPr>
          <p:nvPr>
            <p:ph type="title"/>
          </p:nvPr>
        </p:nvSpPr>
        <p:spPr>
          <a:xfrm>
            <a:off x="2057400" y="228600"/>
            <a:ext cx="8153400" cy="914400"/>
          </a:xfrm>
        </p:spPr>
        <p:txBody>
          <a:bodyPr/>
          <a:lstStyle/>
          <a:p>
            <a:pPr eaLnBrk="1" hangingPunct="1"/>
            <a:r>
              <a:rPr lang="en-GB" altLang="en-US" b="1" dirty="0">
                <a:solidFill>
                  <a:srgbClr val="C9059F"/>
                </a:solidFill>
                <a:latin typeface="Comic Sans MS" panose="030F0702030302020204" pitchFamily="66" charset="0"/>
              </a:rPr>
              <a:t>        Brain vs. Machine</a:t>
            </a:r>
            <a:endParaRPr lang="en-US" altLang="en-US" b="1" dirty="0">
              <a:solidFill>
                <a:srgbClr val="C9059F"/>
              </a:solidFill>
              <a:latin typeface="Comic Sans MS" panose="030F0702030302020204" pitchFamily="66" charset="0"/>
            </a:endParaRPr>
          </a:p>
        </p:txBody>
      </p:sp>
      <p:pic>
        <p:nvPicPr>
          <p:cNvPr id="2097189" name="Picture 8"/>
          <p:cNvPicPr>
            <a:picLocks noGrp="1" noChangeAspect="1" noChangeArrowheads="1"/>
          </p:cNvPicPr>
          <p:nvPr>
            <p:ph sz="quarter" idx="1"/>
          </p:nvPr>
        </p:nvPicPr>
        <p:blipFill>
          <a:blip r:embed="rId3"/>
          <a:srcRect/>
          <a:stretch>
            <a:fillRect/>
          </a:stretch>
        </p:blipFill>
        <p:spPr>
          <a:xfrm>
            <a:off x="1447800" y="1764058"/>
            <a:ext cx="9372600" cy="5105400"/>
          </a:xfrm>
          <a:noFill/>
        </p:spPr>
      </p:pic>
      <p:sp>
        <p:nvSpPr>
          <p:cNvPr id="1049009"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138</a:t>
            </a:fld>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3" name="Title 1"/>
          <p:cNvSpPr>
            <a:spLocks noGrp="1"/>
          </p:cNvSpPr>
          <p:nvPr>
            <p:ph type="title"/>
          </p:nvPr>
        </p:nvSpPr>
        <p:spPr>
          <a:xfrm>
            <a:off x="2438400" y="152400"/>
            <a:ext cx="7772400" cy="838200"/>
          </a:xfrm>
        </p:spPr>
        <p:txBody>
          <a:bodyPr/>
          <a:lstStyle/>
          <a:p>
            <a:pPr eaLnBrk="1" hangingPunct="1"/>
            <a:r>
              <a:rPr lang="en-GB" altLang="en-US" b="1">
                <a:solidFill>
                  <a:srgbClr val="C9059F"/>
                </a:solidFill>
                <a:latin typeface="Comic Sans MS" panose="030F0702030302020204" pitchFamily="66" charset="0"/>
              </a:rPr>
              <a:t>Features of the Brain</a:t>
            </a:r>
            <a:endParaRPr lang="en-US" altLang="en-US" b="1">
              <a:solidFill>
                <a:srgbClr val="C9059F"/>
              </a:solidFill>
              <a:latin typeface="Comic Sans MS" panose="030F0702030302020204" pitchFamily="66" charset="0"/>
            </a:endParaRPr>
          </a:p>
        </p:txBody>
      </p:sp>
      <p:sp>
        <p:nvSpPr>
          <p:cNvPr id="1049014" name="Content Placeholder 2"/>
          <p:cNvSpPr>
            <a:spLocks noGrp="1"/>
          </p:cNvSpPr>
          <p:nvPr>
            <p:ph sz="quarter" idx="1"/>
          </p:nvPr>
        </p:nvSpPr>
        <p:spPr>
          <a:xfrm>
            <a:off x="609600" y="1318260"/>
            <a:ext cx="11049000" cy="5791200"/>
          </a:xfrm>
        </p:spPr>
        <p:txBody>
          <a:bodyPr>
            <a:normAutofit lnSpcReduction="10000"/>
          </a:bodyPr>
          <a:lstStyle/>
          <a:p>
            <a:pPr marL="342900" indent="-342900" fontAlgn="auto">
              <a:lnSpc>
                <a:spcPct val="150000"/>
              </a:lnSpc>
              <a:spcBef>
                <a:spcPct val="20000"/>
              </a:spcBef>
              <a:spcAft>
                <a:spcPts val="0"/>
              </a:spcAft>
              <a:buFont typeface="Wingdings" pitchFamily="2" charset="2"/>
              <a:buChar char="ü"/>
            </a:pPr>
            <a:r>
              <a:rPr lang="en-GB" dirty="0">
                <a:latin typeface="Comic Sans MS" pitchFamily="66" charset="0"/>
              </a:rPr>
              <a:t>There are around ten billion (10</a:t>
            </a:r>
            <a:r>
              <a:rPr lang="en-GB" baseline="30000" dirty="0">
                <a:latin typeface="Comic Sans MS" pitchFamily="66" charset="0"/>
              </a:rPr>
              <a:t>10</a:t>
            </a:r>
            <a:r>
              <a:rPr lang="en-GB" dirty="0">
                <a:latin typeface="Comic Sans MS" pitchFamily="66" charset="0"/>
              </a:rPr>
              <a:t>) neurons in our brain</a:t>
            </a:r>
          </a:p>
          <a:p>
            <a:pPr marL="342900" indent="-342900" fontAlgn="auto">
              <a:lnSpc>
                <a:spcPct val="150000"/>
              </a:lnSpc>
              <a:spcBef>
                <a:spcPct val="20000"/>
              </a:spcBef>
              <a:spcAft>
                <a:spcPts val="0"/>
              </a:spcAft>
              <a:buFont typeface="Wingdings" pitchFamily="2" charset="2"/>
              <a:buChar char="ü"/>
            </a:pPr>
            <a:r>
              <a:rPr lang="en-GB" dirty="0">
                <a:latin typeface="Comic Sans MS" pitchFamily="66" charset="0"/>
              </a:rPr>
              <a:t> Neuron  switching time &gt;10</a:t>
            </a:r>
            <a:r>
              <a:rPr lang="en-GB" baseline="30000" dirty="0">
                <a:latin typeface="Comic Sans MS" pitchFamily="66" charset="0"/>
              </a:rPr>
              <a:t>-3</a:t>
            </a:r>
            <a:r>
              <a:rPr lang="en-GB" dirty="0">
                <a:latin typeface="Comic Sans MS" pitchFamily="66" charset="0"/>
              </a:rPr>
              <a:t>secs </a:t>
            </a:r>
          </a:p>
          <a:p>
            <a:pPr marL="342900" indent="-342900" fontAlgn="auto">
              <a:lnSpc>
                <a:spcPct val="150000"/>
              </a:lnSpc>
              <a:spcBef>
                <a:spcPct val="20000"/>
              </a:spcBef>
              <a:spcAft>
                <a:spcPts val="0"/>
              </a:spcAft>
              <a:buFont typeface="Wingdings" pitchFamily="2" charset="2"/>
              <a:buChar char="ü"/>
            </a:pPr>
            <a:r>
              <a:rPr lang="en-GB" dirty="0">
                <a:latin typeface="Comic Sans MS" pitchFamily="66" charset="0"/>
              </a:rPr>
              <a:t> Face Recognition  ~0.1secs</a:t>
            </a:r>
          </a:p>
          <a:p>
            <a:pPr marL="342900" indent="-342900" fontAlgn="auto">
              <a:lnSpc>
                <a:spcPct val="150000"/>
              </a:lnSpc>
              <a:spcBef>
                <a:spcPct val="20000"/>
              </a:spcBef>
              <a:spcAft>
                <a:spcPts val="0"/>
              </a:spcAft>
              <a:buFont typeface="Wingdings" pitchFamily="2" charset="2"/>
              <a:buChar char="ü"/>
            </a:pPr>
            <a:r>
              <a:rPr lang="en-GB" dirty="0">
                <a:latin typeface="Comic Sans MS" pitchFamily="66" charset="0"/>
              </a:rPr>
              <a:t> On average, each neuron has several thousand connections</a:t>
            </a:r>
          </a:p>
          <a:p>
            <a:pPr marL="342900" indent="-342900" fontAlgn="auto">
              <a:lnSpc>
                <a:spcPct val="150000"/>
              </a:lnSpc>
              <a:spcBef>
                <a:spcPct val="20000"/>
              </a:spcBef>
              <a:spcAft>
                <a:spcPts val="0"/>
              </a:spcAft>
              <a:buFont typeface="Wingdings" pitchFamily="2" charset="2"/>
              <a:buChar char="ü"/>
            </a:pPr>
            <a:r>
              <a:rPr lang="en-GB" dirty="0">
                <a:latin typeface="Comic Sans MS" pitchFamily="66" charset="0"/>
              </a:rPr>
              <a:t> Hundreds of operations per second</a:t>
            </a:r>
          </a:p>
          <a:p>
            <a:pPr marL="342900" indent="-342900" fontAlgn="auto">
              <a:lnSpc>
                <a:spcPct val="150000"/>
              </a:lnSpc>
              <a:spcBef>
                <a:spcPct val="20000"/>
              </a:spcBef>
              <a:spcAft>
                <a:spcPts val="0"/>
              </a:spcAft>
              <a:buFont typeface="Wingdings" pitchFamily="2" charset="2"/>
              <a:buChar char="ü"/>
            </a:pPr>
            <a:r>
              <a:rPr lang="en-GB" dirty="0">
                <a:latin typeface="Comic Sans MS" pitchFamily="66" charset="0"/>
              </a:rPr>
              <a:t> High degree of parallel computation</a:t>
            </a:r>
          </a:p>
          <a:p>
            <a:pPr marL="342900" indent="-342900" fontAlgn="auto">
              <a:lnSpc>
                <a:spcPct val="150000"/>
              </a:lnSpc>
              <a:spcBef>
                <a:spcPct val="20000"/>
              </a:spcBef>
              <a:spcAft>
                <a:spcPts val="0"/>
              </a:spcAft>
              <a:buFont typeface="Wingdings" pitchFamily="2" charset="2"/>
              <a:buChar char="ü"/>
            </a:pPr>
            <a:r>
              <a:rPr lang="en-GB" dirty="0">
                <a:latin typeface="Comic Sans MS" pitchFamily="66" charset="0"/>
              </a:rPr>
              <a:t> Distributed representations</a:t>
            </a:r>
          </a:p>
          <a:p>
            <a:pPr marL="342900" indent="-342900" fontAlgn="auto">
              <a:lnSpc>
                <a:spcPct val="150000"/>
              </a:lnSpc>
              <a:spcBef>
                <a:spcPct val="20000"/>
              </a:spcBef>
              <a:spcAft>
                <a:spcPts val="0"/>
              </a:spcAft>
              <a:buFont typeface="Wingdings" pitchFamily="2" charset="2"/>
              <a:buChar char="ü"/>
            </a:pPr>
            <a:r>
              <a:rPr lang="en-GB" dirty="0">
                <a:latin typeface="Comic Sans MS" pitchFamily="66" charset="0"/>
              </a:rPr>
              <a:t>Compensated for problems by massive parallelism</a:t>
            </a:r>
            <a:endParaRPr lang="en-GB" sz="2400" dirty="0">
              <a:latin typeface="Comic Sans MS" pitchFamily="66" charset="0"/>
            </a:endParaRPr>
          </a:p>
          <a:p>
            <a:pPr marL="274320" indent="-274320" eaLnBrk="1" fontAlgn="auto" hangingPunct="1">
              <a:lnSpc>
                <a:spcPct val="150000"/>
              </a:lnSpc>
              <a:spcBef>
                <a:spcPts val="580"/>
              </a:spcBef>
              <a:spcAft>
                <a:spcPts val="0"/>
              </a:spcAft>
              <a:buFont typeface="Wingdings 2" panose="05020102010507070707" pitchFamily="18" charset="2"/>
              <a:buNone/>
            </a:pPr>
            <a:endParaRPr lang="en-US" dirty="0">
              <a:latin typeface="Comic Sans MS" pitchFamily="66" charset="0"/>
            </a:endParaRPr>
          </a:p>
        </p:txBody>
      </p:sp>
      <p:pic>
        <p:nvPicPr>
          <p:cNvPr id="2097190" name="Picture 4"/>
          <p:cNvPicPr>
            <a:picLocks noChangeArrowheads="1"/>
          </p:cNvPicPr>
          <p:nvPr/>
        </p:nvPicPr>
        <p:blipFill>
          <a:blip r:embed="rId2"/>
          <a:srcRect/>
          <a:stretch>
            <a:fillRect/>
          </a:stretch>
        </p:blipFill>
        <p:spPr bwMode="auto">
          <a:xfrm>
            <a:off x="9144000" y="152400"/>
            <a:ext cx="1209675" cy="1066800"/>
          </a:xfrm>
          <a:prstGeom prst="rect">
            <a:avLst/>
          </a:prstGeom>
          <a:noFill/>
          <a:ln>
            <a:noFill/>
          </a:ln>
        </p:spPr>
      </p:pic>
      <p:sp>
        <p:nvSpPr>
          <p:cNvPr id="1049015"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139</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1752600" y="228600"/>
            <a:ext cx="8537448" cy="990600"/>
          </a:xfrm>
        </p:spPr>
        <p:txBody>
          <a:bodyPr>
            <a:normAutofit fontScale="90000"/>
          </a:bodyPr>
          <a:lstStyle/>
          <a:p>
            <a:r>
              <a:rPr lang="en-US" dirty="0">
                <a:solidFill>
                  <a:srgbClr val="FF00FF"/>
                </a:solidFill>
              </a:rPr>
              <a:t>How to make computers act like humans</a:t>
            </a:r>
            <a:r>
              <a:rPr lang="en-US" dirty="0">
                <a:solidFill>
                  <a:srgbClr val="FF00FF"/>
                </a:solidFill>
                <a:latin typeface="Aatrix" pitchFamily="2" charset="0"/>
              </a:rPr>
              <a:t>?</a:t>
            </a:r>
          </a:p>
        </p:txBody>
      </p:sp>
      <p:sp>
        <p:nvSpPr>
          <p:cNvPr id="1048637"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14</a:t>
            </a:fld>
            <a:endParaRPr lang="en-US"/>
          </a:p>
        </p:txBody>
      </p:sp>
      <p:sp>
        <p:nvSpPr>
          <p:cNvPr id="1048638" name="Content Placeholder 3"/>
          <p:cNvSpPr>
            <a:spLocks noGrp="1"/>
          </p:cNvSpPr>
          <p:nvPr>
            <p:ph sz="quarter" idx="1"/>
          </p:nvPr>
        </p:nvSpPr>
        <p:spPr>
          <a:xfrm>
            <a:off x="838200" y="1600200"/>
            <a:ext cx="10896600" cy="5029200"/>
          </a:xfrm>
        </p:spPr>
        <p:txBody>
          <a:bodyPr>
            <a:normAutofit fontScale="81786" lnSpcReduction="20000"/>
          </a:bodyPr>
          <a:lstStyle/>
          <a:p>
            <a:pPr>
              <a:lnSpc>
                <a:spcPct val="150000"/>
              </a:lnSpc>
              <a:buNone/>
            </a:pPr>
            <a:r>
              <a:rPr lang="en-US" sz="3600" dirty="0">
                <a:latin typeface="Perpetua" pitchFamily="18" charset="0"/>
              </a:rPr>
              <a:t>The following sub-fields are </a:t>
            </a:r>
            <a:r>
              <a:rPr lang="en-US" sz="3600" dirty="0" smtClean="0">
                <a:latin typeface="Perpetua" pitchFamily="18" charset="0"/>
              </a:rPr>
              <a:t>emerged</a:t>
            </a:r>
          </a:p>
          <a:p>
            <a:pPr>
              <a:lnSpc>
                <a:spcPct val="150000"/>
              </a:lnSpc>
              <a:buNone/>
            </a:pPr>
            <a:r>
              <a:rPr lang="en-US" sz="3600" dirty="0" smtClean="0"/>
              <a:t>What is natural language processing?</a:t>
            </a:r>
            <a:endParaRPr lang="en-US" sz="3600" dirty="0">
              <a:latin typeface="Perpetua" pitchFamily="18" charset="0"/>
            </a:endParaRPr>
          </a:p>
          <a:p>
            <a:pPr marL="228600" indent="-228600">
              <a:lnSpc>
                <a:spcPct val="150000"/>
              </a:lnSpc>
              <a:buClr>
                <a:srgbClr val="FF00FF"/>
              </a:buClr>
              <a:buSzPct val="85000"/>
              <a:buFont typeface="Wingdings" pitchFamily="2" charset="2"/>
              <a:buChar char="ü"/>
            </a:pPr>
            <a:r>
              <a:rPr lang="en-US" sz="3600" b="1" dirty="0">
                <a:solidFill>
                  <a:srgbClr val="0033CC"/>
                </a:solidFill>
                <a:latin typeface="Perpetua" pitchFamily="18" charset="0"/>
              </a:rPr>
              <a:t> Natural Language processing:</a:t>
            </a:r>
            <a:r>
              <a:rPr lang="en-US" sz="3600" dirty="0">
                <a:solidFill>
                  <a:srgbClr val="0033CC"/>
                </a:solidFill>
                <a:latin typeface="Perpetua" pitchFamily="18" charset="0"/>
              </a:rPr>
              <a:t> </a:t>
            </a:r>
            <a:r>
              <a:rPr lang="en-US" sz="3200" dirty="0">
                <a:latin typeface="Perpetua" pitchFamily="18" charset="0"/>
              </a:rPr>
              <a:t>(</a:t>
            </a:r>
            <a:r>
              <a:rPr lang="en-US" sz="2800" dirty="0">
                <a:latin typeface="Perpetua" pitchFamily="18" charset="0"/>
              </a:rPr>
              <a:t>enable computers communicate in human language, English, Amharic, </a:t>
            </a:r>
            <a:r>
              <a:rPr lang="en-US" sz="2800" dirty="0" smtClean="0">
                <a:latin typeface="Perpetua" pitchFamily="18" charset="0"/>
              </a:rPr>
              <a:t>..</a:t>
            </a:r>
            <a:r>
              <a:rPr lang="en-US" sz="3200" dirty="0" smtClean="0">
                <a:latin typeface="Perpetua" pitchFamily="18" charset="0"/>
              </a:rPr>
              <a:t>)</a:t>
            </a:r>
          </a:p>
          <a:p>
            <a:pPr marL="228600" indent="-228600">
              <a:lnSpc>
                <a:spcPct val="150000"/>
              </a:lnSpc>
              <a:buClr>
                <a:srgbClr val="FF00FF"/>
              </a:buClr>
              <a:buSzPct val="85000"/>
              <a:buFont typeface="Wingdings" pitchFamily="2" charset="2"/>
              <a:buChar char="ü"/>
            </a:pPr>
            <a:r>
              <a:rPr lang="en-US" sz="3200" dirty="0" smtClean="0"/>
              <a:t>Natural </a:t>
            </a:r>
            <a:r>
              <a:rPr lang="en-US" sz="3200" dirty="0" smtClean="0"/>
              <a:t>language processing (NLP) is </a:t>
            </a:r>
            <a:r>
              <a:rPr lang="en-US" sz="3200" b="1" dirty="0" smtClean="0"/>
              <a:t>a branch of artificial intelligence within computer science that focuses on helping computers to understand the way that humans write and speak</a:t>
            </a:r>
            <a:r>
              <a:rPr lang="en-US" sz="3200" dirty="0" smtClean="0"/>
              <a:t>.</a:t>
            </a:r>
          </a:p>
          <a:p>
            <a:pPr marL="228600" indent="-228600">
              <a:lnSpc>
                <a:spcPct val="150000"/>
              </a:lnSpc>
              <a:buClr>
                <a:srgbClr val="FF00FF"/>
              </a:buClr>
              <a:buSzPct val="85000"/>
              <a:buFont typeface="Wingdings" pitchFamily="2" charset="2"/>
              <a:buChar char="ü"/>
            </a:pPr>
            <a:r>
              <a:rPr lang="en-US" sz="3200" dirty="0" smtClean="0"/>
              <a:t> </a:t>
            </a:r>
            <a:r>
              <a:rPr lang="en-US" sz="3200" dirty="0" smtClean="0"/>
              <a:t>This is a difficult task because it involves a lot of unstructured data.</a:t>
            </a:r>
            <a:endParaRPr lang="en-US" sz="3600" dirty="0">
              <a:latin typeface="Perpetua" pitchFamily="18" charset="0"/>
            </a:endParaRPr>
          </a:p>
          <a:p>
            <a:pPr>
              <a:lnSpc>
                <a:spcPct val="150000"/>
              </a:lnSpc>
            </a:pPr>
            <a:endParaRPr lang="en-US" dirty="0">
              <a:latin typeface="Perpetua"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6" name="Title 1"/>
          <p:cNvSpPr>
            <a:spLocks noGrp="1"/>
          </p:cNvSpPr>
          <p:nvPr>
            <p:ph type="title"/>
          </p:nvPr>
        </p:nvSpPr>
        <p:spPr>
          <a:xfrm>
            <a:off x="2819400" y="0"/>
            <a:ext cx="7391400" cy="914400"/>
          </a:xfrm>
        </p:spPr>
        <p:txBody>
          <a:bodyPr/>
          <a:lstStyle/>
          <a:p>
            <a:pPr eaLnBrk="1" hangingPunct="1"/>
            <a:r>
              <a:rPr lang="en-US" altLang="en-US" b="1">
                <a:solidFill>
                  <a:srgbClr val="C9059F"/>
                </a:solidFill>
                <a:latin typeface="Comic Sans MS" panose="030F0702030302020204" pitchFamily="66" charset="0"/>
              </a:rPr>
              <a:t>   Neural Network</a:t>
            </a:r>
          </a:p>
        </p:txBody>
      </p:sp>
      <p:sp>
        <p:nvSpPr>
          <p:cNvPr id="1049017" name="Content Placeholder 2"/>
          <p:cNvSpPr>
            <a:spLocks noGrp="1"/>
          </p:cNvSpPr>
          <p:nvPr>
            <p:ph sz="quarter" idx="1"/>
          </p:nvPr>
        </p:nvSpPr>
        <p:spPr>
          <a:xfrm>
            <a:off x="1253836" y="1600200"/>
            <a:ext cx="10972800" cy="5943600"/>
          </a:xfrm>
        </p:spPr>
        <p:txBody>
          <a:bodyPr>
            <a:normAutofit fontScale="85000" lnSpcReduction="10000"/>
          </a:bodyPr>
          <a:lstStyle/>
          <a:p>
            <a:pPr marL="274320" indent="-274320" eaLnBrk="1" fontAlgn="auto" hangingPunct="1">
              <a:lnSpc>
                <a:spcPct val="170000"/>
              </a:lnSpc>
              <a:spcBef>
                <a:spcPts val="580"/>
              </a:spcBef>
              <a:spcAft>
                <a:spcPts val="0"/>
              </a:spcAft>
              <a:buClr>
                <a:srgbClr val="0000CC"/>
              </a:buClr>
              <a:buSzPct val="100000"/>
              <a:buFont typeface="Wingdings" pitchFamily="2" charset="2"/>
              <a:buChar char="F"/>
            </a:pPr>
            <a:r>
              <a:rPr lang="en-US" sz="3200" dirty="0">
                <a:latin typeface="Comic Sans MS" pitchFamily="66" charset="0"/>
              </a:rPr>
              <a:t> It is represented as a layered set of interconnected processors. </a:t>
            </a:r>
          </a:p>
          <a:p>
            <a:pPr marL="274320" indent="-274320" eaLnBrk="1" fontAlgn="auto" hangingPunct="1">
              <a:lnSpc>
                <a:spcPct val="170000"/>
              </a:lnSpc>
              <a:spcBef>
                <a:spcPts val="580"/>
              </a:spcBef>
              <a:spcAft>
                <a:spcPts val="0"/>
              </a:spcAft>
              <a:buClr>
                <a:srgbClr val="0000CC"/>
              </a:buClr>
              <a:buSzPct val="100000"/>
              <a:buFont typeface="Wingdings" pitchFamily="2" charset="2"/>
              <a:buChar char="F"/>
            </a:pPr>
            <a:r>
              <a:rPr lang="en-US" sz="3200" dirty="0">
                <a:latin typeface="Comic Sans MS" pitchFamily="66" charset="0"/>
              </a:rPr>
              <a:t> These processor nodes has a relationship with the neurons of the brain. </a:t>
            </a:r>
          </a:p>
          <a:p>
            <a:pPr marL="274320" indent="-274320" eaLnBrk="1" fontAlgn="auto" hangingPunct="1">
              <a:lnSpc>
                <a:spcPct val="170000"/>
              </a:lnSpc>
              <a:spcBef>
                <a:spcPts val="580"/>
              </a:spcBef>
              <a:spcAft>
                <a:spcPts val="0"/>
              </a:spcAft>
              <a:buClr>
                <a:srgbClr val="0000CC"/>
              </a:buClr>
              <a:buSzPct val="100000"/>
              <a:buFont typeface="Wingdings" pitchFamily="2" charset="2"/>
              <a:buChar char="F"/>
            </a:pPr>
            <a:r>
              <a:rPr lang="en-US" sz="3200" dirty="0">
                <a:latin typeface="Comic Sans MS" pitchFamily="66" charset="0"/>
              </a:rPr>
              <a:t> Each node has a weighted connection to several other nodes in adjacent layers.</a:t>
            </a:r>
          </a:p>
          <a:p>
            <a:pPr marL="274320" indent="-274320" eaLnBrk="1" fontAlgn="auto" hangingPunct="1">
              <a:lnSpc>
                <a:spcPct val="170000"/>
              </a:lnSpc>
              <a:spcBef>
                <a:spcPts val="580"/>
              </a:spcBef>
              <a:spcAft>
                <a:spcPts val="0"/>
              </a:spcAft>
              <a:buClr>
                <a:srgbClr val="0000CC"/>
              </a:buClr>
              <a:buSzPct val="100000"/>
              <a:buFont typeface="Wingdings" pitchFamily="2" charset="2"/>
              <a:buChar char="F"/>
            </a:pPr>
            <a:r>
              <a:rPr lang="en-US" sz="3200" dirty="0">
                <a:latin typeface="Comic Sans MS" pitchFamily="66" charset="0"/>
              </a:rPr>
              <a:t> Individual nodes take the </a:t>
            </a:r>
            <a:r>
              <a:rPr lang="en-US" sz="3200" dirty="0">
                <a:solidFill>
                  <a:srgbClr val="0000CC"/>
                </a:solidFill>
                <a:latin typeface="Comic Sans MS" pitchFamily="66" charset="0"/>
              </a:rPr>
              <a:t>input received </a:t>
            </a:r>
            <a:r>
              <a:rPr lang="en-US" sz="3200" dirty="0">
                <a:latin typeface="Comic Sans MS" pitchFamily="66" charset="0"/>
              </a:rPr>
              <a:t>from connected nodes and use the weights together to compute </a:t>
            </a:r>
            <a:r>
              <a:rPr lang="en-US" sz="3200" dirty="0">
                <a:solidFill>
                  <a:srgbClr val="0000CC"/>
                </a:solidFill>
                <a:latin typeface="Comic Sans MS" pitchFamily="66" charset="0"/>
              </a:rPr>
              <a:t>output values.</a:t>
            </a:r>
          </a:p>
          <a:p>
            <a:pPr marL="274320" indent="-274320" eaLnBrk="1" fontAlgn="auto" hangingPunct="1">
              <a:lnSpc>
                <a:spcPct val="170000"/>
              </a:lnSpc>
              <a:spcBef>
                <a:spcPts val="580"/>
              </a:spcBef>
              <a:spcAft>
                <a:spcPts val="0"/>
              </a:spcAft>
              <a:buFont typeface="Wingdings 2" panose="05020102010507070707" pitchFamily="18" charset="2"/>
              <a:buNone/>
            </a:pPr>
            <a:endParaRPr lang="en-US" sz="3200" dirty="0">
              <a:latin typeface="Comic Sans MS" pitchFamily="66" charset="0"/>
            </a:endParaRPr>
          </a:p>
        </p:txBody>
      </p:sp>
      <p:sp>
        <p:nvSpPr>
          <p:cNvPr id="1049018"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140</a:t>
            </a:fld>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Title 1"/>
          <p:cNvSpPr>
            <a:spLocks noGrp="1"/>
          </p:cNvSpPr>
          <p:nvPr>
            <p:ph type="title"/>
          </p:nvPr>
        </p:nvSpPr>
        <p:spPr>
          <a:xfrm>
            <a:off x="2438400" y="0"/>
            <a:ext cx="7772400" cy="1066800"/>
          </a:xfrm>
        </p:spPr>
        <p:txBody>
          <a:bodyPr/>
          <a:lstStyle/>
          <a:p>
            <a:pPr algn="r" eaLnBrk="1" hangingPunct="1"/>
            <a:r>
              <a:rPr lang="en-US" altLang="en-US" b="1">
                <a:solidFill>
                  <a:srgbClr val="C9059F"/>
                </a:solidFill>
                <a:latin typeface="Comic Sans MS" panose="030F0702030302020204" pitchFamily="66" charset="0"/>
              </a:rPr>
              <a:t>Con’t…</a:t>
            </a:r>
            <a:endParaRPr lang="en-US" altLang="en-US" b="1"/>
          </a:p>
        </p:txBody>
      </p:sp>
      <p:sp>
        <p:nvSpPr>
          <p:cNvPr id="1049020" name="Content Placeholder 2"/>
          <p:cNvSpPr>
            <a:spLocks noGrp="1"/>
          </p:cNvSpPr>
          <p:nvPr>
            <p:ph sz="quarter" idx="1"/>
          </p:nvPr>
        </p:nvSpPr>
        <p:spPr>
          <a:xfrm>
            <a:off x="838200" y="1828800"/>
            <a:ext cx="6832600" cy="5257800"/>
          </a:xfrm>
        </p:spPr>
        <p:txBody>
          <a:bodyPr>
            <a:normAutofit/>
          </a:bodyPr>
          <a:lstStyle/>
          <a:p>
            <a:pPr marL="182563" indent="-182563" eaLnBrk="1" fontAlgn="auto" hangingPunct="1">
              <a:lnSpc>
                <a:spcPct val="150000"/>
              </a:lnSpc>
              <a:spcBef>
                <a:spcPts val="0"/>
              </a:spcBef>
              <a:spcAft>
                <a:spcPts val="0"/>
              </a:spcAft>
              <a:buFont typeface="Wingdings" pitchFamily="2" charset="2"/>
              <a:buChar char="ü"/>
            </a:pPr>
            <a:r>
              <a:rPr lang="en-US" altLang="ko-KR" sz="2800" dirty="0">
                <a:latin typeface="Comic Sans MS" pitchFamily="66" charset="0"/>
                <a:ea typeface="굴림" pitchFamily="50" charset="-127"/>
                <a:cs typeface="Arial" pitchFamily="34" charset="0"/>
              </a:rPr>
              <a:t> The inputs are fed simultaneously into the input layer.</a:t>
            </a:r>
          </a:p>
          <a:p>
            <a:pPr marL="182563" indent="-182563" eaLnBrk="1" fontAlgn="auto" hangingPunct="1">
              <a:lnSpc>
                <a:spcPct val="150000"/>
              </a:lnSpc>
              <a:spcBef>
                <a:spcPts val="0"/>
              </a:spcBef>
              <a:spcAft>
                <a:spcPts val="0"/>
              </a:spcAft>
              <a:buFont typeface="Wingdings" pitchFamily="2" charset="2"/>
              <a:buChar char="ü"/>
            </a:pPr>
            <a:r>
              <a:rPr lang="en-US" altLang="ko-KR" sz="2800" dirty="0">
                <a:latin typeface="Comic Sans MS" pitchFamily="66" charset="0"/>
                <a:ea typeface="굴림" pitchFamily="50" charset="-127"/>
                <a:cs typeface="Arial" pitchFamily="34" charset="0"/>
              </a:rPr>
              <a:t> The weighted outputs of these units are fed  into hidden layer.</a:t>
            </a:r>
          </a:p>
          <a:p>
            <a:pPr marL="182563" indent="-182563" eaLnBrk="1" fontAlgn="auto" hangingPunct="1">
              <a:lnSpc>
                <a:spcPct val="150000"/>
              </a:lnSpc>
              <a:spcBef>
                <a:spcPts val="0"/>
              </a:spcBef>
              <a:spcAft>
                <a:spcPts val="0"/>
              </a:spcAft>
              <a:buFont typeface="Wingdings" pitchFamily="2" charset="2"/>
              <a:buChar char="ü"/>
            </a:pPr>
            <a:r>
              <a:rPr lang="en-US" altLang="ko-KR" sz="2800" dirty="0">
                <a:latin typeface="Comic Sans MS" pitchFamily="66" charset="0"/>
                <a:ea typeface="굴림" pitchFamily="50" charset="-127"/>
                <a:cs typeface="Arial" pitchFamily="34" charset="0"/>
              </a:rPr>
              <a:t> The </a:t>
            </a:r>
            <a:r>
              <a:rPr lang="en-US" altLang="ko-KR" sz="2800" dirty="0">
                <a:solidFill>
                  <a:srgbClr val="0000CC"/>
                </a:solidFill>
                <a:latin typeface="Comic Sans MS" pitchFamily="66" charset="0"/>
                <a:ea typeface="굴림" pitchFamily="50" charset="-127"/>
                <a:cs typeface="Arial" pitchFamily="34" charset="0"/>
              </a:rPr>
              <a:t>weighted outputs of the last hidden</a:t>
            </a:r>
            <a:r>
              <a:rPr lang="en-US" altLang="ko-KR" sz="2800" dirty="0">
                <a:latin typeface="Comic Sans MS" pitchFamily="66" charset="0"/>
                <a:ea typeface="굴림" pitchFamily="50" charset="-127"/>
                <a:cs typeface="Arial" pitchFamily="34" charset="0"/>
              </a:rPr>
              <a:t> layer are inputs to units making up the output layer.</a:t>
            </a:r>
          </a:p>
          <a:p>
            <a:pPr marL="274320" indent="-274320" eaLnBrk="1" fontAlgn="auto" hangingPunct="1">
              <a:lnSpc>
                <a:spcPct val="150000"/>
              </a:lnSpc>
              <a:spcBef>
                <a:spcPts val="580"/>
              </a:spcBef>
              <a:spcAft>
                <a:spcPts val="0"/>
              </a:spcAft>
              <a:buFont typeface="Wingdings 2"/>
              <a:buChar char=""/>
            </a:pPr>
            <a:endParaRPr lang="en-US" dirty="0">
              <a:latin typeface="Comic Sans MS" pitchFamily="66" charset="0"/>
            </a:endParaRPr>
          </a:p>
        </p:txBody>
      </p:sp>
      <p:pic>
        <p:nvPicPr>
          <p:cNvPr id="2097191" name="Picture 2"/>
          <p:cNvPicPr>
            <a:picLocks noGrp="1" noChangeAspect="1" noChangeArrowheads="1"/>
          </p:cNvPicPr>
          <p:nvPr>
            <p:ph sz="quarter" idx="2"/>
          </p:nvPr>
        </p:nvPicPr>
        <p:blipFill>
          <a:blip r:embed="rId2"/>
          <a:srcRect/>
          <a:stretch>
            <a:fillRect/>
          </a:stretch>
        </p:blipFill>
        <p:spPr>
          <a:xfrm>
            <a:off x="8229600" y="1828800"/>
            <a:ext cx="3611562" cy="4752109"/>
          </a:xfrm>
          <a:noFill/>
        </p:spPr>
      </p:pic>
      <p:sp>
        <p:nvSpPr>
          <p:cNvPr id="1049021" name="Slide Number Placeholder 1"/>
          <p:cNvSpPr>
            <a:spLocks noGrp="1"/>
          </p:cNvSpPr>
          <p:nvPr>
            <p:ph type="sldNum" sz="quarter" idx="16"/>
          </p:nvPr>
        </p:nvSpPr>
        <p:spPr/>
        <p:txBody>
          <a:bodyPr>
            <a:normAutofit fontScale="85000" lnSpcReduction="20000"/>
          </a:bodyPr>
          <a:lstStyle/>
          <a:p>
            <a:fld id="{0FCC1C12-E25C-477C-8F6F-30F012F60858}"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2" name="Title 1"/>
          <p:cNvSpPr>
            <a:spLocks noGrp="1"/>
          </p:cNvSpPr>
          <p:nvPr>
            <p:ph type="title"/>
          </p:nvPr>
        </p:nvSpPr>
        <p:spPr>
          <a:xfrm>
            <a:off x="1981200" y="152400"/>
            <a:ext cx="8229600" cy="914400"/>
          </a:xfrm>
        </p:spPr>
        <p:txBody>
          <a:bodyPr>
            <a:normAutofit fontScale="90000"/>
          </a:bodyPr>
          <a:lstStyle/>
          <a:p>
            <a:pPr eaLnBrk="1" hangingPunct="1"/>
            <a:r>
              <a:rPr lang="en-US" altLang="ko-KR" b="1">
                <a:solidFill>
                  <a:srgbClr val="C9059F"/>
                </a:solidFill>
                <a:latin typeface="Comic Sans MS" panose="030F0702030302020204" pitchFamily="66" charset="0"/>
                <a:ea typeface="굴림" pitchFamily="34" charset="-127"/>
              </a:rPr>
              <a:t>Architecture of </a:t>
            </a:r>
            <a:r>
              <a:rPr lang="en-GB" altLang="en-US" b="1">
                <a:solidFill>
                  <a:srgbClr val="C9059F"/>
                </a:solidFill>
                <a:latin typeface="Comic Sans MS" panose="030F0702030302020204" pitchFamily="66" charset="0"/>
              </a:rPr>
              <a:t>Neural network</a:t>
            </a:r>
            <a:endParaRPr lang="en-US" altLang="en-US" b="1">
              <a:solidFill>
                <a:srgbClr val="C9059F"/>
              </a:solidFill>
              <a:latin typeface="Comic Sans MS" panose="030F0702030302020204" pitchFamily="66" charset="0"/>
            </a:endParaRPr>
          </a:p>
        </p:txBody>
      </p:sp>
      <p:sp>
        <p:nvSpPr>
          <p:cNvPr id="1049023" name="Content Placeholder 2"/>
          <p:cNvSpPr>
            <a:spLocks noGrp="1"/>
          </p:cNvSpPr>
          <p:nvPr>
            <p:ph sz="quarter" idx="1"/>
          </p:nvPr>
        </p:nvSpPr>
        <p:spPr>
          <a:xfrm>
            <a:off x="838200" y="1752600"/>
            <a:ext cx="11125200" cy="4876800"/>
          </a:xfrm>
        </p:spPr>
        <p:txBody>
          <a:bodyPr/>
          <a:lstStyle/>
          <a:p>
            <a:pPr eaLnBrk="1" hangingPunct="1">
              <a:lnSpc>
                <a:spcPct val="150000"/>
              </a:lnSpc>
              <a:spcBef>
                <a:spcPts val="525"/>
              </a:spcBef>
            </a:pPr>
            <a:r>
              <a:rPr lang="en-US" altLang="en-US" sz="2800" dirty="0">
                <a:latin typeface="Comic Sans MS" panose="030F0702030302020204" pitchFamily="66" charset="0"/>
              </a:rPr>
              <a:t>Neural networks are used to look for patterns in data, learn these patterns, and then classify new patterns &amp; make forecasts </a:t>
            </a:r>
          </a:p>
          <a:p>
            <a:pPr eaLnBrk="1" hangingPunct="1">
              <a:lnSpc>
                <a:spcPct val="150000"/>
              </a:lnSpc>
              <a:spcBef>
                <a:spcPts val="525"/>
              </a:spcBef>
            </a:pPr>
            <a:r>
              <a:rPr lang="en-US" altLang="ko-KR" sz="2800" dirty="0">
                <a:latin typeface="Comic Sans MS" panose="030F0702030302020204" pitchFamily="66" charset="0"/>
                <a:ea typeface="굴림" pitchFamily="34" charset="-127"/>
              </a:rPr>
              <a:t>A network with the </a:t>
            </a:r>
            <a:r>
              <a:rPr lang="en-US" altLang="ko-KR" sz="2800" dirty="0">
                <a:solidFill>
                  <a:srgbClr val="0000CC"/>
                </a:solidFill>
                <a:latin typeface="Comic Sans MS" panose="030F0702030302020204" pitchFamily="66" charset="0"/>
                <a:ea typeface="굴림" pitchFamily="34" charset="-127"/>
              </a:rPr>
              <a:t>input and output </a:t>
            </a:r>
            <a:r>
              <a:rPr lang="en-US" altLang="ko-KR" sz="2800" dirty="0">
                <a:latin typeface="Comic Sans MS" panose="030F0702030302020204" pitchFamily="66" charset="0"/>
                <a:ea typeface="굴림" pitchFamily="34" charset="-127"/>
              </a:rPr>
              <a:t>layer only is called </a:t>
            </a:r>
            <a:r>
              <a:rPr lang="en-US" altLang="ko-KR" sz="2800" dirty="0">
                <a:solidFill>
                  <a:srgbClr val="0000CC"/>
                </a:solidFill>
                <a:latin typeface="Comic Sans MS" panose="030F0702030302020204" pitchFamily="66" charset="0"/>
                <a:ea typeface="굴림" pitchFamily="34" charset="-127"/>
              </a:rPr>
              <a:t>single-layered neural network. Whereas, a multilayer neural network </a:t>
            </a:r>
            <a:r>
              <a:rPr lang="en-US" altLang="ko-KR" sz="2800" dirty="0">
                <a:latin typeface="Comic Sans MS" panose="030F0702030302020204" pitchFamily="66" charset="0"/>
                <a:ea typeface="굴림" pitchFamily="34" charset="-127"/>
              </a:rPr>
              <a:t>is a generalized one with one or more hidden layer.</a:t>
            </a:r>
          </a:p>
          <a:p>
            <a:pPr marL="273050" lvl="1" indent="-273050" eaLnBrk="1" hangingPunct="1">
              <a:lnSpc>
                <a:spcPct val="150000"/>
              </a:lnSpc>
              <a:spcBef>
                <a:spcPts val="525"/>
              </a:spcBef>
              <a:buClr>
                <a:schemeClr val="accent1"/>
              </a:buClr>
            </a:pPr>
            <a:endParaRPr lang="en-US" altLang="ko-KR" sz="2800" dirty="0">
              <a:latin typeface="Comic Sans MS" panose="030F0702030302020204" pitchFamily="66" charset="0"/>
              <a:ea typeface="굴림" pitchFamily="34" charset="-127"/>
            </a:endParaRPr>
          </a:p>
          <a:p>
            <a:pPr eaLnBrk="1" hangingPunct="1">
              <a:lnSpc>
                <a:spcPct val="150000"/>
              </a:lnSpc>
              <a:spcBef>
                <a:spcPts val="525"/>
              </a:spcBef>
              <a:buFont typeface="Wingdings 2" panose="05020102010507070707" pitchFamily="18" charset="2"/>
              <a:buNone/>
            </a:pPr>
            <a:endParaRPr lang="en-US" altLang="ko-KR" sz="2800" dirty="0">
              <a:latin typeface="Comic Sans MS" panose="030F0702030302020204" pitchFamily="66" charset="0"/>
              <a:ea typeface="굴림" pitchFamily="34" charset="-127"/>
            </a:endParaRPr>
          </a:p>
          <a:p>
            <a:pPr eaLnBrk="1" hangingPunct="1">
              <a:lnSpc>
                <a:spcPct val="150000"/>
              </a:lnSpc>
              <a:buFont typeface="Wingdings 2" panose="05020102010507070707" pitchFamily="18" charset="2"/>
              <a:buNone/>
            </a:pPr>
            <a:endParaRPr lang="en-US" altLang="en-US" sz="2800" dirty="0">
              <a:latin typeface="Comic Sans MS" panose="030F0702030302020204" pitchFamily="66" charset="0"/>
            </a:endParaRPr>
          </a:p>
        </p:txBody>
      </p:sp>
      <p:sp>
        <p:nvSpPr>
          <p:cNvPr id="1049024"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142</a:t>
            </a:fld>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5" name="Title 1"/>
          <p:cNvSpPr>
            <a:spLocks noGrp="1"/>
          </p:cNvSpPr>
          <p:nvPr>
            <p:ph type="title"/>
          </p:nvPr>
        </p:nvSpPr>
        <p:spPr>
          <a:xfrm>
            <a:off x="2438400" y="152400"/>
            <a:ext cx="8001000" cy="1066800"/>
          </a:xfrm>
        </p:spPr>
        <p:txBody>
          <a:bodyPr/>
          <a:lstStyle/>
          <a:p>
            <a:pPr algn="r"/>
            <a:r>
              <a:rPr lang="en-US" altLang="en-US">
                <a:solidFill>
                  <a:srgbClr val="C9059F"/>
                </a:solidFill>
                <a:latin typeface="Comic Sans MS" panose="030F0702030302020204" pitchFamily="66" charset="0"/>
              </a:rPr>
              <a:t>Con’t…</a:t>
            </a:r>
          </a:p>
        </p:txBody>
      </p:sp>
      <p:sp>
        <p:nvSpPr>
          <p:cNvPr id="1049026" name="Content Placeholder 2"/>
          <p:cNvSpPr>
            <a:spLocks noGrp="1"/>
          </p:cNvSpPr>
          <p:nvPr>
            <p:ph sz="quarter" idx="1"/>
          </p:nvPr>
        </p:nvSpPr>
        <p:spPr>
          <a:xfrm>
            <a:off x="711200" y="1524000"/>
            <a:ext cx="11252200" cy="5334000"/>
          </a:xfrm>
        </p:spPr>
        <p:txBody>
          <a:bodyPr/>
          <a:lstStyle/>
          <a:p>
            <a:r>
              <a:rPr lang="en-US" altLang="ko-KR" sz="3200" dirty="0">
                <a:latin typeface="Comic Sans MS" panose="030F0702030302020204" pitchFamily="66" charset="0"/>
                <a:ea typeface="굴림" pitchFamily="34" charset="-127"/>
              </a:rPr>
              <a:t>A network containing two hidden layers is called </a:t>
            </a:r>
            <a:r>
              <a:rPr lang="en-US" altLang="ko-KR" sz="3200" dirty="0">
                <a:solidFill>
                  <a:srgbClr val="FF3300"/>
                </a:solidFill>
                <a:latin typeface="Comic Sans MS" panose="030F0702030302020204" pitchFamily="66" charset="0"/>
                <a:ea typeface="굴림" pitchFamily="34" charset="-127"/>
              </a:rPr>
              <a:t>a three-layer</a:t>
            </a:r>
            <a:r>
              <a:rPr lang="en-US" altLang="ko-KR" sz="3200" dirty="0">
                <a:latin typeface="Comic Sans MS" panose="030F0702030302020204" pitchFamily="66" charset="0"/>
                <a:ea typeface="굴림" pitchFamily="34" charset="-127"/>
              </a:rPr>
              <a:t> neural network, and so on.</a:t>
            </a:r>
            <a:endParaRPr lang="en-US" altLang="en-US" sz="2800" dirty="0"/>
          </a:p>
        </p:txBody>
      </p:sp>
      <p:pic>
        <p:nvPicPr>
          <p:cNvPr id="2097192" name="Picture 5"/>
          <p:cNvPicPr>
            <a:picLocks noChangeAspect="1" noChangeArrowheads="1"/>
          </p:cNvPicPr>
          <p:nvPr/>
        </p:nvPicPr>
        <p:blipFill>
          <a:blip r:embed="rId2"/>
          <a:srcRect/>
          <a:stretch>
            <a:fillRect/>
          </a:stretch>
        </p:blipFill>
        <p:spPr bwMode="auto">
          <a:xfrm>
            <a:off x="1905000" y="3124200"/>
            <a:ext cx="8610600" cy="3048000"/>
          </a:xfrm>
          <a:prstGeom prst="rect">
            <a:avLst/>
          </a:prstGeom>
          <a:noFill/>
          <a:ln>
            <a:noFill/>
          </a:ln>
        </p:spPr>
      </p:pic>
      <p:sp>
        <p:nvSpPr>
          <p:cNvPr id="1049027"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143</a:t>
            </a:fld>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8" name="Title 1"/>
          <p:cNvSpPr>
            <a:spLocks noGrp="1"/>
          </p:cNvSpPr>
          <p:nvPr>
            <p:ph type="title"/>
          </p:nvPr>
        </p:nvSpPr>
        <p:spPr>
          <a:xfrm>
            <a:off x="2438400" y="0"/>
            <a:ext cx="7772400" cy="838200"/>
          </a:xfrm>
        </p:spPr>
        <p:txBody>
          <a:bodyPr/>
          <a:lstStyle/>
          <a:p>
            <a:pPr eaLnBrk="1" hangingPunct="1"/>
            <a:r>
              <a:rPr lang="en-US" altLang="ko-KR">
                <a:solidFill>
                  <a:srgbClr val="C9059F"/>
                </a:solidFill>
                <a:latin typeface="Comic Sans MS" panose="030F0702030302020204" pitchFamily="66" charset="0"/>
                <a:ea typeface="굴림" pitchFamily="34" charset="-127"/>
              </a:rPr>
              <a:t>A Multilayer Neural Network</a:t>
            </a:r>
            <a:endParaRPr lang="en-US" altLang="en-US">
              <a:solidFill>
                <a:srgbClr val="C9059F"/>
              </a:solidFill>
              <a:latin typeface="Comic Sans MS" panose="030F0702030302020204" pitchFamily="66" charset="0"/>
            </a:endParaRPr>
          </a:p>
        </p:txBody>
      </p:sp>
      <p:sp>
        <p:nvSpPr>
          <p:cNvPr id="1049029" name="Content Placeholder 2"/>
          <p:cNvSpPr>
            <a:spLocks noGrp="1"/>
          </p:cNvSpPr>
          <p:nvPr>
            <p:ph sz="quarter" idx="1"/>
          </p:nvPr>
        </p:nvSpPr>
        <p:spPr>
          <a:xfrm>
            <a:off x="711200" y="1731819"/>
            <a:ext cx="7899400" cy="5715000"/>
          </a:xfrm>
        </p:spPr>
        <p:txBody>
          <a:bodyPr>
            <a:noAutofit/>
          </a:bodyPr>
          <a:lstStyle/>
          <a:p>
            <a:pPr marL="228600" indent="-228600" eaLnBrk="1" fontAlgn="auto" hangingPunct="1">
              <a:lnSpc>
                <a:spcPct val="150000"/>
              </a:lnSpc>
              <a:spcBef>
                <a:spcPct val="0"/>
              </a:spcBef>
              <a:spcAft>
                <a:spcPts val="0"/>
              </a:spcAft>
              <a:buClr>
                <a:srgbClr val="0000CC"/>
              </a:buClr>
              <a:buSzPct val="100000"/>
              <a:buFont typeface="Wingdings" pitchFamily="2" charset="2"/>
              <a:buChar char="F"/>
            </a:pPr>
            <a:r>
              <a:rPr lang="en-US" altLang="ko-KR" sz="2800" dirty="0">
                <a:solidFill>
                  <a:srgbClr val="FF3300"/>
                </a:solidFill>
                <a:latin typeface="Comic Sans MS" pitchFamily="66" charset="0"/>
                <a:ea typeface="굴림"/>
                <a:cs typeface="굴림"/>
              </a:rPr>
              <a:t> INPUT</a:t>
            </a:r>
            <a:r>
              <a:rPr lang="en-US" altLang="ko-KR" sz="2800" dirty="0">
                <a:latin typeface="Comic Sans MS" pitchFamily="66" charset="0"/>
                <a:ea typeface="굴림"/>
                <a:cs typeface="굴림"/>
              </a:rPr>
              <a:t>:  records with class attribute with normalized attributes values. </a:t>
            </a:r>
          </a:p>
          <a:p>
            <a:pPr marL="514350" lvl="1" indent="-171450" eaLnBrk="1" fontAlgn="auto" hangingPunct="1">
              <a:lnSpc>
                <a:spcPct val="150000"/>
              </a:lnSpc>
              <a:spcBef>
                <a:spcPct val="0"/>
              </a:spcBef>
              <a:spcAft>
                <a:spcPts val="0"/>
              </a:spcAft>
              <a:buFont typeface="Wingdings" pitchFamily="2" charset="2"/>
              <a:buChar char="ü"/>
            </a:pPr>
            <a:r>
              <a:rPr lang="en-US" altLang="ko-KR" sz="2800" dirty="0">
                <a:solidFill>
                  <a:srgbClr val="FF3300"/>
                </a:solidFill>
                <a:latin typeface="Comic Sans MS" pitchFamily="66" charset="0"/>
                <a:ea typeface="굴림"/>
                <a:cs typeface="굴림"/>
              </a:rPr>
              <a:t> </a:t>
            </a:r>
            <a:r>
              <a:rPr lang="en-US" altLang="ko-KR" sz="2600" dirty="0">
                <a:solidFill>
                  <a:srgbClr val="FF3300"/>
                </a:solidFill>
                <a:latin typeface="Comic Sans MS" pitchFamily="66" charset="0"/>
                <a:ea typeface="굴림"/>
                <a:cs typeface="굴림"/>
              </a:rPr>
              <a:t>INPUT VECTOR</a:t>
            </a:r>
            <a:r>
              <a:rPr lang="en-US" altLang="ko-KR" sz="2600" dirty="0">
                <a:latin typeface="Comic Sans MS" pitchFamily="66" charset="0"/>
                <a:ea typeface="굴림"/>
                <a:cs typeface="굴림"/>
              </a:rPr>
              <a:t>:    </a:t>
            </a:r>
            <a:r>
              <a:rPr lang="en-US" altLang="ko-KR" sz="2600" dirty="0">
                <a:solidFill>
                  <a:srgbClr val="3399FF"/>
                </a:solidFill>
                <a:latin typeface="Comic Sans MS" pitchFamily="66" charset="0"/>
                <a:ea typeface="굴림"/>
                <a:cs typeface="굴림"/>
              </a:rPr>
              <a:t>X = { x</a:t>
            </a:r>
            <a:r>
              <a:rPr lang="en-US" altLang="ko-KR" sz="2600" baseline="-25000" dirty="0">
                <a:solidFill>
                  <a:srgbClr val="3399FF"/>
                </a:solidFill>
                <a:latin typeface="Comic Sans MS" pitchFamily="66" charset="0"/>
                <a:ea typeface="굴림"/>
                <a:cs typeface="굴림"/>
              </a:rPr>
              <a:t>1</a:t>
            </a:r>
            <a:r>
              <a:rPr lang="en-US" altLang="ko-KR" sz="2600" dirty="0">
                <a:solidFill>
                  <a:srgbClr val="3399FF"/>
                </a:solidFill>
                <a:latin typeface="Comic Sans MS" pitchFamily="66" charset="0"/>
                <a:ea typeface="굴림"/>
                <a:cs typeface="굴림"/>
              </a:rPr>
              <a:t>, x</a:t>
            </a:r>
            <a:r>
              <a:rPr lang="en-US" altLang="ko-KR" sz="2600" baseline="-25000" dirty="0">
                <a:solidFill>
                  <a:srgbClr val="3399FF"/>
                </a:solidFill>
                <a:latin typeface="Comic Sans MS" pitchFamily="66" charset="0"/>
                <a:ea typeface="굴림"/>
                <a:cs typeface="굴림"/>
              </a:rPr>
              <a:t>2</a:t>
            </a:r>
            <a:r>
              <a:rPr lang="en-US" altLang="ko-KR" sz="2600" dirty="0">
                <a:solidFill>
                  <a:srgbClr val="3399FF"/>
                </a:solidFill>
                <a:latin typeface="Comic Sans MS" pitchFamily="66" charset="0"/>
                <a:ea typeface="굴림"/>
                <a:cs typeface="굴림"/>
              </a:rPr>
              <a:t>, …. </a:t>
            </a:r>
            <a:r>
              <a:rPr lang="en-US" altLang="ko-KR" sz="2600" dirty="0" err="1">
                <a:solidFill>
                  <a:srgbClr val="3399FF"/>
                </a:solidFill>
                <a:latin typeface="Comic Sans MS" pitchFamily="66" charset="0"/>
                <a:ea typeface="굴림"/>
                <a:cs typeface="굴림"/>
              </a:rPr>
              <a:t>x</a:t>
            </a:r>
            <a:r>
              <a:rPr lang="en-US" altLang="ko-KR" sz="2600" baseline="-25000" dirty="0" err="1">
                <a:solidFill>
                  <a:srgbClr val="3399FF"/>
                </a:solidFill>
                <a:latin typeface="Comic Sans MS" pitchFamily="66" charset="0"/>
                <a:ea typeface="굴림"/>
                <a:cs typeface="굴림"/>
              </a:rPr>
              <a:t>n</a:t>
            </a:r>
            <a:r>
              <a:rPr lang="en-US" altLang="ko-KR" sz="2600" dirty="0">
                <a:solidFill>
                  <a:srgbClr val="3399FF"/>
                </a:solidFill>
                <a:latin typeface="Comic Sans MS" pitchFamily="66" charset="0"/>
                <a:ea typeface="굴림"/>
                <a:cs typeface="굴림"/>
              </a:rPr>
              <a:t>}, </a:t>
            </a:r>
            <a:r>
              <a:rPr lang="en-US" altLang="ko-KR" sz="2600" dirty="0">
                <a:latin typeface="Comic Sans MS" pitchFamily="66" charset="0"/>
                <a:ea typeface="굴림"/>
                <a:cs typeface="굴림"/>
              </a:rPr>
              <a:t>where n is the number of  attributes. </a:t>
            </a:r>
          </a:p>
          <a:p>
            <a:pPr marL="514350" lvl="1" indent="-171450" eaLnBrk="1" fontAlgn="auto" hangingPunct="1">
              <a:lnSpc>
                <a:spcPct val="150000"/>
              </a:lnSpc>
              <a:spcBef>
                <a:spcPct val="0"/>
              </a:spcBef>
              <a:spcAft>
                <a:spcPts val="0"/>
              </a:spcAft>
              <a:buFont typeface="Wingdings" pitchFamily="2" charset="2"/>
              <a:buChar char="ü"/>
            </a:pPr>
            <a:r>
              <a:rPr lang="en-US" altLang="ko-KR" sz="2600" dirty="0">
                <a:solidFill>
                  <a:srgbClr val="FF3300"/>
                </a:solidFill>
                <a:latin typeface="Comic Sans MS" pitchFamily="66" charset="0"/>
                <a:ea typeface="굴림"/>
                <a:cs typeface="굴림"/>
              </a:rPr>
              <a:t>INPUT LAYER</a:t>
            </a:r>
            <a:r>
              <a:rPr lang="en-US" altLang="ko-KR" sz="2600" dirty="0">
                <a:latin typeface="Comic Sans MS" pitchFamily="66" charset="0"/>
                <a:ea typeface="굴림"/>
                <a:cs typeface="굴림"/>
              </a:rPr>
              <a:t> – there are as many nodes as class attributes i.e. as the length of the input vector.</a:t>
            </a:r>
          </a:p>
          <a:p>
            <a:pPr marL="274320" indent="-274320" eaLnBrk="1" fontAlgn="auto" hangingPunct="1">
              <a:lnSpc>
                <a:spcPct val="150000"/>
              </a:lnSpc>
              <a:spcBef>
                <a:spcPct val="0"/>
              </a:spcBef>
              <a:spcAft>
                <a:spcPts val="0"/>
              </a:spcAft>
              <a:buFont typeface="Wingdings 2"/>
              <a:buChar char=""/>
            </a:pPr>
            <a:endParaRPr lang="en-US" altLang="ko-KR" sz="1100" dirty="0">
              <a:solidFill>
                <a:srgbClr val="FF3300"/>
              </a:solidFill>
              <a:latin typeface="Comic Sans MS" pitchFamily="66" charset="0"/>
              <a:ea typeface="굴림"/>
              <a:cs typeface="굴림"/>
            </a:endParaRPr>
          </a:p>
        </p:txBody>
      </p:sp>
      <p:pic>
        <p:nvPicPr>
          <p:cNvPr id="2097193" name="Picture 2"/>
          <p:cNvPicPr>
            <a:picLocks noChangeAspect="1" noChangeArrowheads="1"/>
          </p:cNvPicPr>
          <p:nvPr/>
        </p:nvPicPr>
        <p:blipFill>
          <a:blip r:embed="rId2"/>
          <a:srcRect/>
          <a:stretch>
            <a:fillRect/>
          </a:stretch>
        </p:blipFill>
        <p:spPr bwMode="auto">
          <a:xfrm>
            <a:off x="8991600" y="1794164"/>
            <a:ext cx="2895600" cy="4800600"/>
          </a:xfrm>
          <a:prstGeom prst="rect">
            <a:avLst/>
          </a:prstGeom>
          <a:noFill/>
          <a:ln>
            <a:noFill/>
          </a:ln>
        </p:spPr>
      </p:pic>
      <p:sp>
        <p:nvSpPr>
          <p:cNvPr id="1049030"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144</a:t>
            </a:fld>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1" name="Title 1"/>
          <p:cNvSpPr>
            <a:spLocks noGrp="1"/>
          </p:cNvSpPr>
          <p:nvPr>
            <p:ph type="title"/>
          </p:nvPr>
        </p:nvSpPr>
        <p:spPr>
          <a:xfrm>
            <a:off x="2438400" y="0"/>
            <a:ext cx="8077200" cy="1143000"/>
          </a:xfrm>
        </p:spPr>
        <p:txBody>
          <a:bodyPr/>
          <a:lstStyle/>
          <a:p>
            <a:pPr algn="r"/>
            <a:r>
              <a:rPr lang="en-US" altLang="en-US" b="1">
                <a:solidFill>
                  <a:srgbClr val="C9059F"/>
                </a:solidFill>
                <a:latin typeface="Comic Sans MS" panose="030F0702030302020204" pitchFamily="66" charset="0"/>
              </a:rPr>
              <a:t>Con’t…</a:t>
            </a:r>
          </a:p>
        </p:txBody>
      </p:sp>
      <p:sp>
        <p:nvSpPr>
          <p:cNvPr id="1049032" name="Content Placeholder 2"/>
          <p:cNvSpPr>
            <a:spLocks noGrp="1"/>
          </p:cNvSpPr>
          <p:nvPr>
            <p:ph sz="quarter" idx="1"/>
          </p:nvPr>
        </p:nvSpPr>
        <p:spPr>
          <a:xfrm>
            <a:off x="1447800" y="1470660"/>
            <a:ext cx="10058400" cy="5387340"/>
          </a:xfrm>
        </p:spPr>
        <p:txBody>
          <a:bodyPr>
            <a:normAutofit/>
          </a:bodyPr>
          <a:lstStyle/>
          <a:p>
            <a:pPr marL="228600" indent="-228600" eaLnBrk="1" fontAlgn="auto" hangingPunct="1">
              <a:lnSpc>
                <a:spcPct val="150000"/>
              </a:lnSpc>
              <a:spcBef>
                <a:spcPct val="0"/>
              </a:spcBef>
              <a:spcAft>
                <a:spcPts val="0"/>
              </a:spcAft>
              <a:buClr>
                <a:srgbClr val="0000CC"/>
              </a:buClr>
              <a:buSzPct val="100000"/>
              <a:buFont typeface="Wingdings" pitchFamily="2" charset="2"/>
              <a:buChar char="F"/>
            </a:pPr>
            <a:r>
              <a:rPr lang="en-US" altLang="ko-KR" dirty="0">
                <a:solidFill>
                  <a:srgbClr val="FF3300"/>
                </a:solidFill>
                <a:latin typeface="Comic Sans MS" pitchFamily="66" charset="0"/>
                <a:ea typeface="굴림"/>
                <a:cs typeface="굴림"/>
              </a:rPr>
              <a:t> HIDDEN LAYER</a:t>
            </a:r>
            <a:r>
              <a:rPr lang="en-US" altLang="ko-KR" dirty="0">
                <a:latin typeface="Comic Sans MS" pitchFamily="66" charset="0"/>
                <a:ea typeface="굴림"/>
                <a:cs typeface="굴림"/>
              </a:rPr>
              <a:t> – neither its input nor its output can be observed from outside. </a:t>
            </a:r>
          </a:p>
          <a:p>
            <a:pPr marL="514350" lvl="1" indent="-171450" eaLnBrk="1" fontAlgn="auto" hangingPunct="1">
              <a:lnSpc>
                <a:spcPct val="150000"/>
              </a:lnSpc>
              <a:spcBef>
                <a:spcPct val="0"/>
              </a:spcBef>
              <a:spcAft>
                <a:spcPts val="0"/>
              </a:spcAft>
              <a:buFont typeface="Wingdings 2" panose="05020102010507070707" pitchFamily="18" charset="2"/>
              <a:buNone/>
            </a:pPr>
            <a:r>
              <a:rPr lang="en-US" altLang="ko-KR" sz="2600" dirty="0">
                <a:latin typeface="Comic Sans MS" pitchFamily="66" charset="0"/>
                <a:ea typeface="굴림"/>
                <a:cs typeface="굴림"/>
              </a:rPr>
              <a:t>- The number of nodes in the hidden layer and the number of hidden layers depends on implementation. </a:t>
            </a:r>
          </a:p>
          <a:p>
            <a:pPr marL="228600" indent="-228600" eaLnBrk="1" fontAlgn="auto" hangingPunct="1">
              <a:lnSpc>
                <a:spcPct val="150000"/>
              </a:lnSpc>
              <a:spcBef>
                <a:spcPts val="580"/>
              </a:spcBef>
              <a:spcAft>
                <a:spcPts val="0"/>
              </a:spcAft>
              <a:buClr>
                <a:srgbClr val="0000CC"/>
              </a:buClr>
              <a:buSzPct val="100000"/>
              <a:buFont typeface="Wingdings" pitchFamily="2" charset="2"/>
              <a:buChar char="F"/>
              <a:tabLst>
                <a:tab pos="228600" algn="l"/>
              </a:tabLst>
            </a:pPr>
            <a:r>
              <a:rPr lang="en-US" altLang="ko-KR" dirty="0">
                <a:solidFill>
                  <a:srgbClr val="FF3300"/>
                </a:solidFill>
                <a:latin typeface="Comic Sans MS" pitchFamily="66" charset="0"/>
                <a:ea typeface="굴림"/>
                <a:cs typeface="굴림"/>
              </a:rPr>
              <a:t> OUTPUT LAYER</a:t>
            </a:r>
            <a:r>
              <a:rPr lang="en-US" altLang="ko-KR" dirty="0">
                <a:latin typeface="Comic Sans MS" pitchFamily="66" charset="0"/>
                <a:ea typeface="굴림"/>
                <a:cs typeface="굴림"/>
              </a:rPr>
              <a:t> – corresponds to the class attribute.</a:t>
            </a:r>
          </a:p>
          <a:p>
            <a:pPr marL="514350" lvl="1" indent="-171450" fontAlgn="auto">
              <a:lnSpc>
                <a:spcPct val="150000"/>
              </a:lnSpc>
              <a:spcBef>
                <a:spcPts val="370"/>
              </a:spcBef>
              <a:spcAft>
                <a:spcPts val="0"/>
              </a:spcAft>
              <a:buFont typeface="Arial" pitchFamily="34" charset="0"/>
              <a:buChar char="–"/>
            </a:pPr>
            <a:r>
              <a:rPr lang="en-US" altLang="ko-KR" sz="2600" dirty="0">
                <a:latin typeface="Comic Sans MS" pitchFamily="66" charset="0"/>
                <a:ea typeface="굴림"/>
                <a:cs typeface="굴림"/>
              </a:rPr>
              <a:t>There are as many nodes as classes (values of the class attribute).</a:t>
            </a:r>
          </a:p>
          <a:p>
            <a:pPr marL="514350" lvl="1" indent="-171450" fontAlgn="auto">
              <a:lnSpc>
                <a:spcPct val="150000"/>
              </a:lnSpc>
              <a:spcBef>
                <a:spcPts val="370"/>
              </a:spcBef>
              <a:spcAft>
                <a:spcPts val="0"/>
              </a:spcAft>
              <a:buFont typeface="Arial" pitchFamily="34" charset="0"/>
              <a:buChar char="–"/>
            </a:pPr>
            <a:r>
              <a:rPr lang="en-US" altLang="ko-KR" sz="2600" dirty="0">
                <a:latin typeface="Comic Sans MS" pitchFamily="66" charset="0"/>
                <a:ea typeface="굴림"/>
                <a:cs typeface="굴림"/>
              </a:rPr>
              <a:t>Ok, where k= 1, 2,.. n, where n is number of classes</a:t>
            </a:r>
          </a:p>
          <a:p>
            <a:pPr>
              <a:lnSpc>
                <a:spcPct val="150000"/>
              </a:lnSpc>
            </a:pPr>
            <a:endParaRPr lang="en-US" dirty="0">
              <a:latin typeface="Comic Sans MS" pitchFamily="66" charset="0"/>
            </a:endParaRPr>
          </a:p>
        </p:txBody>
      </p:sp>
      <p:sp>
        <p:nvSpPr>
          <p:cNvPr id="1049033"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145</a:t>
            </a:fld>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4" name="Title 1"/>
          <p:cNvSpPr>
            <a:spLocks noGrp="1"/>
          </p:cNvSpPr>
          <p:nvPr>
            <p:ph type="title"/>
          </p:nvPr>
        </p:nvSpPr>
        <p:spPr>
          <a:xfrm>
            <a:off x="1943100" y="0"/>
            <a:ext cx="8382000" cy="762000"/>
          </a:xfrm>
        </p:spPr>
        <p:txBody>
          <a:bodyPr>
            <a:normAutofit fontScale="90000"/>
          </a:bodyPr>
          <a:lstStyle/>
          <a:p>
            <a:pPr eaLnBrk="1" fontAlgn="auto" hangingPunct="1">
              <a:spcAft>
                <a:spcPts val="0"/>
              </a:spcAft>
            </a:pPr>
            <a:r>
              <a:rPr lang="en-GB" dirty="0">
                <a:solidFill>
                  <a:srgbClr val="C9059F"/>
                </a:solidFill>
                <a:latin typeface="Comic Sans MS" pitchFamily="66" charset="0"/>
              </a:rPr>
              <a:t>Pros and Cons of Neural Network</a:t>
            </a:r>
            <a:endParaRPr lang="en-US" dirty="0">
              <a:solidFill>
                <a:srgbClr val="C9059F"/>
              </a:solidFill>
              <a:latin typeface="Comic Sans MS" pitchFamily="66" charset="0"/>
            </a:endParaRPr>
          </a:p>
        </p:txBody>
      </p:sp>
      <p:sp>
        <p:nvSpPr>
          <p:cNvPr id="1049035" name="Content Placeholder 2"/>
          <p:cNvSpPr>
            <a:spLocks noGrp="1"/>
          </p:cNvSpPr>
          <p:nvPr>
            <p:ph sz="quarter" idx="1"/>
          </p:nvPr>
        </p:nvSpPr>
        <p:spPr>
          <a:xfrm>
            <a:off x="-20782" y="2396836"/>
            <a:ext cx="6934200" cy="2863472"/>
          </a:xfrm>
        </p:spPr>
        <p:txBody>
          <a:bodyPr>
            <a:normAutofit fontScale="92500"/>
          </a:bodyPr>
          <a:lstStyle/>
          <a:p>
            <a:pPr marL="274320" indent="-274320" eaLnBrk="1" fontAlgn="auto" hangingPunct="1">
              <a:lnSpc>
                <a:spcPct val="150000"/>
              </a:lnSpc>
              <a:spcBef>
                <a:spcPts val="500"/>
              </a:spcBef>
              <a:spcAft>
                <a:spcPts val="0"/>
              </a:spcAft>
              <a:buClr>
                <a:srgbClr val="000000"/>
              </a:buClr>
              <a:buFont typeface="Wingdings 2"/>
              <a:buChar char=""/>
              <a:tabLst>
                <a:tab pos="815975" algn="l"/>
                <a:tab pos="1633538" algn="l"/>
                <a:tab pos="2449513" algn="l"/>
                <a:tab pos="3265488" algn="l"/>
                <a:tab pos="4081463" algn="l"/>
                <a:tab pos="4103688" algn="l"/>
                <a:tab pos="4319588" algn="l"/>
                <a:tab pos="4343400" algn="l"/>
              </a:tabLst>
            </a:pPr>
            <a:r>
              <a:rPr lang="en-GB" sz="2600" b="1" dirty="0">
                <a:solidFill>
                  <a:srgbClr val="0000CC"/>
                </a:solidFill>
                <a:latin typeface="Comic Sans MS" pitchFamily="66" charset="0"/>
              </a:rPr>
              <a:t>Pros</a:t>
            </a:r>
            <a:endParaRPr lang="en-GB" sz="2600" dirty="0">
              <a:solidFill>
                <a:srgbClr val="0000CC"/>
              </a:solidFill>
              <a:latin typeface="Comic Sans MS" pitchFamily="66" charset="0"/>
            </a:endParaRPr>
          </a:p>
          <a:p>
            <a:pPr marL="274320" indent="-274320" eaLnBrk="1" fontAlgn="auto" hangingPunct="1">
              <a:lnSpc>
                <a:spcPct val="150000"/>
              </a:lnSpc>
              <a:spcBef>
                <a:spcPts val="500"/>
              </a:spcBef>
              <a:spcAft>
                <a:spcPts val="0"/>
              </a:spcAft>
              <a:buClr>
                <a:srgbClr val="000000"/>
              </a:buClr>
              <a:buFont typeface="Times" pitchFamily="18" charset="0"/>
              <a:buChar char="+"/>
              <a:tabLst>
                <a:tab pos="815975" algn="l"/>
                <a:tab pos="1633538" algn="l"/>
                <a:tab pos="2449513" algn="l"/>
                <a:tab pos="3265488" algn="l"/>
                <a:tab pos="4081463" algn="l"/>
                <a:tab pos="4103688" algn="l"/>
                <a:tab pos="4319588" algn="l"/>
                <a:tab pos="4343400" algn="l"/>
              </a:tabLst>
            </a:pPr>
            <a:r>
              <a:rPr lang="en-GB" sz="2600" dirty="0">
                <a:latin typeface="Comic Sans MS" pitchFamily="66" charset="0"/>
              </a:rPr>
              <a:t> Can learn more complicated class boundaries</a:t>
            </a:r>
          </a:p>
          <a:p>
            <a:pPr marL="274320" indent="-274320" eaLnBrk="1" fontAlgn="auto" hangingPunct="1">
              <a:lnSpc>
                <a:spcPct val="150000"/>
              </a:lnSpc>
              <a:spcBef>
                <a:spcPts val="500"/>
              </a:spcBef>
              <a:spcAft>
                <a:spcPts val="0"/>
              </a:spcAft>
              <a:buClr>
                <a:srgbClr val="000000"/>
              </a:buClr>
              <a:buFont typeface="Times" pitchFamily="18" charset="0"/>
              <a:buChar char="+"/>
              <a:tabLst>
                <a:tab pos="815975" algn="l"/>
                <a:tab pos="1633538" algn="l"/>
                <a:tab pos="2449513" algn="l"/>
                <a:tab pos="3265488" algn="l"/>
                <a:tab pos="4081463" algn="l"/>
                <a:tab pos="4103688" algn="l"/>
                <a:tab pos="4319588" algn="l"/>
                <a:tab pos="4343400" algn="l"/>
              </a:tabLst>
            </a:pPr>
            <a:r>
              <a:rPr lang="en-GB" sz="2600" dirty="0">
                <a:latin typeface="Comic Sans MS" pitchFamily="66" charset="0"/>
              </a:rPr>
              <a:t> Fast application</a:t>
            </a:r>
          </a:p>
          <a:p>
            <a:pPr marL="274320" indent="-274320" eaLnBrk="1" fontAlgn="auto" hangingPunct="1">
              <a:lnSpc>
                <a:spcPct val="150000"/>
              </a:lnSpc>
              <a:spcBef>
                <a:spcPts val="500"/>
              </a:spcBef>
              <a:spcAft>
                <a:spcPts val="0"/>
              </a:spcAft>
              <a:buClr>
                <a:srgbClr val="000000"/>
              </a:buClr>
              <a:buFont typeface="Times" pitchFamily="18" charset="0"/>
              <a:buChar char="+"/>
              <a:tabLst>
                <a:tab pos="815975" algn="l"/>
                <a:tab pos="1633538" algn="l"/>
                <a:tab pos="2449513" algn="l"/>
                <a:tab pos="3265488" algn="l"/>
                <a:tab pos="4081463" algn="l"/>
                <a:tab pos="4103688" algn="l"/>
                <a:tab pos="4319588" algn="l"/>
                <a:tab pos="4343400" algn="l"/>
              </a:tabLst>
            </a:pPr>
            <a:r>
              <a:rPr lang="en-GB" sz="2600" dirty="0">
                <a:latin typeface="Comic Sans MS" pitchFamily="66" charset="0"/>
              </a:rPr>
              <a:t> Can handle large number of features</a:t>
            </a:r>
          </a:p>
          <a:p>
            <a:pPr marL="274320" indent="-274320" eaLnBrk="1" fontAlgn="auto" hangingPunct="1">
              <a:lnSpc>
                <a:spcPct val="150000"/>
              </a:lnSpc>
              <a:spcBef>
                <a:spcPts val="580"/>
              </a:spcBef>
              <a:spcAft>
                <a:spcPts val="0"/>
              </a:spcAft>
              <a:buFont typeface="Wingdings 2"/>
              <a:buChar char=""/>
            </a:pPr>
            <a:endParaRPr lang="en-US" dirty="0">
              <a:latin typeface="Comic Sans MS" pitchFamily="66" charset="0"/>
            </a:endParaRPr>
          </a:p>
        </p:txBody>
      </p:sp>
      <p:sp>
        <p:nvSpPr>
          <p:cNvPr id="1049036" name="Content Placeholder 3"/>
          <p:cNvSpPr>
            <a:spLocks noGrp="1"/>
          </p:cNvSpPr>
          <p:nvPr>
            <p:ph sz="quarter" idx="2"/>
          </p:nvPr>
        </p:nvSpPr>
        <p:spPr>
          <a:xfrm>
            <a:off x="6913418" y="2422843"/>
            <a:ext cx="5380182" cy="2987674"/>
          </a:xfrm>
        </p:spPr>
        <p:txBody>
          <a:bodyPr>
            <a:normAutofit fontScale="92500"/>
          </a:bodyPr>
          <a:lstStyle/>
          <a:p>
            <a:pPr marL="274320" indent="-274320" eaLnBrk="1" fontAlgn="auto" hangingPunct="1">
              <a:lnSpc>
                <a:spcPct val="150000"/>
              </a:lnSpc>
              <a:spcBef>
                <a:spcPts val="500"/>
              </a:spcBef>
              <a:spcAft>
                <a:spcPts val="0"/>
              </a:spcAft>
              <a:buClr>
                <a:srgbClr val="000000"/>
              </a:buClr>
              <a:buFont typeface="Wingdings 2"/>
              <a:buChar char=""/>
              <a:tabLst>
                <a:tab pos="815975" algn="l"/>
                <a:tab pos="1633538" algn="l"/>
                <a:tab pos="2449513" algn="l"/>
                <a:tab pos="3265488" algn="l"/>
                <a:tab pos="3419475" algn="l"/>
                <a:tab pos="3455988" algn="l"/>
                <a:tab pos="3619500" algn="l"/>
              </a:tabLst>
            </a:pPr>
            <a:r>
              <a:rPr lang="en-GB" sz="2400" b="1" dirty="0">
                <a:solidFill>
                  <a:srgbClr val="0000CC"/>
                </a:solidFill>
                <a:latin typeface="Comic Sans MS" pitchFamily="66" charset="0"/>
              </a:rPr>
              <a:t>Cons</a:t>
            </a:r>
            <a:endParaRPr lang="en-GB" sz="2400" dirty="0">
              <a:solidFill>
                <a:srgbClr val="0000CC"/>
              </a:solidFill>
              <a:latin typeface="Comic Sans MS" pitchFamily="66" charset="0"/>
            </a:endParaRPr>
          </a:p>
          <a:p>
            <a:pPr eaLnBrk="1" fontAlgn="auto" hangingPunct="1">
              <a:lnSpc>
                <a:spcPct val="150000"/>
              </a:lnSpc>
              <a:spcBef>
                <a:spcPts val="500"/>
              </a:spcBef>
              <a:spcAft>
                <a:spcPts val="0"/>
              </a:spcAft>
              <a:buClr>
                <a:srgbClr val="000000"/>
              </a:buClr>
              <a:buFont typeface="Wingdings" panose="05000000000000000000" pitchFamily="2" charset="2"/>
              <a:buChar char="§"/>
              <a:tabLst>
                <a:tab pos="815975" algn="l"/>
                <a:tab pos="1633538" algn="l"/>
                <a:tab pos="2449513" algn="l"/>
                <a:tab pos="3265488" algn="l"/>
                <a:tab pos="3419475" algn="l"/>
                <a:tab pos="3455988" algn="l"/>
                <a:tab pos="3619500" algn="l"/>
              </a:tabLst>
            </a:pPr>
            <a:r>
              <a:rPr lang="en-GB" sz="2400" dirty="0">
                <a:latin typeface="Comic Sans MS" pitchFamily="66" charset="0"/>
              </a:rPr>
              <a:t> Slow training time</a:t>
            </a:r>
          </a:p>
          <a:p>
            <a:pPr eaLnBrk="1" fontAlgn="auto" hangingPunct="1">
              <a:lnSpc>
                <a:spcPct val="150000"/>
              </a:lnSpc>
              <a:spcBef>
                <a:spcPts val="500"/>
              </a:spcBef>
              <a:spcAft>
                <a:spcPts val="0"/>
              </a:spcAft>
              <a:buClr>
                <a:srgbClr val="000000"/>
              </a:buClr>
              <a:buFont typeface="Wingdings" panose="05000000000000000000" pitchFamily="2" charset="2"/>
              <a:buChar char="§"/>
              <a:tabLst>
                <a:tab pos="815975" algn="l"/>
                <a:tab pos="1633538" algn="l"/>
                <a:tab pos="2449513" algn="l"/>
                <a:tab pos="3265488" algn="l"/>
                <a:tab pos="3419475" algn="l"/>
                <a:tab pos="3455988" algn="l"/>
                <a:tab pos="3619500" algn="l"/>
              </a:tabLst>
            </a:pPr>
            <a:r>
              <a:rPr lang="en-GB" sz="2400" dirty="0">
                <a:latin typeface="Comic Sans MS" pitchFamily="66" charset="0"/>
              </a:rPr>
              <a:t> Hard to interpret </a:t>
            </a:r>
          </a:p>
          <a:p>
            <a:pPr eaLnBrk="1" fontAlgn="auto" hangingPunct="1">
              <a:lnSpc>
                <a:spcPct val="150000"/>
              </a:lnSpc>
              <a:spcBef>
                <a:spcPts val="500"/>
              </a:spcBef>
              <a:spcAft>
                <a:spcPts val="0"/>
              </a:spcAft>
              <a:buClr>
                <a:srgbClr val="000000"/>
              </a:buClr>
              <a:buFont typeface="Wingdings" panose="05000000000000000000" pitchFamily="2" charset="2"/>
              <a:buChar char="§"/>
              <a:tabLst>
                <a:tab pos="815975" algn="l"/>
                <a:tab pos="1633538" algn="l"/>
                <a:tab pos="2449513" algn="l"/>
                <a:tab pos="3265488" algn="l"/>
                <a:tab pos="3419475" algn="l"/>
                <a:tab pos="3455988" algn="l"/>
                <a:tab pos="3619500" algn="l"/>
              </a:tabLst>
            </a:pPr>
            <a:r>
              <a:rPr lang="en-GB" sz="2400" dirty="0">
                <a:latin typeface="Comic Sans MS" pitchFamily="66" charset="0"/>
              </a:rPr>
              <a:t> Hard to implement: trial and error for choosing number of nodes</a:t>
            </a:r>
          </a:p>
          <a:p>
            <a:pPr marL="274320" indent="-274320" eaLnBrk="1" fontAlgn="auto" hangingPunct="1">
              <a:lnSpc>
                <a:spcPct val="150000"/>
              </a:lnSpc>
              <a:spcBef>
                <a:spcPts val="580"/>
              </a:spcBef>
              <a:spcAft>
                <a:spcPts val="0"/>
              </a:spcAft>
              <a:buFont typeface="Wingdings 2"/>
              <a:buChar char=""/>
            </a:pPr>
            <a:endParaRPr lang="en-US" sz="2400" dirty="0">
              <a:latin typeface="Comic Sans MS" pitchFamily="66" charset="0"/>
            </a:endParaRPr>
          </a:p>
        </p:txBody>
      </p:sp>
      <p:sp>
        <p:nvSpPr>
          <p:cNvPr id="1049037" name="Rectangle 4"/>
          <p:cNvSpPr>
            <a:spLocks noChangeArrowheads="1"/>
          </p:cNvSpPr>
          <p:nvPr/>
        </p:nvSpPr>
        <p:spPr bwMode="auto">
          <a:xfrm>
            <a:off x="711200" y="1516698"/>
            <a:ext cx="11252200" cy="830263"/>
          </a:xfrm>
          <a:prstGeom prst="rect">
            <a:avLst/>
          </a:prstGeom>
          <a:noFill/>
          <a:ln>
            <a:noFill/>
          </a:ln>
        </p:spPr>
        <p:txBody>
          <a:bodyPr wrap="square">
            <a:spAutoFit/>
          </a:bodyPr>
          <a:lstStyle>
            <a:lvl1pPr marL="228600" indent="-22860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 typeface="Arial" panose="020B0604020202020204" pitchFamily="34" charset="0"/>
              <a:buChar char="•"/>
            </a:pPr>
            <a:r>
              <a:rPr lang="en-US" altLang="en-US" sz="2400" dirty="0">
                <a:latin typeface="Comic Sans MS" panose="030F0702030302020204" pitchFamily="66" charset="0"/>
              </a:rPr>
              <a:t>Useful for learning complex data like handwriting, speech and image recognition</a:t>
            </a:r>
          </a:p>
        </p:txBody>
      </p:sp>
      <p:sp>
        <p:nvSpPr>
          <p:cNvPr id="1049038" name="Rectangle 5"/>
          <p:cNvSpPr>
            <a:spLocks noChangeArrowheads="1"/>
          </p:cNvSpPr>
          <p:nvPr/>
        </p:nvSpPr>
        <p:spPr bwMode="auto">
          <a:xfrm>
            <a:off x="355600" y="5336190"/>
            <a:ext cx="9582727" cy="1200329"/>
          </a:xfrm>
          <a:prstGeom prst="rect">
            <a:avLst/>
          </a:prstGeom>
          <a:noFill/>
          <a:ln>
            <a:noFill/>
          </a:ln>
        </p:spPr>
        <p:txBody>
          <a:bodyPr wrap="square">
            <a:spAutoFit/>
          </a:bodyPr>
          <a:lstStyle>
            <a:lvl1pPr marL="296863" indent="-296863">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lnSpc>
                <a:spcPct val="150000"/>
              </a:lnSpc>
              <a:spcBef>
                <a:spcPct val="0"/>
              </a:spcBef>
              <a:buClrTx/>
              <a:buSzTx/>
              <a:buFont typeface="Arial" panose="020B0604020202020204" pitchFamily="34" charset="0"/>
              <a:buChar char="•"/>
            </a:pPr>
            <a:r>
              <a:rPr lang="en-US" altLang="ko-KR" sz="2400" dirty="0">
                <a:solidFill>
                  <a:srgbClr val="0000CC"/>
                </a:solidFill>
                <a:latin typeface="Arial" panose="020B0604020202020204" pitchFamily="34" charset="0"/>
                <a:ea typeface="굴림" pitchFamily="34" charset="-127"/>
              </a:rPr>
              <a:t>Neural Network needs long time for training.</a:t>
            </a:r>
          </a:p>
          <a:p>
            <a:pPr eaLnBrk="1" hangingPunct="1">
              <a:lnSpc>
                <a:spcPct val="150000"/>
              </a:lnSpc>
              <a:spcBef>
                <a:spcPct val="0"/>
              </a:spcBef>
              <a:buClrTx/>
              <a:buSzTx/>
              <a:buFont typeface="Arial" panose="020B0604020202020204" pitchFamily="34" charset="0"/>
              <a:buChar char="•"/>
            </a:pPr>
            <a:r>
              <a:rPr lang="en-US" altLang="ko-KR" sz="2400" dirty="0">
                <a:solidFill>
                  <a:srgbClr val="0000CC"/>
                </a:solidFill>
                <a:latin typeface="Arial" panose="020B0604020202020204" pitchFamily="34" charset="0"/>
                <a:ea typeface="굴림" pitchFamily="34" charset="-127"/>
              </a:rPr>
              <a:t>Neural Network has a high tolerance to noisy and incomplete data</a:t>
            </a:r>
          </a:p>
        </p:txBody>
      </p:sp>
      <p:sp>
        <p:nvSpPr>
          <p:cNvPr id="1049039" name="Slide Number Placeholder 4"/>
          <p:cNvSpPr>
            <a:spLocks noGrp="1"/>
          </p:cNvSpPr>
          <p:nvPr>
            <p:ph type="sldNum" sz="quarter" idx="16"/>
          </p:nvPr>
        </p:nvSpPr>
        <p:spPr/>
        <p:txBody>
          <a:bodyPr>
            <a:normAutofit fontScale="85000" lnSpcReduction="20000"/>
          </a:bodyPr>
          <a:lstStyle/>
          <a:p>
            <a:fld id="{0FCC1C12-E25C-477C-8F6F-30F012F60858}" type="slidenum">
              <a:rPr lang="en-US" smtClean="0"/>
              <a:pPr/>
              <a:t>146</a:t>
            </a:fld>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0" name="Content Placeholder 2"/>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dirty="0">
                <a:solidFill>
                  <a:srgbClr val="00B050"/>
                </a:solidFill>
                <a:latin typeface="Times New Roman" panose="02020603050405020304" pitchFamily="18" charset="0"/>
                <a:cs typeface="Times New Roman" panose="02020603050405020304" pitchFamily="18" charset="0"/>
              </a:rPr>
              <a:t>THANK YOU </a:t>
            </a:r>
          </a:p>
          <a:p>
            <a:pPr marL="0" indent="0" algn="ctr">
              <a:buNone/>
            </a:pPr>
            <a:r>
              <a:rPr lang="en-US" dirty="0">
                <a:solidFill>
                  <a:srgbClr val="00B050"/>
                </a:solidFill>
                <a:latin typeface="Times New Roman" panose="02020603050405020304" pitchFamily="18" charset="0"/>
                <a:cs typeface="Times New Roman" panose="02020603050405020304" pitchFamily="18" charset="0"/>
              </a:rPr>
              <a:t>Q &amp; A</a:t>
            </a:r>
          </a:p>
          <a:p>
            <a:pPr marL="0" indent="0" algn="ctr">
              <a:buNone/>
            </a:pPr>
            <a:r>
              <a:rPr lang="en-US" sz="4000" dirty="0">
                <a:solidFill>
                  <a:srgbClr val="00B050"/>
                </a:solidFill>
                <a:latin typeface="Times New Roman" panose="02020603050405020304" pitchFamily="18" charset="0"/>
                <a:cs typeface="Times New Roman" panose="02020603050405020304" pitchFamily="18" charset="0"/>
              </a:rPr>
              <a:t>?</a:t>
            </a:r>
          </a:p>
        </p:txBody>
      </p:sp>
      <p:pic>
        <p:nvPicPr>
          <p:cNvPr id="2097194" name="Picture 6" descr="https://img.haikudeck.com/mg/BF132121-EE8A-4081-BA1E-0CC2A30FE601.jpg"/>
          <p:cNvPicPr>
            <a:picLocks noChangeAspect="1" noChangeArrowheads="1"/>
          </p:cNvPicPr>
          <p:nvPr/>
        </p:nvPicPr>
        <p:blipFill>
          <a:blip r:embed="rId2" cstate="print"/>
          <a:srcRect/>
          <a:stretch>
            <a:fillRect/>
          </a:stretch>
        </p:blipFill>
        <p:spPr bwMode="auto">
          <a:xfrm>
            <a:off x="3079466" y="2020887"/>
            <a:ext cx="4968875" cy="396081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49041" name="Slide Number Placeholder 4"/>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147</a:t>
            </a:fld>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2" name="Content Placeholder 2"/>
          <p:cNvSpPr>
            <a:spLocks noGrp="1"/>
          </p:cNvSpPr>
          <p:nvPr>
            <p:ph sz="quarter" idx="1"/>
          </p:nvPr>
        </p:nvSpPr>
        <p:spPr>
          <a:xfrm>
            <a:off x="1143000" y="1447800"/>
            <a:ext cx="9829800" cy="4572000"/>
          </a:xfrm>
        </p:spPr>
        <p:txBody>
          <a:bodyPr/>
          <a:lstStyle/>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algn="ctr">
              <a:buNone/>
            </a:pPr>
            <a:r>
              <a:rPr lang="en-US" altLang="en-US" sz="3200" b="1" i="1" dirty="0">
                <a:solidFill>
                  <a:srgbClr val="00B0F0"/>
                </a:solidFill>
                <a:latin typeface="Comic Sans MS" panose="030F0702030302020204" pitchFamily="66" charset="0"/>
              </a:rPr>
              <a:t>CHAPTER-SEVEN</a:t>
            </a:r>
          </a:p>
          <a:p>
            <a:pPr algn="ctr">
              <a:buNone/>
            </a:pPr>
            <a:endParaRPr lang="en-US" altLang="en-US" sz="3200" b="1" i="1" dirty="0">
              <a:solidFill>
                <a:srgbClr val="00B0F0"/>
              </a:solidFill>
              <a:latin typeface="Comic Sans MS" panose="030F0702030302020204" pitchFamily="66" charset="0"/>
            </a:endParaRPr>
          </a:p>
          <a:p>
            <a:pPr algn="ctr">
              <a:buNone/>
            </a:pPr>
            <a:r>
              <a:rPr lang="en-US" altLang="en-US" sz="3200" dirty="0">
                <a:solidFill>
                  <a:srgbClr val="FF3399"/>
                </a:solidFill>
                <a:latin typeface="Comic Sans MS" panose="030F0702030302020204" pitchFamily="66" charset="0"/>
              </a:rPr>
              <a:t>COMMUNICATING, PERCEIVING, AND ACTING</a:t>
            </a:r>
          </a:p>
          <a:p>
            <a:pPr algn="ctr">
              <a:buNone/>
            </a:pPr>
            <a:endParaRPr lang="en-US" altLang="en-US" sz="3200" b="1" i="1" dirty="0">
              <a:solidFill>
                <a:srgbClr val="00B0F0"/>
              </a:solidFill>
              <a:latin typeface="Comic Sans MS" panose="030F0702030302020204" pitchFamily="66" charset="0"/>
            </a:endParaRPr>
          </a:p>
          <a:p>
            <a:pPr algn="ctr">
              <a:buNone/>
            </a:pPr>
            <a:endParaRPr lang="en-US" altLang="en-US" i="1" dirty="0">
              <a:solidFill>
                <a:srgbClr val="FF00FF"/>
              </a:solidFill>
              <a:latin typeface="Comic Sans MS" panose="030F0702030302020204" pitchFamily="66" charset="0"/>
            </a:endParaRPr>
          </a:p>
        </p:txBody>
      </p:sp>
      <p:sp>
        <p:nvSpPr>
          <p:cNvPr id="1049043"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148</a:t>
            </a:fld>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4" name="Title 1"/>
          <p:cNvSpPr>
            <a:spLocks noGrp="1"/>
          </p:cNvSpPr>
          <p:nvPr>
            <p:ph type="title"/>
          </p:nvPr>
        </p:nvSpPr>
        <p:spPr>
          <a:xfrm>
            <a:off x="1496292" y="357188"/>
            <a:ext cx="8805862" cy="785812"/>
          </a:xfrm>
        </p:spPr>
        <p:txBody>
          <a:bodyPr>
            <a:normAutofit fontScale="90000"/>
          </a:bodyPr>
          <a:lstStyle/>
          <a:p>
            <a:r>
              <a:rPr lang="en-US" b="1" dirty="0">
                <a:solidFill>
                  <a:srgbClr val="C806B1"/>
                </a:solidFill>
                <a:latin typeface="Comic Sans MS" pitchFamily="66" charset="0"/>
              </a:rPr>
              <a:t>Natural Language Processing (NLP)</a:t>
            </a:r>
          </a:p>
        </p:txBody>
      </p:sp>
      <p:sp>
        <p:nvSpPr>
          <p:cNvPr id="1049045" name="Slide Number Placeholder 4"/>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4E2BAA-CCEE-43DC-915A-8106C4E59124}" type="slidenum">
              <a:rPr lang="en-US" altLang="en-US" sz="1400">
                <a:solidFill>
                  <a:srgbClr val="FFFFFF"/>
                </a:solidFill>
                <a:latin typeface="Franklin Gothic Book" panose="020B0503020102020204" pitchFamily="34" charset="0"/>
              </a:rPr>
              <a:pPr/>
              <a:t>149</a:t>
            </a:fld>
            <a:endParaRPr lang="en-US" altLang="en-US" sz="1400">
              <a:solidFill>
                <a:srgbClr val="FFFFFF"/>
              </a:solidFill>
              <a:latin typeface="Franklin Gothic Book" panose="020B0503020102020204" pitchFamily="34" charset="0"/>
            </a:endParaRPr>
          </a:p>
        </p:txBody>
      </p:sp>
      <p:sp>
        <p:nvSpPr>
          <p:cNvPr id="1049046" name="Content Placeholder 2"/>
          <p:cNvSpPr>
            <a:spLocks noGrp="1"/>
          </p:cNvSpPr>
          <p:nvPr>
            <p:ph sz="quarter" idx="1"/>
          </p:nvPr>
        </p:nvSpPr>
        <p:spPr>
          <a:xfrm>
            <a:off x="838200" y="1509771"/>
            <a:ext cx="10972800" cy="5715000"/>
          </a:xfrm>
        </p:spPr>
        <p:txBody>
          <a:bodyPr>
            <a:normAutofit/>
          </a:bodyPr>
          <a:lstStyle/>
          <a:p>
            <a:pPr marL="274320" indent="-274320">
              <a:lnSpc>
                <a:spcPct val="160000"/>
              </a:lnSpc>
              <a:spcBef>
                <a:spcPts val="580"/>
              </a:spcBef>
              <a:buClr>
                <a:srgbClr val="C806B1"/>
              </a:buClr>
              <a:buFont typeface="Wingdings" pitchFamily="2" charset="2"/>
              <a:buChar char="F"/>
            </a:pPr>
            <a:r>
              <a:rPr lang="en-US" sz="2800" dirty="0">
                <a:latin typeface="Comic Sans MS" pitchFamily="66" charset="0"/>
              </a:rPr>
              <a:t> The process of computer analysis of input provided in a human language (natural language), and conversion of this input into a useful form of representation.</a:t>
            </a:r>
          </a:p>
          <a:p>
            <a:pPr marL="274320" indent="-274320">
              <a:lnSpc>
                <a:spcPct val="160000"/>
              </a:lnSpc>
              <a:spcBef>
                <a:spcPts val="580"/>
              </a:spcBef>
              <a:buClr>
                <a:srgbClr val="C806B1"/>
              </a:buClr>
              <a:buFont typeface="Wingdings" pitchFamily="2" charset="2"/>
              <a:buChar char="F"/>
            </a:pPr>
            <a:r>
              <a:rPr lang="en-US" sz="2800" dirty="0">
                <a:latin typeface="Comic Sans MS" pitchFamily="66" charset="0"/>
              </a:rPr>
              <a:t> NLP is </a:t>
            </a:r>
            <a:r>
              <a:rPr lang="en-US" sz="2800" dirty="0">
                <a:solidFill>
                  <a:srgbClr val="0070C0"/>
                </a:solidFill>
                <a:latin typeface="Comic Sans MS" pitchFamily="66" charset="0"/>
              </a:rPr>
              <a:t>primarily concerned </a:t>
            </a:r>
            <a:r>
              <a:rPr lang="en-US" sz="2800" dirty="0">
                <a:latin typeface="Comic Sans MS" pitchFamily="66" charset="0"/>
              </a:rPr>
              <a:t>with getting computers to perform useful and interesting tasks with human languages.</a:t>
            </a:r>
          </a:p>
          <a:p>
            <a:pPr marL="274320" indent="-274320">
              <a:lnSpc>
                <a:spcPct val="160000"/>
              </a:lnSpc>
              <a:spcBef>
                <a:spcPts val="580"/>
              </a:spcBef>
              <a:buClr>
                <a:srgbClr val="C806B1"/>
              </a:buClr>
              <a:buFont typeface="Wingdings" pitchFamily="2" charset="2"/>
              <a:buChar char="F"/>
            </a:pPr>
            <a:r>
              <a:rPr lang="en-US" sz="2800" dirty="0">
                <a:latin typeface="Comic Sans MS" pitchFamily="66" charset="0"/>
              </a:rPr>
              <a:t> NLP is </a:t>
            </a:r>
            <a:r>
              <a:rPr lang="en-US" sz="2800" dirty="0">
                <a:solidFill>
                  <a:srgbClr val="0070C0"/>
                </a:solidFill>
                <a:latin typeface="Comic Sans MS" pitchFamily="66" charset="0"/>
              </a:rPr>
              <a:t>secondarily concerned </a:t>
            </a:r>
            <a:r>
              <a:rPr lang="en-US" sz="2800" dirty="0">
                <a:latin typeface="Comic Sans MS" pitchFamily="66" charset="0"/>
              </a:rPr>
              <a:t>with helping us come to a  	better understanding of human language.</a:t>
            </a:r>
          </a:p>
          <a:p>
            <a:pPr marL="274320" indent="-274320">
              <a:lnSpc>
                <a:spcPct val="160000"/>
              </a:lnSpc>
              <a:spcBef>
                <a:spcPts val="580"/>
              </a:spcBef>
              <a:buNone/>
            </a:pPr>
            <a:endParaRPr lang="en-US" sz="2800" dirty="0">
              <a:latin typeface="Comic Sans MS"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816864" y="1600200"/>
            <a:ext cx="10871200" cy="4953000"/>
          </a:xfrm>
        </p:spPr>
        <p:txBody>
          <a:bodyPr>
            <a:normAutofit fontScale="85000" lnSpcReduction="10000"/>
          </a:bodyPr>
          <a:lstStyle/>
          <a:p>
            <a:pPr marL="228600" indent="-228600">
              <a:lnSpc>
                <a:spcPct val="150000"/>
              </a:lnSpc>
              <a:buClr>
                <a:srgbClr val="FF00FF"/>
              </a:buClr>
              <a:buSzPct val="85000"/>
              <a:buFont typeface="Wingdings" pitchFamily="2" charset="2"/>
              <a:buChar char="ü"/>
            </a:pPr>
            <a:r>
              <a:rPr lang="en-US" sz="4000" b="1" dirty="0" smtClean="0">
                <a:solidFill>
                  <a:srgbClr val="0033CC"/>
                </a:solidFill>
                <a:latin typeface="Perpetua" pitchFamily="18" charset="0"/>
              </a:rPr>
              <a:t> Knowledge representation:</a:t>
            </a:r>
            <a:r>
              <a:rPr lang="en-US" sz="4000" dirty="0" smtClean="0">
                <a:solidFill>
                  <a:srgbClr val="0033CC"/>
                </a:solidFill>
                <a:latin typeface="Perpetua" pitchFamily="18" charset="0"/>
              </a:rPr>
              <a:t> </a:t>
            </a:r>
            <a:r>
              <a:rPr lang="en-US" sz="3600" dirty="0" smtClean="0">
                <a:latin typeface="Perpetua" pitchFamily="18" charset="0"/>
              </a:rPr>
              <a:t>(</a:t>
            </a:r>
            <a:r>
              <a:rPr lang="en-US" sz="3200" dirty="0" smtClean="0">
                <a:latin typeface="Perpetua" pitchFamily="18" charset="0"/>
              </a:rPr>
              <a:t>schemes to store information, both facts and inferences, before and during interrogation</a:t>
            </a:r>
            <a:r>
              <a:rPr lang="en-US" sz="3600" dirty="0" smtClean="0">
                <a:latin typeface="Perpetua" pitchFamily="18" charset="0"/>
              </a:rPr>
              <a:t>)</a:t>
            </a:r>
          </a:p>
          <a:p>
            <a:pPr marL="228600" indent="-228600">
              <a:lnSpc>
                <a:spcPct val="150000"/>
              </a:lnSpc>
              <a:buClr>
                <a:srgbClr val="FF00FF"/>
              </a:buClr>
              <a:buSzPct val="85000"/>
              <a:buNone/>
            </a:pPr>
            <a:r>
              <a:rPr lang="en-US" sz="4000" dirty="0" smtClean="0"/>
              <a:t>Knowledge Representation in AI </a:t>
            </a:r>
            <a:r>
              <a:rPr lang="en-US" sz="4000" b="1" dirty="0" smtClean="0"/>
              <a:t>describes the representation of knowledge</a:t>
            </a:r>
            <a:r>
              <a:rPr lang="en-US" sz="4000" dirty="0" smtClean="0"/>
              <a:t>. Basically, it is a study of how the beliefs, intentions, and judgments of an intelligent agent can be expressed suitably for automated reasoning.</a:t>
            </a:r>
            <a:endParaRPr lang="en-US" sz="4000" dirty="0" smtClean="0">
              <a:latin typeface="Perpetua" pitchFamily="18" charset="0"/>
            </a:endParaRP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7" name="Rectangle 2"/>
          <p:cNvSpPr>
            <a:spLocks noGrp="1" noChangeArrowheads="1"/>
          </p:cNvSpPr>
          <p:nvPr>
            <p:ph type="title"/>
          </p:nvPr>
        </p:nvSpPr>
        <p:spPr>
          <a:xfrm>
            <a:off x="2438400" y="214313"/>
            <a:ext cx="7772400" cy="785812"/>
          </a:xfrm>
        </p:spPr>
        <p:txBody>
          <a:bodyPr/>
          <a:lstStyle/>
          <a:p>
            <a:pPr eaLnBrk="1" hangingPunct="1"/>
            <a:r>
              <a:rPr lang="en-US" altLang="en-US" b="1">
                <a:solidFill>
                  <a:srgbClr val="C806B1"/>
                </a:solidFill>
                <a:latin typeface="Comic Sans MS" panose="030F0702030302020204" pitchFamily="66" charset="0"/>
              </a:rPr>
              <a:t>Forms of Natural Language</a:t>
            </a:r>
          </a:p>
        </p:txBody>
      </p:sp>
      <p:sp>
        <p:nvSpPr>
          <p:cNvPr id="1049048" name="Slide Number Placeholder 5"/>
          <p:cNvSpPr>
            <a:spLocks noGrp="1"/>
          </p:cNvSpPr>
          <p:nvPr>
            <p:ph type="sldNum" sz="quarter" idx="4294967295"/>
          </p:nvPr>
        </p:nvSpPr>
        <p:spPr>
          <a:xfrm>
            <a:off x="0" y="1272222"/>
            <a:ext cx="711200" cy="244476"/>
          </a:xfrm>
          <a:noFill/>
          <a:ln>
            <a:miter lim="800000"/>
            <a:headEnd/>
            <a:tailEnd/>
          </a:ln>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26C381-2910-450B-B8EF-B41F4448D77F}" type="slidenum">
              <a:rPr lang="en-US" altLang="en-US" sz="1400">
                <a:solidFill>
                  <a:srgbClr val="FFFFFF"/>
                </a:solidFill>
              </a:rPr>
              <a:pPr/>
              <a:t>150</a:t>
            </a:fld>
            <a:endParaRPr lang="en-US" altLang="en-US" sz="1400">
              <a:solidFill>
                <a:srgbClr val="FFFFFF"/>
              </a:solidFill>
            </a:endParaRPr>
          </a:p>
        </p:txBody>
      </p:sp>
      <p:sp>
        <p:nvSpPr>
          <p:cNvPr id="1049049" name="Rectangle 3"/>
          <p:cNvSpPr>
            <a:spLocks noGrp="1" noChangeArrowheads="1"/>
          </p:cNvSpPr>
          <p:nvPr>
            <p:ph sz="quarter" idx="1"/>
          </p:nvPr>
        </p:nvSpPr>
        <p:spPr>
          <a:xfrm>
            <a:off x="711200" y="1272222"/>
            <a:ext cx="11328400" cy="5585778"/>
          </a:xfrm>
        </p:spPr>
        <p:txBody>
          <a:bodyPr>
            <a:normAutofit fontScale="92500" lnSpcReduction="20000"/>
          </a:bodyPr>
          <a:lstStyle/>
          <a:p>
            <a:pPr marL="274320" indent="-274320">
              <a:lnSpc>
                <a:spcPct val="150000"/>
              </a:lnSpc>
              <a:spcBef>
                <a:spcPts val="580"/>
              </a:spcBef>
              <a:buFont typeface="Wingdings" pitchFamily="2" charset="2"/>
              <a:buChar char="Ø"/>
            </a:pPr>
            <a:r>
              <a:rPr lang="en-US" dirty="0">
                <a:latin typeface="Comic Sans MS" pitchFamily="66" charset="0"/>
              </a:rPr>
              <a:t> The input/output  of a NLP system can be:</a:t>
            </a:r>
          </a:p>
          <a:p>
            <a:pPr marL="822960" lvl="2">
              <a:spcBef>
                <a:spcPts val="370"/>
              </a:spcBef>
              <a:buClr>
                <a:schemeClr val="accent1">
                  <a:tint val="60000"/>
                </a:schemeClr>
              </a:buClr>
              <a:buFont typeface="Wingdings 2"/>
              <a:buChar char=""/>
            </a:pPr>
            <a:r>
              <a:rPr lang="en-US" sz="2400" dirty="0">
                <a:solidFill>
                  <a:srgbClr val="0000CC"/>
                </a:solidFill>
                <a:latin typeface="Comic Sans MS" pitchFamily="66" charset="0"/>
              </a:rPr>
              <a:t>written text</a:t>
            </a:r>
          </a:p>
          <a:p>
            <a:pPr marL="822960" lvl="2">
              <a:lnSpc>
                <a:spcPct val="150000"/>
              </a:lnSpc>
              <a:spcBef>
                <a:spcPts val="370"/>
              </a:spcBef>
              <a:buClr>
                <a:schemeClr val="accent1">
                  <a:tint val="60000"/>
                </a:schemeClr>
              </a:buClr>
              <a:buFont typeface="Wingdings 2"/>
              <a:buChar char=""/>
            </a:pPr>
            <a:r>
              <a:rPr lang="en-US" sz="2400" dirty="0">
                <a:solidFill>
                  <a:srgbClr val="0000CC"/>
                </a:solidFill>
                <a:latin typeface="Comic Sans MS" pitchFamily="66" charset="0"/>
              </a:rPr>
              <a:t>speech</a:t>
            </a:r>
          </a:p>
          <a:p>
            <a:pPr marL="274320" indent="-274320">
              <a:lnSpc>
                <a:spcPct val="150000"/>
              </a:lnSpc>
              <a:spcBef>
                <a:spcPts val="580"/>
              </a:spcBef>
              <a:buFont typeface="Wingdings" pitchFamily="2" charset="2"/>
              <a:buChar char="Ø"/>
            </a:pPr>
            <a:r>
              <a:rPr lang="en-US" dirty="0">
                <a:latin typeface="Comic Sans MS" pitchFamily="66" charset="0"/>
              </a:rPr>
              <a:t> We will mostly concerned with written text (not speech).</a:t>
            </a:r>
          </a:p>
          <a:p>
            <a:pPr marL="274320" indent="-274320">
              <a:lnSpc>
                <a:spcPct val="150000"/>
              </a:lnSpc>
              <a:spcBef>
                <a:spcPts val="580"/>
              </a:spcBef>
              <a:buFont typeface="Wingdings" pitchFamily="2" charset="2"/>
              <a:buChar char="Ø"/>
            </a:pPr>
            <a:r>
              <a:rPr lang="en-US" dirty="0">
                <a:latin typeface="Comic Sans MS" pitchFamily="66" charset="0"/>
              </a:rPr>
              <a:t>To process written text, we need:</a:t>
            </a:r>
          </a:p>
          <a:p>
            <a:pPr marL="548640" lvl="1">
              <a:lnSpc>
                <a:spcPct val="150000"/>
              </a:lnSpc>
              <a:spcBef>
                <a:spcPts val="370"/>
              </a:spcBef>
              <a:buFont typeface="Wingdings 2"/>
              <a:buChar char=""/>
            </a:pPr>
            <a:r>
              <a:rPr lang="en-US" dirty="0">
                <a:solidFill>
                  <a:srgbClr val="0000CC"/>
                </a:solidFill>
                <a:latin typeface="Comic Sans MS" pitchFamily="66" charset="0"/>
              </a:rPr>
              <a:t>Lexical, syntactic, semantic knowledge about the language</a:t>
            </a:r>
          </a:p>
          <a:p>
            <a:pPr marL="548640" lvl="1">
              <a:lnSpc>
                <a:spcPct val="150000"/>
              </a:lnSpc>
              <a:spcBef>
                <a:spcPts val="370"/>
              </a:spcBef>
              <a:buFont typeface="Wingdings 2"/>
              <a:buChar char=""/>
            </a:pPr>
            <a:r>
              <a:rPr lang="en-US" dirty="0">
                <a:solidFill>
                  <a:srgbClr val="0000CC"/>
                </a:solidFill>
                <a:latin typeface="Comic Sans MS" pitchFamily="66" charset="0"/>
              </a:rPr>
              <a:t>discourse information, real world knowledge</a:t>
            </a:r>
          </a:p>
          <a:p>
            <a:pPr marL="274320" indent="-274320">
              <a:lnSpc>
                <a:spcPct val="150000"/>
              </a:lnSpc>
              <a:spcBef>
                <a:spcPts val="580"/>
              </a:spcBef>
              <a:buFont typeface="Wingdings" pitchFamily="2" charset="2"/>
              <a:buChar char="Ø"/>
            </a:pPr>
            <a:r>
              <a:rPr lang="en-US" dirty="0">
                <a:latin typeface="Comic Sans MS" pitchFamily="66" charset="0"/>
              </a:rPr>
              <a:t>To process spoken language, we need everything required to process written text, plus the challenges of speech recognition and speech synthesis.</a:t>
            </a:r>
          </a:p>
          <a:p>
            <a:pPr marL="274320" indent="-274320">
              <a:lnSpc>
                <a:spcPct val="150000"/>
              </a:lnSpc>
              <a:spcBef>
                <a:spcPts val="580"/>
              </a:spcBef>
              <a:buFont typeface="Wingdings 2"/>
              <a:buChar char=""/>
            </a:pPr>
            <a:endParaRPr lang="en-US" dirty="0">
              <a:latin typeface="Comic Sans MS" pitchFamily="66" charset="0"/>
            </a:endParaRPr>
          </a:p>
          <a:p>
            <a:pPr marL="274320" indent="-274320">
              <a:lnSpc>
                <a:spcPct val="150000"/>
              </a:lnSpc>
              <a:spcBef>
                <a:spcPts val="580"/>
              </a:spcBef>
              <a:buNone/>
            </a:pPr>
            <a:endParaRPr lang="en-US" dirty="0">
              <a:latin typeface="Comic Sans MS" pitchFamily="66"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0" name="Rectangle 2"/>
          <p:cNvSpPr>
            <a:spLocks noGrp="1" noChangeArrowheads="1"/>
          </p:cNvSpPr>
          <p:nvPr>
            <p:ph type="title"/>
          </p:nvPr>
        </p:nvSpPr>
        <p:spPr>
          <a:xfrm>
            <a:off x="2438401" y="1"/>
            <a:ext cx="7229475" cy="1071563"/>
          </a:xfrm>
        </p:spPr>
        <p:txBody>
          <a:bodyPr/>
          <a:lstStyle/>
          <a:p>
            <a:pPr algn="ctr" eaLnBrk="1" hangingPunct="1"/>
            <a:r>
              <a:rPr lang="en-US" altLang="en-US">
                <a:solidFill>
                  <a:srgbClr val="C806B1"/>
                </a:solidFill>
                <a:latin typeface="Comic Sans MS" panose="030F0702030302020204" pitchFamily="66" charset="0"/>
              </a:rPr>
              <a:t>Components of NLP</a:t>
            </a:r>
          </a:p>
        </p:txBody>
      </p:sp>
      <p:sp>
        <p:nvSpPr>
          <p:cNvPr id="1049051" name="Slide Number Placeholder 5"/>
          <p:cNvSpPr>
            <a:spLocks noGrp="1"/>
          </p:cNvSpPr>
          <p:nvPr>
            <p:ph type="sldNum" sz="quarter" idx="4294967295"/>
          </p:nvPr>
        </p:nvSpPr>
        <p:spPr>
          <a:xfrm>
            <a:off x="0" y="1272222"/>
            <a:ext cx="711200" cy="244476"/>
          </a:xfrm>
          <a:noFill/>
          <a:ln>
            <a:miter lim="800000"/>
            <a:headEnd/>
            <a:tailEnd/>
          </a:ln>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824970-D007-4BF2-B23B-00DD3A30A008}" type="slidenum">
              <a:rPr lang="en-US" altLang="en-US" sz="1400">
                <a:solidFill>
                  <a:srgbClr val="FFFFFF"/>
                </a:solidFill>
              </a:rPr>
              <a:pPr/>
              <a:t>151</a:t>
            </a:fld>
            <a:endParaRPr lang="en-US" altLang="en-US" sz="1400">
              <a:solidFill>
                <a:srgbClr val="FFFFFF"/>
              </a:solidFill>
            </a:endParaRPr>
          </a:p>
        </p:txBody>
      </p:sp>
      <p:sp>
        <p:nvSpPr>
          <p:cNvPr id="1049052" name="Rectangle 3"/>
          <p:cNvSpPr>
            <a:spLocks noGrp="1" noChangeArrowheads="1"/>
          </p:cNvSpPr>
          <p:nvPr>
            <p:ph sz="quarter" idx="1"/>
          </p:nvPr>
        </p:nvSpPr>
        <p:spPr>
          <a:xfrm>
            <a:off x="711200" y="1516698"/>
            <a:ext cx="11252200" cy="5341303"/>
          </a:xfrm>
        </p:spPr>
        <p:txBody>
          <a:bodyPr>
            <a:normAutofit fontScale="92500" lnSpcReduction="10000"/>
          </a:bodyPr>
          <a:lstStyle/>
          <a:p>
            <a:pPr marL="274320" indent="-274320">
              <a:lnSpc>
                <a:spcPct val="160000"/>
              </a:lnSpc>
              <a:spcBef>
                <a:spcPts val="580"/>
              </a:spcBef>
              <a:buNone/>
            </a:pPr>
            <a:r>
              <a:rPr lang="en-US" b="1" dirty="0">
                <a:solidFill>
                  <a:srgbClr val="0000CC"/>
                </a:solidFill>
                <a:latin typeface="Comic Sans MS" pitchFamily="66" charset="0"/>
              </a:rPr>
              <a:t> 1. Natural Language Understanding</a:t>
            </a:r>
          </a:p>
          <a:p>
            <a:pPr marL="548640" lvl="1">
              <a:lnSpc>
                <a:spcPct val="150000"/>
              </a:lnSpc>
              <a:spcBef>
                <a:spcPts val="370"/>
              </a:spcBef>
              <a:buFont typeface="Wingdings" pitchFamily="2" charset="2"/>
              <a:buChar char="ü"/>
            </a:pPr>
            <a:r>
              <a:rPr lang="en-US" sz="2800" dirty="0">
                <a:latin typeface="Comic Sans MS" pitchFamily="66" charset="0"/>
              </a:rPr>
              <a:t> Taking some spoken/typed sentence and working out what it means</a:t>
            </a:r>
          </a:p>
          <a:p>
            <a:pPr marL="548640" lvl="1">
              <a:lnSpc>
                <a:spcPct val="150000"/>
              </a:lnSpc>
              <a:spcBef>
                <a:spcPts val="370"/>
              </a:spcBef>
              <a:buFont typeface="Wingdings" pitchFamily="2" charset="2"/>
              <a:buChar char="ü"/>
            </a:pPr>
            <a:r>
              <a:rPr lang="en-US" sz="2800" dirty="0">
                <a:latin typeface="Comic Sans MS" pitchFamily="66" charset="0"/>
              </a:rPr>
              <a:t> Mapping the given input in the natural language into a useful representation.</a:t>
            </a:r>
          </a:p>
          <a:p>
            <a:pPr marL="548640" lvl="1">
              <a:lnSpc>
                <a:spcPct val="150000"/>
              </a:lnSpc>
              <a:spcBef>
                <a:spcPts val="370"/>
              </a:spcBef>
              <a:buFont typeface="Wingdings" pitchFamily="2" charset="2"/>
              <a:buChar char="ü"/>
            </a:pPr>
            <a:r>
              <a:rPr lang="en-US" sz="2800" dirty="0">
                <a:latin typeface="Comic Sans MS" pitchFamily="66" charset="0"/>
              </a:rPr>
              <a:t>  Different level of analysis required: </a:t>
            </a:r>
          </a:p>
          <a:p>
            <a:pPr marL="548640" lvl="1">
              <a:lnSpc>
                <a:spcPct val="150000"/>
              </a:lnSpc>
              <a:spcBef>
                <a:spcPts val="370"/>
              </a:spcBef>
              <a:buNone/>
            </a:pPr>
            <a:r>
              <a:rPr lang="en-US" sz="2800" dirty="0">
                <a:latin typeface="Comic Sans MS" pitchFamily="66" charset="0"/>
              </a:rPr>
              <a:t> 		</a:t>
            </a:r>
            <a:r>
              <a:rPr lang="en-US" sz="2200" b="1" i="1" dirty="0">
                <a:solidFill>
                  <a:srgbClr val="0070C0"/>
                </a:solidFill>
                <a:latin typeface="Comic Sans MS" pitchFamily="66" charset="0"/>
              </a:rPr>
              <a:t>morphological analysis, </a:t>
            </a:r>
          </a:p>
          <a:p>
            <a:pPr marL="548640" lvl="1">
              <a:lnSpc>
                <a:spcPct val="150000"/>
              </a:lnSpc>
              <a:spcBef>
                <a:spcPts val="370"/>
              </a:spcBef>
              <a:buNone/>
            </a:pPr>
            <a:r>
              <a:rPr lang="en-US" sz="2200" b="1" i="1" dirty="0">
                <a:solidFill>
                  <a:srgbClr val="0070C0"/>
                </a:solidFill>
                <a:latin typeface="Comic Sans MS" pitchFamily="66" charset="0"/>
              </a:rPr>
              <a:t>		syntactic analysis, </a:t>
            </a:r>
          </a:p>
          <a:p>
            <a:pPr marL="548640" lvl="1">
              <a:lnSpc>
                <a:spcPct val="150000"/>
              </a:lnSpc>
              <a:spcBef>
                <a:spcPts val="370"/>
              </a:spcBef>
              <a:buNone/>
            </a:pPr>
            <a:r>
              <a:rPr lang="en-US" sz="2200" b="1" i="1" dirty="0">
                <a:solidFill>
                  <a:srgbClr val="0070C0"/>
                </a:solidFill>
                <a:latin typeface="Comic Sans MS" pitchFamily="66" charset="0"/>
              </a:rPr>
              <a:t>		semantic analysis, </a:t>
            </a:r>
          </a:p>
          <a:p>
            <a:pPr marL="548640" lvl="1">
              <a:lnSpc>
                <a:spcPct val="150000"/>
              </a:lnSpc>
              <a:spcBef>
                <a:spcPts val="370"/>
              </a:spcBef>
              <a:buNone/>
            </a:pPr>
            <a:r>
              <a:rPr lang="en-US" sz="2200" b="1" i="1" dirty="0">
                <a:solidFill>
                  <a:srgbClr val="0070C0"/>
                </a:solidFill>
                <a:latin typeface="Comic Sans MS" pitchFamily="66" charset="0"/>
              </a:rPr>
              <a:t>	 	discourse analysis</a:t>
            </a:r>
            <a:r>
              <a:rPr lang="en-US" sz="2200" i="1" dirty="0">
                <a:solidFill>
                  <a:srgbClr val="0070C0"/>
                </a:solidFill>
                <a:latin typeface="Comic Sans MS" pitchFamily="66" charset="0"/>
              </a:rPr>
              <a:t>,</a:t>
            </a:r>
            <a:r>
              <a:rPr lang="en-US" sz="2200" dirty="0">
                <a:solidFill>
                  <a:srgbClr val="0070C0"/>
                </a:solidFill>
                <a:latin typeface="Comic Sans MS" pitchFamily="66" charset="0"/>
              </a:rPr>
              <a:t>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3" name="Title 1"/>
          <p:cNvSpPr>
            <a:spLocks noGrp="1"/>
          </p:cNvSpPr>
          <p:nvPr>
            <p:ph type="title"/>
          </p:nvPr>
        </p:nvSpPr>
        <p:spPr>
          <a:xfrm>
            <a:off x="2438400" y="1"/>
            <a:ext cx="7772400" cy="1071563"/>
          </a:xfrm>
        </p:spPr>
        <p:txBody>
          <a:bodyPr/>
          <a:lstStyle/>
          <a:p>
            <a:pPr algn="r" eaLnBrk="1" hangingPunct="1"/>
            <a:r>
              <a:rPr lang="en-US" altLang="en-US" b="1">
                <a:solidFill>
                  <a:srgbClr val="C806B1"/>
                </a:solidFill>
                <a:latin typeface="Comic Sans MS" panose="030F0702030302020204" pitchFamily="66" charset="0"/>
              </a:rPr>
              <a:t>Con’t…</a:t>
            </a:r>
          </a:p>
        </p:txBody>
      </p:sp>
      <p:sp>
        <p:nvSpPr>
          <p:cNvPr id="1049054" name="Slide Number Placeholder 2"/>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0A82DE-4723-4168-AA18-1CAB68864A71}" type="slidenum">
              <a:rPr lang="en-US" altLang="en-US" sz="1400">
                <a:solidFill>
                  <a:srgbClr val="FFFFFF"/>
                </a:solidFill>
                <a:latin typeface="Franklin Gothic Book" panose="020B0503020102020204" pitchFamily="34" charset="0"/>
              </a:rPr>
              <a:pPr/>
              <a:t>152</a:t>
            </a:fld>
            <a:endParaRPr lang="en-US" altLang="en-US" sz="1400">
              <a:solidFill>
                <a:srgbClr val="FFFFFF"/>
              </a:solidFill>
              <a:latin typeface="Franklin Gothic Book" panose="020B0503020102020204" pitchFamily="34" charset="0"/>
            </a:endParaRPr>
          </a:p>
        </p:txBody>
      </p:sp>
      <p:pic>
        <p:nvPicPr>
          <p:cNvPr id="2097195" name="Picture 4"/>
          <p:cNvPicPr>
            <a:picLocks noGrp="1" noChangeAspect="1" noChangeArrowheads="1"/>
          </p:cNvPicPr>
          <p:nvPr>
            <p:ph sz="quarter" idx="1"/>
          </p:nvPr>
        </p:nvPicPr>
        <p:blipFill>
          <a:blip r:embed="rId2"/>
          <a:srcRect/>
          <a:stretch>
            <a:fillRect/>
          </a:stretch>
        </p:blipFill>
        <p:spPr>
          <a:xfrm>
            <a:off x="2166938" y="1516698"/>
            <a:ext cx="8215312" cy="5055553"/>
          </a:xfrm>
          <a:noFill/>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5" name="Title 1"/>
          <p:cNvSpPr>
            <a:spLocks noGrp="1"/>
          </p:cNvSpPr>
          <p:nvPr>
            <p:ph type="title"/>
          </p:nvPr>
        </p:nvSpPr>
        <p:spPr>
          <a:xfrm>
            <a:off x="2438400" y="0"/>
            <a:ext cx="7943850" cy="857250"/>
          </a:xfrm>
        </p:spPr>
        <p:txBody>
          <a:bodyPr/>
          <a:lstStyle/>
          <a:p>
            <a:pPr algn="r" eaLnBrk="1" hangingPunct="1"/>
            <a:r>
              <a:rPr lang="en-US" altLang="en-US" b="1">
                <a:solidFill>
                  <a:srgbClr val="C806B1"/>
                </a:solidFill>
                <a:latin typeface="Comic Sans MS" panose="030F0702030302020204" pitchFamily="66" charset="0"/>
              </a:rPr>
              <a:t>Con’t…</a:t>
            </a:r>
            <a:endParaRPr lang="en-US" altLang="en-US" b="1"/>
          </a:p>
        </p:txBody>
      </p:sp>
      <p:sp>
        <p:nvSpPr>
          <p:cNvPr id="1049056" name="Slide Number Placeholder 2"/>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88F15A-6892-4A90-9979-37A9A2AE9BFF}" type="slidenum">
              <a:rPr lang="en-US" altLang="en-US" sz="1400">
                <a:solidFill>
                  <a:srgbClr val="FFFFFF"/>
                </a:solidFill>
                <a:latin typeface="Franklin Gothic Book" panose="020B0503020102020204" pitchFamily="34" charset="0"/>
              </a:rPr>
              <a:pPr/>
              <a:t>153</a:t>
            </a:fld>
            <a:endParaRPr lang="en-US" altLang="en-US" sz="1400">
              <a:solidFill>
                <a:srgbClr val="FFFFFF"/>
              </a:solidFill>
              <a:latin typeface="Franklin Gothic Book" panose="020B0503020102020204" pitchFamily="34" charset="0"/>
            </a:endParaRPr>
          </a:p>
        </p:txBody>
      </p:sp>
      <p:sp>
        <p:nvSpPr>
          <p:cNvPr id="1049057" name="Content Placeholder 3"/>
          <p:cNvSpPr>
            <a:spLocks noGrp="1"/>
          </p:cNvSpPr>
          <p:nvPr>
            <p:ph sz="quarter" idx="1"/>
          </p:nvPr>
        </p:nvSpPr>
        <p:spPr>
          <a:xfrm>
            <a:off x="773545" y="685800"/>
            <a:ext cx="11404600" cy="6357937"/>
          </a:xfrm>
        </p:spPr>
        <p:txBody>
          <a:bodyPr>
            <a:normAutofit fontScale="92500" lnSpcReduction="10000"/>
          </a:bodyPr>
          <a:lstStyle/>
          <a:p>
            <a:pPr marL="274320" indent="-274320">
              <a:lnSpc>
                <a:spcPct val="150000"/>
              </a:lnSpc>
              <a:spcBef>
                <a:spcPts val="580"/>
              </a:spcBef>
              <a:buNone/>
            </a:pPr>
            <a:r>
              <a:rPr lang="en-US" sz="3000" b="1" dirty="0">
                <a:solidFill>
                  <a:srgbClr val="0000CC"/>
                </a:solidFill>
                <a:latin typeface="Comic Sans MS" pitchFamily="66" charset="0"/>
              </a:rPr>
              <a:t>2. Natural Language Generation</a:t>
            </a:r>
          </a:p>
          <a:p>
            <a:pPr marL="274320" indent="-274320">
              <a:lnSpc>
                <a:spcPct val="170000"/>
              </a:lnSpc>
              <a:spcBef>
                <a:spcPts val="580"/>
              </a:spcBef>
              <a:buClr>
                <a:srgbClr val="0000CC"/>
              </a:buClr>
              <a:buFont typeface="Wingdings" pitchFamily="2" charset="2"/>
              <a:buChar char="@"/>
            </a:pPr>
            <a:r>
              <a:rPr lang="en-US" dirty="0">
                <a:latin typeface="Comic Sans MS" pitchFamily="66" charset="0"/>
              </a:rPr>
              <a:t> Taking some formal representation of what you want to say and working out a way to express it in a natural (human) language (e.g., English).</a:t>
            </a:r>
          </a:p>
          <a:p>
            <a:pPr marL="274320" indent="-274320">
              <a:lnSpc>
                <a:spcPct val="150000"/>
              </a:lnSpc>
              <a:spcBef>
                <a:spcPts val="580"/>
              </a:spcBef>
              <a:buClr>
                <a:srgbClr val="0000CC"/>
              </a:buClr>
              <a:buFont typeface="Wingdings" pitchFamily="2" charset="2"/>
              <a:buChar char="@"/>
            </a:pPr>
            <a:r>
              <a:rPr lang="en-US" dirty="0">
                <a:latin typeface="Comic Sans MS" pitchFamily="66" charset="0"/>
              </a:rPr>
              <a:t> NLG can be viewed as the reverse process of NL understanding.</a:t>
            </a:r>
          </a:p>
          <a:p>
            <a:pPr marL="274320" indent="-274320">
              <a:lnSpc>
                <a:spcPct val="150000"/>
              </a:lnSpc>
              <a:spcBef>
                <a:spcPts val="580"/>
              </a:spcBef>
              <a:buClr>
                <a:srgbClr val="0000CC"/>
              </a:buClr>
              <a:buFont typeface="Wingdings" pitchFamily="2" charset="2"/>
              <a:buChar char="@"/>
            </a:pPr>
            <a:r>
              <a:rPr lang="en-US" dirty="0">
                <a:latin typeface="Comic Sans MS" pitchFamily="66" charset="0"/>
              </a:rPr>
              <a:t>A NLG system may have two main parts:</a:t>
            </a:r>
          </a:p>
          <a:p>
            <a:pPr marL="548640" lvl="1">
              <a:lnSpc>
                <a:spcPct val="150000"/>
              </a:lnSpc>
              <a:spcBef>
                <a:spcPts val="370"/>
              </a:spcBef>
              <a:buFont typeface="Wingdings 2"/>
              <a:buChar char=""/>
            </a:pPr>
            <a:r>
              <a:rPr lang="en-US" sz="2200" b="1" dirty="0">
                <a:solidFill>
                  <a:srgbClr val="C806B1"/>
                </a:solidFill>
                <a:latin typeface="Comic Sans MS" pitchFamily="66" charset="0"/>
              </a:rPr>
              <a:t>Discourse Planner</a:t>
            </a:r>
            <a:r>
              <a:rPr lang="en-US" sz="2200" dirty="0">
                <a:solidFill>
                  <a:srgbClr val="C806B1"/>
                </a:solidFill>
                <a:latin typeface="Comic Sans MS" pitchFamily="66" charset="0"/>
              </a:rPr>
              <a:t> - </a:t>
            </a:r>
            <a:r>
              <a:rPr lang="en-US" sz="2200" dirty="0">
                <a:solidFill>
                  <a:srgbClr val="00B050"/>
                </a:solidFill>
                <a:latin typeface="Comic Sans MS" pitchFamily="66" charset="0"/>
              </a:rPr>
              <a:t>what will be generated. which sentences.</a:t>
            </a:r>
          </a:p>
          <a:p>
            <a:pPr marL="548640" lvl="1">
              <a:lnSpc>
                <a:spcPct val="150000"/>
              </a:lnSpc>
              <a:spcBef>
                <a:spcPts val="370"/>
              </a:spcBef>
              <a:buFont typeface="Wingdings 2"/>
              <a:buChar char=""/>
            </a:pPr>
            <a:r>
              <a:rPr lang="en-US" sz="2200" b="1" dirty="0">
                <a:solidFill>
                  <a:srgbClr val="C806B1"/>
                </a:solidFill>
                <a:latin typeface="Comic Sans MS" pitchFamily="66" charset="0"/>
              </a:rPr>
              <a:t>Surface </a:t>
            </a:r>
            <a:r>
              <a:rPr lang="en-US" sz="2200" b="1" dirty="0" err="1">
                <a:solidFill>
                  <a:srgbClr val="C806B1"/>
                </a:solidFill>
                <a:latin typeface="Comic Sans MS" pitchFamily="66" charset="0"/>
              </a:rPr>
              <a:t>Realizer</a:t>
            </a:r>
            <a:r>
              <a:rPr lang="en-US" sz="2200" dirty="0">
                <a:solidFill>
                  <a:srgbClr val="C806B1"/>
                </a:solidFill>
                <a:latin typeface="Comic Sans MS" pitchFamily="66" charset="0"/>
              </a:rPr>
              <a:t> - </a:t>
            </a:r>
            <a:r>
              <a:rPr lang="en-US" sz="2200" dirty="0">
                <a:solidFill>
                  <a:srgbClr val="00B050"/>
                </a:solidFill>
                <a:latin typeface="Comic Sans MS" pitchFamily="66" charset="0"/>
              </a:rPr>
              <a:t>realizes a sentence from its internal representation.</a:t>
            </a:r>
          </a:p>
          <a:p>
            <a:pPr marL="274320" indent="-274320">
              <a:lnSpc>
                <a:spcPct val="150000"/>
              </a:lnSpc>
              <a:spcBef>
                <a:spcPts val="580"/>
              </a:spcBef>
              <a:buClr>
                <a:srgbClr val="0000CC"/>
              </a:buClr>
              <a:buFont typeface="Wingdings" pitchFamily="2" charset="2"/>
              <a:buChar char="@"/>
            </a:pPr>
            <a:r>
              <a:rPr lang="en-US" sz="2800" b="1" dirty="0">
                <a:latin typeface="Comic Sans MS" pitchFamily="66" charset="0"/>
              </a:rPr>
              <a:t> </a:t>
            </a:r>
            <a:r>
              <a:rPr lang="en-US" b="1" dirty="0">
                <a:latin typeface="Comic Sans MS" pitchFamily="66" charset="0"/>
              </a:rPr>
              <a:t>Lexical Selection</a:t>
            </a:r>
            <a:r>
              <a:rPr lang="en-US" dirty="0">
                <a:latin typeface="Comic Sans MS" pitchFamily="66" charset="0"/>
              </a:rPr>
              <a:t> - selecting the correct words describing 	the concepts.</a:t>
            </a:r>
          </a:p>
          <a:p>
            <a:pPr marL="274320" indent="-274320">
              <a:lnSpc>
                <a:spcPct val="150000"/>
              </a:lnSpc>
              <a:spcBef>
                <a:spcPts val="580"/>
              </a:spcBef>
              <a:buNone/>
            </a:pPr>
            <a:endParaRPr lang="en-US" dirty="0">
              <a:latin typeface="Comic Sans MS" pitchFamily="66"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8" name="Title 1"/>
          <p:cNvSpPr>
            <a:spLocks noGrp="1"/>
          </p:cNvSpPr>
          <p:nvPr>
            <p:ph type="title"/>
          </p:nvPr>
        </p:nvSpPr>
        <p:spPr>
          <a:xfrm>
            <a:off x="2438400" y="214313"/>
            <a:ext cx="7772400" cy="857250"/>
          </a:xfrm>
        </p:spPr>
        <p:txBody>
          <a:bodyPr/>
          <a:lstStyle/>
          <a:p>
            <a:pPr algn="r" eaLnBrk="1" hangingPunct="1"/>
            <a:r>
              <a:rPr lang="en-US" altLang="en-US">
                <a:solidFill>
                  <a:srgbClr val="C806B1"/>
                </a:solidFill>
                <a:latin typeface="Comic Sans MS" panose="030F0702030302020204" pitchFamily="66" charset="0"/>
              </a:rPr>
              <a:t>Con’t…</a:t>
            </a:r>
          </a:p>
        </p:txBody>
      </p:sp>
      <p:sp>
        <p:nvSpPr>
          <p:cNvPr id="1049059" name="Slide Number Placeholder 2"/>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CA25E4-CFB0-425B-B58F-F8C82B7DFC16}" type="slidenum">
              <a:rPr lang="en-US" altLang="en-US" sz="1400">
                <a:solidFill>
                  <a:srgbClr val="FFFFFF"/>
                </a:solidFill>
                <a:latin typeface="Franklin Gothic Book" panose="020B0503020102020204" pitchFamily="34" charset="0"/>
              </a:rPr>
              <a:pPr/>
              <a:t>154</a:t>
            </a:fld>
            <a:endParaRPr lang="en-US" altLang="en-US" sz="1400">
              <a:solidFill>
                <a:srgbClr val="FFFFFF"/>
              </a:solidFill>
              <a:latin typeface="Franklin Gothic Book" panose="020B0503020102020204" pitchFamily="34" charset="0"/>
            </a:endParaRPr>
          </a:p>
        </p:txBody>
      </p:sp>
      <p:pic>
        <p:nvPicPr>
          <p:cNvPr id="2097196" name="Picture 2"/>
          <p:cNvPicPr>
            <a:picLocks noGrp="1" noChangeAspect="1" noChangeArrowheads="1"/>
          </p:cNvPicPr>
          <p:nvPr>
            <p:ph sz="quarter" idx="1"/>
          </p:nvPr>
        </p:nvPicPr>
        <p:blipFill>
          <a:blip r:embed="rId2"/>
          <a:srcRect/>
          <a:stretch>
            <a:fillRect/>
          </a:stretch>
        </p:blipFill>
        <p:spPr>
          <a:xfrm>
            <a:off x="2166939" y="1600199"/>
            <a:ext cx="8958261" cy="4829175"/>
          </a:xfrm>
          <a:noFill/>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0" name="AutoShape 2"/>
          <p:cNvSpPr>
            <a:spLocks noGrp="1" noChangeArrowheads="1"/>
          </p:cNvSpPr>
          <p:nvPr>
            <p:ph type="title"/>
          </p:nvPr>
        </p:nvSpPr>
        <p:spPr>
          <a:xfrm>
            <a:off x="1952626" y="1"/>
            <a:ext cx="8258175" cy="1000125"/>
          </a:xfrm>
        </p:spPr>
        <p:txBody>
          <a:bodyPr/>
          <a:lstStyle/>
          <a:p>
            <a:pPr algn="ctr" eaLnBrk="1" hangingPunct="1"/>
            <a:r>
              <a:rPr lang="en-US" altLang="en-US">
                <a:solidFill>
                  <a:srgbClr val="C806B1"/>
                </a:solidFill>
                <a:latin typeface="Comic Sans MS" panose="030F0702030302020204" pitchFamily="66" charset="0"/>
              </a:rPr>
              <a:t>Applications of NLP</a:t>
            </a:r>
          </a:p>
        </p:txBody>
      </p:sp>
      <p:sp>
        <p:nvSpPr>
          <p:cNvPr id="1049061" name="Rectangle 3"/>
          <p:cNvSpPr>
            <a:spLocks noGrp="1" noChangeArrowheads="1"/>
          </p:cNvSpPr>
          <p:nvPr>
            <p:ph sz="quarter" idx="1"/>
          </p:nvPr>
        </p:nvSpPr>
        <p:spPr>
          <a:xfrm>
            <a:off x="1219200" y="1516698"/>
            <a:ext cx="10668000" cy="5126991"/>
          </a:xfrm>
        </p:spPr>
        <p:txBody>
          <a:bodyPr>
            <a:normAutofit fontScale="77500" lnSpcReduction="20000"/>
          </a:bodyPr>
          <a:lstStyle/>
          <a:p>
            <a:pPr marL="274320" indent="-274320">
              <a:lnSpc>
                <a:spcPct val="150000"/>
              </a:lnSpc>
              <a:spcBef>
                <a:spcPts val="580"/>
              </a:spcBef>
              <a:buClr>
                <a:srgbClr val="0000CC"/>
              </a:buClr>
              <a:buFont typeface="Wingdings" pitchFamily="2" charset="2"/>
              <a:buChar char="ü"/>
            </a:pPr>
            <a:r>
              <a:rPr lang="en-US" dirty="0">
                <a:latin typeface="Comic Sans MS" pitchFamily="66" charset="0"/>
              </a:rPr>
              <a:t> Machine Translation</a:t>
            </a:r>
          </a:p>
          <a:p>
            <a:pPr marL="274320" indent="-274320">
              <a:lnSpc>
                <a:spcPct val="150000"/>
              </a:lnSpc>
              <a:spcBef>
                <a:spcPts val="580"/>
              </a:spcBef>
              <a:buClr>
                <a:srgbClr val="0000CC"/>
              </a:buClr>
              <a:buFont typeface="Wingdings" pitchFamily="2" charset="2"/>
              <a:buChar char="ü"/>
            </a:pPr>
            <a:r>
              <a:rPr lang="en-US" dirty="0">
                <a:latin typeface="Comic Sans MS" pitchFamily="66" charset="0"/>
              </a:rPr>
              <a:t>Database Access</a:t>
            </a:r>
          </a:p>
          <a:p>
            <a:pPr marL="274320" indent="-274320">
              <a:lnSpc>
                <a:spcPct val="150000"/>
              </a:lnSpc>
              <a:spcBef>
                <a:spcPts val="580"/>
              </a:spcBef>
              <a:buClr>
                <a:srgbClr val="0000CC"/>
              </a:buClr>
              <a:buFont typeface="Wingdings" pitchFamily="2" charset="2"/>
              <a:buChar char="ü"/>
            </a:pPr>
            <a:r>
              <a:rPr lang="en-US" dirty="0">
                <a:latin typeface="Comic Sans MS" pitchFamily="66" charset="0"/>
              </a:rPr>
              <a:t>Information Retrieval</a:t>
            </a:r>
          </a:p>
          <a:p>
            <a:pPr marL="548640" lvl="1">
              <a:lnSpc>
                <a:spcPct val="150000"/>
              </a:lnSpc>
              <a:spcBef>
                <a:spcPts val="370"/>
              </a:spcBef>
              <a:buFont typeface="Wingdings 2"/>
              <a:buChar char=""/>
            </a:pPr>
            <a:r>
              <a:rPr lang="en-US" sz="2000" dirty="0">
                <a:latin typeface="Comic Sans MS" pitchFamily="66" charset="0"/>
              </a:rPr>
              <a:t>Selecting from a set of documents the ones that are relevant to a query</a:t>
            </a:r>
          </a:p>
          <a:p>
            <a:pPr marL="274320" indent="-274320">
              <a:lnSpc>
                <a:spcPct val="150000"/>
              </a:lnSpc>
              <a:spcBef>
                <a:spcPts val="580"/>
              </a:spcBef>
              <a:buClr>
                <a:srgbClr val="0000CC"/>
              </a:buClr>
              <a:buFont typeface="Wingdings" pitchFamily="2" charset="2"/>
              <a:buChar char="ü"/>
            </a:pPr>
            <a:r>
              <a:rPr lang="en-US" dirty="0">
                <a:latin typeface="Comic Sans MS" pitchFamily="66" charset="0"/>
              </a:rPr>
              <a:t>Text Categorization</a:t>
            </a:r>
          </a:p>
          <a:p>
            <a:pPr marL="548640" lvl="1">
              <a:lnSpc>
                <a:spcPct val="150000"/>
              </a:lnSpc>
              <a:spcBef>
                <a:spcPts val="370"/>
              </a:spcBef>
              <a:buFont typeface="Wingdings 2"/>
              <a:buChar char=""/>
            </a:pPr>
            <a:r>
              <a:rPr lang="en-US" sz="2000" dirty="0">
                <a:latin typeface="Comic Sans MS" pitchFamily="66" charset="0"/>
              </a:rPr>
              <a:t>Sorting text into fixed topic categories</a:t>
            </a:r>
          </a:p>
          <a:p>
            <a:pPr marL="274320" indent="-274320">
              <a:lnSpc>
                <a:spcPct val="150000"/>
              </a:lnSpc>
              <a:spcBef>
                <a:spcPts val="580"/>
              </a:spcBef>
              <a:buClr>
                <a:srgbClr val="0000CC"/>
              </a:buClr>
              <a:buFont typeface="Wingdings" pitchFamily="2" charset="2"/>
              <a:buChar char="ü"/>
            </a:pPr>
            <a:r>
              <a:rPr lang="en-US" dirty="0">
                <a:latin typeface="Comic Sans MS" pitchFamily="66" charset="0"/>
              </a:rPr>
              <a:t> Extracting data from text</a:t>
            </a:r>
          </a:p>
          <a:p>
            <a:pPr marL="548640" lvl="1">
              <a:lnSpc>
                <a:spcPct val="150000"/>
              </a:lnSpc>
              <a:spcBef>
                <a:spcPts val="370"/>
              </a:spcBef>
              <a:buFont typeface="Wingdings 2"/>
              <a:buChar char=""/>
            </a:pPr>
            <a:r>
              <a:rPr lang="en-US" sz="2000" dirty="0">
                <a:latin typeface="Comic Sans MS" pitchFamily="66" charset="0"/>
              </a:rPr>
              <a:t>Converting unstructured text into structure data</a:t>
            </a:r>
          </a:p>
          <a:p>
            <a:pPr marL="274320" indent="-274320">
              <a:lnSpc>
                <a:spcPct val="150000"/>
              </a:lnSpc>
              <a:spcBef>
                <a:spcPts val="580"/>
              </a:spcBef>
              <a:buClr>
                <a:srgbClr val="0000CC"/>
              </a:buClr>
              <a:buFont typeface="Wingdings" pitchFamily="2" charset="2"/>
              <a:buChar char="ü"/>
            </a:pPr>
            <a:r>
              <a:rPr lang="en-US" dirty="0">
                <a:latin typeface="Comic Sans MS" pitchFamily="66" charset="0"/>
              </a:rPr>
              <a:t>Spoken language control systems</a:t>
            </a:r>
          </a:p>
          <a:p>
            <a:pPr marL="274320" indent="-274320">
              <a:lnSpc>
                <a:spcPct val="150000"/>
              </a:lnSpc>
              <a:spcBef>
                <a:spcPts val="580"/>
              </a:spcBef>
              <a:buClr>
                <a:srgbClr val="0000CC"/>
              </a:buClr>
              <a:buFont typeface="Wingdings" pitchFamily="2" charset="2"/>
              <a:buChar char="ü"/>
            </a:pPr>
            <a:r>
              <a:rPr lang="en-US" dirty="0">
                <a:latin typeface="Comic Sans MS" pitchFamily="66" charset="0"/>
              </a:rPr>
              <a:t> Spelling and grammar checkers</a:t>
            </a:r>
          </a:p>
        </p:txBody>
      </p:sp>
      <p:sp>
        <p:nvSpPr>
          <p:cNvPr id="1049062"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8A2805-559B-4572-97A6-63EFBB9BA98D}" type="slidenum">
              <a:rPr lang="en-US" altLang="en-US" sz="1400">
                <a:solidFill>
                  <a:srgbClr val="FFFFFF"/>
                </a:solidFill>
                <a:latin typeface="Franklin Gothic Book" panose="020B0503020102020204" pitchFamily="34" charset="0"/>
              </a:rPr>
              <a:pPr/>
              <a:t>155</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3" name="Rectangle 2"/>
          <p:cNvSpPr>
            <a:spLocks noGrp="1" noChangeArrowheads="1"/>
          </p:cNvSpPr>
          <p:nvPr>
            <p:ph type="title"/>
          </p:nvPr>
        </p:nvSpPr>
        <p:spPr>
          <a:xfrm>
            <a:off x="1752600" y="152400"/>
            <a:ext cx="8610600" cy="714375"/>
          </a:xfrm>
        </p:spPr>
        <p:txBody>
          <a:bodyPr>
            <a:normAutofit fontScale="90000"/>
          </a:bodyPr>
          <a:lstStyle/>
          <a:p>
            <a:r>
              <a:rPr lang="en-US" dirty="0">
                <a:solidFill>
                  <a:srgbClr val="C806B1"/>
                </a:solidFill>
                <a:latin typeface="Comic Sans MS" pitchFamily="66" charset="0"/>
              </a:rPr>
              <a:t>Why NL Understanding is hard?</a:t>
            </a:r>
          </a:p>
        </p:txBody>
      </p:sp>
      <p:sp>
        <p:nvSpPr>
          <p:cNvPr id="1049064" name="Slide Number Placeholder 5"/>
          <p:cNvSpPr>
            <a:spLocks noGrp="1"/>
          </p:cNvSpPr>
          <p:nvPr>
            <p:ph type="sldNum" sz="quarter" idx="4294967295"/>
          </p:nvPr>
        </p:nvSpPr>
        <p:spPr>
          <a:xfrm>
            <a:off x="0" y="1272222"/>
            <a:ext cx="711200" cy="244476"/>
          </a:xfrm>
          <a:noFill/>
          <a:ln>
            <a:miter lim="800000"/>
            <a:headEnd/>
            <a:tailEnd/>
          </a:ln>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ECF485-1848-4BD6-A7FC-69C57E673403}" type="slidenum">
              <a:rPr lang="en-US" altLang="en-US" sz="1400">
                <a:solidFill>
                  <a:srgbClr val="FFFFFF"/>
                </a:solidFill>
              </a:rPr>
              <a:pPr/>
              <a:t>156</a:t>
            </a:fld>
            <a:endParaRPr lang="en-US" altLang="en-US" sz="1400">
              <a:solidFill>
                <a:srgbClr val="FFFFFF"/>
              </a:solidFill>
            </a:endParaRPr>
          </a:p>
        </p:txBody>
      </p:sp>
      <p:sp>
        <p:nvSpPr>
          <p:cNvPr id="1049065" name="Rectangle 3"/>
          <p:cNvSpPr>
            <a:spLocks noGrp="1" noChangeArrowheads="1"/>
          </p:cNvSpPr>
          <p:nvPr>
            <p:ph sz="quarter" idx="1"/>
          </p:nvPr>
        </p:nvSpPr>
        <p:spPr>
          <a:xfrm>
            <a:off x="697345" y="1510637"/>
            <a:ext cx="11963400" cy="6215062"/>
          </a:xfrm>
        </p:spPr>
        <p:txBody>
          <a:bodyPr>
            <a:noAutofit/>
          </a:bodyPr>
          <a:lstStyle/>
          <a:p>
            <a:pPr marL="274320" indent="-274320" algn="just">
              <a:lnSpc>
                <a:spcPct val="160000"/>
              </a:lnSpc>
              <a:spcBef>
                <a:spcPts val="580"/>
              </a:spcBef>
              <a:buFont typeface="Wingdings 2"/>
              <a:buChar char=""/>
            </a:pPr>
            <a:r>
              <a:rPr lang="en-US" sz="2000" dirty="0">
                <a:latin typeface="Comic Sans MS" pitchFamily="66" charset="0"/>
              </a:rPr>
              <a:t>Natural language is extremely rich in </a:t>
            </a:r>
            <a:r>
              <a:rPr lang="en-US" sz="2000" b="1" dirty="0">
                <a:solidFill>
                  <a:srgbClr val="0000CC"/>
                </a:solidFill>
                <a:latin typeface="Comic Sans MS" pitchFamily="66" charset="0"/>
              </a:rPr>
              <a:t>form and structure, and very ambiguous</a:t>
            </a:r>
            <a:r>
              <a:rPr lang="en-US" sz="2000" b="1" i="1" dirty="0">
                <a:solidFill>
                  <a:srgbClr val="0000CC"/>
                </a:solidFill>
                <a:latin typeface="Comic Sans MS" pitchFamily="66" charset="0"/>
              </a:rPr>
              <a:t>.</a:t>
            </a:r>
          </a:p>
          <a:p>
            <a:pPr marL="548640" lvl="1">
              <a:lnSpc>
                <a:spcPct val="160000"/>
              </a:lnSpc>
              <a:spcBef>
                <a:spcPts val="370"/>
              </a:spcBef>
              <a:buFont typeface="Wingdings" pitchFamily="2" charset="2"/>
              <a:buChar char="ü"/>
            </a:pPr>
            <a:r>
              <a:rPr lang="en-US" sz="2000" dirty="0">
                <a:latin typeface="Comic Sans MS" pitchFamily="66" charset="0"/>
              </a:rPr>
              <a:t> How to represent meaning,</a:t>
            </a:r>
          </a:p>
          <a:p>
            <a:pPr marL="548640" lvl="1">
              <a:lnSpc>
                <a:spcPct val="160000"/>
              </a:lnSpc>
              <a:spcBef>
                <a:spcPts val="370"/>
              </a:spcBef>
              <a:buFont typeface="Wingdings" pitchFamily="2" charset="2"/>
              <a:buChar char="ü"/>
            </a:pPr>
            <a:r>
              <a:rPr lang="en-US" sz="2000" dirty="0">
                <a:latin typeface="Comic Sans MS" pitchFamily="66" charset="0"/>
              </a:rPr>
              <a:t>Which structures map to which meaning structures.</a:t>
            </a:r>
          </a:p>
          <a:p>
            <a:pPr marL="274320" indent="-274320">
              <a:lnSpc>
                <a:spcPct val="160000"/>
              </a:lnSpc>
              <a:spcBef>
                <a:spcPts val="580"/>
              </a:spcBef>
              <a:buFont typeface="Wingdings 2"/>
              <a:buChar char=""/>
            </a:pPr>
            <a:r>
              <a:rPr lang="en-US" sz="2000" dirty="0">
                <a:latin typeface="Comic Sans MS" pitchFamily="66" charset="0"/>
              </a:rPr>
              <a:t>One input can mean many different things. Ambiguity can be at different levels.</a:t>
            </a:r>
          </a:p>
          <a:p>
            <a:pPr marL="548640" lvl="1">
              <a:lnSpc>
                <a:spcPct val="160000"/>
              </a:lnSpc>
              <a:spcBef>
                <a:spcPts val="370"/>
              </a:spcBef>
              <a:buFont typeface="Wingdings" pitchFamily="2" charset="2"/>
              <a:buChar char="ü"/>
            </a:pPr>
            <a:r>
              <a:rPr lang="en-US" sz="2000" dirty="0">
                <a:latin typeface="Comic Sans MS" pitchFamily="66" charset="0"/>
              </a:rPr>
              <a:t> Lexical (word level) ambiguity - different meanings of words</a:t>
            </a:r>
          </a:p>
          <a:p>
            <a:pPr marL="548640" lvl="1">
              <a:lnSpc>
                <a:spcPct val="160000"/>
              </a:lnSpc>
              <a:spcBef>
                <a:spcPts val="370"/>
              </a:spcBef>
              <a:buFont typeface="Wingdings" pitchFamily="2" charset="2"/>
              <a:buChar char="ü"/>
            </a:pPr>
            <a:r>
              <a:rPr lang="en-US" sz="2000" dirty="0">
                <a:latin typeface="Comic Sans MS" pitchFamily="66" charset="0"/>
              </a:rPr>
              <a:t> Syntactic ambiguity -  different ways to parse the sentence</a:t>
            </a:r>
          </a:p>
          <a:p>
            <a:pPr marL="548640" lvl="1">
              <a:lnSpc>
                <a:spcPct val="160000"/>
              </a:lnSpc>
              <a:spcBef>
                <a:spcPts val="370"/>
              </a:spcBef>
              <a:buFont typeface="Wingdings" pitchFamily="2" charset="2"/>
              <a:buChar char="ü"/>
            </a:pPr>
            <a:r>
              <a:rPr lang="en-US" sz="2000" dirty="0">
                <a:latin typeface="Comic Sans MS" pitchFamily="66" charset="0"/>
              </a:rPr>
              <a:t> Interpreting partial information  -  how to interpret pronouns</a:t>
            </a:r>
          </a:p>
          <a:p>
            <a:pPr marL="548640" lvl="1">
              <a:lnSpc>
                <a:spcPct val="160000"/>
              </a:lnSpc>
              <a:spcBef>
                <a:spcPts val="370"/>
              </a:spcBef>
              <a:buFont typeface="Wingdings" pitchFamily="2" charset="2"/>
              <a:buChar char="ü"/>
            </a:pPr>
            <a:r>
              <a:rPr lang="en-US" sz="2000" dirty="0">
                <a:latin typeface="Comic Sans MS" pitchFamily="66" charset="0"/>
              </a:rPr>
              <a:t>Contextual information  -  context of the sentence may affect the meaning of that sentence.</a:t>
            </a:r>
          </a:p>
          <a:p>
            <a:pPr marL="274320" indent="-274320">
              <a:lnSpc>
                <a:spcPct val="160000"/>
              </a:lnSpc>
              <a:spcBef>
                <a:spcPts val="580"/>
              </a:spcBef>
              <a:buFont typeface="Wingdings 2"/>
              <a:buChar char=""/>
            </a:pPr>
            <a:r>
              <a:rPr lang="en-US" sz="2000" dirty="0">
                <a:latin typeface="Comic Sans MS" pitchFamily="66" charset="0"/>
              </a:rPr>
              <a:t>Many input can mean the same thing.</a:t>
            </a:r>
          </a:p>
          <a:p>
            <a:pPr marL="274320" indent="-274320">
              <a:lnSpc>
                <a:spcPct val="160000"/>
              </a:lnSpc>
              <a:spcBef>
                <a:spcPts val="580"/>
              </a:spcBef>
              <a:buFont typeface="Wingdings 2"/>
              <a:buChar char=""/>
            </a:pPr>
            <a:r>
              <a:rPr lang="en-US" sz="2000" dirty="0">
                <a:latin typeface="Comic Sans MS" pitchFamily="66" charset="0"/>
              </a:rPr>
              <a:t>Interaction among components of the input is not clear.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6" name="Rectangle 2"/>
          <p:cNvSpPr>
            <a:spLocks noGrp="1" noChangeArrowheads="1"/>
          </p:cNvSpPr>
          <p:nvPr>
            <p:ph type="title"/>
          </p:nvPr>
        </p:nvSpPr>
        <p:spPr>
          <a:xfrm>
            <a:off x="1952626" y="274638"/>
            <a:ext cx="8258175" cy="654050"/>
          </a:xfrm>
        </p:spPr>
        <p:txBody>
          <a:bodyPr>
            <a:normAutofit fontScale="90000"/>
          </a:bodyPr>
          <a:lstStyle/>
          <a:p>
            <a:pPr algn="ctr" eaLnBrk="1" hangingPunct="1"/>
            <a:r>
              <a:rPr lang="en-US" altLang="en-US" b="1">
                <a:solidFill>
                  <a:srgbClr val="C806B1"/>
                </a:solidFill>
                <a:latin typeface="Comic Sans MS" panose="030F0702030302020204" pitchFamily="66" charset="0"/>
              </a:rPr>
              <a:t>Knowledge of Language</a:t>
            </a:r>
          </a:p>
        </p:txBody>
      </p:sp>
      <p:sp>
        <p:nvSpPr>
          <p:cNvPr id="1049067" name="Slide Number Placeholder 5"/>
          <p:cNvSpPr>
            <a:spLocks noGrp="1"/>
          </p:cNvSpPr>
          <p:nvPr>
            <p:ph type="sldNum" sz="quarter" idx="4294967295"/>
          </p:nvPr>
        </p:nvSpPr>
        <p:spPr>
          <a:xfrm>
            <a:off x="0" y="1272222"/>
            <a:ext cx="711200" cy="244476"/>
          </a:xfrm>
          <a:noFill/>
          <a:ln>
            <a:miter lim="800000"/>
            <a:headEnd/>
            <a:tailEnd/>
          </a:ln>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516DDE-F39F-446A-9F92-289F585F3FC7}" type="slidenum">
              <a:rPr lang="en-US" altLang="en-US" sz="1400">
                <a:solidFill>
                  <a:srgbClr val="FFFFFF"/>
                </a:solidFill>
              </a:rPr>
              <a:pPr/>
              <a:t>157</a:t>
            </a:fld>
            <a:endParaRPr lang="en-US" altLang="en-US" sz="1400">
              <a:solidFill>
                <a:srgbClr val="FFFFFF"/>
              </a:solidFill>
            </a:endParaRPr>
          </a:p>
        </p:txBody>
      </p:sp>
      <p:sp>
        <p:nvSpPr>
          <p:cNvPr id="1049068" name="Rectangle 3"/>
          <p:cNvSpPr>
            <a:spLocks noGrp="1" noChangeArrowheads="1"/>
          </p:cNvSpPr>
          <p:nvPr>
            <p:ph sz="quarter" idx="1"/>
          </p:nvPr>
        </p:nvSpPr>
        <p:spPr>
          <a:xfrm>
            <a:off x="711200" y="1530986"/>
            <a:ext cx="10871200" cy="5929312"/>
          </a:xfrm>
        </p:spPr>
        <p:txBody>
          <a:bodyPr>
            <a:normAutofit fontScale="77500" lnSpcReduction="20000"/>
          </a:bodyPr>
          <a:lstStyle/>
          <a:p>
            <a:pPr marL="274320" indent="-274320" algn="just">
              <a:lnSpc>
                <a:spcPct val="160000"/>
              </a:lnSpc>
              <a:spcBef>
                <a:spcPts val="580"/>
              </a:spcBef>
              <a:buNone/>
            </a:pPr>
            <a:r>
              <a:rPr lang="en-US" b="1" dirty="0">
                <a:solidFill>
                  <a:srgbClr val="0000CC"/>
                </a:solidFill>
                <a:latin typeface="Comic Sans MS" pitchFamily="66" charset="0"/>
              </a:rPr>
              <a:t>Phonology</a:t>
            </a:r>
            <a:r>
              <a:rPr lang="en-US" dirty="0">
                <a:solidFill>
                  <a:srgbClr val="0000CC"/>
                </a:solidFill>
                <a:latin typeface="Comic Sans MS" pitchFamily="66" charset="0"/>
              </a:rPr>
              <a:t> </a:t>
            </a:r>
            <a:r>
              <a:rPr lang="en-US" dirty="0">
                <a:latin typeface="Comic Sans MS" pitchFamily="66" charset="0"/>
              </a:rPr>
              <a:t>– concerns how words are related to the sounds that realize them.</a:t>
            </a:r>
            <a:endParaRPr lang="en-US" sz="1400" dirty="0">
              <a:latin typeface="Comic Sans MS" pitchFamily="66" charset="0"/>
            </a:endParaRPr>
          </a:p>
          <a:p>
            <a:pPr marL="274320" indent="-274320" algn="just">
              <a:lnSpc>
                <a:spcPct val="160000"/>
              </a:lnSpc>
              <a:spcBef>
                <a:spcPts val="580"/>
              </a:spcBef>
              <a:buNone/>
            </a:pPr>
            <a:r>
              <a:rPr lang="en-US" b="1" dirty="0">
                <a:solidFill>
                  <a:srgbClr val="0000CC"/>
                </a:solidFill>
                <a:latin typeface="Comic Sans MS" pitchFamily="66" charset="0"/>
              </a:rPr>
              <a:t>Morphology</a:t>
            </a:r>
            <a:r>
              <a:rPr lang="en-US" dirty="0">
                <a:latin typeface="Comic Sans MS" pitchFamily="66" charset="0"/>
              </a:rPr>
              <a:t> – concerns how words are constructed from more basic meaning units called </a:t>
            </a:r>
            <a:r>
              <a:rPr lang="en-US" dirty="0">
                <a:solidFill>
                  <a:srgbClr val="00B050"/>
                </a:solidFill>
                <a:latin typeface="Comic Sans MS" pitchFamily="66" charset="0"/>
              </a:rPr>
              <a:t>morphemes.</a:t>
            </a:r>
            <a:r>
              <a:rPr lang="en-US" dirty="0">
                <a:latin typeface="Comic Sans MS" pitchFamily="66" charset="0"/>
              </a:rPr>
              <a:t> </a:t>
            </a:r>
          </a:p>
          <a:p>
            <a:pPr marL="274320" indent="-274320" algn="just">
              <a:lnSpc>
                <a:spcPct val="160000"/>
              </a:lnSpc>
              <a:spcBef>
                <a:spcPts val="580"/>
              </a:spcBef>
              <a:buNone/>
            </a:pPr>
            <a:r>
              <a:rPr lang="en-US" dirty="0">
                <a:latin typeface="Comic Sans MS" pitchFamily="66" charset="0"/>
              </a:rPr>
              <a:t>- </a:t>
            </a:r>
            <a:r>
              <a:rPr lang="en-US" dirty="0">
                <a:solidFill>
                  <a:srgbClr val="00B050"/>
                </a:solidFill>
                <a:latin typeface="Comic Sans MS" pitchFamily="66" charset="0"/>
              </a:rPr>
              <a:t>A morpheme </a:t>
            </a:r>
            <a:r>
              <a:rPr lang="en-US" dirty="0">
                <a:latin typeface="Comic Sans MS" pitchFamily="66" charset="0"/>
              </a:rPr>
              <a:t>is the primitive unit of meaning in a language.</a:t>
            </a:r>
            <a:endParaRPr lang="en-US" sz="1200" dirty="0">
              <a:latin typeface="Comic Sans MS" pitchFamily="66" charset="0"/>
            </a:endParaRPr>
          </a:p>
          <a:p>
            <a:pPr marL="274320" indent="-274320" algn="just">
              <a:lnSpc>
                <a:spcPct val="160000"/>
              </a:lnSpc>
              <a:spcBef>
                <a:spcPts val="580"/>
              </a:spcBef>
              <a:buNone/>
            </a:pPr>
            <a:r>
              <a:rPr lang="en-US" b="1" dirty="0">
                <a:solidFill>
                  <a:srgbClr val="0000CC"/>
                </a:solidFill>
                <a:latin typeface="Comic Sans MS" pitchFamily="66" charset="0"/>
              </a:rPr>
              <a:t>Syntax</a:t>
            </a:r>
            <a:r>
              <a:rPr lang="en-US" dirty="0">
                <a:latin typeface="Comic Sans MS" pitchFamily="66" charset="0"/>
              </a:rPr>
              <a:t> – concerns how can be put together to form correct sentences and determines what structural role each word plays in the sentence and what phrases are subparts of other phrases.</a:t>
            </a:r>
            <a:endParaRPr lang="en-US" sz="1200" dirty="0">
              <a:latin typeface="Comic Sans MS" pitchFamily="66" charset="0"/>
            </a:endParaRPr>
          </a:p>
          <a:p>
            <a:pPr marL="274320" indent="-274320" algn="just">
              <a:lnSpc>
                <a:spcPct val="160000"/>
              </a:lnSpc>
              <a:spcBef>
                <a:spcPts val="580"/>
              </a:spcBef>
              <a:buNone/>
            </a:pPr>
            <a:r>
              <a:rPr lang="en-US" b="1" dirty="0">
                <a:solidFill>
                  <a:srgbClr val="0000CC"/>
                </a:solidFill>
                <a:latin typeface="Comic Sans MS" pitchFamily="66" charset="0"/>
              </a:rPr>
              <a:t>Semantics</a:t>
            </a:r>
            <a:r>
              <a:rPr lang="en-US" dirty="0">
                <a:latin typeface="Comic Sans MS" pitchFamily="66" charset="0"/>
              </a:rPr>
              <a:t> – concerns what words mean and how these meaning combine in sentences to form sentence meaning. </a:t>
            </a:r>
          </a:p>
          <a:p>
            <a:pPr marL="274320" indent="-274320" algn="just">
              <a:lnSpc>
                <a:spcPct val="160000"/>
              </a:lnSpc>
              <a:spcBef>
                <a:spcPts val="580"/>
              </a:spcBef>
              <a:buNone/>
            </a:pPr>
            <a:r>
              <a:rPr lang="en-US" dirty="0">
                <a:latin typeface="Comic Sans MS" pitchFamily="66" charset="0"/>
              </a:rPr>
              <a:t>  - The study of context-independent meaning.</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9" name="Rectangle 2"/>
          <p:cNvSpPr>
            <a:spLocks noGrp="1" noChangeArrowheads="1"/>
          </p:cNvSpPr>
          <p:nvPr>
            <p:ph type="title"/>
          </p:nvPr>
        </p:nvSpPr>
        <p:spPr>
          <a:xfrm>
            <a:off x="2438400" y="0"/>
            <a:ext cx="7943850" cy="928688"/>
          </a:xfrm>
        </p:spPr>
        <p:txBody>
          <a:bodyPr/>
          <a:lstStyle/>
          <a:p>
            <a:pPr algn="r" eaLnBrk="1" hangingPunct="1"/>
            <a:r>
              <a:rPr lang="en-US" altLang="en-US" b="1">
                <a:solidFill>
                  <a:srgbClr val="C806B1"/>
                </a:solidFill>
                <a:latin typeface="Comic Sans MS" panose="030F0702030302020204" pitchFamily="66" charset="0"/>
              </a:rPr>
              <a:t>Con’t…</a:t>
            </a:r>
          </a:p>
        </p:txBody>
      </p:sp>
      <p:sp>
        <p:nvSpPr>
          <p:cNvPr id="1049070" name="Slide Number Placeholder 5"/>
          <p:cNvSpPr>
            <a:spLocks noGrp="1"/>
          </p:cNvSpPr>
          <p:nvPr>
            <p:ph type="sldNum" sz="quarter" idx="4294967295"/>
          </p:nvPr>
        </p:nvSpPr>
        <p:spPr>
          <a:xfrm>
            <a:off x="0" y="1272222"/>
            <a:ext cx="711200" cy="244476"/>
          </a:xfrm>
          <a:noFill/>
          <a:ln>
            <a:miter lim="800000"/>
            <a:headEnd/>
            <a:tailEnd/>
          </a:ln>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414C9D-C83B-426C-9FA5-55112D394CDD}" type="slidenum">
              <a:rPr lang="en-US" altLang="en-US" sz="1400">
                <a:solidFill>
                  <a:srgbClr val="FFFFFF"/>
                </a:solidFill>
              </a:rPr>
              <a:pPr/>
              <a:t>158</a:t>
            </a:fld>
            <a:endParaRPr lang="en-US" altLang="en-US" sz="1400">
              <a:solidFill>
                <a:srgbClr val="FFFFFF"/>
              </a:solidFill>
            </a:endParaRPr>
          </a:p>
        </p:txBody>
      </p:sp>
      <p:sp>
        <p:nvSpPr>
          <p:cNvPr id="1049071" name="Rectangle 3"/>
          <p:cNvSpPr>
            <a:spLocks noGrp="1" noChangeArrowheads="1"/>
          </p:cNvSpPr>
          <p:nvPr>
            <p:ph sz="quarter" idx="1"/>
          </p:nvPr>
        </p:nvSpPr>
        <p:spPr>
          <a:xfrm>
            <a:off x="711200" y="1537480"/>
            <a:ext cx="11176000" cy="5181600"/>
          </a:xfrm>
        </p:spPr>
        <p:txBody>
          <a:bodyPr>
            <a:normAutofit fontScale="85000" lnSpcReduction="10000"/>
          </a:bodyPr>
          <a:lstStyle/>
          <a:p>
            <a:pPr marL="274320" indent="-274320" algn="just">
              <a:lnSpc>
                <a:spcPct val="160000"/>
              </a:lnSpc>
              <a:spcBef>
                <a:spcPts val="580"/>
              </a:spcBef>
              <a:buNone/>
            </a:pPr>
            <a:r>
              <a:rPr lang="en-US" b="1" dirty="0">
                <a:solidFill>
                  <a:srgbClr val="0000CC"/>
                </a:solidFill>
                <a:latin typeface="Comic Sans MS" pitchFamily="66" charset="0"/>
              </a:rPr>
              <a:t>Pragmatics</a:t>
            </a:r>
            <a:r>
              <a:rPr lang="en-US" dirty="0">
                <a:latin typeface="Comic Sans MS" pitchFamily="66" charset="0"/>
              </a:rPr>
              <a:t> – concerns how sentences are used in different situations and how use affects the interpretation of the sentence.</a:t>
            </a:r>
          </a:p>
          <a:p>
            <a:pPr marL="274320" indent="-274320" algn="just">
              <a:lnSpc>
                <a:spcPct val="160000"/>
              </a:lnSpc>
              <a:spcBef>
                <a:spcPts val="580"/>
              </a:spcBef>
              <a:buNone/>
            </a:pPr>
            <a:r>
              <a:rPr lang="en-US" b="1" dirty="0">
                <a:solidFill>
                  <a:srgbClr val="0000CC"/>
                </a:solidFill>
                <a:latin typeface="Comic Sans MS" pitchFamily="66" charset="0"/>
              </a:rPr>
              <a:t>Discourse</a:t>
            </a:r>
            <a:r>
              <a:rPr lang="en-US" dirty="0">
                <a:latin typeface="Comic Sans MS" pitchFamily="66" charset="0"/>
              </a:rPr>
              <a:t> – concerns how the immediately preceding sentences affect the interpretation of the next sentence.</a:t>
            </a:r>
            <a:r>
              <a:rPr lang="tr-TR" dirty="0">
                <a:latin typeface="Comic Sans MS" pitchFamily="66" charset="0"/>
              </a:rPr>
              <a:t> </a:t>
            </a:r>
            <a:r>
              <a:rPr lang="en-US" dirty="0">
                <a:latin typeface="Comic Sans MS" pitchFamily="66" charset="0"/>
              </a:rPr>
              <a:t>For example, interpreting pronouns and interpreting the temporal aspects of the information.</a:t>
            </a:r>
          </a:p>
          <a:p>
            <a:pPr marL="274320" indent="-274320" algn="just">
              <a:lnSpc>
                <a:spcPct val="160000"/>
              </a:lnSpc>
              <a:spcBef>
                <a:spcPts val="580"/>
              </a:spcBef>
              <a:buNone/>
            </a:pPr>
            <a:r>
              <a:rPr lang="en-US" b="1" dirty="0">
                <a:solidFill>
                  <a:srgbClr val="0000CC"/>
                </a:solidFill>
                <a:latin typeface="Comic Sans MS" pitchFamily="66" charset="0"/>
              </a:rPr>
              <a:t>World Knowledge</a:t>
            </a:r>
            <a:r>
              <a:rPr lang="en-US" dirty="0">
                <a:solidFill>
                  <a:srgbClr val="0000CC"/>
                </a:solidFill>
                <a:latin typeface="Comic Sans MS" pitchFamily="66" charset="0"/>
              </a:rPr>
              <a:t> </a:t>
            </a:r>
            <a:r>
              <a:rPr lang="en-US" dirty="0">
                <a:latin typeface="Comic Sans MS" pitchFamily="66" charset="0"/>
              </a:rPr>
              <a:t>– includes general knowledge about the world. What each language user must know about the other’s beliefs and goals.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2" name="Title 1"/>
          <p:cNvSpPr>
            <a:spLocks noGrp="1"/>
          </p:cNvSpPr>
          <p:nvPr>
            <p:ph type="title"/>
          </p:nvPr>
        </p:nvSpPr>
        <p:spPr>
          <a:xfrm>
            <a:off x="2438400" y="0"/>
            <a:ext cx="7772400" cy="908050"/>
          </a:xfrm>
        </p:spPr>
        <p:txBody>
          <a:bodyPr/>
          <a:lstStyle/>
          <a:p>
            <a:pPr algn="ctr" eaLnBrk="1" hangingPunct="1"/>
            <a:r>
              <a:rPr lang="en-US" altLang="en-US" b="1">
                <a:solidFill>
                  <a:srgbClr val="FF3399"/>
                </a:solidFill>
                <a:latin typeface="Comic Sans MS" panose="030F0702030302020204" pitchFamily="66" charset="0"/>
              </a:rPr>
              <a:t>Ambiguity</a:t>
            </a:r>
          </a:p>
        </p:txBody>
      </p:sp>
      <p:sp>
        <p:nvSpPr>
          <p:cNvPr id="1049073" name="Content Placeholder 2"/>
          <p:cNvSpPr>
            <a:spLocks noGrp="1"/>
          </p:cNvSpPr>
          <p:nvPr>
            <p:ph sz="quarter" idx="1"/>
          </p:nvPr>
        </p:nvSpPr>
        <p:spPr>
          <a:xfrm>
            <a:off x="838200" y="1394460"/>
            <a:ext cx="11353800" cy="5715001"/>
          </a:xfrm>
        </p:spPr>
        <p:txBody>
          <a:bodyPr>
            <a:normAutofit/>
          </a:bodyPr>
          <a:lstStyle/>
          <a:p>
            <a:pPr eaLnBrk="1" hangingPunct="1">
              <a:buFontTx/>
              <a:buNone/>
            </a:pPr>
            <a:r>
              <a:rPr lang="en-US" b="1" dirty="0">
                <a:solidFill>
                  <a:srgbClr val="0000CC"/>
                </a:solidFill>
                <a:latin typeface="Comic Sans MS" pitchFamily="66" charset="0"/>
              </a:rPr>
              <a:t>		</a:t>
            </a:r>
            <a:r>
              <a:rPr lang="en-US" b="1" u="sng" dirty="0">
                <a:solidFill>
                  <a:srgbClr val="0000CC"/>
                </a:solidFill>
                <a:latin typeface="Comic Sans MS" pitchFamily="66" charset="0"/>
              </a:rPr>
              <a:t>I made her duck.</a:t>
            </a:r>
          </a:p>
          <a:p>
            <a:pPr eaLnBrk="1" hangingPunct="1">
              <a:lnSpc>
                <a:spcPct val="150000"/>
              </a:lnSpc>
              <a:buClr>
                <a:srgbClr val="0000CC"/>
              </a:buClr>
              <a:buFont typeface="Wingdings" pitchFamily="2" charset="2"/>
              <a:buChar char="ü"/>
            </a:pPr>
            <a:r>
              <a:rPr lang="en-US" b="1" dirty="0">
                <a:latin typeface="Comic Sans MS" pitchFamily="66" charset="0"/>
              </a:rPr>
              <a:t> </a:t>
            </a:r>
            <a:r>
              <a:rPr lang="en-US" dirty="0">
                <a:latin typeface="Comic Sans MS" pitchFamily="66" charset="0"/>
              </a:rPr>
              <a:t>How many different interpretations does this sentence have?</a:t>
            </a:r>
          </a:p>
          <a:p>
            <a:pPr eaLnBrk="1" hangingPunct="1">
              <a:lnSpc>
                <a:spcPct val="150000"/>
              </a:lnSpc>
              <a:buClr>
                <a:srgbClr val="0000CC"/>
              </a:buClr>
              <a:buFont typeface="Wingdings" pitchFamily="2" charset="2"/>
              <a:buChar char="ü"/>
            </a:pPr>
            <a:r>
              <a:rPr lang="en-US" dirty="0">
                <a:latin typeface="Comic Sans MS" pitchFamily="66" charset="0"/>
              </a:rPr>
              <a:t> What are the reasons for the ambiguity?</a:t>
            </a:r>
          </a:p>
          <a:p>
            <a:pPr eaLnBrk="1" hangingPunct="1">
              <a:lnSpc>
                <a:spcPct val="150000"/>
              </a:lnSpc>
              <a:buClr>
                <a:srgbClr val="0000CC"/>
              </a:buClr>
              <a:buFont typeface="Wingdings" pitchFamily="2" charset="2"/>
              <a:buChar char="ü"/>
            </a:pPr>
            <a:r>
              <a:rPr lang="en-US" dirty="0">
                <a:latin typeface="Comic Sans MS" pitchFamily="66" charset="0"/>
              </a:rPr>
              <a:t> The categories of knowledge of language can be thought of as ambiguity resolving components.</a:t>
            </a:r>
          </a:p>
          <a:p>
            <a:pPr eaLnBrk="1" hangingPunct="1">
              <a:lnSpc>
                <a:spcPct val="150000"/>
              </a:lnSpc>
              <a:buClr>
                <a:srgbClr val="0000CC"/>
              </a:buClr>
              <a:buFont typeface="Wingdings" pitchFamily="2" charset="2"/>
              <a:buChar char="ü"/>
            </a:pPr>
            <a:r>
              <a:rPr lang="en-US" dirty="0">
                <a:latin typeface="Comic Sans MS" pitchFamily="66" charset="0"/>
              </a:rPr>
              <a:t> How can each ambiguous piece be resolved?</a:t>
            </a:r>
          </a:p>
          <a:p>
            <a:pPr eaLnBrk="1" hangingPunct="1">
              <a:lnSpc>
                <a:spcPct val="150000"/>
              </a:lnSpc>
              <a:buClr>
                <a:srgbClr val="0000CC"/>
              </a:buClr>
              <a:buFont typeface="Wingdings" pitchFamily="2" charset="2"/>
              <a:buChar char="ü"/>
            </a:pPr>
            <a:r>
              <a:rPr lang="en-US" dirty="0">
                <a:latin typeface="Comic Sans MS" pitchFamily="66" charset="0"/>
              </a:rPr>
              <a:t> Does speech input make the sentence even more ambiguous?</a:t>
            </a:r>
          </a:p>
          <a:p>
            <a:pPr lvl="2" eaLnBrk="1" hangingPunct="1">
              <a:lnSpc>
                <a:spcPct val="150000"/>
              </a:lnSpc>
            </a:pPr>
            <a:r>
              <a:rPr lang="en-US" sz="1800" dirty="0">
                <a:solidFill>
                  <a:srgbClr val="0000CC"/>
                </a:solidFill>
                <a:latin typeface="Comic Sans MS" pitchFamily="66" charset="0"/>
              </a:rPr>
              <a:t>Yes – deciding word boundaries</a:t>
            </a:r>
          </a:p>
          <a:p>
            <a:pPr marL="0" indent="0">
              <a:lnSpc>
                <a:spcPct val="150000"/>
              </a:lnSpc>
              <a:buNone/>
            </a:pPr>
            <a:endParaRPr lang="en-US" dirty="0">
              <a:latin typeface="Comic Sans MS" pitchFamily="66" charset="0"/>
            </a:endParaRPr>
          </a:p>
        </p:txBody>
      </p:sp>
      <p:sp>
        <p:nvSpPr>
          <p:cNvPr id="1049074"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9637C4-007C-4EE4-892C-F8E7B27F0F5C}" type="slidenum">
              <a:rPr lang="en-US" altLang="en-US" sz="1400">
                <a:solidFill>
                  <a:srgbClr val="FFFFFF"/>
                </a:solidFill>
                <a:latin typeface="Franklin Gothic Book" panose="020B0503020102020204" pitchFamily="34" charset="0"/>
              </a:rPr>
              <a:pPr/>
              <a:t>159</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The forms of knowledge representation typically used in expert systems are</a:t>
            </a:r>
            <a:r>
              <a:rPr lang="en-US" dirty="0" smtClean="0"/>
              <a:t>:</a:t>
            </a:r>
          </a:p>
          <a:p>
            <a:pPr>
              <a:buFont typeface="Wingdings" pitchFamily="2" charset="2"/>
              <a:buChar char="Ø"/>
            </a:pPr>
            <a:r>
              <a:rPr lang="en-US" dirty="0" smtClean="0"/>
              <a:t> </a:t>
            </a:r>
            <a:r>
              <a:rPr lang="en-US" b="1" dirty="0" smtClean="0">
                <a:solidFill>
                  <a:srgbClr val="FF00FF"/>
                </a:solidFill>
              </a:rPr>
              <a:t>structured objects (frames, semantic networks</a:t>
            </a:r>
            <a:r>
              <a:rPr lang="en-US" b="1" dirty="0" smtClean="0">
                <a:solidFill>
                  <a:srgbClr val="FF00FF"/>
                </a:solidFill>
              </a:rPr>
              <a:t>,</a:t>
            </a:r>
          </a:p>
          <a:p>
            <a:pPr>
              <a:buFont typeface="Wingdings" pitchFamily="2" charset="2"/>
              <a:buChar char="Ø"/>
            </a:pPr>
            <a:r>
              <a:rPr lang="en-US" b="1" dirty="0" smtClean="0">
                <a:solidFill>
                  <a:srgbClr val="FF00FF"/>
                </a:solidFill>
              </a:rPr>
              <a:t> </a:t>
            </a:r>
            <a:r>
              <a:rPr lang="en-US" b="1" dirty="0" smtClean="0">
                <a:solidFill>
                  <a:srgbClr val="FF00FF"/>
                </a:solidFill>
              </a:rPr>
              <a:t>object-oriented principles), </a:t>
            </a:r>
            <a:endParaRPr lang="en-US" b="1" dirty="0" smtClean="0">
              <a:solidFill>
                <a:srgbClr val="FF00FF"/>
              </a:solidFill>
            </a:endParaRPr>
          </a:p>
          <a:p>
            <a:pPr>
              <a:buFont typeface="Wingdings" pitchFamily="2" charset="2"/>
              <a:buChar char="Ø"/>
            </a:pPr>
            <a:r>
              <a:rPr lang="en-US" b="1" dirty="0" smtClean="0">
                <a:solidFill>
                  <a:srgbClr val="FF00FF"/>
                </a:solidFill>
              </a:rPr>
              <a:t>rules </a:t>
            </a:r>
            <a:r>
              <a:rPr lang="en-US" b="1" dirty="0" smtClean="0">
                <a:solidFill>
                  <a:srgbClr val="FF00FF"/>
                </a:solidFill>
              </a:rPr>
              <a:t>(if-then) and </a:t>
            </a:r>
            <a:endParaRPr lang="en-US" b="1" dirty="0" smtClean="0">
              <a:solidFill>
                <a:srgbClr val="FF00FF"/>
              </a:solidFill>
            </a:endParaRPr>
          </a:p>
          <a:p>
            <a:pPr>
              <a:buFont typeface="Wingdings" pitchFamily="2" charset="2"/>
              <a:buChar char="Ø"/>
            </a:pPr>
            <a:r>
              <a:rPr lang="en-US" b="1" dirty="0" smtClean="0">
                <a:solidFill>
                  <a:srgbClr val="FF00FF"/>
                </a:solidFill>
              </a:rPr>
              <a:t>logic </a:t>
            </a:r>
            <a:r>
              <a:rPr lang="en-US" b="1" dirty="0" smtClean="0">
                <a:solidFill>
                  <a:srgbClr val="FF00FF"/>
                </a:solidFill>
              </a:rPr>
              <a:t>(predicate, </a:t>
            </a:r>
            <a:r>
              <a:rPr lang="en-US" b="1" dirty="0" smtClean="0">
                <a:solidFill>
                  <a:srgbClr val="FF00FF"/>
                </a:solidFill>
              </a:rPr>
              <a:t>propositional</a:t>
            </a:r>
            <a:r>
              <a:rPr lang="en-US" b="1" dirty="0" smtClean="0">
                <a:solidFill>
                  <a:srgbClr val="FF00FF"/>
                </a:solidFill>
              </a:rPr>
              <a:t>)</a:t>
            </a:r>
            <a:r>
              <a:rPr lang="en-US" dirty="0" smtClean="0">
                <a:solidFill>
                  <a:srgbClr val="FF00FF"/>
                </a:solidFill>
              </a:rPr>
              <a:t>.</a:t>
            </a:r>
            <a:endParaRPr lang="en-US" dirty="0">
              <a:solidFill>
                <a:srgbClr val="FF00FF"/>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5" name="Title 1"/>
          <p:cNvSpPr>
            <a:spLocks noGrp="1"/>
          </p:cNvSpPr>
          <p:nvPr>
            <p:ph type="title"/>
          </p:nvPr>
        </p:nvSpPr>
        <p:spPr>
          <a:xfrm>
            <a:off x="2438401" y="115888"/>
            <a:ext cx="8050213" cy="792162"/>
          </a:xfrm>
        </p:spPr>
        <p:txBody>
          <a:bodyPr/>
          <a:lstStyle/>
          <a:p>
            <a:pPr algn="r" eaLnBrk="1" hangingPunct="1"/>
            <a:r>
              <a:rPr lang="en-US" altLang="en-US" b="1">
                <a:solidFill>
                  <a:srgbClr val="FF3399"/>
                </a:solidFill>
                <a:latin typeface="Comic Sans MS" panose="030F0702030302020204" pitchFamily="66" charset="0"/>
              </a:rPr>
              <a:t>Con’t…</a:t>
            </a:r>
          </a:p>
        </p:txBody>
      </p:sp>
      <p:sp>
        <p:nvSpPr>
          <p:cNvPr id="1049076" name="Content Placeholder 2"/>
          <p:cNvSpPr>
            <a:spLocks noGrp="1"/>
          </p:cNvSpPr>
          <p:nvPr>
            <p:ph sz="quarter" idx="1"/>
          </p:nvPr>
        </p:nvSpPr>
        <p:spPr>
          <a:xfrm>
            <a:off x="914400" y="887268"/>
            <a:ext cx="10820400" cy="6165850"/>
          </a:xfrm>
        </p:spPr>
        <p:txBody>
          <a:bodyPr>
            <a:normAutofit/>
          </a:bodyPr>
          <a:lstStyle/>
          <a:p>
            <a:pPr eaLnBrk="1" hangingPunct="1">
              <a:buClr>
                <a:srgbClr val="0000CC"/>
              </a:buClr>
              <a:buFont typeface="Wingdings" pitchFamily="2" charset="2"/>
              <a:buChar char="ü"/>
            </a:pPr>
            <a:r>
              <a:rPr lang="en-US" dirty="0">
                <a:latin typeface="Comic Sans MS" pitchFamily="66" charset="0"/>
              </a:rPr>
              <a:t> Some interpretations of : </a:t>
            </a:r>
            <a:r>
              <a:rPr lang="en-US" b="1" dirty="0">
                <a:solidFill>
                  <a:srgbClr val="0000CC"/>
                </a:solidFill>
                <a:latin typeface="Comic Sans MS" pitchFamily="66" charset="0"/>
              </a:rPr>
              <a:t>I made her duck.</a:t>
            </a:r>
            <a:endParaRPr lang="en-US" dirty="0">
              <a:solidFill>
                <a:srgbClr val="0000CC"/>
              </a:solidFill>
              <a:latin typeface="Comic Sans MS" pitchFamily="66" charset="0"/>
            </a:endParaRPr>
          </a:p>
          <a:p>
            <a:pPr marL="800100" lvl="1" indent="-342900">
              <a:buFontTx/>
              <a:buAutoNum type="arabicPeriod"/>
            </a:pPr>
            <a:r>
              <a:rPr lang="en-US" sz="1800" dirty="0">
                <a:latin typeface="Comic Sans MS" pitchFamily="66" charset="0"/>
              </a:rPr>
              <a:t>I cooked </a:t>
            </a:r>
            <a:r>
              <a:rPr lang="en-US" sz="1800" i="1" dirty="0">
                <a:latin typeface="Comic Sans MS" pitchFamily="66" charset="0"/>
              </a:rPr>
              <a:t>duck</a:t>
            </a:r>
            <a:r>
              <a:rPr lang="en-US" sz="1800" dirty="0">
                <a:latin typeface="Comic Sans MS" pitchFamily="66" charset="0"/>
              </a:rPr>
              <a:t> for her.</a:t>
            </a:r>
          </a:p>
          <a:p>
            <a:pPr marL="800100" lvl="1" indent="-342900">
              <a:lnSpc>
                <a:spcPct val="150000"/>
              </a:lnSpc>
              <a:buFontTx/>
              <a:buAutoNum type="arabicPeriod"/>
            </a:pPr>
            <a:r>
              <a:rPr lang="en-US" sz="1800" dirty="0">
                <a:latin typeface="Comic Sans MS" pitchFamily="66" charset="0"/>
              </a:rPr>
              <a:t>I cooked </a:t>
            </a:r>
            <a:r>
              <a:rPr lang="en-US" sz="1800" i="1" dirty="0">
                <a:latin typeface="Comic Sans MS" pitchFamily="66" charset="0"/>
              </a:rPr>
              <a:t>duck</a:t>
            </a:r>
            <a:r>
              <a:rPr lang="en-US" sz="1800" dirty="0">
                <a:latin typeface="Comic Sans MS" pitchFamily="66" charset="0"/>
              </a:rPr>
              <a:t> belonging to her.</a:t>
            </a:r>
          </a:p>
          <a:p>
            <a:pPr marL="800100" lvl="1" indent="-342900">
              <a:lnSpc>
                <a:spcPct val="150000"/>
              </a:lnSpc>
              <a:buFontTx/>
              <a:buAutoNum type="arabicPeriod"/>
            </a:pPr>
            <a:r>
              <a:rPr lang="en-US" sz="1800" dirty="0">
                <a:latin typeface="Comic Sans MS" pitchFamily="66" charset="0"/>
              </a:rPr>
              <a:t>I created a toy duck which she owns.</a:t>
            </a:r>
          </a:p>
          <a:p>
            <a:pPr marL="800100" lvl="1" indent="-342900">
              <a:lnSpc>
                <a:spcPct val="150000"/>
              </a:lnSpc>
              <a:buFontTx/>
              <a:buAutoNum type="arabicPeriod"/>
            </a:pPr>
            <a:r>
              <a:rPr lang="en-US" sz="1800" dirty="0">
                <a:latin typeface="Comic Sans MS" pitchFamily="66" charset="0"/>
              </a:rPr>
              <a:t>I caused her to quickly lower her head or body.</a:t>
            </a:r>
          </a:p>
          <a:p>
            <a:pPr marL="800100" lvl="1" indent="-342900">
              <a:buFontTx/>
              <a:buAutoNum type="arabicPeriod"/>
            </a:pPr>
            <a:r>
              <a:rPr lang="en-US" sz="1800" dirty="0">
                <a:latin typeface="Comic Sans MS" pitchFamily="66" charset="0"/>
              </a:rPr>
              <a:t>I used magic and turned her into a </a:t>
            </a:r>
            <a:r>
              <a:rPr lang="en-US" sz="1800" i="1" dirty="0">
                <a:latin typeface="Comic Sans MS" pitchFamily="66" charset="0"/>
              </a:rPr>
              <a:t>duck</a:t>
            </a:r>
            <a:r>
              <a:rPr lang="en-US" sz="1800" dirty="0">
                <a:latin typeface="Comic Sans MS" pitchFamily="66" charset="0"/>
              </a:rPr>
              <a:t>.</a:t>
            </a:r>
          </a:p>
          <a:p>
            <a:pPr algn="just" eaLnBrk="1" hangingPunct="1">
              <a:buClr>
                <a:srgbClr val="0000CC"/>
              </a:buClr>
              <a:buFont typeface="Wingdings" pitchFamily="2" charset="2"/>
              <a:buChar char="ü"/>
            </a:pPr>
            <a:r>
              <a:rPr lang="en-US" sz="2600" dirty="0">
                <a:latin typeface="Comic Sans MS" pitchFamily="66" charset="0"/>
              </a:rPr>
              <a:t> duck – morphologically and syntactically ambiguous: </a:t>
            </a:r>
            <a:r>
              <a:rPr lang="en-US" sz="2600" dirty="0">
                <a:solidFill>
                  <a:srgbClr val="FF0000"/>
                </a:solidFill>
                <a:latin typeface="Comic Sans MS" pitchFamily="66" charset="0"/>
              </a:rPr>
              <a:t>noun or verb.</a:t>
            </a:r>
          </a:p>
          <a:p>
            <a:pPr eaLnBrk="1" hangingPunct="1">
              <a:buClr>
                <a:srgbClr val="0000CC"/>
              </a:buClr>
              <a:buFont typeface="Wingdings" pitchFamily="2" charset="2"/>
              <a:buChar char="ü"/>
            </a:pPr>
            <a:r>
              <a:rPr lang="en-US" dirty="0">
                <a:latin typeface="Comic Sans MS" pitchFamily="66" charset="0"/>
              </a:rPr>
              <a:t> </a:t>
            </a:r>
            <a:r>
              <a:rPr lang="en-US" sz="2600" dirty="0">
                <a:latin typeface="Comic Sans MS" pitchFamily="66" charset="0"/>
              </a:rPr>
              <a:t>her – syntactically ambiguous: dative or possessive.</a:t>
            </a:r>
          </a:p>
          <a:p>
            <a:pPr eaLnBrk="1" hangingPunct="1">
              <a:buClr>
                <a:srgbClr val="0000CC"/>
              </a:buClr>
              <a:buFont typeface="Wingdings" pitchFamily="2" charset="2"/>
              <a:buChar char="ü"/>
            </a:pPr>
            <a:r>
              <a:rPr lang="en-US" sz="2600" dirty="0">
                <a:latin typeface="Comic Sans MS" pitchFamily="66" charset="0"/>
              </a:rPr>
              <a:t> make – semantically ambiguous:  cook or create.</a:t>
            </a:r>
          </a:p>
          <a:p>
            <a:pPr eaLnBrk="1" hangingPunct="1">
              <a:buClr>
                <a:srgbClr val="0000CC"/>
              </a:buClr>
              <a:buFont typeface="Wingdings" pitchFamily="2" charset="2"/>
              <a:buChar char="ü"/>
            </a:pPr>
            <a:r>
              <a:rPr lang="en-US" sz="2600" dirty="0">
                <a:latin typeface="Comic Sans MS" pitchFamily="66" charset="0"/>
              </a:rPr>
              <a:t> make – syntactically ambiguous:</a:t>
            </a:r>
          </a:p>
          <a:p>
            <a:pPr marL="800100" lvl="1" indent="-342900">
              <a:lnSpc>
                <a:spcPct val="150000"/>
              </a:lnSpc>
            </a:pPr>
            <a:r>
              <a:rPr lang="en-US" sz="1800" dirty="0">
                <a:latin typeface="Comic Sans MS" pitchFamily="66" charset="0"/>
              </a:rPr>
              <a:t>Transitive – takes a direct object.   =&gt;  2</a:t>
            </a:r>
          </a:p>
          <a:p>
            <a:pPr marL="800100" lvl="1" indent="-342900">
              <a:lnSpc>
                <a:spcPct val="150000"/>
              </a:lnSpc>
            </a:pPr>
            <a:r>
              <a:rPr lang="en-US" sz="1800" dirty="0">
                <a:latin typeface="Comic Sans MS" pitchFamily="66" charset="0"/>
              </a:rPr>
              <a:t>Di-transitive – takes two objects.   =&gt;  5</a:t>
            </a:r>
          </a:p>
          <a:p>
            <a:pPr marL="800100" lvl="1" indent="-342900"/>
            <a:r>
              <a:rPr lang="en-US" sz="1800" dirty="0">
                <a:latin typeface="Comic Sans MS" pitchFamily="66" charset="0"/>
              </a:rPr>
              <a:t>Takes a direct object and a verb.    =&gt;  4</a:t>
            </a:r>
            <a:endParaRPr lang="en-US" sz="1800" b="1" dirty="0">
              <a:latin typeface="Comic Sans MS" pitchFamily="66" charset="0"/>
            </a:endParaRPr>
          </a:p>
          <a:p>
            <a:pPr marL="457200" indent="-457200"/>
            <a:endParaRPr lang="en-US" dirty="0">
              <a:latin typeface="Comic Sans MS" pitchFamily="66" charset="0"/>
            </a:endParaRPr>
          </a:p>
          <a:p>
            <a:pPr eaLnBrk="1" hangingPunct="1"/>
            <a:endParaRPr lang="en-US" dirty="0">
              <a:latin typeface="Comic Sans MS" pitchFamily="66" charset="0"/>
            </a:endParaRPr>
          </a:p>
        </p:txBody>
      </p:sp>
      <p:sp>
        <p:nvSpPr>
          <p:cNvPr id="1049077"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DB81DE-B96D-4904-B2D2-F256E13D7359}" type="slidenum">
              <a:rPr lang="en-US" altLang="en-US" sz="1400">
                <a:solidFill>
                  <a:srgbClr val="FFFFFF"/>
                </a:solidFill>
                <a:latin typeface="Franklin Gothic Book" panose="020B0503020102020204" pitchFamily="34" charset="0"/>
              </a:rPr>
              <a:pPr/>
              <a:t>160</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8" name="Title 1"/>
          <p:cNvSpPr>
            <a:spLocks noGrp="1"/>
          </p:cNvSpPr>
          <p:nvPr>
            <p:ph type="title"/>
          </p:nvPr>
        </p:nvSpPr>
        <p:spPr>
          <a:xfrm>
            <a:off x="2438400" y="1"/>
            <a:ext cx="7772400" cy="836613"/>
          </a:xfrm>
        </p:spPr>
        <p:txBody>
          <a:bodyPr/>
          <a:lstStyle/>
          <a:p>
            <a:pPr algn="ctr" eaLnBrk="1" hangingPunct="1"/>
            <a:r>
              <a:rPr lang="en-US" altLang="en-US" b="1">
                <a:solidFill>
                  <a:srgbClr val="FF3399"/>
                </a:solidFill>
                <a:latin typeface="Comic Sans MS" panose="030F0702030302020204" pitchFamily="66" charset="0"/>
              </a:rPr>
              <a:t>Resolve Ambiguities</a:t>
            </a:r>
          </a:p>
        </p:txBody>
      </p:sp>
      <p:sp>
        <p:nvSpPr>
          <p:cNvPr id="1049079" name="Content Placeholder 2"/>
          <p:cNvSpPr>
            <a:spLocks noGrp="1"/>
          </p:cNvSpPr>
          <p:nvPr>
            <p:ph sz="quarter" idx="1"/>
          </p:nvPr>
        </p:nvSpPr>
        <p:spPr>
          <a:xfrm>
            <a:off x="952500" y="1551334"/>
            <a:ext cx="10744200" cy="5976938"/>
          </a:xfrm>
        </p:spPr>
        <p:txBody>
          <a:bodyPr>
            <a:normAutofit/>
          </a:bodyPr>
          <a:lstStyle/>
          <a:p>
            <a:pPr eaLnBrk="1" hangingPunct="1">
              <a:lnSpc>
                <a:spcPct val="150000"/>
              </a:lnSpc>
              <a:buClr>
                <a:srgbClr val="0000CC"/>
              </a:buClr>
            </a:pPr>
            <a:r>
              <a:rPr lang="en-US" sz="2400" dirty="0">
                <a:latin typeface="Comic Sans MS" pitchFamily="66" charset="0"/>
              </a:rPr>
              <a:t> We will introduce </a:t>
            </a:r>
            <a:r>
              <a:rPr lang="en-US" sz="2400" b="1" i="1" dirty="0">
                <a:solidFill>
                  <a:srgbClr val="00B050"/>
                </a:solidFill>
                <a:latin typeface="Comic Sans MS" pitchFamily="66" charset="0"/>
              </a:rPr>
              <a:t>models</a:t>
            </a:r>
            <a:r>
              <a:rPr lang="en-US" sz="2400" b="1" dirty="0">
                <a:solidFill>
                  <a:srgbClr val="00B050"/>
                </a:solidFill>
                <a:latin typeface="Comic Sans MS" pitchFamily="66" charset="0"/>
              </a:rPr>
              <a:t> and </a:t>
            </a:r>
            <a:r>
              <a:rPr lang="en-US" sz="2400" b="1" i="1" dirty="0">
                <a:solidFill>
                  <a:srgbClr val="00B050"/>
                </a:solidFill>
                <a:latin typeface="Comic Sans MS" pitchFamily="66" charset="0"/>
              </a:rPr>
              <a:t>algorithms</a:t>
            </a:r>
            <a:r>
              <a:rPr lang="en-US" sz="2400" b="1" dirty="0">
                <a:solidFill>
                  <a:srgbClr val="00B050"/>
                </a:solidFill>
                <a:latin typeface="Comic Sans MS" pitchFamily="66" charset="0"/>
              </a:rPr>
              <a:t> </a:t>
            </a:r>
            <a:r>
              <a:rPr lang="en-US" sz="2400" dirty="0">
                <a:latin typeface="Comic Sans MS" pitchFamily="66" charset="0"/>
              </a:rPr>
              <a:t>to resolve ambiguities  at different levels.</a:t>
            </a:r>
          </a:p>
          <a:p>
            <a:pPr algn="just" eaLnBrk="1" hangingPunct="1">
              <a:lnSpc>
                <a:spcPct val="150000"/>
              </a:lnSpc>
              <a:buClr>
                <a:srgbClr val="0000CC"/>
              </a:buClr>
              <a:buFont typeface="Wingdings" pitchFamily="2" charset="2"/>
              <a:buChar char="@"/>
            </a:pPr>
            <a:r>
              <a:rPr lang="en-US" sz="2400" b="1" dirty="0">
                <a:latin typeface="Comic Sans MS" pitchFamily="66" charset="0"/>
              </a:rPr>
              <a:t> </a:t>
            </a:r>
            <a:r>
              <a:rPr lang="en-US" sz="2400" b="1" dirty="0">
                <a:solidFill>
                  <a:srgbClr val="0000CC"/>
                </a:solidFill>
                <a:latin typeface="Comic Sans MS" pitchFamily="66" charset="0"/>
              </a:rPr>
              <a:t>par</a:t>
            </a:r>
            <a:r>
              <a:rPr lang="tr-TR" sz="2400" b="1" dirty="0">
                <a:solidFill>
                  <a:srgbClr val="0000CC"/>
                </a:solidFill>
                <a:latin typeface="Comic Sans MS" pitchFamily="66" charset="0"/>
              </a:rPr>
              <a:t>t-of-speech tagging</a:t>
            </a:r>
            <a:r>
              <a:rPr lang="tr-TR" sz="2400" dirty="0">
                <a:solidFill>
                  <a:srgbClr val="0000CC"/>
                </a:solidFill>
                <a:latin typeface="Comic Sans MS" pitchFamily="66" charset="0"/>
              </a:rPr>
              <a:t> </a:t>
            </a:r>
            <a:r>
              <a:rPr lang="tr-TR" sz="2400" dirty="0">
                <a:latin typeface="Comic Sans MS" pitchFamily="66" charset="0"/>
              </a:rPr>
              <a:t>- </a:t>
            </a:r>
            <a:r>
              <a:rPr lang="en-US" sz="2200" dirty="0">
                <a:latin typeface="Comic Sans MS" pitchFamily="66" charset="0"/>
              </a:rPr>
              <a:t>Deciding whether </a:t>
            </a:r>
            <a:r>
              <a:rPr lang="en-US" sz="2200" dirty="0">
                <a:solidFill>
                  <a:srgbClr val="00B050"/>
                </a:solidFill>
                <a:latin typeface="Comic Sans MS" pitchFamily="66" charset="0"/>
              </a:rPr>
              <a:t>duck</a:t>
            </a:r>
            <a:r>
              <a:rPr lang="en-US" sz="2200" dirty="0">
                <a:latin typeface="Comic Sans MS" pitchFamily="66" charset="0"/>
              </a:rPr>
              <a:t> is </a:t>
            </a:r>
            <a:r>
              <a:rPr lang="en-US" sz="2200" dirty="0">
                <a:latin typeface="Comic Sans MS" pitchFamily="66" charset="0"/>
                <a:hlinkClick r:id="rId2" action="ppaction://hlinkfile"/>
              </a:rPr>
              <a:t>verb or noun. </a:t>
            </a:r>
            <a:endParaRPr lang="en-US" sz="2200" dirty="0">
              <a:latin typeface="Comic Sans MS" pitchFamily="66" charset="0"/>
            </a:endParaRPr>
          </a:p>
          <a:p>
            <a:pPr algn="just" eaLnBrk="1" hangingPunct="1">
              <a:lnSpc>
                <a:spcPct val="150000"/>
              </a:lnSpc>
              <a:buClr>
                <a:srgbClr val="0000CC"/>
              </a:buClr>
              <a:buFont typeface="Wingdings" pitchFamily="2" charset="2"/>
              <a:buChar char="@"/>
            </a:pPr>
            <a:r>
              <a:rPr lang="en-US" sz="2400" b="1" dirty="0">
                <a:latin typeface="Comic Sans MS" pitchFamily="66" charset="0"/>
              </a:rPr>
              <a:t> </a:t>
            </a:r>
            <a:r>
              <a:rPr lang="tr-TR" sz="2400" b="1" dirty="0">
                <a:solidFill>
                  <a:srgbClr val="0000CC"/>
                </a:solidFill>
                <a:latin typeface="Comic Sans MS" pitchFamily="66" charset="0"/>
              </a:rPr>
              <a:t>word-sense disambiguation</a:t>
            </a:r>
            <a:r>
              <a:rPr lang="tr-TR" sz="2400" dirty="0">
                <a:solidFill>
                  <a:srgbClr val="0000CC"/>
                </a:solidFill>
                <a:latin typeface="Comic Sans MS" pitchFamily="66" charset="0"/>
              </a:rPr>
              <a:t> </a:t>
            </a:r>
            <a:r>
              <a:rPr lang="tr-TR" sz="2400" dirty="0">
                <a:latin typeface="Comic Sans MS" pitchFamily="66" charset="0"/>
              </a:rPr>
              <a:t>- </a:t>
            </a:r>
            <a:r>
              <a:rPr lang="tr-TR" sz="2200" dirty="0">
                <a:latin typeface="Comic Sans MS" pitchFamily="66" charset="0"/>
              </a:rPr>
              <a:t>Deciding whether </a:t>
            </a:r>
            <a:r>
              <a:rPr lang="tr-TR" sz="2200" dirty="0">
                <a:solidFill>
                  <a:srgbClr val="00B050"/>
                </a:solidFill>
                <a:latin typeface="Comic Sans MS" pitchFamily="66" charset="0"/>
              </a:rPr>
              <a:t>make</a:t>
            </a:r>
            <a:r>
              <a:rPr lang="tr-TR" sz="2200" dirty="0">
                <a:latin typeface="Comic Sans MS" pitchFamily="66" charset="0"/>
              </a:rPr>
              <a:t> is create or cook. </a:t>
            </a:r>
            <a:endParaRPr lang="en-US" sz="2200" dirty="0">
              <a:latin typeface="Comic Sans MS" pitchFamily="66" charset="0"/>
            </a:endParaRPr>
          </a:p>
          <a:p>
            <a:pPr algn="just" eaLnBrk="1" hangingPunct="1">
              <a:lnSpc>
                <a:spcPct val="150000"/>
              </a:lnSpc>
              <a:buClr>
                <a:srgbClr val="0000CC"/>
              </a:buClr>
              <a:buFont typeface="Wingdings" pitchFamily="2" charset="2"/>
              <a:buChar char="@"/>
            </a:pPr>
            <a:r>
              <a:rPr lang="en-US" sz="2400" b="1" dirty="0">
                <a:latin typeface="Comic Sans MS" pitchFamily="66" charset="0"/>
              </a:rPr>
              <a:t> </a:t>
            </a:r>
            <a:r>
              <a:rPr lang="tr-TR" sz="2400" b="1" dirty="0">
                <a:solidFill>
                  <a:srgbClr val="0000CC"/>
                </a:solidFill>
                <a:latin typeface="Comic Sans MS" pitchFamily="66" charset="0"/>
              </a:rPr>
              <a:t>lexical disambiguation</a:t>
            </a:r>
            <a:r>
              <a:rPr lang="tr-TR" sz="2400" dirty="0">
                <a:solidFill>
                  <a:srgbClr val="0000CC"/>
                </a:solidFill>
                <a:latin typeface="Comic Sans MS" pitchFamily="66" charset="0"/>
              </a:rPr>
              <a:t> </a:t>
            </a:r>
            <a:r>
              <a:rPr lang="tr-TR" sz="2400" dirty="0">
                <a:latin typeface="Comic Sans MS" pitchFamily="66" charset="0"/>
              </a:rPr>
              <a:t>- </a:t>
            </a:r>
            <a:r>
              <a:rPr lang="tr-TR" sz="2200" dirty="0">
                <a:latin typeface="Comic Sans MS" pitchFamily="66" charset="0"/>
              </a:rPr>
              <a:t>Resolution of part-of-speech and</a:t>
            </a:r>
            <a:r>
              <a:rPr lang="en-US" sz="2200" dirty="0">
                <a:latin typeface="Comic Sans MS" pitchFamily="66" charset="0"/>
              </a:rPr>
              <a:t> </a:t>
            </a:r>
            <a:r>
              <a:rPr lang="tr-TR" sz="2200" dirty="0">
                <a:latin typeface="Comic Sans MS" pitchFamily="66" charset="0"/>
              </a:rPr>
              <a:t>word-sense ambiguities are two important kinds of lexical disambiguation.</a:t>
            </a:r>
            <a:endParaRPr lang="en-US" sz="2200" dirty="0">
              <a:latin typeface="Comic Sans MS" pitchFamily="66" charset="0"/>
            </a:endParaRPr>
          </a:p>
          <a:p>
            <a:pPr algn="just" eaLnBrk="1" hangingPunct="1">
              <a:lnSpc>
                <a:spcPct val="150000"/>
              </a:lnSpc>
              <a:buClr>
                <a:srgbClr val="0000CC"/>
              </a:buClr>
              <a:buFont typeface="Wingdings" pitchFamily="2" charset="2"/>
              <a:buChar char="@"/>
            </a:pPr>
            <a:r>
              <a:rPr lang="en-US" sz="2400" b="1" dirty="0">
                <a:latin typeface="Comic Sans MS" pitchFamily="66" charset="0"/>
              </a:rPr>
              <a:t> </a:t>
            </a:r>
            <a:r>
              <a:rPr lang="tr-TR" sz="2400" b="1" dirty="0">
                <a:solidFill>
                  <a:srgbClr val="0000CC"/>
                </a:solidFill>
                <a:latin typeface="Comic Sans MS" pitchFamily="66" charset="0"/>
              </a:rPr>
              <a:t>syntactic ambiguity</a:t>
            </a:r>
            <a:r>
              <a:rPr lang="tr-TR" sz="2400" dirty="0">
                <a:solidFill>
                  <a:srgbClr val="0000CC"/>
                </a:solidFill>
                <a:latin typeface="Comic Sans MS" pitchFamily="66" charset="0"/>
              </a:rPr>
              <a:t> </a:t>
            </a:r>
            <a:r>
              <a:rPr lang="tr-TR" sz="2400" dirty="0">
                <a:latin typeface="Comic Sans MS" pitchFamily="66" charset="0"/>
              </a:rPr>
              <a:t>- </a:t>
            </a:r>
            <a:r>
              <a:rPr lang="tr-TR" sz="2200" dirty="0">
                <a:latin typeface="Comic Sans MS" pitchFamily="66" charset="0"/>
              </a:rPr>
              <a:t>her duck is an example of syntactic ambiguity, and can be addressed by probabilistic parsing.</a:t>
            </a:r>
            <a:endParaRPr lang="en-US" sz="2200" dirty="0">
              <a:latin typeface="Comic Sans MS" pitchFamily="66" charset="0"/>
            </a:endParaRPr>
          </a:p>
          <a:p>
            <a:pPr marL="0" indent="0">
              <a:lnSpc>
                <a:spcPct val="150000"/>
              </a:lnSpc>
              <a:buNone/>
            </a:pPr>
            <a:endParaRPr lang="en-US" sz="2400" dirty="0">
              <a:latin typeface="Comic Sans MS" pitchFamily="66" charset="0"/>
            </a:endParaRPr>
          </a:p>
        </p:txBody>
      </p:sp>
      <p:sp>
        <p:nvSpPr>
          <p:cNvPr id="1049080"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EC8139-C7CE-41DE-A792-DB2B09C770ED}" type="slidenum">
              <a:rPr lang="en-US" altLang="en-US" sz="1400">
                <a:solidFill>
                  <a:srgbClr val="FFFFFF"/>
                </a:solidFill>
                <a:latin typeface="Franklin Gothic Book" panose="020B0503020102020204" pitchFamily="34" charset="0"/>
              </a:rPr>
              <a:pPr/>
              <a:t>161</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Title 1"/>
          <p:cNvSpPr>
            <a:spLocks noGrp="1"/>
          </p:cNvSpPr>
          <p:nvPr>
            <p:ph type="title"/>
          </p:nvPr>
        </p:nvSpPr>
        <p:spPr>
          <a:xfrm>
            <a:off x="1703389" y="188913"/>
            <a:ext cx="8785225" cy="647700"/>
          </a:xfrm>
        </p:spPr>
        <p:txBody>
          <a:bodyPr>
            <a:normAutofit fontScale="90000"/>
          </a:bodyPr>
          <a:lstStyle/>
          <a:p>
            <a:pPr marL="342900" indent="-342900"/>
            <a:r>
              <a:rPr lang="en-US" altLang="en-US" sz="3800" b="1">
                <a:solidFill>
                  <a:srgbClr val="FF3399"/>
                </a:solidFill>
                <a:latin typeface="Comic Sans MS" panose="030F0702030302020204" pitchFamily="66" charset="0"/>
              </a:rPr>
              <a:t>Natural Language for Communication</a:t>
            </a:r>
          </a:p>
        </p:txBody>
      </p:sp>
      <p:sp>
        <p:nvSpPr>
          <p:cNvPr id="1049082" name="Slide Number Placeholder 2"/>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EAE540-C487-405A-B78D-0905D42975D4}" type="slidenum">
              <a:rPr lang="en-US" altLang="en-US" sz="1400">
                <a:solidFill>
                  <a:srgbClr val="FFFFFF"/>
                </a:solidFill>
                <a:latin typeface="Franklin Gothic Book" panose="020B0503020102020204" pitchFamily="34" charset="0"/>
              </a:rPr>
              <a:pPr/>
              <a:t>162</a:t>
            </a:fld>
            <a:endParaRPr lang="en-US" altLang="en-US" sz="1400">
              <a:solidFill>
                <a:srgbClr val="FFFFFF"/>
              </a:solidFill>
              <a:latin typeface="Franklin Gothic Book" panose="020B0503020102020204" pitchFamily="34" charset="0"/>
            </a:endParaRPr>
          </a:p>
        </p:txBody>
      </p:sp>
      <p:sp>
        <p:nvSpPr>
          <p:cNvPr id="1049083" name="Content Placeholder 3"/>
          <p:cNvSpPr>
            <a:spLocks noGrp="1"/>
          </p:cNvSpPr>
          <p:nvPr>
            <p:ph sz="quarter" idx="1"/>
          </p:nvPr>
        </p:nvSpPr>
        <p:spPr>
          <a:xfrm>
            <a:off x="711200" y="1676400"/>
            <a:ext cx="11049000" cy="5949950"/>
          </a:xfrm>
        </p:spPr>
        <p:txBody>
          <a:bodyPr/>
          <a:lstStyle/>
          <a:p>
            <a:pPr eaLnBrk="1" hangingPunct="1">
              <a:lnSpc>
                <a:spcPct val="150000"/>
              </a:lnSpc>
              <a:buClr>
                <a:srgbClr val="0000CC"/>
              </a:buClr>
            </a:pPr>
            <a:r>
              <a:rPr lang="en-US" sz="2200" dirty="0">
                <a:latin typeface="Comic Sans MS" pitchFamily="66" charset="0"/>
              </a:rPr>
              <a:t>The goal in the </a:t>
            </a:r>
            <a:r>
              <a:rPr lang="en-US" sz="2200" b="1" dirty="0">
                <a:solidFill>
                  <a:srgbClr val="00CC00"/>
                </a:solidFill>
                <a:latin typeface="Comic Sans MS" pitchFamily="66" charset="0"/>
              </a:rPr>
              <a:t>production and comprehension</a:t>
            </a:r>
            <a:r>
              <a:rPr lang="en-US" sz="2200" b="1" dirty="0">
                <a:solidFill>
                  <a:srgbClr val="0000CC"/>
                </a:solidFill>
                <a:latin typeface="Comic Sans MS" pitchFamily="66" charset="0"/>
              </a:rPr>
              <a:t> </a:t>
            </a:r>
            <a:r>
              <a:rPr lang="en-US" sz="2200" dirty="0">
                <a:latin typeface="Comic Sans MS" pitchFamily="66" charset="0"/>
              </a:rPr>
              <a:t>of natural language is for </a:t>
            </a:r>
            <a:r>
              <a:rPr lang="en-US" sz="2200" b="1" dirty="0">
                <a:solidFill>
                  <a:srgbClr val="00B0F0"/>
                </a:solidFill>
                <a:latin typeface="Comic Sans MS" pitchFamily="66" charset="0"/>
              </a:rPr>
              <a:t>communication.</a:t>
            </a:r>
            <a:r>
              <a:rPr lang="en-US" sz="2200" dirty="0">
                <a:latin typeface="Comic Sans MS" pitchFamily="66" charset="0"/>
              </a:rPr>
              <a:t> </a:t>
            </a:r>
          </a:p>
          <a:p>
            <a:pPr eaLnBrk="1" hangingPunct="1">
              <a:lnSpc>
                <a:spcPct val="150000"/>
              </a:lnSpc>
              <a:buClr>
                <a:srgbClr val="0000CC"/>
              </a:buClr>
              <a:buFont typeface="Wingdings" pitchFamily="2" charset="2"/>
              <a:buChar char="q"/>
            </a:pPr>
            <a:r>
              <a:rPr lang="en-US" sz="2200" b="1" dirty="0">
                <a:solidFill>
                  <a:srgbClr val="00B0F0"/>
                </a:solidFill>
                <a:latin typeface="Comic Sans MS" pitchFamily="66" charset="0"/>
              </a:rPr>
              <a:t> Communication for the speaker:</a:t>
            </a:r>
            <a:endParaRPr lang="en-US" sz="2200" dirty="0">
              <a:solidFill>
                <a:srgbClr val="00B050"/>
              </a:solidFill>
              <a:latin typeface="Comic Sans MS" pitchFamily="66" charset="0"/>
            </a:endParaRPr>
          </a:p>
          <a:p>
            <a:pPr marL="0" indent="0">
              <a:lnSpc>
                <a:spcPct val="150000"/>
              </a:lnSpc>
              <a:buClr>
                <a:srgbClr val="0000CC"/>
              </a:buClr>
              <a:buNone/>
            </a:pPr>
            <a:r>
              <a:rPr lang="en-US" sz="2200" b="1" dirty="0">
                <a:solidFill>
                  <a:srgbClr val="0000CC"/>
                </a:solidFill>
                <a:latin typeface="Comic Sans MS" pitchFamily="66" charset="0"/>
              </a:rPr>
              <a:t>Intention</a:t>
            </a:r>
            <a:r>
              <a:rPr lang="en-US" sz="2200" dirty="0">
                <a:latin typeface="Comic Sans MS" pitchFamily="66" charset="0"/>
              </a:rPr>
              <a:t>: Decide when and what information should be transmitted (strategic generation). </a:t>
            </a:r>
          </a:p>
          <a:p>
            <a:pPr marL="0" indent="0">
              <a:lnSpc>
                <a:spcPct val="150000"/>
              </a:lnSpc>
              <a:buClr>
                <a:srgbClr val="0000CC"/>
              </a:buClr>
              <a:buNone/>
            </a:pPr>
            <a:r>
              <a:rPr lang="en-US" sz="2200" dirty="0">
                <a:latin typeface="Comic Sans MS" pitchFamily="66" charset="0"/>
              </a:rPr>
              <a:t>- May require planning and reasoning about agents’ goals and beliefs.</a:t>
            </a:r>
            <a:br>
              <a:rPr lang="en-US" sz="2200" dirty="0">
                <a:latin typeface="Comic Sans MS" pitchFamily="66" charset="0"/>
              </a:rPr>
            </a:br>
            <a:r>
              <a:rPr lang="en-US" sz="2200" b="1" dirty="0">
                <a:solidFill>
                  <a:srgbClr val="0000CC"/>
                </a:solidFill>
                <a:latin typeface="Comic Sans MS" pitchFamily="66" charset="0"/>
              </a:rPr>
              <a:t>Generation</a:t>
            </a:r>
            <a:r>
              <a:rPr lang="en-US" sz="2200" dirty="0">
                <a:latin typeface="Comic Sans MS" pitchFamily="66" charset="0"/>
              </a:rPr>
              <a:t>: Translate the information to be communicated into string of words in desired natural language (tactical generation).</a:t>
            </a:r>
            <a:br>
              <a:rPr lang="en-US" sz="2200" dirty="0">
                <a:latin typeface="Comic Sans MS" pitchFamily="66" charset="0"/>
              </a:rPr>
            </a:br>
            <a:r>
              <a:rPr lang="en-US" sz="2200" b="1" dirty="0">
                <a:solidFill>
                  <a:srgbClr val="0000CC"/>
                </a:solidFill>
                <a:latin typeface="Comic Sans MS" pitchFamily="66" charset="0"/>
              </a:rPr>
              <a:t>Synthesis</a:t>
            </a:r>
            <a:r>
              <a:rPr lang="en-US" sz="2200" dirty="0">
                <a:solidFill>
                  <a:srgbClr val="0000CC"/>
                </a:solidFill>
                <a:latin typeface="Comic Sans MS" pitchFamily="66" charset="0"/>
              </a:rPr>
              <a:t>: </a:t>
            </a:r>
            <a:r>
              <a:rPr lang="en-US" sz="2200" dirty="0">
                <a:latin typeface="Comic Sans MS" pitchFamily="66" charset="0"/>
              </a:rPr>
              <a:t>Output the string in desired modality, text or speech. </a:t>
            </a:r>
            <a:br>
              <a:rPr lang="en-US" sz="2200" dirty="0">
                <a:latin typeface="Comic Sans MS" pitchFamily="66" charset="0"/>
              </a:rPr>
            </a:br>
            <a:endParaRPr lang="en-US" sz="2200" dirty="0">
              <a:latin typeface="Comic Sans MS" pitchFamily="66"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4" name="Title 1"/>
          <p:cNvSpPr>
            <a:spLocks noGrp="1"/>
          </p:cNvSpPr>
          <p:nvPr>
            <p:ph type="title"/>
          </p:nvPr>
        </p:nvSpPr>
        <p:spPr>
          <a:xfrm>
            <a:off x="2495551" y="115888"/>
            <a:ext cx="7978775" cy="792162"/>
          </a:xfrm>
        </p:spPr>
        <p:txBody>
          <a:bodyPr/>
          <a:lstStyle/>
          <a:p>
            <a:pPr algn="r" eaLnBrk="1" hangingPunct="1"/>
            <a:r>
              <a:rPr lang="en-US" altLang="en-US" b="1">
                <a:solidFill>
                  <a:srgbClr val="FF3399"/>
                </a:solidFill>
                <a:latin typeface="Comic Sans MS" panose="030F0702030302020204" pitchFamily="66" charset="0"/>
              </a:rPr>
              <a:t>Con’t…</a:t>
            </a:r>
          </a:p>
        </p:txBody>
      </p:sp>
      <p:sp>
        <p:nvSpPr>
          <p:cNvPr id="1049085" name="Content Placeholder 2"/>
          <p:cNvSpPr>
            <a:spLocks noGrp="1"/>
          </p:cNvSpPr>
          <p:nvPr>
            <p:ph sz="quarter" idx="1"/>
          </p:nvPr>
        </p:nvSpPr>
        <p:spPr>
          <a:xfrm>
            <a:off x="744538" y="1516698"/>
            <a:ext cx="11480800" cy="6265863"/>
          </a:xfrm>
        </p:spPr>
        <p:txBody>
          <a:bodyPr>
            <a:normAutofit lnSpcReduction="10000"/>
          </a:bodyPr>
          <a:lstStyle/>
          <a:p>
            <a:pPr eaLnBrk="1" hangingPunct="1">
              <a:lnSpc>
                <a:spcPct val="150000"/>
              </a:lnSpc>
              <a:buClr>
                <a:srgbClr val="0000CC"/>
              </a:buClr>
              <a:buFont typeface="Wingdings" pitchFamily="2" charset="2"/>
              <a:buChar char="q"/>
            </a:pPr>
            <a:r>
              <a:rPr lang="en-US" sz="2800" b="1" dirty="0">
                <a:solidFill>
                  <a:srgbClr val="00B0F0"/>
                </a:solidFill>
                <a:latin typeface="Comic Sans MS" pitchFamily="66" charset="0"/>
              </a:rPr>
              <a:t> Communication for the hearer</a:t>
            </a:r>
            <a:r>
              <a:rPr lang="en-US" sz="2800" dirty="0">
                <a:solidFill>
                  <a:srgbClr val="00B050"/>
                </a:solidFill>
                <a:latin typeface="Comic Sans MS" pitchFamily="66" charset="0"/>
              </a:rPr>
              <a:t>:</a:t>
            </a:r>
            <a:endParaRPr lang="en-US" sz="2400" dirty="0">
              <a:latin typeface="Comic Sans MS" pitchFamily="66" charset="0"/>
            </a:endParaRPr>
          </a:p>
          <a:p>
            <a:pPr marL="0" indent="0">
              <a:lnSpc>
                <a:spcPct val="150000"/>
              </a:lnSpc>
              <a:buClr>
                <a:srgbClr val="0000CC"/>
              </a:buClr>
              <a:buNone/>
            </a:pPr>
            <a:r>
              <a:rPr lang="en-US" sz="2400" b="1" dirty="0">
                <a:solidFill>
                  <a:srgbClr val="0000CC"/>
                </a:solidFill>
                <a:latin typeface="Comic Sans MS" pitchFamily="66" charset="0"/>
              </a:rPr>
              <a:t>Perception</a:t>
            </a:r>
            <a:r>
              <a:rPr lang="en-US" sz="2400" dirty="0">
                <a:solidFill>
                  <a:srgbClr val="0000CC"/>
                </a:solidFill>
                <a:latin typeface="Comic Sans MS" pitchFamily="66" charset="0"/>
              </a:rPr>
              <a:t>: </a:t>
            </a:r>
            <a:r>
              <a:rPr lang="en-US" sz="2400" dirty="0">
                <a:latin typeface="Comic Sans MS" pitchFamily="66" charset="0"/>
              </a:rPr>
              <a:t>Map input modality to a string of words, e.g. optical character recognition (OCR) or speech recognition.</a:t>
            </a:r>
            <a:br>
              <a:rPr lang="en-US" sz="2400" dirty="0">
                <a:latin typeface="Comic Sans MS" pitchFamily="66" charset="0"/>
              </a:rPr>
            </a:br>
            <a:r>
              <a:rPr lang="en-US" sz="2400" b="1" dirty="0">
                <a:solidFill>
                  <a:srgbClr val="0000CC"/>
                </a:solidFill>
                <a:latin typeface="Comic Sans MS" pitchFamily="66" charset="0"/>
              </a:rPr>
              <a:t>Analysis</a:t>
            </a:r>
            <a:r>
              <a:rPr lang="en-US" sz="2400" dirty="0">
                <a:solidFill>
                  <a:srgbClr val="0000CC"/>
                </a:solidFill>
                <a:latin typeface="Comic Sans MS" pitchFamily="66" charset="0"/>
              </a:rPr>
              <a:t>: </a:t>
            </a:r>
            <a:r>
              <a:rPr lang="en-US" sz="2400" dirty="0">
                <a:latin typeface="Comic Sans MS" pitchFamily="66" charset="0"/>
              </a:rPr>
              <a:t>Determine the information content of the string.</a:t>
            </a:r>
            <a:br>
              <a:rPr lang="en-US" sz="2400" dirty="0">
                <a:latin typeface="Comic Sans MS" pitchFamily="66" charset="0"/>
              </a:rPr>
            </a:br>
            <a:r>
              <a:rPr lang="en-US" sz="2000" b="1" dirty="0">
                <a:solidFill>
                  <a:srgbClr val="7030A0"/>
                </a:solidFill>
                <a:latin typeface="Comic Sans MS" pitchFamily="66" charset="0"/>
              </a:rPr>
              <a:t>Syntactic Interpretation (parsing): </a:t>
            </a:r>
            <a:r>
              <a:rPr lang="en-US" sz="2000" dirty="0">
                <a:latin typeface="Comic Sans MS" pitchFamily="66" charset="0"/>
              </a:rPr>
              <a:t>Find the correct parse tree showing the phrase structure of the string.</a:t>
            </a:r>
            <a:br>
              <a:rPr lang="en-US" sz="2000" dirty="0">
                <a:latin typeface="Comic Sans MS" pitchFamily="66" charset="0"/>
              </a:rPr>
            </a:br>
            <a:r>
              <a:rPr lang="en-US" sz="2000" b="1" dirty="0">
                <a:solidFill>
                  <a:srgbClr val="7030A0"/>
                </a:solidFill>
                <a:latin typeface="Comic Sans MS" pitchFamily="66" charset="0"/>
              </a:rPr>
              <a:t>Semantic Interpretation</a:t>
            </a:r>
            <a:r>
              <a:rPr lang="en-US" sz="2000" dirty="0">
                <a:solidFill>
                  <a:srgbClr val="7030A0"/>
                </a:solidFill>
                <a:latin typeface="Comic Sans MS" pitchFamily="66" charset="0"/>
              </a:rPr>
              <a:t>: </a:t>
            </a:r>
            <a:r>
              <a:rPr lang="en-US" sz="2000" dirty="0">
                <a:latin typeface="Comic Sans MS" pitchFamily="66" charset="0"/>
              </a:rPr>
              <a:t>Extract the (literal) meaning of the string (logical form).</a:t>
            </a:r>
            <a:br>
              <a:rPr lang="en-US" sz="2000" dirty="0">
                <a:latin typeface="Comic Sans MS" pitchFamily="66" charset="0"/>
              </a:rPr>
            </a:br>
            <a:r>
              <a:rPr lang="en-US" sz="2000" b="1" dirty="0">
                <a:solidFill>
                  <a:srgbClr val="7030A0"/>
                </a:solidFill>
                <a:latin typeface="Comic Sans MS" pitchFamily="66" charset="0"/>
              </a:rPr>
              <a:t>Pragmatic Interpretation</a:t>
            </a:r>
            <a:r>
              <a:rPr lang="en-US" sz="2000" dirty="0">
                <a:solidFill>
                  <a:srgbClr val="7030A0"/>
                </a:solidFill>
                <a:latin typeface="Comic Sans MS" pitchFamily="66" charset="0"/>
              </a:rPr>
              <a:t>: </a:t>
            </a:r>
            <a:r>
              <a:rPr lang="en-US" sz="2000" dirty="0">
                <a:latin typeface="Comic Sans MS" pitchFamily="66" charset="0"/>
              </a:rPr>
              <a:t>Consider effect of the overall context on altering the literal meaning of a sentence.</a:t>
            </a:r>
            <a:br>
              <a:rPr lang="en-US" sz="2000" dirty="0">
                <a:latin typeface="Comic Sans MS" pitchFamily="66" charset="0"/>
              </a:rPr>
            </a:br>
            <a:r>
              <a:rPr lang="en-US" sz="2400" b="1" dirty="0">
                <a:solidFill>
                  <a:srgbClr val="0000CC"/>
                </a:solidFill>
                <a:latin typeface="Comic Sans MS" pitchFamily="66" charset="0"/>
              </a:rPr>
              <a:t>Incorporation</a:t>
            </a:r>
            <a:r>
              <a:rPr lang="en-US" sz="2400" dirty="0">
                <a:solidFill>
                  <a:srgbClr val="0000CC"/>
                </a:solidFill>
                <a:latin typeface="Comic Sans MS" pitchFamily="66" charset="0"/>
              </a:rPr>
              <a:t>: </a:t>
            </a:r>
            <a:r>
              <a:rPr lang="en-US" sz="2400" dirty="0">
                <a:latin typeface="Comic Sans MS" pitchFamily="66" charset="0"/>
              </a:rPr>
              <a:t>Decide whether or not to believe the content of the string and add it to the KB. </a:t>
            </a:r>
            <a:br>
              <a:rPr lang="en-US" sz="2400" dirty="0">
                <a:latin typeface="Comic Sans MS" pitchFamily="66" charset="0"/>
              </a:rPr>
            </a:br>
            <a:endParaRPr lang="en-US" sz="2400" dirty="0">
              <a:latin typeface="Comic Sans MS" pitchFamily="66" charset="0"/>
            </a:endParaRPr>
          </a:p>
        </p:txBody>
      </p:sp>
      <p:sp>
        <p:nvSpPr>
          <p:cNvPr id="1049086"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163</a:t>
            </a:fld>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7" name="Title 1"/>
          <p:cNvSpPr>
            <a:spLocks noGrp="1"/>
          </p:cNvSpPr>
          <p:nvPr>
            <p:ph type="title"/>
          </p:nvPr>
        </p:nvSpPr>
        <p:spPr>
          <a:xfrm>
            <a:off x="2438400" y="115888"/>
            <a:ext cx="7772400" cy="792162"/>
          </a:xfrm>
        </p:spPr>
        <p:txBody>
          <a:bodyPr/>
          <a:lstStyle/>
          <a:p>
            <a:pPr algn="ctr" eaLnBrk="1" hangingPunct="1"/>
            <a:r>
              <a:rPr lang="en-US" altLang="en-US" b="1">
                <a:solidFill>
                  <a:srgbClr val="FF3399"/>
                </a:solidFill>
                <a:latin typeface="Comic Sans MS" panose="030F0702030302020204" pitchFamily="66" charset="0"/>
              </a:rPr>
              <a:t>Speech Recognition</a:t>
            </a:r>
          </a:p>
        </p:txBody>
      </p:sp>
      <p:sp>
        <p:nvSpPr>
          <p:cNvPr id="1049088" name="Content Placeholder 2"/>
          <p:cNvSpPr>
            <a:spLocks noGrp="1"/>
          </p:cNvSpPr>
          <p:nvPr>
            <p:ph sz="quarter" idx="1"/>
          </p:nvPr>
        </p:nvSpPr>
        <p:spPr>
          <a:xfrm>
            <a:off x="698500" y="1676400"/>
            <a:ext cx="11252200" cy="5616575"/>
          </a:xfrm>
        </p:spPr>
        <p:txBody>
          <a:bodyPr>
            <a:normAutofit fontScale="92500"/>
          </a:bodyPr>
          <a:lstStyle/>
          <a:p>
            <a:pPr algn="just" eaLnBrk="1" hangingPunct="1">
              <a:lnSpc>
                <a:spcPct val="150000"/>
              </a:lnSpc>
              <a:buClr>
                <a:srgbClr val="00CC00"/>
              </a:buClr>
              <a:buFont typeface="Wingdings" panose="05000000000000000000" pitchFamily="2" charset="2"/>
              <a:buChar char="F"/>
            </a:pPr>
            <a:r>
              <a:rPr lang="en-US" altLang="en-US" dirty="0">
                <a:latin typeface="Comic Sans MS" panose="030F0702030302020204" pitchFamily="66" charset="0"/>
              </a:rPr>
              <a:t> Speech is the dominant modality for communication between humans, and promises to be important for communication between humans and machines. </a:t>
            </a:r>
          </a:p>
          <a:p>
            <a:pPr algn="just" eaLnBrk="1" hangingPunct="1">
              <a:lnSpc>
                <a:spcPct val="150000"/>
              </a:lnSpc>
              <a:buClr>
                <a:srgbClr val="00CC00"/>
              </a:buClr>
              <a:buFont typeface="Wingdings" panose="05000000000000000000" pitchFamily="2" charset="2"/>
              <a:buChar char="F"/>
            </a:pPr>
            <a:r>
              <a:rPr lang="en-US" altLang="en-US" b="1" dirty="0">
                <a:solidFill>
                  <a:srgbClr val="0000CC"/>
                </a:solidFill>
                <a:latin typeface="Comic Sans MS" panose="030F0702030302020204" pitchFamily="66" charset="0"/>
              </a:rPr>
              <a:t> Speech recognition: </a:t>
            </a:r>
            <a:r>
              <a:rPr lang="en-US" altLang="en-US" dirty="0">
                <a:latin typeface="Comic Sans MS" panose="030F0702030302020204" pitchFamily="66" charset="0"/>
              </a:rPr>
              <a:t>is the task of mapping from a digitally encoded acoustic signal to a string of words. </a:t>
            </a:r>
          </a:p>
          <a:p>
            <a:pPr eaLnBrk="1" hangingPunct="1">
              <a:lnSpc>
                <a:spcPct val="150000"/>
              </a:lnSpc>
              <a:buClr>
                <a:srgbClr val="00CC00"/>
              </a:buClr>
              <a:buFont typeface="Wingdings" panose="05000000000000000000" pitchFamily="2" charset="2"/>
              <a:buChar char="F"/>
            </a:pPr>
            <a:r>
              <a:rPr lang="en-US" altLang="en-US" b="1" dirty="0">
                <a:solidFill>
                  <a:srgbClr val="0000CC"/>
                </a:solidFill>
                <a:latin typeface="Comic Sans MS" panose="030F0702030302020204" pitchFamily="66" charset="0"/>
              </a:rPr>
              <a:t> Speech understanding: </a:t>
            </a:r>
            <a:r>
              <a:rPr lang="en-US" altLang="en-US" dirty="0">
                <a:latin typeface="Comic Sans MS" panose="030F0702030302020204" pitchFamily="66" charset="0"/>
              </a:rPr>
              <a:t>is the task of mapping from the acoustic signal all the way to an interpretation of the  meaning of the word. </a:t>
            </a:r>
            <a:br>
              <a:rPr lang="en-US" altLang="en-US" dirty="0">
                <a:latin typeface="Comic Sans MS" panose="030F0702030302020204" pitchFamily="66" charset="0"/>
              </a:rPr>
            </a:br>
            <a:endParaRPr lang="en-US" altLang="en-US" dirty="0">
              <a:latin typeface="Comic Sans MS" panose="030F0702030302020204" pitchFamily="66" charset="0"/>
            </a:endParaRPr>
          </a:p>
        </p:txBody>
      </p:sp>
      <p:sp>
        <p:nvSpPr>
          <p:cNvPr id="1049089"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BF2746-DA0D-4178-BAC0-3371CDF6CDE4}" type="slidenum">
              <a:rPr lang="en-US" altLang="en-US" sz="1400">
                <a:solidFill>
                  <a:srgbClr val="FFFFFF"/>
                </a:solidFill>
                <a:latin typeface="Franklin Gothic Book" panose="020B0503020102020204" pitchFamily="34" charset="0"/>
              </a:rPr>
              <a:pPr/>
              <a:t>164</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0" name="Title 1"/>
          <p:cNvSpPr>
            <a:spLocks noGrp="1"/>
          </p:cNvSpPr>
          <p:nvPr>
            <p:ph type="title"/>
          </p:nvPr>
        </p:nvSpPr>
        <p:spPr>
          <a:xfrm>
            <a:off x="2438401" y="115888"/>
            <a:ext cx="8050213" cy="1009650"/>
          </a:xfrm>
        </p:spPr>
        <p:txBody>
          <a:bodyPr/>
          <a:lstStyle/>
          <a:p>
            <a:pPr algn="r" eaLnBrk="1" hangingPunct="1"/>
            <a:r>
              <a:rPr lang="en-US" altLang="en-US" b="1">
                <a:solidFill>
                  <a:srgbClr val="FF3399"/>
                </a:solidFill>
                <a:latin typeface="Comic Sans MS" panose="030F0702030302020204" pitchFamily="66" charset="0"/>
              </a:rPr>
              <a:t>Con’t…</a:t>
            </a:r>
          </a:p>
        </p:txBody>
      </p:sp>
      <p:sp>
        <p:nvSpPr>
          <p:cNvPr id="1049091" name="Content Placeholder 2"/>
          <p:cNvSpPr>
            <a:spLocks noGrp="1"/>
          </p:cNvSpPr>
          <p:nvPr>
            <p:ph sz="quarter" idx="1"/>
          </p:nvPr>
        </p:nvSpPr>
        <p:spPr>
          <a:xfrm>
            <a:off x="711200" y="1447800"/>
            <a:ext cx="11252200" cy="5149850"/>
          </a:xfrm>
        </p:spPr>
        <p:txBody>
          <a:bodyPr>
            <a:normAutofit/>
          </a:bodyPr>
          <a:lstStyle/>
          <a:p>
            <a:pPr marL="0" indent="0" eaLnBrk="1" hangingPunct="1">
              <a:lnSpc>
                <a:spcPct val="150000"/>
              </a:lnSpc>
              <a:buNone/>
            </a:pPr>
            <a:r>
              <a:rPr lang="en-US" altLang="en-US" sz="2800" dirty="0">
                <a:solidFill>
                  <a:srgbClr val="00B0F0"/>
                </a:solidFill>
                <a:latin typeface="Comic Sans MS" panose="030F0702030302020204" pitchFamily="66" charset="0"/>
              </a:rPr>
              <a:t>A speech understanding system must answer three questions:</a:t>
            </a:r>
            <a:endParaRPr lang="en-US" altLang="en-US" sz="2800" dirty="0">
              <a:latin typeface="Comic Sans MS" panose="030F0702030302020204" pitchFamily="66" charset="0"/>
            </a:endParaRPr>
          </a:p>
          <a:p>
            <a:pPr marL="514350" indent="-514350" eaLnBrk="1" hangingPunct="1">
              <a:lnSpc>
                <a:spcPct val="150000"/>
              </a:lnSpc>
              <a:buFont typeface="+mj-lt"/>
              <a:buAutoNum type="arabicPeriod"/>
            </a:pPr>
            <a:r>
              <a:rPr lang="en-US" altLang="en-US" sz="2800" dirty="0">
                <a:latin typeface="Comic Sans MS" panose="030F0702030302020204" pitchFamily="66" charset="0"/>
              </a:rPr>
              <a:t>What speech sounds did the speaker utter?</a:t>
            </a:r>
          </a:p>
          <a:p>
            <a:pPr marL="514350" indent="-514350" eaLnBrk="1" hangingPunct="1">
              <a:lnSpc>
                <a:spcPct val="150000"/>
              </a:lnSpc>
              <a:buFont typeface="+mj-lt"/>
              <a:buAutoNum type="arabicPeriod"/>
            </a:pPr>
            <a:r>
              <a:rPr lang="en-US" altLang="en-US" sz="2800" dirty="0">
                <a:latin typeface="Comic Sans MS" panose="030F0702030302020204" pitchFamily="66" charset="0"/>
              </a:rPr>
              <a:t>What words did the speaker intend to express with those speech sounds?</a:t>
            </a:r>
          </a:p>
          <a:p>
            <a:pPr marL="514350" indent="-514350" eaLnBrk="1" hangingPunct="1">
              <a:lnSpc>
                <a:spcPct val="150000"/>
              </a:lnSpc>
              <a:buFont typeface="+mj-lt"/>
              <a:buAutoNum type="arabicPeriod"/>
            </a:pPr>
            <a:r>
              <a:rPr lang="en-US" altLang="en-US" sz="2800" dirty="0">
                <a:latin typeface="Comic Sans MS" panose="030F0702030302020204" pitchFamily="66" charset="0"/>
              </a:rPr>
              <a:t>What meaning did the speaker intend to express with those words? </a:t>
            </a:r>
            <a:r>
              <a:rPr lang="en-US" altLang="en-US" dirty="0">
                <a:latin typeface="Comic Sans MS" panose="030F0702030302020204" pitchFamily="66" charset="0"/>
              </a:rPr>
              <a:t/>
            </a:r>
            <a:br>
              <a:rPr lang="en-US" altLang="en-US" dirty="0">
                <a:latin typeface="Comic Sans MS" panose="030F0702030302020204" pitchFamily="66" charset="0"/>
              </a:rPr>
            </a:br>
            <a:endParaRPr lang="en-US" altLang="en-US" dirty="0">
              <a:latin typeface="Comic Sans MS" panose="030F0702030302020204" pitchFamily="66" charset="0"/>
            </a:endParaRPr>
          </a:p>
        </p:txBody>
      </p:sp>
      <p:sp>
        <p:nvSpPr>
          <p:cNvPr id="1049092"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3376C8-F7E9-4553-BA09-FA56CB97C37E}" type="slidenum">
              <a:rPr lang="en-US" altLang="en-US" sz="1400">
                <a:solidFill>
                  <a:srgbClr val="FFFFFF"/>
                </a:solidFill>
                <a:latin typeface="Franklin Gothic Book" panose="020B0503020102020204" pitchFamily="34" charset="0"/>
              </a:rPr>
              <a:pPr/>
              <a:t>165</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3" name="Title 1"/>
          <p:cNvSpPr>
            <a:spLocks noGrp="1"/>
          </p:cNvSpPr>
          <p:nvPr>
            <p:ph type="title"/>
          </p:nvPr>
        </p:nvSpPr>
        <p:spPr>
          <a:xfrm>
            <a:off x="2438401" y="188913"/>
            <a:ext cx="8050213" cy="863600"/>
          </a:xfrm>
        </p:spPr>
        <p:txBody>
          <a:bodyPr/>
          <a:lstStyle/>
          <a:p>
            <a:pPr algn="r" eaLnBrk="1" hangingPunct="1"/>
            <a:r>
              <a:rPr lang="en-US" altLang="en-US" b="1">
                <a:solidFill>
                  <a:srgbClr val="FF3399"/>
                </a:solidFill>
                <a:latin typeface="Comic Sans MS" panose="030F0702030302020204" pitchFamily="66" charset="0"/>
              </a:rPr>
              <a:t>Con’t…</a:t>
            </a:r>
          </a:p>
        </p:txBody>
      </p:sp>
      <p:sp>
        <p:nvSpPr>
          <p:cNvPr id="1049094"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8DBFCA-94B1-4DE2-9420-6CE5531DEF7E}" type="slidenum">
              <a:rPr lang="en-US" altLang="en-US" sz="1400">
                <a:solidFill>
                  <a:srgbClr val="FFFFFF"/>
                </a:solidFill>
                <a:latin typeface="Franklin Gothic Book" panose="020B0503020102020204" pitchFamily="34" charset="0"/>
              </a:rPr>
              <a:pPr/>
              <a:t>166</a:t>
            </a:fld>
            <a:endParaRPr lang="en-US" altLang="en-US" sz="1400">
              <a:solidFill>
                <a:srgbClr val="FFFFFF"/>
              </a:solidFill>
              <a:latin typeface="Franklin Gothic Book" panose="020B0503020102020204" pitchFamily="34" charset="0"/>
            </a:endParaRPr>
          </a:p>
        </p:txBody>
      </p:sp>
      <p:pic>
        <p:nvPicPr>
          <p:cNvPr id="2097197" name="Picture 2"/>
          <p:cNvPicPr>
            <a:picLocks noGrp="1" noChangeAspect="1" noChangeArrowheads="1"/>
          </p:cNvPicPr>
          <p:nvPr>
            <p:ph sz="quarter" idx="1"/>
          </p:nvPr>
        </p:nvPicPr>
        <p:blipFill>
          <a:blip r:embed="rId2"/>
          <a:srcRect/>
          <a:stretch>
            <a:fillRect/>
          </a:stretch>
        </p:blipFill>
        <p:spPr>
          <a:xfrm>
            <a:off x="2057400" y="1981200"/>
            <a:ext cx="8064500" cy="4248150"/>
          </a:xfrm>
          <a:noFill/>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5" name="Title 1"/>
          <p:cNvSpPr>
            <a:spLocks noGrp="1"/>
          </p:cNvSpPr>
          <p:nvPr>
            <p:ph type="title"/>
          </p:nvPr>
        </p:nvSpPr>
        <p:spPr>
          <a:xfrm>
            <a:off x="2438401" y="115888"/>
            <a:ext cx="7978775" cy="792162"/>
          </a:xfrm>
        </p:spPr>
        <p:txBody>
          <a:bodyPr/>
          <a:lstStyle/>
          <a:p>
            <a:pPr algn="r" eaLnBrk="1" hangingPunct="1"/>
            <a:r>
              <a:rPr lang="en-US" altLang="en-US" b="1">
                <a:solidFill>
                  <a:srgbClr val="FF3399"/>
                </a:solidFill>
                <a:latin typeface="Comic Sans MS" panose="030F0702030302020204" pitchFamily="66" charset="0"/>
              </a:rPr>
              <a:t>Con’t…</a:t>
            </a:r>
            <a:endParaRPr lang="en-US" altLang="en-US"/>
          </a:p>
        </p:txBody>
      </p:sp>
      <p:sp>
        <p:nvSpPr>
          <p:cNvPr id="1049096"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4D9145-44FA-4DD2-8221-495D03AAA166}" type="slidenum">
              <a:rPr lang="en-US" altLang="en-US" sz="1400">
                <a:solidFill>
                  <a:srgbClr val="FFFFFF"/>
                </a:solidFill>
                <a:latin typeface="Franklin Gothic Book" panose="020B0503020102020204" pitchFamily="34" charset="0"/>
              </a:rPr>
              <a:pPr/>
              <a:t>167</a:t>
            </a:fld>
            <a:endParaRPr lang="en-US" altLang="en-US" sz="1400">
              <a:solidFill>
                <a:srgbClr val="FFFFFF"/>
              </a:solidFill>
              <a:latin typeface="Franklin Gothic Book" panose="020B0503020102020204" pitchFamily="34" charset="0"/>
            </a:endParaRPr>
          </a:p>
        </p:txBody>
      </p:sp>
      <p:sp>
        <p:nvSpPr>
          <p:cNvPr id="1049097" name="Rectangle 8"/>
          <p:cNvSpPr>
            <a:spLocks noGrp="1" noChangeArrowheads="1"/>
          </p:cNvSpPr>
          <p:nvPr>
            <p:ph sz="quarter" idx="1"/>
          </p:nvPr>
        </p:nvSpPr>
        <p:spPr>
          <a:xfrm>
            <a:off x="2089295" y="1981200"/>
            <a:ext cx="10055225" cy="5761038"/>
          </a:xfrm>
        </p:spPr>
        <p:txBody>
          <a:bodyPr/>
          <a:lstStyle/>
          <a:p>
            <a:pPr eaLnBrk="1" hangingPunct="1">
              <a:lnSpc>
                <a:spcPct val="150000"/>
              </a:lnSpc>
            </a:pPr>
            <a:r>
              <a:rPr lang="en-US" sz="2800" dirty="0">
                <a:latin typeface="Comic Sans MS" pitchFamily="66" charset="0"/>
              </a:rPr>
              <a:t>Frequency spectrogram</a:t>
            </a:r>
          </a:p>
          <a:p>
            <a:pPr lvl="1" eaLnBrk="1" hangingPunct="1">
              <a:lnSpc>
                <a:spcPct val="150000"/>
              </a:lnSpc>
            </a:pPr>
            <a:r>
              <a:rPr lang="en-US" sz="2800" dirty="0">
                <a:latin typeface="Comic Sans MS" pitchFamily="66" charset="0"/>
              </a:rPr>
              <a:t>Basic sounds in the signal (40-50 </a:t>
            </a:r>
            <a:r>
              <a:rPr lang="en-US" sz="2800" b="1" dirty="0">
                <a:latin typeface="Comic Sans MS" pitchFamily="66" charset="0"/>
              </a:rPr>
              <a:t>phonemes)</a:t>
            </a:r>
            <a:r>
              <a:rPr lang="en-US" dirty="0">
                <a:latin typeface="Comic Sans MS" pitchFamily="66" charset="0"/>
              </a:rPr>
              <a:t>                        </a:t>
            </a:r>
          </a:p>
          <a:p>
            <a:pPr marL="319088" lvl="1" indent="0">
              <a:lnSpc>
                <a:spcPct val="150000"/>
              </a:lnSpc>
              <a:buNone/>
            </a:pPr>
            <a:r>
              <a:rPr lang="en-US" dirty="0">
                <a:latin typeface="Comic Sans MS" pitchFamily="66" charset="0"/>
              </a:rPr>
              <a:t>         (e.g. “a” in “cat”)        </a:t>
            </a:r>
          </a:p>
          <a:p>
            <a:pPr lvl="2" eaLnBrk="1" hangingPunct="1"/>
            <a:r>
              <a:rPr lang="en-US" sz="2400" dirty="0">
                <a:latin typeface="Comic Sans MS" pitchFamily="66" charset="0"/>
              </a:rPr>
              <a:t>Template matching against </a:t>
            </a:r>
            <a:r>
              <a:rPr lang="en-US" sz="2400" dirty="0" err="1">
                <a:latin typeface="Comic Sans MS" pitchFamily="66" charset="0"/>
              </a:rPr>
              <a:t>db</a:t>
            </a:r>
            <a:r>
              <a:rPr lang="en-US" sz="2400" dirty="0">
                <a:latin typeface="Comic Sans MS" pitchFamily="66" charset="0"/>
              </a:rPr>
              <a:t> of phonemes</a:t>
            </a:r>
          </a:p>
          <a:p>
            <a:pPr lvl="1" eaLnBrk="1" hangingPunct="1">
              <a:lnSpc>
                <a:spcPct val="150000"/>
              </a:lnSpc>
            </a:pPr>
            <a:r>
              <a:rPr lang="en-US" sz="2800" dirty="0">
                <a:latin typeface="Comic Sans MS" pitchFamily="66" charset="0"/>
              </a:rPr>
              <a:t>Constructing words from phonemes                          </a:t>
            </a:r>
          </a:p>
          <a:p>
            <a:pPr marL="319088" lvl="1" indent="0">
              <a:lnSpc>
                <a:spcPct val="150000"/>
              </a:lnSpc>
              <a:buNone/>
            </a:pPr>
            <a:r>
              <a:rPr lang="en-US" sz="2800" dirty="0">
                <a:latin typeface="Comic Sans MS" pitchFamily="66" charset="0"/>
              </a:rPr>
              <a:t>         (e.g.</a:t>
            </a:r>
            <a:r>
              <a:rPr lang="en-US" sz="3200" dirty="0">
                <a:latin typeface="Comic Sans MS" pitchFamily="66" charset="0"/>
              </a:rPr>
              <a:t> </a:t>
            </a:r>
            <a:r>
              <a:rPr lang="en-US" sz="2800" dirty="0">
                <a:latin typeface="Comic Sans MS" pitchFamily="66" charset="0"/>
              </a:rPr>
              <a:t>“</a:t>
            </a:r>
            <a:r>
              <a:rPr lang="en-US" sz="2800" dirty="0" err="1">
                <a:latin typeface="Comic Sans MS" pitchFamily="66" charset="0"/>
              </a:rPr>
              <a:t>th</a:t>
            </a:r>
            <a:r>
              <a:rPr lang="en-US" sz="2800" dirty="0">
                <a:latin typeface="Comic Sans MS" pitchFamily="66" charset="0"/>
              </a:rPr>
              <a:t>”+”i”+”</a:t>
            </a:r>
            <a:r>
              <a:rPr lang="en-US" sz="2800" dirty="0" err="1">
                <a:latin typeface="Comic Sans MS" pitchFamily="66" charset="0"/>
              </a:rPr>
              <a:t>ng</a:t>
            </a:r>
            <a:r>
              <a:rPr lang="en-US" sz="2800" dirty="0">
                <a:latin typeface="Comic Sans MS" pitchFamily="66" charset="0"/>
              </a:rPr>
              <a:t>”=thing)</a:t>
            </a:r>
          </a:p>
          <a:p>
            <a:pPr eaLnBrk="1" hangingPunct="1">
              <a:lnSpc>
                <a:spcPct val="150000"/>
              </a:lnSpc>
            </a:pPr>
            <a:r>
              <a:rPr lang="en-US" sz="2800" dirty="0">
                <a:latin typeface="Comic Sans MS" pitchFamily="66" charset="0"/>
              </a:rPr>
              <a:t>Words</a:t>
            </a:r>
          </a:p>
          <a:p>
            <a:pPr lvl="1" eaLnBrk="1" hangingPunct="1">
              <a:lnSpc>
                <a:spcPct val="150000"/>
              </a:lnSpc>
            </a:pPr>
            <a:endParaRPr lang="en-US" sz="2800" dirty="0">
              <a:latin typeface="Comic Sans MS" pitchFamily="66" charset="0"/>
            </a:endParaRPr>
          </a:p>
        </p:txBody>
      </p:sp>
      <p:pic>
        <p:nvPicPr>
          <p:cNvPr id="2097198" name="Picture 3"/>
          <p:cNvPicPr>
            <a:picLocks noChangeAspect="1" noChangeArrowheads="1"/>
          </p:cNvPicPr>
          <p:nvPr/>
        </p:nvPicPr>
        <p:blipFill>
          <a:blip r:embed="rId2"/>
          <a:srcRect/>
          <a:stretch>
            <a:fillRect/>
          </a:stretch>
        </p:blipFill>
        <p:spPr bwMode="auto">
          <a:xfrm>
            <a:off x="1997220" y="2133600"/>
            <a:ext cx="184150" cy="3660775"/>
          </a:xfrm>
          <a:prstGeom prst="rect">
            <a:avLst/>
          </a:prstGeom>
          <a:noFill/>
          <a:ln>
            <a:noFill/>
          </a:ln>
          <a:effectLst/>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8" name="Title 1"/>
          <p:cNvSpPr>
            <a:spLocks noGrp="1"/>
          </p:cNvSpPr>
          <p:nvPr>
            <p:ph type="title"/>
          </p:nvPr>
        </p:nvSpPr>
        <p:spPr>
          <a:xfrm>
            <a:off x="1631950" y="188914"/>
            <a:ext cx="8928100" cy="936625"/>
          </a:xfrm>
        </p:spPr>
        <p:txBody>
          <a:bodyPr>
            <a:normAutofit fontScale="90000"/>
          </a:bodyPr>
          <a:lstStyle/>
          <a:p>
            <a:pPr algn="ctr" eaLnBrk="1" hangingPunct="1"/>
            <a:r>
              <a:rPr lang="en-US" altLang="en-US" b="1">
                <a:solidFill>
                  <a:srgbClr val="FF3399"/>
                </a:solidFill>
                <a:latin typeface="Comic Sans MS" panose="030F0702030302020204" pitchFamily="66" charset="0"/>
              </a:rPr>
              <a:t>Speech Recognition-Complications</a:t>
            </a:r>
          </a:p>
        </p:txBody>
      </p:sp>
      <p:sp>
        <p:nvSpPr>
          <p:cNvPr id="1049099" name="Content Placeholder 2"/>
          <p:cNvSpPr>
            <a:spLocks noGrp="1"/>
          </p:cNvSpPr>
          <p:nvPr>
            <p:ph sz="quarter" idx="1"/>
          </p:nvPr>
        </p:nvSpPr>
        <p:spPr>
          <a:xfrm>
            <a:off x="1638877" y="1478455"/>
            <a:ext cx="9269412" cy="5400675"/>
          </a:xfrm>
        </p:spPr>
        <p:txBody>
          <a:bodyPr>
            <a:normAutofit fontScale="92500" lnSpcReduction="10000"/>
          </a:bodyPr>
          <a:lstStyle/>
          <a:p>
            <a:pPr eaLnBrk="1" hangingPunct="1">
              <a:lnSpc>
                <a:spcPct val="150000"/>
              </a:lnSpc>
            </a:pPr>
            <a:r>
              <a:rPr lang="en-US" altLang="en-US" sz="2800" dirty="0">
                <a:latin typeface="Comic Sans MS" panose="030F0702030302020204" pitchFamily="66" charset="0"/>
              </a:rPr>
              <a:t>No simple mapping between sounds and words</a:t>
            </a:r>
          </a:p>
          <a:p>
            <a:pPr lvl="1" eaLnBrk="1" hangingPunct="1">
              <a:lnSpc>
                <a:spcPct val="150000"/>
              </a:lnSpc>
            </a:pPr>
            <a:r>
              <a:rPr lang="en-US" altLang="en-US" dirty="0">
                <a:latin typeface="Comic Sans MS" panose="030F0702030302020204" pitchFamily="66" charset="0"/>
              </a:rPr>
              <a:t>Variance in pronunciation due to gender, dialect, </a:t>
            </a:r>
            <a:r>
              <a:rPr lang="en-US" altLang="en-US" sz="2800" dirty="0">
                <a:latin typeface="Comic Sans MS" panose="030F0702030302020204" pitchFamily="66" charset="0"/>
              </a:rPr>
              <a:t>…</a:t>
            </a:r>
          </a:p>
          <a:p>
            <a:pPr lvl="2" eaLnBrk="1" hangingPunct="1">
              <a:lnSpc>
                <a:spcPct val="150000"/>
              </a:lnSpc>
              <a:buFont typeface="Wingdings" panose="05000000000000000000" pitchFamily="2" charset="2"/>
              <a:buChar char="ü"/>
            </a:pPr>
            <a:r>
              <a:rPr lang="en-US" altLang="en-US" sz="2400" dirty="0">
                <a:latin typeface="Comic Sans MS" panose="030F0702030302020204" pitchFamily="66" charset="0"/>
              </a:rPr>
              <a:t> Restriction to handle just one speaker</a:t>
            </a:r>
          </a:p>
          <a:p>
            <a:pPr lvl="1" eaLnBrk="1" hangingPunct="1">
              <a:lnSpc>
                <a:spcPct val="150000"/>
              </a:lnSpc>
            </a:pPr>
            <a:r>
              <a:rPr lang="en-US" altLang="en-US" dirty="0">
                <a:latin typeface="Comic Sans MS" panose="030F0702030302020204" pitchFamily="66" charset="0"/>
              </a:rPr>
              <a:t>Same sound corresponding to different words</a:t>
            </a:r>
          </a:p>
          <a:p>
            <a:pPr lvl="2" eaLnBrk="1" hangingPunct="1">
              <a:lnSpc>
                <a:spcPct val="150000"/>
              </a:lnSpc>
              <a:buFont typeface="Wingdings" panose="05000000000000000000" pitchFamily="2" charset="2"/>
              <a:buChar char="ü"/>
            </a:pPr>
            <a:r>
              <a:rPr lang="en-US" altLang="en-US" dirty="0">
                <a:latin typeface="Comic Sans MS" panose="030F0702030302020204" pitchFamily="66" charset="0"/>
              </a:rPr>
              <a:t> e.g. bear, bare</a:t>
            </a:r>
            <a:endParaRPr lang="en-US" altLang="en-US" sz="2400" dirty="0">
              <a:latin typeface="Comic Sans MS" panose="030F0702030302020204" pitchFamily="66" charset="0"/>
            </a:endParaRPr>
          </a:p>
          <a:p>
            <a:pPr lvl="1" eaLnBrk="1" hangingPunct="1">
              <a:lnSpc>
                <a:spcPct val="150000"/>
              </a:lnSpc>
            </a:pPr>
            <a:r>
              <a:rPr lang="en-US" altLang="en-US" dirty="0">
                <a:latin typeface="Comic Sans MS" panose="030F0702030302020204" pitchFamily="66" charset="0"/>
              </a:rPr>
              <a:t>Finding gaps between words</a:t>
            </a:r>
            <a:r>
              <a:rPr lang="en-US" altLang="en-US" sz="2000" dirty="0">
                <a:latin typeface="Comic Sans MS" panose="030F0702030302020204" pitchFamily="66" charset="0"/>
              </a:rPr>
              <a:t> </a:t>
            </a:r>
          </a:p>
          <a:p>
            <a:pPr lvl="2" eaLnBrk="1" hangingPunct="1">
              <a:lnSpc>
                <a:spcPct val="150000"/>
              </a:lnSpc>
              <a:buFont typeface="Wingdings" panose="05000000000000000000" pitchFamily="2" charset="2"/>
              <a:buChar char="ü"/>
            </a:pPr>
            <a:r>
              <a:rPr lang="en-US" altLang="en-US" dirty="0">
                <a:latin typeface="Comic Sans MS" panose="030F0702030302020204" pitchFamily="66" charset="0"/>
              </a:rPr>
              <a:t> “how to recognize speech”</a:t>
            </a:r>
          </a:p>
          <a:p>
            <a:pPr lvl="2" eaLnBrk="1" hangingPunct="1">
              <a:lnSpc>
                <a:spcPct val="150000"/>
              </a:lnSpc>
              <a:buFont typeface="Wingdings" panose="05000000000000000000" pitchFamily="2" charset="2"/>
              <a:buChar char="ü"/>
            </a:pPr>
            <a:r>
              <a:rPr lang="en-US" altLang="en-US" dirty="0">
                <a:latin typeface="Comic Sans MS" panose="030F0702030302020204" pitchFamily="66" charset="0"/>
              </a:rPr>
              <a:t> “how to wreck a nice beach”</a:t>
            </a:r>
          </a:p>
          <a:p>
            <a:pPr lvl="1" eaLnBrk="1" hangingPunct="1">
              <a:lnSpc>
                <a:spcPct val="150000"/>
              </a:lnSpc>
            </a:pPr>
            <a:r>
              <a:rPr lang="en-US" altLang="en-US" dirty="0">
                <a:latin typeface="Comic Sans MS" panose="030F0702030302020204" pitchFamily="66" charset="0"/>
              </a:rPr>
              <a:t>Noise</a:t>
            </a:r>
          </a:p>
        </p:txBody>
      </p:sp>
      <p:sp>
        <p:nvSpPr>
          <p:cNvPr id="1049100"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35BB7D-F321-48D8-993E-19DA51A2022D}" type="slidenum">
              <a:rPr lang="en-US" altLang="en-US" sz="1400">
                <a:solidFill>
                  <a:srgbClr val="FFFFFF"/>
                </a:solidFill>
                <a:latin typeface="Franklin Gothic Book" panose="020B0503020102020204" pitchFamily="34" charset="0"/>
              </a:rPr>
              <a:pPr/>
              <a:t>168</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1" name="Title 1"/>
          <p:cNvSpPr>
            <a:spLocks noGrp="1"/>
          </p:cNvSpPr>
          <p:nvPr>
            <p:ph type="title"/>
          </p:nvPr>
        </p:nvSpPr>
        <p:spPr>
          <a:xfrm>
            <a:off x="2438401" y="115889"/>
            <a:ext cx="6970713" cy="1152525"/>
          </a:xfrm>
        </p:spPr>
        <p:txBody>
          <a:bodyPr/>
          <a:lstStyle/>
          <a:p>
            <a:pPr algn="ctr" eaLnBrk="1" hangingPunct="1"/>
            <a:r>
              <a:rPr lang="en-US" altLang="en-US" b="1">
                <a:solidFill>
                  <a:srgbClr val="FF3399"/>
                </a:solidFill>
                <a:latin typeface="Comic Sans MS" panose="030F0702030302020204" pitchFamily="66" charset="0"/>
              </a:rPr>
              <a:t>Perception</a:t>
            </a:r>
          </a:p>
        </p:txBody>
      </p:sp>
      <p:sp>
        <p:nvSpPr>
          <p:cNvPr id="1049102" name="Content Placeholder 2"/>
          <p:cNvSpPr>
            <a:spLocks noGrp="1"/>
          </p:cNvSpPr>
          <p:nvPr>
            <p:ph sz="quarter" idx="1"/>
          </p:nvPr>
        </p:nvSpPr>
        <p:spPr>
          <a:xfrm>
            <a:off x="1774825" y="1268414"/>
            <a:ext cx="8713788" cy="5329237"/>
          </a:xfrm>
        </p:spPr>
        <p:txBody>
          <a:bodyPr/>
          <a:lstStyle/>
          <a:p>
            <a:pPr eaLnBrk="1" hangingPunct="1">
              <a:lnSpc>
                <a:spcPct val="200000"/>
              </a:lnSpc>
            </a:pPr>
            <a:r>
              <a:rPr lang="en-US" altLang="en-US" sz="3200" dirty="0">
                <a:latin typeface="Comic Sans MS" panose="030F0702030302020204" pitchFamily="66" charset="0"/>
              </a:rPr>
              <a:t> Perception provides an agent with information about the world they inhabit</a:t>
            </a:r>
          </a:p>
          <a:p>
            <a:pPr lvl="1" eaLnBrk="1" hangingPunct="1">
              <a:lnSpc>
                <a:spcPct val="200000"/>
              </a:lnSpc>
            </a:pPr>
            <a:r>
              <a:rPr lang="en-US" altLang="en-US" sz="3200" dirty="0">
                <a:latin typeface="Comic Sans MS" panose="030F0702030302020204" pitchFamily="66" charset="0"/>
              </a:rPr>
              <a:t> Provided by sensors</a:t>
            </a:r>
          </a:p>
          <a:p>
            <a:pPr lvl="2" eaLnBrk="1" hangingPunct="1">
              <a:lnSpc>
                <a:spcPct val="200000"/>
              </a:lnSpc>
              <a:buFont typeface="Wingdings" panose="05000000000000000000" pitchFamily="2" charset="2"/>
              <a:buChar char="ü"/>
            </a:pPr>
            <a:r>
              <a:rPr lang="en-US" altLang="en-US" sz="2800" dirty="0">
                <a:latin typeface="Comic Sans MS" panose="030F0702030302020204" pitchFamily="66" charset="0"/>
              </a:rPr>
              <a:t> Anything that can record some aspect of the environment and pass it as input to a program</a:t>
            </a:r>
          </a:p>
        </p:txBody>
      </p:sp>
      <p:sp>
        <p:nvSpPr>
          <p:cNvPr id="1049103"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169</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sz="3600" b="1" dirty="0" smtClean="0">
                <a:solidFill>
                  <a:srgbClr val="0033CC"/>
                </a:solidFill>
                <a:latin typeface="Perpetua" pitchFamily="18" charset="0"/>
              </a:rPr>
              <a:t> Automated reasoning:  </a:t>
            </a:r>
            <a:r>
              <a:rPr lang="en-US" sz="2800" dirty="0" smtClean="0">
                <a:latin typeface="Perpetua" pitchFamily="18" charset="0"/>
              </a:rPr>
              <a:t>(use stored information to answer questions and to draw new conclusions</a:t>
            </a:r>
            <a:r>
              <a:rPr lang="en-US" sz="2800" dirty="0" smtClean="0">
                <a:latin typeface="Perpetua" pitchFamily="18" charset="0"/>
              </a:rPr>
              <a:t>)</a:t>
            </a:r>
          </a:p>
          <a:p>
            <a:r>
              <a:rPr lang="en-US" sz="2800" dirty="0" smtClean="0"/>
              <a:t>Automated reasoning is </a:t>
            </a:r>
            <a:r>
              <a:rPr lang="en-US" sz="2800" b="1" dirty="0" smtClean="0"/>
              <a:t>the area of computer science that is concerned with applying reasoning in the form of logic to computing systems</a:t>
            </a:r>
            <a:r>
              <a:rPr lang="en-US" sz="2800" dirty="0" smtClean="0"/>
              <a:t>.</a:t>
            </a:r>
          </a:p>
          <a:p>
            <a:r>
              <a:rPr lang="en-US" sz="2800" dirty="0" smtClean="0"/>
              <a:t> </a:t>
            </a:r>
            <a:r>
              <a:rPr lang="en-US" sz="2800" dirty="0" smtClean="0"/>
              <a:t>If given a set of assumptions and a goal, an automated reasoning system should be able to make logical inferences towards that goal automatically.</a:t>
            </a:r>
            <a:endParaRPr lang="en-US" sz="2800" dirty="0" smtClean="0">
              <a:latin typeface="Perpetua" pitchFamily="18" charset="0"/>
            </a:endParaRPr>
          </a:p>
          <a:p>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4" name="Title 7"/>
          <p:cNvSpPr>
            <a:spLocks noGrp="1"/>
          </p:cNvSpPr>
          <p:nvPr>
            <p:ph type="title"/>
          </p:nvPr>
        </p:nvSpPr>
        <p:spPr>
          <a:xfrm>
            <a:off x="2438401" y="188913"/>
            <a:ext cx="8050213" cy="863600"/>
          </a:xfrm>
        </p:spPr>
        <p:txBody>
          <a:bodyPr/>
          <a:lstStyle/>
          <a:p>
            <a:pPr algn="r" eaLnBrk="1" hangingPunct="1"/>
            <a:r>
              <a:rPr lang="en-US" altLang="en-US" b="1">
                <a:solidFill>
                  <a:srgbClr val="FF3399"/>
                </a:solidFill>
                <a:latin typeface="Comic Sans MS" panose="030F0702030302020204" pitchFamily="66" charset="0"/>
              </a:rPr>
              <a:t>Con’t…</a:t>
            </a:r>
          </a:p>
        </p:txBody>
      </p:sp>
      <p:sp>
        <p:nvSpPr>
          <p:cNvPr id="1049105" name="Content Placeholder 8"/>
          <p:cNvSpPr>
            <a:spLocks noGrp="1"/>
          </p:cNvSpPr>
          <p:nvPr>
            <p:ph sz="quarter" idx="1"/>
          </p:nvPr>
        </p:nvSpPr>
        <p:spPr>
          <a:xfrm>
            <a:off x="533400" y="675699"/>
            <a:ext cx="11099800" cy="5949950"/>
          </a:xfrm>
        </p:spPr>
        <p:txBody>
          <a:bodyPr>
            <a:normAutofit lnSpcReduction="10000"/>
          </a:bodyPr>
          <a:lstStyle/>
          <a:p>
            <a:pPr eaLnBrk="1" hangingPunct="1">
              <a:lnSpc>
                <a:spcPct val="150000"/>
              </a:lnSpc>
            </a:pPr>
            <a:r>
              <a:rPr lang="en-US" altLang="en-US" sz="2800" dirty="0">
                <a:latin typeface="Comic Sans MS" panose="030F0702030302020204" pitchFamily="66" charset="0"/>
              </a:rPr>
              <a:t>There are basically two approaches for perception</a:t>
            </a:r>
          </a:p>
          <a:p>
            <a:pPr lvl="1" eaLnBrk="1" hangingPunct="1">
              <a:lnSpc>
                <a:spcPct val="150000"/>
              </a:lnSpc>
            </a:pPr>
            <a:r>
              <a:rPr lang="en-US" altLang="en-US" b="1" dirty="0">
                <a:solidFill>
                  <a:srgbClr val="0000CC"/>
                </a:solidFill>
                <a:latin typeface="Comic Sans MS" panose="030F0702030302020204" pitchFamily="66" charset="0"/>
              </a:rPr>
              <a:t>Feature Extraction</a:t>
            </a:r>
          </a:p>
          <a:p>
            <a:pPr lvl="2" eaLnBrk="1" hangingPunct="1">
              <a:lnSpc>
                <a:spcPct val="150000"/>
              </a:lnSpc>
              <a:buClr>
                <a:srgbClr val="0000CC"/>
              </a:buClr>
              <a:buFont typeface="Wingdings 2" panose="05020102010507070707" pitchFamily="18" charset="2"/>
              <a:buChar char="P"/>
            </a:pPr>
            <a:r>
              <a:rPr lang="en-US" altLang="en-US" dirty="0">
                <a:latin typeface="Comic Sans MS" panose="030F0702030302020204" pitchFamily="66" charset="0"/>
              </a:rPr>
              <a:t> Detect some small number of features in sensory input and pass them to their agent program</a:t>
            </a:r>
          </a:p>
          <a:p>
            <a:pPr lvl="2" eaLnBrk="1" hangingPunct="1">
              <a:lnSpc>
                <a:spcPct val="150000"/>
              </a:lnSpc>
              <a:buClr>
                <a:srgbClr val="0000CC"/>
              </a:buClr>
              <a:buFont typeface="Wingdings 2" panose="05020102010507070707" pitchFamily="18" charset="2"/>
              <a:buChar char="P"/>
            </a:pPr>
            <a:r>
              <a:rPr lang="en-US" altLang="en-US" dirty="0">
                <a:latin typeface="Comic Sans MS" panose="030F0702030302020204" pitchFamily="66" charset="0"/>
              </a:rPr>
              <a:t> Agent program will combine features with other information</a:t>
            </a:r>
          </a:p>
          <a:p>
            <a:pPr lvl="2" eaLnBrk="1" hangingPunct="1">
              <a:lnSpc>
                <a:spcPct val="150000"/>
              </a:lnSpc>
              <a:buClr>
                <a:srgbClr val="0000CC"/>
              </a:buClr>
              <a:buFont typeface="Wingdings 2" panose="05020102010507070707" pitchFamily="18" charset="2"/>
              <a:buChar char="P"/>
            </a:pPr>
            <a:r>
              <a:rPr lang="en-US" altLang="en-US" dirty="0">
                <a:latin typeface="Comic Sans MS" panose="030F0702030302020204" pitchFamily="66" charset="0"/>
              </a:rPr>
              <a:t>  “bottom up”</a:t>
            </a:r>
          </a:p>
          <a:p>
            <a:pPr lvl="1" eaLnBrk="1" hangingPunct="1">
              <a:lnSpc>
                <a:spcPct val="150000"/>
              </a:lnSpc>
            </a:pPr>
            <a:r>
              <a:rPr lang="en-US" altLang="en-US" b="1" dirty="0">
                <a:solidFill>
                  <a:srgbClr val="0000CC"/>
                </a:solidFill>
                <a:latin typeface="Comic Sans MS" panose="030F0702030302020204" pitchFamily="66" charset="0"/>
              </a:rPr>
              <a:t>Model Based</a:t>
            </a:r>
          </a:p>
          <a:p>
            <a:pPr lvl="2" eaLnBrk="1" hangingPunct="1">
              <a:lnSpc>
                <a:spcPct val="150000"/>
              </a:lnSpc>
              <a:buClr>
                <a:srgbClr val="0000CC"/>
              </a:buClr>
              <a:buFont typeface="Wingdings" panose="05000000000000000000" pitchFamily="2" charset="2"/>
              <a:buChar char="ü"/>
            </a:pPr>
            <a:r>
              <a:rPr lang="en-US" altLang="en-US" dirty="0">
                <a:latin typeface="Comic Sans MS" panose="030F0702030302020204" pitchFamily="66" charset="0"/>
              </a:rPr>
              <a:t> Sensory stimulus is used to reconstruct a model of the world.</a:t>
            </a:r>
          </a:p>
          <a:p>
            <a:pPr lvl="2" eaLnBrk="1" hangingPunct="1">
              <a:lnSpc>
                <a:spcPct val="150000"/>
              </a:lnSpc>
              <a:buClr>
                <a:srgbClr val="0000CC"/>
              </a:buClr>
              <a:buFont typeface="Wingdings" panose="05000000000000000000" pitchFamily="2" charset="2"/>
              <a:buChar char="ü"/>
            </a:pPr>
            <a:r>
              <a:rPr lang="en-US" altLang="en-US" dirty="0">
                <a:latin typeface="Comic Sans MS" panose="030F0702030302020204" pitchFamily="66" charset="0"/>
              </a:rPr>
              <a:t> Start with a function that maps from a state of the world to a stimulus</a:t>
            </a:r>
          </a:p>
          <a:p>
            <a:pPr lvl="2" eaLnBrk="1" hangingPunct="1">
              <a:lnSpc>
                <a:spcPct val="150000"/>
              </a:lnSpc>
              <a:buClr>
                <a:srgbClr val="0000CC"/>
              </a:buClr>
              <a:buFont typeface="Wingdings" panose="05000000000000000000" pitchFamily="2" charset="2"/>
              <a:buChar char="ü"/>
            </a:pPr>
            <a:r>
              <a:rPr lang="en-US" altLang="en-US" dirty="0">
                <a:latin typeface="Comic Sans MS" panose="030F0702030302020204" pitchFamily="66" charset="0"/>
              </a:rPr>
              <a:t>  “top down”</a:t>
            </a:r>
          </a:p>
          <a:p>
            <a:pPr eaLnBrk="1" hangingPunct="1">
              <a:lnSpc>
                <a:spcPct val="150000"/>
              </a:lnSpc>
            </a:pPr>
            <a:endParaRPr lang="en-US" altLang="en-US" dirty="0">
              <a:latin typeface="Comic Sans MS" panose="030F0702030302020204" pitchFamily="66" charset="0"/>
            </a:endParaRPr>
          </a:p>
        </p:txBody>
      </p:sp>
      <p:sp>
        <p:nvSpPr>
          <p:cNvPr id="1049106"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170</a:t>
            </a:fld>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7" name="Title 1"/>
          <p:cNvSpPr>
            <a:spLocks noGrp="1"/>
          </p:cNvSpPr>
          <p:nvPr>
            <p:ph type="title"/>
          </p:nvPr>
        </p:nvSpPr>
        <p:spPr/>
        <p:txBody>
          <a:bodyPr/>
          <a:lstStyle/>
          <a:p>
            <a:pPr algn="r" eaLnBrk="1" hangingPunct="1"/>
            <a:r>
              <a:rPr lang="en-US" altLang="en-US" b="1">
                <a:solidFill>
                  <a:srgbClr val="FF3399"/>
                </a:solidFill>
                <a:latin typeface="Comic Sans MS" panose="030F0702030302020204" pitchFamily="66" charset="0"/>
              </a:rPr>
              <a:t>Con’t…</a:t>
            </a:r>
            <a:endParaRPr lang="en-US" altLang="en-US"/>
          </a:p>
        </p:txBody>
      </p:sp>
      <p:sp>
        <p:nvSpPr>
          <p:cNvPr id="1049108" name="Content Placeholder 2"/>
          <p:cNvSpPr>
            <a:spLocks noGrp="1"/>
          </p:cNvSpPr>
          <p:nvPr>
            <p:ph sz="quarter" idx="1"/>
          </p:nvPr>
        </p:nvSpPr>
        <p:spPr>
          <a:xfrm>
            <a:off x="711200" y="1676400"/>
            <a:ext cx="11480800" cy="4992688"/>
          </a:xfrm>
        </p:spPr>
        <p:txBody>
          <a:bodyPr/>
          <a:lstStyle/>
          <a:p>
            <a:pPr eaLnBrk="1" hangingPunct="1">
              <a:lnSpc>
                <a:spcPct val="150000"/>
              </a:lnSpc>
            </a:pPr>
            <a:r>
              <a:rPr lang="en-US" sz="2800" dirty="0">
                <a:latin typeface="Comic Sans MS" pitchFamily="66" charset="0"/>
              </a:rPr>
              <a:t>In reality, both feature extraction and model-based approaches are needed.</a:t>
            </a:r>
          </a:p>
          <a:p>
            <a:pPr lvl="1" eaLnBrk="1" hangingPunct="1">
              <a:lnSpc>
                <a:spcPct val="150000"/>
              </a:lnSpc>
              <a:buFont typeface="Wingdings" pitchFamily="2" charset="2"/>
              <a:buChar char="ü"/>
            </a:pPr>
            <a:r>
              <a:rPr lang="en-US" sz="2800" dirty="0">
                <a:latin typeface="Comic Sans MS" pitchFamily="66" charset="0"/>
              </a:rPr>
              <a:t> </a:t>
            </a:r>
            <a:r>
              <a:rPr lang="en-US" dirty="0">
                <a:latin typeface="Comic Sans MS" pitchFamily="66" charset="0"/>
              </a:rPr>
              <a:t>Not well understood how to combine these approaches</a:t>
            </a:r>
          </a:p>
          <a:p>
            <a:pPr lvl="1" eaLnBrk="1" hangingPunct="1">
              <a:lnSpc>
                <a:spcPct val="150000"/>
              </a:lnSpc>
              <a:buFont typeface="Wingdings" pitchFamily="2" charset="2"/>
              <a:buChar char="ü"/>
            </a:pPr>
            <a:r>
              <a:rPr lang="en-US" dirty="0">
                <a:latin typeface="Comic Sans MS" pitchFamily="66" charset="0"/>
              </a:rPr>
              <a:t> Knowledge representation of the model is the problem</a:t>
            </a:r>
          </a:p>
          <a:p>
            <a:pPr marL="0" indent="0">
              <a:lnSpc>
                <a:spcPct val="150000"/>
              </a:lnSpc>
              <a:buNone/>
            </a:pPr>
            <a:endParaRPr lang="en-US" sz="2800" dirty="0">
              <a:latin typeface="Comic Sans MS" pitchFamily="66" charset="0"/>
            </a:endParaRPr>
          </a:p>
        </p:txBody>
      </p:sp>
      <p:sp>
        <p:nvSpPr>
          <p:cNvPr id="1049109"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171</a:t>
            </a:fld>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0" name="AutoShape 2"/>
          <p:cNvSpPr>
            <a:spLocks noGrp="1" noChangeArrowheads="1"/>
          </p:cNvSpPr>
          <p:nvPr>
            <p:ph type="title"/>
          </p:nvPr>
        </p:nvSpPr>
        <p:spPr>
          <a:xfrm>
            <a:off x="2362200" y="228601"/>
            <a:ext cx="7924800" cy="823913"/>
          </a:xfrm>
        </p:spPr>
        <p:txBody>
          <a:bodyPr/>
          <a:lstStyle/>
          <a:p>
            <a:pPr algn="ctr" eaLnBrk="1" hangingPunct="1"/>
            <a:r>
              <a:rPr lang="en-US" altLang="en-US" b="1">
                <a:solidFill>
                  <a:srgbClr val="FF3399"/>
                </a:solidFill>
                <a:latin typeface="Comic Sans MS" panose="030F0702030302020204" pitchFamily="66" charset="0"/>
              </a:rPr>
              <a:t>Robotic</a:t>
            </a:r>
          </a:p>
        </p:txBody>
      </p:sp>
      <p:sp>
        <p:nvSpPr>
          <p:cNvPr id="1049111" name="Rectangle 3"/>
          <p:cNvSpPr>
            <a:spLocks noGrp="1" noChangeArrowheads="1"/>
          </p:cNvSpPr>
          <p:nvPr>
            <p:ph sz="quarter" idx="1"/>
          </p:nvPr>
        </p:nvSpPr>
        <p:spPr>
          <a:xfrm>
            <a:off x="609601" y="1516698"/>
            <a:ext cx="11582399" cy="5472113"/>
          </a:xfrm>
        </p:spPr>
        <p:txBody>
          <a:bodyPr>
            <a:normAutofit/>
          </a:bodyPr>
          <a:lstStyle/>
          <a:p>
            <a:pPr marL="274320" indent="-274320">
              <a:lnSpc>
                <a:spcPct val="150000"/>
              </a:lnSpc>
              <a:spcBef>
                <a:spcPts val="580"/>
              </a:spcBef>
              <a:buFont typeface="Wingdings 2"/>
              <a:buChar char=""/>
            </a:pPr>
            <a:r>
              <a:rPr lang="en-US" sz="2800" dirty="0">
                <a:latin typeface="Comic Sans MS" pitchFamily="66" charset="0"/>
              </a:rPr>
              <a:t>Robots are physical agents that perform tasks by manipulating the physical world.  </a:t>
            </a:r>
          </a:p>
          <a:p>
            <a:pPr>
              <a:lnSpc>
                <a:spcPct val="150000"/>
              </a:lnSpc>
              <a:spcBef>
                <a:spcPts val="580"/>
              </a:spcBef>
              <a:buFontTx/>
              <a:buChar char="-"/>
            </a:pPr>
            <a:r>
              <a:rPr lang="en-US" dirty="0">
                <a:latin typeface="Comic Sans MS" pitchFamily="66" charset="0"/>
              </a:rPr>
              <a:t>Equipped with Effectors such as legs, wheels, joints, and grippers. </a:t>
            </a:r>
          </a:p>
          <a:p>
            <a:pPr>
              <a:lnSpc>
                <a:spcPct val="150000"/>
              </a:lnSpc>
              <a:spcBef>
                <a:spcPts val="580"/>
              </a:spcBef>
              <a:buFontTx/>
              <a:buChar char="-"/>
            </a:pPr>
            <a:r>
              <a:rPr lang="en-US" dirty="0">
                <a:latin typeface="Comic Sans MS" pitchFamily="66" charset="0"/>
              </a:rPr>
              <a:t>Also equipped with Sensors to perceive their environment, sensors include cameras and ultrasound to measure the environment’.</a:t>
            </a:r>
            <a:endParaRPr lang="en-US" dirty="0">
              <a:latin typeface="Comic Sans MS" pitchFamily="66" charset="0"/>
              <a:sym typeface="Symbol" pitchFamily="18" charset="2"/>
            </a:endParaRPr>
          </a:p>
        </p:txBody>
      </p:sp>
      <p:sp>
        <p:nvSpPr>
          <p:cNvPr id="1049112" name="Slide Number Placeholder 35"/>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02CAC6-A799-4889-A1DD-26DD9849756B}" type="slidenum">
              <a:rPr lang="en-US" altLang="en-US" sz="1400">
                <a:solidFill>
                  <a:srgbClr val="FFFFFF"/>
                </a:solidFill>
                <a:latin typeface="Franklin Gothic Book" panose="020B0503020102020204" pitchFamily="34" charset="0"/>
              </a:rPr>
              <a:pPr/>
              <a:t>172</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3" name="Rectangle 2"/>
          <p:cNvSpPr>
            <a:spLocks noGrp="1" noChangeArrowheads="1"/>
          </p:cNvSpPr>
          <p:nvPr>
            <p:ph type="title"/>
          </p:nvPr>
        </p:nvSpPr>
        <p:spPr>
          <a:xfrm>
            <a:off x="2438401" y="115888"/>
            <a:ext cx="6753225" cy="1009650"/>
          </a:xfrm>
        </p:spPr>
        <p:txBody>
          <a:bodyPr/>
          <a:lstStyle/>
          <a:p>
            <a:pPr marL="342900" indent="-342900" algn="ctr"/>
            <a:r>
              <a:rPr lang="en-US" altLang="en-US" b="1">
                <a:solidFill>
                  <a:srgbClr val="FF3399"/>
                </a:solidFill>
                <a:latin typeface="Comic Sans MS" panose="030F0702030302020204" pitchFamily="66" charset="0"/>
              </a:rPr>
              <a:t>Types of Robots</a:t>
            </a:r>
            <a:endParaRPr lang="en-US" altLang="en-US">
              <a:solidFill>
                <a:srgbClr val="FF3399"/>
              </a:solidFill>
              <a:latin typeface="Comic Sans MS" panose="030F0702030302020204" pitchFamily="66" charset="0"/>
            </a:endParaRPr>
          </a:p>
        </p:txBody>
      </p:sp>
      <p:sp>
        <p:nvSpPr>
          <p:cNvPr id="1049114" name="Slide Number Placeholder 5"/>
          <p:cNvSpPr>
            <a:spLocks noGrp="1"/>
          </p:cNvSpPr>
          <p:nvPr>
            <p:ph type="sldNum" sz="quarter" idx="4294967295"/>
          </p:nvPr>
        </p:nvSpPr>
        <p:spPr>
          <a:xfrm>
            <a:off x="0" y="1272222"/>
            <a:ext cx="711200" cy="244476"/>
          </a:xfrm>
          <a:noFill/>
          <a:ln>
            <a:miter lim="800000"/>
            <a:headEnd/>
            <a:tailEnd/>
          </a:ln>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2D03A3-65DF-4C8B-B8E9-833B94BED230}" type="slidenum">
              <a:rPr lang="en-US" altLang="en-US" sz="1400">
                <a:solidFill>
                  <a:srgbClr val="FFFFFF"/>
                </a:solidFill>
              </a:rPr>
              <a:pPr/>
              <a:t>173</a:t>
            </a:fld>
            <a:endParaRPr lang="en-US" altLang="en-US" sz="1400">
              <a:solidFill>
                <a:srgbClr val="FFFFFF"/>
              </a:solidFill>
            </a:endParaRPr>
          </a:p>
        </p:txBody>
      </p:sp>
      <p:sp>
        <p:nvSpPr>
          <p:cNvPr id="1049115" name="Rectangle 2"/>
          <p:cNvSpPr>
            <a:spLocks noChangeArrowheads="1"/>
          </p:cNvSpPr>
          <p:nvPr/>
        </p:nvSpPr>
        <p:spPr bwMode="auto">
          <a:xfrm>
            <a:off x="711200" y="1752600"/>
            <a:ext cx="11404600" cy="4293483"/>
          </a:xfrm>
          <a:prstGeom prst="rect">
            <a:avLst/>
          </a:prstGeom>
          <a:noFill/>
          <a:ln>
            <a:noFill/>
          </a:ln>
        </p:spPr>
        <p:txBody>
          <a:bodyPr wrap="square">
            <a:spAutoFit/>
          </a:bodyPr>
          <a:lstStyle>
            <a:lvl1pPr>
              <a:tabLst>
                <a:tab pos="457200" algn="l"/>
              </a:tabLst>
              <a:defRPr sz="2400">
                <a:solidFill>
                  <a:schemeClr val="tx1"/>
                </a:solidFill>
                <a:latin typeface="Times New Roman" panose="02020603050405020304" pitchFamily="18" charset="0"/>
              </a:defRPr>
            </a:lvl1pPr>
            <a:lvl2pPr marL="742950" indent="-285750">
              <a:tabLst>
                <a:tab pos="457200" algn="l"/>
              </a:tabLst>
              <a:defRPr sz="2400">
                <a:solidFill>
                  <a:schemeClr val="tx1"/>
                </a:solidFill>
                <a:latin typeface="Times New Roman" panose="02020603050405020304" pitchFamily="18" charset="0"/>
              </a:defRPr>
            </a:lvl2pPr>
            <a:lvl3pPr marL="1143000" indent="-228600">
              <a:tabLst>
                <a:tab pos="457200" algn="l"/>
              </a:tabLst>
              <a:defRPr sz="2400">
                <a:solidFill>
                  <a:schemeClr val="tx1"/>
                </a:solidFill>
                <a:latin typeface="Times New Roman" panose="02020603050405020304" pitchFamily="18" charset="0"/>
              </a:defRPr>
            </a:lvl3pPr>
            <a:lvl4pPr marL="1600200" indent="-228600">
              <a:tabLst>
                <a:tab pos="457200" algn="l"/>
              </a:tabLst>
              <a:defRPr sz="2400">
                <a:solidFill>
                  <a:schemeClr val="tx1"/>
                </a:solidFill>
                <a:latin typeface="Times New Roman" panose="02020603050405020304" pitchFamily="18" charset="0"/>
              </a:defRPr>
            </a:lvl4pPr>
            <a:lvl5pPr marL="2057400" indent="-228600">
              <a:tabLst>
                <a:tab pos="457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algn="just">
              <a:lnSpc>
                <a:spcPct val="150000"/>
              </a:lnSpc>
            </a:pPr>
            <a:r>
              <a:rPr lang="en-US" altLang="en-US" sz="2600" b="1" dirty="0">
                <a:solidFill>
                  <a:srgbClr val="0000CC"/>
                </a:solidFill>
                <a:latin typeface="Comic Sans MS" panose="030F0702030302020204" pitchFamily="66" charset="0"/>
                <a:cs typeface="Times New Roman" panose="02020603050405020304" pitchFamily="18" charset="0"/>
              </a:rPr>
              <a:t>1.Manipulators: </a:t>
            </a:r>
            <a:r>
              <a:rPr lang="en-US" altLang="en-US" sz="2600" dirty="0">
                <a:latin typeface="Comic Sans MS" panose="030F0702030302020204" pitchFamily="66" charset="0"/>
                <a:cs typeface="Times New Roman" panose="02020603050405020304" pitchFamily="18" charset="0"/>
              </a:rPr>
              <a:t>Manipulators or robot arms are physically anchored to their workplace, for example robots in a factory assembly line.   </a:t>
            </a:r>
          </a:p>
          <a:p>
            <a:pPr algn="just">
              <a:lnSpc>
                <a:spcPct val="150000"/>
              </a:lnSpc>
            </a:pPr>
            <a:r>
              <a:rPr lang="en-US" altLang="en-US" sz="2600" b="1" dirty="0">
                <a:solidFill>
                  <a:srgbClr val="0000CC"/>
                </a:solidFill>
                <a:latin typeface="Comic Sans MS" panose="030F0702030302020204" pitchFamily="66" charset="0"/>
                <a:cs typeface="Times New Roman" panose="02020603050405020304" pitchFamily="18" charset="0"/>
              </a:rPr>
              <a:t>2.Mobile robots: </a:t>
            </a:r>
            <a:r>
              <a:rPr lang="en-US" altLang="en-US" sz="2600" dirty="0">
                <a:latin typeface="Comic Sans MS" panose="030F0702030302020204" pitchFamily="66" charset="0"/>
                <a:cs typeface="Times New Roman" panose="02020603050405020304" pitchFamily="18" charset="0"/>
              </a:rPr>
              <a:t>Mobile robots move around their environment using wheels, legs or similar mechanisms. </a:t>
            </a:r>
          </a:p>
          <a:p>
            <a:pPr algn="just">
              <a:lnSpc>
                <a:spcPct val="150000"/>
              </a:lnSpc>
            </a:pPr>
            <a:r>
              <a:rPr lang="en-US" altLang="en-US" sz="2600" b="1" dirty="0">
                <a:solidFill>
                  <a:srgbClr val="0000CC"/>
                </a:solidFill>
                <a:latin typeface="Comic Sans MS" panose="030F0702030302020204" pitchFamily="66" charset="0"/>
                <a:cs typeface="Times New Roman" panose="02020603050405020304" pitchFamily="18" charset="0"/>
              </a:rPr>
              <a:t>3.Hybrid type robots: </a:t>
            </a:r>
            <a:r>
              <a:rPr lang="en-US" altLang="en-US" sz="2600" dirty="0">
                <a:latin typeface="Comic Sans MS" panose="030F0702030302020204" pitchFamily="66" charset="0"/>
                <a:cs typeface="Times New Roman" panose="02020603050405020304" pitchFamily="18" charset="0"/>
              </a:rPr>
              <a:t>Mobile robot equipped with manipulators, these include the humanoid robot, whose physical design mimics the human torso.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6" name="Rectangle 2"/>
          <p:cNvSpPr>
            <a:spLocks noGrp="1" noChangeArrowheads="1"/>
          </p:cNvSpPr>
          <p:nvPr>
            <p:ph type="title"/>
          </p:nvPr>
        </p:nvSpPr>
        <p:spPr>
          <a:xfrm>
            <a:off x="2438400" y="188913"/>
            <a:ext cx="7772400" cy="792162"/>
          </a:xfrm>
        </p:spPr>
        <p:txBody>
          <a:bodyPr/>
          <a:lstStyle/>
          <a:p>
            <a:pPr marL="342900" indent="-342900"/>
            <a:r>
              <a:rPr lang="en-US" altLang="en-US" b="1">
                <a:solidFill>
                  <a:srgbClr val="FF3399"/>
                </a:solidFill>
                <a:latin typeface="Comic Sans MS" panose="030F0702030302020204" pitchFamily="66" charset="0"/>
              </a:rPr>
              <a:t>Modern uses of Robots</a:t>
            </a:r>
            <a:endParaRPr lang="en-US" altLang="en-US">
              <a:solidFill>
                <a:srgbClr val="FF3399"/>
              </a:solidFill>
              <a:latin typeface="Comic Sans MS" panose="030F0702030302020204" pitchFamily="66" charset="0"/>
            </a:endParaRPr>
          </a:p>
        </p:txBody>
      </p:sp>
      <p:sp>
        <p:nvSpPr>
          <p:cNvPr id="1049117" name="Rectangle 3"/>
          <p:cNvSpPr>
            <a:spLocks noGrp="1" noChangeArrowheads="1"/>
          </p:cNvSpPr>
          <p:nvPr>
            <p:ph sz="quarter" idx="1"/>
          </p:nvPr>
        </p:nvSpPr>
        <p:spPr>
          <a:xfrm>
            <a:off x="1631950" y="981076"/>
            <a:ext cx="8578850" cy="5616575"/>
          </a:xfrm>
        </p:spPr>
        <p:txBody>
          <a:bodyPr/>
          <a:lstStyle/>
          <a:p>
            <a:pPr marL="0" indent="0">
              <a:buNone/>
            </a:pPr>
            <a:r>
              <a:rPr lang="en-US" altLang="en-US" b="1">
                <a:solidFill>
                  <a:srgbClr val="0000CC"/>
                </a:solidFill>
              </a:rPr>
              <a:t>1. Explorations: </a:t>
            </a:r>
            <a:endParaRPr lang="en-US" altLang="en-US">
              <a:solidFill>
                <a:srgbClr val="0000CC"/>
              </a:solidFill>
            </a:endParaRPr>
          </a:p>
        </p:txBody>
      </p:sp>
      <p:sp>
        <p:nvSpPr>
          <p:cNvPr id="1049118" name="Slide Number Placeholder 5"/>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45850F-D5D7-467C-B9CA-283D1C3267F5}" type="slidenum">
              <a:rPr lang="en-US" altLang="en-US" sz="1400">
                <a:solidFill>
                  <a:srgbClr val="FFFFFF"/>
                </a:solidFill>
                <a:latin typeface="Franklin Gothic Book" panose="020B0503020102020204" pitchFamily="34" charset="0"/>
              </a:rPr>
              <a:pPr/>
              <a:t>174</a:t>
            </a:fld>
            <a:endParaRPr lang="en-US" altLang="en-US" sz="1400">
              <a:solidFill>
                <a:srgbClr val="FFFFFF"/>
              </a:solidFill>
              <a:latin typeface="Franklin Gothic Book" panose="020B0503020102020204" pitchFamily="34" charset="0"/>
            </a:endParaRPr>
          </a:p>
        </p:txBody>
      </p:sp>
      <p:pic>
        <p:nvPicPr>
          <p:cNvPr id="2097199" name="Picture 5"/>
          <p:cNvPicPr>
            <a:picLocks noChangeAspect="1" noChangeArrowheads="1"/>
          </p:cNvPicPr>
          <p:nvPr/>
        </p:nvPicPr>
        <p:blipFill>
          <a:blip r:embed="rId2"/>
          <a:srcRect/>
          <a:stretch>
            <a:fillRect/>
          </a:stretch>
        </p:blipFill>
        <p:spPr bwMode="auto">
          <a:xfrm>
            <a:off x="2351089" y="1557338"/>
            <a:ext cx="7058025" cy="4608512"/>
          </a:xfrm>
          <a:prstGeom prst="rect">
            <a:avLst/>
          </a:prstGeom>
          <a:noFill/>
          <a:ln>
            <a:noFill/>
          </a:ln>
          <a:effectLst/>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9" name="Title 1"/>
          <p:cNvSpPr>
            <a:spLocks noGrp="1"/>
          </p:cNvSpPr>
          <p:nvPr>
            <p:ph type="title"/>
          </p:nvPr>
        </p:nvSpPr>
        <p:spPr/>
        <p:txBody>
          <a:bodyPr/>
          <a:lstStyle/>
          <a:p>
            <a:pPr algn="r" eaLnBrk="1" hangingPunct="1"/>
            <a:r>
              <a:rPr lang="en-US" altLang="en-US" b="1">
                <a:solidFill>
                  <a:srgbClr val="FF3399"/>
                </a:solidFill>
                <a:latin typeface="Comic Sans MS" panose="030F0702030302020204" pitchFamily="66" charset="0"/>
              </a:rPr>
              <a:t>Con’t…</a:t>
            </a:r>
          </a:p>
        </p:txBody>
      </p:sp>
      <p:sp>
        <p:nvSpPr>
          <p:cNvPr id="1049120" name="Rectangle 4"/>
          <p:cNvSpPr>
            <a:spLocks noChangeArrowheads="1"/>
          </p:cNvSpPr>
          <p:nvPr/>
        </p:nvSpPr>
        <p:spPr bwMode="auto">
          <a:xfrm>
            <a:off x="1895475" y="908051"/>
            <a:ext cx="2820988" cy="460375"/>
          </a:xfrm>
          <a:prstGeom prst="rect">
            <a:avLst/>
          </a:prstGeom>
          <a:noFill/>
          <a:ln>
            <a:noFill/>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CC"/>
                </a:solidFill>
                <a:cs typeface="Times New Roman" panose="02020603050405020304" pitchFamily="18" charset="0"/>
              </a:rPr>
              <a:t>2. Industry Robots:</a:t>
            </a:r>
            <a:r>
              <a:rPr lang="en-US" altLang="en-US">
                <a:solidFill>
                  <a:srgbClr val="0000CC"/>
                </a:solidFill>
                <a:cs typeface="Times New Roman" panose="02020603050405020304" pitchFamily="18" charset="0"/>
              </a:rPr>
              <a:t> </a:t>
            </a:r>
            <a:endParaRPr lang="en-US" altLang="en-US">
              <a:solidFill>
                <a:srgbClr val="0000CC"/>
              </a:solidFill>
            </a:endParaRPr>
          </a:p>
        </p:txBody>
      </p:sp>
      <p:pic>
        <p:nvPicPr>
          <p:cNvPr id="2097200" name="Picture 25"/>
          <p:cNvPicPr>
            <a:picLocks noChangeAspect="1" noChangeArrowheads="1"/>
          </p:cNvPicPr>
          <p:nvPr/>
        </p:nvPicPr>
        <p:blipFill>
          <a:blip r:embed="rId2"/>
          <a:srcRect/>
          <a:stretch>
            <a:fillRect/>
          </a:stretch>
        </p:blipFill>
        <p:spPr bwMode="auto">
          <a:xfrm>
            <a:off x="2208214" y="1700213"/>
            <a:ext cx="7127875" cy="3384550"/>
          </a:xfrm>
          <a:prstGeom prst="rect">
            <a:avLst/>
          </a:prstGeom>
          <a:noFill/>
          <a:ln>
            <a:noFill/>
          </a:ln>
          <a:effectLst/>
        </p:spPr>
      </p:pic>
      <p:pic>
        <p:nvPicPr>
          <p:cNvPr id="2097201" name="Picture 26"/>
          <p:cNvPicPr>
            <a:picLocks noChangeAspect="1" noChangeArrowheads="1"/>
          </p:cNvPicPr>
          <p:nvPr/>
        </p:nvPicPr>
        <p:blipFill>
          <a:blip r:embed="rId3"/>
          <a:srcRect/>
          <a:stretch>
            <a:fillRect/>
          </a:stretch>
        </p:blipFill>
        <p:spPr bwMode="auto">
          <a:xfrm>
            <a:off x="1895475" y="5661026"/>
            <a:ext cx="3455988" cy="646113"/>
          </a:xfrm>
          <a:prstGeom prst="rect">
            <a:avLst/>
          </a:prstGeom>
          <a:noFill/>
          <a:ln>
            <a:noFill/>
          </a:ln>
          <a:effectLst/>
        </p:spPr>
      </p:pic>
      <p:sp>
        <p:nvSpPr>
          <p:cNvPr id="1049121" name="Slide Number Placeholder 1"/>
          <p:cNvSpPr>
            <a:spLocks noGrp="1"/>
          </p:cNvSpPr>
          <p:nvPr>
            <p:ph type="sldNum" sz="quarter" idx="16"/>
          </p:nvPr>
        </p:nvSpPr>
        <p:spPr/>
        <p:txBody>
          <a:bodyPr>
            <a:normAutofit fontScale="85000" lnSpcReduction="20000"/>
          </a:bodyPr>
          <a:lstStyle/>
          <a:p>
            <a:fld id="{0FCC1C12-E25C-477C-8F6F-30F012F60858}" type="slidenum">
              <a:rPr lang="en-US" smtClean="0"/>
              <a:pPr/>
              <a:t>175</a:t>
            </a:fld>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2" name="Title 1"/>
          <p:cNvSpPr>
            <a:spLocks noGrp="1"/>
          </p:cNvSpPr>
          <p:nvPr>
            <p:ph type="title"/>
          </p:nvPr>
        </p:nvSpPr>
        <p:spPr>
          <a:xfrm>
            <a:off x="2438401" y="188913"/>
            <a:ext cx="8050213" cy="863600"/>
          </a:xfrm>
        </p:spPr>
        <p:txBody>
          <a:bodyPr/>
          <a:lstStyle/>
          <a:p>
            <a:pPr algn="r" eaLnBrk="1" hangingPunct="1"/>
            <a:r>
              <a:rPr lang="en-US" altLang="en-US" b="1">
                <a:solidFill>
                  <a:srgbClr val="FF3399"/>
                </a:solidFill>
                <a:latin typeface="Comic Sans MS" panose="030F0702030302020204" pitchFamily="66" charset="0"/>
              </a:rPr>
              <a:t>Con’t…</a:t>
            </a:r>
            <a:endParaRPr lang="en-US" altLang="en-US"/>
          </a:p>
        </p:txBody>
      </p:sp>
      <p:sp>
        <p:nvSpPr>
          <p:cNvPr id="1049123" name="Rectangle 3"/>
          <p:cNvSpPr>
            <a:spLocks noChangeArrowheads="1"/>
          </p:cNvSpPr>
          <p:nvPr/>
        </p:nvSpPr>
        <p:spPr bwMode="auto">
          <a:xfrm>
            <a:off x="1960563" y="1052513"/>
            <a:ext cx="4362450" cy="461962"/>
          </a:xfrm>
          <a:prstGeom prst="rect">
            <a:avLst/>
          </a:prstGeom>
          <a:noFill/>
          <a:ln>
            <a:noFill/>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CC"/>
                </a:solidFill>
              </a:rPr>
              <a:t>4. In Military and Police corps: </a:t>
            </a:r>
          </a:p>
        </p:txBody>
      </p:sp>
      <p:pic>
        <p:nvPicPr>
          <p:cNvPr id="2097202" name="Picture 6"/>
          <p:cNvPicPr>
            <a:picLocks noChangeAspect="1" noChangeArrowheads="1"/>
          </p:cNvPicPr>
          <p:nvPr/>
        </p:nvPicPr>
        <p:blipFill>
          <a:blip r:embed="rId2"/>
          <a:srcRect/>
          <a:stretch>
            <a:fillRect/>
          </a:stretch>
        </p:blipFill>
        <p:spPr bwMode="auto">
          <a:xfrm>
            <a:off x="2208213" y="1719264"/>
            <a:ext cx="7200900" cy="3457575"/>
          </a:xfrm>
          <a:prstGeom prst="rect">
            <a:avLst/>
          </a:prstGeom>
          <a:noFill/>
          <a:ln>
            <a:noFill/>
          </a:ln>
          <a:effectLst/>
        </p:spPr>
      </p:pic>
      <p:sp>
        <p:nvSpPr>
          <p:cNvPr id="1049124" name="Rectangle 5"/>
          <p:cNvSpPr>
            <a:spLocks noChangeArrowheads="1"/>
          </p:cNvSpPr>
          <p:nvPr/>
        </p:nvSpPr>
        <p:spPr bwMode="auto">
          <a:xfrm>
            <a:off x="2176463" y="5862638"/>
            <a:ext cx="3529012" cy="461962"/>
          </a:xfrm>
          <a:prstGeom prst="rect">
            <a:avLst/>
          </a:prstGeom>
          <a:noFill/>
          <a:ln>
            <a:noFill/>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CC"/>
                </a:solidFill>
              </a:rPr>
              <a:t>5. Entertainment Robots:</a:t>
            </a:r>
          </a:p>
        </p:txBody>
      </p:sp>
      <p:sp>
        <p:nvSpPr>
          <p:cNvPr id="1049125" name="Slide Number Placeholder 1"/>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176</a:t>
            </a:fld>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6" name="AutoShape 2"/>
          <p:cNvSpPr>
            <a:spLocks noGrp="1" noChangeArrowheads="1"/>
          </p:cNvSpPr>
          <p:nvPr>
            <p:ph type="title"/>
          </p:nvPr>
        </p:nvSpPr>
        <p:spPr>
          <a:xfrm>
            <a:off x="2438400" y="188913"/>
            <a:ext cx="7772400" cy="1008062"/>
          </a:xfrm>
        </p:spPr>
        <p:txBody>
          <a:bodyPr/>
          <a:lstStyle/>
          <a:p>
            <a:pPr algn="ctr" eaLnBrk="1" hangingPunct="1"/>
            <a:r>
              <a:rPr lang="en-US" altLang="en-US" b="1">
                <a:solidFill>
                  <a:srgbClr val="FF3399"/>
                </a:solidFill>
                <a:latin typeface="Comic Sans MS" panose="030F0702030302020204" pitchFamily="66" charset="0"/>
              </a:rPr>
              <a:t>Robot hardware</a:t>
            </a:r>
            <a:endParaRPr lang="en-US" altLang="en-US">
              <a:solidFill>
                <a:srgbClr val="FF3399"/>
              </a:solidFill>
              <a:latin typeface="Comic Sans MS" panose="030F0702030302020204" pitchFamily="66" charset="0"/>
            </a:endParaRPr>
          </a:p>
        </p:txBody>
      </p:sp>
      <p:sp>
        <p:nvSpPr>
          <p:cNvPr id="1049127" name="Rectangle 3"/>
          <p:cNvSpPr>
            <a:spLocks noGrp="1" noChangeArrowheads="1"/>
          </p:cNvSpPr>
          <p:nvPr>
            <p:ph sz="quarter" idx="1"/>
          </p:nvPr>
        </p:nvSpPr>
        <p:spPr>
          <a:xfrm>
            <a:off x="1631951" y="1268414"/>
            <a:ext cx="8785225" cy="5329237"/>
          </a:xfrm>
        </p:spPr>
        <p:txBody>
          <a:bodyPr/>
          <a:lstStyle/>
          <a:p>
            <a:pPr eaLnBrk="1" hangingPunct="1"/>
            <a:r>
              <a:rPr lang="en-US" altLang="en-US">
                <a:latin typeface="Comic Sans MS" panose="030F0702030302020204" pitchFamily="66" charset="0"/>
              </a:rPr>
              <a:t>The success of real robots depends at least as much on the design of sensors and effectors that are appropriate for the task. </a:t>
            </a:r>
          </a:p>
        </p:txBody>
      </p:sp>
      <p:sp>
        <p:nvSpPr>
          <p:cNvPr id="1049128"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932FB7-2F33-4A74-A4DC-C3B4D3428C44}" type="slidenum">
              <a:rPr lang="en-US" altLang="en-US" sz="1400">
                <a:solidFill>
                  <a:srgbClr val="FFFFFF"/>
                </a:solidFill>
                <a:latin typeface="Franklin Gothic Book" panose="020B0503020102020204" pitchFamily="34" charset="0"/>
              </a:rPr>
              <a:pPr/>
              <a:t>177</a:t>
            </a:fld>
            <a:endParaRPr lang="en-US" altLang="en-US" sz="1400">
              <a:solidFill>
                <a:srgbClr val="FFFFFF"/>
              </a:solidFill>
              <a:latin typeface="Franklin Gothic Book" panose="020B0503020102020204" pitchFamily="34" charset="0"/>
            </a:endParaRPr>
          </a:p>
        </p:txBody>
      </p:sp>
      <p:pic>
        <p:nvPicPr>
          <p:cNvPr id="2097203" name="Picture 5"/>
          <p:cNvPicPr>
            <a:picLocks noChangeAspect="1" noChangeArrowheads="1"/>
          </p:cNvPicPr>
          <p:nvPr/>
        </p:nvPicPr>
        <p:blipFill>
          <a:blip r:embed="rId2"/>
          <a:srcRect/>
          <a:stretch>
            <a:fillRect/>
          </a:stretch>
        </p:blipFill>
        <p:spPr bwMode="auto">
          <a:xfrm>
            <a:off x="2855913" y="2781300"/>
            <a:ext cx="6335712" cy="3170238"/>
          </a:xfrm>
          <a:prstGeom prst="rect">
            <a:avLst/>
          </a:prstGeom>
          <a:noFill/>
          <a:ln>
            <a:noFill/>
          </a:ln>
          <a:effectLst/>
        </p:spPr>
      </p:pic>
      <p:sp>
        <p:nvSpPr>
          <p:cNvPr id="1049129" name="Rectangle 1"/>
          <p:cNvSpPr>
            <a:spLocks noChangeArrowheads="1"/>
          </p:cNvSpPr>
          <p:nvPr/>
        </p:nvSpPr>
        <p:spPr bwMode="auto">
          <a:xfrm>
            <a:off x="4244975" y="6092826"/>
            <a:ext cx="2730500" cy="461963"/>
          </a:xfrm>
          <a:prstGeom prst="rect">
            <a:avLst/>
          </a:prstGeom>
          <a:noFill/>
          <a:ln>
            <a:noFill/>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0000CC"/>
                </a:solidFill>
              </a:rPr>
              <a:t>Fig: Robot hardware</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0" name="Title 1"/>
          <p:cNvSpPr>
            <a:spLocks noGrp="1"/>
          </p:cNvSpPr>
          <p:nvPr>
            <p:ph type="title"/>
          </p:nvPr>
        </p:nvSpPr>
        <p:spPr>
          <a:xfrm>
            <a:off x="2438400" y="274638"/>
            <a:ext cx="6897688" cy="1143000"/>
          </a:xfrm>
        </p:spPr>
        <p:txBody>
          <a:bodyPr/>
          <a:lstStyle/>
          <a:p>
            <a:pPr algn="ctr" eaLnBrk="1" hangingPunct="1"/>
            <a:r>
              <a:rPr lang="en-US" altLang="en-US" b="1">
                <a:solidFill>
                  <a:srgbClr val="FF3399"/>
                </a:solidFill>
                <a:latin typeface="Comic Sans MS" panose="030F0702030302020204" pitchFamily="66" charset="0"/>
              </a:rPr>
              <a:t>Review Question </a:t>
            </a:r>
          </a:p>
        </p:txBody>
      </p:sp>
      <p:sp>
        <p:nvSpPr>
          <p:cNvPr id="1049131" name="Content Placeholder 2"/>
          <p:cNvSpPr>
            <a:spLocks noGrp="1"/>
          </p:cNvSpPr>
          <p:nvPr>
            <p:ph sz="quarter" idx="1"/>
          </p:nvPr>
        </p:nvSpPr>
        <p:spPr>
          <a:xfrm>
            <a:off x="1774825" y="1700214"/>
            <a:ext cx="8713788" cy="4752975"/>
          </a:xfrm>
        </p:spPr>
        <p:txBody>
          <a:bodyPr>
            <a:normAutofit fontScale="92500"/>
          </a:bodyPr>
          <a:lstStyle/>
          <a:p>
            <a:pPr marL="514350" indent="-514350">
              <a:lnSpc>
                <a:spcPct val="150000"/>
              </a:lnSpc>
              <a:buFont typeface="Wingdings 2" panose="05020102010507070707" pitchFamily="18" charset="2"/>
              <a:buAutoNum type="arabicPeriod"/>
            </a:pPr>
            <a:r>
              <a:rPr lang="en-US" dirty="0">
                <a:latin typeface="Comic Sans MS" pitchFamily="66" charset="0"/>
              </a:rPr>
              <a:t>What do you learn in general from this course? </a:t>
            </a:r>
          </a:p>
          <a:p>
            <a:pPr marL="514350" indent="-514350">
              <a:lnSpc>
                <a:spcPct val="150000"/>
              </a:lnSpc>
              <a:buFont typeface="Wingdings 2" panose="05020102010507070707" pitchFamily="18" charset="2"/>
              <a:buAutoNum type="arabicPeriod"/>
            </a:pPr>
            <a:r>
              <a:rPr lang="en-US" dirty="0">
                <a:latin typeface="Comic Sans MS" pitchFamily="66" charset="0"/>
              </a:rPr>
              <a:t>What is the importance of NLP?</a:t>
            </a:r>
          </a:p>
          <a:p>
            <a:pPr marL="514350" indent="-514350">
              <a:lnSpc>
                <a:spcPct val="150000"/>
              </a:lnSpc>
              <a:buFont typeface="Wingdings 2" panose="05020102010507070707" pitchFamily="18" charset="2"/>
              <a:buAutoNum type="arabicPeriod"/>
            </a:pPr>
            <a:r>
              <a:rPr lang="en-US" dirty="0">
                <a:latin typeface="Comic Sans MS" pitchFamily="66" charset="0"/>
              </a:rPr>
              <a:t>Why NL Understanding is hard?</a:t>
            </a:r>
          </a:p>
          <a:p>
            <a:pPr marL="514350" indent="-514350">
              <a:lnSpc>
                <a:spcPct val="150000"/>
              </a:lnSpc>
              <a:buFont typeface="Wingdings 2" panose="05020102010507070707" pitchFamily="18" charset="2"/>
              <a:buAutoNum type="arabicPeriod"/>
            </a:pPr>
            <a:r>
              <a:rPr lang="en-US" dirty="0">
                <a:latin typeface="Comic Sans MS" pitchFamily="66" charset="0"/>
              </a:rPr>
              <a:t>Define the following terms</a:t>
            </a:r>
          </a:p>
          <a:p>
            <a:pPr marL="0" indent="0">
              <a:lnSpc>
                <a:spcPct val="150000"/>
              </a:lnSpc>
              <a:buNone/>
            </a:pPr>
            <a:r>
              <a:rPr lang="en-US" dirty="0">
                <a:latin typeface="Comic Sans MS" pitchFamily="66" charset="0"/>
              </a:rPr>
              <a:t>      - lexical selection </a:t>
            </a:r>
          </a:p>
          <a:p>
            <a:pPr marL="0" indent="0">
              <a:lnSpc>
                <a:spcPct val="150000"/>
              </a:lnSpc>
              <a:buNone/>
            </a:pPr>
            <a:r>
              <a:rPr lang="en-US" dirty="0">
                <a:latin typeface="Comic Sans MS" pitchFamily="66" charset="0"/>
              </a:rPr>
              <a:t>      - speech recognition </a:t>
            </a:r>
          </a:p>
        </p:txBody>
      </p:sp>
      <p:sp>
        <p:nvSpPr>
          <p:cNvPr id="1049132"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E97A6-150B-4B48-BC64-4DC9C3583A23}" type="slidenum">
              <a:rPr lang="en-US" altLang="en-US" sz="1400">
                <a:solidFill>
                  <a:srgbClr val="FFFFFF"/>
                </a:solidFill>
                <a:latin typeface="Franklin Gothic Book" panose="020B0503020102020204" pitchFamily="34" charset="0"/>
              </a:rPr>
              <a:pPr/>
              <a:t>178</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3" name="Title 1"/>
          <p:cNvSpPr>
            <a:spLocks noGrp="1"/>
          </p:cNvSpPr>
          <p:nvPr>
            <p:ph type="title"/>
          </p:nvPr>
        </p:nvSpPr>
        <p:spPr>
          <a:xfrm>
            <a:off x="2438400" y="274638"/>
            <a:ext cx="6465888" cy="1143000"/>
          </a:xfrm>
        </p:spPr>
        <p:txBody>
          <a:bodyPr/>
          <a:lstStyle/>
          <a:p>
            <a:pPr algn="ctr" eaLnBrk="1" hangingPunct="1"/>
            <a:r>
              <a:rPr lang="en-US" altLang="en-US">
                <a:solidFill>
                  <a:srgbClr val="00CC00"/>
                </a:solidFill>
                <a:latin typeface="Comic Sans MS" panose="030F0702030302020204" pitchFamily="66" charset="0"/>
              </a:rPr>
              <a:t>About Your feeling </a:t>
            </a:r>
          </a:p>
        </p:txBody>
      </p:sp>
      <p:sp>
        <p:nvSpPr>
          <p:cNvPr id="1049134" name="Content Placeholder 2"/>
          <p:cNvSpPr>
            <a:spLocks noGrp="1"/>
          </p:cNvSpPr>
          <p:nvPr>
            <p:ph sz="quarter" idx="1"/>
          </p:nvPr>
        </p:nvSpPr>
        <p:spPr>
          <a:xfrm>
            <a:off x="1847851" y="1628776"/>
            <a:ext cx="8640763" cy="4391025"/>
          </a:xfrm>
        </p:spPr>
        <p:txBody>
          <a:bodyPr/>
          <a:lstStyle/>
          <a:p>
            <a:pPr marL="514350" indent="-514350">
              <a:lnSpc>
                <a:spcPct val="150000"/>
              </a:lnSpc>
              <a:buFont typeface="Wingdings 2" panose="05020102010507070707" pitchFamily="18" charset="2"/>
              <a:buAutoNum type="arabicPeriod"/>
            </a:pPr>
            <a:r>
              <a:rPr lang="en-US" altLang="en-US" sz="2800">
                <a:solidFill>
                  <a:srgbClr val="0000FF"/>
                </a:solidFill>
                <a:latin typeface="Comic Sans MS" panose="030F0702030302020204" pitchFamily="66" charset="0"/>
              </a:rPr>
              <a:t>What do you feel about the course?</a:t>
            </a:r>
          </a:p>
          <a:p>
            <a:pPr marL="514350" indent="-514350">
              <a:lnSpc>
                <a:spcPct val="150000"/>
              </a:lnSpc>
              <a:buFont typeface="Wingdings 2" panose="05020102010507070707" pitchFamily="18" charset="2"/>
              <a:buAutoNum type="arabicPeriod"/>
            </a:pPr>
            <a:r>
              <a:rPr lang="en-US" altLang="en-US" sz="2800">
                <a:solidFill>
                  <a:srgbClr val="0000FF"/>
                </a:solidFill>
                <a:latin typeface="Comic Sans MS" panose="030F0702030302020204" pitchFamily="66" charset="0"/>
              </a:rPr>
              <a:t>How do you see the teaching learning process? </a:t>
            </a:r>
          </a:p>
          <a:p>
            <a:pPr marL="514350" indent="-514350">
              <a:lnSpc>
                <a:spcPct val="150000"/>
              </a:lnSpc>
              <a:buFont typeface="Wingdings 2" panose="05020102010507070707" pitchFamily="18" charset="2"/>
              <a:buAutoNum type="arabicPeriod"/>
            </a:pPr>
            <a:r>
              <a:rPr lang="en-US" altLang="en-US" sz="2800">
                <a:solidFill>
                  <a:srgbClr val="0000FF"/>
                </a:solidFill>
                <a:latin typeface="Comic Sans MS" panose="030F0702030302020204" pitchFamily="66" charset="0"/>
              </a:rPr>
              <a:t>Do you have any comment/suggestion?  </a:t>
            </a:r>
          </a:p>
        </p:txBody>
      </p:sp>
      <p:sp>
        <p:nvSpPr>
          <p:cNvPr id="1049135" name="Slide Number Placeholder 3"/>
          <p:cNvSpPr>
            <a:spLocks noGrp="1"/>
          </p:cNvSpPr>
          <p:nvPr>
            <p:ph type="sldNum" sz="quarter" idx="4294967295"/>
          </p:nvPr>
        </p:nvSpPr>
        <p:spPr>
          <a:xfrm>
            <a:off x="0" y="1272222"/>
            <a:ext cx="711200" cy="244476"/>
          </a:xfrm>
        </p:spPr>
        <p:txBody>
          <a:bodyPr>
            <a:normAutofit fontScale="85000" lnSpcReduction="20000"/>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EB4EAF-BDAD-42EA-9875-FA1403469258}" type="slidenum">
              <a:rPr lang="en-US" altLang="en-US" sz="1400">
                <a:solidFill>
                  <a:srgbClr val="FFFFFF"/>
                </a:solidFill>
                <a:latin typeface="Franklin Gothic Book" panose="020B0503020102020204" pitchFamily="34" charset="0"/>
              </a:rPr>
              <a:pPr/>
              <a:t>179</a:t>
            </a:fld>
            <a:endParaRPr lang="en-US" altLang="en-US" sz="1400">
              <a:solidFill>
                <a:srgbClr val="FFFFFF"/>
              </a:solidFill>
              <a:latin typeface="Franklin Gothic Book" panose="020B0503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b="1" dirty="0">
                <a:solidFill>
                  <a:srgbClr val="FF00FF"/>
                </a:solidFill>
              </a:rPr>
              <a:t>Con’t…</a:t>
            </a:r>
          </a:p>
        </p:txBody>
      </p:sp>
      <p:sp>
        <p:nvSpPr>
          <p:cNvPr id="1048640"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18</a:t>
            </a:fld>
            <a:endParaRPr lang="en-US"/>
          </a:p>
        </p:txBody>
      </p:sp>
      <p:sp>
        <p:nvSpPr>
          <p:cNvPr id="1048641" name="Content Placeholder 3"/>
          <p:cNvSpPr>
            <a:spLocks noGrp="1"/>
          </p:cNvSpPr>
          <p:nvPr>
            <p:ph sz="quarter" idx="1"/>
          </p:nvPr>
        </p:nvSpPr>
        <p:spPr>
          <a:xfrm>
            <a:off x="816864" y="1600200"/>
            <a:ext cx="10871200" cy="5105400"/>
          </a:xfrm>
        </p:spPr>
        <p:txBody>
          <a:bodyPr>
            <a:normAutofit fontScale="97759" lnSpcReduction="10000"/>
          </a:bodyPr>
          <a:lstStyle/>
          <a:p>
            <a:pPr marL="228600" indent="-228600">
              <a:lnSpc>
                <a:spcPct val="170000"/>
              </a:lnSpc>
              <a:buClr>
                <a:srgbClr val="FF00FF"/>
              </a:buClr>
              <a:buSzPct val="85000"/>
              <a:buFont typeface="Wingdings" pitchFamily="2" charset="2"/>
              <a:buChar char="ü"/>
            </a:pPr>
            <a:r>
              <a:rPr lang="en-US" sz="3600" b="1" dirty="0">
                <a:solidFill>
                  <a:srgbClr val="0033CC"/>
                </a:solidFill>
              </a:rPr>
              <a:t> </a:t>
            </a:r>
            <a:r>
              <a:rPr lang="en-US" sz="4100" b="1" dirty="0">
                <a:solidFill>
                  <a:srgbClr val="0033CC"/>
                </a:solidFill>
              </a:rPr>
              <a:t>Machine learning:</a:t>
            </a:r>
            <a:r>
              <a:rPr lang="en-US" sz="4100" dirty="0">
                <a:solidFill>
                  <a:srgbClr val="0033CC"/>
                </a:solidFill>
              </a:rPr>
              <a:t> </a:t>
            </a:r>
            <a:r>
              <a:rPr lang="en-US" sz="3200" dirty="0"/>
              <a:t>(adapt to new circumstances and accumulate knowledge</a:t>
            </a:r>
            <a:r>
              <a:rPr lang="en-US" sz="3200" dirty="0" smtClean="0"/>
              <a:t>)</a:t>
            </a:r>
          </a:p>
          <a:p>
            <a:pPr marL="228600" indent="-228600">
              <a:lnSpc>
                <a:spcPct val="170000"/>
              </a:lnSpc>
              <a:buClr>
                <a:srgbClr val="FF00FF"/>
              </a:buClr>
              <a:buSzPct val="85000"/>
              <a:buFont typeface="Wingdings" pitchFamily="2" charset="2"/>
              <a:buChar char="ü"/>
            </a:pPr>
            <a:r>
              <a:rPr lang="en-US" sz="3200" dirty="0" smtClean="0"/>
              <a:t>Machine learning is a branch of artificial intelligence (AI) and computer science which </a:t>
            </a:r>
            <a:r>
              <a:rPr lang="en-US" sz="3200" b="1" dirty="0" smtClean="0"/>
              <a:t>focuses on the use of data and algorithms to imitate the way that humans learn, gradually improving its accuracy</a:t>
            </a:r>
            <a:r>
              <a:rPr lang="en-US" sz="3200" dirty="0" smtClean="0"/>
              <a:t>.</a:t>
            </a:r>
            <a:endParaRPr lang="en-US" sz="3200" dirty="0"/>
          </a:p>
          <a:p>
            <a:pPr>
              <a:lnSpc>
                <a:spcPct val="170000"/>
              </a:lnSpc>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FF"/>
                </a:solidFill>
              </a:rPr>
              <a:t>Con’t</a:t>
            </a:r>
            <a:r>
              <a:rPr lang="en-US" b="1" dirty="0" smtClean="0">
                <a:solidFill>
                  <a:srgbClr val="FF00FF"/>
                </a:solidFill>
              </a:rPr>
              <a:t>…</a:t>
            </a:r>
            <a:endParaRPr lang="en-US" dirty="0"/>
          </a:p>
        </p:txBody>
      </p:sp>
      <p:sp>
        <p:nvSpPr>
          <p:cNvPr id="3" name="Content Placeholder 2"/>
          <p:cNvSpPr>
            <a:spLocks noGrp="1"/>
          </p:cNvSpPr>
          <p:nvPr>
            <p:ph sz="quarter" idx="1"/>
          </p:nvPr>
        </p:nvSpPr>
        <p:spPr>
          <a:xfrm>
            <a:off x="816864" y="1600200"/>
            <a:ext cx="10871200" cy="4800600"/>
          </a:xfrm>
        </p:spPr>
        <p:txBody>
          <a:bodyPr>
            <a:normAutofit fontScale="85000" lnSpcReduction="20000"/>
          </a:bodyPr>
          <a:lstStyle/>
          <a:p>
            <a:pPr marL="228600" indent="-228600">
              <a:lnSpc>
                <a:spcPct val="170000"/>
              </a:lnSpc>
              <a:buClr>
                <a:srgbClr val="FF00FF"/>
              </a:buClr>
              <a:buSzPct val="85000"/>
              <a:buFont typeface="Wingdings" pitchFamily="2" charset="2"/>
              <a:buChar char="ü"/>
            </a:pPr>
            <a:r>
              <a:rPr lang="en-US" sz="2800" b="1" dirty="0" smtClean="0">
                <a:solidFill>
                  <a:srgbClr val="0033CC"/>
                </a:solidFill>
              </a:rPr>
              <a:t> </a:t>
            </a:r>
            <a:r>
              <a:rPr lang="en-US" sz="4000" b="1" dirty="0" smtClean="0">
                <a:solidFill>
                  <a:srgbClr val="0033CC"/>
                </a:solidFill>
              </a:rPr>
              <a:t>Computer vision</a:t>
            </a:r>
            <a:r>
              <a:rPr lang="en-US" sz="3200" b="1" dirty="0" smtClean="0">
                <a:solidFill>
                  <a:srgbClr val="0033CC"/>
                </a:solidFill>
              </a:rPr>
              <a:t>:</a:t>
            </a:r>
            <a:r>
              <a:rPr lang="en-US" sz="3200" dirty="0" smtClean="0">
                <a:solidFill>
                  <a:srgbClr val="0033CC"/>
                </a:solidFill>
              </a:rPr>
              <a:t> </a:t>
            </a:r>
            <a:r>
              <a:rPr lang="en-US" sz="3200" dirty="0" smtClean="0"/>
              <a:t>(recognize objects based on patterns in the same way as the human visual system does</a:t>
            </a:r>
            <a:r>
              <a:rPr lang="en-US" sz="3200" dirty="0" smtClean="0"/>
              <a:t>)</a:t>
            </a:r>
          </a:p>
          <a:p>
            <a:pPr marL="228600" indent="-228600">
              <a:lnSpc>
                <a:spcPct val="170000"/>
              </a:lnSpc>
              <a:buClr>
                <a:srgbClr val="FF00FF"/>
              </a:buClr>
              <a:buSzPct val="85000"/>
              <a:buFont typeface="Wingdings" pitchFamily="2" charset="2"/>
              <a:buChar char="ü"/>
            </a:pPr>
            <a:r>
              <a:rPr lang="en-US" sz="3200" dirty="0" smtClean="0"/>
              <a:t>Computer vision is </a:t>
            </a:r>
            <a:r>
              <a:rPr lang="en-US" sz="3200" b="1" dirty="0" smtClean="0"/>
              <a:t>a field of AI that trains computers to capture and interpret information from image and video data</a:t>
            </a:r>
            <a:r>
              <a:rPr lang="en-US" sz="3200" dirty="0" smtClean="0"/>
              <a:t>. </a:t>
            </a:r>
            <a:endParaRPr lang="en-US" sz="3200" dirty="0" smtClean="0"/>
          </a:p>
          <a:p>
            <a:pPr marL="228600" indent="-228600">
              <a:lnSpc>
                <a:spcPct val="170000"/>
              </a:lnSpc>
              <a:buClr>
                <a:srgbClr val="FF00FF"/>
              </a:buClr>
              <a:buSzPct val="85000"/>
              <a:buFont typeface="Wingdings" pitchFamily="2" charset="2"/>
              <a:buChar char="ü"/>
            </a:pPr>
            <a:r>
              <a:rPr lang="en-US" sz="3200" dirty="0" smtClean="0"/>
              <a:t>By </a:t>
            </a:r>
            <a:r>
              <a:rPr lang="en-US" sz="3200" dirty="0" smtClean="0"/>
              <a:t>applying machine learning (ML) models to images, computers can classify objects and respond—like unlocking your </a:t>
            </a:r>
            <a:r>
              <a:rPr lang="en-US" sz="3200" dirty="0" smtClean="0"/>
              <a:t>Smartphone </a:t>
            </a:r>
            <a:r>
              <a:rPr lang="en-US" sz="3200" dirty="0" smtClean="0"/>
              <a:t>when it recognizes your face.</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b="1" i="1" dirty="0">
                <a:solidFill>
                  <a:srgbClr val="00B0F0"/>
                </a:solidFill>
                <a:latin typeface="Bell MT" pitchFamily="18" charset="0"/>
              </a:rPr>
              <a:t>        </a:t>
            </a:r>
            <a:endParaRPr lang="en-US" dirty="0"/>
          </a:p>
        </p:txBody>
      </p:sp>
      <p:sp>
        <p:nvSpPr>
          <p:cNvPr id="1048598" name="Slide Number Placeholder 4"/>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a:t>
            </a:fld>
            <a:endParaRPr lang="en-US"/>
          </a:p>
        </p:txBody>
      </p:sp>
      <p:sp>
        <p:nvSpPr>
          <p:cNvPr id="1048599" name="Content Placeholder 2"/>
          <p:cNvSpPr>
            <a:spLocks noGrp="1"/>
          </p:cNvSpPr>
          <p:nvPr>
            <p:ph sz="quarter" idx="1"/>
          </p:nvPr>
        </p:nvSpPr>
        <p:spPr>
          <a:xfrm>
            <a:off x="1676400" y="1600200"/>
            <a:ext cx="8763000" cy="4495800"/>
          </a:xfrm>
        </p:spPr>
        <p:txBody>
          <a:bodyPr/>
          <a:lstStyle/>
          <a:p>
            <a:pPr lvl="0">
              <a:buNone/>
            </a:pPr>
            <a:r>
              <a:rPr lang="en-US" dirty="0"/>
              <a:t>         </a:t>
            </a:r>
          </a:p>
          <a:p>
            <a:pPr algn="ctr">
              <a:buNone/>
            </a:pPr>
            <a:r>
              <a:rPr lang="en-US" sz="2800" b="1" dirty="0" smtClean="0">
                <a:solidFill>
                  <a:srgbClr val="FF00FF"/>
                </a:solidFill>
                <a:latin typeface="Aatrix OCRA" pitchFamily="33" charset="0"/>
              </a:rPr>
              <a:t>Artificial Intelligence </a:t>
            </a:r>
          </a:p>
          <a:p>
            <a:pPr lvl="0" algn="ctr">
              <a:buNone/>
            </a:pPr>
            <a:endParaRPr lang="en-US" b="1" i="1" dirty="0">
              <a:solidFill>
                <a:srgbClr val="00B0F0"/>
              </a:solidFill>
              <a:latin typeface="Bell MT" pitchFamily="18" charset="0"/>
            </a:endParaRPr>
          </a:p>
          <a:p>
            <a:pPr lvl="0">
              <a:buNone/>
            </a:pPr>
            <a:r>
              <a:rPr lang="en-US" b="1" i="1" dirty="0">
                <a:solidFill>
                  <a:srgbClr val="00B0F0"/>
                </a:solidFill>
                <a:latin typeface="Bell MT" pitchFamily="18" charset="0"/>
              </a:rPr>
              <a:t>                        </a:t>
            </a:r>
            <a:endParaRPr lang="en-US" b="1" i="1" dirty="0" smtClean="0">
              <a:solidFill>
                <a:srgbClr val="00B0F0"/>
              </a:solidFill>
              <a:latin typeface="Bell MT" pitchFamily="18" charset="0"/>
            </a:endParaRPr>
          </a:p>
          <a:p>
            <a:pPr lvl="0">
              <a:buNone/>
            </a:pPr>
            <a:r>
              <a:rPr lang="en-US" b="1" i="1" dirty="0" smtClean="0">
                <a:solidFill>
                  <a:srgbClr val="00B0F0"/>
                </a:solidFill>
                <a:latin typeface="Bell MT" pitchFamily="18" charset="0"/>
              </a:rPr>
              <a:t>        </a:t>
            </a:r>
            <a:r>
              <a:rPr lang="en-US" sz="3600" b="1" dirty="0">
                <a:solidFill>
                  <a:srgbClr val="00B0F0"/>
                </a:solidFill>
                <a:latin typeface="Bell MT" pitchFamily="18" charset="0"/>
              </a:rPr>
              <a:t>CHAPTER-ONE</a:t>
            </a:r>
            <a:endParaRPr lang="en-US" b="1" dirty="0">
              <a:solidFill>
                <a:srgbClr val="FF00FF"/>
              </a:solidFill>
              <a:latin typeface="Aatrix OCRA" pitchFamily="33" charset="0"/>
            </a:endParaRPr>
          </a:p>
          <a:p>
            <a:pPr lvl="0" algn="ctr">
              <a:buNone/>
            </a:pPr>
            <a:endParaRPr lang="en-US" b="1" dirty="0">
              <a:solidFill>
                <a:srgbClr val="FF00FF"/>
              </a:solidFill>
              <a:latin typeface="Aatrix OCRA" pitchFamily="33" charset="0"/>
            </a:endParaRPr>
          </a:p>
          <a:p>
            <a:pPr lvl="0" algn="ctr">
              <a:buNone/>
            </a:pPr>
            <a:r>
              <a:rPr lang="en-US" b="1" dirty="0">
                <a:solidFill>
                  <a:srgbClr val="FF00FF"/>
                </a:solidFill>
                <a:latin typeface="Aatrix OCRA" pitchFamily="33" charset="0"/>
              </a:rPr>
              <a:t>Introduction to </a:t>
            </a:r>
            <a:r>
              <a:rPr lang="en-US" sz="2800" b="1" dirty="0">
                <a:solidFill>
                  <a:srgbClr val="FF00FF"/>
                </a:solidFill>
                <a:latin typeface="Aatrix OCRA" pitchFamily="33" charset="0"/>
              </a:rPr>
              <a:t>Artificial Intelligence </a:t>
            </a:r>
            <a:endParaRPr lang="en-US" b="1" dirty="0">
              <a:solidFill>
                <a:srgbClr val="FF00FF"/>
              </a:solidFill>
              <a:latin typeface="Aatrix OCRA" pitchFamily="33" charset="0"/>
            </a:endParaRP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FF"/>
                </a:solidFill>
              </a:rPr>
              <a:t>Con’t</a:t>
            </a:r>
            <a:r>
              <a:rPr lang="en-US" b="1" dirty="0" smtClean="0">
                <a:solidFill>
                  <a:srgbClr val="FF00FF"/>
                </a:solidFill>
              </a:rPr>
              <a:t>…</a:t>
            </a:r>
            <a:endParaRPr lang="en-US" dirty="0"/>
          </a:p>
        </p:txBody>
      </p:sp>
      <p:sp>
        <p:nvSpPr>
          <p:cNvPr id="3" name="Content Placeholder 2"/>
          <p:cNvSpPr>
            <a:spLocks noGrp="1"/>
          </p:cNvSpPr>
          <p:nvPr>
            <p:ph sz="quarter" idx="1"/>
          </p:nvPr>
        </p:nvSpPr>
        <p:spPr/>
        <p:txBody>
          <a:bodyPr/>
          <a:lstStyle/>
          <a:p>
            <a:pPr>
              <a:buNone/>
            </a:pPr>
            <a:r>
              <a:rPr lang="en-US" sz="4400" b="1" dirty="0" smtClean="0">
                <a:solidFill>
                  <a:srgbClr val="0033CC"/>
                </a:solidFill>
              </a:rPr>
              <a:t>Robotics: </a:t>
            </a:r>
            <a:r>
              <a:rPr lang="en-US" sz="3200" dirty="0" smtClean="0"/>
              <a:t>(produce mechanical device capable of controlled motion with the ability to move, see, hear, and accordingly take actions in the world, possibly responding to new perceptions)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History of AI </a:t>
            </a:r>
          </a:p>
        </p:txBody>
      </p:sp>
      <p:sp>
        <p:nvSpPr>
          <p:cNvPr id="1048643" name="Content Placeholder 2"/>
          <p:cNvSpPr>
            <a:spLocks noGrp="1"/>
          </p:cNvSpPr>
          <p:nvPr>
            <p:ph idx="1"/>
          </p:nvPr>
        </p:nvSpPr>
        <p:spPr>
          <a:xfrm>
            <a:off x="838199" y="1825625"/>
            <a:ext cx="10996749" cy="4901746"/>
          </a:xfrm>
        </p:spPr>
        <p:txBody>
          <a:bodyPr>
            <a:normAutofit fontScale="95833"/>
          </a:bodyPr>
          <a:lstStyle/>
          <a:p>
            <a:pPr>
              <a:lnSpc>
                <a:spcPct val="150000"/>
              </a:lnSpc>
            </a:pPr>
            <a:r>
              <a:rPr lang="en-US" sz="2400" dirty="0">
                <a:latin typeface="Times New Roman" panose="02020603050405020304" pitchFamily="18" charset="0"/>
                <a:cs typeface="Times New Roman" panose="02020603050405020304" pitchFamily="18" charset="0"/>
              </a:rPr>
              <a:t>Maturation of Artificial Intelligence (1943-1952) </a:t>
            </a:r>
          </a:p>
          <a:p>
            <a:pPr marL="0" indent="0">
              <a:lnSpc>
                <a:spcPct val="150000"/>
              </a:lnSpc>
              <a:buNone/>
            </a:pPr>
            <a:r>
              <a:rPr lang="en-US" sz="2400" dirty="0">
                <a:latin typeface="Times New Roman" panose="02020603050405020304" pitchFamily="18" charset="0"/>
                <a:cs typeface="Times New Roman" panose="02020603050405020304" pitchFamily="18" charset="0"/>
              </a:rPr>
              <a:t>➢ The year 1943: The first work which is now recognized as AI was done by Warren McCulloch and Walter pits in 1943. They proposed a model of artificial neurons.</a:t>
            </a:r>
          </a:p>
          <a:p>
            <a:pPr marL="0" indent="0">
              <a:lnSpc>
                <a:spcPct val="150000"/>
              </a:lnSpc>
              <a:buNone/>
            </a:pPr>
            <a:r>
              <a:rPr lang="en-US" sz="2400" dirty="0">
                <a:latin typeface="Times New Roman" panose="02020603050405020304" pitchFamily="18" charset="0"/>
                <a:cs typeface="Times New Roman" panose="02020603050405020304" pitchFamily="18" charset="0"/>
              </a:rPr>
              <a:t> ➢ The year 1949: Donald Hebb demonstrated an updating rule for modifying the connection strength between neurons. His rule is now called </a:t>
            </a:r>
            <a:r>
              <a:rPr lang="en-US" sz="2400" dirty="0" err="1">
                <a:latin typeface="Times New Roman" panose="02020603050405020304" pitchFamily="18" charset="0"/>
                <a:cs typeface="Times New Roman" panose="02020603050405020304" pitchFamily="18" charset="0"/>
              </a:rPr>
              <a:t>Hebbian</a:t>
            </a:r>
            <a:r>
              <a:rPr lang="en-US" sz="2400" dirty="0">
                <a:latin typeface="Times New Roman" panose="02020603050405020304" pitchFamily="18" charset="0"/>
                <a:cs typeface="Times New Roman" panose="02020603050405020304" pitchFamily="18" charset="0"/>
              </a:rPr>
              <a:t> learning.</a:t>
            </a:r>
          </a:p>
          <a:p>
            <a:pPr marL="0" indent="0">
              <a:lnSpc>
                <a:spcPct val="150000"/>
              </a:lnSpc>
              <a:buNone/>
            </a:pPr>
            <a:r>
              <a:rPr lang="en-US" sz="2400" dirty="0">
                <a:latin typeface="Times New Roman" panose="02020603050405020304" pitchFamily="18" charset="0"/>
                <a:cs typeface="Times New Roman" panose="02020603050405020304" pitchFamily="18" charset="0"/>
              </a:rPr>
              <a:t> ➢ The year 1950: The Alan Turing who was an English mathematician and pioneered Machine learning in 1950.</a:t>
            </a:r>
          </a:p>
        </p:txBody>
      </p:sp>
      <p:sp>
        <p:nvSpPr>
          <p:cNvPr id="1048644"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dirty="0"/>
              <a:t>Cont’d… </a:t>
            </a:r>
          </a:p>
        </p:txBody>
      </p:sp>
      <p:sp>
        <p:nvSpPr>
          <p:cNvPr id="1048646" name="Content Placeholder 2"/>
          <p:cNvSpPr>
            <a:spLocks noGrp="1"/>
          </p:cNvSpPr>
          <p:nvPr>
            <p:ph idx="1"/>
          </p:nvPr>
        </p:nvSpPr>
        <p:spPr>
          <a:xfrm>
            <a:off x="838200" y="1825624"/>
            <a:ext cx="10515600" cy="4914809"/>
          </a:xfrm>
        </p:spPr>
        <p:txBody>
          <a:bodyPr>
            <a:normAutofit/>
          </a:bodyPr>
          <a:lstStyle/>
          <a:p>
            <a:r>
              <a:rPr lang="en-US" sz="2400" dirty="0">
                <a:latin typeface="Times New Roman" panose="02020603050405020304" pitchFamily="18" charset="0"/>
                <a:cs typeface="Times New Roman" panose="02020603050405020304" pitchFamily="18" charset="0"/>
              </a:rPr>
              <a:t>The birth of Artificial Intelligence (1952-1956)</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The year 1955: An Allen Newell and Herbert A. Simon created the "first artificial intelligence program" Which was named "Logic Theorist".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This program had proved 38 of 52 Mathematics theorems.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year 1956: The word "Artificial Intelligence" first adopted by American Computer scientist John McCarthy at the Dartmouth Conference. </a:t>
            </a:r>
          </a:p>
          <a:p>
            <a:pPr algn="just">
              <a:lnSpc>
                <a:spcPct val="150000"/>
              </a:lnSpc>
            </a:pPr>
            <a:r>
              <a:rPr lang="en-US" sz="2000" dirty="0">
                <a:latin typeface="Times New Roman" panose="02020603050405020304" pitchFamily="18" charset="0"/>
                <a:cs typeface="Times New Roman" panose="02020603050405020304" pitchFamily="18" charset="0"/>
              </a:rPr>
              <a:t>At that time high-level computer languages such as FORTRAN, LISP, or COBOL were invented</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048647"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dirty="0"/>
              <a:t>Cont’d…  </a:t>
            </a:r>
          </a:p>
        </p:txBody>
      </p:sp>
      <p:sp>
        <p:nvSpPr>
          <p:cNvPr id="1048649" name="Content Placeholder 2"/>
          <p:cNvSpPr>
            <a:spLocks noGrp="1"/>
          </p:cNvSpPr>
          <p:nvPr>
            <p:ph idx="1"/>
          </p:nvPr>
        </p:nvSpPr>
        <p:spPr>
          <a:xfrm>
            <a:off x="838199" y="1476103"/>
            <a:ext cx="10970623" cy="5120640"/>
          </a:xfrm>
        </p:spPr>
        <p:txBody>
          <a:bodyPr>
            <a:normAutofit/>
          </a:bodyPr>
          <a:lstStyle/>
          <a:p>
            <a:r>
              <a:rPr lang="en-US" sz="2400" dirty="0">
                <a:latin typeface="Times New Roman" panose="02020603050405020304" pitchFamily="18" charset="0"/>
                <a:cs typeface="Times New Roman" panose="02020603050405020304" pitchFamily="18" charset="0"/>
              </a:rPr>
              <a:t>The golden years-Early enthusiasm (1956-1974)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year 1966: The researchers emphasized developing algorithms that can solve mathematical problems.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year 1972: The first intelligent humanoid robot was built in Japan which was named WABOT-1</a:t>
            </a:r>
          </a:p>
          <a:p>
            <a:r>
              <a:rPr lang="en-US" sz="2400" dirty="0">
                <a:latin typeface="Times New Roman" panose="02020603050405020304" pitchFamily="18" charset="0"/>
                <a:cs typeface="Times New Roman" panose="02020603050405020304" pitchFamily="18" charset="0"/>
              </a:rPr>
              <a:t>The first AI winter (1974-1980)</a:t>
            </a:r>
          </a:p>
          <a:p>
            <a:pPr>
              <a:lnSpc>
                <a:spcPct val="150000"/>
              </a:lnSpc>
            </a:pPr>
            <a:r>
              <a:rPr lang="en-US" sz="2000" dirty="0">
                <a:latin typeface="Times New Roman" panose="02020603050405020304" pitchFamily="18" charset="0"/>
                <a:cs typeface="Times New Roman" panose="02020603050405020304" pitchFamily="18" charset="0"/>
              </a:rPr>
              <a:t>The duration between the years 1974 to 1980 was the first AI winter duration. </a:t>
            </a:r>
          </a:p>
          <a:p>
            <a:pPr>
              <a:lnSpc>
                <a:spcPct val="150000"/>
              </a:lnSpc>
            </a:pPr>
            <a:r>
              <a:rPr lang="en-US" sz="2000" dirty="0">
                <a:latin typeface="Times New Roman" panose="02020603050405020304" pitchFamily="18" charset="0"/>
                <a:cs typeface="Times New Roman" panose="02020603050405020304" pitchFamily="18" charset="0"/>
              </a:rPr>
              <a:t>AI winter refers to the time period where computer scientists dealt with a severe shortage of funding from the government for AI researches. </a:t>
            </a:r>
          </a:p>
          <a:p>
            <a:pPr>
              <a:lnSpc>
                <a:spcPct val="150000"/>
              </a:lnSpc>
            </a:pPr>
            <a:r>
              <a:rPr lang="en-US" sz="2000" dirty="0">
                <a:latin typeface="Times New Roman" panose="02020603050405020304" pitchFamily="18" charset="0"/>
                <a:cs typeface="Times New Roman" panose="02020603050405020304" pitchFamily="18" charset="0"/>
              </a:rPr>
              <a:t>During AI winters, an interest in publicity on artificial intelligence was decreased</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48650"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dirty="0"/>
              <a:t>Cont’d… </a:t>
            </a:r>
          </a:p>
        </p:txBody>
      </p:sp>
      <p:sp>
        <p:nvSpPr>
          <p:cNvPr id="1048652" name="Content Placeholder 2"/>
          <p:cNvSpPr>
            <a:spLocks noGrp="1"/>
          </p:cNvSpPr>
          <p:nvPr>
            <p:ph idx="1"/>
          </p:nvPr>
        </p:nvSpPr>
        <p:spPr>
          <a:xfrm>
            <a:off x="496389" y="1825624"/>
            <a:ext cx="11403874" cy="4731929"/>
          </a:xfrm>
        </p:spPr>
        <p:txBody>
          <a:bodyPr>
            <a:normAutofit/>
          </a:bodyPr>
          <a:lstStyle/>
          <a:p>
            <a:r>
              <a:rPr lang="en-US" sz="2400" dirty="0">
                <a:latin typeface="Times New Roman" panose="02020603050405020304" pitchFamily="18" charset="0"/>
                <a:cs typeface="Times New Roman" panose="02020603050405020304" pitchFamily="18" charset="0"/>
              </a:rPr>
              <a:t>A boom of AI (1980-1987)</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year 1980: After AI winter duration, AI came back with "Expert System".</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Expert systems were programmed that emulate the decision-making ability of a human expert. </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the Year 1980, the first national conference of the American Association of Artificial Intelligence was held at Stanford University. </a:t>
            </a:r>
          </a:p>
          <a:p>
            <a:r>
              <a:rPr lang="en-US" sz="2400" dirty="0">
                <a:latin typeface="Times New Roman" panose="02020603050405020304" pitchFamily="18" charset="0"/>
                <a:cs typeface="Times New Roman" panose="02020603050405020304" pitchFamily="18" charset="0"/>
              </a:rPr>
              <a:t>The second AI winter (1987-1993) </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Again, Investors and government stopped in funding for AI research due to high cost but not efficient results. </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expert system such as XCON was very cost-effective. </a:t>
            </a:r>
          </a:p>
        </p:txBody>
      </p:sp>
      <p:sp>
        <p:nvSpPr>
          <p:cNvPr id="1048653"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dirty="0"/>
              <a:t>Cont’d… </a:t>
            </a:r>
          </a:p>
        </p:txBody>
      </p:sp>
      <p:sp>
        <p:nvSpPr>
          <p:cNvPr id="1048655" name="Content Placeholder 2"/>
          <p:cNvSpPr>
            <a:spLocks noGrp="1"/>
          </p:cNvSpPr>
          <p:nvPr>
            <p:ph idx="1"/>
          </p:nvPr>
        </p:nvSpPr>
        <p:spPr>
          <a:xfrm>
            <a:off x="838199" y="1825625"/>
            <a:ext cx="11062063" cy="4771118"/>
          </a:xfrm>
        </p:spPr>
        <p:txBody>
          <a:bodyPr/>
          <a:lstStyle/>
          <a:p>
            <a:r>
              <a:rPr lang="en-US" dirty="0">
                <a:latin typeface="Times New Roman" panose="02020603050405020304" pitchFamily="18" charset="0"/>
                <a:cs typeface="Times New Roman" panose="02020603050405020304" pitchFamily="18" charset="0"/>
              </a:rPr>
              <a:t>The emergence of intelligent agents (1993-2011)</a:t>
            </a:r>
          </a:p>
          <a:p>
            <a:pPr>
              <a:lnSpc>
                <a:spcPct val="150000"/>
              </a:lnSpc>
            </a:pPr>
            <a:r>
              <a:rPr lang="en-US" sz="2400" dirty="0">
                <a:latin typeface="Times New Roman" panose="02020603050405020304" pitchFamily="18" charset="0"/>
                <a:cs typeface="Times New Roman" panose="02020603050405020304" pitchFamily="18" charset="0"/>
              </a:rPr>
              <a:t>The year 1997: In the year 1997, IBM Deep Blue beats world chess champion, Gary Kasparov, and became the first computer to beat a world chess champion. </a:t>
            </a:r>
          </a:p>
          <a:p>
            <a:pPr>
              <a:lnSpc>
                <a:spcPct val="150000"/>
              </a:lnSpc>
            </a:pPr>
            <a:r>
              <a:rPr lang="en-US" sz="2400" dirty="0">
                <a:latin typeface="Times New Roman" panose="02020603050405020304" pitchFamily="18" charset="0"/>
                <a:cs typeface="Times New Roman" panose="02020603050405020304" pitchFamily="18" charset="0"/>
              </a:rPr>
              <a:t>The year 2002: for the first time, AI entered the home in the form of Roomba, a vacuum cleaner</a:t>
            </a:r>
          </a:p>
          <a:p>
            <a:pPr>
              <a:lnSpc>
                <a:spcPct val="150000"/>
              </a:lnSpc>
            </a:pPr>
            <a:r>
              <a:rPr lang="en-US" sz="2400" dirty="0">
                <a:latin typeface="Times New Roman" panose="02020603050405020304" pitchFamily="18" charset="0"/>
                <a:cs typeface="Times New Roman" panose="02020603050405020304" pitchFamily="18" charset="0"/>
              </a:rPr>
              <a:t>The year 2006: AI came into the Business world until the year 2006.</a:t>
            </a:r>
          </a:p>
          <a:p>
            <a:pPr>
              <a:lnSpc>
                <a:spcPct val="150000"/>
              </a:lnSpc>
            </a:pPr>
            <a:r>
              <a:rPr lang="en-US" sz="2400" dirty="0">
                <a:latin typeface="Times New Roman" panose="02020603050405020304" pitchFamily="18" charset="0"/>
                <a:cs typeface="Times New Roman" panose="02020603050405020304" pitchFamily="18" charset="0"/>
              </a:rPr>
              <a:t> Companies like Facebook, Twitter, and Netflix also started using AI. </a:t>
            </a:r>
          </a:p>
        </p:txBody>
      </p:sp>
      <p:sp>
        <p:nvSpPr>
          <p:cNvPr id="1048656"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dirty="0"/>
              <a:t>Cont’d… </a:t>
            </a:r>
          </a:p>
        </p:txBody>
      </p:sp>
      <p:sp>
        <p:nvSpPr>
          <p:cNvPr id="1048658" name="Content Placeholder 2"/>
          <p:cNvSpPr>
            <a:spLocks noGrp="1"/>
          </p:cNvSpPr>
          <p:nvPr>
            <p:ph idx="1"/>
          </p:nvPr>
        </p:nvSpPr>
        <p:spPr>
          <a:xfrm>
            <a:off x="838200" y="1825624"/>
            <a:ext cx="10515600" cy="4758055"/>
          </a:xfrm>
        </p:spPr>
        <p:txBody>
          <a:bodyPr>
            <a:normAutofit/>
          </a:bodyPr>
          <a:lstStyle/>
          <a:p>
            <a:r>
              <a:rPr lang="en-US" sz="2400" dirty="0">
                <a:latin typeface="Times New Roman" panose="02020603050405020304" pitchFamily="18" charset="0"/>
                <a:cs typeface="Times New Roman" panose="02020603050405020304" pitchFamily="18" charset="0"/>
              </a:rPr>
              <a:t>Deep learning, big data and artificial general intelligence (2011-present) </a:t>
            </a:r>
          </a:p>
          <a:p>
            <a:pPr>
              <a:lnSpc>
                <a:spcPct val="150000"/>
              </a:lnSpc>
            </a:pPr>
            <a:r>
              <a:rPr lang="en-US" sz="2000" dirty="0">
                <a:latin typeface="Times New Roman" panose="02020603050405020304" pitchFamily="18" charset="0"/>
                <a:cs typeface="Times New Roman" panose="02020603050405020304" pitchFamily="18" charset="0"/>
              </a:rPr>
              <a:t>The year 2011: In the year 2011, IBM's Watson won jeopardy, a quiz show, where it had to solve complex questions as well as riddles. </a:t>
            </a:r>
          </a:p>
          <a:p>
            <a:pPr>
              <a:lnSpc>
                <a:spcPct val="150000"/>
              </a:lnSpc>
            </a:pPr>
            <a:r>
              <a:rPr lang="en-US" sz="2000" dirty="0">
                <a:latin typeface="Times New Roman" panose="02020603050405020304" pitchFamily="18" charset="0"/>
                <a:cs typeface="Times New Roman" panose="02020603050405020304" pitchFamily="18" charset="0"/>
              </a:rPr>
              <a:t>Watson had proved that it could understand natural language and can solve tricky questions quickly. </a:t>
            </a:r>
          </a:p>
          <a:p>
            <a:pPr>
              <a:lnSpc>
                <a:spcPct val="150000"/>
              </a:lnSpc>
            </a:pPr>
            <a:r>
              <a:rPr lang="en-US" sz="2000" dirty="0">
                <a:latin typeface="Times New Roman" panose="02020603050405020304" pitchFamily="18" charset="0"/>
                <a:cs typeface="Times New Roman" panose="02020603050405020304" pitchFamily="18" charset="0"/>
              </a:rPr>
              <a:t>The year 2012: Google has launched an Android app feature "Google now", which was able to provide information to the user as a prediction. </a:t>
            </a:r>
          </a:p>
          <a:p>
            <a:pPr>
              <a:lnSpc>
                <a:spcPct val="150000"/>
              </a:lnSpc>
            </a:pPr>
            <a:r>
              <a:rPr lang="en-US" sz="2000" dirty="0">
                <a:latin typeface="Times New Roman" panose="02020603050405020304" pitchFamily="18" charset="0"/>
                <a:cs typeface="Times New Roman" panose="02020603050405020304" pitchFamily="18" charset="0"/>
              </a:rPr>
              <a:t>The year 2014: In the year 2014, Chatbot "Eugene Goostman" won a competition in the infamous "Turing test." </a:t>
            </a: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1048659"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dirty="0"/>
              <a:t>Cont’d… </a:t>
            </a:r>
          </a:p>
        </p:txBody>
      </p:sp>
      <p:sp>
        <p:nvSpPr>
          <p:cNvPr id="1048661" name="Content Placeholder 2"/>
          <p:cNvSpPr>
            <a:spLocks noGrp="1"/>
          </p:cNvSpPr>
          <p:nvPr>
            <p:ph idx="1"/>
          </p:nvPr>
        </p:nvSpPr>
        <p:spPr>
          <a:xfrm>
            <a:off x="838200" y="1825625"/>
            <a:ext cx="10515600" cy="4496798"/>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year 2018: The "Project Debater" from IBM debated on complex topics with two master debaters and also performed extremely well. </a:t>
            </a:r>
          </a:p>
          <a:p>
            <a:pPr>
              <a:lnSpc>
                <a:spcPct val="150000"/>
              </a:lnSpc>
            </a:pPr>
            <a:r>
              <a:rPr lang="en-US" sz="2000" dirty="0">
                <a:latin typeface="Times New Roman" panose="02020603050405020304" pitchFamily="18" charset="0"/>
                <a:cs typeface="Times New Roman" panose="02020603050405020304" pitchFamily="18" charset="0"/>
              </a:rPr>
              <a:t>Google has demonstrated an AI program "Duplex" which was a virtual assistant and which had taken hairdresser appointment on call, and the lady on the other side didn't notice that she was talking with the machine. </a:t>
            </a:r>
          </a:p>
          <a:p>
            <a:pPr>
              <a:lnSpc>
                <a:spcPct val="150000"/>
              </a:lnSpc>
            </a:pPr>
            <a:r>
              <a:rPr lang="en-US" sz="2000" dirty="0">
                <a:latin typeface="Times New Roman" panose="02020603050405020304" pitchFamily="18" charset="0"/>
                <a:cs typeface="Times New Roman" panose="02020603050405020304" pitchFamily="18" charset="0"/>
              </a:rPr>
              <a:t>Now AI has developed to a remarkable level. The concept of Deep learning, big data, and data science are now trending like a boom.</a:t>
            </a:r>
          </a:p>
          <a:p>
            <a:pPr>
              <a:lnSpc>
                <a:spcPct val="150000"/>
              </a:lnSpc>
            </a:pPr>
            <a:r>
              <a:rPr lang="en-US" sz="2000" dirty="0">
                <a:latin typeface="Times New Roman" panose="02020603050405020304" pitchFamily="18" charset="0"/>
                <a:cs typeface="Times New Roman" panose="02020603050405020304" pitchFamily="18" charset="0"/>
              </a:rPr>
              <a:t>Nowadays companies like Google, Facebook, IBM, and Amazon are working with AI and creating amazing devices.</a:t>
            </a:r>
          </a:p>
        </p:txBody>
      </p:sp>
      <p:sp>
        <p:nvSpPr>
          <p:cNvPr id="1048662"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AI in Ethiopia</a:t>
            </a:r>
            <a:br>
              <a:rPr lang="en-US" sz="3200" dirty="0">
                <a:latin typeface="Times New Roman" panose="02020603050405020304" pitchFamily="18" charset="0"/>
                <a:cs typeface="Times New Roman" panose="02020603050405020304" pitchFamily="18" charset="0"/>
              </a:rPr>
            </a:br>
            <a:endParaRPr lang="en-US" sz="3200" dirty="0"/>
          </a:p>
        </p:txBody>
      </p:sp>
      <p:sp>
        <p:nvSpPr>
          <p:cNvPr id="1048664" name="Content Placeholder 2"/>
          <p:cNvSpPr>
            <a:spLocks noGrp="1"/>
          </p:cNvSpPr>
          <p:nvPr>
            <p:ph idx="1"/>
          </p:nvPr>
        </p:nvSpPr>
        <p:spPr>
          <a:xfrm>
            <a:off x="838200" y="1825625"/>
            <a:ext cx="8998131" cy="4810306"/>
          </a:xfrm>
        </p:spPr>
        <p:txBody>
          <a:bodyPr>
            <a:normAutofit fontScale="68362" lnSpcReduction="20000"/>
          </a:bodyPr>
          <a:lstStyle/>
          <a:p>
            <a:pPr>
              <a:lnSpc>
                <a:spcPct val="150000"/>
              </a:lnSpc>
            </a:pPr>
            <a:r>
              <a:rPr lang="en-US" dirty="0">
                <a:latin typeface="Times New Roman" panose="02020603050405020304" pitchFamily="18" charset="0"/>
                <a:cs typeface="Times New Roman" panose="02020603050405020304" pitchFamily="18" charset="0"/>
              </a:rPr>
              <a:t>What if, 20 years from now, robots walked the streets alongside humans, doing many of the same jobs that you and I do today. </a:t>
            </a:r>
          </a:p>
          <a:p>
            <a:pPr>
              <a:lnSpc>
                <a:spcPct val="150000"/>
              </a:lnSpc>
            </a:pPr>
            <a:r>
              <a:rPr lang="en-US" dirty="0">
                <a:latin typeface="Times New Roman" panose="02020603050405020304" pitchFamily="18" charset="0"/>
                <a:cs typeface="Times New Roman" panose="02020603050405020304" pitchFamily="18" charset="0"/>
              </a:rPr>
              <a:t>There is no question for Ethiopian developer, Getnet Assefa that Artificial Intelligence (AI) makes this a reality. </a:t>
            </a:r>
          </a:p>
          <a:p>
            <a:pPr>
              <a:lnSpc>
                <a:spcPct val="150000"/>
              </a:lnSpc>
            </a:pPr>
            <a:r>
              <a:rPr lang="en-US" dirty="0">
                <a:latin typeface="Times New Roman" panose="02020603050405020304" pitchFamily="18" charset="0"/>
                <a:cs typeface="Times New Roman" panose="02020603050405020304" pitchFamily="18" charset="0"/>
              </a:rPr>
              <a:t>Getnet Assefa is a scientist and co-founder of iCog Labs, an AI research space in Addis Ababa.</a:t>
            </a:r>
          </a:p>
          <a:p>
            <a:pPr>
              <a:lnSpc>
                <a:spcPct val="150000"/>
              </a:lnSpc>
            </a:pPr>
            <a:r>
              <a:rPr lang="en-US" dirty="0">
                <a:latin typeface="Times New Roman" panose="02020603050405020304" pitchFamily="18" charset="0"/>
                <a:cs typeface="Times New Roman" panose="02020603050405020304" pitchFamily="18" charset="0"/>
              </a:rPr>
              <a:t>iCog was part of a team of scientists that developed the software for Sophia – the world’s first humanoid robot.</a:t>
            </a:r>
          </a:p>
          <a:p>
            <a:pPr>
              <a:lnSpc>
                <a:spcPct val="150000"/>
              </a:lnSpc>
            </a:pPr>
            <a:r>
              <a:rPr lang="en-US" dirty="0">
                <a:latin typeface="Times New Roman" panose="02020603050405020304" pitchFamily="18" charset="0"/>
                <a:cs typeface="Times New Roman" panose="02020603050405020304" pitchFamily="18" charset="0"/>
              </a:rPr>
              <a:t>Sophia has even learnt some Amharic, the developers say.</a:t>
            </a:r>
          </a:p>
          <a:p>
            <a:pPr>
              <a:lnSpc>
                <a:spcPct val="150000"/>
              </a:lnSpc>
            </a:pPr>
            <a:r>
              <a:rPr lang="en-US" dirty="0">
                <a:latin typeface="Times New Roman" panose="02020603050405020304" pitchFamily="18" charset="0"/>
                <a:cs typeface="Times New Roman" panose="02020603050405020304" pitchFamily="18" charset="0"/>
              </a:rPr>
              <a:t>can display 60 types of facial expressions and carry a conversation.</a:t>
            </a:r>
          </a:p>
          <a:p>
            <a:endParaRPr lang="en-US" dirty="0"/>
          </a:p>
        </p:txBody>
      </p:sp>
      <p:pic>
        <p:nvPicPr>
          <p:cNvPr id="2097153" name="Picture 3"/>
          <p:cNvPicPr>
            <a:picLocks noChangeAspect="1"/>
          </p:cNvPicPr>
          <p:nvPr/>
        </p:nvPicPr>
        <p:blipFill>
          <a:blip r:embed="rId2"/>
          <a:stretch>
            <a:fillRect/>
          </a:stretch>
        </p:blipFill>
        <p:spPr>
          <a:xfrm>
            <a:off x="9431383" y="2429691"/>
            <a:ext cx="2760617" cy="3898076"/>
          </a:xfrm>
          <a:prstGeom prst="rect">
            <a:avLst/>
          </a:prstGeom>
        </p:spPr>
      </p:pic>
      <p:sp>
        <p:nvSpPr>
          <p:cNvPr id="1048665" name="Slide Number Placeholder 4"/>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dirty="0"/>
              <a:t>Cont’d… </a:t>
            </a:r>
          </a:p>
        </p:txBody>
      </p:sp>
      <p:sp>
        <p:nvSpPr>
          <p:cNvPr id="1048667" name="Content Placeholder 2"/>
          <p:cNvSpPr>
            <a:spLocks noGrp="1"/>
          </p:cNvSpPr>
          <p:nvPr>
            <p:ph idx="1"/>
          </p:nvPr>
        </p:nvSpPr>
        <p:spPr>
          <a:xfrm>
            <a:off x="838200" y="1825625"/>
            <a:ext cx="8540931" cy="4744992"/>
          </a:xfrm>
        </p:spPr>
        <p:txBody>
          <a:bodyPr>
            <a:normAutofit fontScale="75862" lnSpcReduction="20000"/>
          </a:bodyPr>
          <a:lstStyle/>
          <a:p>
            <a:pPr>
              <a:lnSpc>
                <a:spcPct val="150000"/>
              </a:lnSpc>
            </a:pPr>
            <a:r>
              <a:rPr lang="en-US" dirty="0">
                <a:latin typeface="Times New Roman" panose="02020603050405020304" pitchFamily="18" charset="0"/>
                <a:cs typeface="Times New Roman" panose="02020603050405020304" pitchFamily="18" charset="0"/>
              </a:rPr>
              <a:t>iCog has customers in USA, Canada, Hong Kong and China and at home, works with the government on software and hardware development.</a:t>
            </a:r>
          </a:p>
          <a:p>
            <a:pPr>
              <a:lnSpc>
                <a:spcPct val="150000"/>
              </a:lnSpc>
            </a:pPr>
            <a:r>
              <a:rPr lang="en-US" dirty="0">
                <a:latin typeface="Times New Roman" panose="02020603050405020304" pitchFamily="18" charset="0"/>
                <a:cs typeface="Times New Roman" panose="02020603050405020304" pitchFamily="18" charset="0"/>
              </a:rPr>
              <a:t>D.r Timnit Gebru is an Eritrean American computer scientist and the technical co-lead of the Ethical Artificial Intelligence Team at </a:t>
            </a:r>
            <a:r>
              <a:rPr lang="en-US" dirty="0">
                <a:latin typeface="Times New Roman" panose="02020603050405020304" pitchFamily="18" charset="0"/>
                <a:cs typeface="Times New Roman" panose="02020603050405020304" pitchFamily="18" charset="0"/>
                <a:hlinkClick r:id="rId2" tooltip="Google"/>
              </a:rPr>
              <a:t>Google</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She works on algorithmic bias and data mining. She is an advocate for diversity in technology and is the cofounder of Black in AI, a community of black researchers working in artificial intelligence.</a:t>
            </a:r>
          </a:p>
          <a:p>
            <a:pPr>
              <a:lnSpc>
                <a:spcPct val="150000"/>
              </a:lnSpc>
            </a:pPr>
            <a:r>
              <a:rPr lang="en-US" dirty="0">
                <a:latin typeface="Times New Roman" panose="02020603050405020304" pitchFamily="18" charset="0"/>
                <a:cs typeface="Times New Roman" panose="02020603050405020304" pitchFamily="18" charset="0"/>
              </a:rPr>
              <a:t>Timnit is an Eritrean origin born and raised in Ethiopia</a:t>
            </a:r>
          </a:p>
          <a:p>
            <a:endParaRPr lang="en-US" dirty="0"/>
          </a:p>
        </p:txBody>
      </p:sp>
      <p:pic>
        <p:nvPicPr>
          <p:cNvPr id="2097154" name="Picture 3"/>
          <p:cNvPicPr>
            <a:picLocks noChangeAspect="1"/>
          </p:cNvPicPr>
          <p:nvPr/>
        </p:nvPicPr>
        <p:blipFill>
          <a:blip r:embed="rId3"/>
          <a:stretch>
            <a:fillRect/>
          </a:stretch>
        </p:blipFill>
        <p:spPr>
          <a:xfrm>
            <a:off x="9379131" y="2233749"/>
            <a:ext cx="2455818" cy="3801291"/>
          </a:xfrm>
          <a:prstGeom prst="rect">
            <a:avLst/>
          </a:prstGeom>
        </p:spPr>
      </p:pic>
      <p:sp>
        <p:nvSpPr>
          <p:cNvPr id="1048668" name="Slide Number Placeholder 4"/>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sz="4000" b="1" dirty="0">
                <a:solidFill>
                  <a:srgbClr val="FF00FF"/>
                </a:solidFill>
              </a:rPr>
              <a:t>1.1 </a:t>
            </a:r>
            <a:r>
              <a:rPr lang="en-US" b="1" dirty="0">
                <a:solidFill>
                  <a:srgbClr val="FF00FF"/>
                </a:solidFill>
              </a:rPr>
              <a:t>Objectives/Goals of AI</a:t>
            </a:r>
            <a:endParaRPr lang="en-US" dirty="0"/>
          </a:p>
        </p:txBody>
      </p:sp>
      <p:sp>
        <p:nvSpPr>
          <p:cNvPr id="1048601"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3</a:t>
            </a:fld>
            <a:endParaRPr lang="en-US" dirty="0"/>
          </a:p>
        </p:txBody>
      </p:sp>
      <p:sp>
        <p:nvSpPr>
          <p:cNvPr id="1048602" name="Content Placeholder 3"/>
          <p:cNvSpPr>
            <a:spLocks noGrp="1"/>
          </p:cNvSpPr>
          <p:nvPr>
            <p:ph sz="quarter" idx="1"/>
          </p:nvPr>
        </p:nvSpPr>
        <p:spPr>
          <a:xfrm>
            <a:off x="1752600" y="1447800"/>
            <a:ext cx="8686800" cy="5638800"/>
          </a:xfrm>
        </p:spPr>
        <p:txBody>
          <a:bodyPr>
            <a:normAutofit fontScale="89655" lnSpcReduction="10000"/>
          </a:bodyPr>
          <a:lstStyle/>
          <a:p>
            <a:pPr>
              <a:lnSpc>
                <a:spcPct val="150000"/>
              </a:lnSpc>
              <a:buClr>
                <a:srgbClr val="FF00FF"/>
              </a:buClr>
              <a:buSzPct val="85000"/>
              <a:buFont typeface="Wingdings" pitchFamily="2" charset="2"/>
              <a:buChar char="q"/>
            </a:pPr>
            <a:r>
              <a:rPr lang="en-US" dirty="0"/>
              <a:t> Engineering Goal</a:t>
            </a:r>
          </a:p>
          <a:p>
            <a:pPr>
              <a:lnSpc>
                <a:spcPct val="150000"/>
              </a:lnSpc>
              <a:buClr>
                <a:srgbClr val="FF00FF"/>
              </a:buClr>
              <a:buSzPct val="85000"/>
              <a:buFont typeface="Wingdings" pitchFamily="2" charset="2"/>
              <a:buChar char="ü"/>
            </a:pPr>
            <a:r>
              <a:rPr lang="en-US" dirty="0"/>
              <a:t> To solve real-world problems, build systems </a:t>
            </a:r>
            <a:r>
              <a:rPr lang="en-US"/>
              <a:t>that show </a:t>
            </a:r>
            <a:r>
              <a:rPr lang="en-US" dirty="0"/>
              <a:t>intelligent behavior.</a:t>
            </a:r>
          </a:p>
          <a:p>
            <a:pPr>
              <a:lnSpc>
                <a:spcPct val="150000"/>
              </a:lnSpc>
              <a:buClr>
                <a:srgbClr val="FF00FF"/>
              </a:buClr>
              <a:buSzPct val="85000"/>
              <a:buFont typeface="Wingdings" pitchFamily="2" charset="2"/>
              <a:buChar char="q"/>
            </a:pPr>
            <a:r>
              <a:rPr lang="en-US" dirty="0"/>
              <a:t> Scientific Goal</a:t>
            </a:r>
          </a:p>
          <a:p>
            <a:pPr>
              <a:lnSpc>
                <a:spcPct val="150000"/>
              </a:lnSpc>
              <a:buClr>
                <a:srgbClr val="FF00FF"/>
              </a:buClr>
              <a:buSzPct val="85000"/>
              <a:buFont typeface="Wingdings" pitchFamily="2" charset="2"/>
              <a:buChar char="ü"/>
            </a:pPr>
            <a:r>
              <a:rPr lang="en-US" dirty="0"/>
              <a:t> To understand what kind of computational mechanisms are needed for modeling intelligent behavior.</a:t>
            </a:r>
          </a:p>
          <a:p>
            <a:pPr>
              <a:lnSpc>
                <a:spcPct val="150000"/>
              </a:lnSpc>
              <a:buClr>
                <a:srgbClr val="FF00FF"/>
              </a:buClr>
              <a:buSzPct val="85000"/>
              <a:buFont typeface="Wingdings" pitchFamily="2" charset="2"/>
              <a:buChar char="q"/>
            </a:pPr>
            <a:r>
              <a:rPr lang="en-US" dirty="0"/>
              <a:t>The goal of Artificial Intelligence is to create intelligent      machines. </a:t>
            </a:r>
          </a:p>
          <a:p>
            <a:pPr>
              <a:lnSpc>
                <a:spcPct val="150000"/>
              </a:lnSpc>
              <a:buClr>
                <a:srgbClr val="FF00FF"/>
              </a:buClr>
              <a:buSzPct val="85000"/>
              <a:buFont typeface="Wingdings" pitchFamily="2" charset="2"/>
              <a:buChar char="ü"/>
            </a:pPr>
            <a:r>
              <a:rPr lang="en-US" dirty="0"/>
              <a:t> …But what does it mean to be intelligent?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Content Placeholder 2"/>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dirty="0">
                <a:solidFill>
                  <a:srgbClr val="00B050"/>
                </a:solidFill>
                <a:latin typeface="Times New Roman" panose="02020603050405020304" pitchFamily="18" charset="0"/>
                <a:cs typeface="Times New Roman" panose="02020603050405020304" pitchFamily="18" charset="0"/>
              </a:rPr>
              <a:t>THANK YOU </a:t>
            </a:r>
          </a:p>
          <a:p>
            <a:pPr marL="0" indent="0" algn="ctr">
              <a:buNone/>
            </a:pPr>
            <a:r>
              <a:rPr lang="en-US" dirty="0">
                <a:solidFill>
                  <a:srgbClr val="00B050"/>
                </a:solidFill>
                <a:latin typeface="Times New Roman" panose="02020603050405020304" pitchFamily="18" charset="0"/>
                <a:cs typeface="Times New Roman" panose="02020603050405020304" pitchFamily="18" charset="0"/>
              </a:rPr>
              <a:t>Q &amp; A</a:t>
            </a:r>
          </a:p>
          <a:p>
            <a:pPr marL="0" indent="0" algn="ctr">
              <a:buNone/>
            </a:pPr>
            <a:r>
              <a:rPr lang="en-US" sz="4000" dirty="0">
                <a:solidFill>
                  <a:srgbClr val="00B050"/>
                </a:solidFill>
                <a:latin typeface="Times New Roman" panose="02020603050405020304" pitchFamily="18" charset="0"/>
                <a:cs typeface="Times New Roman" panose="02020603050405020304" pitchFamily="18" charset="0"/>
              </a:rPr>
              <a:t>?</a:t>
            </a:r>
          </a:p>
        </p:txBody>
      </p:sp>
      <p:pic>
        <p:nvPicPr>
          <p:cNvPr id="2097155" name="Picture 6" descr="https://img.haikudeck.com/mg/BF132121-EE8A-4081-BA1E-0CC2A30FE601.jpg"/>
          <p:cNvPicPr>
            <a:picLocks noChangeAspect="1" noChangeArrowheads="1"/>
          </p:cNvPicPr>
          <p:nvPr/>
        </p:nvPicPr>
        <p:blipFill>
          <a:blip r:embed="rId2" cstate="print"/>
          <a:srcRect/>
          <a:stretch>
            <a:fillRect/>
          </a:stretch>
        </p:blipFill>
        <p:spPr bwMode="auto">
          <a:xfrm>
            <a:off x="3079466" y="2020887"/>
            <a:ext cx="4968875" cy="396081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48670" name="Slide Number Placeholder 4"/>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48671" name="Title 1"/>
          <p:cNvSpPr>
            <a:spLocks noGrp="1"/>
          </p:cNvSpPr>
          <p:nvPr>
            <p:ph type="ctrTitle"/>
          </p:nvPr>
        </p:nvSpPr>
        <p:spPr>
          <a:xfrm>
            <a:off x="3352800" y="1676400"/>
            <a:ext cx="5410200" cy="1905000"/>
          </a:xfrm>
        </p:spPr>
        <p:txBody>
          <a:bodyPr>
            <a:noAutofit/>
          </a:bodyPr>
          <a:lstStyle/>
          <a:p>
            <a:r>
              <a:rPr lang="en-US" sz="6600" b="1" dirty="0">
                <a:solidFill>
                  <a:srgbClr val="FF0000"/>
                </a:solidFill>
                <a:latin typeface="Perpetua" pitchFamily="18" charset="0"/>
              </a:rPr>
              <a:t>CHAPTER : 2	</a:t>
            </a:r>
            <a:r>
              <a:rPr lang="en-US" sz="6600" dirty="0">
                <a:solidFill>
                  <a:srgbClr val="FF0000"/>
                </a:solidFill>
                <a:latin typeface="Perpetua" pitchFamily="18" charset="0"/>
              </a:rPr>
              <a:t/>
            </a:r>
            <a:br>
              <a:rPr lang="en-US" sz="6600" dirty="0">
                <a:solidFill>
                  <a:srgbClr val="FF0000"/>
                </a:solidFill>
                <a:latin typeface="Perpetua" pitchFamily="18" charset="0"/>
              </a:rPr>
            </a:br>
            <a:endParaRPr lang="en-US" sz="6600" dirty="0">
              <a:solidFill>
                <a:srgbClr val="FF0000"/>
              </a:solidFill>
              <a:latin typeface="Perpetua" pitchFamily="18" charset="0"/>
            </a:endParaRPr>
          </a:p>
        </p:txBody>
      </p:sp>
      <p:sp>
        <p:nvSpPr>
          <p:cNvPr id="1048672" name="Subtitle 2"/>
          <p:cNvSpPr>
            <a:spLocks noGrp="1"/>
          </p:cNvSpPr>
          <p:nvPr>
            <p:ph type="subTitle" idx="1"/>
          </p:nvPr>
        </p:nvSpPr>
        <p:spPr>
          <a:xfrm>
            <a:off x="2971800" y="2743200"/>
            <a:ext cx="6934200" cy="2286000"/>
          </a:xfrm>
        </p:spPr>
        <p:txBody>
          <a:bodyPr>
            <a:normAutofit/>
          </a:bodyPr>
          <a:lstStyle/>
          <a:p>
            <a:r>
              <a:rPr lang="en-US" sz="6600" b="1" dirty="0">
                <a:solidFill>
                  <a:srgbClr val="0033CC"/>
                </a:solidFill>
              </a:rPr>
              <a:t>Intelligent Agents</a:t>
            </a:r>
            <a:r>
              <a:rPr lang="en-US" sz="3600" dirty="0"/>
              <a:t/>
            </a:r>
            <a:br>
              <a:rPr lang="en-US" sz="3600" dirty="0"/>
            </a:br>
            <a:endParaRPr lang="en-US" sz="3600" dirty="0"/>
          </a:p>
        </p:txBody>
      </p:sp>
      <p:sp>
        <p:nvSpPr>
          <p:cNvPr id="1048673" name="Slide Number Placeholder 3"/>
          <p:cNvSpPr>
            <a:spLocks noGrp="1"/>
          </p:cNvSpPr>
          <p:nvPr>
            <p:ph type="sldNum" sz="quarter" idx="12"/>
          </p:nvPr>
        </p:nvSpPr>
        <p:spPr/>
        <p:txBody>
          <a:bodyPr/>
          <a:lstStyle/>
          <a:p>
            <a:fld id="{0FCC1C12-E25C-477C-8F6F-30F012F6085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r>
              <a:rPr lang="en-IN" dirty="0">
                <a:solidFill>
                  <a:srgbClr val="FF0000"/>
                </a:solidFill>
                <a:latin typeface="Times New Roman" pitchFamily="18" charset="0"/>
                <a:cs typeface="Times New Roman" pitchFamily="18" charset="0"/>
              </a:rPr>
              <a:t>Agents and Environments </a:t>
            </a:r>
            <a:endParaRPr lang="en-US" dirty="0"/>
          </a:p>
        </p:txBody>
      </p:sp>
      <p:sp>
        <p:nvSpPr>
          <p:cNvPr id="1048681" name="Content Placeholder 2"/>
          <p:cNvSpPr>
            <a:spLocks noGrp="1"/>
          </p:cNvSpPr>
          <p:nvPr>
            <p:ph sz="quarter" idx="1"/>
          </p:nvPr>
        </p:nvSpPr>
        <p:spPr>
          <a:xfrm>
            <a:off x="812800" y="1371601"/>
            <a:ext cx="10871200" cy="2514600"/>
          </a:xfrm>
        </p:spPr>
        <p:txBody>
          <a:bodyPr>
            <a:noAutofit/>
          </a:bodyPr>
          <a:lstStyle/>
          <a:p>
            <a:pPr>
              <a:lnSpc>
                <a:spcPct val="150000"/>
              </a:lnSpc>
            </a:pPr>
            <a:r>
              <a:rPr lang="en-IN" sz="2800" b="1" dirty="0">
                <a:solidFill>
                  <a:srgbClr val="0033CC"/>
                </a:solidFill>
                <a:latin typeface="Perpetua" pitchFamily="18" charset="0"/>
                <a:cs typeface="Times New Roman" pitchFamily="18" charset="0"/>
              </a:rPr>
              <a:t>An agent: </a:t>
            </a:r>
            <a:r>
              <a:rPr lang="en-IN" sz="2800" dirty="0">
                <a:latin typeface="Perpetua" pitchFamily="18" charset="0"/>
                <a:cs typeface="Times New Roman" pitchFamily="18" charset="0"/>
              </a:rPr>
              <a:t>is anything that can be viewed as </a:t>
            </a:r>
            <a:r>
              <a:rPr lang="en-IN" sz="2800" b="1" dirty="0">
                <a:solidFill>
                  <a:srgbClr val="CC00FF"/>
                </a:solidFill>
                <a:latin typeface="Perpetua" pitchFamily="18" charset="0"/>
                <a:cs typeface="Times New Roman" pitchFamily="18" charset="0"/>
              </a:rPr>
              <a:t>perceiving</a:t>
            </a:r>
            <a:r>
              <a:rPr lang="en-IN" sz="2800" dirty="0">
                <a:latin typeface="Perpetua" pitchFamily="18" charset="0"/>
                <a:cs typeface="Times New Roman" pitchFamily="18" charset="0"/>
              </a:rPr>
              <a:t> its environment through </a:t>
            </a:r>
            <a:r>
              <a:rPr lang="en-IN" sz="2800" dirty="0">
                <a:solidFill>
                  <a:srgbClr val="0033CC"/>
                </a:solidFill>
                <a:latin typeface="Perpetua" pitchFamily="18" charset="0"/>
                <a:cs typeface="Times New Roman" pitchFamily="18" charset="0"/>
              </a:rPr>
              <a:t>sensors and acting </a:t>
            </a:r>
            <a:r>
              <a:rPr lang="en-IN" sz="2800" dirty="0">
                <a:latin typeface="Perpetua" pitchFamily="18" charset="0"/>
                <a:cs typeface="Times New Roman" pitchFamily="18" charset="0"/>
              </a:rPr>
              <a:t>upon that environment through </a:t>
            </a:r>
            <a:r>
              <a:rPr lang="en-IN" sz="2800" b="1" dirty="0">
                <a:solidFill>
                  <a:srgbClr val="CC00FF"/>
                </a:solidFill>
                <a:latin typeface="Perpetua" pitchFamily="18" charset="0"/>
                <a:cs typeface="Times New Roman" pitchFamily="18" charset="0"/>
              </a:rPr>
              <a:t>actuators/</a:t>
            </a:r>
            <a:r>
              <a:rPr lang="en-US" sz="2800" b="1" dirty="0">
                <a:solidFill>
                  <a:srgbClr val="CC00FF"/>
                </a:solidFill>
                <a:latin typeface="Perpetua" pitchFamily="18" charset="0"/>
              </a:rPr>
              <a:t>effectors.</a:t>
            </a:r>
            <a:endParaRPr lang="en-IN" sz="2800" dirty="0">
              <a:latin typeface="Perpetua" pitchFamily="18" charset="0"/>
              <a:cs typeface="Times New Roman" pitchFamily="18" charset="0"/>
            </a:endParaRPr>
          </a:p>
          <a:p>
            <a:pPr>
              <a:buNone/>
            </a:pPr>
            <a:r>
              <a:rPr lang="en-US" sz="2400" b="1" dirty="0">
                <a:solidFill>
                  <a:srgbClr val="0033CC"/>
                </a:solidFill>
                <a:latin typeface="Perpetua" pitchFamily="18" charset="0"/>
              </a:rPr>
              <a:t>Figure 1:</a:t>
            </a:r>
            <a:r>
              <a:rPr lang="en-US" sz="2400" dirty="0">
                <a:solidFill>
                  <a:srgbClr val="0033CC"/>
                </a:solidFill>
                <a:latin typeface="Perpetua" pitchFamily="18" charset="0"/>
              </a:rPr>
              <a:t>Agents interact with environments through sensors and effectors. </a:t>
            </a:r>
          </a:p>
        </p:txBody>
      </p:sp>
      <p:pic>
        <p:nvPicPr>
          <p:cNvPr id="2097156" name="Picture 2"/>
          <p:cNvPicPr>
            <a:picLocks noGrp="1" noChangeAspect="1" noChangeArrowheads="1"/>
          </p:cNvPicPr>
          <p:nvPr>
            <p:ph sz="quarter" idx="2"/>
          </p:nvPr>
        </p:nvPicPr>
        <p:blipFill>
          <a:blip r:embed="rId2"/>
          <a:srcRect/>
          <a:stretch>
            <a:fillRect/>
          </a:stretch>
        </p:blipFill>
        <p:spPr bwMode="auto">
          <a:xfrm>
            <a:off x="2209800" y="3886200"/>
            <a:ext cx="7924800" cy="2971800"/>
          </a:xfrm>
          <a:prstGeom prst="rect">
            <a:avLst/>
          </a:prstGeom>
          <a:noFill/>
          <a:ln w="9525">
            <a:noFill/>
            <a:miter lim="800000"/>
            <a:headEnd/>
            <a:tailEnd/>
          </a:ln>
          <a:effectLst/>
        </p:spPr>
      </p:pic>
      <p:sp>
        <p:nvSpPr>
          <p:cNvPr id="1048682" name="Slide Number Placeholder 3"/>
          <p:cNvSpPr>
            <a:spLocks noGrp="1"/>
          </p:cNvSpPr>
          <p:nvPr>
            <p:ph type="sldNum" sz="quarter" idx="16"/>
          </p:nvPr>
        </p:nvSpPr>
        <p:spPr/>
        <p:txBody>
          <a:bodyPr>
            <a:normAutofit fontScale="85357" lnSpcReduction="20000"/>
          </a:bodyPr>
          <a:lstStyle/>
          <a:p>
            <a:fld id="{0FCC1C12-E25C-477C-8F6F-30F012F60858}"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solidFill>
                  <a:srgbClr val="FF0000"/>
                </a:solidFill>
              </a:rPr>
              <a:t>Con’t…</a:t>
            </a:r>
          </a:p>
        </p:txBody>
      </p:sp>
      <p:sp>
        <p:nvSpPr>
          <p:cNvPr id="1048684" name="Content Placeholder 2"/>
          <p:cNvSpPr>
            <a:spLocks noGrp="1"/>
          </p:cNvSpPr>
          <p:nvPr>
            <p:ph sz="quarter" idx="1"/>
          </p:nvPr>
        </p:nvSpPr>
        <p:spPr>
          <a:xfrm>
            <a:off x="1524000" y="1516698"/>
            <a:ext cx="10164064" cy="5341302"/>
          </a:xfrm>
        </p:spPr>
        <p:txBody>
          <a:bodyPr>
            <a:noAutofit/>
          </a:bodyPr>
          <a:lstStyle/>
          <a:p>
            <a:pPr>
              <a:lnSpc>
                <a:spcPct val="150000"/>
              </a:lnSpc>
            </a:pPr>
            <a:r>
              <a:rPr lang="en-IN" b="1" dirty="0">
                <a:solidFill>
                  <a:srgbClr val="0033CC"/>
                </a:solidFill>
                <a:latin typeface="Perpetua" pitchFamily="18" charset="0"/>
                <a:cs typeface="Times New Roman" pitchFamily="18" charset="0"/>
              </a:rPr>
              <a:t>A human agent: </a:t>
            </a:r>
            <a:r>
              <a:rPr lang="en-IN" dirty="0">
                <a:latin typeface="Perpetua" pitchFamily="18" charset="0"/>
                <a:cs typeface="Times New Roman" pitchFamily="18" charset="0"/>
              </a:rPr>
              <a:t>has eyes, ears, and other organs for </a:t>
            </a:r>
            <a:r>
              <a:rPr lang="en-IN" dirty="0">
                <a:solidFill>
                  <a:srgbClr val="CC00FF"/>
                </a:solidFill>
                <a:latin typeface="Perpetua" pitchFamily="18" charset="0"/>
                <a:cs typeface="Times New Roman" pitchFamily="18" charset="0"/>
              </a:rPr>
              <a:t>sensors</a:t>
            </a:r>
            <a:r>
              <a:rPr lang="en-IN" dirty="0">
                <a:latin typeface="Perpetua" pitchFamily="18" charset="0"/>
                <a:cs typeface="Times New Roman" pitchFamily="18" charset="0"/>
              </a:rPr>
              <a:t> and hands, legs, vocal tract, and so on for </a:t>
            </a:r>
            <a:r>
              <a:rPr lang="en-IN" dirty="0">
                <a:solidFill>
                  <a:srgbClr val="CC00FF"/>
                </a:solidFill>
                <a:latin typeface="Perpetua" pitchFamily="18" charset="0"/>
                <a:cs typeface="Times New Roman" pitchFamily="18" charset="0"/>
              </a:rPr>
              <a:t>actuators.</a:t>
            </a:r>
            <a:r>
              <a:rPr lang="en-IN" dirty="0">
                <a:latin typeface="Perpetua" pitchFamily="18" charset="0"/>
                <a:cs typeface="Times New Roman" pitchFamily="18" charset="0"/>
              </a:rPr>
              <a:t> </a:t>
            </a:r>
          </a:p>
          <a:p>
            <a:pPr>
              <a:lnSpc>
                <a:spcPct val="150000"/>
              </a:lnSpc>
            </a:pPr>
            <a:r>
              <a:rPr lang="en-IN" b="1" dirty="0">
                <a:solidFill>
                  <a:srgbClr val="0033CC"/>
                </a:solidFill>
                <a:latin typeface="Perpetua" pitchFamily="18" charset="0"/>
                <a:cs typeface="Times New Roman" pitchFamily="18" charset="0"/>
              </a:rPr>
              <a:t>A robotic agent: </a:t>
            </a:r>
            <a:r>
              <a:rPr lang="en-IN" dirty="0">
                <a:latin typeface="Perpetua" pitchFamily="18" charset="0"/>
                <a:cs typeface="Times New Roman" pitchFamily="18" charset="0"/>
              </a:rPr>
              <a:t>might have cameras and infrared range finders for sensors and various motors for actuators. </a:t>
            </a:r>
            <a:endParaRPr lang="en-IN" dirty="0">
              <a:solidFill>
                <a:srgbClr val="0033CC"/>
              </a:solidFill>
              <a:latin typeface="Times New Roman" pitchFamily="18" charset="0"/>
              <a:cs typeface="Times New Roman" pitchFamily="18" charset="0"/>
            </a:endParaRPr>
          </a:p>
          <a:p>
            <a:pPr>
              <a:lnSpc>
                <a:spcPct val="150000"/>
              </a:lnSpc>
            </a:pPr>
            <a:r>
              <a:rPr lang="en-IN" b="1" dirty="0">
                <a:solidFill>
                  <a:srgbClr val="0033CC"/>
                </a:solidFill>
                <a:latin typeface="Perpetua" pitchFamily="18" charset="0"/>
                <a:cs typeface="Times New Roman" pitchFamily="18" charset="0"/>
              </a:rPr>
              <a:t>A software agent: </a:t>
            </a:r>
            <a:r>
              <a:rPr lang="en-IN" dirty="0">
                <a:latin typeface="Perpetua" pitchFamily="18" charset="0"/>
                <a:cs typeface="Times New Roman" pitchFamily="18" charset="0"/>
              </a:rPr>
              <a:t>receives keystrokes, file contents, and network packets as sensory inputs and acts on the environment by displaying on the screen, writing files, and sending network packets</a:t>
            </a:r>
            <a:r>
              <a:rPr lang="en-IN" dirty="0">
                <a:latin typeface="Times New Roman" pitchFamily="18" charset="0"/>
                <a:cs typeface="Times New Roman" pitchFamily="18" charset="0"/>
              </a:rPr>
              <a:t>.</a:t>
            </a:r>
          </a:p>
          <a:p>
            <a:pPr>
              <a:lnSpc>
                <a:spcPct val="150000"/>
              </a:lnSpc>
            </a:pPr>
            <a:endParaRPr lang="en-US" dirty="0"/>
          </a:p>
        </p:txBody>
      </p:sp>
      <p:sp>
        <p:nvSpPr>
          <p:cNvPr id="1048685"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normAutofit/>
          </a:bodyPr>
          <a:lstStyle/>
          <a:p>
            <a:r>
              <a:rPr lang="en-US" dirty="0">
                <a:solidFill>
                  <a:srgbClr val="FF0000"/>
                </a:solidFill>
                <a:latin typeface="Times New Roman" pitchFamily="18" charset="0"/>
              </a:rPr>
              <a:t>Intelligent agents</a:t>
            </a:r>
            <a:endParaRPr lang="en-US" dirty="0">
              <a:solidFill>
                <a:srgbClr val="FF0000"/>
              </a:solidFill>
            </a:endParaRPr>
          </a:p>
        </p:txBody>
      </p:sp>
      <p:sp>
        <p:nvSpPr>
          <p:cNvPr id="1048687" name="Content Placeholder 2"/>
          <p:cNvSpPr>
            <a:spLocks noGrp="1"/>
          </p:cNvSpPr>
          <p:nvPr>
            <p:ph sz="quarter" idx="1"/>
          </p:nvPr>
        </p:nvSpPr>
        <p:spPr>
          <a:xfrm>
            <a:off x="914400" y="1752600"/>
            <a:ext cx="10896600" cy="5029200"/>
          </a:xfrm>
        </p:spPr>
        <p:txBody>
          <a:bodyPr>
            <a:normAutofit/>
          </a:bodyPr>
          <a:lstStyle/>
          <a:p>
            <a:pPr>
              <a:lnSpc>
                <a:spcPct val="150000"/>
              </a:lnSpc>
            </a:pPr>
            <a:r>
              <a:rPr lang="en-US" sz="3600" dirty="0">
                <a:solidFill>
                  <a:srgbClr val="0033CC"/>
                </a:solidFill>
                <a:latin typeface="Perpetua" pitchFamily="18" charset="0"/>
              </a:rPr>
              <a:t>An intelligent agent: </a:t>
            </a:r>
            <a:r>
              <a:rPr lang="en-US" sz="3600" dirty="0">
                <a:latin typeface="Perpetua" pitchFamily="18" charset="0"/>
              </a:rPr>
              <a:t>is a system that perceives its environment, learns from it, and interacts with it intelligently. </a:t>
            </a:r>
          </a:p>
          <a:p>
            <a:pPr>
              <a:lnSpc>
                <a:spcPct val="150000"/>
              </a:lnSpc>
            </a:pPr>
            <a:r>
              <a:rPr lang="en-US" sz="3600" dirty="0">
                <a:latin typeface="Perpetua" pitchFamily="18" charset="0"/>
              </a:rPr>
              <a:t>Intelligent agents can be divided into two broad categories: </a:t>
            </a:r>
            <a:r>
              <a:rPr lang="en-US" sz="3600" dirty="0">
                <a:solidFill>
                  <a:srgbClr val="0033CC"/>
                </a:solidFill>
                <a:latin typeface="Perpetua" pitchFamily="18" charset="0"/>
              </a:rPr>
              <a:t>software agents and physical agents.</a:t>
            </a:r>
          </a:p>
          <a:p>
            <a:pPr>
              <a:lnSpc>
                <a:spcPct val="150000"/>
              </a:lnSpc>
            </a:pPr>
            <a:endParaRPr lang="en-US" sz="3200" dirty="0">
              <a:latin typeface="Perpetua" pitchFamily="18" charset="0"/>
            </a:endParaRPr>
          </a:p>
        </p:txBody>
      </p:sp>
      <p:sp>
        <p:nvSpPr>
          <p:cNvPr id="1048688"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dirty="0">
                <a:solidFill>
                  <a:srgbClr val="0033CC"/>
                </a:solidFill>
                <a:latin typeface="Times New Roman" pitchFamily="18" charset="0"/>
              </a:rPr>
              <a:t>Software agent</a:t>
            </a:r>
            <a:endParaRPr lang="en-US" dirty="0">
              <a:solidFill>
                <a:srgbClr val="0033CC"/>
              </a:solidFill>
            </a:endParaRPr>
          </a:p>
        </p:txBody>
      </p:sp>
      <p:sp>
        <p:nvSpPr>
          <p:cNvPr id="1048690" name="Content Placeholder 2"/>
          <p:cNvSpPr>
            <a:spLocks noGrp="1"/>
          </p:cNvSpPr>
          <p:nvPr>
            <p:ph sz="quarter" idx="1"/>
          </p:nvPr>
        </p:nvSpPr>
        <p:spPr>
          <a:xfrm>
            <a:off x="1676400" y="1600200"/>
            <a:ext cx="8763000" cy="5029200"/>
          </a:xfrm>
        </p:spPr>
        <p:txBody>
          <a:bodyPr>
            <a:normAutofit/>
          </a:bodyPr>
          <a:lstStyle/>
          <a:p>
            <a:pPr>
              <a:lnSpc>
                <a:spcPct val="150000"/>
              </a:lnSpc>
            </a:pPr>
            <a:r>
              <a:rPr lang="en-US" sz="3200" dirty="0">
                <a:latin typeface="Perpetua" pitchFamily="18" charset="0"/>
              </a:rPr>
              <a:t>A </a:t>
            </a:r>
            <a:r>
              <a:rPr lang="en-US" sz="3200" dirty="0">
                <a:solidFill>
                  <a:srgbClr val="0033CC"/>
                </a:solidFill>
                <a:latin typeface="Perpetua" pitchFamily="18" charset="0"/>
              </a:rPr>
              <a:t>software agent </a:t>
            </a:r>
            <a:r>
              <a:rPr lang="en-US" sz="3200" dirty="0">
                <a:latin typeface="Perpetua" pitchFamily="18" charset="0"/>
              </a:rPr>
              <a:t>is a set of programs that are designed to do particular tasks. </a:t>
            </a:r>
          </a:p>
          <a:p>
            <a:pPr>
              <a:lnSpc>
                <a:spcPct val="150000"/>
              </a:lnSpc>
            </a:pPr>
            <a:r>
              <a:rPr lang="en-US" sz="3200" dirty="0">
                <a:latin typeface="Perpetua" pitchFamily="18" charset="0"/>
              </a:rPr>
              <a:t> For example, a software agent is a </a:t>
            </a:r>
            <a:r>
              <a:rPr lang="en-US" sz="3200" dirty="0">
                <a:solidFill>
                  <a:srgbClr val="0033CC"/>
                </a:solidFill>
                <a:latin typeface="Perpetua" pitchFamily="18" charset="0"/>
              </a:rPr>
              <a:t>search engine </a:t>
            </a:r>
            <a:r>
              <a:rPr lang="en-US" sz="3200" dirty="0">
                <a:latin typeface="Perpetua" pitchFamily="18" charset="0"/>
              </a:rPr>
              <a:t>used to search the World Wide Web and find sites that can provide information about a requested subject.</a:t>
            </a:r>
          </a:p>
          <a:p>
            <a:pPr>
              <a:lnSpc>
                <a:spcPct val="150000"/>
              </a:lnSpc>
            </a:pPr>
            <a:endParaRPr lang="en-US" dirty="0">
              <a:latin typeface="Perpetua" pitchFamily="18" charset="0"/>
            </a:endParaRPr>
          </a:p>
        </p:txBody>
      </p:sp>
      <p:sp>
        <p:nvSpPr>
          <p:cNvPr id="1048691"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solidFill>
                  <a:srgbClr val="0033CC"/>
                </a:solidFill>
                <a:latin typeface="Times New Roman" pitchFamily="18" charset="0"/>
              </a:rPr>
              <a:t>Physical agent</a:t>
            </a:r>
            <a:endParaRPr lang="en-US" dirty="0">
              <a:solidFill>
                <a:srgbClr val="0033CC"/>
              </a:solidFill>
            </a:endParaRPr>
          </a:p>
        </p:txBody>
      </p:sp>
      <p:sp>
        <p:nvSpPr>
          <p:cNvPr id="1048693" name="Content Placeholder 2"/>
          <p:cNvSpPr>
            <a:spLocks noGrp="1"/>
          </p:cNvSpPr>
          <p:nvPr>
            <p:ph sz="quarter" idx="1"/>
          </p:nvPr>
        </p:nvSpPr>
        <p:spPr>
          <a:xfrm>
            <a:off x="1524000" y="1600200"/>
            <a:ext cx="8991600" cy="5105400"/>
          </a:xfrm>
        </p:spPr>
        <p:txBody>
          <a:bodyPr>
            <a:normAutofit fontScale="89655" lnSpcReduction="10000"/>
          </a:bodyPr>
          <a:lstStyle/>
          <a:p>
            <a:pPr>
              <a:lnSpc>
                <a:spcPct val="160000"/>
              </a:lnSpc>
            </a:pPr>
            <a:r>
              <a:rPr lang="en-US" sz="3200" dirty="0">
                <a:latin typeface="Perpetua" pitchFamily="18" charset="0"/>
              </a:rPr>
              <a:t>A </a:t>
            </a:r>
            <a:r>
              <a:rPr lang="en-US" sz="3200" dirty="0">
                <a:solidFill>
                  <a:srgbClr val="0033CC"/>
                </a:solidFill>
                <a:latin typeface="Perpetua" pitchFamily="18" charset="0"/>
              </a:rPr>
              <a:t>physical agent </a:t>
            </a:r>
            <a:r>
              <a:rPr lang="en-US" sz="3200" dirty="0">
                <a:latin typeface="Perpetua" pitchFamily="18" charset="0"/>
              </a:rPr>
              <a:t>(robot) is a programmable system that can be used to perform a variety of tasks. </a:t>
            </a:r>
          </a:p>
          <a:p>
            <a:pPr>
              <a:lnSpc>
                <a:spcPct val="160000"/>
              </a:lnSpc>
            </a:pPr>
            <a:r>
              <a:rPr lang="en-US" sz="3200" dirty="0">
                <a:latin typeface="Perpetua" pitchFamily="18" charset="0"/>
              </a:rPr>
              <a:t> Simple robots can be used in manufacturing to do routine jobs such as </a:t>
            </a:r>
            <a:r>
              <a:rPr lang="en-US" sz="3200" dirty="0">
                <a:solidFill>
                  <a:srgbClr val="CC00FF"/>
                </a:solidFill>
                <a:latin typeface="Perpetua" pitchFamily="18" charset="0"/>
              </a:rPr>
              <a:t>assembling, welding, or painting. </a:t>
            </a:r>
          </a:p>
          <a:p>
            <a:pPr>
              <a:lnSpc>
                <a:spcPct val="160000"/>
              </a:lnSpc>
            </a:pPr>
            <a:r>
              <a:rPr lang="en-US" sz="3200" dirty="0">
                <a:latin typeface="Perpetua" pitchFamily="18" charset="0"/>
              </a:rPr>
              <a:t>Some organizations use mobile robots that do routine delivery jobs such as distributing mail or correspondence to different rooms.</a:t>
            </a:r>
          </a:p>
          <a:p>
            <a:pPr>
              <a:lnSpc>
                <a:spcPct val="160000"/>
              </a:lnSpc>
            </a:pPr>
            <a:endParaRPr lang="en-US" dirty="0">
              <a:latin typeface="Perpetua" pitchFamily="18" charset="0"/>
            </a:endParaRPr>
          </a:p>
        </p:txBody>
      </p:sp>
      <p:sp>
        <p:nvSpPr>
          <p:cNvPr id="1048694"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p:txBody>
          <a:bodyPr>
            <a:normAutofit/>
          </a:bodyPr>
          <a:lstStyle/>
          <a:p>
            <a:pPr lvl="1" algn="l" rtl="0">
              <a:spcBef>
                <a:spcPct val="0"/>
              </a:spcBef>
            </a:pPr>
            <a:r>
              <a:rPr lang="en-US" sz="3600" dirty="0">
                <a:solidFill>
                  <a:srgbClr val="FF0000"/>
                </a:solidFill>
                <a:latin typeface="Perpetua" pitchFamily="18" charset="0"/>
              </a:rPr>
              <a:t>Acting of Intelligent Agents (Rationality)</a:t>
            </a:r>
          </a:p>
        </p:txBody>
      </p:sp>
      <p:sp>
        <p:nvSpPr>
          <p:cNvPr id="1048696" name="Content Placeholder 2"/>
          <p:cNvSpPr>
            <a:spLocks noGrp="1"/>
          </p:cNvSpPr>
          <p:nvPr>
            <p:ph sz="quarter" idx="1"/>
          </p:nvPr>
        </p:nvSpPr>
        <p:spPr>
          <a:xfrm>
            <a:off x="1524000" y="1600200"/>
            <a:ext cx="9144000" cy="5257800"/>
          </a:xfrm>
        </p:spPr>
        <p:txBody>
          <a:bodyPr>
            <a:normAutofit fontScale="96875"/>
          </a:bodyPr>
          <a:lstStyle/>
          <a:p>
            <a:pPr>
              <a:lnSpc>
                <a:spcPct val="150000"/>
              </a:lnSpc>
            </a:pPr>
            <a:r>
              <a:rPr lang="en-US" sz="3200" dirty="0">
                <a:latin typeface="Perpetua" pitchFamily="18" charset="0"/>
              </a:rPr>
              <a:t>An agent should strive to </a:t>
            </a:r>
            <a:r>
              <a:rPr lang="en-US" sz="3200" dirty="0">
                <a:solidFill>
                  <a:srgbClr val="CC00FF"/>
                </a:solidFill>
                <a:latin typeface="Perpetua" pitchFamily="18" charset="0"/>
              </a:rPr>
              <a:t>"do the right thing", </a:t>
            </a:r>
            <a:r>
              <a:rPr lang="en-US" sz="3200" dirty="0">
                <a:latin typeface="Perpetua" pitchFamily="18" charset="0"/>
              </a:rPr>
              <a:t>based on what it can </a:t>
            </a:r>
            <a:r>
              <a:rPr lang="en-US" sz="3200" dirty="0">
                <a:solidFill>
                  <a:srgbClr val="0033CC"/>
                </a:solidFill>
                <a:latin typeface="Perpetua" pitchFamily="18" charset="0"/>
              </a:rPr>
              <a:t>perceive and the actions it can perform. </a:t>
            </a:r>
          </a:p>
          <a:p>
            <a:pPr>
              <a:lnSpc>
                <a:spcPct val="150000"/>
              </a:lnSpc>
            </a:pPr>
            <a:r>
              <a:rPr lang="en-US" sz="3200" dirty="0">
                <a:latin typeface="Perpetua" pitchFamily="18" charset="0"/>
              </a:rPr>
              <a:t>The </a:t>
            </a:r>
            <a:r>
              <a:rPr lang="en-US" sz="3200" dirty="0">
                <a:solidFill>
                  <a:srgbClr val="0033CC"/>
                </a:solidFill>
                <a:latin typeface="Perpetua" pitchFamily="18" charset="0"/>
              </a:rPr>
              <a:t>right action </a:t>
            </a:r>
            <a:r>
              <a:rPr lang="en-US" sz="3200" dirty="0">
                <a:latin typeface="Perpetua" pitchFamily="18" charset="0"/>
              </a:rPr>
              <a:t>is the one that will cause the agent to be most successful.</a:t>
            </a:r>
          </a:p>
          <a:p>
            <a:pPr>
              <a:lnSpc>
                <a:spcPct val="150000"/>
              </a:lnSpc>
            </a:pPr>
            <a:r>
              <a:rPr lang="en-US" sz="3200" dirty="0">
                <a:solidFill>
                  <a:srgbClr val="CC00FF"/>
                </a:solidFill>
                <a:latin typeface="Perpetua" pitchFamily="18" charset="0"/>
              </a:rPr>
              <a:t>Performance measure: </a:t>
            </a:r>
            <a:r>
              <a:rPr lang="en-US" sz="3200" dirty="0">
                <a:latin typeface="Perpetua" pitchFamily="18" charset="0"/>
              </a:rPr>
              <a:t>An objective criterion for success of an agent's behavior. </a:t>
            </a:r>
          </a:p>
        </p:txBody>
      </p:sp>
      <p:sp>
        <p:nvSpPr>
          <p:cNvPr id="1048697"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dirty="0">
                <a:solidFill>
                  <a:srgbClr val="FF0000"/>
                </a:solidFill>
              </a:rPr>
              <a:t>Con’t…</a:t>
            </a:r>
          </a:p>
        </p:txBody>
      </p:sp>
      <p:sp>
        <p:nvSpPr>
          <p:cNvPr id="1048699" name="Content Placeholder 2"/>
          <p:cNvSpPr>
            <a:spLocks noGrp="1"/>
          </p:cNvSpPr>
          <p:nvPr>
            <p:ph sz="quarter" idx="1"/>
          </p:nvPr>
        </p:nvSpPr>
        <p:spPr>
          <a:xfrm>
            <a:off x="1524000" y="1600200"/>
            <a:ext cx="9144000" cy="5257800"/>
          </a:xfrm>
        </p:spPr>
        <p:txBody>
          <a:bodyPr>
            <a:normAutofit fontScale="96429"/>
          </a:bodyPr>
          <a:lstStyle/>
          <a:p>
            <a:pPr>
              <a:lnSpc>
                <a:spcPct val="150000"/>
              </a:lnSpc>
            </a:pPr>
            <a:r>
              <a:rPr lang="en-US" sz="2800" dirty="0">
                <a:latin typeface="Perpetua" pitchFamily="18" charset="0"/>
              </a:rPr>
              <a:t>E.g. performance measure of a vacuum-cleaner agent could be amount of </a:t>
            </a:r>
            <a:r>
              <a:rPr lang="en-US" sz="2800" dirty="0">
                <a:solidFill>
                  <a:srgbClr val="0033CC"/>
                </a:solidFill>
                <a:latin typeface="Perpetua" pitchFamily="18" charset="0"/>
              </a:rPr>
              <a:t>dirt cleaned up, amount of time taken, amount of electricity consumed, amount of noise generated</a:t>
            </a:r>
            <a:r>
              <a:rPr lang="en-US" sz="2800" dirty="0">
                <a:latin typeface="Perpetua" pitchFamily="18" charset="0"/>
              </a:rPr>
              <a:t>, etc.</a:t>
            </a:r>
            <a:endParaRPr lang="en-US" dirty="0">
              <a:solidFill>
                <a:srgbClr val="FF0000"/>
              </a:solidFill>
              <a:latin typeface="Perpetua" pitchFamily="18" charset="0"/>
            </a:endParaRPr>
          </a:p>
          <a:p>
            <a:pPr>
              <a:lnSpc>
                <a:spcPct val="150000"/>
              </a:lnSpc>
            </a:pPr>
            <a:r>
              <a:rPr lang="en-US" dirty="0">
                <a:solidFill>
                  <a:srgbClr val="FF0000"/>
                </a:solidFill>
                <a:latin typeface="Perpetua" pitchFamily="18" charset="0"/>
              </a:rPr>
              <a:t>Rational</a:t>
            </a:r>
            <a:r>
              <a:rPr lang="en-US" dirty="0">
                <a:latin typeface="Perpetua" pitchFamily="18" charset="0"/>
              </a:rPr>
              <a:t> </a:t>
            </a:r>
            <a:r>
              <a:rPr lang="en-US" dirty="0">
                <a:solidFill>
                  <a:srgbClr val="FF0000"/>
                </a:solidFill>
                <a:latin typeface="Perpetua" pitchFamily="18" charset="0"/>
              </a:rPr>
              <a:t>Agent</a:t>
            </a:r>
            <a:r>
              <a:rPr lang="en-US" dirty="0">
                <a:latin typeface="Perpetua" pitchFamily="18" charset="0"/>
              </a:rPr>
              <a:t>: For each possible percept sequence, a rational agent should select an action that is expected to </a:t>
            </a:r>
            <a:r>
              <a:rPr lang="en-US" dirty="0">
                <a:solidFill>
                  <a:srgbClr val="0033CC"/>
                </a:solidFill>
                <a:latin typeface="Perpetua" pitchFamily="18" charset="0"/>
              </a:rPr>
              <a:t>maximize its performance measure,</a:t>
            </a:r>
            <a:r>
              <a:rPr lang="en-US" dirty="0">
                <a:latin typeface="Perpetua" pitchFamily="18" charset="0"/>
              </a:rPr>
              <a:t> given the evidence provided by the percept sequence and whatever built-in knowledge the agent has.</a:t>
            </a:r>
          </a:p>
        </p:txBody>
      </p:sp>
      <p:sp>
        <p:nvSpPr>
          <p:cNvPr id="1048700"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US" dirty="0">
                <a:solidFill>
                  <a:srgbClr val="FF0000"/>
                </a:solidFill>
              </a:rPr>
              <a:t>Con’t…</a:t>
            </a:r>
            <a:endParaRPr lang="en-US" dirty="0"/>
          </a:p>
        </p:txBody>
      </p:sp>
      <p:sp>
        <p:nvSpPr>
          <p:cNvPr id="1048702" name="Content Placeholder 2"/>
          <p:cNvSpPr>
            <a:spLocks noGrp="1"/>
          </p:cNvSpPr>
          <p:nvPr>
            <p:ph sz="quarter" idx="1"/>
          </p:nvPr>
        </p:nvSpPr>
        <p:spPr>
          <a:xfrm>
            <a:off x="1524000" y="1752600"/>
            <a:ext cx="8766048" cy="4343400"/>
          </a:xfrm>
        </p:spPr>
        <p:txBody>
          <a:bodyPr>
            <a:normAutofit/>
          </a:bodyPr>
          <a:lstStyle/>
          <a:p>
            <a:pPr>
              <a:lnSpc>
                <a:spcPct val="150000"/>
              </a:lnSpc>
            </a:pPr>
            <a:r>
              <a:rPr lang="en-US" sz="3000" dirty="0">
                <a:latin typeface="Perpetua" pitchFamily="18" charset="0"/>
              </a:rPr>
              <a:t>Agents can perform actions in order to modify future percepts so as to obtain useful information (information gathering, exploration)</a:t>
            </a:r>
          </a:p>
          <a:p>
            <a:pPr>
              <a:lnSpc>
                <a:spcPct val="150000"/>
              </a:lnSpc>
            </a:pPr>
            <a:r>
              <a:rPr lang="en-US" sz="3000" dirty="0">
                <a:latin typeface="Perpetua" pitchFamily="18" charset="0"/>
              </a:rPr>
              <a:t>An agent is </a:t>
            </a:r>
            <a:r>
              <a:rPr lang="en-US" sz="3000" dirty="0">
                <a:solidFill>
                  <a:srgbClr val="FF0000"/>
                </a:solidFill>
                <a:latin typeface="Perpetua" pitchFamily="18" charset="0"/>
              </a:rPr>
              <a:t>autonomous</a:t>
            </a:r>
            <a:r>
              <a:rPr lang="en-US" sz="3000" dirty="0">
                <a:latin typeface="Perpetua" pitchFamily="18" charset="0"/>
              </a:rPr>
              <a:t> if its behavior is determined by its own experience (</a:t>
            </a:r>
            <a:r>
              <a:rPr lang="en-US" sz="3000" dirty="0">
                <a:solidFill>
                  <a:srgbClr val="0033CC"/>
                </a:solidFill>
                <a:latin typeface="Perpetua" pitchFamily="18" charset="0"/>
              </a:rPr>
              <a:t>with ability to learn and adapt</a:t>
            </a:r>
            <a:r>
              <a:rPr lang="en-US" sz="3000" dirty="0">
                <a:latin typeface="Perpetua" pitchFamily="18" charset="0"/>
              </a:rPr>
              <a:t>)</a:t>
            </a:r>
          </a:p>
        </p:txBody>
      </p:sp>
      <p:sp>
        <p:nvSpPr>
          <p:cNvPr id="1048703"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lvl="1" algn="l" rtl="0">
              <a:spcBef>
                <a:spcPct val="0"/>
              </a:spcBef>
            </a:pPr>
            <a:r>
              <a:rPr lang="en-US" sz="4000" dirty="0">
                <a:solidFill>
                  <a:srgbClr val="FF0000"/>
                </a:solidFill>
                <a:latin typeface="Times New Roman" pitchFamily="18" charset="0"/>
                <a:cs typeface="Times New Roman" pitchFamily="18" charset="0"/>
              </a:rPr>
              <a:t>        </a:t>
            </a:r>
            <a:r>
              <a:rPr lang="en-US" sz="4000" dirty="0">
                <a:solidFill>
                  <a:srgbClr val="FF00FF"/>
                </a:solidFill>
                <a:latin typeface="Times New Roman" pitchFamily="18" charset="0"/>
                <a:cs typeface="Times New Roman" pitchFamily="18" charset="0"/>
              </a:rPr>
              <a:t>1.2  What is AI?</a:t>
            </a:r>
          </a:p>
        </p:txBody>
      </p:sp>
      <p:sp>
        <p:nvSpPr>
          <p:cNvPr id="1048604" name="Slide Number Placeholder 3"/>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4</a:t>
            </a:fld>
            <a:endParaRPr lang="en-US"/>
          </a:p>
        </p:txBody>
      </p:sp>
      <p:sp>
        <p:nvSpPr>
          <p:cNvPr id="1048605" name="Content Placeholder 4"/>
          <p:cNvSpPr>
            <a:spLocks noGrp="1"/>
          </p:cNvSpPr>
          <p:nvPr>
            <p:ph sz="quarter" idx="1"/>
          </p:nvPr>
        </p:nvSpPr>
        <p:spPr>
          <a:xfrm>
            <a:off x="1295400" y="1600200"/>
            <a:ext cx="9982200" cy="5105400"/>
          </a:xfrm>
        </p:spPr>
        <p:txBody>
          <a:bodyPr>
            <a:normAutofit/>
          </a:bodyPr>
          <a:lstStyle/>
          <a:p>
            <a:pPr>
              <a:lnSpc>
                <a:spcPct val="150000"/>
              </a:lnSpc>
            </a:pPr>
            <a:r>
              <a:rPr lang="en-US" sz="3900" b="1" dirty="0">
                <a:solidFill>
                  <a:srgbClr val="FF00FF"/>
                </a:solidFill>
              </a:rPr>
              <a:t>Intelligence:</a:t>
            </a:r>
          </a:p>
          <a:p>
            <a:pPr marL="177800" indent="-177800">
              <a:lnSpc>
                <a:spcPct val="150000"/>
              </a:lnSpc>
              <a:spcBef>
                <a:spcPct val="20000"/>
              </a:spcBef>
              <a:buClr>
                <a:srgbClr val="682FF5"/>
              </a:buClr>
              <a:buFont typeface="Wingdings" pitchFamily="2" charset="2"/>
              <a:buChar char="ü"/>
            </a:pPr>
            <a:r>
              <a:rPr lang="en-US" sz="3200" kern="0" dirty="0"/>
              <a:t>  Intelligence is the capability of </a:t>
            </a:r>
            <a:r>
              <a:rPr lang="en-US" sz="3200" kern="0" dirty="0">
                <a:solidFill>
                  <a:srgbClr val="0033CC"/>
                </a:solidFill>
              </a:rPr>
              <a:t>observing, learning, remembering &amp; reasoning</a:t>
            </a:r>
            <a:r>
              <a:rPr lang="en-US" sz="3200" kern="0" dirty="0" smtClean="0">
                <a:solidFill>
                  <a:srgbClr val="0033CC"/>
                </a:solidFill>
              </a:rPr>
              <a:t>.</a:t>
            </a:r>
            <a:endParaRPr lang="en-US" sz="3200" kern="0" dirty="0">
              <a:solidFill>
                <a:srgbClr val="0033CC"/>
              </a:solidFill>
            </a:endParaRPr>
          </a:p>
          <a:p>
            <a:pPr marL="177800" indent="-177800">
              <a:lnSpc>
                <a:spcPct val="150000"/>
              </a:lnSpc>
              <a:spcBef>
                <a:spcPct val="20000"/>
              </a:spcBef>
              <a:buClr>
                <a:srgbClr val="682FF5"/>
              </a:buClr>
              <a:buFont typeface="Wingdings" pitchFamily="2" charset="2"/>
              <a:buChar char="ü"/>
            </a:pPr>
            <a:r>
              <a:rPr lang="en-US" sz="3200" dirty="0" smtClean="0">
                <a:solidFill>
                  <a:srgbClr val="333333"/>
                </a:solidFill>
              </a:rPr>
              <a:t>Intelligence is </a:t>
            </a:r>
            <a:r>
              <a:rPr lang="en-US" sz="3200" dirty="0" smtClean="0">
                <a:solidFill>
                  <a:srgbClr val="0033CC"/>
                </a:solidFill>
              </a:rPr>
              <a:t>not</a:t>
            </a:r>
            <a:r>
              <a:rPr lang="en-US" sz="3200" dirty="0" smtClean="0">
                <a:solidFill>
                  <a:srgbClr val="333333"/>
                </a:solidFill>
              </a:rPr>
              <a:t> to make </a:t>
            </a:r>
            <a:r>
              <a:rPr lang="en-US" sz="3200" dirty="0" smtClean="0">
                <a:solidFill>
                  <a:srgbClr val="0033CC"/>
                </a:solidFill>
              </a:rPr>
              <a:t>no</a:t>
            </a:r>
            <a:r>
              <a:rPr lang="en-US" sz="3200" dirty="0" smtClean="0">
                <a:solidFill>
                  <a:srgbClr val="333333"/>
                </a:solidFill>
              </a:rPr>
              <a:t> mistakes but quickly to understand how to make them </a:t>
            </a:r>
            <a:r>
              <a:rPr lang="en-US" sz="3200" dirty="0" smtClean="0">
                <a:solidFill>
                  <a:srgbClr val="0033CC"/>
                </a:solidFill>
              </a:rPr>
              <a:t>good</a:t>
            </a:r>
            <a:r>
              <a:rPr lang="en-US" sz="3200" dirty="0" smtClean="0">
                <a:solidFill>
                  <a:srgbClr val="333333"/>
                </a:solidFill>
              </a:rPr>
              <a:t>. </a:t>
            </a:r>
            <a:r>
              <a:rPr lang="en-US" sz="3600" dirty="0" smtClean="0">
                <a:solidFill>
                  <a:srgbClr val="FF00FF"/>
                </a:solidFill>
              </a:rPr>
              <a:t>(German Poet)</a:t>
            </a:r>
            <a:endParaRPr lang="en-US" sz="2000" kern="0" dirty="0" smtClean="0">
              <a:solidFill>
                <a:srgbClr val="FF00FF"/>
              </a:solidFill>
            </a:endParaRPr>
          </a:p>
          <a:p>
            <a:pPr>
              <a:lnSpc>
                <a:spcPct val="150000"/>
              </a:lnSpc>
              <a:buNone/>
            </a:pPr>
            <a:endParaRPr lang="en-US" dirty="0">
              <a:solidFill>
                <a:srgbClr val="FF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dirty="0">
                <a:solidFill>
                  <a:srgbClr val="FF0000"/>
                </a:solidFill>
              </a:rPr>
              <a:t>Con’t…</a:t>
            </a:r>
            <a:endParaRPr lang="en-US" dirty="0"/>
          </a:p>
        </p:txBody>
      </p:sp>
      <p:sp>
        <p:nvSpPr>
          <p:cNvPr id="1048705" name="Content Placeholder 2"/>
          <p:cNvSpPr>
            <a:spLocks noGrp="1"/>
          </p:cNvSpPr>
          <p:nvPr>
            <p:ph sz="quarter" idx="1"/>
          </p:nvPr>
        </p:nvSpPr>
        <p:spPr>
          <a:xfrm>
            <a:off x="1524000" y="1600200"/>
            <a:ext cx="9144000" cy="5257800"/>
          </a:xfrm>
        </p:spPr>
        <p:txBody>
          <a:bodyPr>
            <a:normAutofit/>
          </a:bodyPr>
          <a:lstStyle/>
          <a:p>
            <a:pPr>
              <a:lnSpc>
                <a:spcPct val="150000"/>
              </a:lnSpc>
            </a:pPr>
            <a:r>
              <a:rPr lang="en-US" sz="3200" dirty="0">
                <a:latin typeface="Perpetua" pitchFamily="18" charset="0"/>
              </a:rPr>
              <a:t>In summary what is rational at any given point depends on </a:t>
            </a:r>
            <a:r>
              <a:rPr lang="en-US" sz="3200" dirty="0">
                <a:solidFill>
                  <a:srgbClr val="FF0000"/>
                </a:solidFill>
                <a:latin typeface="Perpetua" pitchFamily="18" charset="0"/>
              </a:rPr>
              <a:t>PEAS</a:t>
            </a:r>
            <a:r>
              <a:rPr lang="en-US" sz="3200" dirty="0">
                <a:latin typeface="Perpetua" pitchFamily="18" charset="0"/>
              </a:rPr>
              <a:t> (</a:t>
            </a:r>
            <a:r>
              <a:rPr lang="en-US" sz="3200" dirty="0">
                <a:solidFill>
                  <a:srgbClr val="FF0000"/>
                </a:solidFill>
                <a:latin typeface="Perpetua" pitchFamily="18" charset="0"/>
              </a:rPr>
              <a:t>P</a:t>
            </a:r>
            <a:r>
              <a:rPr lang="en-US" sz="3200" dirty="0">
                <a:latin typeface="Perpetua" pitchFamily="18" charset="0"/>
              </a:rPr>
              <a:t>erformance measure, </a:t>
            </a:r>
            <a:r>
              <a:rPr lang="en-US" sz="3200" dirty="0">
                <a:solidFill>
                  <a:srgbClr val="FF0000"/>
                </a:solidFill>
                <a:latin typeface="Perpetua" pitchFamily="18" charset="0"/>
              </a:rPr>
              <a:t>E</a:t>
            </a:r>
            <a:r>
              <a:rPr lang="en-US" sz="3200" dirty="0">
                <a:latin typeface="Perpetua" pitchFamily="18" charset="0"/>
              </a:rPr>
              <a:t>nvironment, </a:t>
            </a:r>
            <a:r>
              <a:rPr lang="en-US" sz="3200" dirty="0">
                <a:solidFill>
                  <a:srgbClr val="FF0000"/>
                </a:solidFill>
                <a:latin typeface="Perpetua" pitchFamily="18" charset="0"/>
              </a:rPr>
              <a:t>A</a:t>
            </a:r>
            <a:r>
              <a:rPr lang="en-US" sz="3200" dirty="0">
                <a:latin typeface="Perpetua" pitchFamily="18" charset="0"/>
              </a:rPr>
              <a:t>ctuators, </a:t>
            </a:r>
            <a:r>
              <a:rPr lang="en-US" sz="3200" dirty="0">
                <a:solidFill>
                  <a:srgbClr val="FF0000"/>
                </a:solidFill>
                <a:latin typeface="Perpetua" pitchFamily="18" charset="0"/>
              </a:rPr>
              <a:t>S</a:t>
            </a:r>
            <a:r>
              <a:rPr lang="en-US" sz="3200" dirty="0">
                <a:latin typeface="Perpetua" pitchFamily="18" charset="0"/>
              </a:rPr>
              <a:t>ensors) framework.</a:t>
            </a:r>
          </a:p>
          <a:p>
            <a:pPr marL="576263" lvl="1" indent="-230188">
              <a:lnSpc>
                <a:spcPct val="150000"/>
              </a:lnSpc>
              <a:spcBef>
                <a:spcPts val="0"/>
              </a:spcBef>
            </a:pPr>
            <a:r>
              <a:rPr lang="en-US" sz="3600" b="1" dirty="0">
                <a:solidFill>
                  <a:srgbClr val="0033CC"/>
                </a:solidFill>
                <a:latin typeface="Perpetua" pitchFamily="18" charset="0"/>
              </a:rPr>
              <a:t> Performance measure</a:t>
            </a:r>
          </a:p>
          <a:p>
            <a:pPr marL="976313" lvl="2" indent="-230188">
              <a:lnSpc>
                <a:spcPct val="150000"/>
              </a:lnSpc>
              <a:spcBef>
                <a:spcPts val="0"/>
              </a:spcBef>
            </a:pPr>
            <a:r>
              <a:rPr lang="en-US" sz="3200" dirty="0">
                <a:latin typeface="Perpetua" pitchFamily="18" charset="0"/>
              </a:rPr>
              <a:t> The performance measure that defines degrees of </a:t>
            </a:r>
            <a:r>
              <a:rPr lang="en-US" sz="3200" dirty="0">
                <a:solidFill>
                  <a:srgbClr val="0033CC"/>
                </a:solidFill>
                <a:latin typeface="Perpetua" pitchFamily="18" charset="0"/>
              </a:rPr>
              <a:t>success of the agent</a:t>
            </a:r>
          </a:p>
          <a:p>
            <a:pPr>
              <a:lnSpc>
                <a:spcPct val="150000"/>
              </a:lnSpc>
            </a:pPr>
            <a:endParaRPr lang="en-US" sz="3600" dirty="0">
              <a:latin typeface="Perpetua" pitchFamily="18" charset="0"/>
            </a:endParaRPr>
          </a:p>
          <a:p>
            <a:pPr>
              <a:lnSpc>
                <a:spcPct val="150000"/>
              </a:lnSpc>
            </a:pPr>
            <a:endParaRPr lang="en-US" sz="3200" dirty="0">
              <a:latin typeface="Perpetua" pitchFamily="18" charset="0"/>
            </a:endParaRPr>
          </a:p>
        </p:txBody>
      </p:sp>
      <p:sp>
        <p:nvSpPr>
          <p:cNvPr id="1048706"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itle 1"/>
          <p:cNvSpPr>
            <a:spLocks noGrp="1"/>
          </p:cNvSpPr>
          <p:nvPr>
            <p:ph type="title"/>
          </p:nvPr>
        </p:nvSpPr>
        <p:spPr/>
        <p:txBody>
          <a:bodyPr/>
          <a:lstStyle/>
          <a:p>
            <a:r>
              <a:rPr lang="en-US" dirty="0">
                <a:solidFill>
                  <a:srgbClr val="FF0000"/>
                </a:solidFill>
              </a:rPr>
              <a:t>Con’t…</a:t>
            </a:r>
            <a:endParaRPr lang="en-US" dirty="0"/>
          </a:p>
        </p:txBody>
      </p:sp>
      <p:sp>
        <p:nvSpPr>
          <p:cNvPr id="1048708" name="Content Placeholder 2"/>
          <p:cNvSpPr>
            <a:spLocks noGrp="1"/>
          </p:cNvSpPr>
          <p:nvPr>
            <p:ph sz="quarter" idx="1"/>
          </p:nvPr>
        </p:nvSpPr>
        <p:spPr>
          <a:xfrm>
            <a:off x="1524000" y="1524000"/>
            <a:ext cx="9906000" cy="5334000"/>
          </a:xfrm>
        </p:spPr>
        <p:txBody>
          <a:bodyPr>
            <a:noAutofit/>
          </a:bodyPr>
          <a:lstStyle/>
          <a:p>
            <a:pPr marL="576263" lvl="1" indent="-230188">
              <a:spcBef>
                <a:spcPts val="0"/>
              </a:spcBef>
            </a:pPr>
            <a:r>
              <a:rPr lang="en-US" sz="2800" b="1" dirty="0">
                <a:solidFill>
                  <a:srgbClr val="0033CC"/>
                </a:solidFill>
                <a:latin typeface="Perpetua" pitchFamily="18" charset="0"/>
              </a:rPr>
              <a:t> Environment</a:t>
            </a:r>
          </a:p>
          <a:p>
            <a:pPr marL="1033463" lvl="2">
              <a:lnSpc>
                <a:spcPct val="150000"/>
              </a:lnSpc>
              <a:spcBef>
                <a:spcPts val="0"/>
              </a:spcBef>
            </a:pPr>
            <a:r>
              <a:rPr lang="en-US" sz="2800" b="1" dirty="0">
                <a:latin typeface="Perpetua" pitchFamily="18" charset="0"/>
              </a:rPr>
              <a:t> Knowledge</a:t>
            </a:r>
            <a:r>
              <a:rPr lang="en-US" sz="2800" dirty="0">
                <a:latin typeface="Perpetua" pitchFamily="18" charset="0"/>
              </a:rPr>
              <a:t>: What an agent already knows about the environment </a:t>
            </a:r>
          </a:p>
          <a:p>
            <a:pPr marL="576263" lvl="1" indent="-230188">
              <a:spcBef>
                <a:spcPts val="0"/>
              </a:spcBef>
            </a:pPr>
            <a:r>
              <a:rPr lang="en-US" sz="2800" b="1" dirty="0">
                <a:solidFill>
                  <a:srgbClr val="0033CC"/>
                </a:solidFill>
                <a:latin typeface="Perpetua" pitchFamily="18" charset="0"/>
              </a:rPr>
              <a:t> Actuators</a:t>
            </a:r>
            <a:r>
              <a:rPr lang="en-US" sz="2800" b="1" dirty="0">
                <a:latin typeface="Perpetua" pitchFamily="18" charset="0"/>
              </a:rPr>
              <a:t> </a:t>
            </a:r>
            <a:r>
              <a:rPr lang="en-US" sz="2800" dirty="0">
                <a:latin typeface="Perpetua" pitchFamily="18" charset="0"/>
              </a:rPr>
              <a:t>– generating actions</a:t>
            </a:r>
          </a:p>
          <a:p>
            <a:pPr marL="1033463" lvl="2">
              <a:lnSpc>
                <a:spcPct val="150000"/>
              </a:lnSpc>
              <a:spcBef>
                <a:spcPts val="0"/>
              </a:spcBef>
            </a:pPr>
            <a:r>
              <a:rPr lang="en-US" sz="2800" dirty="0">
                <a:latin typeface="Perpetua" pitchFamily="18" charset="0"/>
              </a:rPr>
              <a:t>The actions that the agent can perform back to the environment</a:t>
            </a:r>
          </a:p>
          <a:p>
            <a:pPr marL="576263" lvl="1" indent="-230188">
              <a:lnSpc>
                <a:spcPct val="150000"/>
              </a:lnSpc>
              <a:spcBef>
                <a:spcPts val="0"/>
              </a:spcBef>
            </a:pPr>
            <a:r>
              <a:rPr lang="en-US" sz="2800" b="1" dirty="0">
                <a:solidFill>
                  <a:srgbClr val="0033CC"/>
                </a:solidFill>
                <a:latin typeface="Perpetua" pitchFamily="18" charset="0"/>
              </a:rPr>
              <a:t> Sensors</a:t>
            </a:r>
            <a:r>
              <a:rPr lang="en-US" sz="2800" dirty="0">
                <a:latin typeface="Perpetua" pitchFamily="18" charset="0"/>
              </a:rPr>
              <a:t> – receiving percepts </a:t>
            </a:r>
          </a:p>
          <a:p>
            <a:pPr marL="1033463" lvl="2">
              <a:lnSpc>
                <a:spcPct val="150000"/>
              </a:lnSpc>
              <a:spcBef>
                <a:spcPts val="0"/>
              </a:spcBef>
            </a:pPr>
            <a:r>
              <a:rPr lang="en-US" sz="2800" b="1" dirty="0">
                <a:latin typeface="Perpetua" pitchFamily="18" charset="0"/>
              </a:rPr>
              <a:t>Perception</a:t>
            </a:r>
            <a:r>
              <a:rPr lang="en-US" sz="2800" dirty="0">
                <a:latin typeface="Perpetua" pitchFamily="18" charset="0"/>
              </a:rPr>
              <a:t>: Everything that the agent has perceived so far concerning the current scenario in the environment</a:t>
            </a:r>
          </a:p>
          <a:p>
            <a:pPr>
              <a:lnSpc>
                <a:spcPct val="150000"/>
              </a:lnSpc>
            </a:pPr>
            <a:endParaRPr lang="en-US" sz="2800" dirty="0">
              <a:latin typeface="Perpetua" pitchFamily="18" charset="0"/>
            </a:endParaRPr>
          </a:p>
        </p:txBody>
      </p:sp>
      <p:sp>
        <p:nvSpPr>
          <p:cNvPr id="1048709"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lang="en-US" dirty="0">
                <a:solidFill>
                  <a:srgbClr val="FF0000"/>
                </a:solidFill>
                <a:latin typeface="Perpetua" pitchFamily="18" charset="0"/>
              </a:rPr>
              <a:t>Example: PEAS</a:t>
            </a:r>
          </a:p>
        </p:txBody>
      </p:sp>
      <p:sp>
        <p:nvSpPr>
          <p:cNvPr id="1048711" name="Content Placeholder 2"/>
          <p:cNvSpPr>
            <a:spLocks noGrp="1"/>
          </p:cNvSpPr>
          <p:nvPr>
            <p:ph sz="quarter" idx="1"/>
          </p:nvPr>
        </p:nvSpPr>
        <p:spPr>
          <a:xfrm>
            <a:off x="990600" y="1447800"/>
            <a:ext cx="10820400" cy="5257800"/>
          </a:xfrm>
        </p:spPr>
        <p:txBody>
          <a:bodyPr>
            <a:noAutofit/>
          </a:bodyPr>
          <a:lstStyle/>
          <a:p>
            <a:r>
              <a:rPr lang="en-US" sz="2800" dirty="0"/>
              <a:t>Consider the task of designing an automated </a:t>
            </a:r>
            <a:r>
              <a:rPr lang="en-US" sz="2800" dirty="0">
                <a:solidFill>
                  <a:srgbClr val="FF0000"/>
                </a:solidFill>
              </a:rPr>
              <a:t>taxi driver agent:</a:t>
            </a:r>
          </a:p>
          <a:p>
            <a:pPr>
              <a:lnSpc>
                <a:spcPct val="150000"/>
              </a:lnSpc>
              <a:buClr>
                <a:srgbClr val="CC00FF"/>
              </a:buClr>
              <a:buSzPct val="85000"/>
              <a:buFont typeface="Wingdings" pitchFamily="2" charset="2"/>
              <a:buChar char="ü"/>
            </a:pPr>
            <a:r>
              <a:rPr lang="en-US" sz="2800" dirty="0"/>
              <a:t> Performance measure: Safe, fast, legal, comfortable trip, maximize profits.</a:t>
            </a:r>
          </a:p>
          <a:p>
            <a:pPr>
              <a:lnSpc>
                <a:spcPct val="150000"/>
              </a:lnSpc>
              <a:buClr>
                <a:srgbClr val="CC00FF"/>
              </a:buClr>
              <a:buSzPct val="85000"/>
              <a:buFont typeface="Wingdings" pitchFamily="2" charset="2"/>
              <a:buChar char="ü"/>
            </a:pPr>
            <a:r>
              <a:rPr lang="en-US" sz="2800" dirty="0"/>
              <a:t> Environment: Roads, other traffic, pedestrians, customers</a:t>
            </a:r>
          </a:p>
          <a:p>
            <a:pPr>
              <a:lnSpc>
                <a:spcPct val="150000"/>
              </a:lnSpc>
              <a:buClr>
                <a:srgbClr val="CC00FF"/>
              </a:buClr>
              <a:buSzPct val="85000"/>
              <a:buFont typeface="Wingdings" pitchFamily="2" charset="2"/>
              <a:buChar char="ü"/>
            </a:pPr>
            <a:r>
              <a:rPr lang="en-US" sz="2800" dirty="0"/>
              <a:t> Actuators: Artificial legs &amp; hands, Speaker</a:t>
            </a:r>
          </a:p>
          <a:p>
            <a:pPr>
              <a:buClr>
                <a:srgbClr val="CC00FF"/>
              </a:buClr>
              <a:buSzPct val="85000"/>
              <a:buFont typeface="Wingdings" pitchFamily="2" charset="2"/>
              <a:buChar char="ü"/>
            </a:pPr>
            <a:r>
              <a:rPr lang="en-US" sz="2800" dirty="0"/>
              <a:t> Sensors: Cameras, GPS, engine sensors, recorder (microphone)</a:t>
            </a:r>
          </a:p>
          <a:p>
            <a:pPr>
              <a:lnSpc>
                <a:spcPct val="150000"/>
              </a:lnSpc>
              <a:buClr>
                <a:srgbClr val="CC00FF"/>
              </a:buClr>
              <a:buSzPct val="85000"/>
              <a:buFont typeface="Wingdings" pitchFamily="2" charset="2"/>
              <a:buChar char="ü"/>
            </a:pPr>
            <a:r>
              <a:rPr lang="en-US" sz="2800" dirty="0">
                <a:solidFill>
                  <a:srgbClr val="CC00FF"/>
                </a:solidFill>
              </a:rPr>
              <a:t>Goal: </a:t>
            </a:r>
            <a:r>
              <a:rPr lang="en-US" sz="2800" dirty="0"/>
              <a:t>driving safely from source to destination point</a:t>
            </a:r>
          </a:p>
          <a:p>
            <a:pPr>
              <a:lnSpc>
                <a:spcPct val="150000"/>
              </a:lnSpc>
            </a:pPr>
            <a:endParaRPr lang="en-US" sz="2800" dirty="0"/>
          </a:p>
        </p:txBody>
      </p:sp>
      <p:sp>
        <p:nvSpPr>
          <p:cNvPr id="1048712"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ltLang="zh-TW" dirty="0">
                <a:solidFill>
                  <a:srgbClr val="FF0000"/>
                </a:solidFill>
                <a:latin typeface="Perpetua" pitchFamily="18" charset="0"/>
              </a:rPr>
              <a:t>Structure of agents</a:t>
            </a:r>
            <a:endParaRPr lang="en-US" dirty="0">
              <a:solidFill>
                <a:srgbClr val="FF0000"/>
              </a:solidFill>
              <a:latin typeface="Perpetua" pitchFamily="18" charset="0"/>
            </a:endParaRPr>
          </a:p>
        </p:txBody>
      </p:sp>
      <p:sp>
        <p:nvSpPr>
          <p:cNvPr id="1048714" name="Content Placeholder 2"/>
          <p:cNvSpPr>
            <a:spLocks noGrp="1"/>
          </p:cNvSpPr>
          <p:nvPr>
            <p:ph sz="quarter" idx="1"/>
          </p:nvPr>
        </p:nvSpPr>
        <p:spPr>
          <a:xfrm>
            <a:off x="816865" y="1600200"/>
            <a:ext cx="10871200" cy="5105400"/>
          </a:xfrm>
        </p:spPr>
        <p:txBody>
          <a:bodyPr>
            <a:normAutofit/>
          </a:bodyPr>
          <a:lstStyle/>
          <a:p>
            <a:pPr>
              <a:lnSpc>
                <a:spcPct val="150000"/>
              </a:lnSpc>
            </a:pPr>
            <a:r>
              <a:rPr lang="en-US" altLang="zh-TW" sz="3200" dirty="0">
                <a:solidFill>
                  <a:srgbClr val="000000"/>
                </a:solidFill>
                <a:latin typeface="Perpetua" pitchFamily="18" charset="0"/>
              </a:rPr>
              <a:t>Agent = architecture + program</a:t>
            </a:r>
          </a:p>
          <a:p>
            <a:pPr lvl="1">
              <a:lnSpc>
                <a:spcPct val="150000"/>
              </a:lnSpc>
            </a:pPr>
            <a:r>
              <a:rPr lang="en-US" altLang="zh-TW" sz="3200" dirty="0">
                <a:solidFill>
                  <a:srgbClr val="000000"/>
                </a:solidFill>
                <a:latin typeface="Perpetua" pitchFamily="18" charset="0"/>
              </a:rPr>
              <a:t> Architecture = some sort of computing device </a:t>
            </a:r>
            <a:r>
              <a:rPr lang="en-US" altLang="zh-TW" sz="3200" dirty="0">
                <a:solidFill>
                  <a:srgbClr val="0033CC"/>
                </a:solidFill>
                <a:latin typeface="Perpetua" pitchFamily="18" charset="0"/>
              </a:rPr>
              <a:t>(sensors + actuators)</a:t>
            </a:r>
          </a:p>
          <a:p>
            <a:pPr lvl="1">
              <a:lnSpc>
                <a:spcPct val="150000"/>
              </a:lnSpc>
            </a:pPr>
            <a:r>
              <a:rPr lang="en-US" altLang="zh-TW" sz="3200" dirty="0">
                <a:solidFill>
                  <a:srgbClr val="000000"/>
                </a:solidFill>
                <a:latin typeface="Perpetua" pitchFamily="18" charset="0"/>
              </a:rPr>
              <a:t> (Agent) Program = some function that </a:t>
            </a:r>
            <a:r>
              <a:rPr lang="en-US" altLang="zh-TW" sz="3200" dirty="0">
                <a:solidFill>
                  <a:srgbClr val="CC00FF"/>
                </a:solidFill>
                <a:latin typeface="Perpetua" pitchFamily="18" charset="0"/>
              </a:rPr>
              <a:t>implements</a:t>
            </a:r>
            <a:r>
              <a:rPr lang="en-US" altLang="zh-TW" sz="3200" dirty="0">
                <a:solidFill>
                  <a:srgbClr val="000000"/>
                </a:solidFill>
                <a:latin typeface="Perpetua" pitchFamily="18" charset="0"/>
              </a:rPr>
              <a:t> the agent mapping.</a:t>
            </a:r>
          </a:p>
          <a:p>
            <a:pPr lvl="1">
              <a:lnSpc>
                <a:spcPct val="150000"/>
              </a:lnSpc>
            </a:pPr>
            <a:r>
              <a:rPr lang="en-US" altLang="zh-TW" sz="3200" dirty="0">
                <a:solidFill>
                  <a:srgbClr val="000000"/>
                </a:solidFill>
                <a:latin typeface="Perpetua" pitchFamily="18" charset="0"/>
              </a:rPr>
              <a:t> Agent Program = Job of AI</a:t>
            </a:r>
          </a:p>
          <a:p>
            <a:pPr>
              <a:lnSpc>
                <a:spcPct val="150000"/>
              </a:lnSpc>
              <a:buNone/>
            </a:pPr>
            <a:endParaRPr lang="en-US" sz="3200" dirty="0">
              <a:latin typeface="Perpetua" pitchFamily="18" charset="0"/>
            </a:endParaRPr>
          </a:p>
        </p:txBody>
      </p:sp>
      <p:sp>
        <p:nvSpPr>
          <p:cNvPr id="1048715"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
          <p:cNvSpPr>
            <a:spLocks noGrp="1"/>
          </p:cNvSpPr>
          <p:nvPr>
            <p:ph type="title"/>
          </p:nvPr>
        </p:nvSpPr>
        <p:spPr/>
        <p:txBody>
          <a:bodyPr/>
          <a:lstStyle/>
          <a:p>
            <a:r>
              <a:rPr lang="en-US" altLang="zh-TW" dirty="0">
                <a:solidFill>
                  <a:srgbClr val="FF0000"/>
                </a:solidFill>
                <a:latin typeface="Perpetua" pitchFamily="18" charset="0"/>
              </a:rPr>
              <a:t>Agent programs</a:t>
            </a:r>
            <a:endParaRPr lang="en-US" dirty="0">
              <a:solidFill>
                <a:srgbClr val="FF0000"/>
              </a:solidFill>
              <a:latin typeface="Perpetua" pitchFamily="18" charset="0"/>
            </a:endParaRPr>
          </a:p>
        </p:txBody>
      </p:sp>
      <p:sp>
        <p:nvSpPr>
          <p:cNvPr id="1048717" name="Content Placeholder 2"/>
          <p:cNvSpPr>
            <a:spLocks noGrp="1"/>
          </p:cNvSpPr>
          <p:nvPr>
            <p:ph sz="quarter" idx="1"/>
          </p:nvPr>
        </p:nvSpPr>
        <p:spPr>
          <a:xfrm>
            <a:off x="1828800" y="1600200"/>
            <a:ext cx="8839200" cy="5105400"/>
          </a:xfrm>
        </p:spPr>
        <p:txBody>
          <a:bodyPr/>
          <a:lstStyle/>
          <a:p>
            <a:pPr>
              <a:lnSpc>
                <a:spcPct val="150000"/>
              </a:lnSpc>
            </a:pPr>
            <a:r>
              <a:rPr lang="en-US" altLang="zh-TW" dirty="0">
                <a:solidFill>
                  <a:srgbClr val="000000"/>
                </a:solidFill>
              </a:rPr>
              <a:t>Input for Agent Program</a:t>
            </a:r>
          </a:p>
          <a:p>
            <a:pPr lvl="1">
              <a:lnSpc>
                <a:spcPct val="150000"/>
              </a:lnSpc>
              <a:buClr>
                <a:srgbClr val="0033CC"/>
              </a:buClr>
              <a:buSzPct val="85000"/>
              <a:buFont typeface="Wingdings" pitchFamily="2" charset="2"/>
              <a:buChar char="ü"/>
            </a:pPr>
            <a:r>
              <a:rPr lang="en-US" altLang="zh-TW" dirty="0">
                <a:solidFill>
                  <a:srgbClr val="000000"/>
                </a:solidFill>
              </a:rPr>
              <a:t> Only the current percept.</a:t>
            </a:r>
          </a:p>
          <a:p>
            <a:pPr>
              <a:lnSpc>
                <a:spcPct val="150000"/>
              </a:lnSpc>
            </a:pPr>
            <a:r>
              <a:rPr lang="en-US" altLang="zh-TW" dirty="0">
                <a:solidFill>
                  <a:srgbClr val="000000"/>
                </a:solidFill>
              </a:rPr>
              <a:t>Input for Agent Function</a:t>
            </a:r>
          </a:p>
          <a:p>
            <a:pPr lvl="1">
              <a:lnSpc>
                <a:spcPct val="150000"/>
              </a:lnSpc>
              <a:buClr>
                <a:srgbClr val="0033CC"/>
              </a:buClr>
              <a:buSzPct val="85000"/>
              <a:buFont typeface="Wingdings" pitchFamily="2" charset="2"/>
              <a:buChar char="ü"/>
            </a:pPr>
            <a:r>
              <a:rPr lang="en-US" altLang="zh-TW" dirty="0">
                <a:solidFill>
                  <a:srgbClr val="000000"/>
                </a:solidFill>
              </a:rPr>
              <a:t> The entire percept sequence.</a:t>
            </a:r>
          </a:p>
          <a:p>
            <a:pPr lvl="1">
              <a:lnSpc>
                <a:spcPct val="150000"/>
              </a:lnSpc>
              <a:buClr>
                <a:srgbClr val="0033CC"/>
              </a:buClr>
              <a:buSzPct val="85000"/>
              <a:buFont typeface="Wingdings" pitchFamily="2" charset="2"/>
              <a:buChar char="ü"/>
            </a:pPr>
            <a:r>
              <a:rPr lang="en-US" altLang="zh-TW" dirty="0">
                <a:solidFill>
                  <a:srgbClr val="000000"/>
                </a:solidFill>
              </a:rPr>
              <a:t> The agent must </a:t>
            </a:r>
            <a:r>
              <a:rPr lang="en-US" altLang="zh-TW" dirty="0">
                <a:solidFill>
                  <a:srgbClr val="CC00FF"/>
                </a:solidFill>
              </a:rPr>
              <a:t>remember</a:t>
            </a:r>
            <a:r>
              <a:rPr lang="en-US" altLang="zh-TW" dirty="0">
                <a:solidFill>
                  <a:srgbClr val="000000"/>
                </a:solidFill>
              </a:rPr>
              <a:t> all of them.</a:t>
            </a:r>
          </a:p>
          <a:p>
            <a:pPr>
              <a:lnSpc>
                <a:spcPct val="150000"/>
              </a:lnSpc>
            </a:pPr>
            <a:r>
              <a:rPr lang="en-US" altLang="zh-TW" dirty="0">
                <a:solidFill>
                  <a:srgbClr val="000000"/>
                </a:solidFill>
              </a:rPr>
              <a:t>Implement the agent program as</a:t>
            </a:r>
          </a:p>
          <a:p>
            <a:pPr lvl="1">
              <a:lnSpc>
                <a:spcPct val="150000"/>
              </a:lnSpc>
              <a:buClr>
                <a:srgbClr val="0033CC"/>
              </a:buClr>
              <a:buSzPct val="85000"/>
              <a:buFont typeface="Wingdings" pitchFamily="2" charset="2"/>
              <a:buChar char="ü"/>
            </a:pPr>
            <a:r>
              <a:rPr lang="en-US" altLang="zh-TW" dirty="0">
                <a:solidFill>
                  <a:srgbClr val="000000"/>
                </a:solidFill>
              </a:rPr>
              <a:t> A look up table (agent function)</a:t>
            </a:r>
          </a:p>
          <a:p>
            <a:pPr>
              <a:lnSpc>
                <a:spcPct val="150000"/>
              </a:lnSpc>
              <a:buNone/>
            </a:pPr>
            <a:endParaRPr lang="en-US" dirty="0"/>
          </a:p>
        </p:txBody>
      </p:sp>
      <p:sp>
        <p:nvSpPr>
          <p:cNvPr id="1048718"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
          <p:cNvSpPr>
            <a:spLocks noGrp="1"/>
          </p:cNvSpPr>
          <p:nvPr>
            <p:ph type="title"/>
          </p:nvPr>
        </p:nvSpPr>
        <p:spPr/>
        <p:txBody>
          <a:bodyPr>
            <a:normAutofit/>
          </a:bodyPr>
          <a:lstStyle/>
          <a:p>
            <a:pPr algn="ctr"/>
            <a:r>
              <a:rPr lang="en-US" b="1" dirty="0">
                <a:solidFill>
                  <a:srgbClr val="FF0000"/>
                </a:solidFill>
                <a:latin typeface="Perpetua" pitchFamily="18" charset="0"/>
              </a:rPr>
              <a:t>Types of agent programs</a:t>
            </a:r>
            <a:endParaRPr lang="en-US" dirty="0"/>
          </a:p>
        </p:txBody>
      </p:sp>
      <p:sp>
        <p:nvSpPr>
          <p:cNvPr id="1048720" name="Content Placeholder 2"/>
          <p:cNvSpPr>
            <a:spLocks noGrp="1"/>
          </p:cNvSpPr>
          <p:nvPr>
            <p:ph sz="quarter" idx="1"/>
          </p:nvPr>
        </p:nvSpPr>
        <p:spPr>
          <a:xfrm>
            <a:off x="2136648" y="1752600"/>
            <a:ext cx="8153400" cy="4343400"/>
          </a:xfrm>
        </p:spPr>
        <p:txBody>
          <a:bodyPr>
            <a:normAutofit/>
          </a:bodyPr>
          <a:lstStyle/>
          <a:p>
            <a:pPr>
              <a:lnSpc>
                <a:spcPct val="150000"/>
              </a:lnSpc>
              <a:buNone/>
            </a:pPr>
            <a:r>
              <a:rPr lang="en-US" sz="3600" dirty="0">
                <a:solidFill>
                  <a:srgbClr val="0033CC"/>
                </a:solidFill>
                <a:latin typeface="Perpetua" pitchFamily="18" charset="0"/>
              </a:rPr>
              <a:t>1. </a:t>
            </a:r>
            <a:r>
              <a:rPr lang="en-US" sz="3200" dirty="0">
                <a:solidFill>
                  <a:srgbClr val="0033CC"/>
                </a:solidFill>
                <a:latin typeface="Perpetua" pitchFamily="18" charset="0"/>
              </a:rPr>
              <a:t>Simple Reflex Agents</a:t>
            </a:r>
          </a:p>
          <a:p>
            <a:pPr>
              <a:lnSpc>
                <a:spcPct val="150000"/>
              </a:lnSpc>
              <a:buNone/>
            </a:pPr>
            <a:r>
              <a:rPr lang="en-US" sz="3200" dirty="0">
                <a:solidFill>
                  <a:srgbClr val="0033CC"/>
                </a:solidFill>
                <a:latin typeface="Perpetua" pitchFamily="18" charset="0"/>
              </a:rPr>
              <a:t>2. Model-Based Reflex Agent </a:t>
            </a:r>
          </a:p>
          <a:p>
            <a:pPr>
              <a:lnSpc>
                <a:spcPct val="150000"/>
              </a:lnSpc>
              <a:buNone/>
            </a:pPr>
            <a:r>
              <a:rPr lang="en-US" sz="3200" dirty="0">
                <a:solidFill>
                  <a:srgbClr val="0033CC"/>
                </a:solidFill>
                <a:latin typeface="Perpetua" pitchFamily="18" charset="0"/>
              </a:rPr>
              <a:t>3. Goal based agents</a:t>
            </a:r>
          </a:p>
          <a:p>
            <a:pPr>
              <a:lnSpc>
                <a:spcPct val="150000"/>
              </a:lnSpc>
              <a:buNone/>
            </a:pPr>
            <a:r>
              <a:rPr lang="en-US" sz="3200" dirty="0">
                <a:solidFill>
                  <a:srgbClr val="0033CC"/>
                </a:solidFill>
                <a:latin typeface="Perpetua" pitchFamily="18" charset="0"/>
              </a:rPr>
              <a:t>4. Utility based agents</a:t>
            </a:r>
          </a:p>
          <a:p>
            <a:pPr>
              <a:lnSpc>
                <a:spcPct val="150000"/>
              </a:lnSpc>
              <a:buNone/>
            </a:pPr>
            <a:r>
              <a:rPr lang="en-US" altLang="zh-TW" sz="3200" dirty="0">
                <a:solidFill>
                  <a:srgbClr val="0033CC"/>
                </a:solidFill>
                <a:latin typeface="Perpetua" pitchFamily="18" charset="0"/>
              </a:rPr>
              <a:t>5. Learning Agents</a:t>
            </a:r>
            <a:endParaRPr lang="en-US" sz="3200" dirty="0">
              <a:solidFill>
                <a:srgbClr val="0033CC"/>
              </a:solidFill>
              <a:latin typeface="Perpetua" pitchFamily="18" charset="0"/>
            </a:endParaRPr>
          </a:p>
          <a:p>
            <a:pPr>
              <a:lnSpc>
                <a:spcPct val="150000"/>
              </a:lnSpc>
            </a:pPr>
            <a:endParaRPr lang="en-US" sz="3200" dirty="0">
              <a:solidFill>
                <a:srgbClr val="0033CC"/>
              </a:solidFill>
            </a:endParaRPr>
          </a:p>
        </p:txBody>
      </p:sp>
      <p:sp>
        <p:nvSpPr>
          <p:cNvPr id="1048721"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1"/>
          <p:cNvSpPr>
            <a:spLocks noGrp="1"/>
          </p:cNvSpPr>
          <p:nvPr>
            <p:ph type="title"/>
          </p:nvPr>
        </p:nvSpPr>
        <p:spPr>
          <a:xfrm>
            <a:off x="2136648" y="0"/>
            <a:ext cx="8153400" cy="1066800"/>
          </a:xfrm>
        </p:spPr>
        <p:txBody>
          <a:bodyPr>
            <a:noAutofit/>
          </a:bodyPr>
          <a:lstStyle/>
          <a:p>
            <a:pPr lvl="1" algn="l" rtl="0">
              <a:spcBef>
                <a:spcPct val="0"/>
              </a:spcBef>
            </a:pPr>
            <a:r>
              <a:rPr lang="en-US" sz="4000" dirty="0">
                <a:solidFill>
                  <a:srgbClr val="CC00FF"/>
                </a:solidFill>
                <a:latin typeface="Perpetua" pitchFamily="18" charset="0"/>
              </a:rPr>
              <a:t> </a:t>
            </a:r>
            <a:br>
              <a:rPr lang="en-US" sz="4000" dirty="0">
                <a:solidFill>
                  <a:srgbClr val="CC00FF"/>
                </a:solidFill>
                <a:latin typeface="Perpetua" pitchFamily="18" charset="0"/>
              </a:rPr>
            </a:br>
            <a:r>
              <a:rPr lang="en-US" sz="4000" dirty="0">
                <a:solidFill>
                  <a:srgbClr val="CC00FF"/>
                </a:solidFill>
                <a:latin typeface="Perpetua" pitchFamily="18" charset="0"/>
              </a:rPr>
              <a:t>1. </a:t>
            </a:r>
            <a:r>
              <a:rPr lang="en-US" sz="3200" b="1" dirty="0">
                <a:solidFill>
                  <a:srgbClr val="CC00FF"/>
                </a:solidFill>
                <a:latin typeface="Perpetua" pitchFamily="18" charset="0"/>
              </a:rPr>
              <a:t>Simple Reflex Agents</a:t>
            </a:r>
            <a:endParaRPr lang="en-US" sz="2000" b="1" dirty="0">
              <a:solidFill>
                <a:srgbClr val="FF0000"/>
              </a:solidFill>
              <a:latin typeface="Perpetua" pitchFamily="18" charset="0"/>
            </a:endParaRPr>
          </a:p>
        </p:txBody>
      </p:sp>
      <p:sp>
        <p:nvSpPr>
          <p:cNvPr id="1048723" name="Content Placeholder 2"/>
          <p:cNvSpPr>
            <a:spLocks noGrp="1"/>
          </p:cNvSpPr>
          <p:nvPr>
            <p:ph sz="quarter" idx="1"/>
          </p:nvPr>
        </p:nvSpPr>
        <p:spPr>
          <a:xfrm>
            <a:off x="838200" y="1295400"/>
            <a:ext cx="10439400" cy="5562600"/>
          </a:xfrm>
        </p:spPr>
        <p:txBody>
          <a:bodyPr>
            <a:noAutofit/>
          </a:bodyPr>
          <a:lstStyle/>
          <a:p>
            <a:pPr>
              <a:lnSpc>
                <a:spcPct val="150000"/>
              </a:lnSpc>
            </a:pPr>
            <a:r>
              <a:rPr lang="en-US" sz="2800" dirty="0">
                <a:latin typeface="Perpetua" pitchFamily="18" charset="0"/>
              </a:rPr>
              <a:t>It works by finding a rule whose condition </a:t>
            </a:r>
            <a:r>
              <a:rPr lang="en-US" sz="2800" dirty="0">
                <a:solidFill>
                  <a:srgbClr val="0033CC"/>
                </a:solidFill>
                <a:latin typeface="Perpetua" pitchFamily="18" charset="0"/>
              </a:rPr>
              <a:t>matches</a:t>
            </a:r>
            <a:r>
              <a:rPr lang="en-US" sz="2800" dirty="0">
                <a:latin typeface="Perpetua" pitchFamily="18" charset="0"/>
              </a:rPr>
              <a:t> the current situation (as defined by the percept) and then doing the </a:t>
            </a:r>
            <a:r>
              <a:rPr lang="en-US" sz="2800" dirty="0">
                <a:solidFill>
                  <a:srgbClr val="CC00FF"/>
                </a:solidFill>
                <a:latin typeface="Perpetua" pitchFamily="18" charset="0"/>
              </a:rPr>
              <a:t>action associated </a:t>
            </a:r>
            <a:r>
              <a:rPr lang="en-US" sz="2800" dirty="0">
                <a:latin typeface="Perpetua" pitchFamily="18" charset="0"/>
              </a:rPr>
              <a:t>with that rule.</a:t>
            </a:r>
          </a:p>
          <a:p>
            <a:r>
              <a:rPr lang="en-US" sz="2800" dirty="0">
                <a:latin typeface="Perpetua" pitchFamily="18" charset="0"/>
              </a:rPr>
              <a:t>These agents select actions on the basis of the current percept, ignoring the rest of the percept history.</a:t>
            </a:r>
          </a:p>
          <a:p>
            <a:pPr>
              <a:lnSpc>
                <a:spcPct val="150000"/>
              </a:lnSpc>
            </a:pPr>
            <a:r>
              <a:rPr lang="en-US" altLang="zh-TW" sz="2800" dirty="0">
                <a:solidFill>
                  <a:srgbClr val="000000"/>
                </a:solidFill>
                <a:latin typeface="Perpetua" pitchFamily="18" charset="0"/>
              </a:rPr>
              <a:t>It uses just </a:t>
            </a:r>
            <a:r>
              <a:rPr lang="en-US" altLang="zh-TW" sz="2800" b="1" i="1" dirty="0">
                <a:solidFill>
                  <a:srgbClr val="0033CC"/>
                </a:solidFill>
                <a:latin typeface="Perpetua" pitchFamily="18" charset="0"/>
              </a:rPr>
              <a:t>condition-action rules</a:t>
            </a:r>
          </a:p>
          <a:p>
            <a:pPr lvl="1"/>
            <a:r>
              <a:rPr lang="en-US" altLang="zh-TW" sz="2400" dirty="0">
                <a:solidFill>
                  <a:srgbClr val="000000"/>
                </a:solidFill>
                <a:latin typeface="Perpetua" pitchFamily="18" charset="0"/>
              </a:rPr>
              <a:t>The rules are like the form “if … then …” </a:t>
            </a:r>
          </a:p>
          <a:p>
            <a:pPr lvl="1"/>
            <a:r>
              <a:rPr lang="en-US" altLang="zh-TW" sz="2400" dirty="0">
                <a:solidFill>
                  <a:srgbClr val="000000"/>
                </a:solidFill>
                <a:latin typeface="Perpetua" pitchFamily="18" charset="0"/>
              </a:rPr>
              <a:t>Because knowledge sometimes cannot be stated explicitly </a:t>
            </a:r>
          </a:p>
          <a:p>
            <a:pPr lvl="1"/>
            <a:r>
              <a:rPr lang="en-US" altLang="zh-TW" sz="2400" dirty="0">
                <a:solidFill>
                  <a:srgbClr val="000000"/>
                </a:solidFill>
                <a:latin typeface="Perpetua" pitchFamily="18" charset="0"/>
              </a:rPr>
              <a:t>Work only </a:t>
            </a:r>
          </a:p>
          <a:p>
            <a:pPr lvl="2"/>
            <a:r>
              <a:rPr lang="en-US" altLang="zh-TW" sz="2400" dirty="0">
                <a:solidFill>
                  <a:srgbClr val="000000"/>
                </a:solidFill>
                <a:latin typeface="Perpetua" pitchFamily="18" charset="0"/>
              </a:rPr>
              <a:t> if the environment is </a:t>
            </a:r>
            <a:r>
              <a:rPr lang="en-US" altLang="zh-TW" sz="2400" dirty="0">
                <a:solidFill>
                  <a:srgbClr val="FF0000"/>
                </a:solidFill>
                <a:latin typeface="Perpetua" pitchFamily="18" charset="0"/>
              </a:rPr>
              <a:t>fully observable</a:t>
            </a:r>
          </a:p>
          <a:p>
            <a:pPr>
              <a:lnSpc>
                <a:spcPct val="150000"/>
              </a:lnSpc>
            </a:pPr>
            <a:endParaRPr lang="en-US" sz="2800" dirty="0">
              <a:latin typeface="Perpetua" pitchFamily="18" charset="0"/>
            </a:endParaRPr>
          </a:p>
        </p:txBody>
      </p:sp>
      <p:sp>
        <p:nvSpPr>
          <p:cNvPr id="1048724"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pPr algn="r"/>
            <a:r>
              <a:rPr lang="en-US" dirty="0">
                <a:solidFill>
                  <a:srgbClr val="CC00FF"/>
                </a:solidFill>
              </a:rPr>
              <a:t>Con’t…</a:t>
            </a:r>
          </a:p>
        </p:txBody>
      </p:sp>
      <p:sp>
        <p:nvSpPr>
          <p:cNvPr id="1048726" name="Content Placeholder 2"/>
          <p:cNvSpPr>
            <a:spLocks noGrp="1"/>
          </p:cNvSpPr>
          <p:nvPr>
            <p:ph sz="quarter" idx="1"/>
          </p:nvPr>
        </p:nvSpPr>
        <p:spPr>
          <a:xfrm>
            <a:off x="990600" y="1447800"/>
            <a:ext cx="10363200" cy="5410200"/>
          </a:xfrm>
        </p:spPr>
        <p:txBody>
          <a:bodyPr>
            <a:noAutofit/>
          </a:bodyPr>
          <a:lstStyle/>
          <a:p>
            <a:pPr>
              <a:lnSpc>
                <a:spcPct val="150000"/>
              </a:lnSpc>
              <a:buNone/>
            </a:pPr>
            <a:r>
              <a:rPr lang="en-US" sz="2800" b="1" dirty="0">
                <a:solidFill>
                  <a:srgbClr val="7030A0"/>
                </a:solidFill>
                <a:latin typeface="Perpetua" pitchFamily="18" charset="0"/>
              </a:rPr>
              <a:t>Example: Automated taxi driving agent.</a:t>
            </a:r>
            <a:endParaRPr lang="en-US" sz="2800" dirty="0">
              <a:solidFill>
                <a:srgbClr val="7030A0"/>
              </a:solidFill>
              <a:latin typeface="Perpetua" pitchFamily="18" charset="0"/>
            </a:endParaRPr>
          </a:p>
          <a:p>
            <a:pPr>
              <a:lnSpc>
                <a:spcPct val="150000"/>
              </a:lnSpc>
            </a:pPr>
            <a:r>
              <a:rPr lang="en-US" sz="2800" dirty="0">
                <a:latin typeface="Perpetua" pitchFamily="18" charset="0"/>
              </a:rPr>
              <a:t>If the car in front brakes and its brake lights on, then you should notice this and initiate braking. This can be written as condition-action rule:</a:t>
            </a:r>
          </a:p>
          <a:p>
            <a:pPr>
              <a:lnSpc>
                <a:spcPct val="150000"/>
              </a:lnSpc>
            </a:pPr>
            <a:r>
              <a:rPr lang="en-US" sz="2800" b="1" dirty="0">
                <a:latin typeface="Perpetua" pitchFamily="18" charset="0"/>
              </a:rPr>
              <a:t>If</a:t>
            </a:r>
            <a:r>
              <a:rPr lang="en-US" sz="2800" dirty="0">
                <a:latin typeface="Perpetua" pitchFamily="18" charset="0"/>
              </a:rPr>
              <a:t> car-in-front-is-braking </a:t>
            </a:r>
            <a:r>
              <a:rPr lang="en-US" sz="2800" b="1" dirty="0">
                <a:latin typeface="Perpetua" pitchFamily="18" charset="0"/>
              </a:rPr>
              <a:t>then</a:t>
            </a:r>
            <a:r>
              <a:rPr lang="en-US" sz="2800" dirty="0">
                <a:latin typeface="Perpetua" pitchFamily="18" charset="0"/>
              </a:rPr>
              <a:t> initiate-braking;</a:t>
            </a:r>
          </a:p>
          <a:p>
            <a:pPr>
              <a:lnSpc>
                <a:spcPct val="150000"/>
              </a:lnSpc>
            </a:pPr>
            <a:r>
              <a:rPr lang="en-US" sz="2800" dirty="0">
                <a:latin typeface="Perpetua" pitchFamily="18" charset="0"/>
              </a:rPr>
              <a:t>Humans also have many such connections, some of which are learned responses (as for driving) and some of which are innate reflexes (such as blinking when something approaches the eye).</a:t>
            </a:r>
          </a:p>
          <a:p>
            <a:pPr>
              <a:lnSpc>
                <a:spcPct val="150000"/>
              </a:lnSpc>
            </a:pPr>
            <a:endParaRPr lang="en-US" sz="2800" dirty="0">
              <a:latin typeface="Perpetua" pitchFamily="18" charset="0"/>
            </a:endParaRPr>
          </a:p>
        </p:txBody>
      </p:sp>
      <p:sp>
        <p:nvSpPr>
          <p:cNvPr id="1048727"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Title 1"/>
          <p:cNvSpPr>
            <a:spLocks noGrp="1"/>
          </p:cNvSpPr>
          <p:nvPr>
            <p:ph type="title"/>
          </p:nvPr>
        </p:nvSpPr>
        <p:spPr/>
        <p:txBody>
          <a:bodyPr/>
          <a:lstStyle/>
          <a:p>
            <a:pPr>
              <a:spcBef>
                <a:spcPct val="50000"/>
              </a:spcBef>
            </a:pPr>
            <a:r>
              <a:rPr lang="en-US" dirty="0">
                <a:solidFill>
                  <a:srgbClr val="0033CC"/>
                </a:solidFill>
                <a:latin typeface="Perpetua" pitchFamily="18" charset="0"/>
              </a:rPr>
              <a:t>Structure of a simple reflex agent</a:t>
            </a:r>
          </a:p>
        </p:txBody>
      </p:sp>
      <p:pic>
        <p:nvPicPr>
          <p:cNvPr id="2097157" name="Picture 5"/>
          <p:cNvPicPr>
            <a:picLocks noGrp="1" noChangeAspect="1" noChangeArrowheads="1"/>
          </p:cNvPicPr>
          <p:nvPr>
            <p:ph sz="quarter" idx="1"/>
          </p:nvPr>
        </p:nvPicPr>
        <p:blipFill>
          <a:blip r:embed="rId2"/>
          <a:srcRect/>
          <a:stretch>
            <a:fillRect/>
          </a:stretch>
        </p:blipFill>
        <p:spPr bwMode="auto">
          <a:xfrm>
            <a:off x="1905000" y="1600200"/>
            <a:ext cx="8077200" cy="4953000"/>
          </a:xfrm>
          <a:prstGeom prst="rect">
            <a:avLst/>
          </a:prstGeom>
          <a:noFill/>
          <a:ln w="9525">
            <a:noFill/>
            <a:miter lim="800000"/>
            <a:headEnd/>
            <a:tailEnd/>
          </a:ln>
        </p:spPr>
      </p:pic>
      <p:sp>
        <p:nvSpPr>
          <p:cNvPr id="1048729" name="Slide Number Placeholder 2"/>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Title 1"/>
          <p:cNvSpPr>
            <a:spLocks noGrp="1"/>
          </p:cNvSpPr>
          <p:nvPr>
            <p:ph type="title"/>
          </p:nvPr>
        </p:nvSpPr>
        <p:spPr/>
        <p:txBody>
          <a:bodyPr/>
          <a:lstStyle/>
          <a:p>
            <a:pPr algn="r"/>
            <a:r>
              <a:rPr lang="en-US" dirty="0">
                <a:solidFill>
                  <a:srgbClr val="FF00FF"/>
                </a:solidFill>
              </a:rPr>
              <a:t>Con’t…</a:t>
            </a:r>
          </a:p>
        </p:txBody>
      </p:sp>
      <p:sp>
        <p:nvSpPr>
          <p:cNvPr id="1048731" name="Content Placeholder 2"/>
          <p:cNvSpPr>
            <a:spLocks noGrp="1"/>
          </p:cNvSpPr>
          <p:nvPr>
            <p:ph sz="quarter" idx="1"/>
          </p:nvPr>
        </p:nvSpPr>
        <p:spPr/>
        <p:txBody>
          <a:bodyPr/>
          <a:lstStyle/>
          <a:p>
            <a:pPr>
              <a:lnSpc>
                <a:spcPct val="150000"/>
              </a:lnSpc>
              <a:buNone/>
            </a:pPr>
            <a:r>
              <a:rPr lang="en-US" b="1" dirty="0">
                <a:solidFill>
                  <a:srgbClr val="CC00FF"/>
                </a:solidFill>
                <a:latin typeface="Perpetua" pitchFamily="18" charset="0"/>
              </a:rPr>
              <a:t>Limitation of simple reflex agent:</a:t>
            </a:r>
            <a:endParaRPr lang="en-US" dirty="0">
              <a:solidFill>
                <a:srgbClr val="CC00FF"/>
              </a:solidFill>
              <a:latin typeface="Perpetua" pitchFamily="18" charset="0"/>
            </a:endParaRPr>
          </a:p>
          <a:p>
            <a:pPr lvl="0">
              <a:lnSpc>
                <a:spcPct val="150000"/>
              </a:lnSpc>
            </a:pPr>
            <a:r>
              <a:rPr lang="en-US" dirty="0">
                <a:latin typeface="Perpetua" pitchFamily="18" charset="0"/>
              </a:rPr>
              <a:t>The agent will work only if the environment is fully observable that is, it will work only if the correct decision can be made on the basis of only the current percept. Even a little bit of unobservability can cause serious trouble.</a:t>
            </a:r>
          </a:p>
          <a:p>
            <a:endParaRPr lang="en-US" dirty="0"/>
          </a:p>
        </p:txBody>
      </p:sp>
      <p:sp>
        <p:nvSpPr>
          <p:cNvPr id="1048732"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136648" y="228600"/>
            <a:ext cx="8153400" cy="914400"/>
          </a:xfrm>
        </p:spPr>
        <p:txBody>
          <a:bodyPr>
            <a:normAutofit/>
          </a:bodyPr>
          <a:lstStyle/>
          <a:p>
            <a:r>
              <a:rPr lang="en-US" dirty="0">
                <a:solidFill>
                  <a:srgbClr val="FF00FF"/>
                </a:solidFill>
                <a:latin typeface="+mn-lt"/>
              </a:rPr>
              <a:t>Characteristics of Intelligent system</a:t>
            </a:r>
          </a:p>
        </p:txBody>
      </p:sp>
      <p:sp>
        <p:nvSpPr>
          <p:cNvPr id="1048607"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5</a:t>
            </a:fld>
            <a:endParaRPr lang="en-US"/>
          </a:p>
        </p:txBody>
      </p:sp>
      <p:sp>
        <p:nvSpPr>
          <p:cNvPr id="1048608" name="Content Placeholder 3"/>
          <p:cNvSpPr>
            <a:spLocks noGrp="1"/>
          </p:cNvSpPr>
          <p:nvPr>
            <p:ph sz="quarter" idx="1"/>
          </p:nvPr>
        </p:nvSpPr>
        <p:spPr>
          <a:xfrm>
            <a:off x="1219200" y="1600200"/>
            <a:ext cx="10363200" cy="5105400"/>
          </a:xfrm>
        </p:spPr>
        <p:txBody>
          <a:bodyPr>
            <a:normAutofit/>
          </a:bodyPr>
          <a:lstStyle/>
          <a:p>
            <a:pPr marL="177800" indent="-177800">
              <a:lnSpc>
                <a:spcPct val="150000"/>
              </a:lnSpc>
              <a:buClr>
                <a:srgbClr val="FF00FF"/>
              </a:buClr>
              <a:buFont typeface="Wingdings" pitchFamily="2" charset="2"/>
              <a:buChar char="ü"/>
            </a:pPr>
            <a:r>
              <a:rPr lang="en-US" sz="3200" dirty="0"/>
              <a:t> Use </a:t>
            </a:r>
            <a:r>
              <a:rPr lang="en-US" sz="3200" dirty="0">
                <a:solidFill>
                  <a:srgbClr val="0033CC"/>
                </a:solidFill>
              </a:rPr>
              <a:t>vast</a:t>
            </a:r>
            <a:r>
              <a:rPr lang="en-US" sz="3200" dirty="0"/>
              <a:t> amount of knowledge. </a:t>
            </a:r>
          </a:p>
          <a:p>
            <a:pPr marL="177800" indent="-177800">
              <a:lnSpc>
                <a:spcPct val="150000"/>
              </a:lnSpc>
              <a:buClr>
                <a:srgbClr val="FF00FF"/>
              </a:buClr>
              <a:buFont typeface="Wingdings" pitchFamily="2" charset="2"/>
              <a:buChar char="ü"/>
            </a:pPr>
            <a:r>
              <a:rPr lang="en-US" sz="3200" dirty="0"/>
              <a:t> Learn from </a:t>
            </a:r>
            <a:r>
              <a:rPr lang="en-US" sz="3200" dirty="0">
                <a:solidFill>
                  <a:srgbClr val="0033CC"/>
                </a:solidFill>
              </a:rPr>
              <a:t>experience and adopt </a:t>
            </a:r>
            <a:r>
              <a:rPr lang="en-US" sz="3200" dirty="0"/>
              <a:t>to changing environment.</a:t>
            </a:r>
          </a:p>
          <a:p>
            <a:pPr marL="177800" indent="-177800">
              <a:lnSpc>
                <a:spcPct val="150000"/>
              </a:lnSpc>
              <a:buClr>
                <a:srgbClr val="FF00FF"/>
              </a:buClr>
              <a:buFont typeface="Wingdings" pitchFamily="2" charset="2"/>
              <a:buChar char="ü"/>
            </a:pPr>
            <a:r>
              <a:rPr lang="en-US" sz="3200" dirty="0"/>
              <a:t> Interact with human using </a:t>
            </a:r>
            <a:r>
              <a:rPr lang="en-US" sz="3200" dirty="0">
                <a:solidFill>
                  <a:srgbClr val="0033CC"/>
                </a:solidFill>
              </a:rPr>
              <a:t>language and speech.</a:t>
            </a:r>
          </a:p>
          <a:p>
            <a:pPr marL="177800" indent="-177800">
              <a:lnSpc>
                <a:spcPct val="150000"/>
              </a:lnSpc>
              <a:buClr>
                <a:srgbClr val="FF00FF"/>
              </a:buClr>
              <a:buFont typeface="Wingdings" pitchFamily="2" charset="2"/>
              <a:buChar char="ü"/>
            </a:pPr>
            <a:r>
              <a:rPr lang="en-US" sz="3200" dirty="0"/>
              <a:t> Respond in </a:t>
            </a:r>
            <a:r>
              <a:rPr lang="en-US" sz="3200" dirty="0">
                <a:solidFill>
                  <a:srgbClr val="0033CC"/>
                </a:solidFill>
              </a:rPr>
              <a:t>real time.</a:t>
            </a:r>
          </a:p>
          <a:p>
            <a:pPr marL="177800" indent="-177800">
              <a:lnSpc>
                <a:spcPct val="150000"/>
              </a:lnSpc>
              <a:buClr>
                <a:srgbClr val="FF00FF"/>
              </a:buClr>
              <a:buFont typeface="Wingdings" pitchFamily="2" charset="2"/>
              <a:buChar char="ü"/>
            </a:pPr>
            <a:r>
              <a:rPr lang="en-US" sz="3200" dirty="0"/>
              <a:t> Tolerate </a:t>
            </a:r>
            <a:r>
              <a:rPr lang="en-US" sz="3200" dirty="0">
                <a:solidFill>
                  <a:srgbClr val="0033CC"/>
                </a:solidFill>
              </a:rPr>
              <a:t>error and ambiguity </a:t>
            </a:r>
            <a:r>
              <a:rPr lang="en-US" sz="3200" dirty="0"/>
              <a:t>in communication.</a:t>
            </a:r>
          </a:p>
          <a:p>
            <a:pPr>
              <a:lnSpc>
                <a:spcPct val="150000"/>
              </a:lnSpc>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Title 1"/>
          <p:cNvSpPr>
            <a:spLocks noGrp="1"/>
          </p:cNvSpPr>
          <p:nvPr>
            <p:ph type="title"/>
          </p:nvPr>
        </p:nvSpPr>
        <p:spPr/>
        <p:txBody>
          <a:bodyPr>
            <a:normAutofit/>
          </a:bodyPr>
          <a:lstStyle/>
          <a:p>
            <a:r>
              <a:rPr lang="en-US" sz="3600" dirty="0">
                <a:solidFill>
                  <a:srgbClr val="CC00FF"/>
                </a:solidFill>
                <a:latin typeface="Perpetua" pitchFamily="18" charset="0"/>
              </a:rPr>
              <a:t>2. Model-Based Reflex Agent </a:t>
            </a:r>
          </a:p>
        </p:txBody>
      </p:sp>
      <p:sp>
        <p:nvSpPr>
          <p:cNvPr id="1048734" name="Content Placeholder 2"/>
          <p:cNvSpPr>
            <a:spLocks noGrp="1"/>
          </p:cNvSpPr>
          <p:nvPr>
            <p:ph sz="quarter" idx="1"/>
          </p:nvPr>
        </p:nvSpPr>
        <p:spPr>
          <a:xfrm>
            <a:off x="816864" y="1524000"/>
            <a:ext cx="10871200" cy="5334000"/>
          </a:xfrm>
        </p:spPr>
        <p:txBody>
          <a:bodyPr>
            <a:noAutofit/>
          </a:bodyPr>
          <a:lstStyle/>
          <a:p>
            <a:r>
              <a:rPr lang="en-US" sz="2800" dirty="0">
                <a:latin typeface="Perpetua" pitchFamily="18" charset="0"/>
              </a:rPr>
              <a:t>It works by finding a rule whose condition </a:t>
            </a:r>
            <a:r>
              <a:rPr lang="en-US" sz="2800" dirty="0">
                <a:solidFill>
                  <a:srgbClr val="FF0000"/>
                </a:solidFill>
                <a:latin typeface="Perpetua" pitchFamily="18" charset="0"/>
              </a:rPr>
              <a:t>matches</a:t>
            </a:r>
            <a:r>
              <a:rPr lang="en-US" sz="2800" dirty="0">
                <a:latin typeface="Perpetua" pitchFamily="18" charset="0"/>
              </a:rPr>
              <a:t> the current </a:t>
            </a:r>
            <a:r>
              <a:rPr lang="en-US" sz="2800" dirty="0">
                <a:solidFill>
                  <a:srgbClr val="0033CC"/>
                </a:solidFill>
                <a:latin typeface="Perpetua" pitchFamily="18" charset="0"/>
              </a:rPr>
              <a:t>situation/state.</a:t>
            </a:r>
            <a:endParaRPr lang="en-US" altLang="zh-TW" sz="2600" dirty="0">
              <a:solidFill>
                <a:srgbClr val="0033CC"/>
              </a:solidFill>
              <a:latin typeface="Perpetua" pitchFamily="18" charset="0"/>
            </a:endParaRPr>
          </a:p>
          <a:p>
            <a:r>
              <a:rPr lang="en-US" altLang="zh-TW" sz="2600" dirty="0">
                <a:solidFill>
                  <a:srgbClr val="000000"/>
                </a:solidFill>
                <a:latin typeface="Perpetua" pitchFamily="18" charset="0"/>
              </a:rPr>
              <a:t>For the world that is </a:t>
            </a:r>
            <a:r>
              <a:rPr lang="en-US" altLang="zh-TW" sz="2600" dirty="0">
                <a:solidFill>
                  <a:srgbClr val="CC00FF"/>
                </a:solidFill>
                <a:latin typeface="Perpetua" pitchFamily="18" charset="0"/>
              </a:rPr>
              <a:t>partially</a:t>
            </a:r>
            <a:r>
              <a:rPr lang="en-US" altLang="zh-TW" sz="2600" dirty="0">
                <a:solidFill>
                  <a:srgbClr val="000000"/>
                </a:solidFill>
                <a:latin typeface="Perpetua" pitchFamily="18" charset="0"/>
              </a:rPr>
              <a:t> observable</a:t>
            </a:r>
          </a:p>
          <a:p>
            <a:pPr lvl="1"/>
            <a:r>
              <a:rPr lang="en-US" altLang="zh-TW" dirty="0">
                <a:solidFill>
                  <a:srgbClr val="000000"/>
                </a:solidFill>
                <a:latin typeface="Perpetua" pitchFamily="18" charset="0"/>
              </a:rPr>
              <a:t>The agent has to keep track of an internal state</a:t>
            </a:r>
          </a:p>
          <a:p>
            <a:pPr lvl="2">
              <a:buClr>
                <a:srgbClr val="0033CC"/>
              </a:buClr>
              <a:buSzPct val="85000"/>
              <a:buFont typeface="Wingdings" pitchFamily="2" charset="2"/>
              <a:buChar char="ü"/>
            </a:pPr>
            <a:r>
              <a:rPr lang="en-US" altLang="zh-TW" sz="2600" dirty="0">
                <a:solidFill>
                  <a:srgbClr val="000000"/>
                </a:solidFill>
                <a:latin typeface="Perpetua" pitchFamily="18" charset="0"/>
              </a:rPr>
              <a:t> That depends on the percept history</a:t>
            </a:r>
          </a:p>
          <a:p>
            <a:pPr lvl="2">
              <a:lnSpc>
                <a:spcPct val="160000"/>
              </a:lnSpc>
              <a:buClr>
                <a:srgbClr val="0033CC"/>
              </a:buClr>
              <a:buSzPct val="85000"/>
              <a:buFont typeface="Wingdings" pitchFamily="2" charset="2"/>
              <a:buChar char="ü"/>
            </a:pPr>
            <a:r>
              <a:rPr lang="en-US" altLang="zh-TW" sz="2600" dirty="0">
                <a:solidFill>
                  <a:srgbClr val="000000"/>
                </a:solidFill>
                <a:latin typeface="Perpetua" pitchFamily="18" charset="0"/>
              </a:rPr>
              <a:t> Reflecting some of the </a:t>
            </a:r>
            <a:r>
              <a:rPr lang="en-US" altLang="zh-TW" sz="2600" dirty="0">
                <a:solidFill>
                  <a:srgbClr val="FF0000"/>
                </a:solidFill>
                <a:latin typeface="Perpetua" pitchFamily="18" charset="0"/>
              </a:rPr>
              <a:t>unobserved</a:t>
            </a:r>
            <a:r>
              <a:rPr lang="en-US" altLang="zh-TW" sz="2600" dirty="0">
                <a:solidFill>
                  <a:srgbClr val="000000"/>
                </a:solidFill>
                <a:latin typeface="Perpetua" pitchFamily="18" charset="0"/>
              </a:rPr>
              <a:t> aspects</a:t>
            </a:r>
          </a:p>
          <a:p>
            <a:pPr lvl="2">
              <a:lnSpc>
                <a:spcPct val="160000"/>
              </a:lnSpc>
              <a:buClr>
                <a:srgbClr val="0033CC"/>
              </a:buClr>
              <a:buSzPct val="85000"/>
              <a:buFont typeface="Wingdings" pitchFamily="2" charset="2"/>
              <a:buChar char="ü"/>
            </a:pPr>
            <a:r>
              <a:rPr lang="en-US" altLang="zh-TW" sz="2600" dirty="0">
                <a:solidFill>
                  <a:srgbClr val="000000"/>
                </a:solidFill>
                <a:latin typeface="Perpetua" pitchFamily="18" charset="0"/>
              </a:rPr>
              <a:t> E.g.  driving a car and changing track</a:t>
            </a:r>
          </a:p>
          <a:p>
            <a:pPr>
              <a:lnSpc>
                <a:spcPct val="150000"/>
              </a:lnSpc>
            </a:pPr>
            <a:r>
              <a:rPr lang="en-US" altLang="zh-TW" sz="2600" dirty="0">
                <a:solidFill>
                  <a:srgbClr val="000000"/>
                </a:solidFill>
                <a:latin typeface="Perpetua" pitchFamily="18" charset="0"/>
              </a:rPr>
              <a:t>Requiring </a:t>
            </a:r>
            <a:r>
              <a:rPr lang="en-US" altLang="zh-TW" sz="2600" dirty="0">
                <a:solidFill>
                  <a:srgbClr val="0033CC"/>
                </a:solidFill>
                <a:latin typeface="Perpetua" pitchFamily="18" charset="0"/>
              </a:rPr>
              <a:t>two </a:t>
            </a:r>
            <a:r>
              <a:rPr lang="en-US" altLang="zh-TW" sz="2600" dirty="0">
                <a:solidFill>
                  <a:srgbClr val="000000"/>
                </a:solidFill>
                <a:latin typeface="Perpetua" pitchFamily="18" charset="0"/>
              </a:rPr>
              <a:t>types of knowledge</a:t>
            </a:r>
          </a:p>
          <a:p>
            <a:pPr lvl="1"/>
            <a:r>
              <a:rPr lang="en-US" altLang="zh-TW" dirty="0">
                <a:solidFill>
                  <a:srgbClr val="000000"/>
                </a:solidFill>
                <a:latin typeface="Perpetua" pitchFamily="18" charset="0"/>
              </a:rPr>
              <a:t> How the world evolves independently of the agent</a:t>
            </a:r>
          </a:p>
          <a:p>
            <a:pPr lvl="1"/>
            <a:r>
              <a:rPr lang="en-US" altLang="zh-TW" dirty="0">
                <a:solidFill>
                  <a:srgbClr val="000000"/>
                </a:solidFill>
                <a:latin typeface="Perpetua" pitchFamily="18" charset="0"/>
              </a:rPr>
              <a:t> How the agent’s actions affect the world</a:t>
            </a:r>
          </a:p>
          <a:p>
            <a:pPr>
              <a:lnSpc>
                <a:spcPct val="160000"/>
              </a:lnSpc>
              <a:buNone/>
            </a:pPr>
            <a:endParaRPr lang="en-US" sz="2600" dirty="0">
              <a:latin typeface="Perpetua" pitchFamily="18" charset="0"/>
            </a:endParaRPr>
          </a:p>
        </p:txBody>
      </p:sp>
      <p:sp>
        <p:nvSpPr>
          <p:cNvPr id="1048735"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Title 1"/>
          <p:cNvSpPr>
            <a:spLocks noGrp="1"/>
          </p:cNvSpPr>
          <p:nvPr>
            <p:ph type="title"/>
          </p:nvPr>
        </p:nvSpPr>
        <p:spPr/>
        <p:txBody>
          <a:bodyPr/>
          <a:lstStyle/>
          <a:p>
            <a:pPr algn="r"/>
            <a:r>
              <a:rPr lang="en-US" dirty="0">
                <a:solidFill>
                  <a:srgbClr val="CC00FF"/>
                </a:solidFill>
              </a:rPr>
              <a:t>Con’t…</a:t>
            </a:r>
          </a:p>
        </p:txBody>
      </p:sp>
      <p:sp>
        <p:nvSpPr>
          <p:cNvPr id="1048737" name="Content Placeholder 2"/>
          <p:cNvSpPr>
            <a:spLocks noGrp="1"/>
          </p:cNvSpPr>
          <p:nvPr>
            <p:ph sz="quarter" idx="1"/>
          </p:nvPr>
        </p:nvSpPr>
        <p:spPr>
          <a:xfrm>
            <a:off x="816864" y="1600200"/>
            <a:ext cx="10384536" cy="5257800"/>
          </a:xfrm>
        </p:spPr>
        <p:txBody>
          <a:bodyPr>
            <a:normAutofit/>
          </a:bodyPr>
          <a:lstStyle/>
          <a:p>
            <a:pPr>
              <a:lnSpc>
                <a:spcPct val="150000"/>
              </a:lnSpc>
            </a:pPr>
            <a:r>
              <a:rPr lang="en-US" b="1" dirty="0">
                <a:latin typeface="Perpetua" pitchFamily="18" charset="0"/>
              </a:rPr>
              <a:t>Note:</a:t>
            </a:r>
            <a:r>
              <a:rPr lang="en-US" dirty="0">
                <a:latin typeface="Perpetua" pitchFamily="18" charset="0"/>
              </a:rPr>
              <a:t> Regardless of the kind of representation used, it is seldom possible for the agent to determine the current state of a partially observable environment exactly. It can do only</a:t>
            </a:r>
            <a:r>
              <a:rPr lang="en-US" b="1" dirty="0">
                <a:latin typeface="Perpetua" pitchFamily="18" charset="0"/>
              </a:rPr>
              <a:t> </a:t>
            </a:r>
            <a:r>
              <a:rPr lang="en-US" b="1" dirty="0">
                <a:solidFill>
                  <a:srgbClr val="FF0000"/>
                </a:solidFill>
                <a:latin typeface="Perpetua" pitchFamily="18" charset="0"/>
              </a:rPr>
              <a:t>“best guess”.</a:t>
            </a:r>
            <a:endParaRPr lang="en-US" dirty="0">
              <a:solidFill>
                <a:srgbClr val="FF0000"/>
              </a:solidFill>
              <a:latin typeface="Perpetua" pitchFamily="18" charset="0"/>
            </a:endParaRPr>
          </a:p>
          <a:p>
            <a:pPr>
              <a:lnSpc>
                <a:spcPct val="150000"/>
              </a:lnSpc>
              <a:buNone/>
            </a:pPr>
            <a:r>
              <a:rPr lang="en-US" b="1" dirty="0">
                <a:solidFill>
                  <a:srgbClr val="CC00FF"/>
                </a:solidFill>
                <a:latin typeface="Perpetua" pitchFamily="18" charset="0"/>
              </a:rPr>
              <a:t>Example:</a:t>
            </a:r>
            <a:r>
              <a:rPr lang="en-US" dirty="0">
                <a:solidFill>
                  <a:srgbClr val="CC00FF"/>
                </a:solidFill>
                <a:latin typeface="Perpetua" pitchFamily="18" charset="0"/>
              </a:rPr>
              <a:t> </a:t>
            </a:r>
            <a:r>
              <a:rPr lang="en-US" dirty="0">
                <a:latin typeface="Perpetua" pitchFamily="18" charset="0"/>
              </a:rPr>
              <a:t>An automated taxi may not be able to see around the large truck that has </a:t>
            </a:r>
            <a:r>
              <a:rPr lang="en-US" b="1" dirty="0">
                <a:solidFill>
                  <a:srgbClr val="0033CC"/>
                </a:solidFill>
                <a:latin typeface="Perpetua" pitchFamily="18" charset="0"/>
              </a:rPr>
              <a:t>stopped</a:t>
            </a:r>
            <a:r>
              <a:rPr lang="en-US" dirty="0">
                <a:latin typeface="Perpetua" pitchFamily="18" charset="0"/>
              </a:rPr>
              <a:t> in front of it and can only guess about what may be causing the hold-up.</a:t>
            </a:r>
          </a:p>
        </p:txBody>
      </p:sp>
      <p:sp>
        <p:nvSpPr>
          <p:cNvPr id="1048738"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
          <p:cNvSpPr>
            <a:spLocks noGrp="1"/>
          </p:cNvSpPr>
          <p:nvPr>
            <p:ph type="title"/>
          </p:nvPr>
        </p:nvSpPr>
        <p:spPr/>
        <p:txBody>
          <a:bodyPr>
            <a:normAutofit/>
          </a:bodyPr>
          <a:lstStyle/>
          <a:p>
            <a:r>
              <a:rPr lang="en-US" dirty="0">
                <a:solidFill>
                  <a:srgbClr val="0033CC"/>
                </a:solidFill>
                <a:latin typeface="Perpetua" pitchFamily="18" charset="0"/>
              </a:rPr>
              <a:t>Structure of Model-Based reflex agent</a:t>
            </a:r>
          </a:p>
        </p:txBody>
      </p:sp>
      <p:pic>
        <p:nvPicPr>
          <p:cNvPr id="2097158" name="Picture 5"/>
          <p:cNvPicPr>
            <a:picLocks noGrp="1" noChangeAspect="1" noChangeArrowheads="1"/>
          </p:cNvPicPr>
          <p:nvPr>
            <p:ph sz="quarter" idx="1"/>
          </p:nvPr>
        </p:nvPicPr>
        <p:blipFill>
          <a:blip r:embed="rId2"/>
          <a:srcRect/>
          <a:stretch>
            <a:fillRect/>
          </a:stretch>
        </p:blipFill>
        <p:spPr bwMode="auto">
          <a:xfrm>
            <a:off x="2057400" y="1828800"/>
            <a:ext cx="8077200" cy="4800600"/>
          </a:xfrm>
          <a:prstGeom prst="rect">
            <a:avLst/>
          </a:prstGeom>
          <a:noFill/>
          <a:ln w="9525">
            <a:noFill/>
            <a:miter lim="800000"/>
            <a:headEnd/>
            <a:tailEnd/>
          </a:ln>
        </p:spPr>
      </p:pic>
      <p:sp>
        <p:nvSpPr>
          <p:cNvPr id="1048740" name="Slide Number Placeholder 2"/>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Title 1"/>
          <p:cNvSpPr>
            <a:spLocks noGrp="1"/>
          </p:cNvSpPr>
          <p:nvPr>
            <p:ph type="title"/>
          </p:nvPr>
        </p:nvSpPr>
        <p:spPr/>
        <p:txBody>
          <a:bodyPr/>
          <a:lstStyle/>
          <a:p>
            <a:r>
              <a:rPr lang="en-US" dirty="0">
                <a:solidFill>
                  <a:srgbClr val="CC00FF"/>
                </a:solidFill>
                <a:latin typeface="Perpetua" pitchFamily="18" charset="0"/>
              </a:rPr>
              <a:t>3. Goal based agents</a:t>
            </a:r>
          </a:p>
        </p:txBody>
      </p:sp>
      <p:sp>
        <p:nvSpPr>
          <p:cNvPr id="1048742" name="Content Placeholder 2"/>
          <p:cNvSpPr>
            <a:spLocks noGrp="1"/>
          </p:cNvSpPr>
          <p:nvPr>
            <p:ph sz="quarter" idx="1"/>
          </p:nvPr>
        </p:nvSpPr>
        <p:spPr>
          <a:xfrm>
            <a:off x="816864" y="1676400"/>
            <a:ext cx="10871200" cy="5181600"/>
          </a:xfrm>
        </p:spPr>
        <p:txBody>
          <a:bodyPr>
            <a:noAutofit/>
          </a:bodyPr>
          <a:lstStyle/>
          <a:p>
            <a:pPr>
              <a:lnSpc>
                <a:spcPct val="150000"/>
              </a:lnSpc>
            </a:pPr>
            <a:r>
              <a:rPr lang="en-US" sz="2800" dirty="0">
                <a:latin typeface="Perpetua" pitchFamily="18" charset="0"/>
              </a:rPr>
              <a:t>Knowing something about the current state of the environment is </a:t>
            </a:r>
            <a:r>
              <a:rPr lang="en-US" sz="2800" dirty="0">
                <a:solidFill>
                  <a:srgbClr val="0033CC"/>
                </a:solidFill>
                <a:latin typeface="Perpetua" pitchFamily="18" charset="0"/>
              </a:rPr>
              <a:t>not always </a:t>
            </a:r>
            <a:r>
              <a:rPr lang="en-US" sz="2800" dirty="0">
                <a:latin typeface="Perpetua" pitchFamily="18" charset="0"/>
              </a:rPr>
              <a:t>enough to decide what to do.</a:t>
            </a:r>
          </a:p>
          <a:p>
            <a:pPr>
              <a:lnSpc>
                <a:spcPct val="150000"/>
              </a:lnSpc>
            </a:pPr>
            <a:r>
              <a:rPr lang="en-US" sz="2800" b="1" dirty="0">
                <a:solidFill>
                  <a:srgbClr val="CC00FF"/>
                </a:solidFill>
                <a:latin typeface="Perpetua" pitchFamily="18" charset="0"/>
              </a:rPr>
              <a:t>Example:</a:t>
            </a:r>
            <a:r>
              <a:rPr lang="en-US" sz="2800" dirty="0">
                <a:solidFill>
                  <a:srgbClr val="CC00FF"/>
                </a:solidFill>
                <a:latin typeface="Perpetua" pitchFamily="18" charset="0"/>
              </a:rPr>
              <a:t> </a:t>
            </a:r>
            <a:r>
              <a:rPr lang="en-US" sz="2800" dirty="0">
                <a:latin typeface="Perpetua" pitchFamily="18" charset="0"/>
              </a:rPr>
              <a:t>At a road junction, the taxi can turn left, turn right, or go straight on. The correct decision depends on where the taxi is trying to get it.</a:t>
            </a:r>
          </a:p>
          <a:p>
            <a:r>
              <a:rPr lang="en-US" altLang="zh-TW" sz="2800" dirty="0">
                <a:solidFill>
                  <a:srgbClr val="000000"/>
                </a:solidFill>
                <a:latin typeface="Perpetua" pitchFamily="18" charset="0"/>
              </a:rPr>
              <a:t>The </a:t>
            </a:r>
            <a:r>
              <a:rPr lang="en-US" altLang="zh-TW" sz="2800" dirty="0">
                <a:solidFill>
                  <a:srgbClr val="0033CC"/>
                </a:solidFill>
                <a:latin typeface="Perpetua" pitchFamily="18" charset="0"/>
              </a:rPr>
              <a:t>goal</a:t>
            </a:r>
            <a:r>
              <a:rPr lang="en-US" altLang="zh-TW" sz="2800" dirty="0">
                <a:solidFill>
                  <a:srgbClr val="000000"/>
                </a:solidFill>
                <a:latin typeface="Perpetua" pitchFamily="18" charset="0"/>
              </a:rPr>
              <a:t> is another issue to achieve </a:t>
            </a:r>
          </a:p>
          <a:p>
            <a:pPr lvl="1">
              <a:lnSpc>
                <a:spcPct val="150000"/>
              </a:lnSpc>
              <a:buFont typeface="Wingdings" pitchFamily="2" charset="2"/>
              <a:buChar char="ü"/>
            </a:pPr>
            <a:r>
              <a:rPr lang="en-US" altLang="zh-TW" sz="2400" dirty="0">
                <a:solidFill>
                  <a:srgbClr val="000000"/>
                </a:solidFill>
                <a:latin typeface="Perpetua" pitchFamily="18" charset="0"/>
              </a:rPr>
              <a:t> Judgment of rationality / correctness</a:t>
            </a:r>
          </a:p>
        </p:txBody>
      </p:sp>
      <p:sp>
        <p:nvSpPr>
          <p:cNvPr id="1048743"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Title 1"/>
          <p:cNvSpPr>
            <a:spLocks noGrp="1"/>
          </p:cNvSpPr>
          <p:nvPr>
            <p:ph type="title"/>
          </p:nvPr>
        </p:nvSpPr>
        <p:spPr/>
        <p:txBody>
          <a:bodyPr/>
          <a:lstStyle/>
          <a:p>
            <a:r>
              <a:rPr lang="en-US" dirty="0">
                <a:solidFill>
                  <a:srgbClr val="0033CC"/>
                </a:solidFill>
                <a:latin typeface="Perpetua" pitchFamily="18" charset="0"/>
              </a:rPr>
              <a:t>Structure of a Goal-based agent</a:t>
            </a:r>
          </a:p>
        </p:txBody>
      </p:sp>
      <p:pic>
        <p:nvPicPr>
          <p:cNvPr id="2097159" name="Picture 5"/>
          <p:cNvPicPr>
            <a:picLocks noGrp="1" noChangeAspect="1" noChangeArrowheads="1"/>
          </p:cNvPicPr>
          <p:nvPr>
            <p:ph sz="quarter" idx="1"/>
          </p:nvPr>
        </p:nvPicPr>
        <p:blipFill>
          <a:blip r:embed="rId2"/>
          <a:srcRect/>
          <a:stretch>
            <a:fillRect/>
          </a:stretch>
        </p:blipFill>
        <p:spPr bwMode="auto">
          <a:xfrm>
            <a:off x="2057401" y="1905000"/>
            <a:ext cx="7772399" cy="4572000"/>
          </a:xfrm>
          <a:prstGeom prst="rect">
            <a:avLst/>
          </a:prstGeom>
          <a:noFill/>
          <a:ln w="9525">
            <a:noFill/>
            <a:miter lim="800000"/>
            <a:headEnd/>
            <a:tailEnd/>
          </a:ln>
        </p:spPr>
      </p:pic>
      <p:sp>
        <p:nvSpPr>
          <p:cNvPr id="1048745" name="Slide Number Placeholder 2"/>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Title 1"/>
          <p:cNvSpPr>
            <a:spLocks noGrp="1"/>
          </p:cNvSpPr>
          <p:nvPr>
            <p:ph type="title"/>
          </p:nvPr>
        </p:nvSpPr>
        <p:spPr/>
        <p:txBody>
          <a:bodyPr/>
          <a:lstStyle/>
          <a:p>
            <a:pPr algn="r"/>
            <a:r>
              <a:rPr lang="en-US" dirty="0">
                <a:solidFill>
                  <a:srgbClr val="FF0000"/>
                </a:solidFill>
                <a:latin typeface="Perpetua" pitchFamily="18" charset="0"/>
              </a:rPr>
              <a:t>Con’t…</a:t>
            </a:r>
            <a:endParaRPr lang="en-US" dirty="0"/>
          </a:p>
        </p:txBody>
      </p:sp>
      <p:sp>
        <p:nvSpPr>
          <p:cNvPr id="1048747" name="Content Placeholder 2"/>
          <p:cNvSpPr>
            <a:spLocks noGrp="1"/>
          </p:cNvSpPr>
          <p:nvPr>
            <p:ph sz="quarter" idx="1"/>
          </p:nvPr>
        </p:nvSpPr>
        <p:spPr>
          <a:xfrm>
            <a:off x="816864" y="1600200"/>
            <a:ext cx="10536935" cy="5105400"/>
          </a:xfrm>
        </p:spPr>
        <p:txBody>
          <a:bodyPr>
            <a:normAutofit fontScale="96429" lnSpcReduction="20000"/>
          </a:bodyPr>
          <a:lstStyle/>
          <a:p>
            <a:pPr>
              <a:lnSpc>
                <a:spcPct val="150000"/>
              </a:lnSpc>
            </a:pPr>
            <a:r>
              <a:rPr lang="en-US" altLang="zh-TW" sz="3600" dirty="0">
                <a:solidFill>
                  <a:srgbClr val="000000"/>
                </a:solidFill>
                <a:latin typeface="Perpetua" pitchFamily="18" charset="0"/>
              </a:rPr>
              <a:t>Conclusion</a:t>
            </a:r>
          </a:p>
          <a:p>
            <a:pPr lvl="1">
              <a:lnSpc>
                <a:spcPct val="150000"/>
              </a:lnSpc>
            </a:pPr>
            <a:r>
              <a:rPr lang="en-US" altLang="zh-TW" sz="3200" dirty="0">
                <a:solidFill>
                  <a:srgbClr val="000000"/>
                </a:solidFill>
                <a:latin typeface="Perpetua" pitchFamily="18" charset="0"/>
              </a:rPr>
              <a:t>  Goal-based agents are less efficient</a:t>
            </a:r>
          </a:p>
          <a:p>
            <a:pPr lvl="1">
              <a:lnSpc>
                <a:spcPct val="150000"/>
              </a:lnSpc>
            </a:pPr>
            <a:r>
              <a:rPr lang="en-US" altLang="zh-TW" sz="3200" dirty="0">
                <a:solidFill>
                  <a:srgbClr val="000000"/>
                </a:solidFill>
                <a:latin typeface="Perpetua" pitchFamily="18" charset="0"/>
              </a:rPr>
              <a:t> but more flexible, </a:t>
            </a:r>
            <a:r>
              <a:rPr lang="en-US" sz="3200" dirty="0">
                <a:latin typeface="Perpetua" pitchFamily="18" charset="0"/>
              </a:rPr>
              <a:t>because the knowledge that  supports its decision is represented explicitly and can be modified.</a:t>
            </a:r>
            <a:endParaRPr lang="en-US" altLang="zh-TW" sz="3200" dirty="0">
              <a:solidFill>
                <a:srgbClr val="000000"/>
              </a:solidFill>
              <a:latin typeface="Perpetua" pitchFamily="18" charset="0"/>
            </a:endParaRPr>
          </a:p>
          <a:p>
            <a:pPr lvl="2">
              <a:lnSpc>
                <a:spcPct val="150000"/>
              </a:lnSpc>
            </a:pPr>
            <a:r>
              <a:rPr lang="en-US" altLang="zh-TW" sz="2800" dirty="0">
                <a:solidFill>
                  <a:srgbClr val="000000"/>
                </a:solidFill>
                <a:latin typeface="Perpetua" pitchFamily="18" charset="0"/>
              </a:rPr>
              <a:t>Agent </a:t>
            </a:r>
            <a:r>
              <a:rPr lang="en-US" altLang="zh-TW" sz="2800" dirty="0">
                <a:solidFill>
                  <a:srgbClr val="000000"/>
                </a:solidFill>
                <a:latin typeface="Perpetua" pitchFamily="18" charset="0"/>
                <a:sym typeface="Wingdings" pitchFamily="2" charset="2"/>
              </a:rPr>
              <a:t> </a:t>
            </a:r>
            <a:r>
              <a:rPr lang="en-US" altLang="zh-TW" sz="2800" dirty="0">
                <a:solidFill>
                  <a:srgbClr val="000000"/>
                </a:solidFill>
                <a:latin typeface="Perpetua" pitchFamily="18" charset="0"/>
              </a:rPr>
              <a:t>Different goals </a:t>
            </a:r>
            <a:r>
              <a:rPr lang="en-US" altLang="zh-TW" sz="2800" dirty="0">
                <a:solidFill>
                  <a:srgbClr val="000000"/>
                </a:solidFill>
                <a:latin typeface="Perpetua" pitchFamily="18" charset="0"/>
                <a:sym typeface="Wingdings" pitchFamily="2" charset="2"/>
              </a:rPr>
              <a:t> </a:t>
            </a:r>
            <a:r>
              <a:rPr lang="en-US" altLang="zh-TW" sz="2800" dirty="0">
                <a:solidFill>
                  <a:srgbClr val="000000"/>
                </a:solidFill>
                <a:latin typeface="Perpetua" pitchFamily="18" charset="0"/>
              </a:rPr>
              <a:t>different tasks</a:t>
            </a:r>
          </a:p>
          <a:p>
            <a:pPr lvl="1">
              <a:lnSpc>
                <a:spcPct val="150000"/>
              </a:lnSpc>
            </a:pPr>
            <a:r>
              <a:rPr lang="en-US" altLang="zh-TW" sz="3200" dirty="0">
                <a:solidFill>
                  <a:srgbClr val="000000"/>
                </a:solidFill>
                <a:latin typeface="Perpetua" pitchFamily="18" charset="0"/>
              </a:rPr>
              <a:t> Search and planning </a:t>
            </a:r>
          </a:p>
          <a:p>
            <a:pPr lvl="2">
              <a:lnSpc>
                <a:spcPct val="150000"/>
              </a:lnSpc>
            </a:pPr>
            <a:r>
              <a:rPr lang="en-US" altLang="zh-TW" sz="2800" dirty="0">
                <a:solidFill>
                  <a:srgbClr val="000000"/>
                </a:solidFill>
                <a:latin typeface="Perpetua" pitchFamily="18" charset="0"/>
              </a:rPr>
              <a:t> Two other sub-fields in AI </a:t>
            </a:r>
          </a:p>
          <a:p>
            <a:pPr lvl="2">
              <a:lnSpc>
                <a:spcPct val="150000"/>
              </a:lnSpc>
            </a:pPr>
            <a:r>
              <a:rPr lang="en-US" altLang="zh-TW" sz="2800" dirty="0">
                <a:solidFill>
                  <a:srgbClr val="000000"/>
                </a:solidFill>
                <a:latin typeface="Perpetua" pitchFamily="18" charset="0"/>
              </a:rPr>
              <a:t> To find out the action sequences to achieve its goal </a:t>
            </a:r>
            <a:endParaRPr lang="zh-TW" altLang="en-US" sz="2800" dirty="0">
              <a:solidFill>
                <a:srgbClr val="000000"/>
              </a:solidFill>
              <a:latin typeface="Perpetua" pitchFamily="18" charset="0"/>
            </a:endParaRPr>
          </a:p>
          <a:p>
            <a:endParaRPr lang="en-US" dirty="0"/>
          </a:p>
        </p:txBody>
      </p:sp>
      <p:sp>
        <p:nvSpPr>
          <p:cNvPr id="1048748"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dirty="0">
                <a:solidFill>
                  <a:srgbClr val="CC00FF"/>
                </a:solidFill>
                <a:latin typeface="Perpetua" pitchFamily="18" charset="0"/>
              </a:rPr>
              <a:t>4. Utility based agents</a:t>
            </a:r>
          </a:p>
        </p:txBody>
      </p:sp>
      <p:sp>
        <p:nvSpPr>
          <p:cNvPr id="1048750" name="Content Placeholder 2"/>
          <p:cNvSpPr>
            <a:spLocks noGrp="1"/>
          </p:cNvSpPr>
          <p:nvPr>
            <p:ph sz="quarter" idx="1"/>
          </p:nvPr>
        </p:nvSpPr>
        <p:spPr>
          <a:xfrm>
            <a:off x="816864" y="1600200"/>
            <a:ext cx="10871200" cy="5257800"/>
          </a:xfrm>
        </p:spPr>
        <p:txBody>
          <a:bodyPr>
            <a:normAutofit fontScale="85714" lnSpcReduction="20000"/>
          </a:bodyPr>
          <a:lstStyle/>
          <a:p>
            <a:pPr>
              <a:lnSpc>
                <a:spcPct val="150000"/>
              </a:lnSpc>
            </a:pPr>
            <a:r>
              <a:rPr lang="en-US" sz="3300" dirty="0">
                <a:latin typeface="Perpetua" pitchFamily="18" charset="0"/>
              </a:rPr>
              <a:t>Goals alone are not enough to generate high-quality behavior in most environments.</a:t>
            </a:r>
          </a:p>
          <a:p>
            <a:pPr>
              <a:lnSpc>
                <a:spcPct val="160000"/>
              </a:lnSpc>
              <a:buNone/>
            </a:pPr>
            <a:r>
              <a:rPr lang="en-US" sz="3200" b="1" dirty="0">
                <a:solidFill>
                  <a:srgbClr val="CC00FF"/>
                </a:solidFill>
                <a:latin typeface="Perpetua" pitchFamily="18" charset="0"/>
              </a:rPr>
              <a:t>Example: </a:t>
            </a:r>
            <a:r>
              <a:rPr lang="en-US" sz="3200" dirty="0">
                <a:latin typeface="Perpetua" pitchFamily="18" charset="0"/>
              </a:rPr>
              <a:t>Many action sequences will get the taxi to its destination (thereby achieving the goal) but some are quicker, safer, more reliable, or cheaper than others.</a:t>
            </a:r>
            <a:endParaRPr lang="en-US" sz="2800" dirty="0">
              <a:latin typeface="Perpetua" pitchFamily="18" charset="0"/>
            </a:endParaRPr>
          </a:p>
          <a:p>
            <a:pPr>
              <a:lnSpc>
                <a:spcPct val="150000"/>
              </a:lnSpc>
            </a:pPr>
            <a:r>
              <a:rPr lang="en-US" altLang="zh-TW" sz="3200" dirty="0">
                <a:solidFill>
                  <a:srgbClr val="000000"/>
                </a:solidFill>
                <a:latin typeface="Perpetua" pitchFamily="18" charset="0"/>
              </a:rPr>
              <a:t>Many action sequences </a:t>
            </a:r>
            <a:r>
              <a:rPr lang="en-US" altLang="zh-TW" sz="3200" dirty="0">
                <a:solidFill>
                  <a:srgbClr val="000000"/>
                </a:solidFill>
                <a:latin typeface="Perpetua" pitchFamily="18" charset="0"/>
                <a:sym typeface="Wingdings" pitchFamily="2" charset="2"/>
              </a:rPr>
              <a:t></a:t>
            </a:r>
            <a:r>
              <a:rPr lang="en-US" altLang="zh-TW" sz="3200" dirty="0">
                <a:solidFill>
                  <a:srgbClr val="000000"/>
                </a:solidFill>
                <a:latin typeface="Perpetua" pitchFamily="18" charset="0"/>
              </a:rPr>
              <a:t> the goals </a:t>
            </a:r>
          </a:p>
          <a:p>
            <a:pPr lvl="1">
              <a:lnSpc>
                <a:spcPct val="150000"/>
              </a:lnSpc>
            </a:pPr>
            <a:r>
              <a:rPr lang="en-US" altLang="zh-TW" sz="2800" dirty="0">
                <a:solidFill>
                  <a:srgbClr val="000000"/>
                </a:solidFill>
                <a:latin typeface="Perpetua" pitchFamily="18" charset="0"/>
              </a:rPr>
              <a:t>Some are better and some worse </a:t>
            </a:r>
          </a:p>
          <a:p>
            <a:pPr lvl="1">
              <a:lnSpc>
                <a:spcPct val="150000"/>
              </a:lnSpc>
            </a:pPr>
            <a:r>
              <a:rPr lang="en-US" altLang="zh-TW" sz="2800" dirty="0">
                <a:solidFill>
                  <a:srgbClr val="000000"/>
                </a:solidFill>
                <a:latin typeface="Perpetua" pitchFamily="18" charset="0"/>
              </a:rPr>
              <a:t>If </a:t>
            </a:r>
            <a:r>
              <a:rPr lang="en-US" altLang="zh-TW" sz="2800" b="1" dirty="0">
                <a:solidFill>
                  <a:srgbClr val="000099"/>
                </a:solidFill>
                <a:latin typeface="Perpetua" pitchFamily="18" charset="0"/>
              </a:rPr>
              <a:t>goal </a:t>
            </a:r>
            <a:r>
              <a:rPr lang="en-US" altLang="zh-TW" sz="2800" dirty="0">
                <a:solidFill>
                  <a:srgbClr val="000000"/>
                </a:solidFill>
                <a:latin typeface="Perpetua" pitchFamily="18" charset="0"/>
              </a:rPr>
              <a:t>means success.</a:t>
            </a:r>
          </a:p>
          <a:p>
            <a:pPr lvl="1">
              <a:lnSpc>
                <a:spcPct val="150000"/>
              </a:lnSpc>
            </a:pPr>
            <a:r>
              <a:rPr lang="en-US" altLang="zh-TW" sz="2800" dirty="0">
                <a:solidFill>
                  <a:srgbClr val="000000"/>
                </a:solidFill>
                <a:latin typeface="Perpetua" pitchFamily="18" charset="0"/>
              </a:rPr>
              <a:t>Then </a:t>
            </a:r>
            <a:r>
              <a:rPr lang="en-US" altLang="zh-TW" sz="2800" b="1" dirty="0">
                <a:solidFill>
                  <a:srgbClr val="0033CC"/>
                </a:solidFill>
                <a:latin typeface="Perpetua" pitchFamily="18" charset="0"/>
              </a:rPr>
              <a:t>utility</a:t>
            </a:r>
            <a:r>
              <a:rPr lang="en-US" altLang="zh-TW" sz="2800" dirty="0">
                <a:solidFill>
                  <a:srgbClr val="000000"/>
                </a:solidFill>
                <a:latin typeface="Perpetua" pitchFamily="18" charset="0"/>
              </a:rPr>
              <a:t> means the degree of success (how successful it is) </a:t>
            </a:r>
          </a:p>
          <a:p>
            <a:pPr>
              <a:lnSpc>
                <a:spcPct val="150000"/>
              </a:lnSpc>
            </a:pPr>
            <a:endParaRPr lang="en-US" sz="3200" dirty="0">
              <a:latin typeface="Perpetua" pitchFamily="18" charset="0"/>
            </a:endParaRPr>
          </a:p>
        </p:txBody>
      </p:sp>
      <p:sp>
        <p:nvSpPr>
          <p:cNvPr id="1048751"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Title 1"/>
          <p:cNvSpPr>
            <a:spLocks noGrp="1"/>
          </p:cNvSpPr>
          <p:nvPr>
            <p:ph type="title"/>
          </p:nvPr>
        </p:nvSpPr>
        <p:spPr/>
        <p:txBody>
          <a:bodyPr/>
          <a:lstStyle/>
          <a:p>
            <a:r>
              <a:rPr lang="en-US" dirty="0">
                <a:solidFill>
                  <a:srgbClr val="FF0000"/>
                </a:solidFill>
                <a:latin typeface="Perpetua" pitchFamily="18" charset="0"/>
              </a:rPr>
              <a:t>Con’t…</a:t>
            </a:r>
          </a:p>
        </p:txBody>
      </p:sp>
      <p:sp>
        <p:nvSpPr>
          <p:cNvPr id="1048753" name="Content Placeholder 2"/>
          <p:cNvSpPr>
            <a:spLocks noGrp="1"/>
          </p:cNvSpPr>
          <p:nvPr>
            <p:ph sz="quarter" idx="1"/>
          </p:nvPr>
        </p:nvSpPr>
        <p:spPr>
          <a:xfrm>
            <a:off x="816864" y="1676400"/>
            <a:ext cx="10871200" cy="5105400"/>
          </a:xfrm>
        </p:spPr>
        <p:txBody>
          <a:bodyPr>
            <a:normAutofit/>
          </a:bodyPr>
          <a:lstStyle/>
          <a:p>
            <a:pPr>
              <a:lnSpc>
                <a:spcPct val="150000"/>
              </a:lnSpc>
            </a:pPr>
            <a:r>
              <a:rPr lang="en-US" altLang="zh-TW" sz="3600" dirty="0">
                <a:solidFill>
                  <a:srgbClr val="000000"/>
                </a:solidFill>
                <a:latin typeface="Perpetua" pitchFamily="18" charset="0"/>
              </a:rPr>
              <a:t>It is said state </a:t>
            </a:r>
            <a:r>
              <a:rPr lang="en-US" altLang="zh-TW" sz="3600" dirty="0">
                <a:solidFill>
                  <a:srgbClr val="FF0000"/>
                </a:solidFill>
                <a:latin typeface="Perpetua" pitchFamily="18" charset="0"/>
              </a:rPr>
              <a:t>A</a:t>
            </a:r>
            <a:r>
              <a:rPr lang="en-US" altLang="zh-TW" sz="3600" dirty="0">
                <a:solidFill>
                  <a:srgbClr val="000000"/>
                </a:solidFill>
                <a:latin typeface="Perpetua" pitchFamily="18" charset="0"/>
              </a:rPr>
              <a:t> has higher utility</a:t>
            </a:r>
          </a:p>
          <a:p>
            <a:pPr lvl="1">
              <a:lnSpc>
                <a:spcPct val="150000"/>
              </a:lnSpc>
            </a:pPr>
            <a:r>
              <a:rPr lang="en-US" altLang="zh-TW" sz="3200" dirty="0">
                <a:solidFill>
                  <a:srgbClr val="000000"/>
                </a:solidFill>
                <a:latin typeface="Perpetua" pitchFamily="18" charset="0"/>
              </a:rPr>
              <a:t> If state </a:t>
            </a:r>
            <a:r>
              <a:rPr lang="en-US" altLang="zh-TW" sz="3200" dirty="0">
                <a:solidFill>
                  <a:srgbClr val="FF0000"/>
                </a:solidFill>
                <a:latin typeface="Perpetua" pitchFamily="18" charset="0"/>
              </a:rPr>
              <a:t>A</a:t>
            </a:r>
            <a:r>
              <a:rPr lang="en-US" altLang="zh-TW" sz="3200" dirty="0">
                <a:solidFill>
                  <a:srgbClr val="000000"/>
                </a:solidFill>
                <a:latin typeface="Perpetua" pitchFamily="18" charset="0"/>
              </a:rPr>
              <a:t> is more preferred than others</a:t>
            </a:r>
          </a:p>
          <a:p>
            <a:pPr>
              <a:lnSpc>
                <a:spcPct val="150000"/>
              </a:lnSpc>
            </a:pPr>
            <a:r>
              <a:rPr lang="en-US" altLang="zh-TW" sz="3600" dirty="0">
                <a:solidFill>
                  <a:srgbClr val="000000"/>
                </a:solidFill>
                <a:latin typeface="Perpetua" pitchFamily="18" charset="0"/>
              </a:rPr>
              <a:t>Utility is therefore a function </a:t>
            </a:r>
          </a:p>
          <a:p>
            <a:pPr lvl="1">
              <a:lnSpc>
                <a:spcPct val="150000"/>
              </a:lnSpc>
            </a:pPr>
            <a:r>
              <a:rPr lang="en-US" altLang="zh-TW" sz="3200" dirty="0">
                <a:solidFill>
                  <a:srgbClr val="000000"/>
                </a:solidFill>
                <a:latin typeface="Perpetua" pitchFamily="18" charset="0"/>
              </a:rPr>
              <a:t> That maps a state onto a real number</a:t>
            </a:r>
          </a:p>
          <a:p>
            <a:pPr lvl="1">
              <a:lnSpc>
                <a:spcPct val="150000"/>
              </a:lnSpc>
            </a:pPr>
            <a:r>
              <a:rPr lang="en-US" altLang="zh-TW" sz="3200" dirty="0">
                <a:solidFill>
                  <a:srgbClr val="000000"/>
                </a:solidFill>
                <a:latin typeface="Perpetua" pitchFamily="18" charset="0"/>
              </a:rPr>
              <a:t> The degree of success </a:t>
            </a:r>
          </a:p>
          <a:p>
            <a:pPr>
              <a:lnSpc>
                <a:spcPct val="150000"/>
              </a:lnSpc>
            </a:pPr>
            <a:endParaRPr lang="en-US" sz="3600" dirty="0">
              <a:latin typeface="Perpetua" pitchFamily="18" charset="0"/>
            </a:endParaRPr>
          </a:p>
        </p:txBody>
      </p:sp>
      <p:sp>
        <p:nvSpPr>
          <p:cNvPr id="1048754"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r>
              <a:rPr lang="en-US" dirty="0">
                <a:solidFill>
                  <a:srgbClr val="0033CC"/>
                </a:solidFill>
                <a:latin typeface="Perpetua" pitchFamily="18" charset="0"/>
              </a:rPr>
              <a:t>Structure of a utility-based agent</a:t>
            </a:r>
          </a:p>
        </p:txBody>
      </p:sp>
      <p:pic>
        <p:nvPicPr>
          <p:cNvPr id="2097160" name="Picture 5"/>
          <p:cNvPicPr>
            <a:picLocks noGrp="1" noChangeAspect="1" noChangeArrowheads="1"/>
          </p:cNvPicPr>
          <p:nvPr>
            <p:ph sz="quarter" idx="1"/>
          </p:nvPr>
        </p:nvPicPr>
        <p:blipFill>
          <a:blip r:embed="rId2"/>
          <a:srcRect/>
          <a:stretch>
            <a:fillRect/>
          </a:stretch>
        </p:blipFill>
        <p:spPr bwMode="auto">
          <a:xfrm>
            <a:off x="1905000" y="1752600"/>
            <a:ext cx="8229600" cy="4648200"/>
          </a:xfrm>
          <a:prstGeom prst="rect">
            <a:avLst/>
          </a:prstGeom>
          <a:noFill/>
          <a:ln w="9525">
            <a:noFill/>
            <a:miter lim="800000"/>
            <a:headEnd/>
            <a:tailEnd/>
          </a:ln>
        </p:spPr>
      </p:pic>
      <p:sp>
        <p:nvSpPr>
          <p:cNvPr id="1048756" name="Slide Number Placeholder 2"/>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Title 1"/>
          <p:cNvSpPr>
            <a:spLocks noGrp="1"/>
          </p:cNvSpPr>
          <p:nvPr>
            <p:ph type="title"/>
          </p:nvPr>
        </p:nvSpPr>
        <p:spPr/>
        <p:txBody>
          <a:bodyPr/>
          <a:lstStyle/>
          <a:p>
            <a:r>
              <a:rPr lang="en-US" altLang="zh-TW" dirty="0">
                <a:solidFill>
                  <a:srgbClr val="CC00FF"/>
                </a:solidFill>
                <a:latin typeface="Perpetua" pitchFamily="18" charset="0"/>
              </a:rPr>
              <a:t>5. Learning Agents</a:t>
            </a:r>
            <a:endParaRPr lang="en-US" dirty="0">
              <a:solidFill>
                <a:srgbClr val="CC00FF"/>
              </a:solidFill>
              <a:latin typeface="Perpetua" pitchFamily="18" charset="0"/>
            </a:endParaRPr>
          </a:p>
        </p:txBody>
      </p:sp>
      <p:sp>
        <p:nvSpPr>
          <p:cNvPr id="1048758" name="Content Placeholder 2"/>
          <p:cNvSpPr>
            <a:spLocks noGrp="1"/>
          </p:cNvSpPr>
          <p:nvPr>
            <p:ph sz="quarter" idx="1"/>
          </p:nvPr>
        </p:nvSpPr>
        <p:spPr>
          <a:xfrm>
            <a:off x="816864" y="1600200"/>
            <a:ext cx="10871200" cy="5257800"/>
          </a:xfrm>
        </p:spPr>
        <p:txBody>
          <a:bodyPr>
            <a:noAutofit/>
          </a:bodyPr>
          <a:lstStyle/>
          <a:p>
            <a:pPr>
              <a:lnSpc>
                <a:spcPct val="150000"/>
              </a:lnSpc>
            </a:pPr>
            <a:r>
              <a:rPr lang="en-US" altLang="zh-TW" sz="2800" dirty="0">
                <a:solidFill>
                  <a:srgbClr val="000000"/>
                </a:solidFill>
                <a:latin typeface="Perpetua" pitchFamily="18" charset="0"/>
              </a:rPr>
              <a:t>After an agent is programmed, can it work immediately?</a:t>
            </a:r>
          </a:p>
          <a:p>
            <a:pPr lvl="1"/>
            <a:r>
              <a:rPr lang="en-US" altLang="zh-TW" sz="2800" dirty="0">
                <a:solidFill>
                  <a:srgbClr val="000000"/>
                </a:solidFill>
                <a:latin typeface="Perpetua" pitchFamily="18" charset="0"/>
              </a:rPr>
              <a:t>No, it still need teaching</a:t>
            </a:r>
          </a:p>
          <a:p>
            <a:pPr>
              <a:lnSpc>
                <a:spcPct val="150000"/>
              </a:lnSpc>
            </a:pPr>
            <a:r>
              <a:rPr lang="en-US" altLang="zh-TW" sz="2800" dirty="0">
                <a:solidFill>
                  <a:srgbClr val="000000"/>
                </a:solidFill>
                <a:latin typeface="Perpetua" pitchFamily="18" charset="0"/>
              </a:rPr>
              <a:t>In AI</a:t>
            </a:r>
          </a:p>
          <a:p>
            <a:pPr lvl="1">
              <a:lnSpc>
                <a:spcPct val="150000"/>
              </a:lnSpc>
            </a:pPr>
            <a:r>
              <a:rPr lang="en-US" altLang="zh-TW" sz="2800" dirty="0">
                <a:solidFill>
                  <a:srgbClr val="000000"/>
                </a:solidFill>
                <a:latin typeface="Perpetua" pitchFamily="18" charset="0"/>
              </a:rPr>
              <a:t>Once an agent is done</a:t>
            </a:r>
          </a:p>
          <a:p>
            <a:pPr lvl="3">
              <a:lnSpc>
                <a:spcPct val="150000"/>
              </a:lnSpc>
            </a:pPr>
            <a:r>
              <a:rPr lang="en-US" altLang="zh-TW" sz="2800" dirty="0">
                <a:solidFill>
                  <a:srgbClr val="000000"/>
                </a:solidFill>
                <a:latin typeface="Perpetua" pitchFamily="18" charset="0"/>
              </a:rPr>
              <a:t>We teach it by giving it a set of examples</a:t>
            </a:r>
          </a:p>
          <a:p>
            <a:pPr lvl="3">
              <a:lnSpc>
                <a:spcPct val="150000"/>
              </a:lnSpc>
            </a:pPr>
            <a:r>
              <a:rPr lang="en-US" altLang="zh-TW" sz="2800" dirty="0">
                <a:solidFill>
                  <a:srgbClr val="000000"/>
                </a:solidFill>
                <a:latin typeface="Perpetua" pitchFamily="18" charset="0"/>
              </a:rPr>
              <a:t>Test it by using another set of examples</a:t>
            </a:r>
          </a:p>
          <a:p>
            <a:r>
              <a:rPr lang="en-US" altLang="zh-TW" sz="2800" dirty="0">
                <a:solidFill>
                  <a:srgbClr val="000000"/>
                </a:solidFill>
                <a:latin typeface="Perpetua" pitchFamily="18" charset="0"/>
              </a:rPr>
              <a:t>We then say the agent learns</a:t>
            </a:r>
          </a:p>
          <a:p>
            <a:pPr lvl="1">
              <a:lnSpc>
                <a:spcPct val="150000"/>
              </a:lnSpc>
            </a:pPr>
            <a:r>
              <a:rPr lang="en-US" altLang="zh-TW" sz="2800" dirty="0">
                <a:solidFill>
                  <a:srgbClr val="000000"/>
                </a:solidFill>
                <a:latin typeface="Perpetua" pitchFamily="18" charset="0"/>
              </a:rPr>
              <a:t>A learning agent</a:t>
            </a:r>
          </a:p>
          <a:p>
            <a:pPr>
              <a:lnSpc>
                <a:spcPct val="150000"/>
              </a:lnSpc>
              <a:buNone/>
            </a:pPr>
            <a:endParaRPr lang="en-US" sz="2800" dirty="0">
              <a:latin typeface="Perpetua" pitchFamily="18" charset="0"/>
            </a:endParaRPr>
          </a:p>
        </p:txBody>
      </p:sp>
      <p:sp>
        <p:nvSpPr>
          <p:cNvPr id="1048759"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r>
              <a:rPr lang="en-US" sz="3600" b="1" dirty="0">
                <a:solidFill>
                  <a:srgbClr val="FF00FF"/>
                </a:solidFill>
                <a:latin typeface="+mn-lt"/>
              </a:rPr>
              <a:t>What Is Artificial Intelligence ?</a:t>
            </a:r>
            <a:endParaRPr lang="en-US" sz="3600" dirty="0">
              <a:solidFill>
                <a:srgbClr val="FF00FF"/>
              </a:solidFill>
              <a:latin typeface="+mn-lt"/>
            </a:endParaRPr>
          </a:p>
        </p:txBody>
      </p:sp>
      <p:sp>
        <p:nvSpPr>
          <p:cNvPr id="1048610"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6</a:t>
            </a:fld>
            <a:endParaRPr lang="en-US"/>
          </a:p>
        </p:txBody>
      </p:sp>
      <p:sp>
        <p:nvSpPr>
          <p:cNvPr id="1048611" name="Content Placeholder 3"/>
          <p:cNvSpPr>
            <a:spLocks noGrp="1"/>
          </p:cNvSpPr>
          <p:nvPr>
            <p:ph sz="quarter" idx="1"/>
          </p:nvPr>
        </p:nvSpPr>
        <p:spPr>
          <a:xfrm>
            <a:off x="816864" y="1371600"/>
            <a:ext cx="10232136" cy="5486400"/>
          </a:xfrm>
        </p:spPr>
        <p:txBody>
          <a:bodyPr>
            <a:noAutofit/>
          </a:bodyPr>
          <a:lstStyle/>
          <a:p>
            <a:pPr marL="457200" indent="-457200">
              <a:lnSpc>
                <a:spcPct val="170000"/>
              </a:lnSpc>
              <a:spcBef>
                <a:spcPct val="50000"/>
              </a:spcBef>
              <a:buClr>
                <a:srgbClr val="FF00FF"/>
              </a:buClr>
              <a:buSzPct val="100000"/>
              <a:buFont typeface="Wingdings" pitchFamily="2" charset="2"/>
              <a:buChar char="ü"/>
            </a:pPr>
            <a:r>
              <a:rPr lang="en-US" sz="2800" dirty="0"/>
              <a:t>Artificial Intelligence (AI) is usually defined as the science of making computers do things that </a:t>
            </a:r>
            <a:r>
              <a:rPr lang="en-US" sz="2800" dirty="0">
                <a:solidFill>
                  <a:srgbClr val="FF00FF"/>
                </a:solidFill>
              </a:rPr>
              <a:t>require</a:t>
            </a:r>
            <a:r>
              <a:rPr lang="en-US" sz="2800" dirty="0"/>
              <a:t> intelligence when done by humans.</a:t>
            </a:r>
          </a:p>
          <a:p>
            <a:pPr marL="457200" indent="-457200">
              <a:lnSpc>
                <a:spcPct val="160000"/>
              </a:lnSpc>
              <a:spcBef>
                <a:spcPct val="50000"/>
              </a:spcBef>
              <a:buClr>
                <a:srgbClr val="FF00FF"/>
              </a:buClr>
              <a:buSzPct val="100000"/>
              <a:buFont typeface="Wingdings" pitchFamily="2" charset="2"/>
              <a:buChar char="ü"/>
            </a:pPr>
            <a:r>
              <a:rPr lang="en-US" sz="2800" dirty="0"/>
              <a:t>The concern of AI is to develop computer based system that </a:t>
            </a:r>
            <a:r>
              <a:rPr lang="en-US" sz="2800" dirty="0">
                <a:solidFill>
                  <a:srgbClr val="FF00FF"/>
                </a:solidFill>
              </a:rPr>
              <a:t>behave like human and emulate </a:t>
            </a:r>
            <a:r>
              <a:rPr lang="en-US" sz="2800" dirty="0"/>
              <a:t>the reasoning power of humans </a:t>
            </a:r>
          </a:p>
          <a:p>
            <a:pPr marL="457200" indent="-457200">
              <a:spcBef>
                <a:spcPct val="50000"/>
              </a:spcBef>
              <a:buClr>
                <a:srgbClr val="FF00FF"/>
              </a:buClr>
              <a:buSzPct val="100000"/>
              <a:buFont typeface="Wingdings" pitchFamily="2" charset="2"/>
              <a:buChar char="ü"/>
            </a:pPr>
            <a:r>
              <a:rPr lang="en-US" sz="2800" dirty="0"/>
              <a:t>AI is the study of ideas that </a:t>
            </a:r>
            <a:r>
              <a:rPr lang="en-US" sz="2800" dirty="0">
                <a:solidFill>
                  <a:srgbClr val="FF00FF"/>
                </a:solidFill>
              </a:rPr>
              <a:t>enable</a:t>
            </a:r>
            <a:r>
              <a:rPr lang="en-US" sz="2800" dirty="0"/>
              <a:t> computers to be intelligent</a:t>
            </a:r>
            <a:r>
              <a:rPr lang="en-US" sz="2800" dirty="0" smtClean="0"/>
              <a:t>.</a:t>
            </a:r>
          </a:p>
          <a:p>
            <a:pPr marL="457200" indent="-457200">
              <a:spcBef>
                <a:spcPct val="50000"/>
              </a:spcBef>
              <a:buClr>
                <a:srgbClr val="FF00FF"/>
              </a:buClr>
              <a:buSzPct val="100000"/>
              <a:buFont typeface="Wingdings" pitchFamily="2" charset="2"/>
              <a:buChar char="ü"/>
            </a:pPr>
            <a:r>
              <a:rPr lang="en-US" sz="2800" kern="0" dirty="0"/>
              <a:t> AI attempts to develop intelligent agents. </a:t>
            </a:r>
            <a:endParaRPr lang="en-US" sz="2800" dirty="0"/>
          </a:p>
          <a:p>
            <a:pPr>
              <a:lnSpc>
                <a:spcPct val="150000"/>
              </a:lnSpc>
              <a:buNone/>
            </a:pPr>
            <a:endParaRPr 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Title 1"/>
          <p:cNvSpPr>
            <a:spLocks noGrp="1"/>
          </p:cNvSpPr>
          <p:nvPr>
            <p:ph type="title"/>
          </p:nvPr>
        </p:nvSpPr>
        <p:spPr/>
        <p:txBody>
          <a:bodyPr/>
          <a:lstStyle/>
          <a:p>
            <a:pPr algn="r"/>
            <a:r>
              <a:rPr lang="en-US" dirty="0">
                <a:solidFill>
                  <a:srgbClr val="FF0000"/>
                </a:solidFill>
                <a:latin typeface="Perpetua" pitchFamily="18" charset="0"/>
              </a:rPr>
              <a:t>Con’t…</a:t>
            </a:r>
          </a:p>
        </p:txBody>
      </p:sp>
      <p:sp>
        <p:nvSpPr>
          <p:cNvPr id="1048761" name="Content Placeholder 2"/>
          <p:cNvSpPr>
            <a:spLocks noGrp="1"/>
          </p:cNvSpPr>
          <p:nvPr>
            <p:ph sz="quarter" idx="1"/>
          </p:nvPr>
        </p:nvSpPr>
        <p:spPr>
          <a:xfrm>
            <a:off x="816864" y="1600200"/>
            <a:ext cx="9851136" cy="5257800"/>
          </a:xfrm>
        </p:spPr>
        <p:txBody>
          <a:bodyPr>
            <a:noAutofit/>
          </a:bodyPr>
          <a:lstStyle/>
          <a:p>
            <a:r>
              <a:rPr lang="en-US" altLang="zh-TW" sz="3200" dirty="0">
                <a:solidFill>
                  <a:srgbClr val="CC00FF"/>
                </a:solidFill>
                <a:latin typeface="Perpetua" pitchFamily="18" charset="0"/>
              </a:rPr>
              <a:t>Four</a:t>
            </a:r>
            <a:r>
              <a:rPr lang="en-US" altLang="zh-TW" sz="3200" dirty="0">
                <a:solidFill>
                  <a:srgbClr val="000000"/>
                </a:solidFill>
                <a:latin typeface="Perpetua" pitchFamily="18" charset="0"/>
              </a:rPr>
              <a:t> conceptual components</a:t>
            </a:r>
          </a:p>
          <a:p>
            <a:pPr>
              <a:lnSpc>
                <a:spcPct val="150000"/>
              </a:lnSpc>
              <a:buFont typeface="Wingdings" pitchFamily="2" charset="2"/>
              <a:buChar char="ü"/>
            </a:pPr>
            <a:r>
              <a:rPr lang="en-US" altLang="zh-TW" sz="2800" dirty="0">
                <a:solidFill>
                  <a:srgbClr val="0033CC"/>
                </a:solidFill>
                <a:latin typeface="Perpetua" pitchFamily="18" charset="0"/>
              </a:rPr>
              <a:t> Learning element: </a:t>
            </a:r>
            <a:r>
              <a:rPr lang="en-US" altLang="zh-TW" sz="2800" dirty="0">
                <a:latin typeface="Perpetua" pitchFamily="18" charset="0"/>
              </a:rPr>
              <a:t>R</a:t>
            </a:r>
            <a:r>
              <a:rPr lang="en-US" sz="2800" dirty="0">
                <a:latin typeface="Perpetua" pitchFamily="18" charset="0"/>
              </a:rPr>
              <a:t>esponsible for making improvements.</a:t>
            </a:r>
            <a:endParaRPr lang="en-US" sz="2400" dirty="0">
              <a:latin typeface="Perpetua" pitchFamily="18" charset="0"/>
            </a:endParaRPr>
          </a:p>
          <a:p>
            <a:pPr>
              <a:lnSpc>
                <a:spcPct val="150000"/>
              </a:lnSpc>
              <a:buFont typeface="Wingdings" pitchFamily="2" charset="2"/>
              <a:buChar char="ü"/>
            </a:pPr>
            <a:r>
              <a:rPr lang="en-US" altLang="zh-TW" sz="2800" dirty="0">
                <a:solidFill>
                  <a:srgbClr val="0033CC"/>
                </a:solidFill>
                <a:latin typeface="Perpetua" pitchFamily="18" charset="0"/>
              </a:rPr>
              <a:t>Performance element: </a:t>
            </a:r>
            <a:r>
              <a:rPr lang="en-US" altLang="zh-TW" sz="2800" dirty="0">
                <a:latin typeface="Perpetua" pitchFamily="18" charset="0"/>
              </a:rPr>
              <a:t>R</a:t>
            </a:r>
            <a:r>
              <a:rPr lang="en-US" sz="2800" dirty="0">
                <a:latin typeface="Perpetua" pitchFamily="18" charset="0"/>
              </a:rPr>
              <a:t>esponsible for selecting external actions</a:t>
            </a:r>
            <a:r>
              <a:rPr lang="en-US" sz="2800" dirty="0"/>
              <a:t>.</a:t>
            </a:r>
            <a:endParaRPr lang="en-US" sz="2800" dirty="0">
              <a:solidFill>
                <a:srgbClr val="000000"/>
              </a:solidFill>
              <a:latin typeface="Perpetua" pitchFamily="18" charset="0"/>
            </a:endParaRPr>
          </a:p>
          <a:p>
            <a:pPr>
              <a:lnSpc>
                <a:spcPct val="150000"/>
              </a:lnSpc>
              <a:buFont typeface="Wingdings" pitchFamily="2" charset="2"/>
              <a:buChar char="ü"/>
            </a:pPr>
            <a:r>
              <a:rPr lang="en-US" altLang="zh-TW" sz="2800" dirty="0">
                <a:solidFill>
                  <a:srgbClr val="0033CC"/>
                </a:solidFill>
                <a:latin typeface="Perpetua" pitchFamily="18" charset="0"/>
              </a:rPr>
              <a:t>Critic: </a:t>
            </a:r>
            <a:r>
              <a:rPr lang="en-US" altLang="zh-TW" sz="2800" dirty="0">
                <a:solidFill>
                  <a:srgbClr val="000000"/>
                </a:solidFill>
                <a:latin typeface="Perpetua" pitchFamily="18" charset="0"/>
              </a:rPr>
              <a:t>Tells the Learning element how well the agent is doing with respect to fixed performance standard.</a:t>
            </a:r>
          </a:p>
          <a:p>
            <a:pPr>
              <a:lnSpc>
                <a:spcPct val="150000"/>
              </a:lnSpc>
              <a:buFont typeface="Wingdings" pitchFamily="2" charset="2"/>
              <a:buChar char="ü"/>
            </a:pPr>
            <a:r>
              <a:rPr lang="en-US" altLang="zh-TW" sz="2800" dirty="0">
                <a:solidFill>
                  <a:srgbClr val="000000"/>
                </a:solidFill>
                <a:latin typeface="Perpetua" pitchFamily="18" charset="0"/>
              </a:rPr>
              <a:t> </a:t>
            </a:r>
            <a:r>
              <a:rPr lang="en-US" altLang="zh-TW" sz="2800" dirty="0">
                <a:solidFill>
                  <a:srgbClr val="0033CC"/>
                </a:solidFill>
                <a:latin typeface="Perpetua" pitchFamily="18" charset="0"/>
              </a:rPr>
              <a:t>Problem generator: </a:t>
            </a:r>
            <a:r>
              <a:rPr lang="en-US" altLang="zh-TW" sz="2800" dirty="0">
                <a:solidFill>
                  <a:srgbClr val="000000"/>
                </a:solidFill>
                <a:latin typeface="Perpetua" pitchFamily="18" charset="0"/>
              </a:rPr>
              <a:t>Suggest actions that will lead to new and informative experiences</a:t>
            </a:r>
            <a:r>
              <a:rPr lang="en-US" altLang="zh-TW" sz="3200" dirty="0">
                <a:solidFill>
                  <a:srgbClr val="000000"/>
                </a:solidFill>
                <a:latin typeface="Perpetua" pitchFamily="18" charset="0"/>
              </a:rPr>
              <a:t>.</a:t>
            </a:r>
          </a:p>
          <a:p>
            <a:pPr>
              <a:lnSpc>
                <a:spcPct val="150000"/>
              </a:lnSpc>
            </a:pPr>
            <a:endParaRPr lang="en-US" sz="3200" dirty="0">
              <a:latin typeface="Perpetua" pitchFamily="18" charset="0"/>
            </a:endParaRPr>
          </a:p>
        </p:txBody>
      </p:sp>
      <p:sp>
        <p:nvSpPr>
          <p:cNvPr id="1048762"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3" name="Title 1"/>
          <p:cNvSpPr>
            <a:spLocks noGrp="1"/>
          </p:cNvSpPr>
          <p:nvPr>
            <p:ph type="title"/>
          </p:nvPr>
        </p:nvSpPr>
        <p:spPr/>
        <p:txBody>
          <a:bodyPr/>
          <a:lstStyle/>
          <a:p>
            <a:r>
              <a:rPr lang="en-US" altLang="zh-TW" dirty="0">
                <a:solidFill>
                  <a:srgbClr val="0033CC"/>
                </a:solidFill>
                <a:latin typeface="Perpetua" pitchFamily="18" charset="0"/>
              </a:rPr>
              <a:t>Structure of Learning Agents</a:t>
            </a:r>
            <a:endParaRPr lang="en-US" dirty="0">
              <a:solidFill>
                <a:srgbClr val="0033CC"/>
              </a:solidFill>
              <a:latin typeface="Perpetua" pitchFamily="18" charset="0"/>
            </a:endParaRPr>
          </a:p>
        </p:txBody>
      </p:sp>
      <p:pic>
        <p:nvPicPr>
          <p:cNvPr id="2097161" name="Picture 4"/>
          <p:cNvPicPr>
            <a:picLocks noGrp="1" noChangeAspect="1" noChangeArrowheads="1"/>
          </p:cNvPicPr>
          <p:nvPr>
            <p:ph sz="quarter" idx="1"/>
          </p:nvPr>
        </p:nvPicPr>
        <p:blipFill>
          <a:blip r:embed="rId2"/>
          <a:srcRect/>
          <a:stretch>
            <a:fillRect/>
          </a:stretch>
        </p:blipFill>
        <p:spPr bwMode="auto">
          <a:xfrm>
            <a:off x="2133600" y="1676400"/>
            <a:ext cx="7696200" cy="4876800"/>
          </a:xfrm>
          <a:prstGeom prst="rect">
            <a:avLst/>
          </a:prstGeom>
          <a:noFill/>
          <a:ln w="9525">
            <a:noFill/>
            <a:miter lim="800000"/>
            <a:headEnd/>
            <a:tailEnd/>
          </a:ln>
        </p:spPr>
      </p:pic>
      <p:sp>
        <p:nvSpPr>
          <p:cNvPr id="1048764" name="Slide Number Placeholder 2"/>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Content Placeholder 2"/>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dirty="0">
                <a:solidFill>
                  <a:srgbClr val="00B050"/>
                </a:solidFill>
                <a:latin typeface="Times New Roman" panose="02020603050405020304" pitchFamily="18" charset="0"/>
                <a:cs typeface="Times New Roman" panose="02020603050405020304" pitchFamily="18" charset="0"/>
              </a:rPr>
              <a:t>THANK YOU </a:t>
            </a:r>
          </a:p>
          <a:p>
            <a:pPr marL="0" indent="0" algn="ctr">
              <a:buNone/>
            </a:pPr>
            <a:r>
              <a:rPr lang="en-US" dirty="0">
                <a:solidFill>
                  <a:srgbClr val="00B050"/>
                </a:solidFill>
                <a:latin typeface="Times New Roman" panose="02020603050405020304" pitchFamily="18" charset="0"/>
                <a:cs typeface="Times New Roman" panose="02020603050405020304" pitchFamily="18" charset="0"/>
              </a:rPr>
              <a:t>Q &amp; A</a:t>
            </a:r>
          </a:p>
          <a:p>
            <a:pPr marL="0" indent="0" algn="ctr">
              <a:buNone/>
            </a:pPr>
            <a:r>
              <a:rPr lang="en-US" sz="4000" dirty="0">
                <a:solidFill>
                  <a:srgbClr val="00B050"/>
                </a:solidFill>
                <a:latin typeface="Times New Roman" panose="02020603050405020304" pitchFamily="18" charset="0"/>
                <a:cs typeface="Times New Roman" panose="02020603050405020304" pitchFamily="18" charset="0"/>
              </a:rPr>
              <a:t>?</a:t>
            </a:r>
          </a:p>
        </p:txBody>
      </p:sp>
      <p:pic>
        <p:nvPicPr>
          <p:cNvPr id="2097162" name="Picture 6" descr="https://img.haikudeck.com/mg/BF132121-EE8A-4081-BA1E-0CC2A30FE601.jpg"/>
          <p:cNvPicPr>
            <a:picLocks noChangeAspect="1" noChangeArrowheads="1"/>
          </p:cNvPicPr>
          <p:nvPr/>
        </p:nvPicPr>
        <p:blipFill>
          <a:blip r:embed="rId2" cstate="print"/>
          <a:srcRect/>
          <a:stretch>
            <a:fillRect/>
          </a:stretch>
        </p:blipFill>
        <p:spPr bwMode="auto">
          <a:xfrm>
            <a:off x="3079466" y="2020887"/>
            <a:ext cx="4968875" cy="396081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48766" name="Slide Number Placeholder 4"/>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pPr algn="ctr"/>
            <a:r>
              <a:rPr lang="en-US" b="1" dirty="0">
                <a:solidFill>
                  <a:srgbClr val="FF00FF"/>
                </a:solidFill>
              </a:rPr>
              <a:t>Quiz one 5%</a:t>
            </a:r>
          </a:p>
        </p:txBody>
      </p:sp>
      <p:sp>
        <p:nvSpPr>
          <p:cNvPr id="1048768" name="Content Placeholder 2"/>
          <p:cNvSpPr>
            <a:spLocks noGrp="1"/>
          </p:cNvSpPr>
          <p:nvPr>
            <p:ph sz="quarter" idx="1"/>
          </p:nvPr>
        </p:nvSpPr>
        <p:spPr>
          <a:xfrm>
            <a:off x="1752600" y="1905000"/>
            <a:ext cx="8686800" cy="4572000"/>
          </a:xfrm>
        </p:spPr>
        <p:txBody>
          <a:bodyPr/>
          <a:lstStyle/>
          <a:p>
            <a:pPr>
              <a:lnSpc>
                <a:spcPct val="150000"/>
              </a:lnSpc>
              <a:buNone/>
            </a:pPr>
            <a:r>
              <a:rPr lang="en-US" dirty="0"/>
              <a:t>1. Why an agent uses sensor and actuator?</a:t>
            </a:r>
          </a:p>
          <a:p>
            <a:pPr>
              <a:lnSpc>
                <a:spcPct val="150000"/>
              </a:lnSpc>
              <a:buNone/>
            </a:pPr>
            <a:r>
              <a:rPr lang="en-US" dirty="0"/>
              <a:t>2. What does it mean AI?</a:t>
            </a:r>
          </a:p>
          <a:p>
            <a:pPr>
              <a:lnSpc>
                <a:spcPct val="150000"/>
              </a:lnSpc>
              <a:buNone/>
            </a:pPr>
            <a:r>
              <a:rPr lang="en-US" dirty="0"/>
              <a:t>3. Do you think that are you an intelligence? If you say yes or No? Why and what are the characteristics of you? </a:t>
            </a:r>
          </a:p>
        </p:txBody>
      </p:sp>
      <p:sp>
        <p:nvSpPr>
          <p:cNvPr id="1048769"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0" name="Title 1"/>
          <p:cNvSpPr>
            <a:spLocks noGrp="1"/>
          </p:cNvSpPr>
          <p:nvPr>
            <p:ph type="title"/>
          </p:nvPr>
        </p:nvSpPr>
        <p:spPr/>
        <p:txBody>
          <a:bodyPr>
            <a:normAutofit fontScale="90000"/>
          </a:bodyPr>
          <a:lstStyle/>
          <a:p>
            <a:pPr algn="ctr"/>
            <a:r>
              <a:rPr lang="en-US" sz="9600" b="1" dirty="0">
                <a:solidFill>
                  <a:srgbClr val="0000CC"/>
                </a:solidFill>
                <a:latin typeface="Perpetua" pitchFamily="18" charset="0"/>
              </a:rPr>
              <a:t/>
            </a:r>
            <a:br>
              <a:rPr lang="en-US" sz="9600" b="1" dirty="0">
                <a:solidFill>
                  <a:srgbClr val="0000CC"/>
                </a:solidFill>
                <a:latin typeface="Perpetua" pitchFamily="18" charset="0"/>
              </a:rPr>
            </a:br>
            <a:r>
              <a:rPr lang="en-US" sz="9600" b="1" dirty="0">
                <a:solidFill>
                  <a:srgbClr val="0000CC"/>
                </a:solidFill>
                <a:latin typeface="Perpetua" pitchFamily="18" charset="0"/>
              </a:rPr>
              <a:t/>
            </a:r>
            <a:br>
              <a:rPr lang="en-US" sz="9600" b="1" dirty="0">
                <a:solidFill>
                  <a:srgbClr val="0000CC"/>
                </a:solidFill>
                <a:latin typeface="Perpetua" pitchFamily="18" charset="0"/>
              </a:rPr>
            </a:br>
            <a:r>
              <a:rPr lang="en-US" b="1" dirty="0">
                <a:solidFill>
                  <a:srgbClr val="0000CC"/>
                </a:solidFill>
                <a:latin typeface="Perpetua" pitchFamily="18" charset="0"/>
              </a:rPr>
              <a:t>CHAPTER - 3 </a:t>
            </a:r>
            <a:r>
              <a:rPr lang="en-US" sz="9600" b="1" dirty="0">
                <a:solidFill>
                  <a:srgbClr val="0000CC"/>
                </a:solidFill>
                <a:latin typeface="Perpetua" pitchFamily="18" charset="0"/>
              </a:rPr>
              <a:t/>
            </a:r>
            <a:br>
              <a:rPr lang="en-US" sz="9600" b="1" dirty="0">
                <a:solidFill>
                  <a:srgbClr val="0000CC"/>
                </a:solidFill>
                <a:latin typeface="Perpetua" pitchFamily="18" charset="0"/>
              </a:rPr>
            </a:br>
            <a:r>
              <a:rPr lang="en-US" sz="9600" b="1" dirty="0">
                <a:solidFill>
                  <a:srgbClr val="0000CC"/>
                </a:solidFill>
                <a:latin typeface="Perpetua" pitchFamily="18" charset="0"/>
              </a:rPr>
              <a:t> </a:t>
            </a:r>
            <a:r>
              <a:rPr lang="en-US" sz="9600" dirty="0">
                <a:solidFill>
                  <a:srgbClr val="0000CC"/>
                </a:solidFill>
                <a:latin typeface="Perpetua" pitchFamily="18" charset="0"/>
              </a:rPr>
              <a:t/>
            </a:r>
            <a:br>
              <a:rPr lang="en-US" sz="9600" dirty="0">
                <a:solidFill>
                  <a:srgbClr val="0000CC"/>
                </a:solidFill>
                <a:latin typeface="Perpetua" pitchFamily="18" charset="0"/>
              </a:rPr>
            </a:br>
            <a:r>
              <a:rPr lang="en-US" sz="9600" b="1" dirty="0">
                <a:solidFill>
                  <a:srgbClr val="0000CC"/>
                </a:solidFill>
                <a:latin typeface="Perpetua" pitchFamily="18" charset="0"/>
              </a:rPr>
              <a:t>	</a:t>
            </a:r>
            <a:endParaRPr lang="en-US" b="1" dirty="0">
              <a:solidFill>
                <a:srgbClr val="FF00FF"/>
              </a:solidFill>
            </a:endParaRPr>
          </a:p>
        </p:txBody>
      </p:sp>
      <p:sp>
        <p:nvSpPr>
          <p:cNvPr id="1048771" name="Content Placeholder 2"/>
          <p:cNvSpPr>
            <a:spLocks noGrp="1"/>
          </p:cNvSpPr>
          <p:nvPr>
            <p:ph sz="quarter" idx="1"/>
          </p:nvPr>
        </p:nvSpPr>
        <p:spPr>
          <a:xfrm>
            <a:off x="2590800" y="838200"/>
            <a:ext cx="8686800" cy="2209800"/>
          </a:xfrm>
        </p:spPr>
        <p:txBody>
          <a:bodyPr>
            <a:normAutofit fontScale="51724" lnSpcReduction="20000"/>
          </a:bodyPr>
          <a:lstStyle/>
          <a:p>
            <a:pPr>
              <a:lnSpc>
                <a:spcPct val="150000"/>
              </a:lnSpc>
              <a:buNone/>
            </a:pPr>
            <a:endParaRPr lang="en-US" sz="3200" b="1" i="1" dirty="0">
              <a:solidFill>
                <a:srgbClr val="0000CC"/>
              </a:solidFill>
              <a:latin typeface="Perpetua" pitchFamily="18" charset="0"/>
            </a:endParaRPr>
          </a:p>
          <a:p>
            <a:pPr>
              <a:lnSpc>
                <a:spcPct val="150000"/>
              </a:lnSpc>
              <a:buNone/>
            </a:pPr>
            <a:endParaRPr lang="en-US" sz="3200" b="1" i="1" dirty="0">
              <a:solidFill>
                <a:srgbClr val="0000CC"/>
              </a:solidFill>
              <a:latin typeface="Perpetua" pitchFamily="18" charset="0"/>
            </a:endParaRPr>
          </a:p>
          <a:p>
            <a:pPr>
              <a:lnSpc>
                <a:spcPct val="150000"/>
              </a:lnSpc>
              <a:buNone/>
            </a:pPr>
            <a:r>
              <a:rPr lang="en-US" sz="6700" b="1" i="1" dirty="0">
                <a:solidFill>
                  <a:srgbClr val="0000CC"/>
                </a:solidFill>
                <a:latin typeface="Perpetua" pitchFamily="18" charset="0"/>
              </a:rPr>
              <a:t>SOLVING PROBLEMS BY SEARCHING AND CONSTRAINT SATISFACTION PROBLEM</a:t>
            </a:r>
          </a:p>
          <a:p>
            <a:pPr>
              <a:lnSpc>
                <a:spcPct val="150000"/>
              </a:lnSpc>
              <a:buNone/>
            </a:pPr>
            <a:endParaRPr lang="en-US" dirty="0"/>
          </a:p>
        </p:txBody>
      </p:sp>
      <p:sp>
        <p:nvSpPr>
          <p:cNvPr id="1048772" name="Slide Number Placeholder 3"/>
          <p:cNvSpPr>
            <a:spLocks noGrp="1"/>
          </p:cNvSpPr>
          <p:nvPr>
            <p:ph type="sldNum" sz="quarter" idx="4294967295"/>
          </p:nvPr>
        </p:nvSpPr>
        <p:spPr>
          <a:xfrm>
            <a:off x="0" y="1272222"/>
            <a:ext cx="711200" cy="244476"/>
          </a:xfrm>
        </p:spPr>
        <p:txBody>
          <a:bodyPr>
            <a:normAutofit fontScale="92857" lnSpcReduction="20000"/>
          </a:bodyPr>
          <a:lstStyle/>
          <a:p>
            <a:fld id="{0FCC1C12-E25C-477C-8F6F-30F012F60858}" type="slidenum">
              <a:rPr lang="en-US" smtClean="0"/>
              <a:pPr/>
              <a:t>64</a:t>
            </a:fld>
            <a:endParaRPr lang="en-US" dirty="0"/>
          </a:p>
        </p:txBody>
      </p:sp>
      <p:sp>
        <p:nvSpPr>
          <p:cNvPr id="1048773" name="Rectangle 4"/>
          <p:cNvSpPr/>
          <p:nvPr/>
        </p:nvSpPr>
        <p:spPr>
          <a:xfrm>
            <a:off x="4000500" y="5181600"/>
            <a:ext cx="4114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i="1" dirty="0">
                <a:solidFill>
                  <a:srgbClr val="0000CC"/>
                </a:solidFill>
              </a:rPr>
              <a:t>By: Wondifraw Manaye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Title 1"/>
          <p:cNvSpPr>
            <a:spLocks noGrp="1"/>
          </p:cNvSpPr>
          <p:nvPr>
            <p:ph type="title"/>
          </p:nvPr>
        </p:nvSpPr>
        <p:spPr>
          <a:xfrm>
            <a:off x="2438400" y="228600"/>
            <a:ext cx="6934200" cy="1066800"/>
          </a:xfrm>
        </p:spPr>
        <p:txBody>
          <a:bodyPr>
            <a:normAutofit/>
          </a:bodyPr>
          <a:lstStyle/>
          <a:p>
            <a:pPr algn="ctr"/>
            <a:r>
              <a:rPr lang="en-US" u="sng" dirty="0">
                <a:solidFill>
                  <a:srgbClr val="CD05A2"/>
                </a:solidFill>
                <a:latin typeface="+mn-lt"/>
              </a:rPr>
              <a:t>INTRODUCTION</a:t>
            </a:r>
          </a:p>
        </p:txBody>
      </p:sp>
      <p:sp>
        <p:nvSpPr>
          <p:cNvPr id="1048775" name="Slide Number Placeholder 3"/>
          <p:cNvSpPr>
            <a:spLocks noGrp="1"/>
          </p:cNvSpPr>
          <p:nvPr>
            <p:ph type="sldNum" sz="quarter" idx="4294967295"/>
          </p:nvPr>
        </p:nvSpPr>
        <p:spPr>
          <a:xfrm>
            <a:off x="5910416" y="6248400"/>
            <a:ext cx="609600" cy="457200"/>
          </a:xfrm>
        </p:spPr>
        <p:txBody>
          <a:bodyPr/>
          <a:lstStyle/>
          <a:p>
            <a:fld id="{2E78EDB2-B0FF-4D34-82C0-DCA0894CE3CA}" type="slidenum">
              <a:rPr lang="en-US" smtClean="0"/>
              <a:pPr/>
              <a:t>65</a:t>
            </a:fld>
            <a:endParaRPr lang="en-US"/>
          </a:p>
        </p:txBody>
      </p:sp>
      <p:sp>
        <p:nvSpPr>
          <p:cNvPr id="1048776" name="Content Placeholder 2"/>
          <p:cNvSpPr>
            <a:spLocks noGrp="1"/>
          </p:cNvSpPr>
          <p:nvPr>
            <p:ph sz="quarter" idx="1"/>
          </p:nvPr>
        </p:nvSpPr>
        <p:spPr>
          <a:xfrm>
            <a:off x="457200" y="1295400"/>
            <a:ext cx="11506200" cy="5410200"/>
          </a:xfrm>
        </p:spPr>
        <p:txBody>
          <a:bodyPr>
            <a:normAutofit/>
          </a:bodyPr>
          <a:lstStyle/>
          <a:p>
            <a:pPr marL="225425" indent="-225425" algn="just">
              <a:lnSpc>
                <a:spcPct val="160000"/>
              </a:lnSpc>
              <a:spcBef>
                <a:spcPct val="0"/>
              </a:spcBef>
            </a:pPr>
            <a:r>
              <a:rPr lang="en-US" sz="2800" b="1" u="sng" dirty="0">
                <a:solidFill>
                  <a:srgbClr val="0000CC"/>
                </a:solidFill>
              </a:rPr>
              <a:t> What is a Problem?</a:t>
            </a:r>
            <a:endParaRPr lang="en-US" sz="3200" dirty="0">
              <a:solidFill>
                <a:srgbClr val="0000CC"/>
              </a:solidFill>
              <a:latin typeface="Perpetua" pitchFamily="18" charset="0"/>
            </a:endParaRPr>
          </a:p>
          <a:p>
            <a:pPr marL="225425" indent="-225425" algn="just">
              <a:lnSpc>
                <a:spcPct val="160000"/>
              </a:lnSpc>
              <a:spcBef>
                <a:spcPct val="0"/>
              </a:spcBef>
              <a:buFont typeface="Wingdings" pitchFamily="2" charset="2"/>
              <a:buChar char="ü"/>
            </a:pPr>
            <a:r>
              <a:rPr lang="en-US" sz="3200" dirty="0">
                <a:latin typeface="Perpetua" pitchFamily="18" charset="0"/>
              </a:rPr>
              <a:t> It is a gap between what </a:t>
            </a:r>
            <a:r>
              <a:rPr lang="en-US" sz="3200" dirty="0">
                <a:solidFill>
                  <a:srgbClr val="0000CC"/>
                </a:solidFill>
                <a:latin typeface="Perpetua" pitchFamily="18" charset="0"/>
              </a:rPr>
              <a:t>actually</a:t>
            </a:r>
            <a:r>
              <a:rPr lang="en-US" sz="3200" dirty="0">
                <a:latin typeface="Perpetua" pitchFamily="18" charset="0"/>
              </a:rPr>
              <a:t> is and what is </a:t>
            </a:r>
            <a:r>
              <a:rPr lang="en-US" sz="3200" dirty="0">
                <a:solidFill>
                  <a:srgbClr val="0000CC"/>
                </a:solidFill>
                <a:latin typeface="Perpetua" pitchFamily="18" charset="0"/>
              </a:rPr>
              <a:t>desired</a:t>
            </a:r>
            <a:r>
              <a:rPr lang="en-US" sz="3600" dirty="0">
                <a:latin typeface="Perpetua" pitchFamily="18" charset="0"/>
              </a:rPr>
              <a:t>.</a:t>
            </a:r>
          </a:p>
          <a:p>
            <a:pPr marL="225425" indent="-225425" algn="just">
              <a:lnSpc>
                <a:spcPct val="160000"/>
              </a:lnSpc>
              <a:spcBef>
                <a:spcPct val="0"/>
              </a:spcBef>
              <a:buClr>
                <a:srgbClr val="0000CC"/>
              </a:buClr>
              <a:buFont typeface="Wingdings" pitchFamily="2" charset="2"/>
              <a:buChar char="ü"/>
            </a:pPr>
            <a:r>
              <a:rPr lang="en-US" sz="3600" dirty="0">
                <a:latin typeface="Perpetua" pitchFamily="18" charset="0"/>
              </a:rPr>
              <a:t> </a:t>
            </a:r>
            <a:r>
              <a:rPr lang="en-US" sz="3200" dirty="0">
                <a:latin typeface="Perpetua" pitchFamily="18" charset="0"/>
              </a:rPr>
              <a:t>A problem exists when an individual becomes </a:t>
            </a:r>
            <a:r>
              <a:rPr lang="en-US" sz="3200" dirty="0">
                <a:solidFill>
                  <a:srgbClr val="0000CC"/>
                </a:solidFill>
                <a:latin typeface="Perpetua" pitchFamily="18" charset="0"/>
              </a:rPr>
              <a:t>aware</a:t>
            </a:r>
            <a:r>
              <a:rPr lang="en-US" sz="3200" dirty="0">
                <a:latin typeface="Perpetua" pitchFamily="18" charset="0"/>
              </a:rPr>
              <a:t> of the existence of a significant difference between the </a:t>
            </a:r>
            <a:r>
              <a:rPr lang="en-US" sz="3200" dirty="0">
                <a:solidFill>
                  <a:srgbClr val="FF0000"/>
                </a:solidFill>
                <a:latin typeface="Perpetua" pitchFamily="18" charset="0"/>
              </a:rPr>
              <a:t>expected and the actual situation</a:t>
            </a:r>
            <a:r>
              <a:rPr lang="en-US" sz="3200" dirty="0">
                <a:latin typeface="Perpetua" pitchFamily="18" charset="0"/>
              </a:rPr>
              <a:t>, which is an </a:t>
            </a:r>
            <a:r>
              <a:rPr lang="en-US" sz="3200" dirty="0">
                <a:solidFill>
                  <a:srgbClr val="FF0000"/>
                </a:solidFill>
                <a:latin typeface="Perpetua" pitchFamily="18" charset="0"/>
              </a:rPr>
              <a:t>obstacle and makes it difficult </a:t>
            </a:r>
            <a:r>
              <a:rPr lang="en-US" sz="3200" dirty="0">
                <a:latin typeface="Perpetua" pitchFamily="18" charset="0"/>
              </a:rPr>
              <a:t>to achieve a desired </a:t>
            </a:r>
            <a:r>
              <a:rPr lang="en-US" sz="3200" dirty="0">
                <a:solidFill>
                  <a:srgbClr val="0000CC"/>
                </a:solidFill>
                <a:latin typeface="Perpetua" pitchFamily="18" charset="0"/>
              </a:rPr>
              <a:t>goal or objective</a:t>
            </a:r>
            <a:r>
              <a:rPr lang="en-US" sz="3200" dirty="0">
                <a:latin typeface="Perpetua" pitchFamily="18" charset="0"/>
              </a:rPr>
              <a:t>.</a:t>
            </a:r>
          </a:p>
          <a:p>
            <a:pPr marL="225425" indent="-225425">
              <a:lnSpc>
                <a:spcPct val="160000"/>
              </a:lnSpc>
              <a:spcBef>
                <a:spcPct val="0"/>
              </a:spcBef>
              <a:buClr>
                <a:srgbClr val="0000CC"/>
              </a:buClr>
              <a:buNone/>
            </a:pPr>
            <a:endParaRPr lang="en-US" sz="3200" dirty="0">
              <a:latin typeface="Perpetua" pitchFamily="18" charset="0"/>
            </a:endParaRPr>
          </a:p>
          <a:p>
            <a:pPr>
              <a:lnSpc>
                <a:spcPct val="160000"/>
              </a:lnSpc>
            </a:pPr>
            <a:endParaRPr lang="en-US" sz="3600" dirty="0">
              <a:latin typeface="Perpetua"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Title 1"/>
          <p:cNvSpPr>
            <a:spLocks noGrp="1"/>
          </p:cNvSpPr>
          <p:nvPr>
            <p:ph type="title"/>
          </p:nvPr>
        </p:nvSpPr>
        <p:spPr>
          <a:xfrm>
            <a:off x="2438400" y="0"/>
            <a:ext cx="8001000" cy="990600"/>
          </a:xfrm>
        </p:spPr>
        <p:txBody>
          <a:bodyPr/>
          <a:lstStyle/>
          <a:p>
            <a:pPr algn="r"/>
            <a:r>
              <a:rPr lang="en-US" b="1" dirty="0">
                <a:solidFill>
                  <a:srgbClr val="0000CC"/>
                </a:solidFill>
                <a:latin typeface="Perpetua" pitchFamily="18" charset="0"/>
              </a:rPr>
              <a:t>Con’t…</a:t>
            </a:r>
          </a:p>
        </p:txBody>
      </p:sp>
      <p:sp>
        <p:nvSpPr>
          <p:cNvPr id="1048778" name="Slide Number Placeholder 3"/>
          <p:cNvSpPr>
            <a:spLocks noGrp="1"/>
          </p:cNvSpPr>
          <p:nvPr>
            <p:ph type="sldNum" sz="quarter" idx="4294967295"/>
          </p:nvPr>
        </p:nvSpPr>
        <p:spPr>
          <a:xfrm>
            <a:off x="5791200" y="6400800"/>
            <a:ext cx="457200" cy="457200"/>
          </a:xfrm>
        </p:spPr>
        <p:txBody>
          <a:bodyPr/>
          <a:lstStyle/>
          <a:p>
            <a:fld id="{2E78EDB2-B0FF-4D34-82C0-DCA0894CE3CA}" type="slidenum">
              <a:rPr lang="en-US" smtClean="0"/>
              <a:pPr/>
              <a:t>66</a:t>
            </a:fld>
            <a:endParaRPr lang="en-US"/>
          </a:p>
        </p:txBody>
      </p:sp>
      <p:sp>
        <p:nvSpPr>
          <p:cNvPr id="1048779" name="Content Placeholder 2"/>
          <p:cNvSpPr>
            <a:spLocks noGrp="1"/>
          </p:cNvSpPr>
          <p:nvPr>
            <p:ph sz="quarter" idx="1"/>
          </p:nvPr>
        </p:nvSpPr>
        <p:spPr>
          <a:xfrm>
            <a:off x="762000" y="1295400"/>
            <a:ext cx="11353800" cy="6096000"/>
          </a:xfrm>
        </p:spPr>
        <p:txBody>
          <a:bodyPr>
            <a:normAutofit fontScale="89655" lnSpcReduction="10000"/>
          </a:bodyPr>
          <a:lstStyle/>
          <a:p>
            <a:pPr algn="just">
              <a:lnSpc>
                <a:spcPct val="160000"/>
              </a:lnSpc>
            </a:pPr>
            <a:r>
              <a:rPr lang="en-US" b="1" dirty="0">
                <a:solidFill>
                  <a:srgbClr val="0000FF"/>
                </a:solidFill>
                <a:latin typeface="Perpetua" pitchFamily="18" charset="0"/>
              </a:rPr>
              <a:t>Problem solving by searching: </a:t>
            </a:r>
            <a:r>
              <a:rPr lang="en-US" dirty="0">
                <a:latin typeface="Perpetua" pitchFamily="18" charset="0"/>
              </a:rPr>
              <a:t>How an agent can find a sequence of actions that achieve its goals when no </a:t>
            </a:r>
            <a:r>
              <a:rPr lang="en-US" b="1" dirty="0">
                <a:latin typeface="Perpetua" pitchFamily="18" charset="0"/>
              </a:rPr>
              <a:t>single </a:t>
            </a:r>
            <a:r>
              <a:rPr lang="en-US" dirty="0">
                <a:latin typeface="Perpetua" pitchFamily="18" charset="0"/>
              </a:rPr>
              <a:t>action  will do.</a:t>
            </a:r>
          </a:p>
          <a:p>
            <a:pPr algn="just">
              <a:lnSpc>
                <a:spcPct val="160000"/>
              </a:lnSpc>
            </a:pPr>
            <a:r>
              <a:rPr lang="en-US" b="1" dirty="0">
                <a:solidFill>
                  <a:srgbClr val="0000FF"/>
                </a:solidFill>
                <a:latin typeface="Perpetua" pitchFamily="18" charset="0"/>
              </a:rPr>
              <a:t>Goal</a:t>
            </a:r>
            <a:r>
              <a:rPr lang="en-US" dirty="0">
                <a:solidFill>
                  <a:srgbClr val="0000FF"/>
                </a:solidFill>
                <a:latin typeface="Perpetua" pitchFamily="18" charset="0"/>
              </a:rPr>
              <a:t> </a:t>
            </a:r>
            <a:r>
              <a:rPr lang="en-US" b="1" dirty="0">
                <a:solidFill>
                  <a:srgbClr val="0000FF"/>
                </a:solidFill>
                <a:latin typeface="Perpetua" pitchFamily="18" charset="0"/>
              </a:rPr>
              <a:t>based</a:t>
            </a:r>
            <a:r>
              <a:rPr lang="en-US" dirty="0">
                <a:solidFill>
                  <a:srgbClr val="0000FF"/>
                </a:solidFill>
                <a:latin typeface="Perpetua" pitchFamily="18" charset="0"/>
              </a:rPr>
              <a:t> </a:t>
            </a:r>
            <a:r>
              <a:rPr lang="en-US" b="1" dirty="0">
                <a:solidFill>
                  <a:srgbClr val="0000FF"/>
                </a:solidFill>
                <a:latin typeface="Perpetua" pitchFamily="18" charset="0"/>
              </a:rPr>
              <a:t>agents: </a:t>
            </a:r>
            <a:r>
              <a:rPr lang="en-US" dirty="0">
                <a:solidFill>
                  <a:srgbClr val="0000FF"/>
                </a:solidFill>
                <a:latin typeface="Perpetua" pitchFamily="18" charset="0"/>
              </a:rPr>
              <a:t> </a:t>
            </a:r>
            <a:r>
              <a:rPr lang="en-US" dirty="0">
                <a:latin typeface="Perpetua" pitchFamily="18" charset="0"/>
              </a:rPr>
              <a:t>consider future actions and desirability of their outcomes.</a:t>
            </a:r>
          </a:p>
          <a:p>
            <a:pPr algn="just">
              <a:lnSpc>
                <a:spcPct val="160000"/>
              </a:lnSpc>
            </a:pPr>
            <a:r>
              <a:rPr lang="en-US" b="1" dirty="0">
                <a:solidFill>
                  <a:srgbClr val="0000FF"/>
                </a:solidFill>
                <a:latin typeface="Perpetua" pitchFamily="18" charset="0"/>
              </a:rPr>
              <a:t>A problem-solving agent:  </a:t>
            </a:r>
            <a:r>
              <a:rPr lang="en-US" dirty="0">
                <a:latin typeface="Perpetua" pitchFamily="18" charset="0"/>
              </a:rPr>
              <a:t>is a kind of goal based agent. </a:t>
            </a:r>
          </a:p>
          <a:p>
            <a:pPr algn="just">
              <a:lnSpc>
                <a:spcPct val="160000"/>
              </a:lnSpc>
              <a:buFont typeface="Wingdings" pitchFamily="2" charset="2"/>
              <a:buChar char="ü"/>
            </a:pPr>
            <a:r>
              <a:rPr lang="en-US" dirty="0">
                <a:latin typeface="Perpetua" pitchFamily="18" charset="0"/>
              </a:rPr>
              <a:t>Use atomic representations - that is, states of the world are considered as wholes, with </a:t>
            </a:r>
            <a:r>
              <a:rPr lang="en-US" b="1" dirty="0">
                <a:latin typeface="Perpetua" pitchFamily="18" charset="0"/>
              </a:rPr>
              <a:t>no</a:t>
            </a:r>
            <a:r>
              <a:rPr lang="en-US" dirty="0">
                <a:latin typeface="Perpetua" pitchFamily="18" charset="0"/>
              </a:rPr>
              <a:t> internal structure </a:t>
            </a:r>
            <a:r>
              <a:rPr lang="en-US" b="1" dirty="0">
                <a:latin typeface="Perpetua" pitchFamily="18" charset="0"/>
              </a:rPr>
              <a:t>visible</a:t>
            </a:r>
            <a:r>
              <a:rPr lang="en-US" dirty="0">
                <a:latin typeface="Perpetua" pitchFamily="18" charset="0"/>
              </a:rPr>
              <a:t> to problem solving algorithms.</a:t>
            </a:r>
          </a:p>
          <a:p>
            <a:pPr algn="just">
              <a:lnSpc>
                <a:spcPct val="160000"/>
              </a:lnSpc>
            </a:pPr>
            <a:r>
              <a:rPr lang="en-US" b="1" dirty="0">
                <a:solidFill>
                  <a:srgbClr val="0000FF"/>
                </a:solidFill>
                <a:latin typeface="Perpetua" pitchFamily="18" charset="0"/>
              </a:rPr>
              <a:t>Planning Agents:</a:t>
            </a:r>
            <a:r>
              <a:rPr lang="en-US" dirty="0">
                <a:solidFill>
                  <a:srgbClr val="0000FF"/>
                </a:solidFill>
                <a:latin typeface="Perpetua" pitchFamily="18" charset="0"/>
              </a:rPr>
              <a:t> </a:t>
            </a:r>
            <a:r>
              <a:rPr lang="en-US" dirty="0">
                <a:latin typeface="Perpetua" pitchFamily="18" charset="0"/>
              </a:rPr>
              <a:t>Goal based agents that use more advanced factored or structured representations are called </a:t>
            </a:r>
            <a:r>
              <a:rPr lang="en-US" b="1" dirty="0">
                <a:solidFill>
                  <a:srgbClr val="CD05A2"/>
                </a:solidFill>
                <a:latin typeface="Perpetua" pitchFamily="18" charset="0"/>
              </a:rPr>
              <a:t>planning agents.</a:t>
            </a:r>
          </a:p>
          <a:p>
            <a:pPr>
              <a:lnSpc>
                <a:spcPct val="160000"/>
              </a:lnSpc>
            </a:pPr>
            <a:endParaRPr lang="en-US" dirty="0">
              <a:latin typeface="Perpetua"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0" name="Title 1"/>
          <p:cNvSpPr>
            <a:spLocks noGrp="1"/>
          </p:cNvSpPr>
          <p:nvPr>
            <p:ph type="title"/>
          </p:nvPr>
        </p:nvSpPr>
        <p:spPr>
          <a:xfrm>
            <a:off x="1752600" y="0"/>
            <a:ext cx="8153400" cy="838200"/>
          </a:xfrm>
        </p:spPr>
        <p:txBody>
          <a:bodyPr>
            <a:normAutofit/>
          </a:bodyPr>
          <a:lstStyle/>
          <a:p>
            <a:pPr algn="ctr"/>
            <a:r>
              <a:rPr lang="en-US" sz="3200" b="1" u="sng" dirty="0">
                <a:solidFill>
                  <a:srgbClr val="C80896"/>
                </a:solidFill>
                <a:latin typeface="Times New Roman" pitchFamily="18" charset="0"/>
                <a:cs typeface="Times New Roman" pitchFamily="18" charset="0"/>
              </a:rPr>
              <a:t>Problem-Solving Agents</a:t>
            </a:r>
            <a:endParaRPr lang="en-US" sz="3200" u="sng" dirty="0">
              <a:solidFill>
                <a:srgbClr val="C80896"/>
              </a:solidFill>
              <a:latin typeface="Times New Roman" pitchFamily="18" charset="0"/>
              <a:cs typeface="Times New Roman" pitchFamily="18" charset="0"/>
            </a:endParaRPr>
          </a:p>
        </p:txBody>
      </p:sp>
      <p:sp>
        <p:nvSpPr>
          <p:cNvPr id="1048781" name="Slide Number Placeholder 3"/>
          <p:cNvSpPr>
            <a:spLocks noGrp="1"/>
          </p:cNvSpPr>
          <p:nvPr>
            <p:ph type="sldNum" sz="quarter" idx="4294967295"/>
          </p:nvPr>
        </p:nvSpPr>
        <p:spPr>
          <a:xfrm>
            <a:off x="5791200" y="6477000"/>
            <a:ext cx="457200" cy="381000"/>
          </a:xfrm>
        </p:spPr>
        <p:txBody>
          <a:bodyPr/>
          <a:lstStyle/>
          <a:p>
            <a:fld id="{2E78EDB2-B0FF-4D34-82C0-DCA0894CE3CA}" type="slidenum">
              <a:rPr lang="en-US" smtClean="0"/>
              <a:pPr/>
              <a:t>67</a:t>
            </a:fld>
            <a:endParaRPr lang="en-US" dirty="0"/>
          </a:p>
        </p:txBody>
      </p:sp>
      <p:sp>
        <p:nvSpPr>
          <p:cNvPr id="1048782" name="Content Placeholder 2"/>
          <p:cNvSpPr>
            <a:spLocks noGrp="1"/>
          </p:cNvSpPr>
          <p:nvPr>
            <p:ph sz="quarter" idx="1"/>
          </p:nvPr>
        </p:nvSpPr>
        <p:spPr>
          <a:xfrm>
            <a:off x="723900" y="1447800"/>
            <a:ext cx="11049000" cy="6096000"/>
          </a:xfrm>
        </p:spPr>
        <p:txBody>
          <a:bodyPr>
            <a:normAutofit fontScale="84375" lnSpcReduction="10000"/>
          </a:bodyPr>
          <a:lstStyle/>
          <a:p>
            <a:pPr algn="just">
              <a:lnSpc>
                <a:spcPct val="160000"/>
              </a:lnSpc>
            </a:pPr>
            <a:r>
              <a:rPr lang="en-US" sz="3200" dirty="0">
                <a:latin typeface="Perpetua" pitchFamily="18" charset="0"/>
                <a:cs typeface="Times New Roman" pitchFamily="18" charset="0"/>
              </a:rPr>
              <a:t>It is  known as,</a:t>
            </a:r>
            <a:r>
              <a:rPr lang="en-US" sz="3200" b="1" dirty="0">
                <a:latin typeface="Perpetua" pitchFamily="18" charset="0"/>
                <a:cs typeface="Times New Roman" pitchFamily="18" charset="0"/>
              </a:rPr>
              <a:t> </a:t>
            </a:r>
            <a:r>
              <a:rPr lang="en-US" sz="3200" dirty="0">
                <a:latin typeface="Perpetua" pitchFamily="18" charset="0"/>
                <a:cs typeface="Times New Roman" pitchFamily="18" charset="0"/>
              </a:rPr>
              <a:t>if the agent can adopt a goal and aim at satisfying it.</a:t>
            </a:r>
          </a:p>
          <a:p>
            <a:pPr algn="just">
              <a:lnSpc>
                <a:spcPct val="160000"/>
              </a:lnSpc>
              <a:buNone/>
            </a:pPr>
            <a:r>
              <a:rPr lang="en-US" sz="3200" b="1" dirty="0">
                <a:solidFill>
                  <a:srgbClr val="0000FF"/>
                </a:solidFill>
                <a:latin typeface="Perpetua" pitchFamily="18" charset="0"/>
              </a:rPr>
              <a:t>Example</a:t>
            </a:r>
            <a:r>
              <a:rPr lang="en-US" sz="3200" dirty="0">
                <a:solidFill>
                  <a:srgbClr val="0000FF"/>
                </a:solidFill>
                <a:latin typeface="Perpetua" pitchFamily="18" charset="0"/>
              </a:rPr>
              <a:t>: </a:t>
            </a:r>
            <a:r>
              <a:rPr lang="en-US" sz="3200" dirty="0">
                <a:latin typeface="Perpetua" pitchFamily="18" charset="0"/>
              </a:rPr>
              <a:t>Imagine an agent in the city of </a:t>
            </a:r>
            <a:r>
              <a:rPr lang="en-US" sz="3200" b="1" dirty="0">
                <a:latin typeface="Perpetua" pitchFamily="18" charset="0"/>
              </a:rPr>
              <a:t>Arad, Romania </a:t>
            </a:r>
            <a:r>
              <a:rPr lang="en-US" sz="3200" dirty="0">
                <a:latin typeface="Perpetua" pitchFamily="18" charset="0"/>
              </a:rPr>
              <a:t>enjoying a touring holiday. The agent’s performance measure contain many factors - enjoying, sights visited etc.,</a:t>
            </a:r>
          </a:p>
          <a:p>
            <a:pPr algn="just">
              <a:lnSpc>
                <a:spcPct val="160000"/>
              </a:lnSpc>
              <a:buFont typeface="Wingdings" pitchFamily="2" charset="2"/>
              <a:buChar char="ü"/>
            </a:pPr>
            <a:r>
              <a:rPr lang="en-US" sz="3200" dirty="0">
                <a:latin typeface="Perpetua" pitchFamily="18" charset="0"/>
              </a:rPr>
              <a:t> Now, suppose the agent has a nonrefundable ticket to fly out to Bucharest the following day. In that case, it makes sense for the agent to adopt the goal of getting to Bucharest.</a:t>
            </a:r>
          </a:p>
          <a:p>
            <a:pPr algn="just">
              <a:lnSpc>
                <a:spcPct val="160000"/>
              </a:lnSpc>
              <a:buFont typeface="Wingdings" pitchFamily="2" charset="2"/>
              <a:buChar char="ü"/>
            </a:pPr>
            <a:r>
              <a:rPr lang="en-US" sz="3200" dirty="0">
                <a:latin typeface="Perpetua" pitchFamily="18" charset="0"/>
              </a:rPr>
              <a:t> Goals help to organize behavior by limiting the objectives that the agent is trying to achieve and hence the actions it needs to consider.</a:t>
            </a:r>
          </a:p>
          <a:p>
            <a:pPr>
              <a:lnSpc>
                <a:spcPct val="160000"/>
              </a:lnSpc>
            </a:pPr>
            <a:endParaRPr lang="en-US" sz="3200" dirty="0">
              <a:latin typeface="Perpetua"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3" name="Title 1"/>
          <p:cNvSpPr>
            <a:spLocks noGrp="1"/>
          </p:cNvSpPr>
          <p:nvPr>
            <p:ph type="title"/>
          </p:nvPr>
        </p:nvSpPr>
        <p:spPr>
          <a:xfrm>
            <a:off x="1981200" y="0"/>
            <a:ext cx="8229600" cy="990600"/>
          </a:xfrm>
        </p:spPr>
        <p:txBody>
          <a:bodyPr>
            <a:normAutofit/>
          </a:bodyPr>
          <a:lstStyle/>
          <a:p>
            <a:pPr algn="ctr"/>
            <a:r>
              <a:rPr lang="en-US" b="1" u="sng" dirty="0">
                <a:solidFill>
                  <a:srgbClr val="C80896"/>
                </a:solidFill>
                <a:latin typeface="+mn-lt"/>
              </a:rPr>
              <a:t>Goal Formulation</a:t>
            </a:r>
            <a:endParaRPr lang="en-US" u="sng" dirty="0">
              <a:solidFill>
                <a:srgbClr val="C80896"/>
              </a:solidFill>
              <a:latin typeface="+mn-lt"/>
            </a:endParaRPr>
          </a:p>
        </p:txBody>
      </p:sp>
      <p:sp>
        <p:nvSpPr>
          <p:cNvPr id="1048784" name="Slide Number Placeholder 3"/>
          <p:cNvSpPr>
            <a:spLocks noGrp="1"/>
          </p:cNvSpPr>
          <p:nvPr>
            <p:ph type="sldNum" sz="quarter" idx="4294967295"/>
          </p:nvPr>
        </p:nvSpPr>
        <p:spPr>
          <a:xfrm>
            <a:off x="5562600" y="6400800"/>
            <a:ext cx="457200" cy="457200"/>
          </a:xfrm>
        </p:spPr>
        <p:txBody>
          <a:bodyPr/>
          <a:lstStyle/>
          <a:p>
            <a:fld id="{2E78EDB2-B0FF-4D34-82C0-DCA0894CE3CA}" type="slidenum">
              <a:rPr lang="en-US" smtClean="0"/>
              <a:pPr/>
              <a:t>68</a:t>
            </a:fld>
            <a:endParaRPr lang="en-US"/>
          </a:p>
        </p:txBody>
      </p:sp>
      <p:sp>
        <p:nvSpPr>
          <p:cNvPr id="1048785" name="Content Placeholder 2"/>
          <p:cNvSpPr>
            <a:spLocks noGrp="1"/>
          </p:cNvSpPr>
          <p:nvPr>
            <p:ph sz="quarter" idx="1"/>
          </p:nvPr>
        </p:nvSpPr>
        <p:spPr>
          <a:xfrm>
            <a:off x="762000" y="1676400"/>
            <a:ext cx="10972800" cy="5638800"/>
          </a:xfrm>
        </p:spPr>
        <p:txBody>
          <a:bodyPr>
            <a:normAutofit/>
          </a:bodyPr>
          <a:lstStyle/>
          <a:p>
            <a:pPr algn="just">
              <a:lnSpc>
                <a:spcPct val="150000"/>
              </a:lnSpc>
              <a:buClr>
                <a:srgbClr val="0000CC"/>
              </a:buClr>
              <a:buSzPct val="100000"/>
              <a:buFont typeface="Wingdings" pitchFamily="2" charset="2"/>
              <a:buChar char="ü"/>
            </a:pPr>
            <a:r>
              <a:rPr lang="en-US" sz="3200" b="1" dirty="0"/>
              <a:t>  </a:t>
            </a:r>
            <a:r>
              <a:rPr lang="en-US" sz="3200" dirty="0"/>
              <a:t>Based on the current situation and the agent’s performance measure, is the first step in problem solving.</a:t>
            </a:r>
          </a:p>
          <a:p>
            <a:pPr algn="just">
              <a:lnSpc>
                <a:spcPct val="150000"/>
              </a:lnSpc>
              <a:buClr>
                <a:srgbClr val="0000CC"/>
              </a:buClr>
              <a:buSzPct val="100000"/>
              <a:buFont typeface="Wingdings" pitchFamily="2" charset="2"/>
              <a:buChar char="ü"/>
            </a:pPr>
            <a:r>
              <a:rPr lang="en-US" sz="3200" dirty="0"/>
              <a:t>  We will consider a goal to be a </a:t>
            </a:r>
            <a:r>
              <a:rPr lang="en-US" sz="3200" b="1" dirty="0"/>
              <a:t>set of world states </a:t>
            </a:r>
            <a:r>
              <a:rPr lang="en-US" sz="3200" dirty="0"/>
              <a:t>exactly those states in which the goal is satisfied. </a:t>
            </a:r>
          </a:p>
          <a:p>
            <a:pPr algn="just">
              <a:lnSpc>
                <a:spcPct val="150000"/>
              </a:lnSpc>
              <a:buClr>
                <a:srgbClr val="0000CC"/>
              </a:buClr>
              <a:buSzPct val="100000"/>
              <a:buFont typeface="Wingdings" pitchFamily="2" charset="2"/>
              <a:buChar char="ü"/>
            </a:pPr>
            <a:r>
              <a:rPr lang="en-US" sz="3200" dirty="0"/>
              <a:t>  The agent’s task is to find out how to act, now and in the future, so that it reaches a goal state.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6" name="Title 1"/>
          <p:cNvSpPr>
            <a:spLocks noGrp="1"/>
          </p:cNvSpPr>
          <p:nvPr>
            <p:ph type="title"/>
          </p:nvPr>
        </p:nvSpPr>
        <p:spPr>
          <a:xfrm>
            <a:off x="1905000" y="274638"/>
            <a:ext cx="8305800" cy="639762"/>
          </a:xfrm>
        </p:spPr>
        <p:txBody>
          <a:bodyPr>
            <a:normAutofit fontScale="90000"/>
          </a:bodyPr>
          <a:lstStyle/>
          <a:p>
            <a:pPr algn="ctr"/>
            <a:r>
              <a:rPr lang="en-US" b="1" u="sng" dirty="0">
                <a:solidFill>
                  <a:srgbClr val="C80896"/>
                </a:solidFill>
                <a:latin typeface="+mn-lt"/>
              </a:rPr>
              <a:t>Problem Formulation</a:t>
            </a:r>
            <a:endParaRPr lang="en-US" u="sng" dirty="0">
              <a:solidFill>
                <a:srgbClr val="C80896"/>
              </a:solidFill>
              <a:latin typeface="+mn-lt"/>
            </a:endParaRPr>
          </a:p>
        </p:txBody>
      </p:sp>
      <p:sp>
        <p:nvSpPr>
          <p:cNvPr id="1048787" name="Slide Number Placeholder 3"/>
          <p:cNvSpPr>
            <a:spLocks noGrp="1"/>
          </p:cNvSpPr>
          <p:nvPr>
            <p:ph type="sldNum" sz="quarter" idx="4294967295"/>
          </p:nvPr>
        </p:nvSpPr>
        <p:spPr>
          <a:xfrm>
            <a:off x="5791200" y="6400800"/>
            <a:ext cx="457200" cy="457200"/>
          </a:xfrm>
        </p:spPr>
        <p:txBody>
          <a:bodyPr/>
          <a:lstStyle/>
          <a:p>
            <a:fld id="{2E78EDB2-B0FF-4D34-82C0-DCA0894CE3CA}" type="slidenum">
              <a:rPr lang="en-US" smtClean="0"/>
              <a:pPr/>
              <a:t>69</a:t>
            </a:fld>
            <a:endParaRPr lang="en-US"/>
          </a:p>
        </p:txBody>
      </p:sp>
      <p:sp>
        <p:nvSpPr>
          <p:cNvPr id="1048788" name="Content Placeholder 2"/>
          <p:cNvSpPr>
            <a:spLocks noGrp="1"/>
          </p:cNvSpPr>
          <p:nvPr>
            <p:ph sz="quarter" idx="1"/>
          </p:nvPr>
        </p:nvSpPr>
        <p:spPr>
          <a:xfrm>
            <a:off x="1028700" y="1447800"/>
            <a:ext cx="10439400" cy="5791200"/>
          </a:xfrm>
        </p:spPr>
        <p:txBody>
          <a:bodyPr>
            <a:noAutofit/>
          </a:bodyPr>
          <a:lstStyle/>
          <a:p>
            <a:pPr algn="just">
              <a:lnSpc>
                <a:spcPct val="150000"/>
              </a:lnSpc>
              <a:buClr>
                <a:srgbClr val="0000CC"/>
              </a:buClr>
              <a:buSzPct val="100000"/>
              <a:buFont typeface="Wingdings" pitchFamily="2" charset="2"/>
              <a:buChar char="ü"/>
            </a:pPr>
            <a:r>
              <a:rPr lang="en-US" sz="2900" dirty="0"/>
              <a:t>  </a:t>
            </a:r>
            <a:r>
              <a:rPr lang="en-US" sz="3600" dirty="0"/>
              <a:t>It is the process of deciding what actions and states to consider, given a goal. </a:t>
            </a:r>
            <a:endParaRPr lang="en-US" sz="2900" dirty="0"/>
          </a:p>
          <a:p>
            <a:pPr algn="just">
              <a:lnSpc>
                <a:spcPct val="150000"/>
              </a:lnSpc>
              <a:buNone/>
            </a:pPr>
            <a:r>
              <a:rPr lang="en-US" sz="3000" b="1" dirty="0">
                <a:solidFill>
                  <a:srgbClr val="0000FF"/>
                </a:solidFill>
              </a:rPr>
              <a:t>Example:  </a:t>
            </a:r>
            <a:r>
              <a:rPr lang="en-US" sz="3000" dirty="0"/>
              <a:t>Let us assume that the agent will consider actions at the level of driving from one major town to another. Each state corresponds to being in a particular town.</a:t>
            </a:r>
          </a:p>
          <a:p>
            <a:pPr algn="just">
              <a:lnSpc>
                <a:spcPct val="150000"/>
              </a:lnSpc>
            </a:pPr>
            <a:r>
              <a:rPr lang="en-US" sz="3000" dirty="0"/>
              <a:t>While “examining future actions”, we have to be more specific about properties of the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2136648" y="152400"/>
            <a:ext cx="8153400" cy="1066800"/>
          </a:xfrm>
        </p:spPr>
        <p:txBody>
          <a:bodyPr>
            <a:normAutofit fontScale="90000"/>
          </a:bodyPr>
          <a:lstStyle/>
          <a:p>
            <a:pPr lvl="1" algn="l" rtl="0">
              <a:spcBef>
                <a:spcPct val="0"/>
              </a:spcBef>
              <a:buClr>
                <a:srgbClr val="FF00FF"/>
              </a:buClr>
              <a:buSzPct val="85000"/>
            </a:pPr>
            <a:r>
              <a:rPr lang="en-US" sz="3200" dirty="0">
                <a:solidFill>
                  <a:srgbClr val="FF00FF"/>
                </a:solidFill>
              </a:rPr>
              <a:t>    1.3 Approaches to AI – making computer:</a:t>
            </a:r>
            <a:br>
              <a:rPr lang="en-US" sz="3200" dirty="0">
                <a:solidFill>
                  <a:srgbClr val="FF00FF"/>
                </a:solidFill>
              </a:rPr>
            </a:br>
            <a:r>
              <a:rPr lang="en-US" sz="3200" dirty="0"/>
              <a:t>       </a:t>
            </a:r>
            <a:r>
              <a:rPr lang="en-US" sz="4000" dirty="0">
                <a:solidFill>
                  <a:srgbClr val="0033CC"/>
                </a:solidFill>
                <a:latin typeface="Times New Roman" pitchFamily="18" charset="0"/>
                <a:cs typeface="Times New Roman" pitchFamily="18" charset="0"/>
              </a:rPr>
              <a:t>1</a:t>
            </a:r>
            <a:r>
              <a:rPr lang="en-US" sz="4000" dirty="0">
                <a:solidFill>
                  <a:srgbClr val="0033CC"/>
                </a:solidFill>
              </a:rPr>
              <a:t>. </a:t>
            </a:r>
            <a:r>
              <a:rPr lang="en-US" sz="3100" dirty="0">
                <a:solidFill>
                  <a:srgbClr val="0033CC"/>
                </a:solidFill>
                <a:latin typeface="Times New Roman" pitchFamily="18" charset="0"/>
                <a:cs typeface="Times New Roman" pitchFamily="18" charset="0"/>
              </a:rPr>
              <a:t>Think like a human: The Cognitive Modeling</a:t>
            </a:r>
            <a:endParaRPr lang="en-US" sz="3200" dirty="0">
              <a:solidFill>
                <a:srgbClr val="FF00FF"/>
              </a:solidFill>
              <a:latin typeface="Times New Roman" pitchFamily="18" charset="0"/>
              <a:cs typeface="Times New Roman" pitchFamily="18" charset="0"/>
            </a:endParaRPr>
          </a:p>
        </p:txBody>
      </p:sp>
      <p:sp>
        <p:nvSpPr>
          <p:cNvPr id="1048613"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7</a:t>
            </a:fld>
            <a:endParaRPr lang="en-US"/>
          </a:p>
        </p:txBody>
      </p:sp>
      <p:sp>
        <p:nvSpPr>
          <p:cNvPr id="1048614" name="Content Placeholder 3"/>
          <p:cNvSpPr>
            <a:spLocks noGrp="1"/>
          </p:cNvSpPr>
          <p:nvPr>
            <p:ph sz="quarter" idx="1"/>
          </p:nvPr>
        </p:nvSpPr>
        <p:spPr>
          <a:xfrm>
            <a:off x="838200" y="1447800"/>
            <a:ext cx="10668000" cy="5410200"/>
          </a:xfrm>
        </p:spPr>
        <p:txBody>
          <a:bodyPr>
            <a:normAutofit lnSpcReduction="10000"/>
          </a:bodyPr>
          <a:lstStyle/>
          <a:p>
            <a:pPr>
              <a:lnSpc>
                <a:spcPct val="150000"/>
              </a:lnSpc>
              <a:buClr>
                <a:srgbClr val="FF00FF"/>
              </a:buClr>
              <a:buSzPct val="85000"/>
              <a:buFont typeface="Wingdings" pitchFamily="2" charset="2"/>
              <a:buChar char="q"/>
            </a:pPr>
            <a:r>
              <a:rPr lang="en-US" sz="2800" dirty="0"/>
              <a:t> Reasons like humans do</a:t>
            </a:r>
          </a:p>
          <a:p>
            <a:pPr marL="571500" lvl="1" indent="-228600">
              <a:lnSpc>
                <a:spcPct val="150000"/>
              </a:lnSpc>
              <a:buClr>
                <a:srgbClr val="0033CC"/>
              </a:buClr>
              <a:buSzPct val="85000"/>
              <a:buFont typeface="Wingdings" pitchFamily="2" charset="2"/>
              <a:buChar char="ü"/>
            </a:pPr>
            <a:r>
              <a:rPr lang="en-US" dirty="0"/>
              <a:t> Programs that behave like humans</a:t>
            </a:r>
            <a:endParaRPr lang="en-US" sz="900" dirty="0"/>
          </a:p>
          <a:p>
            <a:pPr marL="228600" indent="-228600">
              <a:lnSpc>
                <a:spcPct val="150000"/>
              </a:lnSpc>
              <a:buClr>
                <a:srgbClr val="FF00FF"/>
              </a:buClr>
              <a:buSzPct val="85000"/>
              <a:buFont typeface="Wingdings" pitchFamily="2" charset="2"/>
              <a:buChar char="q"/>
            </a:pPr>
            <a:r>
              <a:rPr lang="en-US" sz="2800" dirty="0"/>
              <a:t>  Requires understanding of the internal activities of the </a:t>
            </a:r>
            <a:r>
              <a:rPr lang="en-US" sz="2800" dirty="0">
                <a:solidFill>
                  <a:srgbClr val="0033CC"/>
                </a:solidFill>
              </a:rPr>
              <a:t>brain.</a:t>
            </a:r>
          </a:p>
          <a:p>
            <a:pPr marL="571500" lvl="1" indent="-228600">
              <a:lnSpc>
                <a:spcPct val="150000"/>
              </a:lnSpc>
              <a:buClr>
                <a:srgbClr val="0033CC"/>
              </a:buClr>
              <a:buSzPct val="85000"/>
              <a:buFont typeface="Wingdings" pitchFamily="2" charset="2"/>
              <a:buChar char="ü"/>
            </a:pPr>
            <a:r>
              <a:rPr lang="en-US" dirty="0"/>
              <a:t> See how humans behave in certain situations and see if you could make computers behave in the same way.</a:t>
            </a:r>
          </a:p>
          <a:p>
            <a:pPr marL="228600" indent="-228600">
              <a:lnSpc>
                <a:spcPct val="150000"/>
              </a:lnSpc>
              <a:buNone/>
            </a:pPr>
            <a:r>
              <a:rPr lang="en-US" b="1" dirty="0">
                <a:solidFill>
                  <a:srgbClr val="0033CC"/>
                </a:solidFill>
              </a:rPr>
              <a:t>Example</a:t>
            </a:r>
            <a:r>
              <a:rPr lang="en-US" dirty="0">
                <a:solidFill>
                  <a:srgbClr val="0033CC"/>
                </a:solidFill>
              </a:rPr>
              <a:t>. </a:t>
            </a:r>
            <a:r>
              <a:rPr lang="en-US" dirty="0"/>
              <a:t>write a program that plays chess. </a:t>
            </a:r>
          </a:p>
          <a:p>
            <a:pPr marL="228600" indent="-228600">
              <a:lnSpc>
                <a:spcPct val="150000"/>
              </a:lnSpc>
              <a:buClr>
                <a:srgbClr val="0033CC"/>
              </a:buClr>
              <a:buSzPct val="85000"/>
              <a:buFont typeface="Wingdings" pitchFamily="2" charset="2"/>
              <a:buChar char="ü"/>
            </a:pPr>
            <a:r>
              <a:rPr lang="en-US" dirty="0"/>
              <a:t> Instead of making the best possible chess-playing program, you would make one that play chess like people do.</a:t>
            </a:r>
          </a:p>
          <a:p>
            <a:pPr>
              <a:lnSpc>
                <a:spcPct val="150000"/>
              </a:lnSpc>
              <a:buClr>
                <a:srgbClr val="FF00FF"/>
              </a:buClr>
              <a:buSzPct val="85000"/>
              <a:buNone/>
            </a:pPr>
            <a:endParaRPr lang="en-US" sz="3200" dirty="0">
              <a:solidFill>
                <a:srgbClr val="0033CC"/>
              </a:solidFill>
            </a:endParaRPr>
          </a:p>
          <a:p>
            <a:pPr>
              <a:lnSpc>
                <a:spcPct val="150000"/>
              </a:lnSpc>
              <a:buClr>
                <a:srgbClr val="FF00FF"/>
              </a:buClr>
              <a:buSzPct val="85000"/>
              <a:buNone/>
            </a:pPr>
            <a:endParaRPr lang="en-US" dirty="0">
              <a:solidFill>
                <a:srgbClr val="0033CC"/>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Title 1"/>
          <p:cNvSpPr>
            <a:spLocks noGrp="1"/>
          </p:cNvSpPr>
          <p:nvPr>
            <p:ph type="title"/>
          </p:nvPr>
        </p:nvSpPr>
        <p:spPr>
          <a:xfrm>
            <a:off x="1905000" y="0"/>
            <a:ext cx="8763000" cy="914400"/>
          </a:xfrm>
        </p:spPr>
        <p:txBody>
          <a:bodyPr>
            <a:normAutofit fontScale="90000"/>
          </a:bodyPr>
          <a:lstStyle/>
          <a:p>
            <a:r>
              <a:rPr lang="en-US" sz="3200" dirty="0">
                <a:solidFill>
                  <a:srgbClr val="CD05A2"/>
                </a:solidFill>
                <a:latin typeface="+mn-lt"/>
              </a:rPr>
              <a:t>In our example, we assume that the environment is:-</a:t>
            </a:r>
          </a:p>
        </p:txBody>
      </p:sp>
      <p:sp>
        <p:nvSpPr>
          <p:cNvPr id="1048790" name="Slide Number Placeholder 3"/>
          <p:cNvSpPr>
            <a:spLocks noGrp="1"/>
          </p:cNvSpPr>
          <p:nvPr>
            <p:ph type="sldNum" sz="quarter" idx="4294967295"/>
          </p:nvPr>
        </p:nvSpPr>
        <p:spPr>
          <a:xfrm>
            <a:off x="5715000" y="6400800"/>
            <a:ext cx="457200" cy="457200"/>
          </a:xfrm>
        </p:spPr>
        <p:txBody>
          <a:bodyPr/>
          <a:lstStyle/>
          <a:p>
            <a:fld id="{2E78EDB2-B0FF-4D34-82C0-DCA0894CE3CA}" type="slidenum">
              <a:rPr lang="en-US" smtClean="0"/>
              <a:pPr/>
              <a:t>70</a:t>
            </a:fld>
            <a:endParaRPr lang="en-US"/>
          </a:p>
        </p:txBody>
      </p:sp>
      <p:sp>
        <p:nvSpPr>
          <p:cNvPr id="1048791" name="Content Placeholder 2"/>
          <p:cNvSpPr>
            <a:spLocks noGrp="1"/>
          </p:cNvSpPr>
          <p:nvPr>
            <p:ph sz="quarter" idx="1"/>
          </p:nvPr>
        </p:nvSpPr>
        <p:spPr>
          <a:xfrm>
            <a:off x="990600" y="1524000"/>
            <a:ext cx="10591800" cy="5791200"/>
          </a:xfrm>
        </p:spPr>
        <p:txBody>
          <a:bodyPr>
            <a:normAutofit/>
          </a:bodyPr>
          <a:lstStyle/>
          <a:p>
            <a:pPr algn="just">
              <a:lnSpc>
                <a:spcPct val="150000"/>
              </a:lnSpc>
            </a:pPr>
            <a:r>
              <a:rPr lang="en-US" sz="2800" b="1" dirty="0">
                <a:solidFill>
                  <a:srgbClr val="0000FF"/>
                </a:solidFill>
              </a:rPr>
              <a:t>Observable</a:t>
            </a:r>
            <a:r>
              <a:rPr lang="en-US" sz="2800" b="1" dirty="0">
                <a:solidFill>
                  <a:srgbClr val="0000FF"/>
                </a:solidFill>
                <a:sym typeface="Wingdings"/>
              </a:rPr>
              <a:t>:- </a:t>
            </a:r>
            <a:r>
              <a:rPr lang="en-US" sz="2800" dirty="0"/>
              <a:t> the agent always knows the current state. </a:t>
            </a:r>
          </a:p>
          <a:p>
            <a:pPr algn="just">
              <a:lnSpc>
                <a:spcPct val="150000"/>
              </a:lnSpc>
              <a:buFont typeface="Wingdings" pitchFamily="2" charset="2"/>
              <a:buChar char="ü"/>
            </a:pPr>
            <a:r>
              <a:rPr lang="en-US" sz="2800" dirty="0"/>
              <a:t> For the agent driving in Romania, it’s reasonable to suppose that each city on the map has a sign indicating its presence to arriving drivers.</a:t>
            </a:r>
          </a:p>
          <a:p>
            <a:pPr algn="just">
              <a:lnSpc>
                <a:spcPct val="150000"/>
              </a:lnSpc>
            </a:pPr>
            <a:r>
              <a:rPr lang="en-US" sz="2800" b="1" dirty="0">
                <a:solidFill>
                  <a:srgbClr val="0000FF"/>
                </a:solidFill>
              </a:rPr>
              <a:t>Discrete:- </a:t>
            </a:r>
            <a:r>
              <a:rPr lang="en-US" sz="2800" dirty="0"/>
              <a:t>at any given state there are only finitely many actions to choose from. </a:t>
            </a:r>
          </a:p>
          <a:p>
            <a:pPr algn="just">
              <a:lnSpc>
                <a:spcPct val="150000"/>
              </a:lnSpc>
              <a:buFont typeface="Wingdings" pitchFamily="2" charset="2"/>
              <a:buChar char="ü"/>
            </a:pPr>
            <a:r>
              <a:rPr lang="en-US" sz="2800" dirty="0"/>
              <a:t>This is true for navigating in Romania because each city is connected to a small number of other cities.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Title 1"/>
          <p:cNvSpPr>
            <a:spLocks noGrp="1"/>
          </p:cNvSpPr>
          <p:nvPr>
            <p:ph type="title"/>
          </p:nvPr>
        </p:nvSpPr>
        <p:spPr>
          <a:xfrm>
            <a:off x="2438400" y="228600"/>
            <a:ext cx="8001000" cy="762000"/>
          </a:xfrm>
        </p:spPr>
        <p:txBody>
          <a:bodyPr>
            <a:normAutofit/>
          </a:bodyPr>
          <a:lstStyle/>
          <a:p>
            <a:pPr algn="r"/>
            <a:r>
              <a:rPr lang="en-US" b="1" dirty="0">
                <a:solidFill>
                  <a:srgbClr val="0000FF"/>
                </a:solidFill>
                <a:latin typeface="+mn-lt"/>
              </a:rPr>
              <a:t>Con’t…</a:t>
            </a:r>
            <a:endParaRPr lang="en-US" dirty="0">
              <a:latin typeface="+mn-lt"/>
            </a:endParaRPr>
          </a:p>
        </p:txBody>
      </p:sp>
      <p:sp>
        <p:nvSpPr>
          <p:cNvPr id="1048793" name="Slide Number Placeholder 3"/>
          <p:cNvSpPr>
            <a:spLocks noGrp="1"/>
          </p:cNvSpPr>
          <p:nvPr>
            <p:ph type="sldNum" sz="quarter" idx="4294967295"/>
          </p:nvPr>
        </p:nvSpPr>
        <p:spPr>
          <a:xfrm>
            <a:off x="5638800" y="6400800"/>
            <a:ext cx="457200" cy="457200"/>
          </a:xfrm>
        </p:spPr>
        <p:txBody>
          <a:bodyPr/>
          <a:lstStyle/>
          <a:p>
            <a:fld id="{2E78EDB2-B0FF-4D34-82C0-DCA0894CE3CA}" type="slidenum">
              <a:rPr lang="en-US" smtClean="0"/>
              <a:pPr/>
              <a:t>71</a:t>
            </a:fld>
            <a:endParaRPr lang="en-US"/>
          </a:p>
        </p:txBody>
      </p:sp>
      <p:sp>
        <p:nvSpPr>
          <p:cNvPr id="1048794" name="Content Placeholder 2"/>
          <p:cNvSpPr>
            <a:spLocks noGrp="1"/>
          </p:cNvSpPr>
          <p:nvPr>
            <p:ph sz="quarter" idx="1"/>
          </p:nvPr>
        </p:nvSpPr>
        <p:spPr>
          <a:xfrm>
            <a:off x="762000" y="1371600"/>
            <a:ext cx="10744200" cy="5791200"/>
          </a:xfrm>
        </p:spPr>
        <p:txBody>
          <a:bodyPr/>
          <a:lstStyle/>
          <a:p>
            <a:pPr>
              <a:lnSpc>
                <a:spcPct val="150000"/>
              </a:lnSpc>
            </a:pPr>
            <a:r>
              <a:rPr lang="en-US" sz="2800" b="1" dirty="0">
                <a:solidFill>
                  <a:srgbClr val="0000FF"/>
                </a:solidFill>
              </a:rPr>
              <a:t>Known:- </a:t>
            </a:r>
            <a:r>
              <a:rPr lang="en-US" sz="2800" dirty="0"/>
              <a:t>the agent has known which states are reached by each action. </a:t>
            </a:r>
          </a:p>
          <a:p>
            <a:pPr>
              <a:lnSpc>
                <a:spcPct val="150000"/>
              </a:lnSpc>
              <a:buFont typeface="Wingdings" pitchFamily="2" charset="2"/>
              <a:buChar char="ü"/>
            </a:pPr>
            <a:r>
              <a:rPr lang="en-US" sz="2800" dirty="0"/>
              <a:t>Having an accurate map suffices to meet this condition.</a:t>
            </a:r>
          </a:p>
          <a:p>
            <a:pPr>
              <a:lnSpc>
                <a:spcPct val="150000"/>
              </a:lnSpc>
            </a:pPr>
            <a:r>
              <a:rPr lang="en-US" sz="2800" b="1" dirty="0">
                <a:solidFill>
                  <a:srgbClr val="0000FF"/>
                </a:solidFill>
              </a:rPr>
              <a:t>Deterministic:- </a:t>
            </a:r>
            <a:r>
              <a:rPr lang="en-US" sz="2800" dirty="0"/>
              <a:t>each action has exactly one outcome. </a:t>
            </a:r>
          </a:p>
          <a:p>
            <a:pPr>
              <a:lnSpc>
                <a:spcPct val="150000"/>
              </a:lnSpc>
              <a:buFont typeface="Wingdings" pitchFamily="2" charset="2"/>
              <a:buChar char="ü"/>
            </a:pPr>
            <a:r>
              <a:rPr lang="en-US" sz="2800" dirty="0"/>
              <a:t>It means that if an agent chooses to drive from </a:t>
            </a:r>
            <a:r>
              <a:rPr lang="en-US" sz="2800" b="1" dirty="0">
                <a:solidFill>
                  <a:schemeClr val="accent1"/>
                </a:solidFill>
              </a:rPr>
              <a:t>Arad to Sibiu</a:t>
            </a:r>
            <a:r>
              <a:rPr lang="en-US" sz="2800" dirty="0"/>
              <a:t>, it does end up in Sibiu.</a:t>
            </a:r>
          </a:p>
          <a:p>
            <a:pPr>
              <a:lnSpc>
                <a:spcPct val="150000"/>
              </a:lnSpc>
              <a:buNone/>
            </a:pPr>
            <a:r>
              <a:rPr lang="en-US" sz="2800" b="1" dirty="0">
                <a:solidFill>
                  <a:srgbClr val="CD05A2"/>
                </a:solidFill>
              </a:rPr>
              <a:t>Search: </a:t>
            </a:r>
            <a:r>
              <a:rPr lang="en-US" sz="2800" dirty="0"/>
              <a:t>The process of looking for a sequence of actions that reaches the goal is called </a:t>
            </a:r>
            <a:r>
              <a:rPr lang="en-US" sz="2800" b="1" dirty="0">
                <a:solidFill>
                  <a:srgbClr val="0000CC"/>
                </a:solidFill>
              </a:rPr>
              <a:t>search.</a:t>
            </a:r>
          </a:p>
          <a:p>
            <a:pPr>
              <a:lnSpc>
                <a:spcPct val="150000"/>
              </a:lnSpc>
              <a:buNone/>
            </a:pPr>
            <a:endParaRPr lang="en-US" sz="2800"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Title 1"/>
          <p:cNvSpPr>
            <a:spLocks noGrp="1"/>
          </p:cNvSpPr>
          <p:nvPr>
            <p:ph type="title"/>
          </p:nvPr>
        </p:nvSpPr>
        <p:spPr>
          <a:xfrm>
            <a:off x="1752600" y="0"/>
            <a:ext cx="8686800" cy="990600"/>
          </a:xfrm>
        </p:spPr>
        <p:txBody>
          <a:bodyPr>
            <a:normAutofit/>
          </a:bodyPr>
          <a:lstStyle/>
          <a:p>
            <a:pPr algn="r"/>
            <a:r>
              <a:rPr lang="en-US" sz="4400" b="1" dirty="0">
                <a:solidFill>
                  <a:srgbClr val="0000FF"/>
                </a:solidFill>
                <a:latin typeface="+mn-lt"/>
              </a:rPr>
              <a:t>Con’t…</a:t>
            </a:r>
          </a:p>
        </p:txBody>
      </p:sp>
      <p:sp>
        <p:nvSpPr>
          <p:cNvPr id="1048796" name="Slide Number Placeholder 3"/>
          <p:cNvSpPr>
            <a:spLocks noGrp="1"/>
          </p:cNvSpPr>
          <p:nvPr>
            <p:ph type="sldNum" sz="quarter" idx="4294967295"/>
          </p:nvPr>
        </p:nvSpPr>
        <p:spPr>
          <a:xfrm>
            <a:off x="5715000" y="6400800"/>
            <a:ext cx="457200" cy="457200"/>
          </a:xfrm>
        </p:spPr>
        <p:txBody>
          <a:bodyPr/>
          <a:lstStyle/>
          <a:p>
            <a:fld id="{2E78EDB2-B0FF-4D34-82C0-DCA0894CE3CA}" type="slidenum">
              <a:rPr lang="en-US" smtClean="0"/>
              <a:pPr/>
              <a:t>72</a:t>
            </a:fld>
            <a:endParaRPr lang="en-US" dirty="0"/>
          </a:p>
        </p:txBody>
      </p:sp>
      <p:sp>
        <p:nvSpPr>
          <p:cNvPr id="1048797" name="Content Placeholder 2"/>
          <p:cNvSpPr>
            <a:spLocks noGrp="1"/>
          </p:cNvSpPr>
          <p:nvPr>
            <p:ph sz="quarter" idx="1"/>
          </p:nvPr>
        </p:nvSpPr>
        <p:spPr>
          <a:xfrm>
            <a:off x="685800" y="1447800"/>
            <a:ext cx="10972800" cy="6019800"/>
          </a:xfrm>
        </p:spPr>
        <p:txBody>
          <a:bodyPr>
            <a:normAutofit/>
          </a:bodyPr>
          <a:lstStyle/>
          <a:p>
            <a:pPr algn="just">
              <a:lnSpc>
                <a:spcPct val="150000"/>
              </a:lnSpc>
              <a:buNone/>
            </a:pPr>
            <a:r>
              <a:rPr lang="en-US" sz="2800" b="1" dirty="0">
                <a:solidFill>
                  <a:srgbClr val="CD05A2"/>
                </a:solidFill>
              </a:rPr>
              <a:t>Solution: </a:t>
            </a:r>
            <a:r>
              <a:rPr lang="en-US" sz="2800" dirty="0"/>
              <a:t>A search algorithm takes a problem as </a:t>
            </a:r>
            <a:r>
              <a:rPr lang="en-US" sz="2800" b="1" dirty="0">
                <a:solidFill>
                  <a:srgbClr val="0000CC"/>
                </a:solidFill>
              </a:rPr>
              <a:t>input and returns </a:t>
            </a:r>
            <a:r>
              <a:rPr lang="en-US" sz="2800" dirty="0"/>
              <a:t>a solution in the form of an </a:t>
            </a:r>
            <a:r>
              <a:rPr lang="en-US" sz="2800" b="1" dirty="0"/>
              <a:t>action sequence.</a:t>
            </a:r>
          </a:p>
          <a:p>
            <a:pPr algn="just">
              <a:lnSpc>
                <a:spcPct val="150000"/>
              </a:lnSpc>
              <a:buNone/>
            </a:pPr>
            <a:r>
              <a:rPr lang="en-US" sz="2800" b="1" dirty="0">
                <a:solidFill>
                  <a:srgbClr val="CD05A2"/>
                </a:solidFill>
              </a:rPr>
              <a:t>Execution: </a:t>
            </a:r>
            <a:r>
              <a:rPr lang="en-US" sz="2800" dirty="0"/>
              <a:t>Once a solution is found, the action it recommends can be carried out. This is called the </a:t>
            </a:r>
            <a:r>
              <a:rPr lang="en-US" sz="2800" b="1" dirty="0">
                <a:solidFill>
                  <a:srgbClr val="0000CC"/>
                </a:solidFill>
              </a:rPr>
              <a:t>execution phase.</a:t>
            </a:r>
          </a:p>
          <a:p>
            <a:pPr algn="just">
              <a:lnSpc>
                <a:spcPct val="150000"/>
              </a:lnSpc>
              <a:buNone/>
            </a:pPr>
            <a:r>
              <a:rPr lang="en-US" sz="2800" b="1" dirty="0">
                <a:solidFill>
                  <a:srgbClr val="CD05A2"/>
                </a:solidFill>
              </a:rPr>
              <a:t>Open-Loop: </a:t>
            </a:r>
            <a:r>
              <a:rPr lang="en-US" sz="2800" dirty="0"/>
              <a:t>While the agent is executing the solution sequence it ignores its percepts when choosing an action because it knows in advance what they will be is called </a:t>
            </a:r>
            <a:r>
              <a:rPr lang="en-US" sz="2800" b="1" dirty="0">
                <a:solidFill>
                  <a:srgbClr val="C80896"/>
                </a:solidFill>
              </a:rPr>
              <a:t>open-loop </a:t>
            </a:r>
            <a:r>
              <a:rPr lang="en-US" sz="2800" dirty="0"/>
              <a:t>system, because ignoring the percepts breaks the loop between </a:t>
            </a:r>
            <a:r>
              <a:rPr lang="en-US" sz="2800" b="1" dirty="0">
                <a:solidFill>
                  <a:srgbClr val="0000CC"/>
                </a:solidFill>
              </a:rPr>
              <a:t>agent and environment.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Title 1"/>
          <p:cNvSpPr>
            <a:spLocks noGrp="1"/>
          </p:cNvSpPr>
          <p:nvPr>
            <p:ph type="title"/>
          </p:nvPr>
        </p:nvSpPr>
        <p:spPr>
          <a:xfrm>
            <a:off x="495300" y="1530928"/>
            <a:ext cx="11049000" cy="2133600"/>
          </a:xfrm>
        </p:spPr>
        <p:txBody>
          <a:bodyPr>
            <a:noAutofit/>
          </a:bodyPr>
          <a:lstStyle/>
          <a:p>
            <a:pPr>
              <a:lnSpc>
                <a:spcPct val="150000"/>
              </a:lnSpc>
            </a:pPr>
            <a:r>
              <a:rPr lang="en-US" sz="2500" b="1" dirty="0">
                <a:solidFill>
                  <a:srgbClr val="FF0000"/>
                </a:solidFill>
                <a:latin typeface="+mn-lt"/>
              </a:rPr>
              <a:t>Fig. 1 </a:t>
            </a:r>
            <a:r>
              <a:rPr lang="en-US" sz="2500" b="1" dirty="0">
                <a:solidFill>
                  <a:srgbClr val="FF00FF"/>
                </a:solidFill>
                <a:latin typeface="+mn-lt"/>
              </a:rPr>
              <a:t>A simple problem solving agent. </a:t>
            </a:r>
            <a:r>
              <a:rPr lang="en-US" sz="2500" dirty="0">
                <a:solidFill>
                  <a:srgbClr val="0000FF"/>
                </a:solidFill>
                <a:latin typeface="+mn-lt"/>
              </a:rPr>
              <a:t>It first formulates a goal and a problem, searches for a sequence of actions that would solve the problem, and then executes the actions one at a time. When this is complete, it formulates another goal and starts over </a:t>
            </a:r>
          </a:p>
        </p:txBody>
      </p:sp>
      <p:sp>
        <p:nvSpPr>
          <p:cNvPr id="1048802" name="Slide Number Placeholder 5"/>
          <p:cNvSpPr>
            <a:spLocks noGrp="1"/>
          </p:cNvSpPr>
          <p:nvPr>
            <p:ph type="sldNum" sz="quarter" idx="4294967295"/>
          </p:nvPr>
        </p:nvSpPr>
        <p:spPr>
          <a:xfrm>
            <a:off x="5791200" y="6400800"/>
            <a:ext cx="457200" cy="457200"/>
          </a:xfrm>
        </p:spPr>
        <p:txBody>
          <a:bodyPr/>
          <a:lstStyle/>
          <a:p>
            <a:fld id="{2E78EDB2-B0FF-4D34-82C0-DCA0894CE3CA}" type="slidenum">
              <a:rPr lang="en-US" smtClean="0"/>
              <a:pPr/>
              <a:t>73</a:t>
            </a:fld>
            <a:endParaRPr lang="en-US" dirty="0"/>
          </a:p>
        </p:txBody>
      </p:sp>
      <p:pic>
        <p:nvPicPr>
          <p:cNvPr id="2097163" name="Picture 2"/>
          <p:cNvPicPr>
            <a:picLocks noGrp="1" noChangeAspect="1" noChangeArrowheads="1"/>
          </p:cNvPicPr>
          <p:nvPr>
            <p:ph sz="quarter" idx="1"/>
          </p:nvPr>
        </p:nvPicPr>
        <p:blipFill>
          <a:blip r:embed="rId2"/>
          <a:srcRect/>
          <a:stretch>
            <a:fillRect/>
          </a:stretch>
        </p:blipFill>
        <p:spPr bwMode="auto">
          <a:xfrm>
            <a:off x="2590800" y="3351451"/>
            <a:ext cx="7924800" cy="3506549"/>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Title 1"/>
          <p:cNvSpPr>
            <a:spLocks noGrp="1"/>
          </p:cNvSpPr>
          <p:nvPr>
            <p:ph type="title"/>
          </p:nvPr>
        </p:nvSpPr>
        <p:spPr>
          <a:xfrm>
            <a:off x="2019300" y="381000"/>
            <a:ext cx="8534400" cy="838200"/>
          </a:xfrm>
        </p:spPr>
        <p:txBody>
          <a:bodyPr>
            <a:normAutofit/>
          </a:bodyPr>
          <a:lstStyle/>
          <a:p>
            <a:pPr algn="ctr"/>
            <a:r>
              <a:rPr lang="en-US" sz="3600" b="1" u="sng" dirty="0">
                <a:solidFill>
                  <a:srgbClr val="FF00FF"/>
                </a:solidFill>
                <a:latin typeface="+mn-lt"/>
              </a:rPr>
              <a:t>Well-defined problems and solutions</a:t>
            </a:r>
            <a:endParaRPr lang="en-US" sz="3600" u="sng" dirty="0">
              <a:solidFill>
                <a:srgbClr val="FF00FF"/>
              </a:solidFill>
              <a:latin typeface="+mn-lt"/>
            </a:endParaRPr>
          </a:p>
        </p:txBody>
      </p:sp>
      <p:sp>
        <p:nvSpPr>
          <p:cNvPr id="1048804" name="Slide Number Placeholder 3"/>
          <p:cNvSpPr>
            <a:spLocks noGrp="1"/>
          </p:cNvSpPr>
          <p:nvPr>
            <p:ph type="sldNum" sz="quarter" idx="4294967295"/>
          </p:nvPr>
        </p:nvSpPr>
        <p:spPr>
          <a:xfrm>
            <a:off x="5562600" y="6400800"/>
            <a:ext cx="457200" cy="457200"/>
          </a:xfrm>
        </p:spPr>
        <p:txBody>
          <a:bodyPr/>
          <a:lstStyle/>
          <a:p>
            <a:fld id="{2E78EDB2-B0FF-4D34-82C0-DCA0894CE3CA}" type="slidenum">
              <a:rPr lang="en-US" smtClean="0"/>
              <a:pPr/>
              <a:t>74</a:t>
            </a:fld>
            <a:endParaRPr lang="en-US" dirty="0"/>
          </a:p>
        </p:txBody>
      </p:sp>
      <p:sp>
        <p:nvSpPr>
          <p:cNvPr id="1048805" name="Content Placeholder 2"/>
          <p:cNvSpPr>
            <a:spLocks noGrp="1"/>
          </p:cNvSpPr>
          <p:nvPr>
            <p:ph sz="quarter" idx="1"/>
          </p:nvPr>
        </p:nvSpPr>
        <p:spPr>
          <a:xfrm>
            <a:off x="762000" y="1371600"/>
            <a:ext cx="11049000" cy="5791200"/>
          </a:xfrm>
        </p:spPr>
        <p:txBody>
          <a:bodyPr>
            <a:normAutofit fontScale="92500" lnSpcReduction="20000"/>
          </a:bodyPr>
          <a:lstStyle/>
          <a:p>
            <a:pPr>
              <a:lnSpc>
                <a:spcPct val="150000"/>
              </a:lnSpc>
              <a:buNone/>
            </a:pPr>
            <a:r>
              <a:rPr lang="en-US" dirty="0"/>
              <a:t>A problem can be defined formally by five components.</a:t>
            </a:r>
          </a:p>
          <a:p>
            <a:pPr>
              <a:lnSpc>
                <a:spcPct val="150000"/>
              </a:lnSpc>
              <a:buNone/>
            </a:pPr>
            <a:r>
              <a:rPr lang="en-US" sz="2800" b="1" dirty="0">
                <a:solidFill>
                  <a:srgbClr val="0000CC"/>
                </a:solidFill>
              </a:rPr>
              <a:t>1. Initial State: </a:t>
            </a:r>
            <a:r>
              <a:rPr lang="en-US" dirty="0"/>
              <a:t>That the agent starts in.</a:t>
            </a:r>
          </a:p>
          <a:p>
            <a:pPr>
              <a:lnSpc>
                <a:spcPct val="150000"/>
              </a:lnSpc>
              <a:buFont typeface="Wingdings" pitchFamily="2" charset="2"/>
              <a:buChar char="ü"/>
            </a:pPr>
            <a:r>
              <a:rPr lang="en-US" dirty="0"/>
              <a:t> In our example, the initial state for our agent in Romania might be described as </a:t>
            </a:r>
            <a:r>
              <a:rPr lang="en-US" b="1" dirty="0"/>
              <a:t>In (Arad)</a:t>
            </a:r>
            <a:r>
              <a:rPr lang="en-US" dirty="0"/>
              <a:t>.</a:t>
            </a:r>
          </a:p>
          <a:p>
            <a:pPr>
              <a:lnSpc>
                <a:spcPct val="150000"/>
              </a:lnSpc>
              <a:buNone/>
            </a:pPr>
            <a:r>
              <a:rPr lang="en-US" sz="2800" b="1" dirty="0">
                <a:solidFill>
                  <a:srgbClr val="0000CC"/>
                </a:solidFill>
              </a:rPr>
              <a:t>2. Actions: </a:t>
            </a:r>
            <a:r>
              <a:rPr lang="en-US" dirty="0"/>
              <a:t>A description of possible actions available to the agent.</a:t>
            </a:r>
          </a:p>
          <a:p>
            <a:pPr>
              <a:lnSpc>
                <a:spcPct val="150000"/>
              </a:lnSpc>
              <a:buFont typeface="Wingdings" pitchFamily="2" charset="2"/>
              <a:buChar char="ü"/>
            </a:pPr>
            <a:r>
              <a:rPr lang="en-US" dirty="0"/>
              <a:t> Given a particular state </a:t>
            </a:r>
            <a:r>
              <a:rPr lang="en-US" sz="2800" b="1" dirty="0">
                <a:solidFill>
                  <a:srgbClr val="0000CC"/>
                </a:solidFill>
              </a:rPr>
              <a:t>s</a:t>
            </a:r>
            <a:r>
              <a:rPr lang="en-US" dirty="0"/>
              <a:t>, </a:t>
            </a:r>
            <a:r>
              <a:rPr lang="en-US" b="1" dirty="0"/>
              <a:t>ACTIONS (s)</a:t>
            </a:r>
            <a:r>
              <a:rPr lang="en-US" dirty="0"/>
              <a:t> returns the set of actions that can be executed in </a:t>
            </a:r>
            <a:r>
              <a:rPr lang="en-US" sz="2800" b="1" dirty="0">
                <a:solidFill>
                  <a:srgbClr val="0000CC"/>
                </a:solidFill>
              </a:rPr>
              <a:t>s</a:t>
            </a:r>
            <a:r>
              <a:rPr lang="en-US" dirty="0"/>
              <a:t>. We say that each of these actions is applicable in </a:t>
            </a:r>
            <a:r>
              <a:rPr lang="en-US" sz="2800" b="1" dirty="0">
                <a:solidFill>
                  <a:srgbClr val="0000CC"/>
                </a:solidFill>
              </a:rPr>
              <a:t>s</a:t>
            </a:r>
            <a:r>
              <a:rPr lang="en-US" dirty="0"/>
              <a:t>.</a:t>
            </a:r>
          </a:p>
          <a:p>
            <a:pPr>
              <a:lnSpc>
                <a:spcPct val="150000"/>
              </a:lnSpc>
              <a:buFont typeface="Wingdings" pitchFamily="2" charset="2"/>
              <a:buChar char="ü"/>
            </a:pPr>
            <a:r>
              <a:rPr lang="en-US" dirty="0"/>
              <a:t> In our example, from the state </a:t>
            </a:r>
            <a:r>
              <a:rPr lang="en-US" b="1" dirty="0"/>
              <a:t>In (Arad)</a:t>
            </a:r>
            <a:r>
              <a:rPr lang="en-US" dirty="0"/>
              <a:t>, the applicable actions are</a:t>
            </a:r>
          </a:p>
          <a:p>
            <a:pPr>
              <a:lnSpc>
                <a:spcPct val="150000"/>
              </a:lnSpc>
              <a:buNone/>
            </a:pPr>
            <a:r>
              <a:rPr lang="en-US" dirty="0"/>
              <a:t>  {</a:t>
            </a:r>
            <a:r>
              <a:rPr lang="en-US" b="1" dirty="0"/>
              <a:t>Go (Sibiu), Go (Timisoara), Go (</a:t>
            </a:r>
            <a:r>
              <a:rPr lang="en-US" b="1" dirty="0" err="1"/>
              <a:t>Zerind</a:t>
            </a:r>
            <a:r>
              <a:rPr lang="en-US" b="1" dirty="0"/>
              <a:t>)</a:t>
            </a:r>
            <a:r>
              <a:rPr lang="en-US" dirty="0"/>
              <a:t>}</a:t>
            </a:r>
          </a:p>
          <a:p>
            <a:pPr>
              <a:lnSpc>
                <a:spcPct val="150000"/>
              </a:lnSpc>
              <a:buNone/>
            </a:pPr>
            <a:endParaRPr lang="en-US" dirty="0"/>
          </a:p>
          <a:p>
            <a:pPr>
              <a:lnSpc>
                <a:spcPct val="150000"/>
              </a:lnSpc>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Title 1"/>
          <p:cNvSpPr>
            <a:spLocks noGrp="1"/>
          </p:cNvSpPr>
          <p:nvPr>
            <p:ph type="title"/>
          </p:nvPr>
        </p:nvSpPr>
        <p:spPr>
          <a:xfrm>
            <a:off x="2438400" y="0"/>
            <a:ext cx="8001000" cy="1066800"/>
          </a:xfrm>
        </p:spPr>
        <p:txBody>
          <a:bodyPr>
            <a:normAutofit/>
          </a:bodyPr>
          <a:lstStyle/>
          <a:p>
            <a:pPr algn="r"/>
            <a:r>
              <a:rPr lang="en-US" sz="4400" b="1" dirty="0">
                <a:solidFill>
                  <a:srgbClr val="0000CC"/>
                </a:solidFill>
                <a:latin typeface="+mn-lt"/>
              </a:rPr>
              <a:t>Con’t…</a:t>
            </a:r>
          </a:p>
        </p:txBody>
      </p:sp>
      <p:sp>
        <p:nvSpPr>
          <p:cNvPr id="1048807" name="Slide Number Placeholder 3"/>
          <p:cNvSpPr>
            <a:spLocks noGrp="1"/>
          </p:cNvSpPr>
          <p:nvPr>
            <p:ph type="sldNum" sz="quarter" idx="4294967295"/>
          </p:nvPr>
        </p:nvSpPr>
        <p:spPr>
          <a:xfrm>
            <a:off x="5715000" y="6400800"/>
            <a:ext cx="457200" cy="457200"/>
          </a:xfrm>
        </p:spPr>
        <p:txBody>
          <a:bodyPr/>
          <a:lstStyle/>
          <a:p>
            <a:fld id="{2E78EDB2-B0FF-4D34-82C0-DCA0894CE3CA}" type="slidenum">
              <a:rPr lang="en-US" smtClean="0"/>
              <a:pPr/>
              <a:t>75</a:t>
            </a:fld>
            <a:endParaRPr lang="en-US" dirty="0"/>
          </a:p>
        </p:txBody>
      </p:sp>
      <p:sp>
        <p:nvSpPr>
          <p:cNvPr id="1048808" name="Content Placeholder 2"/>
          <p:cNvSpPr>
            <a:spLocks noGrp="1"/>
          </p:cNvSpPr>
          <p:nvPr>
            <p:ph sz="quarter" idx="1"/>
          </p:nvPr>
        </p:nvSpPr>
        <p:spPr>
          <a:xfrm>
            <a:off x="609600" y="1219200"/>
            <a:ext cx="11125200" cy="6096000"/>
          </a:xfrm>
        </p:spPr>
        <p:txBody>
          <a:bodyPr>
            <a:normAutofit fontScale="92500" lnSpcReduction="10000"/>
          </a:bodyPr>
          <a:lstStyle/>
          <a:p>
            <a:pPr>
              <a:lnSpc>
                <a:spcPct val="150000"/>
              </a:lnSpc>
              <a:buNone/>
            </a:pPr>
            <a:r>
              <a:rPr lang="en-US" sz="3300" b="1" dirty="0">
                <a:solidFill>
                  <a:srgbClr val="0000CC"/>
                </a:solidFill>
              </a:rPr>
              <a:t>3. Transition model or Successor</a:t>
            </a:r>
            <a:r>
              <a:rPr lang="en-US" sz="3300" b="1" dirty="0"/>
              <a:t>: </a:t>
            </a:r>
            <a:r>
              <a:rPr lang="en-US" sz="3300" dirty="0"/>
              <a:t>A description of what each action does, specified by a function.</a:t>
            </a:r>
          </a:p>
          <a:p>
            <a:pPr>
              <a:lnSpc>
                <a:spcPct val="150000"/>
              </a:lnSpc>
              <a:buFont typeface="Wingdings" pitchFamily="2" charset="2"/>
              <a:buChar char="ü"/>
            </a:pPr>
            <a:r>
              <a:rPr lang="en-US" sz="3300" b="1" dirty="0"/>
              <a:t> RESULT (s, a)</a:t>
            </a:r>
            <a:r>
              <a:rPr lang="en-US" sz="3300" dirty="0"/>
              <a:t> that returns the state that results from doing action </a:t>
            </a:r>
            <a:r>
              <a:rPr lang="en-US" sz="3800" b="1" dirty="0">
                <a:solidFill>
                  <a:srgbClr val="0000CC"/>
                </a:solidFill>
              </a:rPr>
              <a:t>a</a:t>
            </a:r>
            <a:r>
              <a:rPr lang="en-US" sz="3800" dirty="0">
                <a:solidFill>
                  <a:srgbClr val="0000CC"/>
                </a:solidFill>
              </a:rPr>
              <a:t> </a:t>
            </a:r>
            <a:r>
              <a:rPr lang="en-US" sz="3300" dirty="0"/>
              <a:t>in state </a:t>
            </a:r>
            <a:r>
              <a:rPr lang="en-US" sz="3800" b="1" dirty="0">
                <a:solidFill>
                  <a:srgbClr val="0000CC"/>
                </a:solidFill>
              </a:rPr>
              <a:t>s</a:t>
            </a:r>
            <a:r>
              <a:rPr lang="en-US" sz="3300" dirty="0"/>
              <a:t>.</a:t>
            </a:r>
          </a:p>
          <a:p>
            <a:pPr>
              <a:lnSpc>
                <a:spcPct val="150000"/>
              </a:lnSpc>
              <a:buFont typeface="Wingdings" pitchFamily="2" charset="2"/>
              <a:buChar char="ü"/>
            </a:pPr>
            <a:r>
              <a:rPr lang="en-US" sz="3300" dirty="0"/>
              <a:t> In our example, </a:t>
            </a:r>
            <a:r>
              <a:rPr lang="en-US" sz="3300" b="1" dirty="0"/>
              <a:t>RESULT (In (Arad), Go (</a:t>
            </a:r>
            <a:r>
              <a:rPr lang="en-US" sz="3300" b="1" dirty="0" err="1"/>
              <a:t>Zerind</a:t>
            </a:r>
            <a:r>
              <a:rPr lang="en-US" sz="3300" b="1" dirty="0"/>
              <a:t>)) = In (</a:t>
            </a:r>
            <a:r>
              <a:rPr lang="en-US" sz="3300" b="1" dirty="0" err="1"/>
              <a:t>Zerind</a:t>
            </a:r>
            <a:r>
              <a:rPr lang="en-US" sz="3300" b="1" dirty="0"/>
              <a:t>)</a:t>
            </a:r>
            <a:r>
              <a:rPr lang="en-US" sz="3300" dirty="0"/>
              <a:t>.</a:t>
            </a:r>
          </a:p>
          <a:p>
            <a:pPr>
              <a:lnSpc>
                <a:spcPct val="150000"/>
              </a:lnSpc>
              <a:buFont typeface="Wingdings" pitchFamily="2" charset="2"/>
              <a:buChar char="§"/>
            </a:pPr>
            <a:r>
              <a:rPr lang="en-US" sz="3200" dirty="0">
                <a:solidFill>
                  <a:srgbClr val="0C8BC4"/>
                </a:solidFill>
              </a:rPr>
              <a:t>Together the </a:t>
            </a:r>
            <a:r>
              <a:rPr lang="en-US" sz="3200" dirty="0">
                <a:solidFill>
                  <a:srgbClr val="7030A0"/>
                </a:solidFill>
              </a:rPr>
              <a:t>initial state, actions and transition model </a:t>
            </a:r>
            <a:r>
              <a:rPr lang="en-US" sz="3200" dirty="0">
                <a:solidFill>
                  <a:srgbClr val="0C8BC4"/>
                </a:solidFill>
              </a:rPr>
              <a:t>implicitly define the </a:t>
            </a:r>
            <a:r>
              <a:rPr lang="en-US" sz="3200" b="1" i="1" u="sng" dirty="0">
                <a:solidFill>
                  <a:srgbClr val="FF00FF"/>
                </a:solidFill>
              </a:rPr>
              <a:t>state space of the problem</a:t>
            </a:r>
            <a:r>
              <a:rPr lang="en-US" sz="3200" b="1" dirty="0">
                <a:solidFill>
                  <a:srgbClr val="FF00FF"/>
                </a:solidFill>
              </a:rPr>
              <a:t> </a:t>
            </a:r>
            <a:r>
              <a:rPr lang="en-US" sz="3200" dirty="0">
                <a:solidFill>
                  <a:srgbClr val="0C8BC4"/>
                </a:solidFill>
              </a:rPr>
              <a:t>the set of all states reachable from the initial state by any sequence of actions.</a:t>
            </a:r>
          </a:p>
          <a:p>
            <a:pPr>
              <a:lnSpc>
                <a:spcPct val="150000"/>
              </a:lnSpc>
              <a:buFont typeface="Wingdings" pitchFamily="2" charset="2"/>
              <a:buChar char="ü"/>
            </a:pPr>
            <a:endParaRPr 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Title 1"/>
          <p:cNvSpPr>
            <a:spLocks noGrp="1"/>
          </p:cNvSpPr>
          <p:nvPr>
            <p:ph type="title"/>
          </p:nvPr>
        </p:nvSpPr>
        <p:spPr>
          <a:xfrm>
            <a:off x="2438400" y="0"/>
            <a:ext cx="8001000" cy="990600"/>
          </a:xfrm>
        </p:spPr>
        <p:txBody>
          <a:bodyPr/>
          <a:lstStyle/>
          <a:p>
            <a:pPr algn="r"/>
            <a:r>
              <a:rPr lang="en-US" b="1" dirty="0">
                <a:solidFill>
                  <a:srgbClr val="0000CC"/>
                </a:solidFill>
                <a:latin typeface="+mn-lt"/>
              </a:rPr>
              <a:t>Con’t…</a:t>
            </a:r>
            <a:endParaRPr lang="en-US" b="1" dirty="0">
              <a:latin typeface="+mn-lt"/>
            </a:endParaRPr>
          </a:p>
        </p:txBody>
      </p:sp>
      <p:sp>
        <p:nvSpPr>
          <p:cNvPr id="1048810" name="Slide Number Placeholder 3"/>
          <p:cNvSpPr>
            <a:spLocks noGrp="1"/>
          </p:cNvSpPr>
          <p:nvPr>
            <p:ph type="sldNum" sz="quarter" idx="4294967295"/>
          </p:nvPr>
        </p:nvSpPr>
        <p:spPr>
          <a:xfrm>
            <a:off x="6019800" y="6400800"/>
            <a:ext cx="457200" cy="457200"/>
          </a:xfrm>
        </p:spPr>
        <p:txBody>
          <a:bodyPr/>
          <a:lstStyle/>
          <a:p>
            <a:fld id="{2E78EDB2-B0FF-4D34-82C0-DCA0894CE3CA}" type="slidenum">
              <a:rPr lang="en-US" smtClean="0"/>
              <a:pPr/>
              <a:t>76</a:t>
            </a:fld>
            <a:endParaRPr lang="en-US" dirty="0"/>
          </a:p>
        </p:txBody>
      </p:sp>
      <p:sp>
        <p:nvSpPr>
          <p:cNvPr id="1048811" name="Content Placeholder 2"/>
          <p:cNvSpPr>
            <a:spLocks noGrp="1"/>
          </p:cNvSpPr>
          <p:nvPr>
            <p:ph sz="quarter" idx="1"/>
          </p:nvPr>
        </p:nvSpPr>
        <p:spPr>
          <a:xfrm>
            <a:off x="685800" y="1295400"/>
            <a:ext cx="11353800" cy="6324600"/>
          </a:xfrm>
        </p:spPr>
        <p:txBody>
          <a:bodyPr>
            <a:noAutofit/>
          </a:bodyPr>
          <a:lstStyle/>
          <a:p>
            <a:pPr>
              <a:lnSpc>
                <a:spcPct val="150000"/>
              </a:lnSpc>
              <a:buNone/>
            </a:pPr>
            <a:r>
              <a:rPr lang="en-US" sz="2300" b="1" dirty="0">
                <a:solidFill>
                  <a:srgbClr val="0000CC"/>
                </a:solidFill>
              </a:rPr>
              <a:t>4. Goal Test: </a:t>
            </a:r>
            <a:r>
              <a:rPr lang="en-US" sz="2300" dirty="0"/>
              <a:t>Which</a:t>
            </a:r>
            <a:r>
              <a:rPr lang="en-US" sz="2300" b="1" dirty="0"/>
              <a:t> </a:t>
            </a:r>
            <a:r>
              <a:rPr lang="en-US" sz="2300" dirty="0"/>
              <a:t>determines</a:t>
            </a:r>
            <a:r>
              <a:rPr lang="en-US" sz="2300" b="1" dirty="0"/>
              <a:t> </a:t>
            </a:r>
            <a:r>
              <a:rPr lang="en-US" sz="2300" dirty="0"/>
              <a:t>whether a given state is</a:t>
            </a:r>
            <a:r>
              <a:rPr lang="en-US" sz="2300" b="1" dirty="0"/>
              <a:t> </a:t>
            </a:r>
            <a:r>
              <a:rPr lang="en-US" sz="2300" dirty="0"/>
              <a:t>a goal state. </a:t>
            </a:r>
          </a:p>
          <a:p>
            <a:pPr>
              <a:lnSpc>
                <a:spcPct val="150000"/>
              </a:lnSpc>
              <a:buFont typeface="Wingdings" pitchFamily="2" charset="2"/>
              <a:buChar char="ü"/>
            </a:pPr>
            <a:r>
              <a:rPr lang="en-US" sz="2300" dirty="0"/>
              <a:t> Sometimes there is an explicit set of possible goal states, and the test simply checks whether the given state is one of them.</a:t>
            </a:r>
          </a:p>
          <a:p>
            <a:pPr>
              <a:lnSpc>
                <a:spcPct val="150000"/>
              </a:lnSpc>
              <a:buFont typeface="Wingdings" pitchFamily="2" charset="2"/>
              <a:buChar char="ü"/>
            </a:pPr>
            <a:r>
              <a:rPr lang="en-US" sz="2300" dirty="0"/>
              <a:t> In our example, the agent’s goal in Romania is the singleton set {</a:t>
            </a:r>
            <a:r>
              <a:rPr lang="en-US" sz="2300" b="1" dirty="0"/>
              <a:t>In (Bucharest)</a:t>
            </a:r>
            <a:r>
              <a:rPr lang="en-US" sz="2300" dirty="0"/>
              <a:t>}.</a:t>
            </a:r>
          </a:p>
          <a:p>
            <a:pPr>
              <a:lnSpc>
                <a:spcPct val="150000"/>
              </a:lnSpc>
              <a:buNone/>
            </a:pPr>
            <a:r>
              <a:rPr lang="en-US" sz="2300" b="1" dirty="0">
                <a:solidFill>
                  <a:srgbClr val="0000CC"/>
                </a:solidFill>
              </a:rPr>
              <a:t>5. Path Cost:</a:t>
            </a:r>
            <a:r>
              <a:rPr lang="en-US" sz="2300" dirty="0">
                <a:solidFill>
                  <a:srgbClr val="0000CC"/>
                </a:solidFill>
              </a:rPr>
              <a:t> </a:t>
            </a:r>
            <a:r>
              <a:rPr lang="en-US" sz="2300" dirty="0"/>
              <a:t>A function that assigns a numeric cost to each path. </a:t>
            </a:r>
          </a:p>
          <a:p>
            <a:pPr>
              <a:lnSpc>
                <a:spcPct val="150000"/>
              </a:lnSpc>
              <a:buFont typeface="Wingdings" pitchFamily="2" charset="2"/>
              <a:buChar char="ü"/>
            </a:pPr>
            <a:r>
              <a:rPr lang="en-US" sz="2300" dirty="0"/>
              <a:t> For the agent trying to get to </a:t>
            </a:r>
            <a:r>
              <a:rPr lang="en-US" sz="2300" b="1" dirty="0">
                <a:solidFill>
                  <a:srgbClr val="FF00FF"/>
                </a:solidFill>
              </a:rPr>
              <a:t>Bucharest</a:t>
            </a:r>
            <a:r>
              <a:rPr lang="en-US" sz="2300" dirty="0"/>
              <a:t>, time is of the essence, so the cost of a path might be its length in kilometers.</a:t>
            </a:r>
          </a:p>
          <a:p>
            <a:pPr>
              <a:lnSpc>
                <a:spcPct val="150000"/>
              </a:lnSpc>
              <a:buFont typeface="Wingdings" pitchFamily="2" charset="2"/>
              <a:buChar char="ü"/>
            </a:pPr>
            <a:r>
              <a:rPr lang="en-US" sz="2300" dirty="0"/>
              <a:t> We assume that the cost of a path can be described as the </a:t>
            </a:r>
            <a:r>
              <a:rPr lang="en-US" sz="2400" b="1" dirty="0">
                <a:solidFill>
                  <a:srgbClr val="FF0000"/>
                </a:solidFill>
              </a:rPr>
              <a:t>sum </a:t>
            </a:r>
            <a:r>
              <a:rPr lang="en-US" sz="2300" dirty="0"/>
              <a:t>of the costs of the individual actions along the path. The </a:t>
            </a:r>
            <a:r>
              <a:rPr lang="en-US" sz="2300" b="1" dirty="0">
                <a:solidFill>
                  <a:srgbClr val="FF0000"/>
                </a:solidFill>
              </a:rPr>
              <a:t>step cost </a:t>
            </a:r>
            <a:r>
              <a:rPr lang="en-US" sz="2300" dirty="0"/>
              <a:t>of taking action </a:t>
            </a:r>
            <a:r>
              <a:rPr lang="en-US" sz="2400" b="1" dirty="0">
                <a:solidFill>
                  <a:srgbClr val="FF0000"/>
                </a:solidFill>
              </a:rPr>
              <a:t>a</a:t>
            </a:r>
            <a:r>
              <a:rPr lang="en-US" sz="2400" dirty="0">
                <a:solidFill>
                  <a:srgbClr val="FF0000"/>
                </a:solidFill>
              </a:rPr>
              <a:t> </a:t>
            </a:r>
            <a:r>
              <a:rPr lang="en-US" sz="2300" dirty="0"/>
              <a:t>in state </a:t>
            </a:r>
            <a:r>
              <a:rPr lang="en-US" sz="2400" b="1" dirty="0">
                <a:solidFill>
                  <a:srgbClr val="FF0000"/>
                </a:solidFill>
              </a:rPr>
              <a:t>s</a:t>
            </a:r>
            <a:r>
              <a:rPr lang="en-US" sz="2300" dirty="0"/>
              <a:t> to reach state </a:t>
            </a:r>
            <a:r>
              <a:rPr lang="en-US" sz="2300" b="1" dirty="0">
                <a:solidFill>
                  <a:srgbClr val="FF0000"/>
                </a:solidFill>
              </a:rPr>
              <a:t>s</a:t>
            </a:r>
            <a:r>
              <a:rPr lang="en-US" sz="2300" b="1" baseline="30000" dirty="0">
                <a:solidFill>
                  <a:srgbClr val="FF0000"/>
                </a:solidFill>
              </a:rPr>
              <a:t>1</a:t>
            </a:r>
            <a:r>
              <a:rPr lang="en-US" sz="2300" dirty="0">
                <a:solidFill>
                  <a:srgbClr val="FF0000"/>
                </a:solidFill>
              </a:rPr>
              <a:t> </a:t>
            </a:r>
            <a:r>
              <a:rPr lang="en-US" sz="2300" dirty="0"/>
              <a:t>is denoted by </a:t>
            </a:r>
            <a:r>
              <a:rPr lang="en-US" sz="2300" b="1" dirty="0"/>
              <a:t>c(s, a, s</a:t>
            </a:r>
            <a:r>
              <a:rPr lang="en-US" sz="2300" b="1" baseline="30000" dirty="0"/>
              <a:t>1</a:t>
            </a:r>
            <a:r>
              <a:rPr lang="en-US" sz="2300" b="1" dirty="0"/>
              <a:t>)</a:t>
            </a:r>
            <a:r>
              <a:rPr lang="en-US" sz="2300" dirty="0"/>
              <a:t>.</a:t>
            </a:r>
          </a:p>
          <a:p>
            <a:pPr>
              <a:lnSpc>
                <a:spcPct val="150000"/>
              </a:lnSpc>
              <a:buNone/>
            </a:pPr>
            <a:endParaRPr lang="en-US" sz="2300" dirty="0"/>
          </a:p>
          <a:p>
            <a:pPr>
              <a:lnSpc>
                <a:spcPct val="150000"/>
              </a:lnSpc>
              <a:buNone/>
            </a:pPr>
            <a:endParaRPr lang="en-US" sz="23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Title 1"/>
          <p:cNvSpPr>
            <a:spLocks noGrp="1"/>
          </p:cNvSpPr>
          <p:nvPr>
            <p:ph type="title"/>
          </p:nvPr>
        </p:nvSpPr>
        <p:spPr>
          <a:xfrm>
            <a:off x="1752600" y="228600"/>
            <a:ext cx="8686800" cy="685800"/>
          </a:xfrm>
        </p:spPr>
        <p:txBody>
          <a:bodyPr>
            <a:normAutofit fontScale="90000"/>
          </a:bodyPr>
          <a:lstStyle/>
          <a:p>
            <a:r>
              <a:rPr lang="en-GB" sz="3200" dirty="0">
                <a:solidFill>
                  <a:srgbClr val="0000CC"/>
                </a:solidFill>
                <a:latin typeface="+mn-lt"/>
              </a:rPr>
              <a:t>For example, consider the map of Romania in Figure.2 </a:t>
            </a:r>
            <a:endParaRPr lang="en-US" sz="3200" dirty="0">
              <a:latin typeface="+mn-lt"/>
            </a:endParaRPr>
          </a:p>
        </p:txBody>
      </p:sp>
      <p:sp>
        <p:nvSpPr>
          <p:cNvPr id="1048813" name="Slide Number Placeholder 4"/>
          <p:cNvSpPr>
            <a:spLocks noGrp="1"/>
          </p:cNvSpPr>
          <p:nvPr>
            <p:ph type="sldNum" sz="quarter" idx="4294967295"/>
          </p:nvPr>
        </p:nvSpPr>
        <p:spPr>
          <a:xfrm>
            <a:off x="5715000" y="6400800"/>
            <a:ext cx="457200" cy="457200"/>
          </a:xfrm>
        </p:spPr>
        <p:txBody>
          <a:bodyPr/>
          <a:lstStyle/>
          <a:p>
            <a:fld id="{2E78EDB2-B0FF-4D34-82C0-DCA0894CE3CA}" type="slidenum">
              <a:rPr lang="en-US" smtClean="0"/>
              <a:pPr/>
              <a:t>77</a:t>
            </a:fld>
            <a:endParaRPr lang="en-US"/>
          </a:p>
        </p:txBody>
      </p:sp>
      <p:pic>
        <p:nvPicPr>
          <p:cNvPr id="2097164" name="Picture 2"/>
          <p:cNvPicPr>
            <a:picLocks noGrp="1" noChangeAspect="1" noChangeArrowheads="1"/>
          </p:cNvPicPr>
          <p:nvPr>
            <p:ph sz="quarter" idx="1"/>
          </p:nvPr>
        </p:nvPicPr>
        <p:blipFill>
          <a:blip r:embed="rId2"/>
          <a:srcRect/>
          <a:stretch>
            <a:fillRect/>
          </a:stretch>
        </p:blipFill>
        <p:spPr bwMode="auto">
          <a:xfrm>
            <a:off x="1828800" y="1676400"/>
            <a:ext cx="8077200" cy="49530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Title 1"/>
          <p:cNvSpPr>
            <a:spLocks noGrp="1"/>
          </p:cNvSpPr>
          <p:nvPr>
            <p:ph type="title"/>
          </p:nvPr>
        </p:nvSpPr>
        <p:spPr>
          <a:xfrm>
            <a:off x="2438400" y="228600"/>
            <a:ext cx="7772400" cy="762000"/>
          </a:xfrm>
        </p:spPr>
        <p:txBody>
          <a:bodyPr>
            <a:normAutofit/>
          </a:bodyPr>
          <a:lstStyle/>
          <a:p>
            <a:r>
              <a:rPr lang="en-GB" sz="3200" dirty="0">
                <a:latin typeface="+mn-lt"/>
              </a:rPr>
              <a:t> </a:t>
            </a:r>
            <a:r>
              <a:rPr lang="en-GB" sz="3200" dirty="0">
                <a:solidFill>
                  <a:srgbClr val="0000CC"/>
                </a:solidFill>
                <a:latin typeface="+mn-lt"/>
              </a:rPr>
              <a:t>The problem formulation is therefore</a:t>
            </a:r>
            <a:r>
              <a:rPr lang="en-GB" sz="3200" dirty="0">
                <a:latin typeface="+mn-lt"/>
              </a:rPr>
              <a:t>:</a:t>
            </a:r>
            <a:endParaRPr lang="en-US" sz="3200" dirty="0">
              <a:latin typeface="+mn-lt"/>
            </a:endParaRPr>
          </a:p>
        </p:txBody>
      </p:sp>
      <p:sp>
        <p:nvSpPr>
          <p:cNvPr id="1048815" name="Slide Number Placeholder 3"/>
          <p:cNvSpPr>
            <a:spLocks noGrp="1"/>
          </p:cNvSpPr>
          <p:nvPr>
            <p:ph type="sldNum" sz="quarter" idx="4294967295"/>
          </p:nvPr>
        </p:nvSpPr>
        <p:spPr>
          <a:xfrm>
            <a:off x="5715000" y="6400800"/>
            <a:ext cx="457200" cy="457200"/>
          </a:xfrm>
        </p:spPr>
        <p:txBody>
          <a:bodyPr/>
          <a:lstStyle/>
          <a:p>
            <a:fld id="{2E78EDB2-B0FF-4D34-82C0-DCA0894CE3CA}" type="slidenum">
              <a:rPr lang="en-US" smtClean="0"/>
              <a:pPr/>
              <a:t>78</a:t>
            </a:fld>
            <a:endParaRPr lang="en-US" dirty="0"/>
          </a:p>
        </p:txBody>
      </p:sp>
      <p:sp>
        <p:nvSpPr>
          <p:cNvPr id="1048816" name="Content Placeholder 2"/>
          <p:cNvSpPr>
            <a:spLocks noGrp="1"/>
          </p:cNvSpPr>
          <p:nvPr>
            <p:ph sz="quarter" idx="1"/>
          </p:nvPr>
        </p:nvSpPr>
        <p:spPr>
          <a:xfrm>
            <a:off x="800100" y="1371600"/>
            <a:ext cx="11049000" cy="5029200"/>
          </a:xfrm>
        </p:spPr>
        <p:txBody>
          <a:bodyPr>
            <a:noAutofit/>
          </a:bodyPr>
          <a:lstStyle/>
          <a:p>
            <a:pPr>
              <a:lnSpc>
                <a:spcPct val="150000"/>
              </a:lnSpc>
              <a:buNone/>
            </a:pPr>
            <a:r>
              <a:rPr lang="en-GB" sz="2400" b="1" dirty="0">
                <a:solidFill>
                  <a:srgbClr val="C80896"/>
                </a:solidFill>
                <a:latin typeface="Times New Roman" panose="02020603050405020304" pitchFamily="18" charset="0"/>
                <a:cs typeface="Times New Roman" panose="02020603050405020304" pitchFamily="18" charset="0"/>
              </a:rPr>
              <a:t>Initial state: </a:t>
            </a:r>
            <a:r>
              <a:rPr lang="en-GB" sz="2400" i="1" dirty="0">
                <a:latin typeface="Times New Roman" panose="02020603050405020304" pitchFamily="18" charset="0"/>
                <a:cs typeface="Times New Roman" panose="02020603050405020304" pitchFamily="18" charset="0"/>
              </a:rPr>
              <a:t>at Arad</a:t>
            </a:r>
            <a:endParaRPr lang="en-US" sz="2400" i="1" dirty="0">
              <a:latin typeface="Times New Roman" panose="02020603050405020304" pitchFamily="18" charset="0"/>
              <a:cs typeface="Times New Roman" panose="02020603050405020304" pitchFamily="18" charset="0"/>
            </a:endParaRPr>
          </a:p>
          <a:p>
            <a:pPr lvl="0">
              <a:lnSpc>
                <a:spcPct val="150000"/>
              </a:lnSpc>
              <a:buClr>
                <a:srgbClr val="00B050"/>
              </a:buClr>
              <a:buNone/>
            </a:pPr>
            <a:r>
              <a:rPr lang="en-GB" sz="2400" b="1" dirty="0">
                <a:solidFill>
                  <a:srgbClr val="C80896"/>
                </a:solidFill>
                <a:latin typeface="Times New Roman" panose="02020603050405020304" pitchFamily="18" charset="0"/>
                <a:cs typeface="Times New Roman" panose="02020603050405020304" pitchFamily="18" charset="0"/>
              </a:rPr>
              <a:t>Actions: </a:t>
            </a:r>
            <a:r>
              <a:rPr lang="en-GB" sz="2400" i="1" dirty="0">
                <a:latin typeface="Times New Roman" panose="02020603050405020304" pitchFamily="18" charset="0"/>
                <a:cs typeface="Times New Roman" panose="02020603050405020304" pitchFamily="18" charset="0"/>
              </a:rPr>
              <a:t>the successor function S:</a:t>
            </a: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i="1" dirty="0">
                <a:latin typeface="Times New Roman" panose="02020603050405020304" pitchFamily="18" charset="0"/>
                <a:cs typeface="Times New Roman" panose="02020603050405020304" pitchFamily="18" charset="0"/>
              </a:rPr>
              <a:t>S(Arad) = {&lt;</a:t>
            </a:r>
            <a:r>
              <a:rPr lang="en-US" sz="2400" i="1" dirty="0" err="1">
                <a:latin typeface="Times New Roman" panose="02020603050405020304" pitchFamily="18" charset="0"/>
                <a:cs typeface="Times New Roman" panose="02020603050405020304" pitchFamily="18" charset="0"/>
              </a:rPr>
              <a:t>Arad</a:t>
            </a:r>
            <a:r>
              <a:rPr lang="en-US" sz="2400" i="1" dirty="0" err="1">
                <a:latin typeface="Times New Roman" panose="02020603050405020304" pitchFamily="18" charset="0"/>
                <a:cs typeface="Times New Roman" panose="02020603050405020304" pitchFamily="18" charset="0"/>
                <a:sym typeface="Wingdings"/>
              </a:rPr>
              <a:t></a:t>
            </a:r>
            <a:r>
              <a:rPr lang="en-US" sz="2400" i="1" dirty="0" err="1">
                <a:latin typeface="Times New Roman" panose="02020603050405020304" pitchFamily="18" charset="0"/>
                <a:cs typeface="Times New Roman" panose="02020603050405020304" pitchFamily="18" charset="0"/>
              </a:rPr>
              <a:t>Zerind</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Zerind</a:t>
            </a:r>
            <a:r>
              <a:rPr lang="en-US" sz="2400" i="1" dirty="0">
                <a:latin typeface="Times New Roman" panose="02020603050405020304" pitchFamily="18" charset="0"/>
                <a:cs typeface="Times New Roman" panose="02020603050405020304" pitchFamily="18" charset="0"/>
              </a:rPr>
              <a:t>&gt;, &lt;</a:t>
            </a:r>
            <a:r>
              <a:rPr lang="en-US" sz="2400" i="1" dirty="0" err="1">
                <a:latin typeface="Times New Roman" panose="02020603050405020304" pitchFamily="18" charset="0"/>
                <a:cs typeface="Times New Roman" panose="02020603050405020304" pitchFamily="18" charset="0"/>
              </a:rPr>
              <a:t>Arad</a:t>
            </a:r>
            <a:r>
              <a:rPr lang="en-US" sz="2400" i="1" dirty="0" err="1">
                <a:latin typeface="Times New Roman" panose="02020603050405020304" pitchFamily="18" charset="0"/>
                <a:cs typeface="Times New Roman" panose="02020603050405020304" pitchFamily="18" charset="0"/>
                <a:sym typeface="Wingdings"/>
              </a:rPr>
              <a:t></a:t>
            </a:r>
            <a:r>
              <a:rPr lang="en-US" sz="2400" i="1" dirty="0" err="1">
                <a:latin typeface="Times New Roman" panose="02020603050405020304" pitchFamily="18" charset="0"/>
                <a:cs typeface="Times New Roman" panose="02020603050405020304" pitchFamily="18" charset="0"/>
              </a:rPr>
              <a:t>Sibiu</a:t>
            </a:r>
            <a:r>
              <a:rPr lang="en-US" sz="2400" i="1" dirty="0">
                <a:latin typeface="Times New Roman" panose="02020603050405020304" pitchFamily="18" charset="0"/>
                <a:cs typeface="Times New Roman" panose="02020603050405020304" pitchFamily="18" charset="0"/>
              </a:rPr>
              <a:t>, Sibiu&gt;,&lt;</a:t>
            </a:r>
            <a:r>
              <a:rPr lang="en-US" sz="2400" i="1" dirty="0" err="1">
                <a:latin typeface="Times New Roman" panose="02020603050405020304" pitchFamily="18" charset="0"/>
                <a:cs typeface="Times New Roman" panose="02020603050405020304" pitchFamily="18" charset="0"/>
              </a:rPr>
              <a:t>Arad</a:t>
            </a:r>
            <a:r>
              <a:rPr lang="en-US" sz="2400" i="1" dirty="0" err="1">
                <a:latin typeface="Times New Roman" panose="02020603050405020304" pitchFamily="18" charset="0"/>
                <a:cs typeface="Times New Roman" panose="02020603050405020304" pitchFamily="18" charset="0"/>
                <a:sym typeface="Wingdings"/>
              </a:rPr>
              <a:t></a:t>
            </a:r>
            <a:r>
              <a:rPr lang="en-US" sz="2400" i="1" dirty="0" err="1">
                <a:latin typeface="Times New Roman" panose="02020603050405020304" pitchFamily="18" charset="0"/>
                <a:cs typeface="Times New Roman" panose="02020603050405020304" pitchFamily="18" charset="0"/>
              </a:rPr>
              <a:t>Timisoara</a:t>
            </a:r>
            <a:r>
              <a:rPr lang="en-US" sz="2400" i="1" dirty="0">
                <a:latin typeface="Times New Roman" panose="02020603050405020304" pitchFamily="18" charset="0"/>
                <a:cs typeface="Times New Roman" panose="02020603050405020304" pitchFamily="18" charset="0"/>
              </a:rPr>
              <a:t>, Timisoara}</a:t>
            </a: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400" i="1" dirty="0">
                <a:latin typeface="Times New Roman" panose="02020603050405020304" pitchFamily="18" charset="0"/>
                <a:cs typeface="Times New Roman" panose="02020603050405020304" pitchFamily="18" charset="0"/>
              </a:rPr>
              <a:t>S(Sibiu) = {&lt;</a:t>
            </a:r>
            <a:r>
              <a:rPr lang="en-US" sz="2400" i="1" dirty="0" err="1">
                <a:latin typeface="Times New Roman" panose="02020603050405020304" pitchFamily="18" charset="0"/>
                <a:cs typeface="Times New Roman" panose="02020603050405020304" pitchFamily="18" charset="0"/>
              </a:rPr>
              <a:t>Sibiu</a:t>
            </a:r>
            <a:r>
              <a:rPr lang="en-US" sz="2400" i="1" dirty="0" err="1">
                <a:latin typeface="Times New Roman" panose="02020603050405020304" pitchFamily="18" charset="0"/>
                <a:cs typeface="Times New Roman" panose="02020603050405020304" pitchFamily="18" charset="0"/>
                <a:sym typeface="Wingdings"/>
              </a:rPr>
              <a:t></a:t>
            </a:r>
            <a:r>
              <a:rPr lang="en-US" sz="2400" i="1" dirty="0" err="1">
                <a:latin typeface="Times New Roman" panose="02020603050405020304" pitchFamily="18" charset="0"/>
                <a:cs typeface="Times New Roman" panose="02020603050405020304" pitchFamily="18" charset="0"/>
              </a:rPr>
              <a:t>Arad</a:t>
            </a:r>
            <a:r>
              <a:rPr lang="en-US" sz="2400" i="1" dirty="0">
                <a:latin typeface="Times New Roman" panose="02020603050405020304" pitchFamily="18" charset="0"/>
                <a:cs typeface="Times New Roman" panose="02020603050405020304" pitchFamily="18" charset="0"/>
              </a:rPr>
              <a:t>, Arad&gt;, &lt;</a:t>
            </a:r>
            <a:r>
              <a:rPr lang="en-US" sz="2400" i="1" dirty="0" err="1">
                <a:latin typeface="Times New Roman" panose="02020603050405020304" pitchFamily="18" charset="0"/>
                <a:cs typeface="Times New Roman" panose="02020603050405020304" pitchFamily="18" charset="0"/>
              </a:rPr>
              <a:t>Sibiu</a:t>
            </a:r>
            <a:r>
              <a:rPr lang="en-US" sz="2400" i="1" dirty="0" err="1">
                <a:latin typeface="Times New Roman" panose="02020603050405020304" pitchFamily="18" charset="0"/>
                <a:cs typeface="Times New Roman" panose="02020603050405020304" pitchFamily="18" charset="0"/>
                <a:sym typeface="Wingdings"/>
              </a:rPr>
              <a:t></a:t>
            </a:r>
            <a:r>
              <a:rPr lang="en-US" sz="2400" i="1" dirty="0" err="1">
                <a:latin typeface="Times New Roman" panose="02020603050405020304" pitchFamily="18" charset="0"/>
                <a:cs typeface="Times New Roman" panose="02020603050405020304" pitchFamily="18" charset="0"/>
              </a:rPr>
              <a:t>Oradea</a:t>
            </a:r>
            <a:r>
              <a:rPr lang="en-US" sz="2400" i="1" dirty="0">
                <a:latin typeface="Times New Roman" panose="02020603050405020304" pitchFamily="18" charset="0"/>
                <a:cs typeface="Times New Roman" panose="02020603050405020304" pitchFamily="18" charset="0"/>
              </a:rPr>
              <a:t>, Oradea&gt;, &lt; Sibiu</a:t>
            </a:r>
            <a:r>
              <a:rPr lang="en-US" sz="2400" i="1" dirty="0">
                <a:latin typeface="Times New Roman" panose="02020603050405020304" pitchFamily="18" charset="0"/>
                <a:cs typeface="Times New Roman" panose="02020603050405020304" pitchFamily="18" charset="0"/>
                <a:sym typeface="Wingdings"/>
              </a:rPr>
              <a:t> </a:t>
            </a:r>
            <a:r>
              <a:rPr lang="en-US" sz="2400" i="1" dirty="0" err="1">
                <a:latin typeface="Times New Roman" panose="02020603050405020304" pitchFamily="18" charset="0"/>
                <a:cs typeface="Times New Roman" panose="02020603050405020304" pitchFamily="18" charset="0"/>
              </a:rPr>
              <a:t>Fagaras</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Fagaras</a:t>
            </a:r>
            <a:r>
              <a:rPr lang="en-US" sz="2400" i="1" dirty="0">
                <a:latin typeface="Times New Roman" panose="02020603050405020304" pitchFamily="18" charset="0"/>
                <a:cs typeface="Times New Roman" panose="02020603050405020304" pitchFamily="18" charset="0"/>
              </a:rPr>
              <a:t>&gt;, </a:t>
            </a:r>
            <a:r>
              <a:rPr lang="en-US" sz="2400" i="1" dirty="0" err="1">
                <a:latin typeface="Times New Roman" panose="02020603050405020304" pitchFamily="18" charset="0"/>
                <a:cs typeface="Times New Roman" panose="02020603050405020304" pitchFamily="18" charset="0"/>
              </a:rPr>
              <a:t>Sibiu</a:t>
            </a:r>
            <a:r>
              <a:rPr lang="en-US" sz="2400" i="1" dirty="0" err="1">
                <a:latin typeface="Times New Roman" panose="02020603050405020304" pitchFamily="18" charset="0"/>
                <a:cs typeface="Times New Roman" panose="02020603050405020304" pitchFamily="18" charset="0"/>
                <a:sym typeface="Wingdings"/>
              </a:rPr>
              <a:t></a:t>
            </a:r>
            <a:r>
              <a:rPr lang="en-US" sz="2400" i="1" dirty="0" err="1">
                <a:latin typeface="Times New Roman" panose="02020603050405020304" pitchFamily="18" charset="0"/>
                <a:cs typeface="Times New Roman" panose="02020603050405020304" pitchFamily="18" charset="0"/>
              </a:rPr>
              <a:t>Rimnicu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Vilcea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Rimnicu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Vilcea</a:t>
            </a:r>
            <a:r>
              <a:rPr lang="en-US" sz="2400" i="1" dirty="0">
                <a:latin typeface="Times New Roman" panose="02020603050405020304" pitchFamily="18" charset="0"/>
                <a:cs typeface="Times New Roman" panose="02020603050405020304" pitchFamily="18" charset="0"/>
              </a:rPr>
              <a:t>&gt;}, </a:t>
            </a:r>
            <a:r>
              <a:rPr lang="en-GB" sz="2400" i="1" dirty="0">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lvl="0">
              <a:lnSpc>
                <a:spcPct val="150000"/>
              </a:lnSpc>
              <a:buClr>
                <a:srgbClr val="00B050"/>
              </a:buClr>
              <a:buNone/>
            </a:pPr>
            <a:r>
              <a:rPr lang="en-GB" sz="2400" b="1" dirty="0">
                <a:solidFill>
                  <a:srgbClr val="C80896"/>
                </a:solidFill>
                <a:latin typeface="Times New Roman" panose="02020603050405020304" pitchFamily="18" charset="0"/>
                <a:cs typeface="Times New Roman" panose="02020603050405020304" pitchFamily="18" charset="0"/>
              </a:rPr>
              <a:t>Goal test:</a:t>
            </a:r>
            <a:r>
              <a:rPr lang="en-GB" sz="2400" b="1" i="1" dirty="0">
                <a:solidFill>
                  <a:srgbClr val="C80896"/>
                </a:solidFill>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at Bucharest</a:t>
            </a:r>
            <a:endParaRPr lang="en-US" sz="2400" i="1" dirty="0">
              <a:latin typeface="Times New Roman" panose="02020603050405020304" pitchFamily="18" charset="0"/>
              <a:cs typeface="Times New Roman" panose="02020603050405020304" pitchFamily="18" charset="0"/>
            </a:endParaRPr>
          </a:p>
          <a:p>
            <a:pPr lvl="0">
              <a:lnSpc>
                <a:spcPct val="150000"/>
              </a:lnSpc>
              <a:buClr>
                <a:srgbClr val="00B050"/>
              </a:buClr>
              <a:buNone/>
            </a:pPr>
            <a:r>
              <a:rPr lang="en-GB" sz="2400" b="1" dirty="0">
                <a:solidFill>
                  <a:srgbClr val="C80896"/>
                </a:solidFill>
                <a:latin typeface="Times New Roman" panose="02020603050405020304" pitchFamily="18" charset="0"/>
                <a:cs typeface="Times New Roman" panose="02020603050405020304" pitchFamily="18" charset="0"/>
              </a:rPr>
              <a:t>Path cost: </a:t>
            </a:r>
            <a:r>
              <a:rPr lang="en-US" sz="2400" b="1" dirty="0">
                <a:solidFill>
                  <a:srgbClr val="C80896"/>
                </a:solidFill>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c(Arad, Arad</a:t>
            </a:r>
            <a:r>
              <a:rPr lang="en-US" sz="2400" i="1" dirty="0">
                <a:latin typeface="Times New Roman" panose="02020603050405020304" pitchFamily="18" charset="0"/>
                <a:cs typeface="Times New Roman" panose="02020603050405020304" pitchFamily="18" charset="0"/>
                <a:sym typeface="Wingdings"/>
              </a:rPr>
              <a:t></a:t>
            </a:r>
            <a:r>
              <a:rPr lang="en-US" sz="2400" i="1" dirty="0" err="1">
                <a:latin typeface="Times New Roman" panose="02020603050405020304" pitchFamily="18" charset="0"/>
                <a:cs typeface="Times New Roman" panose="02020603050405020304" pitchFamily="18" charset="0"/>
              </a:rPr>
              <a:t>Zerind</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Zerind</a:t>
            </a:r>
            <a:r>
              <a:rPr lang="en-US" sz="2400" i="1" dirty="0">
                <a:latin typeface="Times New Roman" panose="02020603050405020304" pitchFamily="18" charset="0"/>
                <a:cs typeface="Times New Roman" panose="02020603050405020304" pitchFamily="18" charset="0"/>
              </a:rPr>
              <a:t>) = 75, </a:t>
            </a:r>
            <a:r>
              <a:rPr lang="en-GB" sz="2400" i="1" dirty="0">
                <a:latin typeface="Times New Roman" panose="02020603050405020304" pitchFamily="18" charset="0"/>
                <a:cs typeface="Times New Roman" panose="02020603050405020304" pitchFamily="18" charset="0"/>
              </a:rPr>
              <a:t>c(Arad, Arad</a:t>
            </a:r>
            <a:r>
              <a:rPr lang="en-US" sz="2400" i="1" dirty="0">
                <a:latin typeface="Times New Roman" panose="02020603050405020304" pitchFamily="18" charset="0"/>
                <a:cs typeface="Times New Roman" panose="02020603050405020304" pitchFamily="18" charset="0"/>
                <a:sym typeface="Wingdings"/>
              </a:rPr>
              <a:t></a:t>
            </a:r>
            <a:r>
              <a:rPr lang="en-US" sz="2400" i="1" dirty="0">
                <a:latin typeface="Times New Roman" panose="02020603050405020304" pitchFamily="18" charset="0"/>
                <a:cs typeface="Times New Roman" panose="02020603050405020304" pitchFamily="18" charset="0"/>
              </a:rPr>
              <a:t>Sibiu, Sibiu) = 140, </a:t>
            </a:r>
            <a:r>
              <a:rPr lang="en-GB" sz="2400" i="1" dirty="0">
                <a:latin typeface="Times New Roman" panose="02020603050405020304" pitchFamily="18" charset="0"/>
                <a:cs typeface="Times New Roman" panose="02020603050405020304" pitchFamily="18" charset="0"/>
              </a:rPr>
              <a:t>c(Arad, Arad</a:t>
            </a:r>
            <a:r>
              <a:rPr lang="en-US" sz="2400" i="1" dirty="0">
                <a:latin typeface="Times New Roman" panose="02020603050405020304" pitchFamily="18" charset="0"/>
                <a:cs typeface="Times New Roman" panose="02020603050405020304" pitchFamily="18" charset="0"/>
                <a:sym typeface="Wingdings"/>
              </a:rPr>
              <a:t> </a:t>
            </a:r>
            <a:r>
              <a:rPr lang="en-US" sz="2400" i="1" dirty="0">
                <a:latin typeface="Times New Roman" panose="02020603050405020304" pitchFamily="18" charset="0"/>
                <a:cs typeface="Times New Roman" panose="02020603050405020304" pitchFamily="18" charset="0"/>
              </a:rPr>
              <a:t>Timisoara, Timisoara) = 118, etc.</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7" name="Title 1"/>
          <p:cNvSpPr>
            <a:spLocks noGrp="1"/>
          </p:cNvSpPr>
          <p:nvPr>
            <p:ph type="title"/>
          </p:nvPr>
        </p:nvSpPr>
        <p:spPr>
          <a:xfrm>
            <a:off x="2438400" y="228600"/>
            <a:ext cx="8001000" cy="990600"/>
          </a:xfrm>
        </p:spPr>
        <p:txBody>
          <a:bodyPr/>
          <a:lstStyle/>
          <a:p>
            <a:pPr algn="r"/>
            <a:r>
              <a:rPr lang="en-US" dirty="0">
                <a:solidFill>
                  <a:srgbClr val="0000CC"/>
                </a:solidFill>
                <a:latin typeface="+mn-lt"/>
              </a:rPr>
              <a:t>Con’t…</a:t>
            </a:r>
          </a:p>
        </p:txBody>
      </p:sp>
      <p:sp>
        <p:nvSpPr>
          <p:cNvPr id="1048818" name="Slide Number Placeholder 3"/>
          <p:cNvSpPr>
            <a:spLocks noGrp="1"/>
          </p:cNvSpPr>
          <p:nvPr>
            <p:ph type="sldNum" sz="quarter" idx="4294967295"/>
          </p:nvPr>
        </p:nvSpPr>
        <p:spPr>
          <a:xfrm>
            <a:off x="5715000" y="6400800"/>
            <a:ext cx="457200" cy="457200"/>
          </a:xfrm>
        </p:spPr>
        <p:txBody>
          <a:bodyPr/>
          <a:lstStyle/>
          <a:p>
            <a:fld id="{2E78EDB2-B0FF-4D34-82C0-DCA0894CE3CA}" type="slidenum">
              <a:rPr lang="en-US" smtClean="0"/>
              <a:pPr/>
              <a:t>79</a:t>
            </a:fld>
            <a:endParaRPr lang="en-US"/>
          </a:p>
        </p:txBody>
      </p:sp>
      <p:sp>
        <p:nvSpPr>
          <p:cNvPr id="1048819" name="Content Placeholder 2"/>
          <p:cNvSpPr>
            <a:spLocks noGrp="1"/>
          </p:cNvSpPr>
          <p:nvPr>
            <p:ph sz="quarter" idx="1"/>
          </p:nvPr>
        </p:nvSpPr>
        <p:spPr>
          <a:xfrm>
            <a:off x="838200" y="1752600"/>
            <a:ext cx="11201400" cy="5638800"/>
          </a:xfrm>
        </p:spPr>
        <p:txBody>
          <a:bodyPr>
            <a:normAutofit/>
          </a:bodyPr>
          <a:lstStyle/>
          <a:p>
            <a:pPr>
              <a:lnSpc>
                <a:spcPct val="150000"/>
              </a:lnSpc>
              <a:buFont typeface="Wingdings" pitchFamily="2" charset="2"/>
              <a:buChar char="ü"/>
            </a:pPr>
            <a:r>
              <a:rPr lang="en-GB" sz="3200" dirty="0">
                <a:latin typeface="Times New Roman" panose="02020603050405020304" pitchFamily="18" charset="0"/>
                <a:cs typeface="Times New Roman" panose="02020603050405020304" pitchFamily="18" charset="0"/>
              </a:rPr>
              <a:t> For example, if the agent is in the state </a:t>
            </a:r>
            <a:r>
              <a:rPr lang="en-GB" sz="3200" i="1" dirty="0">
                <a:latin typeface="Times New Roman" panose="02020603050405020304" pitchFamily="18" charset="0"/>
                <a:cs typeface="Times New Roman" panose="02020603050405020304" pitchFamily="18" charset="0"/>
              </a:rPr>
              <a:t>Arad</a:t>
            </a:r>
            <a:r>
              <a:rPr lang="en-GB" sz="3200" dirty="0">
                <a:latin typeface="Times New Roman" panose="02020603050405020304" pitchFamily="18" charset="0"/>
                <a:cs typeface="Times New Roman" panose="02020603050405020304" pitchFamily="18" charset="0"/>
              </a:rPr>
              <a:t>, there are 3 possible actions, </a:t>
            </a:r>
            <a:r>
              <a:rPr lang="en-US" sz="3200" i="1" dirty="0">
                <a:latin typeface="Times New Roman" panose="02020603050405020304" pitchFamily="18" charset="0"/>
                <a:cs typeface="Times New Roman" panose="02020603050405020304" pitchFamily="18" charset="0"/>
              </a:rPr>
              <a:t>Arad </a:t>
            </a:r>
            <a:r>
              <a:rPr lang="en-US" sz="3200" i="1" dirty="0">
                <a:latin typeface="Times New Roman" panose="02020603050405020304" pitchFamily="18" charset="0"/>
                <a:cs typeface="Times New Roman" panose="02020603050405020304" pitchFamily="18" charset="0"/>
                <a:sym typeface="Wingdings"/>
              </a:rPr>
              <a:t> </a:t>
            </a:r>
            <a:r>
              <a:rPr lang="en-US" sz="3200" i="1" dirty="0" err="1">
                <a:latin typeface="Times New Roman" panose="02020603050405020304" pitchFamily="18" charset="0"/>
                <a:cs typeface="Times New Roman" panose="02020603050405020304" pitchFamily="18" charset="0"/>
              </a:rPr>
              <a:t>Zerind</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Arad </a:t>
            </a:r>
            <a:r>
              <a:rPr lang="en-US" sz="3200" i="1" dirty="0">
                <a:latin typeface="Times New Roman" panose="02020603050405020304" pitchFamily="18" charset="0"/>
                <a:cs typeface="Times New Roman" panose="02020603050405020304" pitchFamily="18" charset="0"/>
                <a:sym typeface="Wingdings"/>
              </a:rPr>
              <a:t> </a:t>
            </a:r>
            <a:r>
              <a:rPr lang="en-US" sz="3200" i="1" dirty="0">
                <a:latin typeface="Times New Roman" panose="02020603050405020304" pitchFamily="18" charset="0"/>
                <a:cs typeface="Times New Roman" panose="02020603050405020304" pitchFamily="18" charset="0"/>
              </a:rPr>
              <a:t>Sibiu</a:t>
            </a:r>
            <a:r>
              <a:rPr lang="en-US" sz="3200" dirty="0">
                <a:latin typeface="Times New Roman" panose="02020603050405020304" pitchFamily="18" charset="0"/>
                <a:cs typeface="Times New Roman" panose="02020603050405020304" pitchFamily="18" charset="0"/>
              </a:rPr>
              <a:t> and </a:t>
            </a:r>
            <a:r>
              <a:rPr lang="en-US" sz="3200" i="1" dirty="0">
                <a:latin typeface="Times New Roman" panose="02020603050405020304" pitchFamily="18" charset="0"/>
                <a:cs typeface="Times New Roman" panose="02020603050405020304" pitchFamily="18" charset="0"/>
              </a:rPr>
              <a:t>Arad </a:t>
            </a:r>
            <a:r>
              <a:rPr lang="en-US" sz="3200" i="1" dirty="0">
                <a:latin typeface="Times New Roman" panose="02020603050405020304" pitchFamily="18" charset="0"/>
                <a:cs typeface="Times New Roman" panose="02020603050405020304" pitchFamily="18" charset="0"/>
                <a:sym typeface="Wingdings"/>
              </a:rPr>
              <a:t> </a:t>
            </a:r>
            <a:r>
              <a:rPr lang="en-US" sz="3200" i="1" dirty="0">
                <a:latin typeface="Times New Roman" panose="02020603050405020304" pitchFamily="18" charset="0"/>
                <a:cs typeface="Times New Roman" panose="02020603050405020304" pitchFamily="18" charset="0"/>
              </a:rPr>
              <a:t>Timisoara</a:t>
            </a:r>
            <a:r>
              <a:rPr lang="en-US" sz="3200" dirty="0">
                <a:latin typeface="Times New Roman" panose="02020603050405020304" pitchFamily="18" charset="0"/>
                <a:cs typeface="Times New Roman" panose="02020603050405020304" pitchFamily="18" charset="0"/>
              </a:rPr>
              <a:t>, resulting in the states </a:t>
            </a:r>
            <a:r>
              <a:rPr lang="en-US" sz="3200" i="1" dirty="0" err="1">
                <a:latin typeface="Times New Roman" panose="02020603050405020304" pitchFamily="18" charset="0"/>
                <a:cs typeface="Times New Roman" panose="02020603050405020304" pitchFamily="18" charset="0"/>
              </a:rPr>
              <a:t>Zerind</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Sibiu</a:t>
            </a:r>
            <a:r>
              <a:rPr lang="en-US" sz="3200" dirty="0">
                <a:latin typeface="Times New Roman" panose="02020603050405020304" pitchFamily="18" charset="0"/>
                <a:cs typeface="Times New Roman" panose="02020603050405020304" pitchFamily="18" charset="0"/>
              </a:rPr>
              <a:t> and </a:t>
            </a:r>
            <a:r>
              <a:rPr lang="en-US" sz="3200" i="1" dirty="0">
                <a:latin typeface="Times New Roman" panose="02020603050405020304" pitchFamily="18" charset="0"/>
                <a:cs typeface="Times New Roman" panose="02020603050405020304" pitchFamily="18" charset="0"/>
              </a:rPr>
              <a:t>Timisoara</a:t>
            </a:r>
            <a:r>
              <a:rPr lang="en-US" sz="3200" dirty="0">
                <a:latin typeface="Times New Roman" panose="02020603050405020304" pitchFamily="18" charset="0"/>
                <a:cs typeface="Times New Roman" panose="02020603050405020304" pitchFamily="18" charset="0"/>
              </a:rPr>
              <a:t> respectively.</a:t>
            </a:r>
          </a:p>
          <a:p>
            <a:pPr>
              <a:lnSpc>
                <a:spcPct val="150000"/>
              </a:lnSpc>
              <a:buFont typeface="Wingdings" pitchFamily="2" charset="2"/>
              <a:buChar char="ü"/>
            </a:pPr>
            <a:r>
              <a:rPr lang="en-US" sz="3200" dirty="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The solution to drive from</a:t>
            </a:r>
            <a:r>
              <a:rPr lang="en-GB" sz="3200" i="1" dirty="0">
                <a:latin typeface="Times New Roman" panose="02020603050405020304" pitchFamily="18" charset="0"/>
                <a:cs typeface="Times New Roman" panose="02020603050405020304" pitchFamily="18" charset="0"/>
              </a:rPr>
              <a:t> Arad</a:t>
            </a:r>
            <a:r>
              <a:rPr lang="en-GB" sz="3200" dirty="0">
                <a:latin typeface="Times New Roman" panose="02020603050405020304" pitchFamily="18" charset="0"/>
                <a:cs typeface="Times New Roman" panose="02020603050405020304" pitchFamily="18" charset="0"/>
              </a:rPr>
              <a:t> to </a:t>
            </a:r>
            <a:r>
              <a:rPr lang="en-GB" sz="3200" i="1" dirty="0">
                <a:latin typeface="Times New Roman" panose="02020603050405020304" pitchFamily="18" charset="0"/>
                <a:cs typeface="Times New Roman" panose="02020603050405020304" pitchFamily="18" charset="0"/>
              </a:rPr>
              <a:t>Bucharest is </a:t>
            </a:r>
            <a:r>
              <a:rPr lang="en-GB" sz="3200" dirty="0">
                <a:latin typeface="Times New Roman" panose="02020603050405020304" pitchFamily="18" charset="0"/>
                <a:cs typeface="Times New Roman" panose="02020603050405020304" pitchFamily="18" charset="0"/>
              </a:rPr>
              <a:t> </a:t>
            </a:r>
            <a:r>
              <a:rPr lang="en-GB" sz="3200" i="1" dirty="0">
                <a:solidFill>
                  <a:srgbClr val="FF00FF"/>
                </a:solidFill>
                <a:latin typeface="Times New Roman" panose="02020603050405020304" pitchFamily="18" charset="0"/>
                <a:cs typeface="Times New Roman" panose="02020603050405020304" pitchFamily="18" charset="0"/>
              </a:rPr>
              <a:t>Arad</a:t>
            </a:r>
            <a:r>
              <a:rPr lang="en-GB" sz="3200" dirty="0">
                <a:solidFill>
                  <a:srgbClr val="FF00FF"/>
                </a:solidFill>
                <a:latin typeface="Times New Roman" panose="02020603050405020304" pitchFamily="18" charset="0"/>
                <a:cs typeface="Times New Roman" panose="02020603050405020304" pitchFamily="18" charset="0"/>
              </a:rPr>
              <a:t> to </a:t>
            </a:r>
            <a:r>
              <a:rPr lang="en-GB" sz="3200" i="1" dirty="0">
                <a:solidFill>
                  <a:srgbClr val="FF00FF"/>
                </a:solidFill>
                <a:latin typeface="Times New Roman" panose="02020603050405020304" pitchFamily="18" charset="0"/>
                <a:cs typeface="Times New Roman" panose="02020603050405020304" pitchFamily="18" charset="0"/>
              </a:rPr>
              <a:t>Sibiu</a:t>
            </a:r>
            <a:r>
              <a:rPr lang="en-GB" sz="3200" dirty="0">
                <a:solidFill>
                  <a:srgbClr val="FF00FF"/>
                </a:solidFill>
                <a:latin typeface="Times New Roman" panose="02020603050405020304" pitchFamily="18" charset="0"/>
                <a:cs typeface="Times New Roman" panose="02020603050405020304" pitchFamily="18" charset="0"/>
              </a:rPr>
              <a:t> to </a:t>
            </a:r>
            <a:r>
              <a:rPr lang="en-GB" sz="3200" i="1" dirty="0">
                <a:solidFill>
                  <a:srgbClr val="FF00FF"/>
                </a:solidFill>
                <a:latin typeface="Times New Roman" panose="02020603050405020304" pitchFamily="18" charset="0"/>
                <a:cs typeface="Times New Roman" panose="02020603050405020304" pitchFamily="18" charset="0"/>
              </a:rPr>
              <a:t>Rimnicu Vicea</a:t>
            </a:r>
            <a:r>
              <a:rPr lang="en-GB" sz="3200" dirty="0">
                <a:solidFill>
                  <a:srgbClr val="FF00FF"/>
                </a:solidFill>
                <a:latin typeface="Times New Roman" panose="02020603050405020304" pitchFamily="18" charset="0"/>
                <a:cs typeface="Times New Roman" panose="02020603050405020304" pitchFamily="18" charset="0"/>
              </a:rPr>
              <a:t> to </a:t>
            </a:r>
            <a:r>
              <a:rPr lang="en-GB" sz="3200" i="1" dirty="0">
                <a:solidFill>
                  <a:srgbClr val="FF00FF"/>
                </a:solidFill>
                <a:latin typeface="Times New Roman" panose="02020603050405020304" pitchFamily="18" charset="0"/>
                <a:cs typeface="Times New Roman" panose="02020603050405020304" pitchFamily="18" charset="0"/>
              </a:rPr>
              <a:t>Pitesti</a:t>
            </a:r>
            <a:r>
              <a:rPr lang="en-GB" sz="3200" dirty="0">
                <a:solidFill>
                  <a:srgbClr val="FF00FF"/>
                </a:solidFill>
                <a:latin typeface="Times New Roman" panose="02020603050405020304" pitchFamily="18" charset="0"/>
                <a:cs typeface="Times New Roman" panose="02020603050405020304" pitchFamily="18" charset="0"/>
              </a:rPr>
              <a:t> to </a:t>
            </a:r>
            <a:r>
              <a:rPr lang="en-GB" sz="3200" i="1" dirty="0">
                <a:solidFill>
                  <a:srgbClr val="FF00FF"/>
                </a:solidFill>
                <a:latin typeface="Times New Roman" panose="02020603050405020304" pitchFamily="18" charset="0"/>
                <a:cs typeface="Times New Roman" panose="02020603050405020304" pitchFamily="18" charset="0"/>
              </a:rPr>
              <a:t>Bucharest</a:t>
            </a:r>
            <a:r>
              <a:rPr lang="en-GB" sz="3200" dirty="0">
                <a:latin typeface="Times New Roman" panose="02020603050405020304" pitchFamily="18" charset="0"/>
                <a:cs typeface="Times New Roman" panose="02020603050405020304" pitchFamily="18" charset="0"/>
              </a:rPr>
              <a:t> must be a solution. </a:t>
            </a:r>
            <a:endParaRPr lang="en-US" sz="3200" dirty="0">
              <a:latin typeface="Times New Roman" panose="02020603050405020304" pitchFamily="18" charset="0"/>
              <a:cs typeface="Times New Roman" panose="02020603050405020304" pitchFamily="18" charset="0"/>
            </a:endParaRPr>
          </a:p>
          <a:p>
            <a:pPr>
              <a:buNone/>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normAutofit/>
          </a:bodyPr>
          <a:lstStyle/>
          <a:p>
            <a:r>
              <a:rPr lang="en-US" sz="3200" dirty="0">
                <a:solidFill>
                  <a:srgbClr val="0033CC"/>
                </a:solidFill>
                <a:latin typeface="Times New Roman" pitchFamily="18" charset="0"/>
                <a:cs typeface="Times New Roman" pitchFamily="18" charset="0"/>
              </a:rPr>
              <a:t>2. Act like a human: </a:t>
            </a:r>
            <a:r>
              <a:rPr lang="en-US" sz="2800" dirty="0">
                <a:solidFill>
                  <a:srgbClr val="0033CC"/>
                </a:solidFill>
                <a:latin typeface="Times New Roman" pitchFamily="18" charset="0"/>
                <a:cs typeface="Times New Roman" pitchFamily="18" charset="0"/>
              </a:rPr>
              <a:t>The Turing Test</a:t>
            </a:r>
          </a:p>
        </p:txBody>
      </p:sp>
      <p:sp>
        <p:nvSpPr>
          <p:cNvPr id="1048616"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8</a:t>
            </a:fld>
            <a:endParaRPr lang="en-US"/>
          </a:p>
        </p:txBody>
      </p:sp>
      <p:sp>
        <p:nvSpPr>
          <p:cNvPr id="1048617" name="Content Placeholder 3"/>
          <p:cNvSpPr>
            <a:spLocks noGrp="1"/>
          </p:cNvSpPr>
          <p:nvPr>
            <p:ph sz="quarter" idx="1"/>
          </p:nvPr>
        </p:nvSpPr>
        <p:spPr>
          <a:xfrm>
            <a:off x="816864" y="1600200"/>
            <a:ext cx="10689336" cy="5105400"/>
          </a:xfrm>
        </p:spPr>
        <p:txBody>
          <a:bodyPr>
            <a:normAutofit/>
          </a:bodyPr>
          <a:lstStyle/>
          <a:p>
            <a:pPr>
              <a:lnSpc>
                <a:spcPct val="150000"/>
              </a:lnSpc>
              <a:buClr>
                <a:srgbClr val="FF00FF"/>
              </a:buClr>
              <a:buSzPct val="85000"/>
              <a:buFont typeface="Wingdings" pitchFamily="2" charset="2"/>
              <a:buChar char="q"/>
            </a:pPr>
            <a:r>
              <a:rPr lang="en-US" sz="2800" dirty="0"/>
              <a:t> Can machines act like human do</a:t>
            </a:r>
            <a:r>
              <a:rPr lang="en-US" sz="2800" dirty="0">
                <a:latin typeface="Times New Roman" pitchFamily="18" charset="0"/>
                <a:cs typeface="Times New Roman" pitchFamily="18" charset="0"/>
              </a:rPr>
              <a:t>?</a:t>
            </a:r>
            <a:r>
              <a:rPr lang="en-US" sz="2800" dirty="0"/>
              <a:t>  Can machines behave intelligently</a:t>
            </a:r>
            <a:r>
              <a:rPr lang="en-US" sz="2800" dirty="0">
                <a:latin typeface="Times New Roman" pitchFamily="18" charset="0"/>
                <a:cs typeface="Times New Roman" pitchFamily="18" charset="0"/>
              </a:rPr>
              <a:t>?</a:t>
            </a:r>
          </a:p>
          <a:p>
            <a:pPr>
              <a:lnSpc>
                <a:spcPct val="150000"/>
              </a:lnSpc>
              <a:buClr>
                <a:srgbClr val="FF00FF"/>
              </a:buClr>
              <a:buSzPct val="85000"/>
              <a:buFont typeface="Wingdings" pitchFamily="2" charset="2"/>
              <a:buChar char="q"/>
            </a:pPr>
            <a:r>
              <a:rPr lang="en-US" sz="2800" dirty="0"/>
              <a:t> Turing Test: Operational test for intelligent behavior</a:t>
            </a:r>
          </a:p>
          <a:p>
            <a:pPr lvl="1">
              <a:lnSpc>
                <a:spcPct val="150000"/>
              </a:lnSpc>
              <a:buClr>
                <a:srgbClr val="0033CC"/>
              </a:buClr>
              <a:buSzPct val="85000"/>
              <a:buFont typeface="Wingdings" pitchFamily="2" charset="2"/>
              <a:buChar char="ü"/>
            </a:pPr>
            <a:r>
              <a:rPr lang="en-US" sz="2400" dirty="0"/>
              <a:t> Do experiments on the ability to achieve human-level performance.</a:t>
            </a:r>
          </a:p>
          <a:p>
            <a:pPr lvl="1">
              <a:lnSpc>
                <a:spcPct val="150000"/>
              </a:lnSpc>
              <a:buClr>
                <a:srgbClr val="0033CC"/>
              </a:buClr>
              <a:buSzPct val="85000"/>
              <a:buFont typeface="Wingdings" pitchFamily="2" charset="2"/>
              <a:buChar char="ü"/>
            </a:pPr>
            <a:r>
              <a:rPr lang="en-US" sz="2400" dirty="0"/>
              <a:t> Acting like humans requires </a:t>
            </a:r>
            <a:r>
              <a:rPr lang="en-US" sz="2400" dirty="0">
                <a:solidFill>
                  <a:srgbClr val="FF00FF"/>
                </a:solidFill>
              </a:rPr>
              <a:t>AI programs to interact </a:t>
            </a:r>
            <a:r>
              <a:rPr lang="en-US" sz="2400" dirty="0"/>
              <a:t>with people.</a:t>
            </a:r>
          </a:p>
          <a:p>
            <a:pPr>
              <a:lnSpc>
                <a:spcPct val="150000"/>
              </a:lnSpc>
              <a:buClr>
                <a:srgbClr val="FF00FF"/>
              </a:buClr>
              <a:buSzPct val="85000"/>
              <a:buFont typeface="Wingdings" pitchFamily="2" charset="2"/>
              <a:buChar char="q"/>
            </a:pPr>
            <a:r>
              <a:rPr lang="en-US" sz="2800" dirty="0"/>
              <a:t> Suggested major components of </a:t>
            </a:r>
            <a:r>
              <a:rPr lang="en-US" sz="2800" dirty="0">
                <a:solidFill>
                  <a:srgbClr val="FF00FF"/>
                </a:solidFill>
              </a:rPr>
              <a:t>AI</a:t>
            </a:r>
            <a:r>
              <a:rPr lang="en-US" sz="2800" dirty="0"/>
              <a:t>: </a:t>
            </a:r>
            <a:r>
              <a:rPr lang="en-US" sz="2800" dirty="0">
                <a:solidFill>
                  <a:srgbClr val="0033CC"/>
                </a:solidFill>
              </a:rPr>
              <a:t>knowledge, reasoning, language understanding, learning.</a:t>
            </a:r>
          </a:p>
          <a:p>
            <a:pPr>
              <a:lnSpc>
                <a:spcPct val="150000"/>
              </a:lnSpc>
            </a:pPr>
            <a:endParaRPr lang="en-US" sz="2800" dirty="0"/>
          </a:p>
          <a:p>
            <a:pPr>
              <a:lnSpc>
                <a:spcPct val="150000"/>
              </a:lnSpc>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0" name="Title 1"/>
          <p:cNvSpPr>
            <a:spLocks noGrp="1"/>
          </p:cNvSpPr>
          <p:nvPr>
            <p:ph type="title"/>
          </p:nvPr>
        </p:nvSpPr>
        <p:spPr>
          <a:xfrm>
            <a:off x="1981200" y="0"/>
            <a:ext cx="8229600" cy="1066800"/>
          </a:xfrm>
        </p:spPr>
        <p:txBody>
          <a:bodyPr>
            <a:normAutofit/>
          </a:bodyPr>
          <a:lstStyle/>
          <a:p>
            <a:pPr algn="ctr"/>
            <a:r>
              <a:rPr lang="en-US" b="1" dirty="0">
                <a:solidFill>
                  <a:srgbClr val="C80896"/>
                </a:solidFill>
                <a:latin typeface="+mn-lt"/>
              </a:rPr>
              <a:t>  </a:t>
            </a:r>
            <a:r>
              <a:rPr lang="en-US" b="1" u="sng" dirty="0">
                <a:solidFill>
                  <a:srgbClr val="C80896"/>
                </a:solidFill>
                <a:latin typeface="+mn-lt"/>
              </a:rPr>
              <a:t>Example</a:t>
            </a:r>
            <a:r>
              <a:rPr lang="en-US" b="1" dirty="0">
                <a:solidFill>
                  <a:srgbClr val="C80896"/>
                </a:solidFill>
                <a:latin typeface="+mn-lt"/>
              </a:rPr>
              <a:t> </a:t>
            </a:r>
            <a:r>
              <a:rPr lang="en-US" b="1" u="sng" dirty="0">
                <a:solidFill>
                  <a:srgbClr val="C80896"/>
                </a:solidFill>
                <a:latin typeface="+mn-lt"/>
              </a:rPr>
              <a:t>problems</a:t>
            </a:r>
            <a:r>
              <a:rPr lang="en-US" b="1" dirty="0">
                <a:solidFill>
                  <a:srgbClr val="C80896"/>
                </a:solidFill>
                <a:latin typeface="+mn-lt"/>
              </a:rPr>
              <a:t>:</a:t>
            </a:r>
            <a:endParaRPr lang="en-US" dirty="0">
              <a:solidFill>
                <a:srgbClr val="C80896"/>
              </a:solidFill>
              <a:latin typeface="+mn-lt"/>
            </a:endParaRPr>
          </a:p>
        </p:txBody>
      </p:sp>
      <p:sp>
        <p:nvSpPr>
          <p:cNvPr id="1048821" name="Slide Number Placeholder 3"/>
          <p:cNvSpPr>
            <a:spLocks noGrp="1"/>
          </p:cNvSpPr>
          <p:nvPr>
            <p:ph type="sldNum" sz="quarter" idx="4294967295"/>
          </p:nvPr>
        </p:nvSpPr>
        <p:spPr>
          <a:xfrm>
            <a:off x="5791200" y="6400800"/>
            <a:ext cx="457200" cy="457200"/>
          </a:xfrm>
        </p:spPr>
        <p:txBody>
          <a:bodyPr/>
          <a:lstStyle/>
          <a:p>
            <a:fld id="{2E78EDB2-B0FF-4D34-82C0-DCA0894CE3CA}" type="slidenum">
              <a:rPr lang="en-US" smtClean="0"/>
              <a:pPr/>
              <a:t>80</a:t>
            </a:fld>
            <a:endParaRPr lang="en-US"/>
          </a:p>
        </p:txBody>
      </p:sp>
      <p:sp>
        <p:nvSpPr>
          <p:cNvPr id="1048822" name="Content Placeholder 2"/>
          <p:cNvSpPr>
            <a:spLocks noGrp="1"/>
          </p:cNvSpPr>
          <p:nvPr>
            <p:ph sz="quarter" idx="1"/>
          </p:nvPr>
        </p:nvSpPr>
        <p:spPr>
          <a:xfrm>
            <a:off x="762000" y="1524000"/>
            <a:ext cx="10972800" cy="5562600"/>
          </a:xfrm>
        </p:spPr>
        <p:txBody>
          <a:bodyPr>
            <a:normAutofit/>
          </a:bodyPr>
          <a:lstStyle/>
          <a:p>
            <a:pPr>
              <a:lnSpc>
                <a:spcPct val="150000"/>
              </a:lnSpc>
            </a:pPr>
            <a:r>
              <a:rPr lang="en-US" sz="2800" b="1" dirty="0">
                <a:solidFill>
                  <a:srgbClr val="0000CC"/>
                </a:solidFill>
              </a:rPr>
              <a:t>Toy problem: </a:t>
            </a:r>
            <a:r>
              <a:rPr lang="en-US" sz="2800" dirty="0"/>
              <a:t>is intended to illustrate or exercise various problem solving methods. </a:t>
            </a:r>
          </a:p>
          <a:p>
            <a:pPr>
              <a:lnSpc>
                <a:spcPct val="150000"/>
              </a:lnSpc>
              <a:buFont typeface="Wingdings 2" pitchFamily="18" charset="2"/>
              <a:buChar char=""/>
            </a:pPr>
            <a:r>
              <a:rPr lang="en-US" sz="2800" dirty="0"/>
              <a:t> It can be given a brief, exact description and hence is usable by different researchers to compare the performance of algorithms.</a:t>
            </a:r>
          </a:p>
          <a:p>
            <a:pPr>
              <a:lnSpc>
                <a:spcPct val="150000"/>
              </a:lnSpc>
            </a:pPr>
            <a:r>
              <a:rPr lang="en-US" sz="2800" b="1" dirty="0">
                <a:solidFill>
                  <a:srgbClr val="0000CC"/>
                </a:solidFill>
              </a:rPr>
              <a:t>Real world problems: </a:t>
            </a:r>
            <a:r>
              <a:rPr lang="en-US" sz="2800" dirty="0"/>
              <a:t>is one whose solutions people actually care about. </a:t>
            </a:r>
          </a:p>
          <a:p>
            <a:pPr>
              <a:lnSpc>
                <a:spcPct val="150000"/>
              </a:lnSpc>
              <a:buFont typeface="Wingdings" pitchFamily="2" charset="2"/>
              <a:buChar char="ü"/>
            </a:pPr>
            <a:r>
              <a:rPr lang="en-US" sz="2800" dirty="0"/>
              <a:t> Such problem tends not to have a single agreed-upon description, but we can give the general flavor/taste of their formulations.</a:t>
            </a:r>
          </a:p>
          <a:p>
            <a:pPr>
              <a:lnSpc>
                <a:spcPct val="150000"/>
              </a:lnSpc>
            </a:pPr>
            <a:endParaRPr lang="en-US"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3" name="Title 1"/>
          <p:cNvSpPr>
            <a:spLocks noGrp="1"/>
          </p:cNvSpPr>
          <p:nvPr>
            <p:ph type="title"/>
          </p:nvPr>
        </p:nvSpPr>
        <p:spPr>
          <a:xfrm>
            <a:off x="2438400" y="0"/>
            <a:ext cx="7239000" cy="990600"/>
          </a:xfrm>
        </p:spPr>
        <p:txBody>
          <a:bodyPr>
            <a:normAutofit/>
          </a:bodyPr>
          <a:lstStyle/>
          <a:p>
            <a:pPr algn="ctr"/>
            <a:r>
              <a:rPr lang="en-US" b="1" dirty="0">
                <a:solidFill>
                  <a:srgbClr val="FF00FF"/>
                </a:solidFill>
                <a:latin typeface="+mn-lt"/>
              </a:rPr>
              <a:t>Toy problems:</a:t>
            </a:r>
            <a:endParaRPr lang="en-US" dirty="0">
              <a:solidFill>
                <a:srgbClr val="0000CC"/>
              </a:solidFill>
              <a:latin typeface="+mn-lt"/>
            </a:endParaRPr>
          </a:p>
        </p:txBody>
      </p:sp>
      <p:sp>
        <p:nvSpPr>
          <p:cNvPr id="1048824" name="Slide Number Placeholder 4"/>
          <p:cNvSpPr>
            <a:spLocks noGrp="1"/>
          </p:cNvSpPr>
          <p:nvPr>
            <p:ph type="sldNum" sz="quarter" idx="4294967295"/>
          </p:nvPr>
        </p:nvSpPr>
        <p:spPr>
          <a:xfrm>
            <a:off x="5486400" y="6400800"/>
            <a:ext cx="457200" cy="457200"/>
          </a:xfrm>
        </p:spPr>
        <p:txBody>
          <a:bodyPr/>
          <a:lstStyle/>
          <a:p>
            <a:fld id="{2E78EDB2-B0FF-4D34-82C0-DCA0894CE3CA}" type="slidenum">
              <a:rPr lang="en-US" smtClean="0"/>
              <a:pPr/>
              <a:t>81</a:t>
            </a:fld>
            <a:endParaRPr lang="en-US"/>
          </a:p>
        </p:txBody>
      </p:sp>
      <p:sp>
        <p:nvSpPr>
          <p:cNvPr id="1048825" name="Content Placeholder 2"/>
          <p:cNvSpPr>
            <a:spLocks noGrp="1"/>
          </p:cNvSpPr>
          <p:nvPr>
            <p:ph sz="quarter" idx="1"/>
          </p:nvPr>
        </p:nvSpPr>
        <p:spPr>
          <a:xfrm>
            <a:off x="571500" y="1447800"/>
            <a:ext cx="11315700" cy="5715000"/>
          </a:xfrm>
        </p:spPr>
        <p:txBody>
          <a:bodyPr/>
          <a:lstStyle/>
          <a:p>
            <a:pPr lvl="0" algn="just">
              <a:lnSpc>
                <a:spcPct val="150000"/>
              </a:lnSpc>
              <a:buNone/>
            </a:pPr>
            <a:r>
              <a:rPr lang="en-US" sz="3000" b="1" dirty="0">
                <a:solidFill>
                  <a:srgbClr val="0000CC"/>
                </a:solidFill>
              </a:rPr>
              <a:t>1. 8-Puzzle: </a:t>
            </a:r>
            <a:r>
              <a:rPr lang="en-US" sz="3000" b="1" dirty="0"/>
              <a:t> </a:t>
            </a:r>
            <a:r>
              <a:rPr lang="en-US" sz="3000" dirty="0"/>
              <a:t>Consists of a 3×3 board with eight numbered tiles and a blank space. A tile adjacent to the blank space can slide into the space. The objective is to reach a specified goal state.</a:t>
            </a:r>
          </a:p>
          <a:p>
            <a:endParaRPr lang="en-US" dirty="0"/>
          </a:p>
        </p:txBody>
      </p:sp>
      <p:pic>
        <p:nvPicPr>
          <p:cNvPr id="2097165" name="Picture 3"/>
          <p:cNvPicPr>
            <a:picLocks/>
          </p:cNvPicPr>
          <p:nvPr/>
        </p:nvPicPr>
        <p:blipFill>
          <a:blip r:embed="rId2"/>
          <a:srcRect/>
          <a:stretch>
            <a:fillRect/>
          </a:stretch>
        </p:blipFill>
        <p:spPr bwMode="auto">
          <a:xfrm>
            <a:off x="2286000" y="3657600"/>
            <a:ext cx="6629400" cy="28194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Title 1"/>
          <p:cNvSpPr>
            <a:spLocks noGrp="1"/>
          </p:cNvSpPr>
          <p:nvPr>
            <p:ph type="title"/>
          </p:nvPr>
        </p:nvSpPr>
        <p:spPr>
          <a:xfrm>
            <a:off x="2438400" y="0"/>
            <a:ext cx="7772400" cy="1066800"/>
          </a:xfrm>
        </p:spPr>
        <p:txBody>
          <a:bodyPr/>
          <a:lstStyle/>
          <a:p>
            <a:pPr algn="r"/>
            <a:r>
              <a:rPr lang="en-US" b="1" dirty="0">
                <a:solidFill>
                  <a:srgbClr val="0000CC"/>
                </a:solidFill>
                <a:latin typeface="+mn-lt"/>
              </a:rPr>
              <a:t>Con’t…</a:t>
            </a:r>
          </a:p>
        </p:txBody>
      </p:sp>
      <p:sp>
        <p:nvSpPr>
          <p:cNvPr id="1048827" name="Slide Number Placeholder 3"/>
          <p:cNvSpPr>
            <a:spLocks noGrp="1"/>
          </p:cNvSpPr>
          <p:nvPr>
            <p:ph type="sldNum" sz="quarter" idx="4294967295"/>
          </p:nvPr>
        </p:nvSpPr>
        <p:spPr>
          <a:xfrm>
            <a:off x="5638800" y="6400800"/>
            <a:ext cx="457200" cy="457200"/>
          </a:xfrm>
        </p:spPr>
        <p:txBody>
          <a:bodyPr/>
          <a:lstStyle/>
          <a:p>
            <a:fld id="{2E78EDB2-B0FF-4D34-82C0-DCA0894CE3CA}" type="slidenum">
              <a:rPr lang="en-US" smtClean="0"/>
              <a:pPr/>
              <a:t>82</a:t>
            </a:fld>
            <a:endParaRPr lang="en-US"/>
          </a:p>
        </p:txBody>
      </p:sp>
      <p:sp>
        <p:nvSpPr>
          <p:cNvPr id="1048828" name="Content Placeholder 2"/>
          <p:cNvSpPr>
            <a:spLocks noGrp="1"/>
          </p:cNvSpPr>
          <p:nvPr>
            <p:ph sz="quarter" idx="1"/>
          </p:nvPr>
        </p:nvSpPr>
        <p:spPr>
          <a:xfrm>
            <a:off x="723900" y="1371600"/>
            <a:ext cx="10744200" cy="5943600"/>
          </a:xfrm>
        </p:spPr>
        <p:txBody>
          <a:bodyPr>
            <a:normAutofit fontScale="92500"/>
          </a:bodyPr>
          <a:lstStyle/>
          <a:p>
            <a:pPr>
              <a:lnSpc>
                <a:spcPct val="150000"/>
              </a:lnSpc>
            </a:pPr>
            <a:r>
              <a:rPr lang="en-US" b="1" dirty="0">
                <a:solidFill>
                  <a:srgbClr val="0000CC"/>
                </a:solidFill>
              </a:rPr>
              <a:t>States</a:t>
            </a:r>
            <a:r>
              <a:rPr lang="en-US" dirty="0">
                <a:solidFill>
                  <a:srgbClr val="0000CC"/>
                </a:solidFill>
              </a:rPr>
              <a:t>: </a:t>
            </a:r>
            <a:r>
              <a:rPr lang="en-US" dirty="0"/>
              <a:t>A state description specifies the location of each of the eight tiles and the blank in one of the nine squares.</a:t>
            </a:r>
          </a:p>
          <a:p>
            <a:pPr>
              <a:lnSpc>
                <a:spcPct val="150000"/>
              </a:lnSpc>
            </a:pPr>
            <a:r>
              <a:rPr lang="en-US" b="1" dirty="0">
                <a:solidFill>
                  <a:srgbClr val="0000CC"/>
                </a:solidFill>
              </a:rPr>
              <a:t>Initial State: </a:t>
            </a:r>
            <a:r>
              <a:rPr lang="en-US" dirty="0"/>
              <a:t>Any state can be designated as the initial state. Note that any given goal can be reached from exactly half of the possible initial states.</a:t>
            </a:r>
          </a:p>
          <a:p>
            <a:pPr>
              <a:lnSpc>
                <a:spcPct val="150000"/>
              </a:lnSpc>
            </a:pPr>
            <a:r>
              <a:rPr lang="en-US" b="1" dirty="0">
                <a:solidFill>
                  <a:srgbClr val="0000CC"/>
                </a:solidFill>
              </a:rPr>
              <a:t>Actions: </a:t>
            </a:r>
            <a:r>
              <a:rPr lang="en-US" dirty="0"/>
              <a:t>The simplest formulation defines the action on movements of the blank space Left, Right, Up or Down.</a:t>
            </a:r>
          </a:p>
          <a:p>
            <a:pPr>
              <a:lnSpc>
                <a:spcPct val="150000"/>
              </a:lnSpc>
            </a:pPr>
            <a:r>
              <a:rPr lang="en-US" b="1" dirty="0">
                <a:solidFill>
                  <a:srgbClr val="0000CC"/>
                </a:solidFill>
              </a:rPr>
              <a:t>Transition Model: </a:t>
            </a:r>
            <a:r>
              <a:rPr lang="en-US" dirty="0"/>
              <a:t>Given a state and action, this returns the resulting state.</a:t>
            </a:r>
          </a:p>
          <a:p>
            <a:pPr>
              <a:buNone/>
            </a:pPr>
            <a:r>
              <a:rPr lang="en-US" b="1" dirty="0">
                <a:solidFill>
                  <a:srgbClr val="CD05A2"/>
                </a:solidFill>
              </a:rPr>
              <a:t>Example: </a:t>
            </a:r>
            <a:r>
              <a:rPr lang="en-US" dirty="0"/>
              <a:t>If we apply left to the start state in figure, the resulting state has the 5 and the blank switched.</a:t>
            </a:r>
          </a:p>
          <a:p>
            <a:endParaRPr lang="en-US" dirty="0"/>
          </a:p>
          <a:p>
            <a:pPr>
              <a:lnSpc>
                <a:spcPct val="150000"/>
              </a:lnSpc>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9" name="Title 1"/>
          <p:cNvSpPr>
            <a:spLocks noGrp="1"/>
          </p:cNvSpPr>
          <p:nvPr>
            <p:ph type="title"/>
          </p:nvPr>
        </p:nvSpPr>
        <p:spPr>
          <a:xfrm>
            <a:off x="2438400" y="228600"/>
            <a:ext cx="8001000" cy="762000"/>
          </a:xfrm>
        </p:spPr>
        <p:txBody>
          <a:bodyPr/>
          <a:lstStyle/>
          <a:p>
            <a:pPr algn="r"/>
            <a:r>
              <a:rPr lang="en-US" b="1" dirty="0">
                <a:solidFill>
                  <a:srgbClr val="0000CC"/>
                </a:solidFill>
                <a:latin typeface="+mn-lt"/>
              </a:rPr>
              <a:t>Con’t…</a:t>
            </a:r>
            <a:endParaRPr lang="en-US" dirty="0">
              <a:latin typeface="+mn-lt"/>
            </a:endParaRPr>
          </a:p>
        </p:txBody>
      </p:sp>
      <p:sp>
        <p:nvSpPr>
          <p:cNvPr id="1048830" name="Slide Number Placeholder 3"/>
          <p:cNvSpPr>
            <a:spLocks noGrp="1"/>
          </p:cNvSpPr>
          <p:nvPr>
            <p:ph type="sldNum" sz="quarter" idx="4294967295"/>
          </p:nvPr>
        </p:nvSpPr>
        <p:spPr>
          <a:xfrm>
            <a:off x="5562600" y="6400800"/>
            <a:ext cx="457200" cy="457200"/>
          </a:xfrm>
        </p:spPr>
        <p:txBody>
          <a:bodyPr/>
          <a:lstStyle/>
          <a:p>
            <a:fld id="{2E78EDB2-B0FF-4D34-82C0-DCA0894CE3CA}" type="slidenum">
              <a:rPr lang="en-US" smtClean="0"/>
              <a:pPr/>
              <a:t>83</a:t>
            </a:fld>
            <a:endParaRPr lang="en-US"/>
          </a:p>
        </p:txBody>
      </p:sp>
      <p:sp>
        <p:nvSpPr>
          <p:cNvPr id="1048831" name="Content Placeholder 2"/>
          <p:cNvSpPr>
            <a:spLocks noGrp="1"/>
          </p:cNvSpPr>
          <p:nvPr>
            <p:ph sz="quarter" idx="1"/>
          </p:nvPr>
        </p:nvSpPr>
        <p:spPr>
          <a:xfrm>
            <a:off x="685800" y="1600200"/>
            <a:ext cx="10896600" cy="5486400"/>
          </a:xfrm>
        </p:spPr>
        <p:txBody>
          <a:bodyPr>
            <a:noAutofit/>
          </a:bodyPr>
          <a:lstStyle/>
          <a:p>
            <a:pPr>
              <a:lnSpc>
                <a:spcPct val="150000"/>
              </a:lnSpc>
            </a:pPr>
            <a:r>
              <a:rPr lang="en-US" sz="3000" b="1" dirty="0">
                <a:solidFill>
                  <a:srgbClr val="0000CC"/>
                </a:solidFill>
              </a:rPr>
              <a:t>Goal Test: </a:t>
            </a:r>
            <a:r>
              <a:rPr lang="en-US" sz="3000" dirty="0"/>
              <a:t>This checks whether the state matches the goal configuration as shown in figure.</a:t>
            </a:r>
          </a:p>
          <a:p>
            <a:pPr>
              <a:lnSpc>
                <a:spcPct val="150000"/>
              </a:lnSpc>
            </a:pPr>
            <a:r>
              <a:rPr lang="en-US" sz="3000" b="1" dirty="0">
                <a:solidFill>
                  <a:srgbClr val="0000CC"/>
                </a:solidFill>
              </a:rPr>
              <a:t>Path cost: </a:t>
            </a:r>
            <a:r>
              <a:rPr lang="en-US" sz="3000" dirty="0"/>
              <a:t>Each cost costs 1, so the path cost in the number of steps in the path.</a:t>
            </a:r>
          </a:p>
          <a:p>
            <a:pPr>
              <a:lnSpc>
                <a:spcPct val="150000"/>
              </a:lnSpc>
              <a:buNone/>
            </a:pPr>
            <a:r>
              <a:rPr lang="en-US" sz="3000" b="1" dirty="0"/>
              <a:t>Note: </a:t>
            </a:r>
            <a:r>
              <a:rPr lang="en-US" sz="3000" dirty="0"/>
              <a:t>The 8-puzzle belongs to the family of </a:t>
            </a:r>
            <a:r>
              <a:rPr lang="en-US" sz="3000" b="1" dirty="0"/>
              <a:t>sliding-block </a:t>
            </a:r>
            <a:r>
              <a:rPr lang="en-US" sz="3000" dirty="0"/>
              <a:t>puzzles, which are often used as test problems for new search algorithms in AI.</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2" name="Title 1"/>
          <p:cNvSpPr>
            <a:spLocks noGrp="1"/>
          </p:cNvSpPr>
          <p:nvPr>
            <p:ph type="title"/>
          </p:nvPr>
        </p:nvSpPr>
        <p:spPr>
          <a:xfrm>
            <a:off x="2438400" y="0"/>
            <a:ext cx="7010400" cy="914400"/>
          </a:xfrm>
        </p:spPr>
        <p:txBody>
          <a:bodyPr>
            <a:normAutofit/>
          </a:bodyPr>
          <a:lstStyle/>
          <a:p>
            <a:pPr algn="ctr"/>
            <a:r>
              <a:rPr lang="en-US" b="1" dirty="0">
                <a:solidFill>
                  <a:srgbClr val="CD05A2"/>
                </a:solidFill>
                <a:latin typeface="+mn-lt"/>
              </a:rPr>
              <a:t>Real World problems: </a:t>
            </a:r>
            <a:endParaRPr lang="en-US" dirty="0">
              <a:solidFill>
                <a:srgbClr val="CD05A2"/>
              </a:solidFill>
              <a:latin typeface="+mn-lt"/>
            </a:endParaRPr>
          </a:p>
        </p:txBody>
      </p:sp>
      <p:sp>
        <p:nvSpPr>
          <p:cNvPr id="1048833" name="Slide Number Placeholder 3"/>
          <p:cNvSpPr>
            <a:spLocks noGrp="1"/>
          </p:cNvSpPr>
          <p:nvPr>
            <p:ph type="sldNum" sz="quarter" idx="4294967295"/>
          </p:nvPr>
        </p:nvSpPr>
        <p:spPr>
          <a:xfrm>
            <a:off x="5867400" y="6400800"/>
            <a:ext cx="457200" cy="457200"/>
          </a:xfrm>
        </p:spPr>
        <p:txBody>
          <a:bodyPr/>
          <a:lstStyle/>
          <a:p>
            <a:fld id="{2E78EDB2-B0FF-4D34-82C0-DCA0894CE3CA}" type="slidenum">
              <a:rPr lang="en-US" smtClean="0"/>
              <a:pPr/>
              <a:t>84</a:t>
            </a:fld>
            <a:endParaRPr lang="en-US"/>
          </a:p>
        </p:txBody>
      </p:sp>
      <p:sp>
        <p:nvSpPr>
          <p:cNvPr id="1048834" name="Content Placeholder 2"/>
          <p:cNvSpPr>
            <a:spLocks noGrp="1"/>
          </p:cNvSpPr>
          <p:nvPr>
            <p:ph sz="quarter" idx="1"/>
          </p:nvPr>
        </p:nvSpPr>
        <p:spPr>
          <a:xfrm>
            <a:off x="495300" y="1524000"/>
            <a:ext cx="11201400" cy="5486400"/>
          </a:xfrm>
        </p:spPr>
        <p:txBody>
          <a:bodyPr>
            <a:normAutofit/>
          </a:bodyPr>
          <a:lstStyle/>
          <a:p>
            <a:pPr lvl="0">
              <a:lnSpc>
                <a:spcPct val="150000"/>
              </a:lnSpc>
              <a:buNone/>
            </a:pPr>
            <a:r>
              <a:rPr lang="en-US" sz="3200" b="1" dirty="0">
                <a:solidFill>
                  <a:srgbClr val="0000CC"/>
                </a:solidFill>
              </a:rPr>
              <a:t>1</a:t>
            </a:r>
            <a:r>
              <a:rPr lang="en-US" sz="3600" b="1" dirty="0">
                <a:solidFill>
                  <a:srgbClr val="0000CC"/>
                </a:solidFill>
              </a:rPr>
              <a:t>. Route-finding problem</a:t>
            </a:r>
            <a:r>
              <a:rPr lang="en-US" sz="3600" dirty="0">
                <a:solidFill>
                  <a:srgbClr val="0000CC"/>
                </a:solidFill>
              </a:rPr>
              <a:t>: </a:t>
            </a:r>
            <a:r>
              <a:rPr lang="en-US" sz="3200" dirty="0"/>
              <a:t>is defined in terms of specified locations and transitions along links between them.</a:t>
            </a:r>
          </a:p>
          <a:p>
            <a:pPr algn="just">
              <a:lnSpc>
                <a:spcPct val="150000"/>
              </a:lnSpc>
              <a:buFont typeface="Wingdings" pitchFamily="2" charset="2"/>
              <a:buChar char="ü"/>
            </a:pPr>
            <a:r>
              <a:rPr lang="en-US" sz="3200" dirty="0"/>
              <a:t> Route-finding algorithms are used in a variety of applications such as, websites, in car systems to provide driving directions, routing video streams in computer networks, military operations planning, airline travel planning systems.</a:t>
            </a:r>
          </a:p>
          <a:p>
            <a:pPr>
              <a:lnSpc>
                <a:spcPct val="150000"/>
              </a:lnSpc>
            </a:pPr>
            <a:endParaRPr 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Title 1"/>
          <p:cNvSpPr>
            <a:spLocks noGrp="1"/>
          </p:cNvSpPr>
          <p:nvPr>
            <p:ph type="title"/>
          </p:nvPr>
        </p:nvSpPr>
        <p:spPr>
          <a:xfrm>
            <a:off x="1143000" y="0"/>
            <a:ext cx="9829800" cy="1219200"/>
          </a:xfrm>
        </p:spPr>
        <p:txBody>
          <a:bodyPr>
            <a:noAutofit/>
          </a:bodyPr>
          <a:lstStyle/>
          <a:p>
            <a:pPr algn="ctr"/>
            <a:r>
              <a:rPr lang="en-US" sz="2400" b="1" dirty="0">
                <a:solidFill>
                  <a:srgbClr val="00B050"/>
                </a:solidFill>
                <a:latin typeface="+mn-lt"/>
              </a:rPr>
              <a:t>Consider the air line travel problems: that must be solved by a travel-planning web site:</a:t>
            </a:r>
            <a:endParaRPr lang="en-US" sz="2400" dirty="0">
              <a:solidFill>
                <a:srgbClr val="00B050"/>
              </a:solidFill>
              <a:latin typeface="+mn-lt"/>
            </a:endParaRPr>
          </a:p>
        </p:txBody>
      </p:sp>
      <p:sp>
        <p:nvSpPr>
          <p:cNvPr id="1048836" name="Slide Number Placeholder 3"/>
          <p:cNvSpPr>
            <a:spLocks noGrp="1"/>
          </p:cNvSpPr>
          <p:nvPr>
            <p:ph type="sldNum" sz="quarter" idx="4294967295"/>
          </p:nvPr>
        </p:nvSpPr>
        <p:spPr>
          <a:xfrm flipH="1">
            <a:off x="5715000" y="6400800"/>
            <a:ext cx="533400" cy="457200"/>
          </a:xfrm>
        </p:spPr>
        <p:txBody>
          <a:bodyPr/>
          <a:lstStyle/>
          <a:p>
            <a:fld id="{2E78EDB2-B0FF-4D34-82C0-DCA0894CE3CA}" type="slidenum">
              <a:rPr lang="en-US" smtClean="0"/>
              <a:pPr/>
              <a:t>85</a:t>
            </a:fld>
            <a:endParaRPr lang="en-US"/>
          </a:p>
        </p:txBody>
      </p:sp>
      <p:sp>
        <p:nvSpPr>
          <p:cNvPr id="1048837" name="Content Placeholder 2"/>
          <p:cNvSpPr>
            <a:spLocks noGrp="1"/>
          </p:cNvSpPr>
          <p:nvPr>
            <p:ph sz="quarter" idx="1"/>
          </p:nvPr>
        </p:nvSpPr>
        <p:spPr>
          <a:xfrm>
            <a:off x="723900" y="1447800"/>
            <a:ext cx="11049000" cy="5638800"/>
          </a:xfrm>
        </p:spPr>
        <p:txBody>
          <a:bodyPr>
            <a:normAutofit lnSpcReduction="10000"/>
          </a:bodyPr>
          <a:lstStyle/>
          <a:p>
            <a:pPr algn="just">
              <a:lnSpc>
                <a:spcPct val="150000"/>
              </a:lnSpc>
              <a:buNone/>
            </a:pPr>
            <a:r>
              <a:rPr lang="en-US" sz="3000" b="1" dirty="0">
                <a:solidFill>
                  <a:srgbClr val="0000CC"/>
                </a:solidFill>
              </a:rPr>
              <a:t>States</a:t>
            </a:r>
            <a:r>
              <a:rPr lang="en-US" sz="3000" dirty="0">
                <a:solidFill>
                  <a:srgbClr val="0000CC"/>
                </a:solidFill>
              </a:rPr>
              <a:t>: </a:t>
            </a:r>
            <a:r>
              <a:rPr lang="en-US" sz="3000" dirty="0"/>
              <a:t>Each state obviously includes a location (airport) and the current time. Furthermore, the state must record extra information like, base fare, flight segment, their status as domestic or international, to decide the cost of an action.</a:t>
            </a:r>
          </a:p>
          <a:p>
            <a:pPr algn="just">
              <a:lnSpc>
                <a:spcPct val="150000"/>
              </a:lnSpc>
              <a:buNone/>
            </a:pPr>
            <a:r>
              <a:rPr lang="en-US" sz="3000" b="1" dirty="0">
                <a:solidFill>
                  <a:srgbClr val="0000CC"/>
                </a:solidFill>
              </a:rPr>
              <a:t>Initial state: </a:t>
            </a:r>
            <a:r>
              <a:rPr lang="en-US" sz="3000" dirty="0"/>
              <a:t>This is</a:t>
            </a:r>
            <a:r>
              <a:rPr lang="en-US" sz="3000" b="1" dirty="0"/>
              <a:t> </a:t>
            </a:r>
            <a:r>
              <a:rPr lang="en-US" sz="3000" dirty="0"/>
              <a:t>specified by the user’s query.</a:t>
            </a:r>
          </a:p>
          <a:p>
            <a:pPr algn="just">
              <a:lnSpc>
                <a:spcPct val="150000"/>
              </a:lnSpc>
              <a:buNone/>
            </a:pPr>
            <a:r>
              <a:rPr lang="en-US" sz="3200" b="1" dirty="0">
                <a:solidFill>
                  <a:srgbClr val="0000CC"/>
                </a:solidFill>
              </a:rPr>
              <a:t>Actions: </a:t>
            </a:r>
            <a:r>
              <a:rPr lang="en-US" sz="3200" dirty="0"/>
              <a:t>Take any flight from the current location, in any seat class, leaving the current time, leaving enough time for within airport transfer if needed.</a:t>
            </a:r>
          </a:p>
          <a:p>
            <a:pPr>
              <a:lnSpc>
                <a:spcPct val="150000"/>
              </a:lnSpc>
              <a:buNone/>
            </a:pPr>
            <a:endParaRPr lang="en-US" sz="3000" dirty="0"/>
          </a:p>
          <a:p>
            <a:pPr>
              <a:lnSpc>
                <a:spcPct val="150000"/>
              </a:lnSpc>
              <a:buNone/>
            </a:pPr>
            <a:endParaRPr lang="en-US" sz="3000" dirty="0"/>
          </a:p>
          <a:p>
            <a:pPr>
              <a:lnSpc>
                <a:spcPct val="150000"/>
              </a:lnSpc>
            </a:pPr>
            <a:endParaRPr lang="en-US" sz="3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1" name="Title 1"/>
          <p:cNvSpPr>
            <a:spLocks noGrp="1"/>
          </p:cNvSpPr>
          <p:nvPr>
            <p:ph type="title"/>
          </p:nvPr>
        </p:nvSpPr>
        <p:spPr>
          <a:xfrm>
            <a:off x="2438400" y="0"/>
            <a:ext cx="8001000" cy="1066800"/>
          </a:xfrm>
        </p:spPr>
        <p:txBody>
          <a:bodyPr/>
          <a:lstStyle/>
          <a:p>
            <a:pPr algn="r"/>
            <a:r>
              <a:rPr lang="en-US" b="1" dirty="0">
                <a:solidFill>
                  <a:srgbClr val="0000CC"/>
                </a:solidFill>
                <a:latin typeface="+mn-lt"/>
              </a:rPr>
              <a:t>Con’t…</a:t>
            </a:r>
            <a:endParaRPr lang="en-US" dirty="0">
              <a:latin typeface="+mn-lt"/>
            </a:endParaRPr>
          </a:p>
        </p:txBody>
      </p:sp>
      <p:sp>
        <p:nvSpPr>
          <p:cNvPr id="1048842" name="Slide Number Placeholder 3"/>
          <p:cNvSpPr>
            <a:spLocks noGrp="1"/>
          </p:cNvSpPr>
          <p:nvPr>
            <p:ph type="sldNum" sz="quarter" idx="4294967295"/>
          </p:nvPr>
        </p:nvSpPr>
        <p:spPr>
          <a:xfrm>
            <a:off x="5867400" y="6400800"/>
            <a:ext cx="457200" cy="457200"/>
          </a:xfrm>
        </p:spPr>
        <p:txBody>
          <a:bodyPr/>
          <a:lstStyle/>
          <a:p>
            <a:fld id="{2E78EDB2-B0FF-4D34-82C0-DCA0894CE3CA}" type="slidenum">
              <a:rPr lang="en-US" smtClean="0"/>
              <a:pPr/>
              <a:t>86</a:t>
            </a:fld>
            <a:endParaRPr lang="en-US" dirty="0"/>
          </a:p>
        </p:txBody>
      </p:sp>
      <p:sp>
        <p:nvSpPr>
          <p:cNvPr id="1048843" name="Content Placeholder 2"/>
          <p:cNvSpPr>
            <a:spLocks noGrp="1"/>
          </p:cNvSpPr>
          <p:nvPr>
            <p:ph sz="quarter" idx="1"/>
          </p:nvPr>
        </p:nvSpPr>
        <p:spPr>
          <a:xfrm>
            <a:off x="609600" y="1600200"/>
            <a:ext cx="11277600" cy="5715000"/>
          </a:xfrm>
        </p:spPr>
        <p:txBody>
          <a:bodyPr>
            <a:noAutofit/>
          </a:bodyPr>
          <a:lstStyle/>
          <a:p>
            <a:pPr algn="just">
              <a:lnSpc>
                <a:spcPct val="150000"/>
              </a:lnSpc>
              <a:buNone/>
            </a:pPr>
            <a:r>
              <a:rPr lang="en-US" sz="3000" b="1" dirty="0">
                <a:solidFill>
                  <a:srgbClr val="0000CC"/>
                </a:solidFill>
              </a:rPr>
              <a:t>Transition model: </a:t>
            </a:r>
            <a:r>
              <a:rPr lang="en-US" sz="3000" dirty="0"/>
              <a:t>The state resulting from taking a flight will have the flight’s destination as the current location and the flight’s arrival time as the current time.</a:t>
            </a:r>
          </a:p>
          <a:p>
            <a:pPr algn="just">
              <a:lnSpc>
                <a:spcPct val="150000"/>
              </a:lnSpc>
              <a:buNone/>
            </a:pPr>
            <a:r>
              <a:rPr lang="en-US" sz="3000" b="1" dirty="0">
                <a:solidFill>
                  <a:srgbClr val="0000CC"/>
                </a:solidFill>
              </a:rPr>
              <a:t>Goal Test: </a:t>
            </a:r>
            <a:r>
              <a:rPr lang="en-US" sz="3000" dirty="0"/>
              <a:t>Are the final destination specified by the user?</a:t>
            </a:r>
          </a:p>
          <a:p>
            <a:pPr algn="just">
              <a:lnSpc>
                <a:spcPct val="150000"/>
              </a:lnSpc>
              <a:buNone/>
            </a:pPr>
            <a:r>
              <a:rPr lang="en-US" sz="3000" b="1" dirty="0">
                <a:solidFill>
                  <a:srgbClr val="0000CC"/>
                </a:solidFill>
              </a:rPr>
              <a:t>Path cost: </a:t>
            </a:r>
            <a:r>
              <a:rPr lang="en-US" sz="3000" dirty="0"/>
              <a:t>This depends on monetary cost, waiting time, flight time, customs and immigration procedures, seat quality, time of day, type of airplane, frequent flyer mileage awards and so on.</a:t>
            </a:r>
          </a:p>
          <a:p>
            <a:pPr>
              <a:lnSpc>
                <a:spcPct val="150000"/>
              </a:lnSpc>
            </a:pPr>
            <a:endParaRPr lang="en-US" sz="3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Content Placeholder 2"/>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dirty="0">
                <a:solidFill>
                  <a:srgbClr val="00B050"/>
                </a:solidFill>
                <a:latin typeface="Times New Roman" panose="02020603050405020304" pitchFamily="18" charset="0"/>
                <a:cs typeface="Times New Roman" panose="02020603050405020304" pitchFamily="18" charset="0"/>
              </a:rPr>
              <a:t>THANK YOU </a:t>
            </a:r>
          </a:p>
          <a:p>
            <a:pPr marL="0" indent="0" algn="ctr">
              <a:buNone/>
            </a:pPr>
            <a:r>
              <a:rPr lang="en-US" dirty="0">
                <a:solidFill>
                  <a:srgbClr val="00B050"/>
                </a:solidFill>
                <a:latin typeface="Times New Roman" panose="02020603050405020304" pitchFamily="18" charset="0"/>
                <a:cs typeface="Times New Roman" panose="02020603050405020304" pitchFamily="18" charset="0"/>
              </a:rPr>
              <a:t>Q &amp; A</a:t>
            </a:r>
          </a:p>
          <a:p>
            <a:pPr marL="0" indent="0" algn="ctr">
              <a:buNone/>
            </a:pPr>
            <a:r>
              <a:rPr lang="en-US" sz="4000" dirty="0">
                <a:solidFill>
                  <a:srgbClr val="00B050"/>
                </a:solidFill>
                <a:latin typeface="Times New Roman" panose="02020603050405020304" pitchFamily="18" charset="0"/>
                <a:cs typeface="Times New Roman" panose="02020603050405020304" pitchFamily="18" charset="0"/>
              </a:rPr>
              <a:t>?</a:t>
            </a:r>
          </a:p>
        </p:txBody>
      </p:sp>
      <p:pic>
        <p:nvPicPr>
          <p:cNvPr id="2097166" name="Picture 6" descr="https://img.haikudeck.com/mg/BF132121-EE8A-4081-BA1E-0CC2A30FE601.jpg"/>
          <p:cNvPicPr>
            <a:picLocks noChangeAspect="1" noChangeArrowheads="1"/>
          </p:cNvPicPr>
          <p:nvPr/>
        </p:nvPicPr>
        <p:blipFill>
          <a:blip r:embed="rId2" cstate="print"/>
          <a:srcRect/>
          <a:stretch>
            <a:fillRect/>
          </a:stretch>
        </p:blipFill>
        <p:spPr bwMode="auto">
          <a:xfrm>
            <a:off x="3079466" y="2020887"/>
            <a:ext cx="4968875" cy="396081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48845" name="Slide Number Placeholder 4"/>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87</a:t>
            </a:fld>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6" name="Content Placeholder 2"/>
          <p:cNvSpPr>
            <a:spLocks noGrp="1"/>
          </p:cNvSpPr>
          <p:nvPr>
            <p:ph idx="1"/>
          </p:nvPr>
        </p:nvSpPr>
        <p:spPr>
          <a:xfrm>
            <a:off x="838200" y="1676400"/>
            <a:ext cx="10871200" cy="4495800"/>
          </a:xfrm>
        </p:spPr>
        <p:txBody>
          <a:bodyPr/>
          <a:lstStyle/>
          <a:p>
            <a:pPr algn="ctr"/>
            <a:endParaRPr lang="en-US" dirty="0"/>
          </a:p>
          <a:p>
            <a:pPr algn="ctr"/>
            <a:endParaRPr lang="en-US" dirty="0"/>
          </a:p>
          <a:p>
            <a:pPr marL="0" lvl="0" indent="0" algn="ctr">
              <a:buNone/>
            </a:pPr>
            <a:r>
              <a:rPr lang="en-US" sz="3200" b="1" i="1" dirty="0">
                <a:solidFill>
                  <a:srgbClr val="0000CC"/>
                </a:solidFill>
                <a:latin typeface="Times New Roman" panose="02020603050405020304" pitchFamily="18" charset="0"/>
                <a:cs typeface="Times New Roman" panose="02020603050405020304" pitchFamily="18" charset="0"/>
              </a:rPr>
              <a:t>Chapter Four</a:t>
            </a:r>
          </a:p>
          <a:p>
            <a:pPr marL="0" lvl="0" indent="0" algn="ctr">
              <a:buNone/>
            </a:pPr>
            <a:r>
              <a:rPr lang="en-US" sz="3200" b="1" i="1" dirty="0">
                <a:solidFill>
                  <a:srgbClr val="0000CC"/>
                </a:solidFill>
                <a:latin typeface="Times New Roman" panose="02020603050405020304" pitchFamily="18" charset="0"/>
                <a:cs typeface="Times New Roman" panose="02020603050405020304" pitchFamily="18" charset="0"/>
              </a:rPr>
              <a:t>Knowledge and Reasoning</a:t>
            </a:r>
          </a:p>
        </p:txBody>
      </p:sp>
      <p:sp>
        <p:nvSpPr>
          <p:cNvPr id="1048847" name="Slide Number Placeholder 4"/>
          <p:cNvSpPr>
            <a:spLocks noGrp="1"/>
          </p:cNvSpPr>
          <p:nvPr>
            <p:ph type="sldNum" sz="quarter" idx="4294967295"/>
          </p:nvPr>
        </p:nvSpPr>
        <p:spPr>
          <a:xfrm>
            <a:off x="0" y="1272222"/>
            <a:ext cx="711200" cy="244476"/>
          </a:xfrm>
        </p:spPr>
        <p:txBody>
          <a:bodyPr>
            <a:normAutofit fontScale="85000" lnSpcReduction="20000"/>
          </a:bodyPr>
          <a:lstStyle/>
          <a:p>
            <a:fld id="{0FCC1C12-E25C-477C-8F6F-30F012F60858}" type="slidenum">
              <a:rPr lang="en-US" smtClean="0"/>
              <a:pPr/>
              <a:t>88</a:t>
            </a:fld>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8" name="Title 1"/>
          <p:cNvSpPr>
            <a:spLocks noGrp="1"/>
          </p:cNvSpPr>
          <p:nvPr>
            <p:ph type="title"/>
          </p:nvPr>
        </p:nvSpPr>
        <p:spPr>
          <a:xfrm>
            <a:off x="2438400" y="228600"/>
            <a:ext cx="7772400" cy="838200"/>
          </a:xfrm>
        </p:spPr>
        <p:txBody>
          <a:bodyPr/>
          <a:lstStyle/>
          <a:p>
            <a:r>
              <a:rPr lang="en-GB" b="1" dirty="0">
                <a:solidFill>
                  <a:srgbClr val="FF00FF"/>
                </a:solidFill>
                <a:latin typeface="Perpetua" pitchFamily="18" charset="0"/>
              </a:rPr>
              <a:t>Knowledge: What and Why?</a:t>
            </a:r>
            <a:endParaRPr lang="en-US" b="1" dirty="0">
              <a:solidFill>
                <a:srgbClr val="FF00FF"/>
              </a:solidFill>
              <a:latin typeface="Perpetua" pitchFamily="18" charset="0"/>
            </a:endParaRPr>
          </a:p>
        </p:txBody>
      </p:sp>
      <p:sp>
        <p:nvSpPr>
          <p:cNvPr id="1048849"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89</a:t>
            </a:fld>
            <a:endParaRPr lang="en-US"/>
          </a:p>
        </p:txBody>
      </p:sp>
      <p:sp>
        <p:nvSpPr>
          <p:cNvPr id="1048850" name="Content Placeholder 2"/>
          <p:cNvSpPr>
            <a:spLocks noGrp="1"/>
          </p:cNvSpPr>
          <p:nvPr>
            <p:ph sz="quarter" idx="1"/>
          </p:nvPr>
        </p:nvSpPr>
        <p:spPr>
          <a:xfrm>
            <a:off x="711200" y="1516698"/>
            <a:ext cx="11328400" cy="5341302"/>
          </a:xfrm>
        </p:spPr>
        <p:txBody>
          <a:bodyPr>
            <a:normAutofit fontScale="92500" lnSpcReduction="10000"/>
          </a:bodyPr>
          <a:lstStyle/>
          <a:p>
            <a:pPr>
              <a:lnSpc>
                <a:spcPct val="150000"/>
              </a:lnSpc>
              <a:buFont typeface="Wingdings" pitchFamily="2" charset="2"/>
              <a:buChar char="ü"/>
            </a:pPr>
            <a:r>
              <a:rPr lang="en-GB" sz="3000" dirty="0">
                <a:cs typeface="Times New Roman" pitchFamily="18" charset="0"/>
              </a:rPr>
              <a:t> </a:t>
            </a:r>
            <a:r>
              <a:rPr lang="en-GB" dirty="0">
                <a:cs typeface="Times New Roman" pitchFamily="18" charset="0"/>
              </a:rPr>
              <a:t>Knowledge includes </a:t>
            </a:r>
            <a:r>
              <a:rPr lang="en-GB" dirty="0">
                <a:solidFill>
                  <a:srgbClr val="0000FF"/>
                </a:solidFill>
                <a:cs typeface="Times New Roman" pitchFamily="18" charset="0"/>
              </a:rPr>
              <a:t>facts</a:t>
            </a:r>
            <a:r>
              <a:rPr lang="en-GB" dirty="0">
                <a:cs typeface="Times New Roman" pitchFamily="18" charset="0"/>
              </a:rPr>
              <a:t> about the </a:t>
            </a:r>
            <a:r>
              <a:rPr lang="en-GB" dirty="0">
                <a:solidFill>
                  <a:srgbClr val="0000FF"/>
                </a:solidFill>
                <a:cs typeface="Times New Roman" pitchFamily="18" charset="0"/>
              </a:rPr>
              <a:t>real </a:t>
            </a:r>
            <a:r>
              <a:rPr lang="en-GB" dirty="0">
                <a:solidFill>
                  <a:srgbClr val="0000CC"/>
                </a:solidFill>
                <a:cs typeface="Times New Roman" pitchFamily="18" charset="0"/>
              </a:rPr>
              <a:t>world entities </a:t>
            </a:r>
            <a:r>
              <a:rPr lang="en-GB" dirty="0">
                <a:cs typeface="Times New Roman" pitchFamily="18" charset="0"/>
              </a:rPr>
              <a:t>and the relationship between them.</a:t>
            </a:r>
            <a:endParaRPr lang="en-GB" sz="3000" dirty="0">
              <a:cs typeface="Times New Roman" pitchFamily="18" charset="0"/>
            </a:endParaRPr>
          </a:p>
          <a:p>
            <a:pPr>
              <a:lnSpc>
                <a:spcPct val="150000"/>
              </a:lnSpc>
              <a:buNone/>
            </a:pPr>
            <a:r>
              <a:rPr lang="en-US" b="1" dirty="0">
                <a:solidFill>
                  <a:srgbClr val="0000FF"/>
                </a:solidFill>
              </a:rPr>
              <a:t>Why Knowledge is important</a:t>
            </a:r>
            <a:r>
              <a:rPr lang="en-US" dirty="0">
                <a:solidFill>
                  <a:srgbClr val="0000FF"/>
                </a:solidFill>
              </a:rPr>
              <a:t>?</a:t>
            </a:r>
          </a:p>
          <a:p>
            <a:pPr marL="231775" indent="-231775">
              <a:lnSpc>
                <a:spcPct val="150000"/>
              </a:lnSpc>
              <a:spcBef>
                <a:spcPts val="0"/>
              </a:spcBef>
              <a:buFont typeface="Wingdings" pitchFamily="2" charset="2"/>
              <a:buChar char="ü"/>
            </a:pPr>
            <a:r>
              <a:rPr lang="en-US" dirty="0"/>
              <a:t> We are living in complex environment where there are:</a:t>
            </a:r>
          </a:p>
          <a:p>
            <a:pPr marL="517525" lvl="1" indent="-227013">
              <a:lnSpc>
                <a:spcPct val="150000"/>
              </a:lnSpc>
              <a:spcBef>
                <a:spcPts val="0"/>
              </a:spcBef>
              <a:buFont typeface="Arial" pitchFamily="34" charset="0"/>
              <a:buChar char="•"/>
            </a:pPr>
            <a:r>
              <a:rPr lang="en-US" dirty="0"/>
              <a:t>Many actors, prosumers,  strong competitors, and high turn over</a:t>
            </a:r>
          </a:p>
          <a:p>
            <a:pPr marL="231775" indent="-231775">
              <a:lnSpc>
                <a:spcPct val="150000"/>
              </a:lnSpc>
              <a:spcBef>
                <a:spcPts val="0"/>
              </a:spcBef>
              <a:buFont typeface="Wingdings" pitchFamily="2" charset="2"/>
              <a:buChar char="ü"/>
            </a:pPr>
            <a:r>
              <a:rPr lang="en-US" dirty="0"/>
              <a:t> It enables to: </a:t>
            </a:r>
          </a:p>
          <a:p>
            <a:pPr marL="231775" indent="-231775">
              <a:lnSpc>
                <a:spcPct val="150000"/>
              </a:lnSpc>
              <a:spcBef>
                <a:spcPts val="0"/>
              </a:spcBef>
              <a:buFont typeface="Arial" pitchFamily="34" charset="0"/>
              <a:buChar char="•"/>
            </a:pPr>
            <a:r>
              <a:rPr lang="en-US" dirty="0"/>
              <a:t>Automate  reasoning , Discover new facts, Deduce new facts that follow from the KB, and Answer users queries</a:t>
            </a:r>
          </a:p>
          <a:p>
            <a:pPr marL="506095" lvl="1" indent="-231775">
              <a:lnSpc>
                <a:spcPct val="150000"/>
              </a:lnSpc>
              <a:spcBef>
                <a:spcPts val="0"/>
              </a:spcBef>
              <a:buFont typeface="Arial" pitchFamily="34" charset="0"/>
              <a:buChar char="•"/>
            </a:pPr>
            <a:r>
              <a:rPr lang="en-US" dirty="0"/>
              <a:t> Make quality decisions - select courses of actions, etc.</a:t>
            </a:r>
            <a:endParaRPr lang="en-US" sz="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normAutofit/>
          </a:bodyPr>
          <a:lstStyle/>
          <a:p>
            <a:r>
              <a:rPr lang="en-US" sz="3200" dirty="0">
                <a:solidFill>
                  <a:srgbClr val="0033CC"/>
                </a:solidFill>
                <a:latin typeface="Times New Roman" pitchFamily="18" charset="0"/>
                <a:cs typeface="Times New Roman" pitchFamily="18" charset="0"/>
              </a:rPr>
              <a:t> 3. Think rationally: The Laws of Thought</a:t>
            </a:r>
          </a:p>
        </p:txBody>
      </p:sp>
      <p:sp>
        <p:nvSpPr>
          <p:cNvPr id="1048619" name="Slide Number Placeholder 2"/>
          <p:cNvSpPr>
            <a:spLocks noGrp="1"/>
          </p:cNvSpPr>
          <p:nvPr>
            <p:ph type="sldNum" sz="quarter" idx="4294967295"/>
          </p:nvPr>
        </p:nvSpPr>
        <p:spPr>
          <a:xfrm>
            <a:off x="0" y="1272222"/>
            <a:ext cx="711200" cy="244476"/>
          </a:xfrm>
        </p:spPr>
        <p:txBody>
          <a:bodyPr>
            <a:normAutofit fontScale="85357" lnSpcReduction="20000"/>
          </a:bodyPr>
          <a:lstStyle/>
          <a:p>
            <a:fld id="{0FCC1C12-E25C-477C-8F6F-30F012F60858}" type="slidenum">
              <a:rPr lang="en-US" smtClean="0"/>
              <a:pPr/>
              <a:t>9</a:t>
            </a:fld>
            <a:endParaRPr lang="en-US"/>
          </a:p>
        </p:txBody>
      </p:sp>
      <p:sp>
        <p:nvSpPr>
          <p:cNvPr id="1048620" name="Content Placeholder 3"/>
          <p:cNvSpPr>
            <a:spLocks noGrp="1"/>
          </p:cNvSpPr>
          <p:nvPr>
            <p:ph sz="quarter" idx="1"/>
          </p:nvPr>
        </p:nvSpPr>
        <p:spPr>
          <a:xfrm>
            <a:off x="816864" y="1524000"/>
            <a:ext cx="11070336" cy="5334000"/>
          </a:xfrm>
        </p:spPr>
        <p:txBody>
          <a:bodyPr>
            <a:normAutofit/>
          </a:bodyPr>
          <a:lstStyle/>
          <a:p>
            <a:pPr>
              <a:lnSpc>
                <a:spcPct val="150000"/>
              </a:lnSpc>
              <a:buClr>
                <a:srgbClr val="FF00FF"/>
              </a:buClr>
              <a:buSzPct val="85000"/>
              <a:buFont typeface="Wingdings" pitchFamily="2" charset="2"/>
              <a:buChar char="q"/>
            </a:pPr>
            <a:r>
              <a:rPr lang="en-US" sz="2800" dirty="0"/>
              <a:t> A system is rational if it thinks/does the right thing through correct reasoning.</a:t>
            </a:r>
            <a:endParaRPr lang="en-US" sz="1800" dirty="0"/>
          </a:p>
          <a:p>
            <a:pPr>
              <a:lnSpc>
                <a:spcPct val="150000"/>
              </a:lnSpc>
              <a:buClr>
                <a:srgbClr val="FF00FF"/>
              </a:buClr>
              <a:buSzPct val="85000"/>
              <a:buFont typeface="Wingdings" pitchFamily="2" charset="2"/>
              <a:buChar char="q"/>
            </a:pPr>
            <a:r>
              <a:rPr lang="en-US" sz="1800" b="1" dirty="0"/>
              <a:t> </a:t>
            </a:r>
            <a:r>
              <a:rPr lang="en-US" b="1" dirty="0">
                <a:solidFill>
                  <a:srgbClr val="FF00FF"/>
                </a:solidFill>
              </a:rPr>
              <a:t>Aristotle</a:t>
            </a:r>
            <a:r>
              <a:rPr lang="en-US" dirty="0">
                <a:solidFill>
                  <a:srgbClr val="FF00FF"/>
                </a:solidFill>
              </a:rPr>
              <a:t>: </a:t>
            </a:r>
            <a:r>
              <a:rPr lang="en-US" sz="2800" dirty="0"/>
              <a:t>provided the correct </a:t>
            </a:r>
            <a:r>
              <a:rPr lang="en-US" sz="2800" dirty="0">
                <a:solidFill>
                  <a:srgbClr val="0033CC"/>
                </a:solidFill>
              </a:rPr>
              <a:t>arguments/ thought </a:t>
            </a:r>
            <a:r>
              <a:rPr lang="en-US" sz="2800" dirty="0"/>
              <a:t>structures that always </a:t>
            </a:r>
            <a:r>
              <a:rPr lang="en-US" sz="2800" b="1" dirty="0">
                <a:solidFill>
                  <a:srgbClr val="FF00FF"/>
                </a:solidFill>
              </a:rPr>
              <a:t>gave correct conclusions given correct premises</a:t>
            </a:r>
            <a:r>
              <a:rPr lang="en-US" sz="2800" dirty="0">
                <a:solidFill>
                  <a:srgbClr val="FF00FF"/>
                </a:solidFill>
              </a:rPr>
              <a:t>.</a:t>
            </a:r>
          </a:p>
          <a:p>
            <a:pPr>
              <a:lnSpc>
                <a:spcPct val="150000"/>
              </a:lnSpc>
              <a:buClr>
                <a:srgbClr val="0033CC"/>
              </a:buClr>
              <a:buSzPct val="85000"/>
              <a:buFont typeface="Wingdings" pitchFamily="2" charset="2"/>
              <a:buChar char="ü"/>
            </a:pPr>
            <a:r>
              <a:rPr lang="en-US" sz="2400" dirty="0"/>
              <a:t>Abebe is a man; all men are mortal; therefore Abebe is mortal</a:t>
            </a:r>
          </a:p>
          <a:p>
            <a:pPr>
              <a:lnSpc>
                <a:spcPct val="150000"/>
              </a:lnSpc>
              <a:buClr>
                <a:srgbClr val="0033CC"/>
              </a:buClr>
              <a:buSzPct val="85000"/>
              <a:buFont typeface="Wingdings" pitchFamily="2" charset="2"/>
              <a:buChar char="ü"/>
            </a:pPr>
            <a:r>
              <a:rPr lang="en-US" sz="2400" dirty="0"/>
              <a:t>These Laws of thought governed the operation of the mind and initiated the field of </a:t>
            </a:r>
            <a:r>
              <a:rPr lang="en-US" sz="2400" b="1" dirty="0">
                <a:solidFill>
                  <a:srgbClr val="FF00FF"/>
                </a:solidFill>
              </a:rPr>
              <a:t>Logic</a:t>
            </a:r>
            <a:r>
              <a:rPr lang="en-US" sz="2400" dirty="0">
                <a:solidFill>
                  <a:srgbClr val="FF00FF"/>
                </a:solidFill>
              </a:rPr>
              <a:t>.</a:t>
            </a:r>
            <a:endParaRPr lang="en-US" dirty="0">
              <a:solidFill>
                <a:srgbClr val="FF00FF"/>
              </a:solidFill>
            </a:endParaRPr>
          </a:p>
          <a:p>
            <a:pPr>
              <a:lnSpc>
                <a:spcPct val="150000"/>
              </a:lnSpc>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4" name="Title 1"/>
          <p:cNvSpPr>
            <a:spLocks noGrp="1"/>
          </p:cNvSpPr>
          <p:nvPr>
            <p:ph type="title"/>
          </p:nvPr>
        </p:nvSpPr>
        <p:spPr>
          <a:xfrm>
            <a:off x="2438400" y="152400"/>
            <a:ext cx="7772400" cy="685800"/>
          </a:xfrm>
        </p:spPr>
        <p:txBody>
          <a:bodyPr>
            <a:normAutofit fontScale="90000"/>
          </a:bodyPr>
          <a:lstStyle/>
          <a:p>
            <a:r>
              <a:rPr lang="en-US" b="1" dirty="0">
                <a:solidFill>
                  <a:srgbClr val="FF00FF"/>
                </a:solidFill>
                <a:latin typeface="Times New Roman" pitchFamily="18" charset="0"/>
              </a:rPr>
              <a:t>Knowledge Base Agent</a:t>
            </a:r>
            <a:endParaRPr lang="en-US" dirty="0">
              <a:solidFill>
                <a:srgbClr val="FF00FF"/>
              </a:solidFill>
            </a:endParaRPr>
          </a:p>
        </p:txBody>
      </p:sp>
      <p:sp>
        <p:nvSpPr>
          <p:cNvPr id="1048855" name="Slide Number Placeholder 4"/>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90</a:t>
            </a:fld>
            <a:endParaRPr lang="en-US" dirty="0"/>
          </a:p>
        </p:txBody>
      </p:sp>
      <p:sp>
        <p:nvSpPr>
          <p:cNvPr id="1048856" name="Content Placeholder 2"/>
          <p:cNvSpPr>
            <a:spLocks noGrp="1"/>
          </p:cNvSpPr>
          <p:nvPr>
            <p:ph sz="quarter" idx="1"/>
          </p:nvPr>
        </p:nvSpPr>
        <p:spPr>
          <a:xfrm>
            <a:off x="533400" y="1265295"/>
            <a:ext cx="11353800" cy="6096000"/>
          </a:xfrm>
        </p:spPr>
        <p:txBody>
          <a:bodyPr>
            <a:normAutofit/>
          </a:bodyPr>
          <a:lstStyle/>
          <a:p>
            <a:pPr>
              <a:lnSpc>
                <a:spcPct val="150000"/>
              </a:lnSpc>
              <a:buFont typeface="Wingdings" pitchFamily="2" charset="2"/>
              <a:buChar char="Ø"/>
            </a:pPr>
            <a:r>
              <a:rPr lang="en-US" sz="2800" dirty="0">
                <a:latin typeface="Times New Roman" pitchFamily="18" charset="0"/>
              </a:rPr>
              <a:t> </a:t>
            </a:r>
            <a:r>
              <a:rPr lang="en-US" sz="2800" dirty="0">
                <a:solidFill>
                  <a:srgbClr val="0000FF"/>
                </a:solidFill>
              </a:rPr>
              <a:t>Knowledge base agent </a:t>
            </a:r>
            <a:r>
              <a:rPr lang="en-US" sz="2800" dirty="0"/>
              <a:t>is an agent that perform action </a:t>
            </a:r>
            <a:r>
              <a:rPr lang="en-US" sz="2800" dirty="0">
                <a:solidFill>
                  <a:srgbClr val="FF00FF"/>
                </a:solidFill>
              </a:rPr>
              <a:t>using the knowledge it has and reason </a:t>
            </a:r>
            <a:r>
              <a:rPr lang="en-US" sz="2800" dirty="0"/>
              <a:t>about their action using its inference procedure. </a:t>
            </a:r>
          </a:p>
          <a:p>
            <a:pPr>
              <a:lnSpc>
                <a:spcPct val="150000"/>
              </a:lnSpc>
              <a:buFont typeface="Wingdings" pitchFamily="2" charset="2"/>
              <a:buChar char="Ø"/>
            </a:pPr>
            <a:r>
              <a:rPr lang="en-GB" sz="3200" dirty="0"/>
              <a:t>Consists of two parts: </a:t>
            </a:r>
          </a:p>
          <a:p>
            <a:pPr>
              <a:lnSpc>
                <a:spcPct val="150000"/>
              </a:lnSpc>
              <a:buFont typeface="Wingdings" pitchFamily="2" charset="2"/>
              <a:buChar char="ü"/>
            </a:pPr>
            <a:r>
              <a:rPr lang="en-GB" sz="3200" dirty="0"/>
              <a:t> </a:t>
            </a:r>
            <a:r>
              <a:rPr lang="en-GB" sz="3000" dirty="0">
                <a:solidFill>
                  <a:srgbClr val="0000CC"/>
                </a:solidFill>
              </a:rPr>
              <a:t>knowledge base: </a:t>
            </a:r>
            <a:r>
              <a:rPr lang="en-GB" dirty="0"/>
              <a:t>contains the domain-specific knowledge that the agent has of its environment. This can consist of facts, but also rules that describe the structure of the environment.</a:t>
            </a:r>
            <a:endParaRPr lang="en-GB" sz="2200" dirty="0"/>
          </a:p>
          <a:p>
            <a:pPr>
              <a:lnSpc>
                <a:spcPct val="150000"/>
              </a:lnSpc>
              <a:buFont typeface="Wingdings" pitchFamily="2" charset="2"/>
              <a:buChar char="ü"/>
            </a:pPr>
            <a:r>
              <a:rPr lang="en-GB" sz="2200" dirty="0"/>
              <a:t> </a:t>
            </a:r>
            <a:r>
              <a:rPr lang="en-GB" sz="3000" dirty="0">
                <a:solidFill>
                  <a:srgbClr val="0000CC"/>
                </a:solidFill>
              </a:rPr>
              <a:t>Inference engine: </a:t>
            </a:r>
            <a:r>
              <a:rPr lang="en-GB" dirty="0"/>
              <a:t>It consists of algorithms that take the contents of the knowledge base and infer (i.e. deduce) new knowledge about the 	world.</a:t>
            </a:r>
            <a:endParaRPr lang="en-US" sz="3000" dirty="0"/>
          </a:p>
          <a:p>
            <a:pPr>
              <a:lnSpc>
                <a:spcPct val="150000"/>
              </a:lnSpc>
              <a:buFont typeface="Wingdings" pitchFamily="2" charset="2"/>
              <a:buChar char="ü"/>
            </a:pPr>
            <a:endParaRPr lang="en-US" sz="3200" dirty="0"/>
          </a:p>
          <a:p>
            <a:pPr>
              <a:lnSpc>
                <a:spcPct val="150000"/>
              </a:lnSpc>
              <a:buNone/>
            </a:pPr>
            <a:endParaRPr lang="en-US" sz="2800" dirty="0">
              <a:latin typeface="Times New Roman" pitchFamily="18" charset="0"/>
            </a:endParaRPr>
          </a:p>
          <a:p>
            <a:pPr>
              <a:lnSpc>
                <a:spcPct val="150000"/>
              </a:lnSpc>
              <a:buNone/>
            </a:pPr>
            <a:endParaRPr lang="en-US" sz="2800" dirty="0">
              <a:latin typeface="Times New Roman" pitchFamily="18" charset="0"/>
            </a:endParaRPr>
          </a:p>
          <a:p>
            <a:pPr>
              <a:lnSpc>
                <a:spcPct val="150000"/>
              </a:lnSpc>
              <a:buNone/>
            </a:pPr>
            <a:endParaRPr lang="en-US" sz="2800" dirty="0">
              <a:latin typeface="Times New Roman" pitchFamily="18" charset="0"/>
            </a:endParaRPr>
          </a:p>
          <a:p>
            <a:pPr>
              <a:lnSpc>
                <a:spcPct val="150000"/>
              </a:lnSpc>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7" name="Title 1"/>
          <p:cNvSpPr>
            <a:spLocks noGrp="1"/>
          </p:cNvSpPr>
          <p:nvPr>
            <p:ph type="title"/>
          </p:nvPr>
        </p:nvSpPr>
        <p:spPr>
          <a:xfrm>
            <a:off x="2438400" y="228600"/>
            <a:ext cx="8001000" cy="838200"/>
          </a:xfrm>
        </p:spPr>
        <p:txBody>
          <a:bodyPr>
            <a:noAutofit/>
          </a:bodyPr>
          <a:lstStyle/>
          <a:p>
            <a:pPr algn="r"/>
            <a:r>
              <a:rPr lang="en-US" sz="4400" b="1" dirty="0">
                <a:solidFill>
                  <a:srgbClr val="FF00FF"/>
                </a:solidFill>
                <a:latin typeface="+mn-lt"/>
              </a:rPr>
              <a:t>Con’t…</a:t>
            </a:r>
          </a:p>
        </p:txBody>
      </p:sp>
      <p:sp>
        <p:nvSpPr>
          <p:cNvPr id="1048858"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91</a:t>
            </a:fld>
            <a:endParaRPr lang="en-US"/>
          </a:p>
        </p:txBody>
      </p:sp>
      <p:sp>
        <p:nvSpPr>
          <p:cNvPr id="1048859" name="Content Placeholder 3"/>
          <p:cNvSpPr>
            <a:spLocks noGrp="1"/>
          </p:cNvSpPr>
          <p:nvPr>
            <p:ph sz="quarter" idx="1"/>
          </p:nvPr>
        </p:nvSpPr>
        <p:spPr>
          <a:xfrm>
            <a:off x="1066800" y="1516698"/>
            <a:ext cx="10287000" cy="5562600"/>
          </a:xfrm>
        </p:spPr>
        <p:txBody>
          <a:bodyPr>
            <a:normAutofit lnSpcReduction="10000"/>
          </a:bodyPr>
          <a:lstStyle/>
          <a:p>
            <a:pPr>
              <a:lnSpc>
                <a:spcPct val="150000"/>
              </a:lnSpc>
              <a:buFont typeface="Wingdings" pitchFamily="2" charset="2"/>
              <a:buChar char="Ø"/>
            </a:pPr>
            <a:endParaRPr lang="en-US" dirty="0">
              <a:solidFill>
                <a:srgbClr val="0000CC"/>
              </a:solidFill>
            </a:endParaRPr>
          </a:p>
          <a:p>
            <a:pPr>
              <a:lnSpc>
                <a:spcPct val="150000"/>
              </a:lnSpc>
              <a:buFont typeface="Wingdings" pitchFamily="2" charset="2"/>
              <a:buChar char="Ø"/>
            </a:pPr>
            <a:endParaRPr lang="en-US" dirty="0">
              <a:solidFill>
                <a:srgbClr val="0000CC"/>
              </a:solidFill>
            </a:endParaRPr>
          </a:p>
          <a:p>
            <a:pPr>
              <a:lnSpc>
                <a:spcPct val="150000"/>
              </a:lnSpc>
              <a:buFont typeface="Wingdings" pitchFamily="2" charset="2"/>
              <a:buChar char="Ø"/>
            </a:pPr>
            <a:endParaRPr lang="en-US" dirty="0">
              <a:solidFill>
                <a:srgbClr val="0000CC"/>
              </a:solidFill>
            </a:endParaRPr>
          </a:p>
          <a:p>
            <a:pPr>
              <a:lnSpc>
                <a:spcPct val="150000"/>
              </a:lnSpc>
              <a:buNone/>
            </a:pPr>
            <a:endParaRPr lang="en-US" dirty="0">
              <a:solidFill>
                <a:srgbClr val="0000CC"/>
              </a:solidFill>
            </a:endParaRPr>
          </a:p>
          <a:p>
            <a:pPr>
              <a:lnSpc>
                <a:spcPct val="150000"/>
              </a:lnSpc>
              <a:buFont typeface="Wingdings" pitchFamily="2" charset="2"/>
              <a:buChar char="Ø"/>
            </a:pPr>
            <a:r>
              <a:rPr lang="en-US" sz="2800" dirty="0">
                <a:solidFill>
                  <a:srgbClr val="0000CC"/>
                </a:solidFill>
              </a:rPr>
              <a:t> Knowledge base </a:t>
            </a:r>
            <a:r>
              <a:rPr lang="en-US" sz="2800" dirty="0"/>
              <a:t>is a </a:t>
            </a:r>
            <a:r>
              <a:rPr lang="en-US" sz="2800" dirty="0">
                <a:solidFill>
                  <a:srgbClr val="0000FF"/>
                </a:solidFill>
              </a:rPr>
              <a:t>set</a:t>
            </a:r>
            <a:r>
              <a:rPr lang="en-US" sz="2800" dirty="0"/>
              <a:t> of representation of </a:t>
            </a:r>
            <a:r>
              <a:rPr lang="en-US" sz="2800" dirty="0">
                <a:solidFill>
                  <a:srgbClr val="0000FF"/>
                </a:solidFill>
              </a:rPr>
              <a:t>facts</a:t>
            </a:r>
            <a:r>
              <a:rPr lang="en-US" sz="2800" dirty="0"/>
              <a:t> and their relation ships called </a:t>
            </a:r>
            <a:r>
              <a:rPr lang="en-US" sz="2800" b="1" dirty="0">
                <a:solidFill>
                  <a:schemeClr val="accent2"/>
                </a:solidFill>
                <a:effectLst>
                  <a:outerShdw blurRad="38100" dist="38100" dir="2700000" algn="tl">
                    <a:srgbClr val="C0C0C0"/>
                  </a:outerShdw>
                </a:effectLst>
              </a:rPr>
              <a:t>rules</a:t>
            </a:r>
            <a:r>
              <a:rPr lang="en-US" sz="2800" dirty="0"/>
              <a:t> about the world</a:t>
            </a:r>
          </a:p>
          <a:p>
            <a:pPr>
              <a:lnSpc>
                <a:spcPct val="150000"/>
              </a:lnSpc>
              <a:buFont typeface="Wingdings" pitchFamily="2" charset="2"/>
              <a:buChar char="Ø"/>
            </a:pPr>
            <a:r>
              <a:rPr lang="en-US" sz="2800" dirty="0"/>
              <a:t> Each fact/rules are called </a:t>
            </a:r>
            <a:r>
              <a:rPr lang="en-US" sz="2800" b="1" dirty="0">
                <a:solidFill>
                  <a:schemeClr val="accent2"/>
                </a:solidFill>
                <a:effectLst>
                  <a:outerShdw blurRad="38100" dist="38100" dir="2700000" algn="tl">
                    <a:srgbClr val="C0C0C0"/>
                  </a:outerShdw>
                </a:effectLst>
              </a:rPr>
              <a:t>sentences</a:t>
            </a:r>
            <a:r>
              <a:rPr lang="en-US" sz="2800" dirty="0">
                <a:solidFill>
                  <a:schemeClr val="accent2"/>
                </a:solidFill>
              </a:rPr>
              <a:t> </a:t>
            </a:r>
            <a:r>
              <a:rPr lang="en-US" sz="2800" dirty="0"/>
              <a:t>which is represented using a language called </a:t>
            </a:r>
            <a:r>
              <a:rPr lang="en-US" sz="2800" dirty="0">
                <a:solidFill>
                  <a:srgbClr val="0000FF"/>
                </a:solidFill>
              </a:rPr>
              <a:t>knowledge representation language</a:t>
            </a:r>
            <a:r>
              <a:rPr lang="en-US" dirty="0"/>
              <a:t>.</a:t>
            </a:r>
          </a:p>
          <a:p>
            <a:endParaRPr lang="en-US" dirty="0"/>
          </a:p>
        </p:txBody>
      </p:sp>
      <p:pic>
        <p:nvPicPr>
          <p:cNvPr id="2097167" name="Picture 4" descr="kbs"/>
          <p:cNvPicPr>
            <a:picLocks noChangeAspect="1" noChangeArrowheads="1"/>
          </p:cNvPicPr>
          <p:nvPr/>
        </p:nvPicPr>
        <p:blipFill>
          <a:blip r:embed="rId2"/>
          <a:srcRect/>
          <a:stretch>
            <a:fillRect/>
          </a:stretch>
        </p:blipFill>
        <p:spPr bwMode="auto">
          <a:xfrm>
            <a:off x="1828800" y="1752600"/>
            <a:ext cx="8077200" cy="23622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0" name="Title 1"/>
          <p:cNvSpPr>
            <a:spLocks noGrp="1"/>
          </p:cNvSpPr>
          <p:nvPr>
            <p:ph type="title"/>
          </p:nvPr>
        </p:nvSpPr>
        <p:spPr>
          <a:xfrm>
            <a:off x="2438400" y="0"/>
            <a:ext cx="8001000" cy="990600"/>
          </a:xfrm>
        </p:spPr>
        <p:txBody>
          <a:bodyPr>
            <a:normAutofit/>
          </a:bodyPr>
          <a:lstStyle/>
          <a:p>
            <a:pPr algn="r"/>
            <a:r>
              <a:rPr lang="en-US" b="1" dirty="0">
                <a:solidFill>
                  <a:srgbClr val="FF00FF"/>
                </a:solidFill>
                <a:latin typeface="+mn-lt"/>
              </a:rPr>
              <a:t>Con’t…</a:t>
            </a:r>
            <a:endParaRPr lang="en-US" dirty="0">
              <a:latin typeface="+mn-lt"/>
            </a:endParaRPr>
          </a:p>
        </p:txBody>
      </p:sp>
      <p:sp>
        <p:nvSpPr>
          <p:cNvPr id="1048861"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92</a:t>
            </a:fld>
            <a:endParaRPr lang="en-US"/>
          </a:p>
        </p:txBody>
      </p:sp>
      <p:sp>
        <p:nvSpPr>
          <p:cNvPr id="1048862" name="Content Placeholder 2"/>
          <p:cNvSpPr>
            <a:spLocks noGrp="1"/>
          </p:cNvSpPr>
          <p:nvPr>
            <p:ph sz="quarter" idx="1"/>
          </p:nvPr>
        </p:nvSpPr>
        <p:spPr>
          <a:xfrm>
            <a:off x="609600" y="685800"/>
            <a:ext cx="11353800" cy="6019800"/>
          </a:xfrm>
        </p:spPr>
        <p:txBody>
          <a:bodyPr>
            <a:normAutofit fontScale="92500"/>
          </a:bodyPr>
          <a:lstStyle/>
          <a:p>
            <a:pPr>
              <a:lnSpc>
                <a:spcPct val="150000"/>
              </a:lnSpc>
              <a:buFont typeface="Wingdings" pitchFamily="2" charset="2"/>
              <a:buChar char="Ø"/>
            </a:pPr>
            <a:r>
              <a:rPr lang="en-US" sz="2400" b="1" dirty="0">
                <a:solidFill>
                  <a:schemeClr val="accent2"/>
                </a:solidFill>
              </a:rPr>
              <a:t>Declarative</a:t>
            </a:r>
            <a:r>
              <a:rPr lang="en-US" sz="2400" b="1" dirty="0"/>
              <a:t> approach to building an agent (or other system):</a:t>
            </a:r>
          </a:p>
          <a:p>
            <a:pPr lvl="1">
              <a:lnSpc>
                <a:spcPct val="150000"/>
              </a:lnSpc>
              <a:buClr>
                <a:srgbClr val="0000FF"/>
              </a:buClr>
              <a:buFont typeface="Wingdings" pitchFamily="2" charset="2"/>
              <a:buChar char="ü"/>
            </a:pPr>
            <a:r>
              <a:rPr lang="en-US" dirty="0"/>
              <a:t> Tell it what it needs to know (Knowledge base) </a:t>
            </a:r>
          </a:p>
          <a:p>
            <a:pPr lvl="1">
              <a:lnSpc>
                <a:spcPct val="150000"/>
              </a:lnSpc>
              <a:buClr>
                <a:srgbClr val="0000FF"/>
              </a:buClr>
              <a:buFont typeface="Wingdings" pitchFamily="2" charset="2"/>
              <a:buChar char="ü"/>
            </a:pPr>
            <a:r>
              <a:rPr lang="en-US" dirty="0"/>
              <a:t> Ask what it knows</a:t>
            </a:r>
          </a:p>
          <a:p>
            <a:pPr>
              <a:lnSpc>
                <a:spcPct val="150000"/>
              </a:lnSpc>
              <a:buFont typeface="Wingdings" pitchFamily="2" charset="2"/>
              <a:buChar char="Ø"/>
            </a:pPr>
            <a:r>
              <a:rPr lang="en-US" sz="2400" dirty="0"/>
              <a:t>Answers should follow from the KB</a:t>
            </a:r>
          </a:p>
          <a:p>
            <a:pPr>
              <a:lnSpc>
                <a:spcPct val="150000"/>
              </a:lnSpc>
              <a:buFont typeface="Wingdings" pitchFamily="2" charset="2"/>
              <a:buChar char="Ø"/>
            </a:pPr>
            <a:r>
              <a:rPr lang="en-US" sz="2800" dirty="0"/>
              <a:t> The agent must be able to:</a:t>
            </a:r>
          </a:p>
          <a:p>
            <a:pPr lvl="2">
              <a:lnSpc>
                <a:spcPct val="150000"/>
              </a:lnSpc>
              <a:buClr>
                <a:srgbClr val="0000FF"/>
              </a:buClr>
              <a:buFont typeface="Wingdings" pitchFamily="2" charset="2"/>
              <a:buChar char="ü"/>
            </a:pPr>
            <a:r>
              <a:rPr lang="en-US" sz="2400" dirty="0"/>
              <a:t> Represent states of the world, actions, etc.</a:t>
            </a:r>
          </a:p>
          <a:p>
            <a:pPr lvl="2">
              <a:lnSpc>
                <a:spcPct val="150000"/>
              </a:lnSpc>
              <a:buClr>
                <a:srgbClr val="0000FF"/>
              </a:buClr>
              <a:buFont typeface="Wingdings" pitchFamily="2" charset="2"/>
              <a:buChar char="ü"/>
            </a:pPr>
            <a:r>
              <a:rPr lang="en-US" sz="2400" dirty="0"/>
              <a:t> Incorporate new percepts (facts and rules)</a:t>
            </a:r>
          </a:p>
          <a:p>
            <a:pPr lvl="2">
              <a:lnSpc>
                <a:spcPct val="150000"/>
              </a:lnSpc>
              <a:buClr>
                <a:srgbClr val="0000FF"/>
              </a:buClr>
              <a:buFont typeface="Wingdings" pitchFamily="2" charset="2"/>
              <a:buChar char="ü"/>
            </a:pPr>
            <a:r>
              <a:rPr lang="en-US" sz="2400" dirty="0"/>
              <a:t> Deduce hidden properties of the world</a:t>
            </a:r>
          </a:p>
          <a:p>
            <a:pPr lvl="2">
              <a:lnSpc>
                <a:spcPct val="150000"/>
              </a:lnSpc>
              <a:buClr>
                <a:srgbClr val="0000FF"/>
              </a:buClr>
              <a:buFont typeface="Wingdings" pitchFamily="2" charset="2"/>
              <a:buChar char="ü"/>
            </a:pPr>
            <a:r>
              <a:rPr lang="en-US" sz="2400" dirty="0"/>
              <a:t> Deduce appropriate actions</a:t>
            </a:r>
          </a:p>
          <a:p>
            <a:pPr lvl="2">
              <a:lnSpc>
                <a:spcPct val="150000"/>
              </a:lnSpc>
              <a:buClr>
                <a:srgbClr val="0000FF"/>
              </a:buClr>
              <a:buFont typeface="Wingdings" pitchFamily="2" charset="2"/>
              <a:buChar char="ü"/>
            </a:pPr>
            <a:r>
              <a:rPr lang="en-US" sz="2400" dirty="0"/>
              <a:t> Update internal representations of the world</a:t>
            </a:r>
          </a:p>
          <a:p>
            <a:pPr>
              <a:lnSpc>
                <a:spcPct val="150000"/>
              </a:lnSpc>
              <a:buNone/>
            </a:pPr>
            <a:endParaRPr lang="en-US" sz="2400" dirty="0"/>
          </a:p>
          <a:p>
            <a:pPr>
              <a:lnSpc>
                <a:spcPct val="150000"/>
              </a:lnSpc>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3" name="Title 1"/>
          <p:cNvSpPr>
            <a:spLocks noGrp="1"/>
          </p:cNvSpPr>
          <p:nvPr>
            <p:ph type="title"/>
          </p:nvPr>
        </p:nvSpPr>
        <p:spPr>
          <a:xfrm>
            <a:off x="2438400" y="0"/>
            <a:ext cx="6629400" cy="914400"/>
          </a:xfrm>
        </p:spPr>
        <p:txBody>
          <a:bodyPr>
            <a:normAutofit/>
          </a:bodyPr>
          <a:lstStyle/>
          <a:p>
            <a:pPr lvl="1" algn="ctr" rtl="0">
              <a:spcBef>
                <a:spcPct val="0"/>
              </a:spcBef>
            </a:pPr>
            <a:r>
              <a:rPr lang="en-US" sz="4000" b="1" dirty="0">
                <a:solidFill>
                  <a:srgbClr val="FF00FF"/>
                </a:solidFill>
                <a:latin typeface="+mn-lt"/>
              </a:rPr>
              <a:t>   Logical Agents </a:t>
            </a:r>
          </a:p>
        </p:txBody>
      </p:sp>
      <p:sp>
        <p:nvSpPr>
          <p:cNvPr id="1048864"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93</a:t>
            </a:fld>
            <a:endParaRPr lang="en-US"/>
          </a:p>
        </p:txBody>
      </p:sp>
      <p:sp>
        <p:nvSpPr>
          <p:cNvPr id="1048865" name="Content Placeholder 2"/>
          <p:cNvSpPr>
            <a:spLocks noGrp="1"/>
          </p:cNvSpPr>
          <p:nvPr>
            <p:ph sz="quarter" idx="1"/>
          </p:nvPr>
        </p:nvSpPr>
        <p:spPr>
          <a:xfrm>
            <a:off x="838200" y="1495916"/>
            <a:ext cx="10972800" cy="5791200"/>
          </a:xfrm>
        </p:spPr>
        <p:txBody>
          <a:bodyPr>
            <a:noAutofit/>
          </a:bodyPr>
          <a:lstStyle/>
          <a:p>
            <a:pPr>
              <a:lnSpc>
                <a:spcPct val="150000"/>
              </a:lnSpc>
              <a:buClr>
                <a:srgbClr val="FF00FF"/>
              </a:buClr>
              <a:buFont typeface="Wingdings" pitchFamily="2" charset="2"/>
              <a:buChar char="ü"/>
              <a:tabLst>
                <a:tab pos="5037138" algn="l"/>
              </a:tabLst>
            </a:pPr>
            <a:r>
              <a:rPr lang="en-US" sz="2800" b="1" dirty="0">
                <a:solidFill>
                  <a:schemeClr val="accent2"/>
                </a:solidFill>
                <a:effectLst>
                  <a:outerShdw blurRad="38100" dist="38100" dir="2700000" algn="tl">
                    <a:srgbClr val="C0C0C0"/>
                  </a:outerShdw>
                </a:effectLst>
              </a:rPr>
              <a:t> Logic</a:t>
            </a:r>
            <a:r>
              <a:rPr lang="en-US" sz="2800" dirty="0"/>
              <a:t> is the study of principles of </a:t>
            </a:r>
            <a:r>
              <a:rPr lang="en-US" sz="2800" dirty="0">
                <a:solidFill>
                  <a:srgbClr val="0000FF"/>
                </a:solidFill>
              </a:rPr>
              <a:t>reasoning and arguments </a:t>
            </a:r>
            <a:r>
              <a:rPr lang="en-US" sz="2800" dirty="0"/>
              <a:t>towards the truth of a given conclusion given premises.</a:t>
            </a:r>
            <a:endParaRPr lang="en-US" sz="2800" b="1" dirty="0">
              <a:solidFill>
                <a:schemeClr val="accent2"/>
              </a:solidFill>
              <a:effectLst>
                <a:outerShdw blurRad="38100" dist="38100" dir="2700000" algn="tl">
                  <a:srgbClr val="C0C0C0"/>
                </a:outerShdw>
              </a:effectLst>
            </a:endParaRPr>
          </a:p>
          <a:p>
            <a:pPr>
              <a:lnSpc>
                <a:spcPct val="150000"/>
              </a:lnSpc>
              <a:buClr>
                <a:srgbClr val="FF00FF"/>
              </a:buClr>
              <a:buFont typeface="Wingdings" pitchFamily="2" charset="2"/>
              <a:buChar char="ü"/>
              <a:tabLst>
                <a:tab pos="5037138" algn="l"/>
              </a:tabLst>
            </a:pPr>
            <a:r>
              <a:rPr lang="en-US" sz="2800" b="1" dirty="0">
                <a:solidFill>
                  <a:schemeClr val="accent2"/>
                </a:solidFill>
                <a:effectLst>
                  <a:outerShdw blurRad="38100" dist="38100" dir="2700000" algn="tl">
                    <a:srgbClr val="C0C0C0"/>
                  </a:outerShdw>
                </a:effectLst>
              </a:rPr>
              <a:t> Logic</a:t>
            </a:r>
            <a:r>
              <a:rPr lang="en-US" sz="2800" dirty="0"/>
              <a:t> in AI is the key idea for KB design, KB representation and inferencing (reasoning).</a:t>
            </a:r>
            <a:endParaRPr lang="en-US" sz="2800" b="1" dirty="0">
              <a:solidFill>
                <a:schemeClr val="accent2"/>
              </a:solidFill>
              <a:effectLst>
                <a:outerShdw blurRad="38100" dist="38100" dir="2700000" algn="tl">
                  <a:srgbClr val="C0C0C0"/>
                </a:outerShdw>
              </a:effectLst>
            </a:endParaRPr>
          </a:p>
          <a:p>
            <a:pPr>
              <a:lnSpc>
                <a:spcPct val="150000"/>
              </a:lnSpc>
              <a:buClr>
                <a:srgbClr val="FF00FF"/>
              </a:buClr>
              <a:buFont typeface="Wingdings" pitchFamily="2" charset="2"/>
              <a:buChar char="ü"/>
              <a:tabLst>
                <a:tab pos="5037138" algn="l"/>
              </a:tabLst>
            </a:pPr>
            <a:r>
              <a:rPr lang="en-US" sz="2800" b="1" dirty="0">
                <a:solidFill>
                  <a:schemeClr val="accent2"/>
                </a:solidFill>
                <a:effectLst>
                  <a:outerShdw blurRad="38100" dist="38100" dir="2700000" algn="tl">
                    <a:srgbClr val="C0C0C0"/>
                  </a:outerShdw>
                </a:effectLst>
              </a:rPr>
              <a:t> Logic</a:t>
            </a:r>
            <a:r>
              <a:rPr lang="en-US" sz="2800" dirty="0">
                <a:solidFill>
                  <a:schemeClr val="accent2"/>
                </a:solidFill>
              </a:rPr>
              <a:t> </a:t>
            </a:r>
            <a:r>
              <a:rPr lang="en-US" sz="2800" dirty="0"/>
              <a:t>is formal languages use for representing information so that conclusions can be drawn.</a:t>
            </a:r>
            <a:endParaRPr lang="en-US" sz="2800" dirty="0">
              <a:solidFill>
                <a:srgbClr val="000000"/>
              </a:solidFill>
              <a:cs typeface="Times New Roman" pitchFamily="18" charset="0"/>
            </a:endParaRPr>
          </a:p>
          <a:p>
            <a:pPr>
              <a:lnSpc>
                <a:spcPct val="150000"/>
              </a:lnSpc>
              <a:buClr>
                <a:srgbClr val="FF00FF"/>
              </a:buClr>
              <a:buFont typeface="Wingdings" pitchFamily="2" charset="2"/>
              <a:buChar char="ü"/>
              <a:tabLst>
                <a:tab pos="5037138" algn="l"/>
              </a:tabLst>
            </a:pPr>
            <a:r>
              <a:rPr lang="en-US" sz="2800" dirty="0">
                <a:solidFill>
                  <a:srgbClr val="000000"/>
                </a:solidFill>
                <a:cs typeface="Times New Roman" pitchFamily="18" charset="0"/>
              </a:rPr>
              <a:t> Logic is the systematic study of the general conditions of valid                inferences.</a:t>
            </a:r>
          </a:p>
          <a:p>
            <a:pPr>
              <a:lnSpc>
                <a:spcPct val="150000"/>
              </a:lnSpc>
              <a:tabLst>
                <a:tab pos="5037138" algn="l"/>
              </a:tabLst>
            </a:pPr>
            <a:endParaRPr lang="en-US"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6" name="Title 1"/>
          <p:cNvSpPr>
            <a:spLocks noGrp="1"/>
          </p:cNvSpPr>
          <p:nvPr>
            <p:ph type="title"/>
          </p:nvPr>
        </p:nvSpPr>
        <p:spPr>
          <a:xfrm>
            <a:off x="2438400" y="0"/>
            <a:ext cx="7924800" cy="1066800"/>
          </a:xfrm>
        </p:spPr>
        <p:txBody>
          <a:bodyPr>
            <a:normAutofit/>
          </a:bodyPr>
          <a:lstStyle/>
          <a:p>
            <a:pPr algn="r"/>
            <a:r>
              <a:rPr lang="en-US" b="1" dirty="0">
                <a:solidFill>
                  <a:srgbClr val="FF00FF"/>
                </a:solidFill>
                <a:latin typeface="+mn-lt"/>
              </a:rPr>
              <a:t>Con’t…</a:t>
            </a:r>
          </a:p>
        </p:txBody>
      </p:sp>
      <p:sp>
        <p:nvSpPr>
          <p:cNvPr id="1048867"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94</a:t>
            </a:fld>
            <a:endParaRPr lang="en-US"/>
          </a:p>
        </p:txBody>
      </p:sp>
      <p:sp>
        <p:nvSpPr>
          <p:cNvPr id="1048868" name="Content Placeholder 3"/>
          <p:cNvSpPr>
            <a:spLocks noGrp="1"/>
          </p:cNvSpPr>
          <p:nvPr>
            <p:ph sz="quarter" idx="1"/>
          </p:nvPr>
        </p:nvSpPr>
        <p:spPr>
          <a:xfrm>
            <a:off x="990600" y="800100"/>
            <a:ext cx="10820400" cy="6057900"/>
          </a:xfrm>
        </p:spPr>
        <p:txBody>
          <a:bodyPr>
            <a:normAutofit fontScale="92500" lnSpcReduction="10000"/>
          </a:bodyPr>
          <a:lstStyle/>
          <a:p>
            <a:pPr>
              <a:lnSpc>
                <a:spcPct val="150000"/>
              </a:lnSpc>
            </a:pPr>
            <a:r>
              <a:rPr lang="en-GB" sz="2800" dirty="0"/>
              <a:t>A</a:t>
            </a:r>
            <a:r>
              <a:rPr lang="en-GB" sz="2800" b="1" dirty="0"/>
              <a:t> </a:t>
            </a:r>
            <a:r>
              <a:rPr lang="en-GB" sz="2800" b="1" i="1" dirty="0"/>
              <a:t>logic</a:t>
            </a:r>
            <a:r>
              <a:rPr lang="en-GB" sz="2800" b="1" dirty="0"/>
              <a:t> </a:t>
            </a:r>
            <a:r>
              <a:rPr lang="en-GB" sz="2800" dirty="0"/>
              <a:t>consists of </a:t>
            </a:r>
            <a:r>
              <a:rPr lang="en-GB" sz="2800" b="1" dirty="0">
                <a:solidFill>
                  <a:srgbClr val="0000CC"/>
                </a:solidFill>
              </a:rPr>
              <a:t>a </a:t>
            </a:r>
            <a:r>
              <a:rPr lang="en-GB" sz="2800" b="1" i="1" dirty="0">
                <a:solidFill>
                  <a:srgbClr val="0000CC"/>
                </a:solidFill>
              </a:rPr>
              <a:t>syntax</a:t>
            </a:r>
            <a:r>
              <a:rPr lang="en-GB" sz="2800" b="1" dirty="0">
                <a:solidFill>
                  <a:srgbClr val="0000CC"/>
                </a:solidFill>
              </a:rPr>
              <a:t> and some </a:t>
            </a:r>
            <a:r>
              <a:rPr lang="en-GB" sz="2800" b="1" i="1" dirty="0">
                <a:solidFill>
                  <a:srgbClr val="0000CC"/>
                </a:solidFill>
              </a:rPr>
              <a:t>semantics</a:t>
            </a:r>
            <a:r>
              <a:rPr lang="en-GB" sz="2800" b="1" dirty="0">
                <a:solidFill>
                  <a:srgbClr val="0000CC"/>
                </a:solidFill>
              </a:rPr>
              <a:t>. </a:t>
            </a:r>
          </a:p>
          <a:p>
            <a:pPr>
              <a:lnSpc>
                <a:spcPct val="150000"/>
              </a:lnSpc>
              <a:buFont typeface="Wingdings" pitchFamily="2" charset="2"/>
              <a:buChar char="ü"/>
            </a:pPr>
            <a:r>
              <a:rPr lang="en-GB" sz="2800" b="1" dirty="0">
                <a:solidFill>
                  <a:srgbClr val="0000CC"/>
                </a:solidFill>
              </a:rPr>
              <a:t> </a:t>
            </a:r>
            <a:r>
              <a:rPr lang="en-GB" sz="2800" dirty="0"/>
              <a:t>The </a:t>
            </a:r>
            <a:r>
              <a:rPr lang="en-GB" sz="2800" dirty="0">
                <a:solidFill>
                  <a:srgbClr val="FF00FF"/>
                </a:solidFill>
              </a:rPr>
              <a:t>syntax</a:t>
            </a:r>
            <a:r>
              <a:rPr lang="en-GB" sz="2800" dirty="0"/>
              <a:t> defines what an allowable </a:t>
            </a:r>
            <a:r>
              <a:rPr lang="en-GB" sz="2800" b="1" i="1" dirty="0"/>
              <a:t>sentence</a:t>
            </a:r>
            <a:r>
              <a:rPr lang="en-GB" sz="2800" b="1" dirty="0"/>
              <a:t> </a:t>
            </a:r>
            <a:r>
              <a:rPr lang="en-GB" sz="2800" dirty="0"/>
              <a:t>is in the language, whereas the </a:t>
            </a:r>
            <a:r>
              <a:rPr lang="en-GB" sz="2800" dirty="0">
                <a:solidFill>
                  <a:srgbClr val="FF00FF"/>
                </a:solidFill>
              </a:rPr>
              <a:t>semantics</a:t>
            </a:r>
            <a:r>
              <a:rPr lang="en-GB" sz="2800" dirty="0"/>
              <a:t> defines the meaning of the </a:t>
            </a:r>
            <a:r>
              <a:rPr lang="en-GB" sz="2800" b="1" dirty="0"/>
              <a:t>sentences.</a:t>
            </a:r>
          </a:p>
          <a:p>
            <a:pPr>
              <a:lnSpc>
                <a:spcPct val="160000"/>
              </a:lnSpc>
            </a:pPr>
            <a:r>
              <a:rPr lang="en-GB" sz="2800" dirty="0"/>
              <a:t>There are many different logics. For example, integer arithmetic is a logic. The syntax of integer arithmetic states that the following are all legal sentences:</a:t>
            </a:r>
            <a:endParaRPr lang="en-US" sz="2800" dirty="0"/>
          </a:p>
          <a:p>
            <a:pPr lvl="0">
              <a:lnSpc>
                <a:spcPct val="110000"/>
              </a:lnSpc>
              <a:buNone/>
            </a:pPr>
            <a:r>
              <a:rPr lang="en-GB" sz="2800" i="1" dirty="0"/>
              <a:t>                 1 + 4 = x</a:t>
            </a:r>
            <a:endParaRPr lang="en-US" sz="2800" dirty="0"/>
          </a:p>
          <a:p>
            <a:pPr lvl="0">
              <a:lnSpc>
                <a:spcPct val="110000"/>
              </a:lnSpc>
              <a:buNone/>
            </a:pPr>
            <a:r>
              <a:rPr lang="en-GB" sz="2800" i="1" dirty="0"/>
              <a:t>                 x – 4 &gt; 2</a:t>
            </a:r>
            <a:endParaRPr lang="en-US" sz="2800" dirty="0"/>
          </a:p>
          <a:p>
            <a:pPr lvl="0">
              <a:lnSpc>
                <a:spcPct val="110000"/>
              </a:lnSpc>
              <a:buNone/>
            </a:pPr>
            <a:r>
              <a:rPr lang="en-GB" sz="2800" i="1" dirty="0"/>
              <a:t>                  x</a:t>
            </a:r>
            <a:r>
              <a:rPr lang="en-GB" sz="2800" i="1" baseline="30000" dirty="0"/>
              <a:t>2</a:t>
            </a:r>
            <a:r>
              <a:rPr lang="en-GB" sz="2800" i="1" dirty="0"/>
              <a:t> – 2x = 0</a:t>
            </a:r>
            <a:endParaRPr lang="en-US" sz="2800" dirty="0"/>
          </a:p>
          <a:p>
            <a:r>
              <a:rPr lang="en-GB" sz="2800" dirty="0"/>
              <a:t>whereas the following are illegal sentences:</a:t>
            </a:r>
            <a:endParaRPr lang="en-US" sz="2800" dirty="0"/>
          </a:p>
          <a:p>
            <a:pPr lvl="0">
              <a:lnSpc>
                <a:spcPct val="110000"/>
              </a:lnSpc>
              <a:buNone/>
            </a:pPr>
            <a:r>
              <a:rPr lang="en-GB" sz="2800" i="1" dirty="0"/>
              <a:t>                   1 + * 2 =</a:t>
            </a:r>
            <a:endParaRPr lang="en-US" sz="2800" dirty="0"/>
          </a:p>
          <a:p>
            <a:pPr lvl="0">
              <a:lnSpc>
                <a:spcPct val="110000"/>
              </a:lnSpc>
              <a:buNone/>
            </a:pPr>
            <a:r>
              <a:rPr lang="en-GB" sz="2800" i="1" dirty="0"/>
              <a:t>                    x2 + y &gt; {}</a:t>
            </a:r>
            <a:endParaRPr lang="en-US" sz="2800" dirty="0"/>
          </a:p>
          <a:p>
            <a:pPr>
              <a:lnSpc>
                <a:spcPct val="150000"/>
              </a:lnSpc>
            </a:pPr>
            <a:endParaRPr lang="en-US" sz="2800" dirty="0"/>
          </a:p>
          <a:p>
            <a:pPr>
              <a:lnSpc>
                <a:spcPct val="150000"/>
              </a:lnSpc>
              <a:buNone/>
            </a:pPr>
            <a:endParaRPr lang="en-US"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9" name="Title 1"/>
          <p:cNvSpPr>
            <a:spLocks noGrp="1"/>
          </p:cNvSpPr>
          <p:nvPr>
            <p:ph type="title"/>
          </p:nvPr>
        </p:nvSpPr>
        <p:spPr>
          <a:xfrm>
            <a:off x="2438400" y="228600"/>
            <a:ext cx="7772400" cy="838200"/>
          </a:xfrm>
        </p:spPr>
        <p:txBody>
          <a:bodyPr/>
          <a:lstStyle/>
          <a:p>
            <a:pPr algn="ctr"/>
            <a:r>
              <a:rPr lang="en-GB" b="1" dirty="0">
                <a:solidFill>
                  <a:srgbClr val="0000CC"/>
                </a:solidFill>
                <a:latin typeface="+mn-lt"/>
              </a:rPr>
              <a:t>Entailment</a:t>
            </a:r>
            <a:endParaRPr lang="en-US" dirty="0">
              <a:solidFill>
                <a:srgbClr val="0000CC"/>
              </a:solidFill>
              <a:latin typeface="+mn-lt"/>
            </a:endParaRPr>
          </a:p>
        </p:txBody>
      </p:sp>
      <p:sp>
        <p:nvSpPr>
          <p:cNvPr id="1048870"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95</a:t>
            </a:fld>
            <a:endParaRPr lang="en-US"/>
          </a:p>
        </p:txBody>
      </p:sp>
      <p:sp>
        <p:nvSpPr>
          <p:cNvPr id="1048871" name="Content Placeholder 3"/>
          <p:cNvSpPr>
            <a:spLocks noGrp="1"/>
          </p:cNvSpPr>
          <p:nvPr>
            <p:ph sz="quarter" idx="1"/>
          </p:nvPr>
        </p:nvSpPr>
        <p:spPr>
          <a:xfrm>
            <a:off x="711200" y="1516698"/>
            <a:ext cx="11328400" cy="5715000"/>
          </a:xfrm>
        </p:spPr>
        <p:txBody>
          <a:bodyPr>
            <a:normAutofit/>
          </a:bodyPr>
          <a:lstStyle/>
          <a:p>
            <a:pPr>
              <a:lnSpc>
                <a:spcPct val="150000"/>
              </a:lnSpc>
              <a:buFont typeface="Wingdings" pitchFamily="2" charset="2"/>
              <a:buChar char="ü"/>
            </a:pPr>
            <a:r>
              <a:rPr lang="en-US" sz="3200" dirty="0"/>
              <a:t> The idea that a sentence follows logically from another sentence.</a:t>
            </a:r>
          </a:p>
          <a:p>
            <a:pPr>
              <a:lnSpc>
                <a:spcPct val="150000"/>
              </a:lnSpc>
              <a:buFont typeface="Wingdings" pitchFamily="2" charset="2"/>
              <a:buChar char="ü"/>
            </a:pPr>
            <a:r>
              <a:rPr lang="en-US" sz="3200" dirty="0"/>
              <a:t> α╞ β (</a:t>
            </a:r>
            <a:r>
              <a:rPr lang="en-US" sz="3200" dirty="0" err="1"/>
              <a:t>i.e</a:t>
            </a:r>
            <a:r>
              <a:rPr lang="en-US" sz="3200" dirty="0"/>
              <a:t>, the sentence α entails the sentence β; (or) the sentence β logically follows from sentence α)</a:t>
            </a:r>
          </a:p>
          <a:p>
            <a:pPr>
              <a:lnSpc>
                <a:spcPct val="150000"/>
              </a:lnSpc>
              <a:buFont typeface="Wingdings" pitchFamily="2" charset="2"/>
              <a:buChar char="ü"/>
            </a:pPr>
            <a:r>
              <a:rPr lang="en-US" sz="3200" dirty="0"/>
              <a:t>  The formal definition of entailment is this: α ╞ β if and only if, in every model in which </a:t>
            </a:r>
            <a:r>
              <a:rPr lang="en-US" sz="3200" dirty="0">
                <a:solidFill>
                  <a:srgbClr val="FF0000"/>
                </a:solidFill>
              </a:rPr>
              <a:t>α is true, β is also true</a:t>
            </a:r>
            <a:r>
              <a:rPr lang="en-US" sz="3200" dirty="0"/>
              <a:t>. </a:t>
            </a:r>
          </a:p>
          <a:p>
            <a:pPr>
              <a:lnSpc>
                <a:spcPct val="150000"/>
              </a:lnSpc>
              <a:buNone/>
            </a:pPr>
            <a:r>
              <a:rPr lang="en-US" sz="3200" dirty="0"/>
              <a:t>        It can be written as, α ╞ β if and only if m(α) m (β).</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2" name="Title 1"/>
          <p:cNvSpPr>
            <a:spLocks noGrp="1"/>
          </p:cNvSpPr>
          <p:nvPr>
            <p:ph type="title"/>
          </p:nvPr>
        </p:nvSpPr>
        <p:spPr>
          <a:xfrm>
            <a:off x="2438400" y="228600"/>
            <a:ext cx="7315200" cy="685800"/>
          </a:xfrm>
        </p:spPr>
        <p:txBody>
          <a:bodyPr>
            <a:normAutofit fontScale="90000"/>
          </a:bodyPr>
          <a:lstStyle/>
          <a:p>
            <a:pPr algn="ctr"/>
            <a:r>
              <a:rPr lang="en-GB" b="1" dirty="0">
                <a:solidFill>
                  <a:srgbClr val="0000CC"/>
                </a:solidFill>
                <a:latin typeface="+mn-lt"/>
              </a:rPr>
              <a:t>Models</a:t>
            </a:r>
            <a:endParaRPr lang="en-US" dirty="0">
              <a:solidFill>
                <a:srgbClr val="0000CC"/>
              </a:solidFill>
              <a:latin typeface="+mn-lt"/>
            </a:endParaRPr>
          </a:p>
        </p:txBody>
      </p:sp>
      <p:sp>
        <p:nvSpPr>
          <p:cNvPr id="1048873"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96</a:t>
            </a:fld>
            <a:endParaRPr lang="en-US"/>
          </a:p>
        </p:txBody>
      </p:sp>
      <p:sp>
        <p:nvSpPr>
          <p:cNvPr id="1048874" name="Content Placeholder 3"/>
          <p:cNvSpPr>
            <a:spLocks noGrp="1"/>
          </p:cNvSpPr>
          <p:nvPr>
            <p:ph sz="quarter" idx="1"/>
          </p:nvPr>
        </p:nvSpPr>
        <p:spPr>
          <a:xfrm>
            <a:off x="725054" y="1394460"/>
            <a:ext cx="11162145" cy="5791200"/>
          </a:xfrm>
        </p:spPr>
        <p:txBody>
          <a:bodyPr>
            <a:noAutofit/>
          </a:bodyPr>
          <a:lstStyle/>
          <a:p>
            <a:pPr>
              <a:lnSpc>
                <a:spcPct val="150000"/>
              </a:lnSpc>
              <a:buFont typeface="Wingdings" pitchFamily="2" charset="2"/>
              <a:buChar char="ü"/>
            </a:pPr>
            <a:r>
              <a:rPr lang="en-GB" sz="2800" dirty="0"/>
              <a:t> The semantics of a logic define the truth (or otherwise) of sentences in </a:t>
            </a:r>
            <a:r>
              <a:rPr lang="en-GB" sz="2800" b="1" i="1" dirty="0">
                <a:solidFill>
                  <a:srgbClr val="FF0000"/>
                </a:solidFill>
              </a:rPr>
              <a:t>possible worlds</a:t>
            </a:r>
            <a:r>
              <a:rPr lang="en-GB" sz="2800" b="1" dirty="0">
                <a:solidFill>
                  <a:srgbClr val="FF0000"/>
                </a:solidFill>
              </a:rPr>
              <a:t>.</a:t>
            </a:r>
            <a:r>
              <a:rPr lang="en-GB" sz="2800" dirty="0"/>
              <a:t> </a:t>
            </a:r>
          </a:p>
          <a:p>
            <a:pPr>
              <a:lnSpc>
                <a:spcPct val="150000"/>
              </a:lnSpc>
              <a:buFont typeface="Wingdings" pitchFamily="2" charset="2"/>
              <a:buChar char="ü"/>
            </a:pPr>
            <a:r>
              <a:rPr lang="en-GB" sz="2800" dirty="0"/>
              <a:t>A </a:t>
            </a:r>
            <a:r>
              <a:rPr lang="en-GB" sz="2800" b="1" i="1" dirty="0"/>
              <a:t>world</a:t>
            </a:r>
            <a:r>
              <a:rPr lang="en-GB" sz="2800" dirty="0"/>
              <a:t> is an assignment of values to variables. </a:t>
            </a:r>
          </a:p>
          <a:p>
            <a:pPr>
              <a:lnSpc>
                <a:spcPct val="150000"/>
              </a:lnSpc>
              <a:buNone/>
            </a:pPr>
            <a:r>
              <a:rPr lang="en-GB" sz="2800" b="1" dirty="0">
                <a:solidFill>
                  <a:srgbClr val="0000CC"/>
                </a:solidFill>
              </a:rPr>
              <a:t>For example: </a:t>
            </a:r>
            <a:r>
              <a:rPr lang="en-GB" sz="2800" dirty="0"/>
              <a:t>we can say that the integer arithmetic sentence    “</a:t>
            </a:r>
            <a:r>
              <a:rPr lang="en-GB" sz="2800" i="1" dirty="0"/>
              <a:t>x + y = 4</a:t>
            </a:r>
            <a:r>
              <a:rPr lang="en-GB" sz="2800" dirty="0"/>
              <a:t>” is true in the world where </a:t>
            </a:r>
            <a:r>
              <a:rPr lang="en-GB" sz="2800" i="1" dirty="0"/>
              <a:t>x = 2</a:t>
            </a:r>
            <a:r>
              <a:rPr lang="en-GB" sz="2800" dirty="0"/>
              <a:t> and </a:t>
            </a:r>
            <a:r>
              <a:rPr lang="en-GB" sz="2800" i="1" dirty="0"/>
              <a:t>y = 2</a:t>
            </a:r>
            <a:r>
              <a:rPr lang="en-GB" sz="2800" dirty="0"/>
              <a:t>. </a:t>
            </a:r>
          </a:p>
          <a:p>
            <a:pPr>
              <a:lnSpc>
                <a:spcPct val="150000"/>
              </a:lnSpc>
              <a:buFontTx/>
              <a:buChar char="-"/>
            </a:pPr>
            <a:r>
              <a:rPr lang="en-GB" sz="2800" dirty="0"/>
              <a:t>Logicians often refer to </a:t>
            </a:r>
            <a:r>
              <a:rPr lang="en-GB" sz="2800" b="1" i="1" dirty="0">
                <a:solidFill>
                  <a:srgbClr val="FF0000"/>
                </a:solidFill>
              </a:rPr>
              <a:t>models</a:t>
            </a:r>
            <a:r>
              <a:rPr lang="en-GB" sz="2800" b="1" dirty="0">
                <a:solidFill>
                  <a:srgbClr val="FF0000"/>
                </a:solidFill>
              </a:rPr>
              <a:t> </a:t>
            </a:r>
            <a:r>
              <a:rPr lang="en-GB" sz="2800" dirty="0"/>
              <a:t>rather than </a:t>
            </a:r>
            <a:r>
              <a:rPr lang="en-GB" sz="2800" b="1" i="1" dirty="0">
                <a:solidFill>
                  <a:srgbClr val="FF0000"/>
                </a:solidFill>
              </a:rPr>
              <a:t>worlds</a:t>
            </a:r>
            <a:r>
              <a:rPr lang="en-GB" sz="2800" dirty="0"/>
              <a:t>, but the meaning is the same: an assignment of values to variables. </a:t>
            </a:r>
          </a:p>
          <a:p>
            <a:pPr>
              <a:lnSpc>
                <a:spcPct val="150000"/>
              </a:lnSpc>
              <a:buNone/>
            </a:pPr>
            <a:r>
              <a:rPr lang="en-GB" sz="2800" dirty="0"/>
              <a:t> </a:t>
            </a:r>
            <a:r>
              <a:rPr lang="en-GB" sz="2800" u="sng" dirty="0">
                <a:solidFill>
                  <a:srgbClr val="FF00FF"/>
                </a:solidFill>
              </a:rPr>
              <a:t>Definition</a:t>
            </a:r>
            <a:r>
              <a:rPr lang="en-GB" sz="2800" dirty="0">
                <a:solidFill>
                  <a:srgbClr val="FF00FF"/>
                </a:solidFill>
              </a:rPr>
              <a:t>: </a:t>
            </a:r>
            <a:r>
              <a:rPr lang="en-GB" sz="2800" dirty="0"/>
              <a:t>A model </a:t>
            </a:r>
            <a:r>
              <a:rPr lang="en-GB" sz="2800" i="1" dirty="0"/>
              <a:t>M</a:t>
            </a:r>
            <a:r>
              <a:rPr lang="en-GB" sz="2800" dirty="0"/>
              <a:t> is a model of a sentence α if α is true in </a:t>
            </a:r>
            <a:r>
              <a:rPr lang="en-GB" sz="2800" i="1" dirty="0"/>
              <a:t>M</a:t>
            </a:r>
            <a:endParaRPr lang="en-US" sz="2800" dirty="0"/>
          </a:p>
          <a:p>
            <a:pPr>
              <a:lnSpc>
                <a:spcPct val="150000"/>
              </a:lnSpc>
              <a:buNone/>
            </a:pPr>
            <a:endParaRPr lang="en-US" sz="2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5" name="Title 1"/>
          <p:cNvSpPr>
            <a:spLocks noGrp="1"/>
          </p:cNvSpPr>
          <p:nvPr>
            <p:ph type="title"/>
          </p:nvPr>
        </p:nvSpPr>
        <p:spPr>
          <a:xfrm>
            <a:off x="2438400" y="274638"/>
            <a:ext cx="7772400" cy="944562"/>
          </a:xfrm>
        </p:spPr>
        <p:txBody>
          <a:bodyPr/>
          <a:lstStyle/>
          <a:p>
            <a:pPr algn="r"/>
            <a:r>
              <a:rPr lang="en-US" dirty="0">
                <a:solidFill>
                  <a:srgbClr val="0000CC"/>
                </a:solidFill>
                <a:latin typeface="+mn-lt"/>
              </a:rPr>
              <a:t>Con’t…</a:t>
            </a:r>
          </a:p>
        </p:txBody>
      </p:sp>
      <p:sp>
        <p:nvSpPr>
          <p:cNvPr id="1048876" name="Slide Number Placeholder 2"/>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97</a:t>
            </a:fld>
            <a:endParaRPr lang="en-US"/>
          </a:p>
        </p:txBody>
      </p:sp>
      <p:sp>
        <p:nvSpPr>
          <p:cNvPr id="1048877" name="Content Placeholder 3"/>
          <p:cNvSpPr>
            <a:spLocks noGrp="1"/>
          </p:cNvSpPr>
          <p:nvPr>
            <p:ph sz="quarter" idx="1"/>
          </p:nvPr>
        </p:nvSpPr>
        <p:spPr>
          <a:xfrm>
            <a:off x="838200" y="1516698"/>
            <a:ext cx="10744200" cy="5562600"/>
          </a:xfrm>
        </p:spPr>
        <p:txBody>
          <a:bodyPr>
            <a:normAutofit fontScale="92500"/>
          </a:bodyPr>
          <a:lstStyle/>
          <a:p>
            <a:pPr>
              <a:lnSpc>
                <a:spcPct val="150000"/>
              </a:lnSpc>
              <a:buNone/>
            </a:pPr>
            <a:r>
              <a:rPr lang="en-GB" sz="3200" dirty="0">
                <a:solidFill>
                  <a:srgbClr val="0000CC"/>
                </a:solidFill>
              </a:rPr>
              <a:t>For example: </a:t>
            </a:r>
            <a:r>
              <a:rPr lang="en-GB" sz="3200" dirty="0"/>
              <a:t>The model {</a:t>
            </a:r>
            <a:r>
              <a:rPr lang="en-GB" sz="3200" i="1" dirty="0"/>
              <a:t>x = 2</a:t>
            </a:r>
            <a:r>
              <a:rPr lang="en-GB" sz="3200" dirty="0"/>
              <a:t>, </a:t>
            </a:r>
            <a:r>
              <a:rPr lang="en-GB" sz="3200" i="1" dirty="0"/>
              <a:t>y = 2</a:t>
            </a:r>
            <a:r>
              <a:rPr lang="en-GB" sz="3200" dirty="0"/>
              <a:t>} is a model of the sentence </a:t>
            </a:r>
          </a:p>
          <a:p>
            <a:pPr>
              <a:lnSpc>
                <a:spcPct val="150000"/>
              </a:lnSpc>
              <a:buNone/>
            </a:pPr>
            <a:r>
              <a:rPr lang="en-GB" sz="3200" dirty="0"/>
              <a:t>“</a:t>
            </a:r>
            <a:r>
              <a:rPr lang="en-GB" sz="3200" i="1" dirty="0"/>
              <a:t>x + y = 4</a:t>
            </a:r>
            <a:r>
              <a:rPr lang="en-GB" sz="3200" dirty="0"/>
              <a:t>”. </a:t>
            </a:r>
          </a:p>
          <a:p>
            <a:pPr>
              <a:lnSpc>
                <a:spcPct val="150000"/>
              </a:lnSpc>
              <a:buFont typeface="Wingdings" pitchFamily="2" charset="2"/>
              <a:buChar char="ü"/>
            </a:pPr>
            <a:r>
              <a:rPr lang="en-GB" sz="3200" dirty="0"/>
              <a:t> In addition, the model {</a:t>
            </a:r>
            <a:r>
              <a:rPr lang="en-GB" sz="3200" i="1" dirty="0"/>
              <a:t>x = 1</a:t>
            </a:r>
            <a:r>
              <a:rPr lang="en-GB" sz="3200" dirty="0"/>
              <a:t>, </a:t>
            </a:r>
            <a:r>
              <a:rPr lang="en-GB" sz="3200" i="1" dirty="0"/>
              <a:t>y = 3</a:t>
            </a:r>
            <a:r>
              <a:rPr lang="en-GB" sz="3200" dirty="0"/>
              <a:t>} is also a model of the sentence “</a:t>
            </a:r>
            <a:r>
              <a:rPr lang="en-GB" sz="3200" i="1" dirty="0"/>
              <a:t>x + y = 4</a:t>
            </a:r>
            <a:r>
              <a:rPr lang="en-GB" sz="3200" dirty="0"/>
              <a:t>”. In fact, because there are an infinite number of integers, there are an infinite number of models of this sentence.</a:t>
            </a:r>
            <a:endParaRPr lang="en-US" sz="3200" dirty="0"/>
          </a:p>
          <a:p>
            <a:pPr>
              <a:lnSpc>
                <a:spcPct val="150000"/>
              </a:lnSpc>
              <a:buNone/>
            </a:pPr>
            <a:r>
              <a:rPr lang="en-GB" sz="3200" u="sng" dirty="0">
                <a:solidFill>
                  <a:srgbClr val="FF00FF"/>
                </a:solidFill>
              </a:rPr>
              <a:t>Definition</a:t>
            </a:r>
            <a:r>
              <a:rPr lang="en-GB" sz="3200" dirty="0">
                <a:solidFill>
                  <a:srgbClr val="FF00FF"/>
                </a:solidFill>
              </a:rPr>
              <a:t>: </a:t>
            </a:r>
            <a:r>
              <a:rPr lang="en-GB" sz="3200" dirty="0"/>
              <a:t>M(α) is the set of all models of α</a:t>
            </a:r>
            <a:endParaRPr lang="en-US" sz="3200" dirty="0"/>
          </a:p>
          <a:p>
            <a:pPr>
              <a:lnSpc>
                <a:spcPct val="150000"/>
              </a:lnSpc>
              <a:buNone/>
            </a:pPr>
            <a:endParaRPr lang="en-US" sz="32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8" name="Title 1"/>
          <p:cNvSpPr>
            <a:spLocks noGrp="1"/>
          </p:cNvSpPr>
          <p:nvPr>
            <p:ph type="title"/>
          </p:nvPr>
        </p:nvSpPr>
        <p:spPr>
          <a:xfrm>
            <a:off x="1905000" y="0"/>
            <a:ext cx="8305800" cy="1066800"/>
          </a:xfrm>
        </p:spPr>
        <p:txBody>
          <a:bodyPr>
            <a:normAutofit/>
          </a:bodyPr>
          <a:lstStyle/>
          <a:p>
            <a:pPr lvl="1" algn="ctr" rtl="0">
              <a:spcBef>
                <a:spcPct val="0"/>
              </a:spcBef>
            </a:pPr>
            <a:r>
              <a:rPr lang="en-US" sz="4000" b="1" dirty="0">
                <a:solidFill>
                  <a:srgbClr val="FF00FF"/>
                </a:solidFill>
                <a:latin typeface="+mn-lt"/>
              </a:rPr>
              <a:t>Propositional(</a:t>
            </a:r>
            <a:r>
              <a:rPr lang="en-US" sz="3600" b="1" dirty="0">
                <a:solidFill>
                  <a:srgbClr val="FF00FF"/>
                </a:solidFill>
                <a:latin typeface="+mn-lt"/>
              </a:rPr>
              <a:t>Boolean</a:t>
            </a:r>
            <a:r>
              <a:rPr lang="en-US" sz="4000" b="1" dirty="0">
                <a:solidFill>
                  <a:srgbClr val="FF00FF"/>
                </a:solidFill>
                <a:latin typeface="+mn-lt"/>
              </a:rPr>
              <a:t>) Logic</a:t>
            </a:r>
          </a:p>
        </p:txBody>
      </p:sp>
      <p:sp>
        <p:nvSpPr>
          <p:cNvPr id="1048879"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98</a:t>
            </a:fld>
            <a:endParaRPr lang="en-US"/>
          </a:p>
        </p:txBody>
      </p:sp>
      <p:sp>
        <p:nvSpPr>
          <p:cNvPr id="1048880" name="Content Placeholder 2"/>
          <p:cNvSpPr>
            <a:spLocks noGrp="1"/>
          </p:cNvSpPr>
          <p:nvPr>
            <p:ph sz="quarter" idx="1"/>
          </p:nvPr>
        </p:nvSpPr>
        <p:spPr>
          <a:xfrm>
            <a:off x="800100" y="1394460"/>
            <a:ext cx="10515600" cy="5562600"/>
          </a:xfrm>
        </p:spPr>
        <p:txBody>
          <a:bodyPr>
            <a:normAutofit/>
          </a:bodyPr>
          <a:lstStyle/>
          <a:p>
            <a:pPr>
              <a:lnSpc>
                <a:spcPct val="160000"/>
              </a:lnSpc>
              <a:buClr>
                <a:srgbClr val="0000CC"/>
              </a:buClr>
              <a:buFont typeface="Wingdings" pitchFamily="2" charset="2"/>
              <a:buChar char="F"/>
            </a:pPr>
            <a:r>
              <a:rPr lang="en-US" sz="2800" dirty="0"/>
              <a:t> Proposition is statement which is either </a:t>
            </a:r>
            <a:r>
              <a:rPr lang="en-US" sz="2800" dirty="0">
                <a:solidFill>
                  <a:srgbClr val="0000FF"/>
                </a:solidFill>
              </a:rPr>
              <a:t>true or false </a:t>
            </a:r>
            <a:r>
              <a:rPr lang="en-US" sz="2800" dirty="0"/>
              <a:t>but not both at any time. </a:t>
            </a:r>
          </a:p>
          <a:p>
            <a:pPr>
              <a:lnSpc>
                <a:spcPct val="160000"/>
              </a:lnSpc>
              <a:buClr>
                <a:srgbClr val="0000CC"/>
              </a:buClr>
              <a:buFont typeface="Wingdings" pitchFamily="2" charset="2"/>
              <a:buChar char="F"/>
            </a:pPr>
            <a:r>
              <a:rPr lang="en-US" sz="2800" dirty="0"/>
              <a:t> A statement is a sentence which is either true or false. </a:t>
            </a:r>
          </a:p>
          <a:p>
            <a:pPr>
              <a:lnSpc>
                <a:spcPct val="160000"/>
              </a:lnSpc>
              <a:buClr>
                <a:srgbClr val="0000CC"/>
              </a:buClr>
              <a:buFont typeface="Wingdings" pitchFamily="2" charset="2"/>
              <a:buChar char="F"/>
            </a:pPr>
            <a:r>
              <a:rPr lang="en-US" sz="2800" dirty="0"/>
              <a:t> PL uses declarative sentences only </a:t>
            </a:r>
          </a:p>
          <a:p>
            <a:pPr>
              <a:lnSpc>
                <a:spcPct val="160000"/>
              </a:lnSpc>
              <a:buClr>
                <a:srgbClr val="0000CC"/>
              </a:buClr>
              <a:buFont typeface="Wingdings" pitchFamily="2" charset="2"/>
              <a:buChar char="F"/>
            </a:pPr>
            <a:r>
              <a:rPr lang="en-US" sz="2800" dirty="0"/>
              <a:t> PL doesn’t involve quantifiers.</a:t>
            </a:r>
          </a:p>
          <a:p>
            <a:pPr>
              <a:lnSpc>
                <a:spcPct val="160000"/>
              </a:lnSpc>
              <a:buClr>
                <a:srgbClr val="0000CC"/>
              </a:buClr>
              <a:buFont typeface="Wingdings" pitchFamily="2" charset="2"/>
              <a:buChar char="F"/>
            </a:pPr>
            <a:r>
              <a:rPr lang="en-US" sz="2800" dirty="0"/>
              <a:t> Not all sentences are statement </a:t>
            </a:r>
            <a:r>
              <a:rPr lang="en-US" sz="2800" dirty="0">
                <a:solidFill>
                  <a:srgbClr val="FF0000"/>
                </a:solidFill>
              </a:rPr>
              <a:t>(interrogatives, imperatives and exclamatory)</a:t>
            </a:r>
          </a:p>
          <a:p>
            <a:pPr>
              <a:lnSpc>
                <a:spcPct val="160000"/>
              </a:lnSpc>
            </a:pPr>
            <a:endParaRPr lang="en-US"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Title 1"/>
          <p:cNvSpPr>
            <a:spLocks noGrp="1"/>
          </p:cNvSpPr>
          <p:nvPr>
            <p:ph type="title"/>
          </p:nvPr>
        </p:nvSpPr>
        <p:spPr>
          <a:xfrm>
            <a:off x="2438400" y="0"/>
            <a:ext cx="7772400" cy="990600"/>
          </a:xfrm>
        </p:spPr>
        <p:txBody>
          <a:bodyPr>
            <a:normAutofit/>
          </a:bodyPr>
          <a:lstStyle/>
          <a:p>
            <a:pPr algn="r"/>
            <a:r>
              <a:rPr lang="en-US" b="1" dirty="0">
                <a:solidFill>
                  <a:srgbClr val="FF00FF"/>
                </a:solidFill>
                <a:latin typeface="+mn-lt"/>
              </a:rPr>
              <a:t>Con’t…</a:t>
            </a:r>
            <a:endParaRPr lang="en-US" dirty="0">
              <a:latin typeface="+mn-lt"/>
            </a:endParaRPr>
          </a:p>
        </p:txBody>
      </p:sp>
      <p:sp>
        <p:nvSpPr>
          <p:cNvPr id="1048882" name="Slide Number Placeholder 3"/>
          <p:cNvSpPr>
            <a:spLocks noGrp="1"/>
          </p:cNvSpPr>
          <p:nvPr>
            <p:ph type="sldNum" sz="quarter" idx="4294967295"/>
          </p:nvPr>
        </p:nvSpPr>
        <p:spPr>
          <a:xfrm>
            <a:off x="0" y="1272222"/>
            <a:ext cx="711200" cy="244476"/>
          </a:xfrm>
        </p:spPr>
        <p:txBody>
          <a:bodyPr>
            <a:normAutofit fontScale="85000" lnSpcReduction="20000"/>
          </a:bodyPr>
          <a:lstStyle/>
          <a:p>
            <a:fld id="{5336AA56-3C33-4D49-976E-5DC91EABC664}" type="slidenum">
              <a:rPr lang="en-US" smtClean="0"/>
              <a:pPr/>
              <a:t>99</a:t>
            </a:fld>
            <a:endParaRPr lang="en-US"/>
          </a:p>
        </p:txBody>
      </p:sp>
      <p:sp>
        <p:nvSpPr>
          <p:cNvPr id="1048883" name="Content Placeholder 2"/>
          <p:cNvSpPr>
            <a:spLocks noGrp="1"/>
          </p:cNvSpPr>
          <p:nvPr>
            <p:ph sz="quarter" idx="1"/>
          </p:nvPr>
        </p:nvSpPr>
        <p:spPr>
          <a:xfrm>
            <a:off x="1524000" y="1394460"/>
            <a:ext cx="10134600" cy="5867400"/>
          </a:xfrm>
        </p:spPr>
        <p:txBody>
          <a:bodyPr>
            <a:noAutofit/>
          </a:bodyPr>
          <a:lstStyle/>
          <a:p>
            <a:pPr>
              <a:lnSpc>
                <a:spcPct val="150000"/>
              </a:lnSpc>
              <a:buFont typeface="Wingdings" pitchFamily="2" charset="2"/>
              <a:buChar char="Ø"/>
            </a:pPr>
            <a:r>
              <a:rPr lang="en-US" dirty="0"/>
              <a:t>Preposition can be </a:t>
            </a:r>
            <a:r>
              <a:rPr lang="en-US" b="1" dirty="0">
                <a:solidFill>
                  <a:srgbClr val="0000CC"/>
                </a:solidFill>
              </a:rPr>
              <a:t>conditional or unconditional</a:t>
            </a:r>
          </a:p>
          <a:p>
            <a:pPr>
              <a:buFont typeface="Wingdings" pitchFamily="2" charset="2"/>
              <a:buChar char="Ø"/>
            </a:pPr>
            <a:r>
              <a:rPr lang="en-US" b="1" dirty="0"/>
              <a:t>Examples</a:t>
            </a:r>
          </a:p>
          <a:p>
            <a:pPr lvl="1">
              <a:buClr>
                <a:srgbClr val="0000FF"/>
              </a:buClr>
              <a:buFont typeface="Wingdings" pitchFamily="2" charset="2"/>
              <a:buChar char="ü"/>
            </a:pPr>
            <a:r>
              <a:rPr lang="en-US" sz="2600" dirty="0"/>
              <a:t> Socrates is mortal (</a:t>
            </a:r>
            <a:r>
              <a:rPr lang="en-US" sz="2600" dirty="0">
                <a:solidFill>
                  <a:schemeClr val="bg1"/>
                </a:solidFill>
              </a:rPr>
              <a:t>unconditional</a:t>
            </a:r>
            <a:r>
              <a:rPr lang="en-US" sz="2600" dirty="0"/>
              <a:t>)</a:t>
            </a:r>
          </a:p>
          <a:p>
            <a:pPr lvl="1">
              <a:buClr>
                <a:srgbClr val="0000FF"/>
              </a:buClr>
              <a:buFont typeface="Wingdings" pitchFamily="2" charset="2"/>
              <a:buChar char="ü"/>
            </a:pPr>
            <a:r>
              <a:rPr lang="en-US" sz="2600" dirty="0"/>
              <a:t> If the winter is severe, students will not succeed. (</a:t>
            </a:r>
            <a:r>
              <a:rPr lang="en-US" sz="2600" dirty="0">
                <a:solidFill>
                  <a:schemeClr val="bg1"/>
                </a:solidFill>
              </a:rPr>
              <a:t>conditional</a:t>
            </a:r>
            <a:r>
              <a:rPr lang="en-US" sz="2600" dirty="0"/>
              <a:t>)</a:t>
            </a:r>
          </a:p>
          <a:p>
            <a:pPr lvl="1">
              <a:buClr>
                <a:srgbClr val="0000FF"/>
              </a:buClr>
              <a:buFont typeface="Wingdings" pitchFamily="2" charset="2"/>
              <a:buChar char="ü"/>
            </a:pPr>
            <a:r>
              <a:rPr lang="en-US" sz="2600" dirty="0"/>
              <a:t> All are the same if their color is black (</a:t>
            </a:r>
            <a:r>
              <a:rPr lang="en-US" sz="2600" dirty="0">
                <a:solidFill>
                  <a:schemeClr val="bg1"/>
                </a:solidFill>
              </a:rPr>
              <a:t>conditional</a:t>
            </a:r>
            <a:r>
              <a:rPr lang="en-US" sz="2600" dirty="0"/>
              <a:t>)</a:t>
            </a:r>
          </a:p>
          <a:p>
            <a:pPr>
              <a:buFont typeface="Wingdings" pitchFamily="2" charset="2"/>
              <a:buChar char="Ø"/>
            </a:pPr>
            <a:r>
              <a:rPr lang="en-US" dirty="0"/>
              <a:t>In propositional logic, symbols represent the whole preposition.</a:t>
            </a:r>
          </a:p>
          <a:p>
            <a:pPr>
              <a:buFont typeface="Wingdings" pitchFamily="2" charset="2"/>
              <a:buChar char="Ø"/>
            </a:pPr>
            <a:r>
              <a:rPr lang="en-US" b="1" dirty="0"/>
              <a:t>Examples</a:t>
            </a:r>
            <a:r>
              <a:rPr lang="en-US" dirty="0"/>
              <a:t>:</a:t>
            </a:r>
          </a:p>
          <a:p>
            <a:pPr lvl="1">
              <a:buFont typeface="Wingdings" pitchFamily="2" charset="2"/>
              <a:buChar char="Ø"/>
            </a:pPr>
            <a:r>
              <a:rPr lang="en-US" sz="2600" dirty="0"/>
              <a:t>M = Socrates is mortal</a:t>
            </a:r>
          </a:p>
          <a:p>
            <a:pPr lvl="1">
              <a:buFont typeface="Wingdings" pitchFamily="2" charset="2"/>
              <a:buChar char="Ø"/>
            </a:pPr>
            <a:r>
              <a:rPr lang="en-US" sz="2600" dirty="0"/>
              <a:t>W = winter is sever</a:t>
            </a:r>
          </a:p>
          <a:p>
            <a:pPr lvl="1">
              <a:buFont typeface="Wingdings" pitchFamily="2" charset="2"/>
              <a:buChar char="Ø"/>
            </a:pPr>
            <a:r>
              <a:rPr lang="en-US" sz="2600" dirty="0"/>
              <a:t>S = students will not succeed</a:t>
            </a:r>
          </a:p>
          <a:p>
            <a:pPr>
              <a:lnSpc>
                <a:spcPct val="150000"/>
              </a:lnSpc>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10374</Words>
  <Application>Microsoft Office PowerPoint</Application>
  <PresentationFormat>Custom</PresentationFormat>
  <Paragraphs>1166</Paragraphs>
  <Slides>179</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179</vt:i4>
      </vt:variant>
    </vt:vector>
  </HeadingPairs>
  <TitlesOfParts>
    <vt:vector size="181" baseType="lpstr">
      <vt:lpstr>Median</vt:lpstr>
      <vt:lpstr>Equation</vt:lpstr>
      <vt:lpstr>Habesha college Faculty of technology Department of computer Science</vt:lpstr>
      <vt:lpstr>        </vt:lpstr>
      <vt:lpstr>1.1 Objectives/Goals of AI</vt:lpstr>
      <vt:lpstr>        1.2  What is AI?</vt:lpstr>
      <vt:lpstr>Characteristics of Intelligent system</vt:lpstr>
      <vt:lpstr>What Is Artificial Intelligence ?</vt:lpstr>
      <vt:lpstr>    1.3 Approaches to AI – making computer:        1. Think like a human: The Cognitive Modeling</vt:lpstr>
      <vt:lpstr>2. Act like a human: The Turing Test</vt:lpstr>
      <vt:lpstr> 3. Think rationally: The Laws of Thought</vt:lpstr>
      <vt:lpstr>4. Acting rationally: The rational agent Approach</vt:lpstr>
      <vt:lpstr>Why AI?</vt:lpstr>
      <vt:lpstr>Applications of AI</vt:lpstr>
      <vt:lpstr>Cont…</vt:lpstr>
      <vt:lpstr>How to make computers act like humans?</vt:lpstr>
      <vt:lpstr>Cont…</vt:lpstr>
      <vt:lpstr>Cont…</vt:lpstr>
      <vt:lpstr>Cont…</vt:lpstr>
      <vt:lpstr>Con’t…</vt:lpstr>
      <vt:lpstr>Con’t…</vt:lpstr>
      <vt:lpstr>Con’t…</vt:lpstr>
      <vt:lpstr>History of AI </vt:lpstr>
      <vt:lpstr>Cont’d… </vt:lpstr>
      <vt:lpstr>Cont’d…  </vt:lpstr>
      <vt:lpstr>Cont’d… </vt:lpstr>
      <vt:lpstr>Cont’d… </vt:lpstr>
      <vt:lpstr>Cont’d… </vt:lpstr>
      <vt:lpstr>Cont’d… </vt:lpstr>
      <vt:lpstr>AI in Ethiopia </vt:lpstr>
      <vt:lpstr>Cont’d… </vt:lpstr>
      <vt:lpstr>Slide 30</vt:lpstr>
      <vt:lpstr>CHAPTER : 2  </vt:lpstr>
      <vt:lpstr>Agents and Environments </vt:lpstr>
      <vt:lpstr>Con’t…</vt:lpstr>
      <vt:lpstr>Intelligent agents</vt:lpstr>
      <vt:lpstr>Software agent</vt:lpstr>
      <vt:lpstr>Physical agent</vt:lpstr>
      <vt:lpstr>Acting of Intelligent Agents (Rationality)</vt:lpstr>
      <vt:lpstr>Con’t…</vt:lpstr>
      <vt:lpstr>Con’t…</vt:lpstr>
      <vt:lpstr>Con’t…</vt:lpstr>
      <vt:lpstr>Con’t…</vt:lpstr>
      <vt:lpstr>Example: PEAS</vt:lpstr>
      <vt:lpstr>Structure of agents</vt:lpstr>
      <vt:lpstr>Agent programs</vt:lpstr>
      <vt:lpstr>Types of agent programs</vt:lpstr>
      <vt:lpstr>  1. Simple Reflex Agents</vt:lpstr>
      <vt:lpstr>Con’t…</vt:lpstr>
      <vt:lpstr>Structure of a simple reflex agent</vt:lpstr>
      <vt:lpstr>Con’t…</vt:lpstr>
      <vt:lpstr>2. Model-Based Reflex Agent </vt:lpstr>
      <vt:lpstr>Con’t…</vt:lpstr>
      <vt:lpstr>Structure of Model-Based reflex agent</vt:lpstr>
      <vt:lpstr>3. Goal based agents</vt:lpstr>
      <vt:lpstr>Structure of a Goal-based agent</vt:lpstr>
      <vt:lpstr>Con’t…</vt:lpstr>
      <vt:lpstr>4. Utility based agents</vt:lpstr>
      <vt:lpstr>Con’t…</vt:lpstr>
      <vt:lpstr>Structure of a utility-based agent</vt:lpstr>
      <vt:lpstr>5. Learning Agents</vt:lpstr>
      <vt:lpstr>Con’t…</vt:lpstr>
      <vt:lpstr>Structure of Learning Agents</vt:lpstr>
      <vt:lpstr>Slide 62</vt:lpstr>
      <vt:lpstr>Quiz one 5%</vt:lpstr>
      <vt:lpstr>  CHAPTER - 3     </vt:lpstr>
      <vt:lpstr>INTRODUCTION</vt:lpstr>
      <vt:lpstr>Con’t…</vt:lpstr>
      <vt:lpstr>Problem-Solving Agents</vt:lpstr>
      <vt:lpstr>Goal Formulation</vt:lpstr>
      <vt:lpstr>Problem Formulation</vt:lpstr>
      <vt:lpstr>In our example, we assume that the environment is:-</vt:lpstr>
      <vt:lpstr>Con’t…</vt:lpstr>
      <vt:lpstr>Con’t…</vt:lpstr>
      <vt:lpstr>Fig. 1 A simple problem solving agent. It first formulates a goal and a problem, searches for a sequence of actions that would solve the problem, and then executes the actions one at a time. When this is complete, it formulates another goal and starts over </vt:lpstr>
      <vt:lpstr>Well-defined problems and solutions</vt:lpstr>
      <vt:lpstr>Con’t…</vt:lpstr>
      <vt:lpstr>Con’t…</vt:lpstr>
      <vt:lpstr>For example, consider the map of Romania in Figure.2 </vt:lpstr>
      <vt:lpstr> The problem formulation is therefore:</vt:lpstr>
      <vt:lpstr>Con’t…</vt:lpstr>
      <vt:lpstr>  Example problems:</vt:lpstr>
      <vt:lpstr>Toy problems:</vt:lpstr>
      <vt:lpstr>Con’t…</vt:lpstr>
      <vt:lpstr>Con’t…</vt:lpstr>
      <vt:lpstr>Real World problems: </vt:lpstr>
      <vt:lpstr>Consider the air line travel problems: that must be solved by a travel-planning web site:</vt:lpstr>
      <vt:lpstr>Con’t…</vt:lpstr>
      <vt:lpstr>Slide 87</vt:lpstr>
      <vt:lpstr>Slide 88</vt:lpstr>
      <vt:lpstr>Knowledge: What and Why?</vt:lpstr>
      <vt:lpstr>Knowledge Base Agent</vt:lpstr>
      <vt:lpstr>Con’t…</vt:lpstr>
      <vt:lpstr>Con’t…</vt:lpstr>
      <vt:lpstr>   Logical Agents </vt:lpstr>
      <vt:lpstr>Con’t…</vt:lpstr>
      <vt:lpstr>Entailment</vt:lpstr>
      <vt:lpstr>Models</vt:lpstr>
      <vt:lpstr>Con’t…</vt:lpstr>
      <vt:lpstr>Propositional(Boolean) Logic</vt:lpstr>
      <vt:lpstr>Con’t…</vt:lpstr>
      <vt:lpstr>Con’t…</vt:lpstr>
      <vt:lpstr>Con’t…</vt:lpstr>
      <vt:lpstr>Con’t…</vt:lpstr>
      <vt:lpstr>Examples of PL sentences</vt:lpstr>
      <vt:lpstr>    Some terms</vt:lpstr>
      <vt:lpstr>    Truth tables I</vt:lpstr>
      <vt:lpstr>      Truth tables II</vt:lpstr>
      <vt:lpstr>Knowledge Representation and reasoning </vt:lpstr>
      <vt:lpstr>Con’t… </vt:lpstr>
      <vt:lpstr>Knowledge-based Systems and Knowledge</vt:lpstr>
      <vt:lpstr>        Con’t...</vt:lpstr>
      <vt:lpstr>Slide 111</vt:lpstr>
      <vt:lpstr>CHAPTER-SIX</vt:lpstr>
      <vt:lpstr>Learning from Examples: </vt:lpstr>
      <vt:lpstr>     Learning</vt:lpstr>
      <vt:lpstr>Why would we want an agent to learn?</vt:lpstr>
      <vt:lpstr>Learning agents</vt:lpstr>
      <vt:lpstr>Learning agents consist of four main components: </vt:lpstr>
      <vt:lpstr>Forms of learning: (factors for designing a learning agent)</vt:lpstr>
      <vt:lpstr>Types of Learning</vt:lpstr>
      <vt:lpstr>Inductive learning</vt:lpstr>
      <vt:lpstr>Con’t…</vt:lpstr>
      <vt:lpstr>Inductive learning method</vt:lpstr>
      <vt:lpstr>Con’t…</vt:lpstr>
      <vt:lpstr>Con’t…</vt:lpstr>
      <vt:lpstr>Con’t…</vt:lpstr>
      <vt:lpstr>Con’t…</vt:lpstr>
      <vt:lpstr>Con’t…</vt:lpstr>
      <vt:lpstr>Learning decision trees</vt:lpstr>
      <vt:lpstr>Attribute-based representations</vt:lpstr>
      <vt:lpstr>     Decision trees</vt:lpstr>
      <vt:lpstr>  Probabilistic Models</vt:lpstr>
      <vt:lpstr>      Bayesian Learning</vt:lpstr>
      <vt:lpstr>Con’t...</vt:lpstr>
      <vt:lpstr>Conditional Probability</vt:lpstr>
      <vt:lpstr>Con’t</vt:lpstr>
      <vt:lpstr>Review Question (Quiz Two 5%)</vt:lpstr>
      <vt:lpstr>Slide 137</vt:lpstr>
      <vt:lpstr>        Brain vs. Machine</vt:lpstr>
      <vt:lpstr>Features of the Brain</vt:lpstr>
      <vt:lpstr>   Neural Network</vt:lpstr>
      <vt:lpstr>Con’t…</vt:lpstr>
      <vt:lpstr>Architecture of Neural network</vt:lpstr>
      <vt:lpstr>Con’t…</vt:lpstr>
      <vt:lpstr>A Multilayer Neural Network</vt:lpstr>
      <vt:lpstr>Con’t…</vt:lpstr>
      <vt:lpstr>Pros and Cons of Neural Network</vt:lpstr>
      <vt:lpstr>Slide 147</vt:lpstr>
      <vt:lpstr>Slide 148</vt:lpstr>
      <vt:lpstr>Natural Language Processing (NLP)</vt:lpstr>
      <vt:lpstr>Forms of Natural Language</vt:lpstr>
      <vt:lpstr>Components of NLP</vt:lpstr>
      <vt:lpstr>Con’t…</vt:lpstr>
      <vt:lpstr>Con’t…</vt:lpstr>
      <vt:lpstr>Con’t…</vt:lpstr>
      <vt:lpstr>Applications of NLP</vt:lpstr>
      <vt:lpstr>Why NL Understanding is hard?</vt:lpstr>
      <vt:lpstr>Knowledge of Language</vt:lpstr>
      <vt:lpstr>Con’t…</vt:lpstr>
      <vt:lpstr>Ambiguity</vt:lpstr>
      <vt:lpstr>Con’t…</vt:lpstr>
      <vt:lpstr>Resolve Ambiguities</vt:lpstr>
      <vt:lpstr>Natural Language for Communication</vt:lpstr>
      <vt:lpstr>Con’t…</vt:lpstr>
      <vt:lpstr>Speech Recognition</vt:lpstr>
      <vt:lpstr>Con’t…</vt:lpstr>
      <vt:lpstr>Con’t…</vt:lpstr>
      <vt:lpstr>Con’t…</vt:lpstr>
      <vt:lpstr>Speech Recognition-Complications</vt:lpstr>
      <vt:lpstr>Perception</vt:lpstr>
      <vt:lpstr>Con’t…</vt:lpstr>
      <vt:lpstr>Con’t…</vt:lpstr>
      <vt:lpstr>Robotic</vt:lpstr>
      <vt:lpstr>Types of Robots</vt:lpstr>
      <vt:lpstr>Modern uses of Robots</vt:lpstr>
      <vt:lpstr>Con’t…</vt:lpstr>
      <vt:lpstr>Con’t…</vt:lpstr>
      <vt:lpstr>Robot hardware</vt:lpstr>
      <vt:lpstr>Review Question </vt:lpstr>
      <vt:lpstr>About Your feeling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Mizan-Tepi University School of Computing and Informatics Department of Information Technology</dc:title>
  <dc:creator>User</dc:creator>
  <cp:lastModifiedBy>jo's</cp:lastModifiedBy>
  <cp:revision>14</cp:revision>
  <dcterms:created xsi:type="dcterms:W3CDTF">2016-03-26T10:51:56Z</dcterms:created>
  <dcterms:modified xsi:type="dcterms:W3CDTF">2023-03-10T08:15:02Z</dcterms:modified>
</cp:coreProperties>
</file>