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46"/>
  </p:notesMasterIdLst>
  <p:handoutMasterIdLst>
    <p:handoutMasterId r:id="rId47"/>
  </p:handoutMasterIdLst>
  <p:sldIdLst>
    <p:sldId id="257" r:id="rId5"/>
    <p:sldId id="336" r:id="rId6"/>
    <p:sldId id="338" r:id="rId7"/>
    <p:sldId id="339" r:id="rId8"/>
    <p:sldId id="371" r:id="rId9"/>
    <p:sldId id="340" r:id="rId10"/>
    <p:sldId id="342" r:id="rId11"/>
    <p:sldId id="343" r:id="rId12"/>
    <p:sldId id="375" r:id="rId13"/>
    <p:sldId id="344" r:id="rId14"/>
    <p:sldId id="345" r:id="rId15"/>
    <p:sldId id="385" r:id="rId16"/>
    <p:sldId id="386" r:id="rId17"/>
    <p:sldId id="387" r:id="rId18"/>
    <p:sldId id="346" r:id="rId19"/>
    <p:sldId id="347" r:id="rId20"/>
    <p:sldId id="348" r:id="rId21"/>
    <p:sldId id="383" r:id="rId22"/>
    <p:sldId id="378" r:id="rId23"/>
    <p:sldId id="379" r:id="rId24"/>
    <p:sldId id="384" r:id="rId25"/>
    <p:sldId id="350" r:id="rId26"/>
    <p:sldId id="351" r:id="rId27"/>
    <p:sldId id="352" r:id="rId28"/>
    <p:sldId id="353" r:id="rId29"/>
    <p:sldId id="354" r:id="rId30"/>
    <p:sldId id="355" r:id="rId31"/>
    <p:sldId id="356" r:id="rId32"/>
    <p:sldId id="358" r:id="rId33"/>
    <p:sldId id="359" r:id="rId34"/>
    <p:sldId id="381" r:id="rId35"/>
    <p:sldId id="382" r:id="rId36"/>
    <p:sldId id="360" r:id="rId37"/>
    <p:sldId id="361" r:id="rId38"/>
    <p:sldId id="380" r:id="rId39"/>
    <p:sldId id="362" r:id="rId40"/>
    <p:sldId id="363" r:id="rId41"/>
    <p:sldId id="365" r:id="rId42"/>
    <p:sldId id="368" r:id="rId43"/>
    <p:sldId id="370" r:id="rId44"/>
    <p:sldId id="388" r:id="rId45"/>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551" autoAdjust="0"/>
  </p:normalViewPr>
  <p:slideViewPr>
    <p:cSldViewPr>
      <p:cViewPr varScale="1">
        <p:scale>
          <a:sx n="67" d="100"/>
          <a:sy n="67" d="100"/>
        </p:scale>
        <p:origin x="139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8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516ACC03-8B63-4662-AA1B-AE60329EE76C}" type="slidenum">
              <a:rPr lang="en-US"/>
              <a:pPr>
                <a:defRPr/>
              </a:pPr>
              <a:t>‹#›</a:t>
            </a:fld>
            <a:endParaRPr lang="en-US" dirty="0"/>
          </a:p>
        </p:txBody>
      </p:sp>
    </p:spTree>
    <p:extLst>
      <p:ext uri="{BB962C8B-B14F-4D97-AF65-F5344CB8AC3E}">
        <p14:creationId xmlns:p14="http://schemas.microsoft.com/office/powerpoint/2010/main" val="2565382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94DE4318-E4BE-49A8-80E2-9AEFB83AE894}" type="slidenum">
              <a:rPr lang="en-US"/>
              <a:pPr>
                <a:defRPr/>
              </a:pPr>
              <a:t>‹#›</a:t>
            </a:fld>
            <a:endParaRPr lang="en-US" dirty="0"/>
          </a:p>
        </p:txBody>
      </p:sp>
    </p:spTree>
    <p:extLst>
      <p:ext uri="{BB962C8B-B14F-4D97-AF65-F5344CB8AC3E}">
        <p14:creationId xmlns:p14="http://schemas.microsoft.com/office/powerpoint/2010/main" val="2943404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smtClean="0"/>
          </a:p>
        </p:txBody>
      </p:sp>
      <p:sp>
        <p:nvSpPr>
          <p:cNvPr id="59396" name="Slide Number Placeholder 3"/>
          <p:cNvSpPr>
            <a:spLocks noGrp="1"/>
          </p:cNvSpPr>
          <p:nvPr>
            <p:ph type="sldNum" sz="quarter" idx="5"/>
          </p:nvPr>
        </p:nvSpPr>
        <p:spPr>
          <a:noFill/>
        </p:spPr>
        <p:txBody>
          <a:bodyPr/>
          <a:lstStyle/>
          <a:p>
            <a:fld id="{7DE47B17-5236-40BE-93D3-1F5307651A8C}" type="slidenum">
              <a:rPr lang="en-US" smtClean="0"/>
              <a:pPr/>
              <a:t>1</a:t>
            </a:fld>
            <a:endParaRPr lang="en-US" smtClean="0"/>
          </a:p>
        </p:txBody>
      </p:sp>
    </p:spTree>
    <p:extLst>
      <p:ext uri="{BB962C8B-B14F-4D97-AF65-F5344CB8AC3E}">
        <p14:creationId xmlns:p14="http://schemas.microsoft.com/office/powerpoint/2010/main" val="402469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Bottom-up estimating is a project estimation technique that involves breaking down a project into smaller, more manageable tasks or work packages and estimating the cost, effort, and duration for each task individually. Once all tasks have been estimated, the estimates are aggregated to determine the overall project cost, effort, and schedule. Bottom-up estimating is typically used in the planning stage of a project when detailed information about tasks and resources is available.</a:t>
            </a:r>
          </a:p>
          <a:p>
            <a:r>
              <a:rPr lang="en-US" sz="1200" b="0" i="0" kern="1200" dirty="0" smtClean="0">
                <a:solidFill>
                  <a:schemeClr val="tx1"/>
                </a:solidFill>
                <a:effectLst/>
                <a:latin typeface="Times New Roman" pitchFamily="18" charset="0"/>
                <a:ea typeface="+mn-ea"/>
                <a:cs typeface="+mn-cs"/>
              </a:rPr>
              <a:t>In summary, bottom-up estimating is a valuable technique for generating detailed and accurate project estimates when sufficient information is available. However, it can be time-consuming and resource-intensive, making it less suitable for early-stage project estimation.</a:t>
            </a:r>
            <a:endParaRPr lang="en-GB"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18</a:t>
            </a:fld>
            <a:endParaRPr lang="en-US" dirty="0"/>
          </a:p>
        </p:txBody>
      </p:sp>
    </p:spTree>
    <p:extLst>
      <p:ext uri="{BB962C8B-B14F-4D97-AF65-F5344CB8AC3E}">
        <p14:creationId xmlns:p14="http://schemas.microsoft.com/office/powerpoint/2010/main" val="3330440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Parametric modeling is a project estimation technique that uses mathematical models and historical data to predict the cost, effort, and duration of a project based on its key parameters or attributes. In this method, relationships between project variables are established using statistical techniques, such as regression analysis or learning curves. These relationships are then used to create equations or algorithms that can generate estimates for new projects based on their specific parameters.</a:t>
            </a:r>
          </a:p>
          <a:p>
            <a:r>
              <a:rPr lang="en-US" sz="1200" b="0" i="0" kern="1200" dirty="0" smtClean="0">
                <a:solidFill>
                  <a:schemeClr val="tx1"/>
                </a:solidFill>
                <a:effectLst/>
                <a:latin typeface="Times New Roman" pitchFamily="18" charset="0"/>
                <a:ea typeface="+mn-ea"/>
                <a:cs typeface="+mn-cs"/>
              </a:rPr>
              <a:t>Parametric modeling is used across various industries, including software development, construction, and manufacturing, and is particularly useful for projects with well-defined and quantifiable attributes.</a:t>
            </a:r>
          </a:p>
          <a:p>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In summary, parametric modeling is a valuable estimation technique for projects with well-defined and quantifiable attributes. It can produce accurate and time-efficient estimates when based on reliable historical data and well-developed models. However, its applicability may be limited for projects with unique or poorly defined characteristics, and it may require specialized skills and tools for model development.</a:t>
            </a:r>
            <a:endParaRPr lang="en-GB"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19</a:t>
            </a:fld>
            <a:endParaRPr lang="en-US" dirty="0"/>
          </a:p>
        </p:txBody>
      </p:sp>
    </p:spTree>
    <p:extLst>
      <p:ext uri="{BB962C8B-B14F-4D97-AF65-F5344CB8AC3E}">
        <p14:creationId xmlns:p14="http://schemas.microsoft.com/office/powerpoint/2010/main" val="393795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KLOC (Kilo Lines of Code) is a software metric used to measure the size of a software program by counting the number of lines of source code in thousands. It is often used in various software estimation models, such as COCOMO (Constructive Cost Model), to predict the effort, cost, and schedule required for a software development project.</a:t>
            </a:r>
            <a:endParaRPr lang="en-GB"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20</a:t>
            </a:fld>
            <a:endParaRPr lang="en-US" dirty="0"/>
          </a:p>
        </p:txBody>
      </p:sp>
    </p:spTree>
    <p:extLst>
      <p:ext uri="{BB962C8B-B14F-4D97-AF65-F5344CB8AC3E}">
        <p14:creationId xmlns:p14="http://schemas.microsoft.com/office/powerpoint/2010/main" val="3417232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KLOC (Kilo Lines of Code) is a software metric used to measure the size of a software program by counting the number of lines of source code in thousands. It is often used in various software estimation models, such as COCOMO (Constructive Cost Model), to predict the effort, cost, and schedule required for a software development project.</a:t>
            </a:r>
            <a:endParaRPr lang="en-GB"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21</a:t>
            </a:fld>
            <a:endParaRPr lang="en-US" dirty="0"/>
          </a:p>
        </p:txBody>
      </p:sp>
    </p:spTree>
    <p:extLst>
      <p:ext uri="{BB962C8B-B14F-4D97-AF65-F5344CB8AC3E}">
        <p14:creationId xmlns:p14="http://schemas.microsoft.com/office/powerpoint/2010/main" val="2713959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r>
              <a:rPr lang="en-US" sz="1200" b="0" i="0" kern="1200" dirty="0" smtClean="0">
                <a:solidFill>
                  <a:schemeClr val="tx1"/>
                </a:solidFill>
                <a:effectLst/>
                <a:latin typeface="Times New Roman" pitchFamily="18" charset="0"/>
                <a:ea typeface="+mn-ea"/>
                <a:cs typeface="+mn-cs"/>
              </a:rPr>
              <a:t>Management's desire for accuracy is understandable, as accurate information is crucial for effective decision-making and project success. Here are some ways to ensure accuracy in project management:</a:t>
            </a:r>
            <a:endParaRPr lang="en-GB"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22</a:t>
            </a:fld>
            <a:endParaRPr lang="en-US" dirty="0"/>
          </a:p>
        </p:txBody>
      </p:sp>
    </p:spTree>
    <p:extLst>
      <p:ext uri="{BB962C8B-B14F-4D97-AF65-F5344CB8AC3E}">
        <p14:creationId xmlns:p14="http://schemas.microsoft.com/office/powerpoint/2010/main" val="166890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To increase profits, a company can increase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revenues, decrease expenses, or try to do both</a:t>
            </a:r>
            <a:r>
              <a:rPr lang="en-US" dirty="0" smtClean="0"/>
              <a:t> </a:t>
            </a:r>
            <a:br>
              <a:rPr lang="en-US" dirty="0" smtClean="0"/>
            </a:br>
            <a:endParaRPr lang="en-GB"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6</a:t>
            </a:fld>
            <a:endParaRPr lang="en-US" dirty="0"/>
          </a:p>
        </p:txBody>
      </p:sp>
    </p:spTree>
    <p:extLst>
      <p:ext uri="{BB962C8B-B14F-4D97-AF65-F5344CB8AC3E}">
        <p14:creationId xmlns:p14="http://schemas.microsoft.com/office/powerpoint/2010/main" val="2133210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For example, suppose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the Surveyor Pro project described in the opening case included a preliminary feasibility</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study. If a company completed this study for $100,000, the tangible cost of the study is</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$100,000. If Juan s government estimated that it would have cost $150,000 to do the study</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itself, the tangible benefits of the study would be $50,000 if it assigned the people who would</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have done the study to other projects. Conversely, </a:t>
            </a:r>
            <a:r>
              <a:rPr lang="en-US" sz="1200" b="1" i="0" kern="1200" dirty="0" smtClean="0">
                <a:solidFill>
                  <a:schemeClr val="tx1"/>
                </a:solidFill>
                <a:effectLst/>
                <a:latin typeface="Times New Roman" pitchFamily="18" charset="0"/>
                <a:ea typeface="+mn-ea"/>
                <a:cs typeface="+mn-cs"/>
              </a:rPr>
              <a:t>intangible costs or benefits </a:t>
            </a:r>
            <a:r>
              <a:rPr lang="en-US" sz="1200" b="0" i="0" kern="1200" dirty="0" smtClean="0">
                <a:solidFill>
                  <a:schemeClr val="tx1"/>
                </a:solidFill>
                <a:effectLst/>
                <a:latin typeface="Times New Roman" pitchFamily="18" charset="0"/>
                <a:ea typeface="+mn-ea"/>
                <a:cs typeface="+mn-cs"/>
              </a:rPr>
              <a:t>are costs</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or benefits that are difficult to measure in monetary terms. Suppose Juan and a few other</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people, out of personal interest, spent some time using government-owned computers,</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books, and other resources to research areas related to the study. Although their hours and</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the government-owned materials were not billed to the project, they could be considered</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intangible costs. Intangible benefits for projects often include items like goodwill, prestige,</a:t>
            </a:r>
            <a:r>
              <a:rPr lang="en-US" dirty="0" smtClean="0"/>
              <a:t> </a:t>
            </a:r>
            <a:r>
              <a:rPr lang="en-US" sz="1200" b="0" i="0" kern="1200" dirty="0" smtClean="0">
                <a:solidFill>
                  <a:schemeClr val="tx1"/>
                </a:solidFill>
                <a:effectLst/>
                <a:latin typeface="Times New Roman" pitchFamily="18" charset="0"/>
                <a:ea typeface="+mn-ea"/>
                <a:cs typeface="+mn-cs"/>
              </a:rPr>
              <a:t>and general statements of improved productivity that an organization cannot easily translate into dollar amounts. Because intangible costs and benefits are difficult to quantify, they</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are often harder to justify.</a:t>
            </a:r>
            <a:r>
              <a:rPr lang="en-US" dirty="0" smtClean="0"/>
              <a:t> </a:t>
            </a:r>
            <a:br>
              <a:rPr lang="en-US" dirty="0" smtClean="0"/>
            </a:br>
            <a:r>
              <a:rPr lang="en-US" dirty="0" smtClean="0"/>
              <a:t/>
            </a:r>
            <a:br>
              <a:rPr lang="en-US" dirty="0" smtClean="0"/>
            </a:br>
            <a:endParaRPr lang="en-GB"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7</a:t>
            </a:fld>
            <a:endParaRPr lang="en-US" dirty="0"/>
          </a:p>
        </p:txBody>
      </p:sp>
    </p:spTree>
    <p:extLst>
      <p:ext uri="{BB962C8B-B14F-4D97-AF65-F5344CB8AC3E}">
        <p14:creationId xmlns:p14="http://schemas.microsoft.com/office/powerpoint/2010/main" val="2779537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Learning curve theory, also known as the experience curve, is a concept that describes how the cost, time, and effort required to perform a task decrease as a person or organization gains experience and becomes more efficient at the task. The theory is based on the observation that as people repeat a task, they become more skilled and proficient, leading to improvements in productivity and a reduction in the resources needed to complete the task.</a:t>
            </a:r>
            <a:endParaRPr lang="en-GB"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8</a:t>
            </a:fld>
            <a:endParaRPr lang="en-US" dirty="0"/>
          </a:p>
        </p:txBody>
      </p:sp>
    </p:spTree>
    <p:extLst>
      <p:ext uri="{BB962C8B-B14F-4D97-AF65-F5344CB8AC3E}">
        <p14:creationId xmlns:p14="http://schemas.microsoft.com/office/powerpoint/2010/main" val="4083080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provides an estimate of what a</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project will cost. ROM estimates can also be referred to as a ballpark estimate,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a guesstimate, a swag, or a broad gauge. This type of estimate is done very early</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in a project or even before a project is officially started. Project managers and</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top management use this estimate to help make project selection decisions.</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The timeframe for this type of estimate is often three or more years prior to</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project completion. A ROM estimate s accuracy is typically 50 percent to</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100 percent, meaning the project s actual costs could be 50 percent below the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ROM estimate or 100 percent above. For example, the actual cost for a project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with a ROM estimate of $100,000 could range between $50,000 to $200,000.</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For information technology project estimates, this accuracy range is often</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much wider. Many information technology professionals automatically double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estimates for software development because of the history of cost overruns on</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information technology projects.</a:t>
            </a:r>
            <a:r>
              <a:rPr lang="en-US" dirty="0" smtClean="0"/>
              <a:t> </a:t>
            </a:r>
            <a:br>
              <a:rPr lang="en-US" dirty="0" smtClean="0"/>
            </a:br>
            <a:r>
              <a:rPr lang="en-US" sz="1200" b="0" i="0" kern="1200" dirty="0" smtClean="0">
                <a:solidFill>
                  <a:schemeClr val="tx1"/>
                </a:solidFill>
                <a:effectLst/>
                <a:latin typeface="Times New Roman" pitchFamily="18" charset="0"/>
                <a:ea typeface="+mn-ea"/>
                <a:cs typeface="+mn-cs"/>
              </a:rPr>
              <a:t>A </a:t>
            </a:r>
            <a:r>
              <a:rPr lang="en-US" sz="1200" b="1" i="0" kern="1200" dirty="0" smtClean="0">
                <a:solidFill>
                  <a:schemeClr val="tx1"/>
                </a:solidFill>
                <a:effectLst/>
                <a:latin typeface="Times New Roman" pitchFamily="18" charset="0"/>
                <a:ea typeface="+mn-ea"/>
                <a:cs typeface="+mn-cs"/>
              </a:rPr>
              <a:t>budgetary estimate </a:t>
            </a:r>
            <a:r>
              <a:rPr lang="en-US" sz="1200" b="0" i="0" kern="1200" dirty="0" smtClean="0">
                <a:solidFill>
                  <a:schemeClr val="tx1"/>
                </a:solidFill>
                <a:effectLst/>
                <a:latin typeface="Times New Roman" pitchFamily="18" charset="0"/>
                <a:ea typeface="+mn-ea"/>
                <a:cs typeface="+mn-cs"/>
              </a:rPr>
              <a:t>is used to allocate money into an organization s budget.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Many organizations develop budgets at least two years into the future. Budgetary estimates are made one to two years prior to project completion. The accuracy of budgetary estimates is typically 10 percent to 25 percent, meaning</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the actual costs could be 10 percent less or 25 percent more than the budgetary</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estimate. For example, the actual cost for a project with a budgetary estimate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of $100,000 could range between $90,000 to $125,000.</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A </a:t>
            </a:r>
            <a:r>
              <a:rPr lang="en-US" sz="1200" b="1" i="0" kern="1200" dirty="0" smtClean="0">
                <a:solidFill>
                  <a:schemeClr val="tx1"/>
                </a:solidFill>
                <a:effectLst/>
                <a:latin typeface="Times New Roman" pitchFamily="18" charset="0"/>
                <a:ea typeface="+mn-ea"/>
                <a:cs typeface="+mn-cs"/>
              </a:rPr>
              <a:t>definitive estimate </a:t>
            </a:r>
            <a:r>
              <a:rPr lang="en-US" sz="1200" b="0" i="0" kern="1200" dirty="0" smtClean="0">
                <a:solidFill>
                  <a:schemeClr val="tx1"/>
                </a:solidFill>
                <a:effectLst/>
                <a:latin typeface="Times New Roman" pitchFamily="18" charset="0"/>
                <a:ea typeface="+mn-ea"/>
                <a:cs typeface="+mn-cs"/>
              </a:rPr>
              <a:t>provides an accurate estimate of project costs. Definitive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estimates are used for making many purchasing decisions for which accurate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estimates are required and for estimating final project costs. For example, if a</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project involves purchasing 1,000 personal computers from an outside supplier</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in the next three months, a definitive estimate would be required to aid in</a:t>
            </a:r>
            <a:r>
              <a:rPr lang="en-US" dirty="0" smtClean="0"/>
              <a:t> </a:t>
            </a:r>
            <a:r>
              <a:rPr lang="en-US" sz="1200" b="0" i="0" kern="1200" dirty="0" smtClean="0">
                <a:solidFill>
                  <a:schemeClr val="tx1"/>
                </a:solidFill>
                <a:effectLst/>
                <a:latin typeface="Times New Roman" pitchFamily="18" charset="0"/>
                <a:ea typeface="+mn-ea"/>
                <a:cs typeface="+mn-cs"/>
              </a:rPr>
              <a:t>evaluating supplier proposals and allocating the funds to pay the chosen</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supplier. Definitive estimates are made one year or less prior to project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completion. A definitive estimate should be the most accurate of the three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types of estimates. The accuracy of this type of estimate is normally 5 percent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to 10 percent, meaning the actual costs could be 5 percent less or 10 percent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more than the definitive estimate. For example, the actual cost for a project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with a definitive estimate of $100,000 could range between $95,000 to</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$110,000. Table 7-2 summarizes the three basic types of cost estimates.</a:t>
            </a:r>
            <a:r>
              <a:rPr lang="en-US" dirty="0" smtClean="0"/>
              <a:t> </a:t>
            </a:r>
            <a:br>
              <a:rPr lang="en-US" dirty="0" smtClean="0"/>
            </a:br>
            <a:endParaRPr lang="en-GB"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11</a:t>
            </a:fld>
            <a:endParaRPr lang="en-US" dirty="0"/>
          </a:p>
        </p:txBody>
      </p:sp>
    </p:spTree>
    <p:extLst>
      <p:ext uri="{BB962C8B-B14F-4D97-AF65-F5344CB8AC3E}">
        <p14:creationId xmlns:p14="http://schemas.microsoft.com/office/powerpoint/2010/main" val="154667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provides an estimate of what a</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project will cost. ROM estimates can also be referred to as a ballpark estimate,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a guesstimate, a swag, or a broad gauge. This type of estimate is done very early</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in a project or even before a project is officially started. Project managers and</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top management use this estimate to help make project selection decisions.</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The timeframe for this type of estimate is often three or more years prior to</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project completion. A ROM estimate s accuracy is typically 50 percent to</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100 percent, meaning the project s actual costs could be 50 percent below the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ROM estimate or 100 percent above. For example, the actual cost for a project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with a ROM estimate of $100,000 could range between $50,000 to $200,000.</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For information technology project estimates, this accuracy range is often</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much wider. Many information technology professionals automatically double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estimates for software development because of the history of cost overruns on</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information technology projects.</a:t>
            </a:r>
            <a:r>
              <a:rPr lang="en-US" dirty="0" smtClean="0"/>
              <a:t> </a:t>
            </a:r>
            <a:br>
              <a:rPr lang="en-US" dirty="0" smtClean="0"/>
            </a:br>
            <a:r>
              <a:rPr lang="en-US" sz="1200" b="0" i="0" kern="1200" dirty="0" smtClean="0">
                <a:solidFill>
                  <a:schemeClr val="tx1"/>
                </a:solidFill>
                <a:effectLst/>
                <a:latin typeface="Times New Roman" pitchFamily="18" charset="0"/>
                <a:ea typeface="+mn-ea"/>
                <a:cs typeface="+mn-cs"/>
              </a:rPr>
              <a:t>A </a:t>
            </a:r>
            <a:r>
              <a:rPr lang="en-US" sz="1200" b="1" i="0" kern="1200" dirty="0" smtClean="0">
                <a:solidFill>
                  <a:schemeClr val="tx1"/>
                </a:solidFill>
                <a:effectLst/>
                <a:latin typeface="Times New Roman" pitchFamily="18" charset="0"/>
                <a:ea typeface="+mn-ea"/>
                <a:cs typeface="+mn-cs"/>
              </a:rPr>
              <a:t>budgetary estimate </a:t>
            </a:r>
            <a:r>
              <a:rPr lang="en-US" sz="1200" b="0" i="0" kern="1200" dirty="0" smtClean="0">
                <a:solidFill>
                  <a:schemeClr val="tx1"/>
                </a:solidFill>
                <a:effectLst/>
                <a:latin typeface="Times New Roman" pitchFamily="18" charset="0"/>
                <a:ea typeface="+mn-ea"/>
                <a:cs typeface="+mn-cs"/>
              </a:rPr>
              <a:t>is used to allocate money into an organization s budget.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Many organizations develop budgets at least two years into the future. Budgetary estimates are made one to two years prior to project completion. The accuracy of budgetary estimates is typically 10 percent to 25 percent, meaning</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the actual costs could be 10 percent less or 25 percent more than the budgetary</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estimate. For example, the actual cost for a project with a budgetary estimate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of $100,000 could range between $90,000 to $125,000.</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A </a:t>
            </a:r>
            <a:r>
              <a:rPr lang="en-US" sz="1200" b="1" i="0" kern="1200" dirty="0" smtClean="0">
                <a:solidFill>
                  <a:schemeClr val="tx1"/>
                </a:solidFill>
                <a:effectLst/>
                <a:latin typeface="Times New Roman" pitchFamily="18" charset="0"/>
                <a:ea typeface="+mn-ea"/>
                <a:cs typeface="+mn-cs"/>
              </a:rPr>
              <a:t>definitive estimate </a:t>
            </a:r>
            <a:r>
              <a:rPr lang="en-US" sz="1200" b="0" i="0" kern="1200" dirty="0" smtClean="0">
                <a:solidFill>
                  <a:schemeClr val="tx1"/>
                </a:solidFill>
                <a:effectLst/>
                <a:latin typeface="Times New Roman" pitchFamily="18" charset="0"/>
                <a:ea typeface="+mn-ea"/>
                <a:cs typeface="+mn-cs"/>
              </a:rPr>
              <a:t>provides an accurate estimate of project costs. Definitive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estimates are used for making many purchasing decisions for which accurate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estimates are required and for estimating final project costs. For example, if a</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project involves purchasing 1,000 personal computers from an outside supplier</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in the next three months, a definitive estimate would be required to aid in</a:t>
            </a:r>
            <a:r>
              <a:rPr lang="en-US" dirty="0" smtClean="0"/>
              <a:t> </a:t>
            </a:r>
            <a:r>
              <a:rPr lang="en-US" sz="1200" b="0" i="0" kern="1200" dirty="0" smtClean="0">
                <a:solidFill>
                  <a:schemeClr val="tx1"/>
                </a:solidFill>
                <a:effectLst/>
                <a:latin typeface="Times New Roman" pitchFamily="18" charset="0"/>
                <a:ea typeface="+mn-ea"/>
                <a:cs typeface="+mn-cs"/>
              </a:rPr>
              <a:t>evaluating supplier proposals and allocating the funds to pay the chosen</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supplier. Definitive estimates are made one year or less prior to project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completion. A definitive estimate should be the most accurate of the three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types of estimates. The accuracy of this type of estimate is normally 5 percent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to 10 percent, meaning the actual costs could be 5 percent less or 10 percent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more than the definitive estimate. For example, the actual cost for a project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with a definitive estimate of $100,000 could range between $95,000 to</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$110,000. Table 7-2 summarizes the three basic types of cost estimates.</a:t>
            </a:r>
            <a:r>
              <a:rPr lang="en-US" dirty="0" smtClean="0"/>
              <a:t> </a:t>
            </a:r>
            <a:br>
              <a:rPr lang="en-US" dirty="0" smtClean="0"/>
            </a:br>
            <a:endParaRPr lang="en-GB"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12</a:t>
            </a:fld>
            <a:endParaRPr lang="en-US" dirty="0"/>
          </a:p>
        </p:txBody>
      </p:sp>
    </p:spTree>
    <p:extLst>
      <p:ext uri="{BB962C8B-B14F-4D97-AF65-F5344CB8AC3E}">
        <p14:creationId xmlns:p14="http://schemas.microsoft.com/office/powerpoint/2010/main" val="4185632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provides an estimate of what a</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project will cost. ROM estimates can also be referred to as a ballpark estimate,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a guesstimate, a swag, or a broad gauge. This type of estimate is done very early</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in a project or even before a project is officially started. Project managers and</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top management use this estimate to help make project selection decisions.</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The timeframe for this type of estimate is often three or more years prior to</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project completion. A ROM estimate s accuracy is typically 50 percent to</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100 percent, meaning the project s actual costs could be 50 percent below the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ROM estimate or 100 percent above. For example, the actual cost for a project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with a ROM estimate of $100,000 could range between $50,000 to $200,000.</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For information technology project estimates, this accuracy range is often</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much wider. Many information technology professionals automatically double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estimates for software development because of the history of cost overruns on</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information technology projects.</a:t>
            </a:r>
            <a:r>
              <a:rPr lang="en-US" dirty="0" smtClean="0"/>
              <a:t> </a:t>
            </a:r>
            <a:br>
              <a:rPr lang="en-US" dirty="0" smtClean="0"/>
            </a:br>
            <a:r>
              <a:rPr lang="en-US" sz="1200" b="0" i="0" kern="1200" dirty="0" smtClean="0">
                <a:solidFill>
                  <a:schemeClr val="tx1"/>
                </a:solidFill>
                <a:effectLst/>
                <a:latin typeface="Times New Roman" pitchFamily="18" charset="0"/>
                <a:ea typeface="+mn-ea"/>
                <a:cs typeface="+mn-cs"/>
              </a:rPr>
              <a:t>A </a:t>
            </a:r>
            <a:r>
              <a:rPr lang="en-US" sz="1200" b="1" i="0" kern="1200" dirty="0" smtClean="0">
                <a:solidFill>
                  <a:schemeClr val="tx1"/>
                </a:solidFill>
                <a:effectLst/>
                <a:latin typeface="Times New Roman" pitchFamily="18" charset="0"/>
                <a:ea typeface="+mn-ea"/>
                <a:cs typeface="+mn-cs"/>
              </a:rPr>
              <a:t>budgetary estimate </a:t>
            </a:r>
            <a:r>
              <a:rPr lang="en-US" sz="1200" b="0" i="0" kern="1200" dirty="0" smtClean="0">
                <a:solidFill>
                  <a:schemeClr val="tx1"/>
                </a:solidFill>
                <a:effectLst/>
                <a:latin typeface="Times New Roman" pitchFamily="18" charset="0"/>
                <a:ea typeface="+mn-ea"/>
                <a:cs typeface="+mn-cs"/>
              </a:rPr>
              <a:t>is used to allocate money into an organization s budget.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Many organizations develop budgets at least two years into the future. Budgetary estimates are made one to two years prior to project completion. The accuracy of budgetary estimates is typically 10 percent to 25 percent, meaning</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the actual costs could be 10 percent less or 25 percent more than the budgetary</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estimate. For example, the actual cost for a project with a budgetary estimate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of $100,000 could range between $90,000 to $125,000.</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A </a:t>
            </a:r>
            <a:r>
              <a:rPr lang="en-US" sz="1200" b="1" i="0" kern="1200" dirty="0" smtClean="0">
                <a:solidFill>
                  <a:schemeClr val="tx1"/>
                </a:solidFill>
                <a:effectLst/>
                <a:latin typeface="Times New Roman" pitchFamily="18" charset="0"/>
                <a:ea typeface="+mn-ea"/>
                <a:cs typeface="+mn-cs"/>
              </a:rPr>
              <a:t>definitive estimate </a:t>
            </a:r>
            <a:r>
              <a:rPr lang="en-US" sz="1200" b="0" i="0" kern="1200" dirty="0" smtClean="0">
                <a:solidFill>
                  <a:schemeClr val="tx1"/>
                </a:solidFill>
                <a:effectLst/>
                <a:latin typeface="Times New Roman" pitchFamily="18" charset="0"/>
                <a:ea typeface="+mn-ea"/>
                <a:cs typeface="+mn-cs"/>
              </a:rPr>
              <a:t>provides an accurate estimate of project costs. Definitive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estimates are used for making many purchasing decisions for which accurate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estimates are required and for estimating final project costs. For example, if a</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project involves purchasing 1,000 personal computers from an outside supplier</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in the next three months, a definitive estimate would be required to aid in</a:t>
            </a:r>
            <a:r>
              <a:rPr lang="en-US" dirty="0" smtClean="0"/>
              <a:t> </a:t>
            </a:r>
            <a:r>
              <a:rPr lang="en-US" sz="1200" b="0" i="0" kern="1200" dirty="0" smtClean="0">
                <a:solidFill>
                  <a:schemeClr val="tx1"/>
                </a:solidFill>
                <a:effectLst/>
                <a:latin typeface="Times New Roman" pitchFamily="18" charset="0"/>
                <a:ea typeface="+mn-ea"/>
                <a:cs typeface="+mn-cs"/>
              </a:rPr>
              <a:t>evaluating supplier proposals and allocating the funds to pay the chosen</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supplier. Definitive estimates are made one year or less prior to project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completion. A definitive estimate should be the most accurate of the three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types of estimates. The accuracy of this type of estimate is normally 5 percent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to 10 percent, meaning the actual costs could be 5 percent less or 10 percent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more than the definitive estimate. For example, the actual cost for a project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with a definitive estimate of $100,000 could range between $95,000 to</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$110,000. Table 7-2 summarizes the three basic types of cost estimates.</a:t>
            </a:r>
            <a:r>
              <a:rPr lang="en-US" dirty="0" smtClean="0"/>
              <a:t> </a:t>
            </a:r>
            <a:br>
              <a:rPr lang="en-US" dirty="0" smtClean="0"/>
            </a:br>
            <a:endParaRPr lang="en-GB"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13</a:t>
            </a:fld>
            <a:endParaRPr lang="en-US" dirty="0"/>
          </a:p>
        </p:txBody>
      </p:sp>
    </p:spTree>
    <p:extLst>
      <p:ext uri="{BB962C8B-B14F-4D97-AF65-F5344CB8AC3E}">
        <p14:creationId xmlns:p14="http://schemas.microsoft.com/office/powerpoint/2010/main" val="2746631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provides an estimate of what a</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project will cost. ROM estimates can also be referred to as a ballpark estimate,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a guesstimate, a swag, or a broad gauge. This type of estimate is done very early</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in a project or even before a project is officially started. Project managers and</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top management use this estimate to help make project selection decisions.</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The timeframe for this type of estimate is often three or more years prior to</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project completion. A ROM estimate s accuracy is typically 50 percent to</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100 percent, meaning the project s actual costs could be 50 percent below the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ROM estimate or 100 percent above. For example, the actual cost for a project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with a ROM estimate of $100,000 could range between $50,000 to $200,000.</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For information technology project estimates, this accuracy range is often</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much wider. Many information technology professionals automatically double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estimates for software development because of the history of cost overruns on</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information technology projects.</a:t>
            </a:r>
            <a:r>
              <a:rPr lang="en-US" dirty="0" smtClean="0"/>
              <a:t> </a:t>
            </a:r>
            <a:br>
              <a:rPr lang="en-US" dirty="0" smtClean="0"/>
            </a:br>
            <a:r>
              <a:rPr lang="en-US" sz="1200" b="0" i="0" kern="1200" dirty="0" smtClean="0">
                <a:solidFill>
                  <a:schemeClr val="tx1"/>
                </a:solidFill>
                <a:effectLst/>
                <a:latin typeface="Times New Roman" pitchFamily="18" charset="0"/>
                <a:ea typeface="+mn-ea"/>
                <a:cs typeface="+mn-cs"/>
              </a:rPr>
              <a:t>A </a:t>
            </a:r>
            <a:r>
              <a:rPr lang="en-US" sz="1200" b="1" i="0" kern="1200" dirty="0" smtClean="0">
                <a:solidFill>
                  <a:schemeClr val="tx1"/>
                </a:solidFill>
                <a:effectLst/>
                <a:latin typeface="Times New Roman" pitchFamily="18" charset="0"/>
                <a:ea typeface="+mn-ea"/>
                <a:cs typeface="+mn-cs"/>
              </a:rPr>
              <a:t>budgetary estimate </a:t>
            </a:r>
            <a:r>
              <a:rPr lang="en-US" sz="1200" b="0" i="0" kern="1200" dirty="0" smtClean="0">
                <a:solidFill>
                  <a:schemeClr val="tx1"/>
                </a:solidFill>
                <a:effectLst/>
                <a:latin typeface="Times New Roman" pitchFamily="18" charset="0"/>
                <a:ea typeface="+mn-ea"/>
                <a:cs typeface="+mn-cs"/>
              </a:rPr>
              <a:t>is used to allocate money into an organization s budget.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Many organizations develop budgets at least two years into the future. Budgetary estimates are made one to two years prior to project completion. The accuracy of budgetary estimates is typically 10 percent to 25 percent, meaning</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the actual costs could be 10 percent less or 25 percent more than the budgetary</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estimate. For example, the actual cost for a project with a budgetary estimate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of $100,000 could range between $90,000 to $125,000.</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A </a:t>
            </a:r>
            <a:r>
              <a:rPr lang="en-US" sz="1200" b="1" i="0" kern="1200" dirty="0" smtClean="0">
                <a:solidFill>
                  <a:schemeClr val="tx1"/>
                </a:solidFill>
                <a:effectLst/>
                <a:latin typeface="Times New Roman" pitchFamily="18" charset="0"/>
                <a:ea typeface="+mn-ea"/>
                <a:cs typeface="+mn-cs"/>
              </a:rPr>
              <a:t>definitive estimate </a:t>
            </a:r>
            <a:r>
              <a:rPr lang="en-US" sz="1200" b="0" i="0" kern="1200" dirty="0" smtClean="0">
                <a:solidFill>
                  <a:schemeClr val="tx1"/>
                </a:solidFill>
                <a:effectLst/>
                <a:latin typeface="Times New Roman" pitchFamily="18" charset="0"/>
                <a:ea typeface="+mn-ea"/>
                <a:cs typeface="+mn-cs"/>
              </a:rPr>
              <a:t>provides an accurate estimate of project costs. Definitive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estimates are used for making many purchasing decisions for which accurate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estimates are required and for estimating final project costs. For example, if a</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project involves purchasing 1,000 personal computers from an outside supplier</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in the next three months, a definitive estimate would be required to aid in</a:t>
            </a:r>
            <a:r>
              <a:rPr lang="en-US" dirty="0" smtClean="0"/>
              <a:t> </a:t>
            </a:r>
            <a:r>
              <a:rPr lang="en-US" sz="1200" b="0" i="0" kern="1200" dirty="0" smtClean="0">
                <a:solidFill>
                  <a:schemeClr val="tx1"/>
                </a:solidFill>
                <a:effectLst/>
                <a:latin typeface="Times New Roman" pitchFamily="18" charset="0"/>
                <a:ea typeface="+mn-ea"/>
                <a:cs typeface="+mn-cs"/>
              </a:rPr>
              <a:t>evaluating supplier proposals and allocating the funds to pay the chosen</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supplier. Definitive estimates are made one year or less prior to project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completion. A definitive estimate should be the most accurate of the three</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types of estimates. The accuracy of this type of estimate is normally 5 percent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to 10 percent, meaning the actual costs could be 5 percent less or 10 percent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more than the definitive estimate. For example, the actual cost for a project</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with a definitive estimate of $100,000 could range between $95,000 to</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$110,000. Table 7-2 summarizes the three basic types of cost estimates.</a:t>
            </a:r>
            <a:r>
              <a:rPr lang="en-US" dirty="0" smtClean="0"/>
              <a:t> </a:t>
            </a:r>
            <a:br>
              <a:rPr lang="en-US" dirty="0" smtClean="0"/>
            </a:br>
            <a:endParaRPr lang="en-GB"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14</a:t>
            </a:fld>
            <a:endParaRPr lang="en-US" dirty="0"/>
          </a:p>
        </p:txBody>
      </p:sp>
    </p:spTree>
    <p:extLst>
      <p:ext uri="{BB962C8B-B14F-4D97-AF65-F5344CB8AC3E}">
        <p14:creationId xmlns:p14="http://schemas.microsoft.com/office/powerpoint/2010/main" val="675474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Times New Roman" pitchFamily="18" charset="0"/>
                <a:ea typeface="+mn-ea"/>
                <a:cs typeface="+mn-cs"/>
              </a:rPr>
              <a:t>Analogous estimating, also known as top-down estimating, is a project estimation technique that relies on historical data and expert judgment to predict the cost, effort, and duration of a new project. This method involves comparing the current project with similar past projects to derive estimates for the new project. Analogous estimating is typically used in the early stages of a project when detailed information is not yet available.</a:t>
            </a:r>
            <a:endParaRPr lang="en-GB" dirty="0"/>
          </a:p>
        </p:txBody>
      </p:sp>
      <p:sp>
        <p:nvSpPr>
          <p:cNvPr id="4" name="Slide Number Placeholder 3"/>
          <p:cNvSpPr>
            <a:spLocks noGrp="1"/>
          </p:cNvSpPr>
          <p:nvPr>
            <p:ph type="sldNum" sz="quarter" idx="10"/>
          </p:nvPr>
        </p:nvSpPr>
        <p:spPr/>
        <p:txBody>
          <a:bodyPr/>
          <a:lstStyle/>
          <a:p>
            <a:pPr>
              <a:defRPr/>
            </a:pPr>
            <a:fld id="{94DE4318-E4BE-49A8-80E2-9AEFB83AE894}" type="slidenum">
              <a:rPr lang="en-US" smtClean="0"/>
              <a:pPr>
                <a:defRPr/>
              </a:pPr>
              <a:t>17</a:t>
            </a:fld>
            <a:endParaRPr lang="en-US" dirty="0"/>
          </a:p>
        </p:txBody>
      </p:sp>
    </p:spTree>
    <p:extLst>
      <p:ext uri="{BB962C8B-B14F-4D97-AF65-F5344CB8AC3E}">
        <p14:creationId xmlns:p14="http://schemas.microsoft.com/office/powerpoint/2010/main" val="2985150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54C96B9-AEB0-4855-A598-DE44B5ED19BE}"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AD2E0B49-8E6C-48C0-9C9D-CC0639D27A7F}"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EB416714-5224-4BBE-BE6A-F6538172A4D5}"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C8007A2C-411A-4B00-AAEB-86CCF2AE391D}"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34D446C-7EFF-4BFD-AD52-D1D8839675B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79093017-1DB7-4F27-A710-1ACE28A9988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9"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D46B5A5-B7EF-4531-9773-298C75B5F46F}"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9DAD3361-36D7-44F1-B201-D9F04B151277}"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69D3F523-31A3-47E3-9C41-80295EB87EE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3CF2F7B6-AD22-46C8-B4C1-BCA82B5010FF}"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smtClean="0"/>
              <a:t>Information Technology Project Management, Seventh Edition</a:t>
            </a:r>
            <a:endParaRPr lang="en-US"/>
          </a:p>
        </p:txBody>
      </p:sp>
      <p:sp>
        <p:nvSpPr>
          <p:cNvPr id="7"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2DF2838-0339-4453-987B-447D99B1ECA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3400" y="1600200"/>
            <a:ext cx="8229600" cy="1349375"/>
          </a:xfrm>
        </p:spPr>
        <p:txBody>
          <a:bodyPr>
            <a:noAutofit/>
          </a:bodyPr>
          <a:lstStyle/>
          <a:p>
            <a:pPr algn="ctr" eaLnBrk="1" fontAlgn="auto" hangingPunct="1">
              <a:spcAft>
                <a:spcPts val="0"/>
              </a:spcAft>
              <a:defRPr/>
            </a:pPr>
            <a:r>
              <a:rPr dirty="0">
                <a:effectLst>
                  <a:outerShdw blurRad="38100" dist="38100" dir="2700000" algn="tl">
                    <a:srgbClr val="FFFFFF"/>
                  </a:outerShdw>
                </a:effectLst>
                <a:latin typeface="Arial Rounded MT Bold" pitchFamily="34" charset="0"/>
              </a:rPr>
              <a:t>Chapter </a:t>
            </a:r>
            <a:r>
              <a:rPr lang="en-US" dirty="0" smtClean="0">
                <a:effectLst>
                  <a:outerShdw blurRad="38100" dist="38100" dir="2700000" algn="tl">
                    <a:srgbClr val="FFFFFF"/>
                  </a:outerShdw>
                </a:effectLst>
                <a:latin typeface="Arial Rounded MT Bold" pitchFamily="34" charset="0"/>
              </a:rPr>
              <a:t>4</a:t>
            </a:r>
            <a:r>
              <a:rPr dirty="0">
                <a:effectLst>
                  <a:outerShdw blurRad="38100" dist="38100" dir="2700000" algn="tl">
                    <a:srgbClr val="FFFFFF"/>
                  </a:outerShdw>
                </a:effectLst>
                <a:latin typeface="Arial Rounded MT Bold" pitchFamily="34" charset="0"/>
              </a:rPr>
              <a:t/>
            </a:r>
            <a:br>
              <a:rPr dirty="0">
                <a:effectLst>
                  <a:outerShdw blurRad="38100" dist="38100" dir="2700000" algn="tl">
                    <a:srgbClr val="FFFFFF"/>
                  </a:outerShdw>
                </a:effectLst>
                <a:latin typeface="Arial Rounded MT Bold" pitchFamily="34" charset="0"/>
              </a:rPr>
            </a:br>
            <a:r>
              <a:rPr dirty="0" smtClean="0">
                <a:effectLst>
                  <a:outerShdw blurRad="38100" dist="38100" dir="2700000" algn="tl">
                    <a:srgbClr val="FFFFFF"/>
                  </a:outerShdw>
                </a:effectLst>
                <a:latin typeface="Arial Rounded MT Bold" pitchFamily="34" charset="0"/>
              </a:rPr>
              <a:t>Project Cost Management</a:t>
            </a:r>
            <a:endParaRPr dirty="0">
              <a:effectLst>
                <a:outerShdw blurRad="38100" dist="38100" dir="2700000" algn="tl">
                  <a:srgbClr val="FFFFFF"/>
                </a:outerShdw>
              </a:effectLst>
              <a:latin typeface="Arial Rounded MT Bold" pitchFamily="34" charset="0"/>
            </a:endParaRPr>
          </a:p>
        </p:txBody>
      </p:sp>
      <p:sp>
        <p:nvSpPr>
          <p:cNvPr id="7" name="TextBox 6"/>
          <p:cNvSpPr txBox="1"/>
          <p:nvPr/>
        </p:nvSpPr>
        <p:spPr>
          <a:xfrm>
            <a:off x="304800" y="5791200"/>
            <a:ext cx="3903633" cy="769441"/>
          </a:xfrm>
          <a:prstGeom prst="rect">
            <a:avLst/>
          </a:prstGeom>
          <a:noFill/>
        </p:spPr>
        <p:txBody>
          <a:bodyPr wrap="none" rtlCol="0">
            <a:spAutoFit/>
          </a:bodyPr>
          <a:lstStyle/>
          <a:p>
            <a:r>
              <a:rPr lang="en-US" dirty="0" smtClean="0"/>
              <a:t>Note: </a:t>
            </a:r>
            <a:r>
              <a:rPr lang="en-US" dirty="0" smtClean="0"/>
              <a:t>read PMBOK 6</a:t>
            </a:r>
            <a:r>
              <a:rPr lang="en-US" baseline="30000" dirty="0" smtClean="0"/>
              <a:t>th</a:t>
            </a:r>
            <a:r>
              <a:rPr lang="en-US" dirty="0" smtClean="0"/>
              <a:t> edition</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b="1" dirty="0" smtClean="0">
                <a:solidFill>
                  <a:srgbClr val="FF0000"/>
                </a:solidFill>
              </a:rPr>
              <a:t>Estimating Costs</a:t>
            </a:r>
          </a:p>
        </p:txBody>
      </p:sp>
      <p:sp>
        <p:nvSpPr>
          <p:cNvPr id="32771" name="Rectangle 3"/>
          <p:cNvSpPr>
            <a:spLocks noGrp="1" noChangeArrowheads="1"/>
          </p:cNvSpPr>
          <p:nvPr>
            <p:ph idx="1"/>
          </p:nvPr>
        </p:nvSpPr>
        <p:spPr/>
        <p:txBody>
          <a:bodyPr/>
          <a:lstStyle/>
          <a:p>
            <a:r>
              <a:rPr lang="en-US" dirty="0" smtClean="0"/>
              <a:t>Project managers must take cost estimates seriously if they want to complete projects within budget constraints</a:t>
            </a:r>
          </a:p>
          <a:p>
            <a:r>
              <a:rPr lang="en-US" dirty="0" smtClean="0"/>
              <a:t>It’s important to know the types of cost estimates, how to prepare cost estimates, and typical problems associated with IT cost estimates</a:t>
            </a:r>
          </a:p>
        </p:txBody>
      </p:sp>
      <p:sp>
        <p:nvSpPr>
          <p:cNvPr id="6" name="Slide Number Placeholder 5"/>
          <p:cNvSpPr>
            <a:spLocks noGrp="1"/>
          </p:cNvSpPr>
          <p:nvPr>
            <p:ph type="sldNum" sz="quarter" idx="12"/>
          </p:nvPr>
        </p:nvSpPr>
        <p:spPr/>
        <p:txBody>
          <a:bodyPr/>
          <a:lstStyle/>
          <a:p>
            <a:pPr>
              <a:defRPr/>
            </a:pPr>
            <a:fld id="{3D4721FD-A3A0-4E27-912F-6F8645958C48}" type="slidenum">
              <a:rPr lang="en-US" smtClean="0"/>
              <a:pPr>
                <a:defRPr/>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smtClean="0"/>
              <a:t>Table 7-2. Types of Cost Estimates</a:t>
            </a:r>
          </a:p>
        </p:txBody>
      </p:sp>
      <p:sp>
        <p:nvSpPr>
          <p:cNvPr id="6" name="Slide Number Placeholder 5"/>
          <p:cNvSpPr>
            <a:spLocks noGrp="1"/>
          </p:cNvSpPr>
          <p:nvPr>
            <p:ph type="sldNum" sz="quarter" idx="12"/>
          </p:nvPr>
        </p:nvSpPr>
        <p:spPr/>
        <p:txBody>
          <a:bodyPr/>
          <a:lstStyle/>
          <a:p>
            <a:pPr>
              <a:buFontTx/>
              <a:buNone/>
              <a:defRPr/>
            </a:pPr>
            <a:fld id="{B2A4FAAA-2A73-4318-BAD7-1E94D370EBD7}" type="slidenum">
              <a:rPr lang="en-US" smtClean="0"/>
              <a:pPr>
                <a:buFontTx/>
                <a:buNone/>
                <a:defRPr/>
              </a:pPr>
              <a:t>11</a:t>
            </a:fld>
            <a:endParaRPr lang="en-US" dirty="0"/>
          </a:p>
        </p:txBody>
      </p:sp>
      <p:pic>
        <p:nvPicPr>
          <p:cNvPr id="33797" name="Picture 7" descr="Tbl07-02.bmp"/>
          <p:cNvPicPr>
            <a:picLocks noChangeAspect="1"/>
          </p:cNvPicPr>
          <p:nvPr/>
        </p:nvPicPr>
        <p:blipFill>
          <a:blip r:embed="rId3" cstate="print"/>
          <a:srcRect t="9091"/>
          <a:stretch>
            <a:fillRect/>
          </a:stretch>
        </p:blipFill>
        <p:spPr bwMode="auto">
          <a:xfrm>
            <a:off x="352425" y="2057400"/>
            <a:ext cx="843915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dirty="0" smtClean="0"/>
              <a:t>Example Table 7-2</a:t>
            </a:r>
            <a:endParaRPr lang="en-US" dirty="0" smtClean="0"/>
          </a:p>
        </p:txBody>
      </p:sp>
      <p:sp>
        <p:nvSpPr>
          <p:cNvPr id="6" name="Slide Number Placeholder 5"/>
          <p:cNvSpPr>
            <a:spLocks noGrp="1"/>
          </p:cNvSpPr>
          <p:nvPr>
            <p:ph type="sldNum" sz="quarter" idx="12"/>
          </p:nvPr>
        </p:nvSpPr>
        <p:spPr/>
        <p:txBody>
          <a:bodyPr/>
          <a:lstStyle/>
          <a:p>
            <a:pPr>
              <a:buFontTx/>
              <a:buNone/>
              <a:defRPr/>
            </a:pPr>
            <a:fld id="{B2A4FAAA-2A73-4318-BAD7-1E94D370EBD7}" type="slidenum">
              <a:rPr lang="en-US" smtClean="0"/>
              <a:pPr>
                <a:buFontTx/>
                <a:buNone/>
                <a:defRPr/>
              </a:pPr>
              <a:t>12</a:t>
            </a:fld>
            <a:endParaRPr lang="en-US" dirty="0"/>
          </a:p>
        </p:txBody>
      </p:sp>
      <p:sp>
        <p:nvSpPr>
          <p:cNvPr id="5" name="Rectangle 3"/>
          <p:cNvSpPr>
            <a:spLocks noGrp="1" noChangeArrowheads="1"/>
          </p:cNvSpPr>
          <p:nvPr>
            <p:ph idx="1"/>
          </p:nvPr>
        </p:nvSpPr>
        <p:spPr>
          <a:xfrm>
            <a:off x="457200" y="1600200"/>
            <a:ext cx="8229600" cy="4525963"/>
          </a:xfrm>
        </p:spPr>
        <p:txBody>
          <a:bodyPr/>
          <a:lstStyle/>
          <a:p>
            <a:r>
              <a:rPr lang="en-US" sz="2400" dirty="0">
                <a:latin typeface="Tw Cen MT" panose="020B0602020104020603" pitchFamily="34" charset="0"/>
              </a:rPr>
              <a:t>A ROM estimate s accuracy is typically </a:t>
            </a:r>
            <a:r>
              <a:rPr lang="en-US" sz="2400" dirty="0" smtClean="0">
                <a:latin typeface="Tw Cen MT" panose="020B0602020104020603" pitchFamily="34" charset="0"/>
              </a:rPr>
              <a:t>-50 </a:t>
            </a:r>
            <a:r>
              <a:rPr lang="en-US" sz="2400" dirty="0">
                <a:latin typeface="Tw Cen MT" panose="020B0602020104020603" pitchFamily="34" charset="0"/>
              </a:rPr>
              <a:t>percent to</a:t>
            </a:r>
            <a:br>
              <a:rPr lang="en-US" sz="2400" dirty="0">
                <a:latin typeface="Tw Cen MT" panose="020B0602020104020603" pitchFamily="34" charset="0"/>
              </a:rPr>
            </a:br>
            <a:r>
              <a:rPr lang="en-US" sz="2400" dirty="0" smtClean="0">
                <a:latin typeface="Tw Cen MT" panose="020B0602020104020603" pitchFamily="34" charset="0"/>
              </a:rPr>
              <a:t>+100 </a:t>
            </a:r>
            <a:r>
              <a:rPr lang="en-US" sz="2400" dirty="0">
                <a:latin typeface="Tw Cen MT" panose="020B0602020104020603" pitchFamily="34" charset="0"/>
              </a:rPr>
              <a:t>percent, meaning the project s actual costs could be 50 percent below </a:t>
            </a:r>
            <a:r>
              <a:rPr lang="en-US" sz="2400" dirty="0" smtClean="0">
                <a:latin typeface="Tw Cen MT" panose="020B0602020104020603" pitchFamily="34" charset="0"/>
              </a:rPr>
              <a:t>the ROM </a:t>
            </a:r>
            <a:r>
              <a:rPr lang="en-US" sz="2400" dirty="0">
                <a:latin typeface="Tw Cen MT" panose="020B0602020104020603" pitchFamily="34" charset="0"/>
              </a:rPr>
              <a:t>estimate or 100 percent above. For example, the actual cost for a </a:t>
            </a:r>
            <a:r>
              <a:rPr lang="en-US" sz="2400" dirty="0" smtClean="0">
                <a:latin typeface="Tw Cen MT" panose="020B0602020104020603" pitchFamily="34" charset="0"/>
              </a:rPr>
              <a:t>project with </a:t>
            </a:r>
            <a:r>
              <a:rPr lang="en-US" sz="2400" dirty="0">
                <a:latin typeface="Tw Cen MT" panose="020B0602020104020603" pitchFamily="34" charset="0"/>
              </a:rPr>
              <a:t>a ROM estimate of $100,000 could range between $50,000 to $</a:t>
            </a:r>
            <a:r>
              <a:rPr lang="en-US" sz="2400" dirty="0" smtClean="0">
                <a:latin typeface="Tw Cen MT" panose="020B0602020104020603" pitchFamily="34" charset="0"/>
              </a:rPr>
              <a:t>200,000.</a:t>
            </a:r>
          </a:p>
          <a:p>
            <a:endParaRPr lang="en-US" sz="2400" dirty="0" smtClean="0">
              <a:latin typeface="Tw Cen MT" panose="020B0602020104020603" pitchFamily="34" charset="0"/>
            </a:endParaRPr>
          </a:p>
        </p:txBody>
      </p:sp>
    </p:spTree>
    <p:extLst>
      <p:ext uri="{BB962C8B-B14F-4D97-AF65-F5344CB8AC3E}">
        <p14:creationId xmlns:p14="http://schemas.microsoft.com/office/powerpoint/2010/main" val="3506807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dirty="0" smtClean="0"/>
              <a:t>Example Table 7-2</a:t>
            </a:r>
            <a:endParaRPr lang="en-US" dirty="0" smtClean="0"/>
          </a:p>
        </p:txBody>
      </p:sp>
      <p:sp>
        <p:nvSpPr>
          <p:cNvPr id="6" name="Slide Number Placeholder 5"/>
          <p:cNvSpPr>
            <a:spLocks noGrp="1"/>
          </p:cNvSpPr>
          <p:nvPr>
            <p:ph type="sldNum" sz="quarter" idx="12"/>
          </p:nvPr>
        </p:nvSpPr>
        <p:spPr/>
        <p:txBody>
          <a:bodyPr/>
          <a:lstStyle/>
          <a:p>
            <a:pPr>
              <a:buFontTx/>
              <a:buNone/>
              <a:defRPr/>
            </a:pPr>
            <a:fld id="{B2A4FAAA-2A73-4318-BAD7-1E94D370EBD7}" type="slidenum">
              <a:rPr lang="en-US" smtClean="0"/>
              <a:pPr>
                <a:buFontTx/>
                <a:buNone/>
                <a:defRPr/>
              </a:pPr>
              <a:t>13</a:t>
            </a:fld>
            <a:endParaRPr lang="en-US" dirty="0"/>
          </a:p>
        </p:txBody>
      </p:sp>
      <p:sp>
        <p:nvSpPr>
          <p:cNvPr id="5" name="Rectangle 3"/>
          <p:cNvSpPr>
            <a:spLocks noGrp="1" noChangeArrowheads="1"/>
          </p:cNvSpPr>
          <p:nvPr>
            <p:ph idx="1"/>
          </p:nvPr>
        </p:nvSpPr>
        <p:spPr>
          <a:xfrm>
            <a:off x="457200" y="1600200"/>
            <a:ext cx="8229600" cy="4525963"/>
          </a:xfrm>
        </p:spPr>
        <p:txBody>
          <a:bodyPr/>
          <a:lstStyle/>
          <a:p>
            <a:r>
              <a:rPr lang="en-US" sz="2400" dirty="0">
                <a:latin typeface="Tw Cen MT" panose="020B0602020104020603" pitchFamily="34" charset="0"/>
              </a:rPr>
              <a:t>The accuracy of budgetary estimates is typically </a:t>
            </a:r>
            <a:r>
              <a:rPr lang="en-US" sz="2400" dirty="0" smtClean="0">
                <a:latin typeface="Tw Cen MT" panose="020B0602020104020603" pitchFamily="34" charset="0"/>
              </a:rPr>
              <a:t>-10 </a:t>
            </a:r>
            <a:r>
              <a:rPr lang="en-US" sz="2400" dirty="0">
                <a:latin typeface="Tw Cen MT" panose="020B0602020104020603" pitchFamily="34" charset="0"/>
              </a:rPr>
              <a:t>percent to </a:t>
            </a:r>
            <a:r>
              <a:rPr lang="en-US" sz="2400" dirty="0" smtClean="0">
                <a:latin typeface="Tw Cen MT" panose="020B0602020104020603" pitchFamily="34" charset="0"/>
              </a:rPr>
              <a:t>+25 </a:t>
            </a:r>
            <a:r>
              <a:rPr lang="en-US" sz="2400" dirty="0">
                <a:latin typeface="Tw Cen MT" panose="020B0602020104020603" pitchFamily="34" charset="0"/>
              </a:rPr>
              <a:t>percent, </a:t>
            </a:r>
            <a:r>
              <a:rPr lang="en-US" sz="2400" dirty="0" smtClean="0">
                <a:latin typeface="Tw Cen MT" panose="020B0602020104020603" pitchFamily="34" charset="0"/>
              </a:rPr>
              <a:t>meaning the </a:t>
            </a:r>
            <a:r>
              <a:rPr lang="en-US" sz="2400" dirty="0">
                <a:latin typeface="Tw Cen MT" panose="020B0602020104020603" pitchFamily="34" charset="0"/>
              </a:rPr>
              <a:t>actual costs could be 10 percent less or 25 percent more than the </a:t>
            </a:r>
            <a:r>
              <a:rPr lang="en-US" sz="2400" dirty="0" smtClean="0">
                <a:latin typeface="Tw Cen MT" panose="020B0602020104020603" pitchFamily="34" charset="0"/>
              </a:rPr>
              <a:t>budgetary estimate</a:t>
            </a:r>
            <a:r>
              <a:rPr lang="en-US" sz="2400" dirty="0">
                <a:latin typeface="Tw Cen MT" panose="020B0602020104020603" pitchFamily="34" charset="0"/>
              </a:rPr>
              <a:t>. </a:t>
            </a:r>
            <a:endParaRPr lang="en-US" sz="2400" dirty="0" smtClean="0">
              <a:latin typeface="Tw Cen MT" panose="020B0602020104020603" pitchFamily="34" charset="0"/>
            </a:endParaRPr>
          </a:p>
          <a:p>
            <a:r>
              <a:rPr lang="en-US" sz="2400" dirty="0" smtClean="0">
                <a:latin typeface="Tw Cen MT" panose="020B0602020104020603" pitchFamily="34" charset="0"/>
              </a:rPr>
              <a:t>For </a:t>
            </a:r>
            <a:r>
              <a:rPr lang="en-US" sz="2400" dirty="0">
                <a:latin typeface="Tw Cen MT" panose="020B0602020104020603" pitchFamily="34" charset="0"/>
              </a:rPr>
              <a:t>example, the actual cost for a project with a budgetary </a:t>
            </a:r>
            <a:r>
              <a:rPr lang="en-US" sz="2400" dirty="0" smtClean="0">
                <a:latin typeface="Tw Cen MT" panose="020B0602020104020603" pitchFamily="34" charset="0"/>
              </a:rPr>
              <a:t>estimate of </a:t>
            </a:r>
            <a:r>
              <a:rPr lang="en-US" sz="2400" dirty="0">
                <a:latin typeface="Tw Cen MT" panose="020B0602020104020603" pitchFamily="34" charset="0"/>
              </a:rPr>
              <a:t>$100,000 could range between $90,000 to $125,000.</a:t>
            </a:r>
            <a:endParaRPr lang="en-US" sz="2400" dirty="0" smtClean="0">
              <a:latin typeface="Tw Cen MT" panose="020B0602020104020603" pitchFamily="34" charset="0"/>
            </a:endParaRPr>
          </a:p>
        </p:txBody>
      </p:sp>
    </p:spTree>
    <p:extLst>
      <p:ext uri="{BB962C8B-B14F-4D97-AF65-F5344CB8AC3E}">
        <p14:creationId xmlns:p14="http://schemas.microsoft.com/office/powerpoint/2010/main" val="16730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r>
              <a:rPr lang="en-US" dirty="0" smtClean="0"/>
              <a:t>Example Table 7-2</a:t>
            </a:r>
            <a:endParaRPr lang="en-US" dirty="0" smtClean="0"/>
          </a:p>
        </p:txBody>
      </p:sp>
      <p:sp>
        <p:nvSpPr>
          <p:cNvPr id="6" name="Slide Number Placeholder 5"/>
          <p:cNvSpPr>
            <a:spLocks noGrp="1"/>
          </p:cNvSpPr>
          <p:nvPr>
            <p:ph type="sldNum" sz="quarter" idx="12"/>
          </p:nvPr>
        </p:nvSpPr>
        <p:spPr/>
        <p:txBody>
          <a:bodyPr/>
          <a:lstStyle/>
          <a:p>
            <a:pPr>
              <a:buFontTx/>
              <a:buNone/>
              <a:defRPr/>
            </a:pPr>
            <a:fld id="{B2A4FAAA-2A73-4318-BAD7-1E94D370EBD7}" type="slidenum">
              <a:rPr lang="en-US" smtClean="0"/>
              <a:pPr>
                <a:buFontTx/>
                <a:buNone/>
                <a:defRPr/>
              </a:pPr>
              <a:t>14</a:t>
            </a:fld>
            <a:endParaRPr lang="en-US" dirty="0"/>
          </a:p>
        </p:txBody>
      </p:sp>
      <p:sp>
        <p:nvSpPr>
          <p:cNvPr id="5" name="Rectangle 3"/>
          <p:cNvSpPr>
            <a:spLocks noGrp="1" noChangeArrowheads="1"/>
          </p:cNvSpPr>
          <p:nvPr>
            <p:ph idx="1"/>
          </p:nvPr>
        </p:nvSpPr>
        <p:spPr>
          <a:xfrm>
            <a:off x="457200" y="1600200"/>
            <a:ext cx="8229600" cy="4525963"/>
          </a:xfrm>
        </p:spPr>
        <p:txBody>
          <a:bodyPr/>
          <a:lstStyle/>
          <a:p>
            <a:r>
              <a:rPr lang="en-US" sz="2400" dirty="0">
                <a:latin typeface="Tw Cen MT" panose="020B0602020104020603" pitchFamily="34" charset="0"/>
              </a:rPr>
              <a:t>The accuracy of this type of estimate is normally </a:t>
            </a:r>
            <a:r>
              <a:rPr lang="en-US" sz="2400" dirty="0" smtClean="0">
                <a:latin typeface="Tw Cen MT" panose="020B0602020104020603" pitchFamily="34" charset="0"/>
              </a:rPr>
              <a:t>-5 percent to +10 </a:t>
            </a:r>
            <a:r>
              <a:rPr lang="en-US" sz="2400" dirty="0">
                <a:latin typeface="Tw Cen MT" panose="020B0602020104020603" pitchFamily="34" charset="0"/>
              </a:rPr>
              <a:t>percent, meaning the actual costs could be 5 percent less or 10 </a:t>
            </a:r>
            <a:r>
              <a:rPr lang="en-US" sz="2400" dirty="0" smtClean="0">
                <a:latin typeface="Tw Cen MT" panose="020B0602020104020603" pitchFamily="34" charset="0"/>
              </a:rPr>
              <a:t>percent more </a:t>
            </a:r>
            <a:r>
              <a:rPr lang="en-US" sz="2400" dirty="0">
                <a:latin typeface="Tw Cen MT" panose="020B0602020104020603" pitchFamily="34" charset="0"/>
              </a:rPr>
              <a:t>than the definitive estimate. </a:t>
            </a:r>
            <a:endParaRPr lang="en-US" sz="2400" dirty="0" smtClean="0">
              <a:latin typeface="Tw Cen MT" panose="020B0602020104020603" pitchFamily="34" charset="0"/>
            </a:endParaRPr>
          </a:p>
          <a:p>
            <a:r>
              <a:rPr lang="en-US" sz="2400" dirty="0" smtClean="0">
                <a:latin typeface="Tw Cen MT" panose="020B0602020104020603" pitchFamily="34" charset="0"/>
              </a:rPr>
              <a:t>For </a:t>
            </a:r>
            <a:r>
              <a:rPr lang="en-US" sz="2400" dirty="0">
                <a:latin typeface="Tw Cen MT" panose="020B0602020104020603" pitchFamily="34" charset="0"/>
              </a:rPr>
              <a:t>example, the actual cost for a </a:t>
            </a:r>
            <a:r>
              <a:rPr lang="en-US" sz="2400" dirty="0" smtClean="0">
                <a:latin typeface="Tw Cen MT" panose="020B0602020104020603" pitchFamily="34" charset="0"/>
              </a:rPr>
              <a:t>project with </a:t>
            </a:r>
            <a:r>
              <a:rPr lang="en-US" sz="2400" dirty="0">
                <a:latin typeface="Tw Cen MT" panose="020B0602020104020603" pitchFamily="34" charset="0"/>
              </a:rPr>
              <a:t>a definitive estimate of $100,000 could range between $95,000 </a:t>
            </a:r>
            <a:r>
              <a:rPr lang="en-US" sz="2400" dirty="0" smtClean="0">
                <a:latin typeface="Tw Cen MT" panose="020B0602020104020603" pitchFamily="34" charset="0"/>
              </a:rPr>
              <a:t>to $110,000</a:t>
            </a:r>
            <a:r>
              <a:rPr lang="en-US" sz="2400" dirty="0">
                <a:latin typeface="Tw Cen MT" panose="020B0602020104020603" pitchFamily="34" charset="0"/>
              </a:rPr>
              <a:t>. Table 7-2 summarizes the three basic types of cost estimates.</a:t>
            </a:r>
            <a:endParaRPr lang="en-US" sz="2400" dirty="0" smtClean="0">
              <a:latin typeface="Tw Cen MT" panose="020B0602020104020603" pitchFamily="34" charset="0"/>
            </a:endParaRPr>
          </a:p>
        </p:txBody>
      </p:sp>
    </p:spTree>
    <p:extLst>
      <p:ext uri="{BB962C8B-B14F-4D97-AF65-F5344CB8AC3E}">
        <p14:creationId xmlns:p14="http://schemas.microsoft.com/office/powerpoint/2010/main" val="3821910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0"/>
            <a:ext cx="8229600" cy="1143000"/>
          </a:xfrm>
        </p:spPr>
        <p:txBody>
          <a:bodyPr/>
          <a:lstStyle/>
          <a:p>
            <a:r>
              <a:rPr lang="en-US" b="1" dirty="0" smtClean="0">
                <a:solidFill>
                  <a:srgbClr val="FF0000"/>
                </a:solidFill>
              </a:rPr>
              <a:t>More on Cost Estimates</a:t>
            </a:r>
          </a:p>
        </p:txBody>
      </p:sp>
      <p:sp>
        <p:nvSpPr>
          <p:cNvPr id="34819" name="Rectangle 3"/>
          <p:cNvSpPr>
            <a:spLocks noGrp="1" noChangeArrowheads="1"/>
          </p:cNvSpPr>
          <p:nvPr>
            <p:ph idx="1"/>
          </p:nvPr>
        </p:nvSpPr>
        <p:spPr>
          <a:xfrm>
            <a:off x="304800" y="1066800"/>
            <a:ext cx="8382000" cy="4525962"/>
          </a:xfrm>
        </p:spPr>
        <p:txBody>
          <a:bodyPr/>
          <a:lstStyle/>
          <a:p>
            <a:r>
              <a:rPr lang="en-US" sz="2800" dirty="0"/>
              <a:t>The number and type of cost estimates vary by application area. </a:t>
            </a:r>
            <a:r>
              <a:rPr lang="en-US" sz="2800" dirty="0" smtClean="0"/>
              <a:t>The Association </a:t>
            </a:r>
            <a:r>
              <a:rPr lang="en-US" sz="2800" dirty="0"/>
              <a:t>for the Advancement of Cost Engineering </a:t>
            </a:r>
            <a:r>
              <a:rPr lang="en-US" sz="2800" dirty="0" smtClean="0"/>
              <a:t>International </a:t>
            </a:r>
            <a:r>
              <a:rPr lang="en-US" sz="2800" dirty="0"/>
              <a:t>identifies </a:t>
            </a:r>
            <a:r>
              <a:rPr lang="en-US" sz="2800" dirty="0" smtClean="0"/>
              <a:t>five types </a:t>
            </a:r>
            <a:r>
              <a:rPr lang="en-US" sz="2800" dirty="0"/>
              <a:t>of cost estimates for construction projects: order of magnitude, conceptual, </a:t>
            </a:r>
            <a:r>
              <a:rPr lang="en-US" sz="2800" dirty="0" smtClean="0"/>
              <a:t>preliminary, definitive</a:t>
            </a:r>
            <a:r>
              <a:rPr lang="en-US" sz="2800" dirty="0"/>
              <a:t>, and </a:t>
            </a:r>
            <a:r>
              <a:rPr lang="en-US" sz="2800" dirty="0" smtClean="0"/>
              <a:t>control</a:t>
            </a:r>
          </a:p>
          <a:p>
            <a:r>
              <a:rPr lang="en-US" sz="2800" dirty="0" smtClean="0"/>
              <a:t>Estimates </a:t>
            </a:r>
            <a:r>
              <a:rPr lang="en-US" sz="2800" dirty="0"/>
              <a:t>are usually done at </a:t>
            </a:r>
            <a:r>
              <a:rPr lang="en-US" sz="2800" dirty="0" smtClean="0"/>
              <a:t>various stages </a:t>
            </a:r>
            <a:r>
              <a:rPr lang="en-US" sz="2800" dirty="0"/>
              <a:t>of a project and should become more accurate as time </a:t>
            </a:r>
            <a:r>
              <a:rPr lang="en-US" sz="2800" dirty="0" smtClean="0"/>
              <a:t>progresses</a:t>
            </a:r>
          </a:p>
          <a:p>
            <a:r>
              <a:rPr lang="en-US" sz="2800" dirty="0" smtClean="0"/>
              <a:t>A large percentage of total project costs are often labor costs</a:t>
            </a:r>
          </a:p>
        </p:txBody>
      </p:sp>
      <p:sp>
        <p:nvSpPr>
          <p:cNvPr id="6" name="Slide Number Placeholder 5"/>
          <p:cNvSpPr>
            <a:spLocks noGrp="1"/>
          </p:cNvSpPr>
          <p:nvPr>
            <p:ph type="sldNum" sz="quarter" idx="12"/>
          </p:nvPr>
        </p:nvSpPr>
        <p:spPr/>
        <p:txBody>
          <a:bodyPr/>
          <a:lstStyle/>
          <a:p>
            <a:pPr>
              <a:defRPr/>
            </a:pPr>
            <a:fld id="{0E7F84E3-0E6E-4069-8DD7-515ABC3FF36B}" type="slidenum">
              <a:rPr lang="en-US" smtClean="0"/>
              <a:pPr>
                <a:defRPr/>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sz="3600" dirty="0" smtClean="0"/>
              <a:t>Table 7-3. Maximum FTE by Department by Year</a:t>
            </a:r>
          </a:p>
        </p:txBody>
      </p:sp>
      <p:sp>
        <p:nvSpPr>
          <p:cNvPr id="7" name="Slide Number Placeholder 6"/>
          <p:cNvSpPr>
            <a:spLocks noGrp="1"/>
          </p:cNvSpPr>
          <p:nvPr>
            <p:ph type="sldNum" sz="quarter" idx="12"/>
          </p:nvPr>
        </p:nvSpPr>
        <p:spPr/>
        <p:txBody>
          <a:bodyPr/>
          <a:lstStyle/>
          <a:p>
            <a:pPr>
              <a:buFontTx/>
              <a:buNone/>
              <a:defRPr/>
            </a:pPr>
            <a:fld id="{C6E4E9EB-E461-4C0D-B1E5-5BBE892EF26C}" type="slidenum">
              <a:rPr lang="en-US" smtClean="0"/>
              <a:pPr>
                <a:buFontTx/>
                <a:buNone/>
                <a:defRPr/>
              </a:pPr>
              <a:t>16</a:t>
            </a:fld>
            <a:endParaRPr lang="en-US" dirty="0"/>
          </a:p>
        </p:txBody>
      </p:sp>
      <p:pic>
        <p:nvPicPr>
          <p:cNvPr id="35846" name="Picture 6"/>
          <p:cNvPicPr>
            <a:picLocks noChangeAspect="1" noChangeArrowheads="1"/>
          </p:cNvPicPr>
          <p:nvPr/>
        </p:nvPicPr>
        <p:blipFill>
          <a:blip r:embed="rId2" cstate="print"/>
          <a:srcRect l="17500" t="43000" r="22500" b="28000"/>
          <a:stretch>
            <a:fillRect/>
          </a:stretch>
        </p:blipFill>
        <p:spPr bwMode="auto">
          <a:xfrm>
            <a:off x="304800" y="1905000"/>
            <a:ext cx="8458200" cy="25550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228600"/>
            <a:ext cx="8915400" cy="652463"/>
          </a:xfrm>
        </p:spPr>
        <p:txBody>
          <a:bodyPr>
            <a:normAutofit fontScale="90000"/>
          </a:bodyPr>
          <a:lstStyle/>
          <a:p>
            <a:r>
              <a:rPr lang="en-US" b="1" dirty="0" smtClean="0">
                <a:solidFill>
                  <a:srgbClr val="FF0000"/>
                </a:solidFill>
              </a:rPr>
              <a:t>Cost Estimation Tools and </a:t>
            </a:r>
            <a:r>
              <a:rPr lang="en-US" b="1" dirty="0" smtClean="0">
                <a:solidFill>
                  <a:srgbClr val="FF0000"/>
                </a:solidFill>
              </a:rPr>
              <a:t>Techniques(1)</a:t>
            </a:r>
            <a:endParaRPr lang="en-US" sz="4800" b="1" dirty="0" smtClean="0">
              <a:solidFill>
                <a:srgbClr val="FF0000"/>
              </a:solidFill>
            </a:endParaRPr>
          </a:p>
        </p:txBody>
      </p:sp>
      <p:sp>
        <p:nvSpPr>
          <p:cNvPr id="36867" name="Rectangle 3"/>
          <p:cNvSpPr>
            <a:spLocks noGrp="1" noChangeArrowheads="1"/>
          </p:cNvSpPr>
          <p:nvPr>
            <p:ph idx="1"/>
          </p:nvPr>
        </p:nvSpPr>
        <p:spPr>
          <a:xfrm>
            <a:off x="304800" y="990600"/>
            <a:ext cx="8305800" cy="5334000"/>
          </a:xfrm>
        </p:spPr>
        <p:txBody>
          <a:bodyPr/>
          <a:lstStyle/>
          <a:p>
            <a:r>
              <a:rPr lang="en-US" dirty="0" smtClean="0">
                <a:latin typeface="Tw Cen MT" panose="020B0602020104020603" pitchFamily="34" charset="0"/>
              </a:rPr>
              <a:t>Basic tools and techniques for cost estimates:</a:t>
            </a:r>
          </a:p>
          <a:p>
            <a:pPr lvl="1"/>
            <a:r>
              <a:rPr lang="en-US" b="1" dirty="0" smtClean="0">
                <a:latin typeface="Tw Cen MT" panose="020B0602020104020603" pitchFamily="34" charset="0"/>
              </a:rPr>
              <a:t>Analogous </a:t>
            </a:r>
            <a:r>
              <a:rPr lang="en-US" dirty="0" smtClean="0">
                <a:latin typeface="Tw Cen MT" panose="020B0602020104020603" pitchFamily="34" charset="0"/>
              </a:rPr>
              <a:t>or</a:t>
            </a:r>
            <a:r>
              <a:rPr lang="en-US" b="1" dirty="0" smtClean="0">
                <a:latin typeface="Tw Cen MT" panose="020B0602020104020603" pitchFamily="34" charset="0"/>
              </a:rPr>
              <a:t> top-down estimates: </a:t>
            </a:r>
            <a:r>
              <a:rPr lang="en-US" dirty="0" smtClean="0">
                <a:latin typeface="Tw Cen MT" panose="020B0602020104020603" pitchFamily="34" charset="0"/>
              </a:rPr>
              <a:t>use the actual cost of a previous, similar project as the basis for estimating the cost of the current project </a:t>
            </a:r>
            <a:endParaRPr lang="en-US" dirty="0" smtClean="0">
              <a:latin typeface="Tw Cen MT" panose="020B0602020104020603" pitchFamily="34" charset="0"/>
            </a:endParaRPr>
          </a:p>
          <a:p>
            <a:pPr lvl="1"/>
            <a:r>
              <a:rPr lang="en-US" dirty="0">
                <a:latin typeface="Tw Cen MT" panose="020B0602020104020603" pitchFamily="34" charset="0"/>
              </a:rPr>
              <a:t>For example, estimators often </a:t>
            </a:r>
            <a:r>
              <a:rPr lang="en-US" dirty="0" smtClean="0">
                <a:latin typeface="Tw Cen MT" panose="020B0602020104020603" pitchFamily="34" charset="0"/>
              </a:rPr>
              <a:t>try to </a:t>
            </a:r>
            <a:r>
              <a:rPr lang="en-US" dirty="0">
                <a:latin typeface="Tw Cen MT" panose="020B0602020104020603" pitchFamily="34" charset="0"/>
              </a:rPr>
              <a:t>find a similar project and then customize/modify it for known differences. However, if </a:t>
            </a:r>
            <a:r>
              <a:rPr lang="en-US" dirty="0" smtClean="0">
                <a:latin typeface="Tw Cen MT" panose="020B0602020104020603" pitchFamily="34" charset="0"/>
              </a:rPr>
              <a:t>the project </a:t>
            </a:r>
            <a:r>
              <a:rPr lang="en-US" dirty="0">
                <a:latin typeface="Tw Cen MT" panose="020B0602020104020603" pitchFamily="34" charset="0"/>
              </a:rPr>
              <a:t>to </a:t>
            </a:r>
            <a:r>
              <a:rPr lang="en-US" dirty="0" smtClean="0">
                <a:latin typeface="Tw Cen MT" panose="020B0602020104020603" pitchFamily="34" charset="0"/>
              </a:rPr>
              <a:t>be estimated </a:t>
            </a:r>
            <a:r>
              <a:rPr lang="en-US" dirty="0">
                <a:latin typeface="Tw Cen MT" panose="020B0602020104020603" pitchFamily="34" charset="0"/>
              </a:rPr>
              <a:t>involves a new programming language or working with a new </a:t>
            </a:r>
            <a:r>
              <a:rPr lang="en-US" dirty="0" smtClean="0">
                <a:latin typeface="Tw Cen MT" panose="020B0602020104020603" pitchFamily="34" charset="0"/>
              </a:rPr>
              <a:t>type of </a:t>
            </a:r>
            <a:r>
              <a:rPr lang="en-US" dirty="0">
                <a:latin typeface="Tw Cen MT" panose="020B0602020104020603" pitchFamily="34" charset="0"/>
              </a:rPr>
              <a:t>hardware or network, the analogous estimate technique could easily result in too low </a:t>
            </a:r>
            <a:r>
              <a:rPr lang="en-US" dirty="0" smtClean="0">
                <a:latin typeface="Tw Cen MT" panose="020B0602020104020603" pitchFamily="34" charset="0"/>
              </a:rPr>
              <a:t>an estimate</a:t>
            </a:r>
            <a:r>
              <a:rPr lang="en-US" dirty="0">
                <a:latin typeface="Tw Cen MT" panose="020B0602020104020603" pitchFamily="34" charset="0"/>
              </a:rPr>
              <a:t>.</a:t>
            </a:r>
            <a:r>
              <a:rPr lang="en-US" dirty="0">
                <a:latin typeface="Tw Cen MT" panose="020B0602020104020603" pitchFamily="34" charset="0"/>
              </a:rPr>
              <a:t> </a:t>
            </a:r>
            <a:br>
              <a:rPr lang="en-US" dirty="0">
                <a:latin typeface="Tw Cen MT" panose="020B0602020104020603" pitchFamily="34" charset="0"/>
              </a:rPr>
            </a:br>
            <a:endParaRPr lang="en-US" dirty="0" smtClean="0">
              <a:latin typeface="Tw Cen MT" panose="020B0602020104020603" pitchFamily="34" charset="0"/>
            </a:endParaRPr>
          </a:p>
        </p:txBody>
      </p:sp>
      <p:sp>
        <p:nvSpPr>
          <p:cNvPr id="6" name="Slide Number Placeholder 5"/>
          <p:cNvSpPr>
            <a:spLocks noGrp="1"/>
          </p:cNvSpPr>
          <p:nvPr>
            <p:ph type="sldNum" sz="quarter" idx="12"/>
          </p:nvPr>
        </p:nvSpPr>
        <p:spPr/>
        <p:txBody>
          <a:bodyPr/>
          <a:lstStyle/>
          <a:p>
            <a:pPr>
              <a:defRPr/>
            </a:pPr>
            <a:fld id="{84CA1164-1E66-4728-BD22-9CEFEE3019E9}" type="slidenum">
              <a:rPr lang="en-US" smtClean="0"/>
              <a:pPr>
                <a:defRPr/>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228600"/>
            <a:ext cx="8915400" cy="652463"/>
          </a:xfrm>
        </p:spPr>
        <p:txBody>
          <a:bodyPr>
            <a:normAutofit fontScale="90000"/>
          </a:bodyPr>
          <a:lstStyle/>
          <a:p>
            <a:r>
              <a:rPr lang="en-US" b="1" dirty="0" smtClean="0">
                <a:solidFill>
                  <a:srgbClr val="FF0000"/>
                </a:solidFill>
              </a:rPr>
              <a:t>Cost Estimation Tools and </a:t>
            </a:r>
            <a:r>
              <a:rPr lang="en-US" b="1" dirty="0" smtClean="0">
                <a:solidFill>
                  <a:srgbClr val="FF0000"/>
                </a:solidFill>
              </a:rPr>
              <a:t>Techniques(2)</a:t>
            </a:r>
            <a:endParaRPr lang="en-US" sz="4800" b="1" dirty="0" smtClean="0">
              <a:solidFill>
                <a:srgbClr val="FF0000"/>
              </a:solidFill>
            </a:endParaRPr>
          </a:p>
        </p:txBody>
      </p:sp>
      <p:sp>
        <p:nvSpPr>
          <p:cNvPr id="36867" name="Rectangle 3"/>
          <p:cNvSpPr>
            <a:spLocks noGrp="1" noChangeArrowheads="1"/>
          </p:cNvSpPr>
          <p:nvPr>
            <p:ph idx="1"/>
          </p:nvPr>
        </p:nvSpPr>
        <p:spPr>
          <a:xfrm>
            <a:off x="304800" y="990600"/>
            <a:ext cx="8305800" cy="5334000"/>
          </a:xfrm>
        </p:spPr>
        <p:txBody>
          <a:bodyPr/>
          <a:lstStyle/>
          <a:p>
            <a:pPr lvl="1"/>
            <a:r>
              <a:rPr lang="en-US" b="1" dirty="0" smtClean="0"/>
              <a:t>Bottom-up </a:t>
            </a:r>
            <a:r>
              <a:rPr lang="en-US" b="1" dirty="0" smtClean="0"/>
              <a:t>estimates:</a:t>
            </a:r>
            <a:r>
              <a:rPr lang="en-US" dirty="0" smtClean="0"/>
              <a:t> involve estimating individual work items or activities and summing them to get a project total </a:t>
            </a:r>
          </a:p>
          <a:p>
            <a:pPr lvl="1"/>
            <a:r>
              <a:rPr lang="en-US" b="1" dirty="0" smtClean="0"/>
              <a:t>Parametric modeling </a:t>
            </a:r>
            <a:r>
              <a:rPr lang="en-US" dirty="0" smtClean="0"/>
              <a:t>uses project characteristics (parameters) in a mathematical model to estimate project costs </a:t>
            </a:r>
          </a:p>
        </p:txBody>
      </p:sp>
      <p:sp>
        <p:nvSpPr>
          <p:cNvPr id="6" name="Slide Number Placeholder 5"/>
          <p:cNvSpPr>
            <a:spLocks noGrp="1"/>
          </p:cNvSpPr>
          <p:nvPr>
            <p:ph type="sldNum" sz="quarter" idx="12"/>
          </p:nvPr>
        </p:nvSpPr>
        <p:spPr/>
        <p:txBody>
          <a:bodyPr/>
          <a:lstStyle/>
          <a:p>
            <a:pPr>
              <a:defRPr/>
            </a:pPr>
            <a:fld id="{84CA1164-1E66-4728-BD22-9CEFEE3019E9}" type="slidenum">
              <a:rPr lang="en-US" smtClean="0"/>
              <a:pPr>
                <a:defRPr/>
              </a:pPr>
              <a:t>18</a:t>
            </a:fld>
            <a:endParaRPr lang="en-US" dirty="0"/>
          </a:p>
        </p:txBody>
      </p:sp>
    </p:spTree>
    <p:extLst>
      <p:ext uri="{BB962C8B-B14F-4D97-AF65-F5344CB8AC3E}">
        <p14:creationId xmlns:p14="http://schemas.microsoft.com/office/powerpoint/2010/main" val="33183300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228600"/>
            <a:ext cx="8915400" cy="652463"/>
          </a:xfrm>
        </p:spPr>
        <p:txBody>
          <a:bodyPr>
            <a:normAutofit fontScale="90000"/>
          </a:bodyPr>
          <a:lstStyle/>
          <a:p>
            <a:r>
              <a:rPr lang="en-US" b="1" dirty="0" smtClean="0">
                <a:solidFill>
                  <a:srgbClr val="FF0000"/>
                </a:solidFill>
              </a:rPr>
              <a:t>Cont’d </a:t>
            </a:r>
            <a:endParaRPr lang="en-US" sz="4800" b="1" dirty="0" smtClean="0">
              <a:solidFill>
                <a:srgbClr val="FF0000"/>
              </a:solidFill>
            </a:endParaRPr>
          </a:p>
        </p:txBody>
      </p:sp>
      <p:sp>
        <p:nvSpPr>
          <p:cNvPr id="36867" name="Rectangle 3"/>
          <p:cNvSpPr>
            <a:spLocks noGrp="1" noChangeArrowheads="1"/>
          </p:cNvSpPr>
          <p:nvPr>
            <p:ph idx="1"/>
          </p:nvPr>
        </p:nvSpPr>
        <p:spPr>
          <a:xfrm>
            <a:off x="304800" y="990600"/>
            <a:ext cx="8305800" cy="5334000"/>
          </a:xfrm>
        </p:spPr>
        <p:txBody>
          <a:bodyPr/>
          <a:lstStyle/>
          <a:p>
            <a:r>
              <a:rPr lang="en-US" sz="2400" dirty="0" smtClean="0">
                <a:latin typeface="Calibri(body)"/>
              </a:rPr>
              <a:t>A </a:t>
            </a:r>
            <a:r>
              <a:rPr lang="en-US" sz="2400" dirty="0">
                <a:latin typeface="Calibri(body)"/>
              </a:rPr>
              <a:t>parametric model might provide an estimate of $50 </a:t>
            </a:r>
            <a:r>
              <a:rPr lang="en-US" sz="2400" dirty="0" smtClean="0">
                <a:latin typeface="Calibri(body)"/>
              </a:rPr>
              <a:t>per </a:t>
            </a:r>
            <a:r>
              <a:rPr lang="en-US" sz="2400" b="1" dirty="0" smtClean="0">
                <a:solidFill>
                  <a:srgbClr val="FF0000"/>
                </a:solidFill>
                <a:latin typeface="Calibri(body)"/>
              </a:rPr>
              <a:t>line </a:t>
            </a:r>
            <a:r>
              <a:rPr lang="en-US" sz="2400" b="1" dirty="0">
                <a:solidFill>
                  <a:srgbClr val="FF0000"/>
                </a:solidFill>
                <a:latin typeface="Calibri(body)"/>
              </a:rPr>
              <a:t>of </a:t>
            </a:r>
            <a:r>
              <a:rPr lang="en-US" sz="2400" b="1" dirty="0" smtClean="0">
                <a:solidFill>
                  <a:srgbClr val="FF0000"/>
                </a:solidFill>
                <a:latin typeface="Calibri(body)"/>
              </a:rPr>
              <a:t>code </a:t>
            </a:r>
            <a:r>
              <a:rPr lang="en-US" sz="2400" b="1" dirty="0">
                <a:solidFill>
                  <a:srgbClr val="FF0000"/>
                </a:solidFill>
                <a:latin typeface="Calibri(body)"/>
              </a:rPr>
              <a:t>called KLCO(Kilo Lines of Code)  </a:t>
            </a:r>
            <a:r>
              <a:rPr lang="en-US" sz="2400" dirty="0">
                <a:latin typeface="Calibri(body)"/>
              </a:rPr>
              <a:t>for a software development project based on the programming language the project is using, the level of expertise of the programmers, the size and complexity of the </a:t>
            </a:r>
            <a:r>
              <a:rPr lang="en-US" sz="2400" dirty="0" smtClean="0">
                <a:latin typeface="Calibri(body)"/>
              </a:rPr>
              <a:t>data involved</a:t>
            </a:r>
            <a:r>
              <a:rPr lang="en-US" sz="2400" dirty="0">
                <a:latin typeface="Calibri(body)"/>
              </a:rPr>
              <a:t>, and so on</a:t>
            </a:r>
            <a:r>
              <a:rPr lang="en-US" sz="2400" dirty="0" smtClean="0">
                <a:latin typeface="Calibri(body)"/>
              </a:rPr>
              <a:t>.</a:t>
            </a:r>
          </a:p>
          <a:p>
            <a:r>
              <a:rPr lang="en-US" sz="2400" dirty="0" smtClean="0">
                <a:latin typeface="Calibri(body)"/>
              </a:rPr>
              <a:t>Parametric </a:t>
            </a:r>
            <a:r>
              <a:rPr lang="en-US" sz="2400" dirty="0">
                <a:latin typeface="Calibri(body)"/>
              </a:rPr>
              <a:t>models are most </a:t>
            </a:r>
            <a:r>
              <a:rPr lang="en-US" sz="2400" b="1" u="sng" dirty="0">
                <a:solidFill>
                  <a:srgbClr val="FF0000"/>
                </a:solidFill>
                <a:latin typeface="Calibri(body)"/>
              </a:rPr>
              <a:t>reliable</a:t>
            </a:r>
            <a:r>
              <a:rPr lang="en-US" sz="2400" dirty="0">
                <a:latin typeface="Calibri(body)"/>
              </a:rPr>
              <a:t> when the historical </a:t>
            </a:r>
            <a:r>
              <a:rPr lang="en-US" sz="2400" dirty="0" smtClean="0">
                <a:latin typeface="Calibri(body)"/>
              </a:rPr>
              <a:t>information that </a:t>
            </a:r>
            <a:r>
              <a:rPr lang="en-US" sz="2400" dirty="0">
                <a:latin typeface="Calibri(body)"/>
              </a:rPr>
              <a:t>was used to create the model is </a:t>
            </a:r>
            <a:r>
              <a:rPr lang="en-US" sz="2400" b="1" dirty="0">
                <a:solidFill>
                  <a:srgbClr val="0070C0"/>
                </a:solidFill>
                <a:latin typeface="Calibri(body)"/>
              </a:rPr>
              <a:t>accurate</a:t>
            </a:r>
            <a:r>
              <a:rPr lang="en-US" sz="2400" dirty="0">
                <a:latin typeface="Calibri(body)"/>
              </a:rPr>
              <a:t>, the </a:t>
            </a:r>
            <a:r>
              <a:rPr lang="en-US" sz="2400" b="1" dirty="0">
                <a:solidFill>
                  <a:srgbClr val="0070C0"/>
                </a:solidFill>
                <a:latin typeface="Calibri(body)"/>
              </a:rPr>
              <a:t>parameters are readily quantifiable</a:t>
            </a:r>
            <a:r>
              <a:rPr lang="en-US" sz="2400" dirty="0">
                <a:latin typeface="Calibri(body)"/>
              </a:rPr>
              <a:t>, and</a:t>
            </a:r>
            <a:br>
              <a:rPr lang="en-US" sz="2400" dirty="0">
                <a:latin typeface="Calibri(body)"/>
              </a:rPr>
            </a:br>
            <a:r>
              <a:rPr lang="en-US" sz="2400" dirty="0">
                <a:latin typeface="Calibri(body)"/>
              </a:rPr>
              <a:t>the model is </a:t>
            </a:r>
            <a:r>
              <a:rPr lang="en-US" sz="2400" b="1" dirty="0">
                <a:solidFill>
                  <a:srgbClr val="0070C0"/>
                </a:solidFill>
                <a:latin typeface="Calibri(body)"/>
              </a:rPr>
              <a:t>flexible</a:t>
            </a:r>
            <a:r>
              <a:rPr lang="en-US" sz="2400" dirty="0">
                <a:latin typeface="Calibri(body)"/>
              </a:rPr>
              <a:t> in terms of the size of the project.</a:t>
            </a:r>
            <a:r>
              <a:rPr lang="en-US" sz="2400" dirty="0">
                <a:latin typeface="Calibri(body)"/>
              </a:rPr>
              <a:t> </a:t>
            </a:r>
            <a:br>
              <a:rPr lang="en-US" sz="2400" dirty="0">
                <a:latin typeface="Calibri(body)"/>
              </a:rPr>
            </a:br>
            <a:endParaRPr lang="en-US" sz="2400" dirty="0" smtClean="0">
              <a:latin typeface="Calibri(body)"/>
            </a:endParaRPr>
          </a:p>
        </p:txBody>
      </p:sp>
      <p:sp>
        <p:nvSpPr>
          <p:cNvPr id="6" name="Slide Number Placeholder 5"/>
          <p:cNvSpPr>
            <a:spLocks noGrp="1"/>
          </p:cNvSpPr>
          <p:nvPr>
            <p:ph type="sldNum" sz="quarter" idx="12"/>
          </p:nvPr>
        </p:nvSpPr>
        <p:spPr/>
        <p:txBody>
          <a:bodyPr/>
          <a:lstStyle/>
          <a:p>
            <a:pPr>
              <a:defRPr/>
            </a:pPr>
            <a:fld id="{84CA1164-1E66-4728-BD22-9CEFEE3019E9}" type="slidenum">
              <a:rPr lang="en-US" smtClean="0"/>
              <a:pPr>
                <a:defRPr/>
              </a:pPr>
              <a:t>19</a:t>
            </a:fld>
            <a:endParaRPr lang="en-US" dirty="0"/>
          </a:p>
        </p:txBody>
      </p:sp>
    </p:spTree>
    <p:extLst>
      <p:ext uri="{BB962C8B-B14F-4D97-AF65-F5344CB8AC3E}">
        <p14:creationId xmlns:p14="http://schemas.microsoft.com/office/powerpoint/2010/main" val="3067886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Autofit/>
          </a:bodyPr>
          <a:lstStyle/>
          <a:p>
            <a:r>
              <a:rPr lang="en-US" sz="3200" b="1" dirty="0" smtClean="0">
                <a:solidFill>
                  <a:srgbClr val="FF0000"/>
                </a:solidFill>
              </a:rPr>
              <a:t>The Importance of Project Cost Management</a:t>
            </a:r>
          </a:p>
        </p:txBody>
      </p:sp>
      <p:sp>
        <p:nvSpPr>
          <p:cNvPr id="22531" name="Rectangle 3"/>
          <p:cNvSpPr>
            <a:spLocks noGrp="1" noChangeArrowheads="1"/>
          </p:cNvSpPr>
          <p:nvPr>
            <p:ph idx="1"/>
          </p:nvPr>
        </p:nvSpPr>
        <p:spPr>
          <a:xfrm>
            <a:off x="457200" y="1481138"/>
            <a:ext cx="8534400" cy="4525962"/>
          </a:xfrm>
        </p:spPr>
        <p:txBody>
          <a:bodyPr/>
          <a:lstStyle/>
          <a:p>
            <a:r>
              <a:rPr lang="en-US" sz="2800" dirty="0" smtClean="0"/>
              <a:t>IT projects have a poor track record for meeting budget goals</a:t>
            </a:r>
          </a:p>
          <a:p>
            <a:r>
              <a:rPr lang="en-US" sz="2800" dirty="0" smtClean="0"/>
              <a:t>The CHAOS studies found the average cost </a:t>
            </a:r>
            <a:r>
              <a:rPr lang="en-US" sz="2800" b="1" dirty="0" smtClean="0"/>
              <a:t>overrun</a:t>
            </a:r>
            <a:r>
              <a:rPr lang="en-US" sz="2800" dirty="0" smtClean="0"/>
              <a:t> (the additional percentage or dollar amount by which actual costs exceed estimates) ranged from 180 percent in 1994 to 43 percent in 2010</a:t>
            </a:r>
          </a:p>
          <a:p>
            <a:r>
              <a:rPr lang="en-US" sz="2800" dirty="0" smtClean="0"/>
              <a:t>A 2011 Harvard Business Review study reported an average cost overrun of 27 percent. </a:t>
            </a:r>
            <a:r>
              <a:rPr lang="en-US" sz="2800" dirty="0"/>
              <a:t>The most important finding </a:t>
            </a:r>
            <a:r>
              <a:rPr lang="en-US" sz="2800" dirty="0" smtClean="0"/>
              <a:t>was </a:t>
            </a:r>
            <a:r>
              <a:rPr lang="en-US" sz="2800" dirty="0"/>
              <a:t>the discovery of a large number of gigantic </a:t>
            </a:r>
            <a:r>
              <a:rPr lang="en-US" sz="2800" dirty="0" smtClean="0"/>
              <a:t>overages or “black swans”</a:t>
            </a:r>
          </a:p>
        </p:txBody>
      </p:sp>
      <p:sp>
        <p:nvSpPr>
          <p:cNvPr id="6" name="Slide Number Placeholder 5"/>
          <p:cNvSpPr>
            <a:spLocks noGrp="1"/>
          </p:cNvSpPr>
          <p:nvPr>
            <p:ph type="sldNum" sz="quarter" idx="12"/>
          </p:nvPr>
        </p:nvSpPr>
        <p:spPr/>
        <p:txBody>
          <a:bodyPr/>
          <a:lstStyle/>
          <a:p>
            <a:pPr>
              <a:defRPr/>
            </a:pPr>
            <a:fld id="{08916D9C-FD52-4A89-BBE6-8CD46D2D32F4}"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228600"/>
            <a:ext cx="8915400" cy="652463"/>
          </a:xfrm>
        </p:spPr>
        <p:txBody>
          <a:bodyPr>
            <a:normAutofit fontScale="90000"/>
          </a:bodyPr>
          <a:lstStyle/>
          <a:p>
            <a:r>
              <a:rPr lang="en-US" b="1" dirty="0" smtClean="0">
                <a:solidFill>
                  <a:srgbClr val="FF0000"/>
                </a:solidFill>
              </a:rPr>
              <a:t>Cont’d </a:t>
            </a:r>
            <a:endParaRPr lang="en-US" sz="4800" b="1" dirty="0" smtClean="0">
              <a:solidFill>
                <a:srgbClr val="FF0000"/>
              </a:solidFill>
            </a:endParaRPr>
          </a:p>
        </p:txBody>
      </p:sp>
      <p:sp>
        <p:nvSpPr>
          <p:cNvPr id="36867" name="Rectangle 3"/>
          <p:cNvSpPr>
            <a:spLocks noGrp="1" noChangeArrowheads="1"/>
          </p:cNvSpPr>
          <p:nvPr>
            <p:ph idx="1"/>
          </p:nvPr>
        </p:nvSpPr>
        <p:spPr>
          <a:xfrm>
            <a:off x="304800" y="990600"/>
            <a:ext cx="8305800" cy="5334000"/>
          </a:xfrm>
        </p:spPr>
        <p:txBody>
          <a:bodyPr/>
          <a:lstStyle/>
          <a:p>
            <a:r>
              <a:rPr lang="en-US" sz="2400" dirty="0" smtClean="0">
                <a:latin typeface="Calibri(body)"/>
              </a:rPr>
              <a:t>Parametric models </a:t>
            </a:r>
            <a:r>
              <a:rPr lang="en-US" sz="2400" dirty="0">
                <a:latin typeface="Calibri(body)"/>
              </a:rPr>
              <a:t>that are more complicated are usually computerized. </a:t>
            </a:r>
          </a:p>
          <a:p>
            <a:r>
              <a:rPr lang="en-US" sz="2400" dirty="0" smtClean="0">
                <a:latin typeface="Calibri(body)"/>
              </a:rPr>
              <a:t>See </a:t>
            </a:r>
            <a:r>
              <a:rPr lang="en-US" sz="2400" dirty="0">
                <a:latin typeface="Calibri(body)"/>
              </a:rPr>
              <a:t>the Suggested </a:t>
            </a:r>
            <a:r>
              <a:rPr lang="en-US" sz="2400" dirty="0" smtClean="0">
                <a:latin typeface="Calibri(body)"/>
              </a:rPr>
              <a:t>Readings on </a:t>
            </a:r>
            <a:r>
              <a:rPr lang="en-US" sz="2400" dirty="0">
                <a:latin typeface="Calibri(body)"/>
              </a:rPr>
              <a:t>the companion Web site for examples of parametric models, such as the </a:t>
            </a:r>
            <a:r>
              <a:rPr lang="en-GB" sz="2400" b="1" dirty="0" smtClean="0"/>
              <a:t>COCOMO (Constructive </a:t>
            </a:r>
            <a:r>
              <a:rPr lang="en-GB" sz="2400" b="1" dirty="0"/>
              <a:t>Cost Model) </a:t>
            </a:r>
            <a:r>
              <a:rPr lang="en-US" sz="2400" b="1" dirty="0" smtClean="0">
                <a:latin typeface="Calibri(body)"/>
              </a:rPr>
              <a:t>model.</a:t>
            </a:r>
          </a:p>
          <a:p>
            <a:endParaRPr lang="en-US" sz="2400" b="1" dirty="0" smtClean="0">
              <a:latin typeface="Calibri(body)"/>
            </a:endParaRPr>
          </a:p>
          <a:p>
            <a:pPr>
              <a:buClr>
                <a:srgbClr val="002060"/>
              </a:buClr>
              <a:buSzPct val="100000"/>
              <a:buFont typeface="Wingdings" panose="05000000000000000000" pitchFamily="2" charset="2"/>
              <a:buChar char="Ø"/>
            </a:pPr>
            <a:r>
              <a:rPr lang="en-US" sz="2400" dirty="0" smtClean="0">
                <a:latin typeface="Tw Cen MT" panose="020B0602020104020603" pitchFamily="34" charset="0"/>
              </a:rPr>
              <a:t>The </a:t>
            </a:r>
            <a:r>
              <a:rPr lang="en-US" sz="2400" dirty="0">
                <a:latin typeface="Tw Cen MT" panose="020B0602020104020603" pitchFamily="34" charset="0"/>
              </a:rPr>
              <a:t>COCOMO (Constructive Cost Model) is a software cost estimation model developed by Dr. Barry Boehm. It helps predict the effort, cost, and schedule required for a software development project based on the size of the software and a set of cost drivers. The model has two main versions: COCOMO I (developed in 1981) and the more advanced COCOMO II (developed in the 1990s).</a:t>
            </a:r>
            <a:endParaRPr lang="en-US" sz="2400" b="1" dirty="0" smtClean="0">
              <a:solidFill>
                <a:srgbClr val="FF0000"/>
              </a:solidFill>
              <a:latin typeface="Tw Cen MT" panose="020B0602020104020603" pitchFamily="34" charset="0"/>
            </a:endParaRPr>
          </a:p>
        </p:txBody>
      </p:sp>
      <p:sp>
        <p:nvSpPr>
          <p:cNvPr id="6" name="Slide Number Placeholder 5"/>
          <p:cNvSpPr>
            <a:spLocks noGrp="1"/>
          </p:cNvSpPr>
          <p:nvPr>
            <p:ph type="sldNum" sz="quarter" idx="12"/>
          </p:nvPr>
        </p:nvSpPr>
        <p:spPr/>
        <p:txBody>
          <a:bodyPr/>
          <a:lstStyle/>
          <a:p>
            <a:pPr>
              <a:defRPr/>
            </a:pPr>
            <a:fld id="{84CA1164-1E66-4728-BD22-9CEFEE3019E9}" type="slidenum">
              <a:rPr lang="en-US" smtClean="0"/>
              <a:pPr>
                <a:defRPr/>
              </a:pPr>
              <a:t>20</a:t>
            </a:fld>
            <a:endParaRPr lang="en-US" dirty="0"/>
          </a:p>
        </p:txBody>
      </p:sp>
    </p:spTree>
    <p:extLst>
      <p:ext uri="{BB962C8B-B14F-4D97-AF65-F5344CB8AC3E}">
        <p14:creationId xmlns:p14="http://schemas.microsoft.com/office/powerpoint/2010/main" val="3725360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8600" y="228600"/>
            <a:ext cx="8915400" cy="652463"/>
          </a:xfrm>
        </p:spPr>
        <p:txBody>
          <a:bodyPr>
            <a:normAutofit fontScale="90000"/>
          </a:bodyPr>
          <a:lstStyle/>
          <a:p>
            <a:r>
              <a:rPr lang="en-US" dirty="0" smtClean="0"/>
              <a:t>Cont’d </a:t>
            </a:r>
            <a:endParaRPr lang="en-US" sz="4800" dirty="0" smtClean="0"/>
          </a:p>
        </p:txBody>
      </p:sp>
      <p:sp>
        <p:nvSpPr>
          <p:cNvPr id="36867" name="Rectangle 3"/>
          <p:cNvSpPr>
            <a:spLocks noGrp="1" noChangeArrowheads="1"/>
          </p:cNvSpPr>
          <p:nvPr>
            <p:ph idx="1"/>
          </p:nvPr>
        </p:nvSpPr>
        <p:spPr>
          <a:xfrm>
            <a:off x="304800" y="990600"/>
            <a:ext cx="8305800" cy="5334000"/>
          </a:xfrm>
        </p:spPr>
        <p:txBody>
          <a:bodyPr/>
          <a:lstStyle/>
          <a:p>
            <a:pPr>
              <a:buClr>
                <a:srgbClr val="002060"/>
              </a:buClr>
              <a:buSzPct val="100000"/>
              <a:buFont typeface="Wingdings" panose="05000000000000000000" pitchFamily="2" charset="2"/>
              <a:buChar char="Ø"/>
            </a:pPr>
            <a:r>
              <a:rPr lang="en-US" sz="2400" b="1" dirty="0" smtClean="0">
                <a:solidFill>
                  <a:srgbClr val="FF0000"/>
                </a:solidFill>
                <a:latin typeface="Calibri(body)"/>
              </a:rPr>
              <a:t>In </a:t>
            </a:r>
            <a:r>
              <a:rPr lang="en-US" sz="2400" b="1" dirty="0">
                <a:solidFill>
                  <a:srgbClr val="FF0000"/>
                </a:solidFill>
                <a:latin typeface="Calibri(body)"/>
              </a:rPr>
              <a:t>practice, many people find that using a </a:t>
            </a:r>
            <a:r>
              <a:rPr lang="en-US" sz="2400" b="1" dirty="0">
                <a:latin typeface="Calibri(body)"/>
              </a:rPr>
              <a:t>combination or hybrid approach </a:t>
            </a:r>
            <a:r>
              <a:rPr lang="en-US" sz="2400" b="1" dirty="0" smtClean="0">
                <a:solidFill>
                  <a:srgbClr val="FF0000"/>
                </a:solidFill>
                <a:latin typeface="Calibri(body)"/>
              </a:rPr>
              <a:t>involving analogous</a:t>
            </a:r>
            <a:r>
              <a:rPr lang="en-US" sz="2400" b="1" dirty="0">
                <a:solidFill>
                  <a:srgbClr val="FF0000"/>
                </a:solidFill>
                <a:latin typeface="Calibri(body)"/>
              </a:rPr>
              <a:t>, bottom up, and/or parametric modeling provides the best cost estimates.</a:t>
            </a:r>
            <a:endParaRPr lang="en-US" sz="2400" b="1" dirty="0" smtClean="0">
              <a:solidFill>
                <a:srgbClr val="FF0000"/>
              </a:solidFill>
              <a:latin typeface="Calibri(body)"/>
            </a:endParaRPr>
          </a:p>
        </p:txBody>
      </p:sp>
      <p:sp>
        <p:nvSpPr>
          <p:cNvPr id="6" name="Slide Number Placeholder 5"/>
          <p:cNvSpPr>
            <a:spLocks noGrp="1"/>
          </p:cNvSpPr>
          <p:nvPr>
            <p:ph type="sldNum" sz="quarter" idx="12"/>
          </p:nvPr>
        </p:nvSpPr>
        <p:spPr/>
        <p:txBody>
          <a:bodyPr/>
          <a:lstStyle/>
          <a:p>
            <a:pPr>
              <a:defRPr/>
            </a:pPr>
            <a:fld id="{84CA1164-1E66-4728-BD22-9CEFEE3019E9}" type="slidenum">
              <a:rPr lang="en-US" smtClean="0"/>
              <a:pPr>
                <a:defRPr/>
              </a:pPr>
              <a:t>21</a:t>
            </a:fld>
            <a:endParaRPr lang="en-US" dirty="0"/>
          </a:p>
        </p:txBody>
      </p:sp>
    </p:spTree>
    <p:extLst>
      <p:ext uri="{BB962C8B-B14F-4D97-AF65-F5344CB8AC3E}">
        <p14:creationId xmlns:p14="http://schemas.microsoft.com/office/powerpoint/2010/main" val="2588603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r>
              <a:rPr lang="en-US" sz="3600" b="1" dirty="0" smtClean="0">
                <a:solidFill>
                  <a:srgbClr val="FF0000"/>
                </a:solidFill>
              </a:rPr>
              <a:t>Typical Problems with IT Cost Estimates</a:t>
            </a:r>
          </a:p>
        </p:txBody>
      </p:sp>
      <p:sp>
        <p:nvSpPr>
          <p:cNvPr id="37891" name="Rectangle 3"/>
          <p:cNvSpPr>
            <a:spLocks noGrp="1" noChangeArrowheads="1"/>
          </p:cNvSpPr>
          <p:nvPr>
            <p:ph idx="1"/>
          </p:nvPr>
        </p:nvSpPr>
        <p:spPr>
          <a:xfrm>
            <a:off x="381000" y="1600200"/>
            <a:ext cx="8458200" cy="4572000"/>
          </a:xfrm>
        </p:spPr>
        <p:txBody>
          <a:bodyPr/>
          <a:lstStyle/>
          <a:p>
            <a:pPr>
              <a:lnSpc>
                <a:spcPct val="90000"/>
              </a:lnSpc>
            </a:pPr>
            <a:r>
              <a:rPr lang="en-US" dirty="0" smtClean="0"/>
              <a:t>Estimates are done too quickly</a:t>
            </a:r>
          </a:p>
          <a:p>
            <a:pPr>
              <a:lnSpc>
                <a:spcPct val="90000"/>
              </a:lnSpc>
            </a:pPr>
            <a:r>
              <a:rPr lang="en-US" dirty="0" smtClean="0"/>
              <a:t>People lack estimating experience</a:t>
            </a:r>
          </a:p>
          <a:p>
            <a:pPr>
              <a:lnSpc>
                <a:spcPct val="90000"/>
              </a:lnSpc>
            </a:pPr>
            <a:r>
              <a:rPr lang="en-US" dirty="0" smtClean="0"/>
              <a:t>Human beings are biased toward underestimation</a:t>
            </a:r>
          </a:p>
          <a:p>
            <a:pPr>
              <a:lnSpc>
                <a:spcPct val="90000"/>
              </a:lnSpc>
            </a:pPr>
            <a:r>
              <a:rPr lang="en-US" dirty="0" smtClean="0"/>
              <a:t>Management desires accuracy</a:t>
            </a:r>
          </a:p>
        </p:txBody>
      </p:sp>
      <p:sp>
        <p:nvSpPr>
          <p:cNvPr id="6" name="Slide Number Placeholder 5"/>
          <p:cNvSpPr>
            <a:spLocks noGrp="1"/>
          </p:cNvSpPr>
          <p:nvPr>
            <p:ph type="sldNum" sz="quarter" idx="12"/>
          </p:nvPr>
        </p:nvSpPr>
        <p:spPr/>
        <p:txBody>
          <a:bodyPr/>
          <a:lstStyle/>
          <a:p>
            <a:pPr>
              <a:defRPr/>
            </a:pPr>
            <a:fld id="{E244AFA2-5261-400E-B694-205D28302F21}" type="slidenum">
              <a:rPr lang="en-US" smtClean="0"/>
              <a:pPr>
                <a:defRPr/>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1000" y="274638"/>
            <a:ext cx="8305800" cy="868362"/>
          </a:xfrm>
        </p:spPr>
        <p:txBody>
          <a:bodyPr/>
          <a:lstStyle/>
          <a:p>
            <a:r>
              <a:rPr lang="en-US" b="1" dirty="0" smtClean="0">
                <a:solidFill>
                  <a:srgbClr val="FF0000"/>
                </a:solidFill>
              </a:rPr>
              <a:t>Sample Cost Estimate</a:t>
            </a:r>
          </a:p>
        </p:txBody>
      </p:sp>
      <p:sp>
        <p:nvSpPr>
          <p:cNvPr id="38915" name="Rectangle 3"/>
          <p:cNvSpPr>
            <a:spLocks noGrp="1" noChangeArrowheads="1"/>
          </p:cNvSpPr>
          <p:nvPr>
            <p:ph idx="1"/>
          </p:nvPr>
        </p:nvSpPr>
        <p:spPr>
          <a:xfrm>
            <a:off x="381000" y="1219200"/>
            <a:ext cx="8305800" cy="4572000"/>
          </a:xfrm>
        </p:spPr>
        <p:txBody>
          <a:bodyPr/>
          <a:lstStyle/>
          <a:p>
            <a:r>
              <a:rPr lang="en-US" sz="2800" dirty="0" smtClean="0"/>
              <a:t>See pages </a:t>
            </a:r>
            <a:r>
              <a:rPr lang="en-US" sz="2800" dirty="0" smtClean="0"/>
              <a:t>chapter-7 </a:t>
            </a:r>
            <a:r>
              <a:rPr lang="en-US" sz="2800" dirty="0" smtClean="0"/>
              <a:t>for a detailed example of creating a cost estimate for the Surveyor Pro project described in the opening case</a:t>
            </a:r>
          </a:p>
          <a:p>
            <a:r>
              <a:rPr lang="en-US" sz="2800" dirty="0" smtClean="0"/>
              <a:t>Before creating an estimate, know what it will be used for, gather as much information as possible, and clarify the ground rules and assumptions for the estimate</a:t>
            </a:r>
          </a:p>
          <a:p>
            <a:r>
              <a:rPr lang="en-US" sz="2800" dirty="0" smtClean="0"/>
              <a:t>If possible, estimate costs by major WBS categories</a:t>
            </a:r>
          </a:p>
          <a:p>
            <a:r>
              <a:rPr lang="en-US" sz="2800" dirty="0" smtClean="0"/>
              <a:t>Create a cost model to make it easy to make changes to  and document the estimate</a:t>
            </a:r>
          </a:p>
        </p:txBody>
      </p:sp>
      <p:sp>
        <p:nvSpPr>
          <p:cNvPr id="6" name="Slide Number Placeholder 5"/>
          <p:cNvSpPr>
            <a:spLocks noGrp="1"/>
          </p:cNvSpPr>
          <p:nvPr>
            <p:ph type="sldNum" sz="quarter" idx="12"/>
          </p:nvPr>
        </p:nvSpPr>
        <p:spPr/>
        <p:txBody>
          <a:bodyPr/>
          <a:lstStyle/>
          <a:p>
            <a:pPr>
              <a:defRPr/>
            </a:pPr>
            <a:fld id="{6589100D-62CE-45A5-8F36-EA508C727B8F}" type="slidenum">
              <a:rPr lang="en-US" smtClean="0"/>
              <a:pPr>
                <a:defRPr/>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0" y="0"/>
            <a:ext cx="9144000" cy="685800"/>
          </a:xfrm>
        </p:spPr>
        <p:txBody>
          <a:bodyPr>
            <a:normAutofit/>
          </a:bodyPr>
          <a:lstStyle/>
          <a:p>
            <a:r>
              <a:rPr lang="en-US" sz="2800" dirty="0" smtClean="0"/>
              <a:t>Figure 7-2. Surveyor Pro Project Cost Estimate</a:t>
            </a:r>
          </a:p>
        </p:txBody>
      </p:sp>
      <p:sp>
        <p:nvSpPr>
          <p:cNvPr id="6" name="Slide Number Placeholder 5"/>
          <p:cNvSpPr>
            <a:spLocks noGrp="1"/>
          </p:cNvSpPr>
          <p:nvPr>
            <p:ph type="sldNum" sz="quarter" idx="12"/>
          </p:nvPr>
        </p:nvSpPr>
        <p:spPr/>
        <p:txBody>
          <a:bodyPr/>
          <a:lstStyle/>
          <a:p>
            <a:pPr>
              <a:buFontTx/>
              <a:buNone/>
              <a:defRPr/>
            </a:pPr>
            <a:fld id="{C0618DA8-A2F6-4956-A9FC-B37EA1B1ABA1}" type="slidenum">
              <a:rPr lang="en-US" smtClean="0"/>
              <a:pPr>
                <a:buFontTx/>
                <a:buNone/>
                <a:defRPr/>
              </a:pPr>
              <a:t>24</a:t>
            </a:fld>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564820"/>
            <a:ext cx="7696199" cy="578564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0"/>
            <a:ext cx="8305800" cy="1020762"/>
          </a:xfrm>
        </p:spPr>
        <p:txBody>
          <a:bodyPr>
            <a:normAutofit fontScale="90000"/>
          </a:bodyPr>
          <a:lstStyle/>
          <a:p>
            <a:r>
              <a:rPr lang="en-US" sz="3600" dirty="0" smtClean="0"/>
              <a:t>Figure 7-3. Surveyor Pro Software Development Estimate</a:t>
            </a:r>
          </a:p>
        </p:txBody>
      </p:sp>
      <p:sp>
        <p:nvSpPr>
          <p:cNvPr id="6" name="Slide Number Placeholder 5"/>
          <p:cNvSpPr>
            <a:spLocks noGrp="1"/>
          </p:cNvSpPr>
          <p:nvPr>
            <p:ph type="sldNum" sz="quarter" idx="12"/>
          </p:nvPr>
        </p:nvSpPr>
        <p:spPr/>
        <p:txBody>
          <a:bodyPr/>
          <a:lstStyle/>
          <a:p>
            <a:pPr>
              <a:defRPr/>
            </a:pPr>
            <a:fld id="{CDBD7AE8-2AE4-4923-88E4-A0ECF81B017B}" type="slidenum">
              <a:rPr lang="en-US" smtClean="0"/>
              <a:pPr>
                <a:defRPr/>
              </a:pPr>
              <a:t>25</a:t>
            </a:fld>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762" y="1143000"/>
            <a:ext cx="8453438" cy="5302504"/>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76213" y="0"/>
            <a:ext cx="8967787" cy="1066800"/>
          </a:xfrm>
        </p:spPr>
        <p:txBody>
          <a:bodyPr>
            <a:normAutofit/>
          </a:bodyPr>
          <a:lstStyle/>
          <a:p>
            <a:r>
              <a:rPr lang="en-US" b="1" dirty="0" smtClean="0">
                <a:solidFill>
                  <a:srgbClr val="FF0000"/>
                </a:solidFill>
              </a:rPr>
              <a:t>Determining the Budget</a:t>
            </a:r>
          </a:p>
        </p:txBody>
      </p:sp>
      <p:sp>
        <p:nvSpPr>
          <p:cNvPr id="41987" name="Rectangle 3"/>
          <p:cNvSpPr>
            <a:spLocks noGrp="1" noChangeArrowheads="1"/>
          </p:cNvSpPr>
          <p:nvPr>
            <p:ph idx="1"/>
          </p:nvPr>
        </p:nvSpPr>
        <p:spPr>
          <a:xfrm>
            <a:off x="228600" y="1066800"/>
            <a:ext cx="8610600" cy="4791075"/>
          </a:xfrm>
        </p:spPr>
        <p:txBody>
          <a:bodyPr/>
          <a:lstStyle/>
          <a:p>
            <a:r>
              <a:rPr lang="en-US" dirty="0" smtClean="0"/>
              <a:t>Cost budgeting involves allocating the project cost estimate to individual work items over time</a:t>
            </a:r>
          </a:p>
          <a:p>
            <a:r>
              <a:rPr lang="en-US" dirty="0" smtClean="0"/>
              <a:t>The WBS is a required input to the cost budgeting process since it defines the work items</a:t>
            </a:r>
          </a:p>
          <a:p>
            <a:r>
              <a:rPr lang="en-US" dirty="0" smtClean="0"/>
              <a:t>Important goal is to produce a </a:t>
            </a:r>
            <a:r>
              <a:rPr lang="en-US" b="1" dirty="0" smtClean="0"/>
              <a:t>cost baseline</a:t>
            </a:r>
            <a:endParaRPr lang="en-US" dirty="0" smtClean="0"/>
          </a:p>
          <a:p>
            <a:pPr lvl="1"/>
            <a:r>
              <a:rPr lang="en-US" dirty="0" smtClean="0"/>
              <a:t>a time-phased budget that project managers use to measure and monitor cost performance </a:t>
            </a:r>
          </a:p>
        </p:txBody>
      </p:sp>
      <p:sp>
        <p:nvSpPr>
          <p:cNvPr id="6" name="Slide Number Placeholder 5"/>
          <p:cNvSpPr>
            <a:spLocks noGrp="1"/>
          </p:cNvSpPr>
          <p:nvPr>
            <p:ph type="sldNum" sz="quarter" idx="12"/>
          </p:nvPr>
        </p:nvSpPr>
        <p:spPr/>
        <p:txBody>
          <a:bodyPr/>
          <a:lstStyle/>
          <a:p>
            <a:pPr>
              <a:defRPr/>
            </a:pPr>
            <a:fld id="{27A85C03-A3EA-4B00-B6AA-9DC4B996F943}" type="slidenum">
              <a:rPr lang="en-US" smtClean="0"/>
              <a:pPr>
                <a:defRPr/>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normAutofit fontScale="90000"/>
          </a:bodyPr>
          <a:lstStyle/>
          <a:p>
            <a:r>
              <a:rPr lang="en-US" sz="3600" smtClean="0"/>
              <a:t>Figure 7-4. Surveyor Pro Project Cost Baseline</a:t>
            </a:r>
          </a:p>
        </p:txBody>
      </p:sp>
      <p:sp>
        <p:nvSpPr>
          <p:cNvPr id="6" name="Slide Number Placeholder 5"/>
          <p:cNvSpPr>
            <a:spLocks noGrp="1"/>
          </p:cNvSpPr>
          <p:nvPr>
            <p:ph type="sldNum" sz="quarter" idx="12"/>
          </p:nvPr>
        </p:nvSpPr>
        <p:spPr/>
        <p:txBody>
          <a:bodyPr/>
          <a:lstStyle/>
          <a:p>
            <a:pPr>
              <a:buFontTx/>
              <a:buNone/>
              <a:defRPr/>
            </a:pPr>
            <a:fld id="{ED5328D6-3EB7-4C2A-8389-762E5618835F}" type="slidenum">
              <a:rPr lang="en-US" smtClean="0"/>
              <a:pPr>
                <a:buFontTx/>
                <a:buNone/>
                <a:defRPr/>
              </a:pPr>
              <a:t>27</a:t>
            </a:fld>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671" y="1538428"/>
            <a:ext cx="8872929" cy="3795572"/>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 y="304800"/>
            <a:ext cx="8229600" cy="577850"/>
          </a:xfrm>
        </p:spPr>
        <p:txBody>
          <a:bodyPr>
            <a:normAutofit fontScale="90000"/>
          </a:bodyPr>
          <a:lstStyle/>
          <a:p>
            <a:r>
              <a:rPr lang="en-US" b="1" dirty="0" smtClean="0">
                <a:solidFill>
                  <a:srgbClr val="FF0000"/>
                </a:solidFill>
              </a:rPr>
              <a:t>Controlling Costs</a:t>
            </a:r>
          </a:p>
        </p:txBody>
      </p:sp>
      <p:sp>
        <p:nvSpPr>
          <p:cNvPr id="44035" name="Rectangle 3"/>
          <p:cNvSpPr>
            <a:spLocks noGrp="1" noChangeArrowheads="1"/>
          </p:cNvSpPr>
          <p:nvPr>
            <p:ph idx="1"/>
          </p:nvPr>
        </p:nvSpPr>
        <p:spPr>
          <a:xfrm>
            <a:off x="609600" y="1066800"/>
            <a:ext cx="8153400" cy="4724400"/>
          </a:xfrm>
        </p:spPr>
        <p:txBody>
          <a:bodyPr/>
          <a:lstStyle/>
          <a:p>
            <a:r>
              <a:rPr lang="en-US" dirty="0" smtClean="0"/>
              <a:t>Project cost control includes</a:t>
            </a:r>
          </a:p>
          <a:p>
            <a:pPr lvl="1"/>
            <a:r>
              <a:rPr lang="en-US" dirty="0" smtClean="0"/>
              <a:t>Monitoring cost performance</a:t>
            </a:r>
          </a:p>
          <a:p>
            <a:pPr lvl="1"/>
            <a:r>
              <a:rPr lang="en-US" dirty="0" smtClean="0"/>
              <a:t>Ensuring that only appropriate project changes are included in a revised cost baseline</a:t>
            </a:r>
          </a:p>
          <a:p>
            <a:pPr lvl="1"/>
            <a:r>
              <a:rPr lang="en-US" dirty="0" smtClean="0"/>
              <a:t>Informing project stakeholders of authorized changes to the project that will affect costs</a:t>
            </a:r>
          </a:p>
          <a:p>
            <a:r>
              <a:rPr lang="en-US" dirty="0" smtClean="0"/>
              <a:t>Many organizations around the globe have problems with cost control</a:t>
            </a:r>
          </a:p>
        </p:txBody>
      </p:sp>
      <p:sp>
        <p:nvSpPr>
          <p:cNvPr id="6" name="Slide Number Placeholder 5"/>
          <p:cNvSpPr>
            <a:spLocks noGrp="1"/>
          </p:cNvSpPr>
          <p:nvPr>
            <p:ph type="sldNum" sz="quarter" idx="12"/>
          </p:nvPr>
        </p:nvSpPr>
        <p:spPr/>
        <p:txBody>
          <a:bodyPr/>
          <a:lstStyle/>
          <a:p>
            <a:pPr>
              <a:defRPr/>
            </a:pPr>
            <a:fld id="{69CC44F1-BF8B-46B8-A195-54FF54A895E4}" type="slidenum">
              <a:rPr lang="en-US" smtClean="0"/>
              <a:pPr>
                <a:defRPr/>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87313" y="0"/>
            <a:ext cx="9056687" cy="1066800"/>
          </a:xfrm>
        </p:spPr>
        <p:txBody>
          <a:bodyPr/>
          <a:lstStyle/>
          <a:p>
            <a:r>
              <a:rPr lang="en-US" b="1" dirty="0" smtClean="0">
                <a:solidFill>
                  <a:srgbClr val="FF0000"/>
                </a:solidFill>
              </a:rPr>
              <a:t>Earned Value Management (EVM)</a:t>
            </a:r>
          </a:p>
        </p:txBody>
      </p:sp>
      <p:sp>
        <p:nvSpPr>
          <p:cNvPr id="46083" name="Rectangle 3"/>
          <p:cNvSpPr>
            <a:spLocks noGrp="1" noChangeArrowheads="1"/>
          </p:cNvSpPr>
          <p:nvPr>
            <p:ph idx="1"/>
          </p:nvPr>
        </p:nvSpPr>
        <p:spPr>
          <a:xfrm>
            <a:off x="381000" y="1066800"/>
            <a:ext cx="8458200" cy="4724400"/>
          </a:xfrm>
        </p:spPr>
        <p:txBody>
          <a:bodyPr/>
          <a:lstStyle/>
          <a:p>
            <a:r>
              <a:rPr lang="en-US" b="1" smtClean="0"/>
              <a:t>EVM </a:t>
            </a:r>
            <a:r>
              <a:rPr lang="en-US" smtClean="0"/>
              <a:t>is a project performance measurement technique that integrates scope, time, and cost data</a:t>
            </a:r>
          </a:p>
          <a:p>
            <a:r>
              <a:rPr lang="en-US" smtClean="0"/>
              <a:t>Given a </a:t>
            </a:r>
            <a:r>
              <a:rPr lang="en-US" b="1" smtClean="0"/>
              <a:t>baseline</a:t>
            </a:r>
            <a:r>
              <a:rPr lang="en-US" smtClean="0"/>
              <a:t> (original plan plus approved changes), you can determine how well the project is meeting its goals</a:t>
            </a:r>
          </a:p>
          <a:p>
            <a:r>
              <a:rPr lang="en-US" smtClean="0"/>
              <a:t>You must enter actual information periodically to use EVM</a:t>
            </a:r>
          </a:p>
          <a:p>
            <a:r>
              <a:rPr lang="en-US" smtClean="0"/>
              <a:t>More and more organizations around the world are using EVM to help control project costs</a:t>
            </a:r>
          </a:p>
        </p:txBody>
      </p:sp>
      <p:sp>
        <p:nvSpPr>
          <p:cNvPr id="6" name="Slide Number Placeholder 5"/>
          <p:cNvSpPr>
            <a:spLocks noGrp="1"/>
          </p:cNvSpPr>
          <p:nvPr>
            <p:ph type="sldNum" sz="quarter" idx="12"/>
          </p:nvPr>
        </p:nvSpPr>
        <p:spPr/>
        <p:txBody>
          <a:bodyPr/>
          <a:lstStyle/>
          <a:p>
            <a:pPr>
              <a:defRPr/>
            </a:pPr>
            <a:fld id="{567946CA-C215-4819-A905-54A78399ECD3}" type="slidenum">
              <a:rPr lang="en-US" smtClean="0"/>
              <a:pPr>
                <a:defRPr/>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Autofit/>
          </a:bodyPr>
          <a:lstStyle/>
          <a:p>
            <a:r>
              <a:rPr lang="en-US" sz="3200" b="1" dirty="0" smtClean="0">
                <a:solidFill>
                  <a:srgbClr val="FF0000"/>
                </a:solidFill>
              </a:rPr>
              <a:t>What is Cost and Project Cost Management?</a:t>
            </a:r>
          </a:p>
        </p:txBody>
      </p:sp>
      <p:sp>
        <p:nvSpPr>
          <p:cNvPr id="24579" name="Rectangle 3"/>
          <p:cNvSpPr>
            <a:spLocks noGrp="1" noChangeArrowheads="1"/>
          </p:cNvSpPr>
          <p:nvPr>
            <p:ph idx="1"/>
          </p:nvPr>
        </p:nvSpPr>
        <p:spPr>
          <a:xfrm>
            <a:off x="457200" y="1447800"/>
            <a:ext cx="8458200" cy="4791075"/>
          </a:xfrm>
        </p:spPr>
        <p:txBody>
          <a:bodyPr/>
          <a:lstStyle/>
          <a:p>
            <a:r>
              <a:rPr lang="en-US" b="1" smtClean="0"/>
              <a:t>Cost</a:t>
            </a:r>
            <a:r>
              <a:rPr lang="en-US" smtClean="0"/>
              <a:t> is a resource sacrificed or foregone to achieve a specific objective or something given up in exchange</a:t>
            </a:r>
          </a:p>
          <a:p>
            <a:r>
              <a:rPr lang="en-US" smtClean="0"/>
              <a:t>Costs are usually measured in monetary units like dollars</a:t>
            </a:r>
          </a:p>
          <a:p>
            <a:r>
              <a:rPr lang="en-US" b="1" smtClean="0"/>
              <a:t>Project cost management </a:t>
            </a:r>
            <a:r>
              <a:rPr lang="en-US" smtClean="0"/>
              <a:t>includes the processes required to ensure that the project is completed within an approved budget</a:t>
            </a:r>
          </a:p>
        </p:txBody>
      </p:sp>
      <p:sp>
        <p:nvSpPr>
          <p:cNvPr id="6" name="Slide Number Placeholder 5"/>
          <p:cNvSpPr>
            <a:spLocks noGrp="1"/>
          </p:cNvSpPr>
          <p:nvPr>
            <p:ph type="sldNum" sz="quarter" idx="12"/>
          </p:nvPr>
        </p:nvSpPr>
        <p:spPr/>
        <p:txBody>
          <a:bodyPr/>
          <a:lstStyle/>
          <a:p>
            <a:pPr>
              <a:defRPr/>
            </a:pPr>
            <a:fld id="{8A4FB8A0-D8A7-49BC-9495-433B792AAC3C}" type="slidenum">
              <a:rPr lang="en-US" smtClean="0"/>
              <a:pPr>
                <a:defRPr/>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52425" y="0"/>
            <a:ext cx="8791575" cy="1066800"/>
          </a:xfrm>
        </p:spPr>
        <p:txBody>
          <a:bodyPr/>
          <a:lstStyle/>
          <a:p>
            <a:r>
              <a:rPr lang="en-US" b="1" dirty="0" smtClean="0">
                <a:solidFill>
                  <a:srgbClr val="FF0000"/>
                </a:solidFill>
              </a:rPr>
              <a:t>Earned Value Management Terms</a:t>
            </a:r>
          </a:p>
        </p:txBody>
      </p:sp>
      <p:sp>
        <p:nvSpPr>
          <p:cNvPr id="47107" name="Rectangle 3"/>
          <p:cNvSpPr>
            <a:spLocks noGrp="1" noChangeArrowheads="1"/>
          </p:cNvSpPr>
          <p:nvPr>
            <p:ph idx="1"/>
          </p:nvPr>
        </p:nvSpPr>
        <p:spPr>
          <a:xfrm>
            <a:off x="315912" y="1524000"/>
            <a:ext cx="8305800" cy="3963988"/>
          </a:xfrm>
        </p:spPr>
        <p:txBody>
          <a:bodyPr/>
          <a:lstStyle/>
          <a:p>
            <a:pPr>
              <a:lnSpc>
                <a:spcPct val="90000"/>
              </a:lnSpc>
            </a:pPr>
            <a:r>
              <a:rPr lang="en-US" sz="2800" dirty="0" smtClean="0">
                <a:latin typeface="Tw Cen MT" panose="020B0602020104020603" pitchFamily="34" charset="0"/>
              </a:rPr>
              <a:t>The </a:t>
            </a:r>
            <a:r>
              <a:rPr lang="en-US" sz="2800" b="1" dirty="0" smtClean="0">
                <a:latin typeface="Tw Cen MT" panose="020B0602020104020603" pitchFamily="34" charset="0"/>
              </a:rPr>
              <a:t>planned value (PV),</a:t>
            </a:r>
            <a:r>
              <a:rPr lang="en-US" sz="2800" dirty="0" smtClean="0">
                <a:latin typeface="Tw Cen MT" panose="020B0602020104020603" pitchFamily="34" charset="0"/>
              </a:rPr>
              <a:t> formerly called the budgeted cost of work scheduled (BCWS</a:t>
            </a:r>
            <a:r>
              <a:rPr lang="en-US" sz="2800" dirty="0" smtClean="0">
                <a:latin typeface="Tw Cen MT" panose="020B0602020104020603" pitchFamily="34" charset="0"/>
              </a:rPr>
              <a:t>)/</a:t>
            </a:r>
            <a:r>
              <a:rPr lang="en-US" sz="2800" b="1" dirty="0" smtClean="0">
                <a:solidFill>
                  <a:srgbClr val="FF0000"/>
                </a:solidFill>
                <a:latin typeface="Tw Cen MT" panose="020B0602020104020603" pitchFamily="34" charset="0"/>
              </a:rPr>
              <a:t>budget</a:t>
            </a:r>
            <a:r>
              <a:rPr lang="en-US" sz="2800" dirty="0" smtClean="0">
                <a:latin typeface="Tw Cen MT" panose="020B0602020104020603" pitchFamily="34" charset="0"/>
              </a:rPr>
              <a:t>, </a:t>
            </a:r>
            <a:r>
              <a:rPr lang="en-US" sz="2800" dirty="0" smtClean="0">
                <a:latin typeface="Tw Cen MT" panose="020B0602020104020603" pitchFamily="34" charset="0"/>
              </a:rPr>
              <a:t>also called the budget, is that portion of the approved total cost estimate planned to be spent on an activity during a given </a:t>
            </a:r>
            <a:r>
              <a:rPr lang="en-US" sz="2800" dirty="0" smtClean="0">
                <a:latin typeface="Tw Cen MT" panose="020B0602020104020603" pitchFamily="34" charset="0"/>
              </a:rPr>
              <a:t>period</a:t>
            </a:r>
          </a:p>
          <a:p>
            <a:pPr marL="109537" indent="0">
              <a:lnSpc>
                <a:spcPct val="90000"/>
              </a:lnSpc>
              <a:buNone/>
            </a:pPr>
            <a:endParaRPr lang="en-US" sz="2800" dirty="0" smtClean="0">
              <a:latin typeface="Tw Cen MT" panose="020B0602020104020603" pitchFamily="34" charset="0"/>
            </a:endParaRPr>
          </a:p>
          <a:p>
            <a:pPr>
              <a:lnSpc>
                <a:spcPct val="90000"/>
              </a:lnSpc>
            </a:pPr>
            <a:r>
              <a:rPr lang="en-US" sz="2800" dirty="0">
                <a:latin typeface="Tw Cen MT" panose="020B0602020104020603" pitchFamily="34" charset="0"/>
              </a:rPr>
              <a:t>Suppose </a:t>
            </a:r>
            <a:r>
              <a:rPr lang="en-US" sz="2800" dirty="0" smtClean="0">
                <a:latin typeface="Tw Cen MT" panose="020B0602020104020603" pitchFamily="34" charset="0"/>
              </a:rPr>
              <a:t>a project </a:t>
            </a:r>
            <a:r>
              <a:rPr lang="en-US" sz="2800" dirty="0">
                <a:latin typeface="Tw Cen MT" panose="020B0602020104020603" pitchFamily="34" charset="0"/>
              </a:rPr>
              <a:t>included a summary activity of purchasing and installing a new </a:t>
            </a:r>
            <a:r>
              <a:rPr lang="en-US" sz="2800" dirty="0" smtClean="0">
                <a:latin typeface="Tw Cen MT" panose="020B0602020104020603" pitchFamily="34" charset="0"/>
              </a:rPr>
              <a:t>Web server</a:t>
            </a:r>
            <a:r>
              <a:rPr lang="en-US" sz="2800" dirty="0">
                <a:latin typeface="Tw Cen MT" panose="020B0602020104020603" pitchFamily="34" charset="0"/>
              </a:rPr>
              <a:t>. Suppose further that, according to the plan, it would take one </a:t>
            </a:r>
            <a:r>
              <a:rPr lang="en-US" sz="2800" dirty="0" smtClean="0">
                <a:latin typeface="Tw Cen MT" panose="020B0602020104020603" pitchFamily="34" charset="0"/>
              </a:rPr>
              <a:t>week and </a:t>
            </a:r>
            <a:r>
              <a:rPr lang="en-US" sz="2800" dirty="0">
                <a:latin typeface="Tw Cen MT" panose="020B0602020104020603" pitchFamily="34" charset="0"/>
              </a:rPr>
              <a:t>cost a total of $10,000 for the labor hours, hardware, and </a:t>
            </a:r>
            <a:r>
              <a:rPr lang="en-US" sz="2800" dirty="0" smtClean="0">
                <a:latin typeface="Tw Cen MT" panose="020B0602020104020603" pitchFamily="34" charset="0"/>
              </a:rPr>
              <a:t>software involved</a:t>
            </a:r>
            <a:r>
              <a:rPr lang="en-US" sz="2800" dirty="0">
                <a:latin typeface="Tw Cen MT" panose="020B0602020104020603" pitchFamily="34" charset="0"/>
              </a:rPr>
              <a:t>. The planned value (PV) for that activity that week </a:t>
            </a:r>
            <a:r>
              <a:rPr lang="en-US" sz="2800" dirty="0" smtClean="0">
                <a:latin typeface="Tw Cen MT" panose="020B0602020104020603" pitchFamily="34" charset="0"/>
              </a:rPr>
              <a:t>is, therefore, $</a:t>
            </a:r>
            <a:r>
              <a:rPr lang="en-US" sz="2800" dirty="0">
                <a:latin typeface="Tw Cen MT" panose="020B0602020104020603" pitchFamily="34" charset="0"/>
              </a:rPr>
              <a:t>10,000.</a:t>
            </a:r>
            <a:r>
              <a:rPr lang="en-US" sz="2800" dirty="0">
                <a:latin typeface="Tw Cen MT" panose="020B0602020104020603" pitchFamily="34" charset="0"/>
              </a:rPr>
              <a:t> </a:t>
            </a:r>
            <a:br>
              <a:rPr lang="en-US" sz="2800" dirty="0">
                <a:latin typeface="Tw Cen MT" panose="020B0602020104020603" pitchFamily="34" charset="0"/>
              </a:rPr>
            </a:br>
            <a:endParaRPr lang="en-US" sz="2800" dirty="0" smtClean="0">
              <a:latin typeface="Tw Cen MT" panose="020B0602020104020603" pitchFamily="34" charset="0"/>
            </a:endParaRPr>
          </a:p>
        </p:txBody>
      </p:sp>
      <p:sp>
        <p:nvSpPr>
          <p:cNvPr id="6" name="Slide Number Placeholder 5"/>
          <p:cNvSpPr>
            <a:spLocks noGrp="1"/>
          </p:cNvSpPr>
          <p:nvPr>
            <p:ph type="sldNum" sz="quarter" idx="12"/>
          </p:nvPr>
        </p:nvSpPr>
        <p:spPr/>
        <p:txBody>
          <a:bodyPr/>
          <a:lstStyle/>
          <a:p>
            <a:pPr>
              <a:defRPr/>
            </a:pPr>
            <a:fld id="{D9695B36-0208-4B95-A7C4-58E4F7CCDE9F}" type="slidenum">
              <a:rPr lang="en-US" smtClean="0"/>
              <a:pPr>
                <a:defRPr/>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52425" y="0"/>
            <a:ext cx="8791575" cy="1066800"/>
          </a:xfrm>
        </p:spPr>
        <p:txBody>
          <a:bodyPr/>
          <a:lstStyle/>
          <a:p>
            <a:r>
              <a:rPr lang="en-US" dirty="0" smtClean="0"/>
              <a:t>Cont’d </a:t>
            </a:r>
            <a:endParaRPr lang="en-US" dirty="0" smtClean="0"/>
          </a:p>
        </p:txBody>
      </p:sp>
      <p:sp>
        <p:nvSpPr>
          <p:cNvPr id="47107" name="Rectangle 3"/>
          <p:cNvSpPr>
            <a:spLocks noGrp="1" noChangeArrowheads="1"/>
          </p:cNvSpPr>
          <p:nvPr>
            <p:ph idx="1"/>
          </p:nvPr>
        </p:nvSpPr>
        <p:spPr>
          <a:xfrm>
            <a:off x="304800" y="1143000"/>
            <a:ext cx="8305800" cy="4791075"/>
          </a:xfrm>
        </p:spPr>
        <p:txBody>
          <a:bodyPr/>
          <a:lstStyle/>
          <a:p>
            <a:pPr>
              <a:lnSpc>
                <a:spcPct val="90000"/>
              </a:lnSpc>
            </a:pPr>
            <a:r>
              <a:rPr lang="en-US" sz="2800" b="1" dirty="0" smtClean="0">
                <a:latin typeface="Tw Cen MT" panose="020B0602020104020603" pitchFamily="34" charset="0"/>
              </a:rPr>
              <a:t>Actual </a:t>
            </a:r>
            <a:r>
              <a:rPr lang="en-US" sz="2800" b="1" dirty="0" smtClean="0">
                <a:latin typeface="Tw Cen MT" panose="020B0602020104020603" pitchFamily="34" charset="0"/>
              </a:rPr>
              <a:t>cost (AC),</a:t>
            </a:r>
            <a:r>
              <a:rPr lang="en-US" sz="2800" dirty="0" smtClean="0">
                <a:latin typeface="Tw Cen MT" panose="020B0602020104020603" pitchFamily="34" charset="0"/>
              </a:rPr>
              <a:t> formerly called actual cost of work performed (ACWP), is the total of direct and indirect costs incurred in accomplishing work on an activity during a given </a:t>
            </a:r>
            <a:r>
              <a:rPr lang="en-US" sz="2800" dirty="0" smtClean="0">
                <a:latin typeface="Tw Cen MT" panose="020B0602020104020603" pitchFamily="34" charset="0"/>
              </a:rPr>
              <a:t>period</a:t>
            </a:r>
          </a:p>
          <a:p>
            <a:pPr marL="109537" indent="0">
              <a:lnSpc>
                <a:spcPct val="90000"/>
              </a:lnSpc>
              <a:buNone/>
            </a:pPr>
            <a:endParaRPr lang="en-US" sz="2800" dirty="0" smtClean="0">
              <a:latin typeface="Tw Cen MT" panose="020B0602020104020603" pitchFamily="34" charset="0"/>
            </a:endParaRPr>
          </a:p>
          <a:p>
            <a:pPr>
              <a:lnSpc>
                <a:spcPct val="90000"/>
              </a:lnSpc>
            </a:pPr>
            <a:r>
              <a:rPr lang="en-US" sz="2800" dirty="0">
                <a:latin typeface="Tw Cen MT" panose="020B0602020104020603" pitchFamily="34" charset="0"/>
              </a:rPr>
              <a:t>For example, suppose </a:t>
            </a:r>
            <a:r>
              <a:rPr lang="en-US" sz="2800" dirty="0" smtClean="0">
                <a:latin typeface="Tw Cen MT" panose="020B0602020104020603" pitchFamily="34" charset="0"/>
              </a:rPr>
              <a:t>it actually </a:t>
            </a:r>
            <a:r>
              <a:rPr lang="en-US" sz="2800" dirty="0">
                <a:latin typeface="Tw Cen MT" panose="020B0602020104020603" pitchFamily="34" charset="0"/>
              </a:rPr>
              <a:t>took two weeks and cost $20,000 to purchase and install the new </a:t>
            </a:r>
            <a:r>
              <a:rPr lang="en-US" sz="2800" dirty="0" smtClean="0">
                <a:latin typeface="Tw Cen MT" panose="020B0602020104020603" pitchFamily="34" charset="0"/>
              </a:rPr>
              <a:t>Web server</a:t>
            </a:r>
            <a:r>
              <a:rPr lang="en-US" sz="2800" dirty="0">
                <a:latin typeface="Tw Cen MT" panose="020B0602020104020603" pitchFamily="34" charset="0"/>
              </a:rPr>
              <a:t>. Assume that $15,000 of these actual costs were incurred during Week </a:t>
            </a:r>
            <a:r>
              <a:rPr lang="en-US" sz="2800" dirty="0" smtClean="0">
                <a:latin typeface="Tw Cen MT" panose="020B0602020104020603" pitchFamily="34" charset="0"/>
              </a:rPr>
              <a:t>1 and </a:t>
            </a:r>
            <a:r>
              <a:rPr lang="en-US" sz="2800" dirty="0">
                <a:latin typeface="Tw Cen MT" panose="020B0602020104020603" pitchFamily="34" charset="0"/>
              </a:rPr>
              <a:t>$5,000 was incurred during Week 2. These amounts are the actual </a:t>
            </a:r>
            <a:r>
              <a:rPr lang="en-US" sz="2800" dirty="0" smtClean="0">
                <a:latin typeface="Tw Cen MT" panose="020B0602020104020603" pitchFamily="34" charset="0"/>
              </a:rPr>
              <a:t>cost (AC</a:t>
            </a:r>
            <a:r>
              <a:rPr lang="en-US" sz="2800" dirty="0">
                <a:latin typeface="Tw Cen MT" panose="020B0602020104020603" pitchFamily="34" charset="0"/>
              </a:rPr>
              <a:t>) for the activity each week.</a:t>
            </a:r>
            <a:r>
              <a:rPr lang="en-US" sz="2800" dirty="0">
                <a:latin typeface="Tw Cen MT" panose="020B0602020104020603" pitchFamily="34" charset="0"/>
              </a:rPr>
              <a:t> </a:t>
            </a:r>
            <a:br>
              <a:rPr lang="en-US" sz="2800" dirty="0">
                <a:latin typeface="Tw Cen MT" panose="020B0602020104020603" pitchFamily="34" charset="0"/>
              </a:rPr>
            </a:br>
            <a:endParaRPr lang="en-US" sz="2800" dirty="0" smtClean="0">
              <a:latin typeface="Tw Cen MT" panose="020B0602020104020603" pitchFamily="34" charset="0"/>
            </a:endParaRPr>
          </a:p>
        </p:txBody>
      </p:sp>
      <p:sp>
        <p:nvSpPr>
          <p:cNvPr id="6" name="Slide Number Placeholder 5"/>
          <p:cNvSpPr>
            <a:spLocks noGrp="1"/>
          </p:cNvSpPr>
          <p:nvPr>
            <p:ph type="sldNum" sz="quarter" idx="12"/>
          </p:nvPr>
        </p:nvSpPr>
        <p:spPr/>
        <p:txBody>
          <a:bodyPr/>
          <a:lstStyle/>
          <a:p>
            <a:pPr>
              <a:defRPr/>
            </a:pPr>
            <a:fld id="{D9695B36-0208-4B95-A7C4-58E4F7CCDE9F}" type="slidenum">
              <a:rPr lang="en-US" smtClean="0"/>
              <a:pPr>
                <a:defRPr/>
              </a:pPr>
              <a:t>31</a:t>
            </a:fld>
            <a:endParaRPr lang="en-US" dirty="0"/>
          </a:p>
        </p:txBody>
      </p:sp>
    </p:spTree>
    <p:extLst>
      <p:ext uri="{BB962C8B-B14F-4D97-AF65-F5344CB8AC3E}">
        <p14:creationId xmlns:p14="http://schemas.microsoft.com/office/powerpoint/2010/main" val="26895373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52425" y="0"/>
            <a:ext cx="8791575" cy="1066800"/>
          </a:xfrm>
        </p:spPr>
        <p:txBody>
          <a:bodyPr/>
          <a:lstStyle/>
          <a:p>
            <a:r>
              <a:rPr lang="en-US" b="1" dirty="0" smtClean="0">
                <a:solidFill>
                  <a:srgbClr val="FF0000"/>
                </a:solidFill>
              </a:rPr>
              <a:t>Cont’d </a:t>
            </a:r>
            <a:endParaRPr lang="en-US" b="1" dirty="0" smtClean="0">
              <a:solidFill>
                <a:srgbClr val="FF0000"/>
              </a:solidFill>
            </a:endParaRPr>
          </a:p>
        </p:txBody>
      </p:sp>
      <p:sp>
        <p:nvSpPr>
          <p:cNvPr id="47107" name="Rectangle 3"/>
          <p:cNvSpPr>
            <a:spLocks noGrp="1" noChangeArrowheads="1"/>
          </p:cNvSpPr>
          <p:nvPr>
            <p:ph idx="1"/>
          </p:nvPr>
        </p:nvSpPr>
        <p:spPr>
          <a:xfrm>
            <a:off x="304800" y="1143000"/>
            <a:ext cx="8534400" cy="4791075"/>
          </a:xfrm>
        </p:spPr>
        <p:txBody>
          <a:bodyPr/>
          <a:lstStyle/>
          <a:p>
            <a:pPr algn="just">
              <a:lnSpc>
                <a:spcPct val="90000"/>
              </a:lnSpc>
            </a:pPr>
            <a:r>
              <a:rPr lang="en-US" dirty="0" smtClean="0">
                <a:latin typeface="Tw Cen MT" panose="020B0602020104020603" pitchFamily="34" charset="0"/>
              </a:rPr>
              <a:t>The </a:t>
            </a:r>
            <a:r>
              <a:rPr lang="en-US" b="1" dirty="0" smtClean="0">
                <a:latin typeface="Tw Cen MT" panose="020B0602020104020603" pitchFamily="34" charset="0"/>
              </a:rPr>
              <a:t>earned value (EV),</a:t>
            </a:r>
            <a:r>
              <a:rPr lang="en-US" dirty="0" smtClean="0">
                <a:latin typeface="Tw Cen MT" panose="020B0602020104020603" pitchFamily="34" charset="0"/>
              </a:rPr>
              <a:t> formerly called the budgeted cost of work performed (BCWP), is an estimate of the value of the physical work actually completed</a:t>
            </a:r>
          </a:p>
          <a:p>
            <a:pPr algn="just">
              <a:lnSpc>
                <a:spcPct val="90000"/>
              </a:lnSpc>
            </a:pPr>
            <a:r>
              <a:rPr lang="en-US" dirty="0" smtClean="0">
                <a:latin typeface="Tw Cen MT" panose="020B0602020104020603" pitchFamily="34" charset="0"/>
              </a:rPr>
              <a:t>EV is based on the original planned costs for the project or activity and the rate at which the team is completing work on the project or activity to date</a:t>
            </a:r>
          </a:p>
        </p:txBody>
      </p:sp>
      <p:sp>
        <p:nvSpPr>
          <p:cNvPr id="6" name="Slide Number Placeholder 5"/>
          <p:cNvSpPr>
            <a:spLocks noGrp="1"/>
          </p:cNvSpPr>
          <p:nvPr>
            <p:ph type="sldNum" sz="quarter" idx="12"/>
          </p:nvPr>
        </p:nvSpPr>
        <p:spPr/>
        <p:txBody>
          <a:bodyPr/>
          <a:lstStyle/>
          <a:p>
            <a:pPr>
              <a:defRPr/>
            </a:pPr>
            <a:fld id="{D9695B36-0208-4B95-A7C4-58E4F7CCDE9F}" type="slidenum">
              <a:rPr lang="en-US" smtClean="0"/>
              <a:pPr>
                <a:defRPr/>
              </a:pPr>
              <a:t>32</a:t>
            </a:fld>
            <a:endParaRPr lang="en-US" dirty="0"/>
          </a:p>
        </p:txBody>
      </p:sp>
    </p:spTree>
    <p:extLst>
      <p:ext uri="{BB962C8B-B14F-4D97-AF65-F5344CB8AC3E}">
        <p14:creationId xmlns:p14="http://schemas.microsoft.com/office/powerpoint/2010/main" val="8261675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274638"/>
            <a:ext cx="8305800" cy="715962"/>
          </a:xfrm>
        </p:spPr>
        <p:txBody>
          <a:bodyPr>
            <a:normAutofit fontScale="90000"/>
          </a:bodyPr>
          <a:lstStyle/>
          <a:p>
            <a:r>
              <a:rPr lang="en-US" b="1" dirty="0" smtClean="0">
                <a:solidFill>
                  <a:srgbClr val="FF0000"/>
                </a:solidFill>
              </a:rPr>
              <a:t>Rate of Performance</a:t>
            </a:r>
          </a:p>
        </p:txBody>
      </p:sp>
      <p:sp>
        <p:nvSpPr>
          <p:cNvPr id="48131" name="Rectangle 3"/>
          <p:cNvSpPr>
            <a:spLocks noGrp="1" noChangeArrowheads="1"/>
          </p:cNvSpPr>
          <p:nvPr>
            <p:ph idx="1"/>
          </p:nvPr>
        </p:nvSpPr>
        <p:spPr>
          <a:xfrm>
            <a:off x="381000" y="1143000"/>
            <a:ext cx="8458200" cy="5410200"/>
          </a:xfrm>
        </p:spPr>
        <p:txBody>
          <a:bodyPr/>
          <a:lstStyle/>
          <a:p>
            <a:pPr>
              <a:lnSpc>
                <a:spcPct val="90000"/>
              </a:lnSpc>
            </a:pPr>
            <a:r>
              <a:rPr lang="en-US" sz="2800" b="1" dirty="0" smtClean="0"/>
              <a:t>Rate of performance (RP)</a:t>
            </a:r>
            <a:r>
              <a:rPr lang="en-US" sz="2800" dirty="0" smtClean="0"/>
              <a:t> is the ratio of actual work completed to the percentage of work planned to have been completed at any given time during the life of the project or activity</a:t>
            </a:r>
          </a:p>
          <a:p>
            <a:pPr>
              <a:lnSpc>
                <a:spcPct val="90000"/>
              </a:lnSpc>
            </a:pPr>
            <a:r>
              <a:rPr lang="en-US" sz="2800" dirty="0" smtClean="0"/>
              <a:t>Brenda Taylor, Senior Project Manager in South Africa, suggests this term and approach for estimating earned value</a:t>
            </a:r>
          </a:p>
          <a:p>
            <a:pPr>
              <a:lnSpc>
                <a:spcPct val="90000"/>
              </a:lnSpc>
            </a:pPr>
            <a:r>
              <a:rPr lang="en-US" sz="2800" dirty="0" smtClean="0"/>
              <a:t>For example, suppose the server installation was halfway completed by the end of week 1. The rate of performance would be 50% because by the end of week 1, the planned schedule reflects that the </a:t>
            </a:r>
            <a:r>
              <a:rPr lang="en-US" sz="2800" dirty="0" smtClean="0"/>
              <a:t>task should </a:t>
            </a:r>
            <a:r>
              <a:rPr lang="en-US" sz="2800" dirty="0" smtClean="0"/>
              <a:t>be 100 percent complete and only 50 percent of that work has been completed</a:t>
            </a:r>
          </a:p>
        </p:txBody>
      </p:sp>
      <p:sp>
        <p:nvSpPr>
          <p:cNvPr id="6" name="Slide Number Placeholder 5"/>
          <p:cNvSpPr>
            <a:spLocks noGrp="1"/>
          </p:cNvSpPr>
          <p:nvPr>
            <p:ph type="sldNum" sz="quarter" idx="12"/>
          </p:nvPr>
        </p:nvSpPr>
        <p:spPr/>
        <p:txBody>
          <a:bodyPr/>
          <a:lstStyle/>
          <a:p>
            <a:pPr>
              <a:defRPr/>
            </a:pPr>
            <a:fld id="{C74B07C6-11A8-4378-B4E1-6924D9FD37C9}" type="slidenum">
              <a:rPr lang="en-US" smtClean="0"/>
              <a:pPr>
                <a:defRPr/>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sz="3600" dirty="0" smtClean="0"/>
              <a:t>Table 7-4. Earned Value Calculations for One Activity After Week One</a:t>
            </a:r>
          </a:p>
        </p:txBody>
      </p:sp>
      <p:sp>
        <p:nvSpPr>
          <p:cNvPr id="6" name="Slide Number Placeholder 5"/>
          <p:cNvSpPr>
            <a:spLocks noGrp="1"/>
          </p:cNvSpPr>
          <p:nvPr>
            <p:ph type="sldNum" sz="quarter" idx="12"/>
          </p:nvPr>
        </p:nvSpPr>
        <p:spPr/>
        <p:txBody>
          <a:bodyPr/>
          <a:lstStyle/>
          <a:p>
            <a:pPr>
              <a:buFontTx/>
              <a:buNone/>
              <a:defRPr/>
            </a:pPr>
            <a:fld id="{449D5155-323A-470F-B813-49DA0B850D04}" type="slidenum">
              <a:rPr lang="en-US" smtClean="0"/>
              <a:pPr>
                <a:buFontTx/>
                <a:buNone/>
                <a:defRPr/>
              </a:pPr>
              <a:t>34</a:t>
            </a:fld>
            <a:endParaRPr lang="en-US" dirty="0"/>
          </a:p>
        </p:txBody>
      </p:sp>
      <p:pic>
        <p:nvPicPr>
          <p:cNvPr id="49157" name="Picture 7" descr="Tbl07-04.bmp"/>
          <p:cNvPicPr>
            <a:picLocks noChangeAspect="1"/>
          </p:cNvPicPr>
          <p:nvPr/>
        </p:nvPicPr>
        <p:blipFill>
          <a:blip r:embed="rId2" cstate="print"/>
          <a:srcRect t="7692"/>
          <a:stretch>
            <a:fillRect/>
          </a:stretch>
        </p:blipFill>
        <p:spPr bwMode="auto">
          <a:xfrm>
            <a:off x="457200" y="1981200"/>
            <a:ext cx="8170863"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en-US" sz="3600" dirty="0" smtClean="0"/>
              <a:t>Cont’d </a:t>
            </a:r>
            <a:endParaRPr lang="en-US" sz="3600" dirty="0" smtClean="0"/>
          </a:p>
        </p:txBody>
      </p:sp>
      <p:sp>
        <p:nvSpPr>
          <p:cNvPr id="6" name="Slide Number Placeholder 5"/>
          <p:cNvSpPr>
            <a:spLocks noGrp="1"/>
          </p:cNvSpPr>
          <p:nvPr>
            <p:ph type="sldNum" sz="quarter" idx="12"/>
          </p:nvPr>
        </p:nvSpPr>
        <p:spPr/>
        <p:txBody>
          <a:bodyPr/>
          <a:lstStyle/>
          <a:p>
            <a:pPr>
              <a:buFontTx/>
              <a:buNone/>
              <a:defRPr/>
            </a:pPr>
            <a:fld id="{449D5155-323A-470F-B813-49DA0B850D04}" type="slidenum">
              <a:rPr lang="en-US" smtClean="0"/>
              <a:pPr>
                <a:buFontTx/>
                <a:buNone/>
                <a:defRPr/>
              </a:pPr>
              <a:t>35</a:t>
            </a:fld>
            <a:endParaRPr lang="en-US" dirty="0"/>
          </a:p>
        </p:txBody>
      </p:sp>
      <p:pic>
        <p:nvPicPr>
          <p:cNvPr id="4" name="Picture 3"/>
          <p:cNvPicPr>
            <a:picLocks noChangeAspect="1"/>
          </p:cNvPicPr>
          <p:nvPr/>
        </p:nvPicPr>
        <p:blipFill>
          <a:blip r:embed="rId2"/>
          <a:stretch>
            <a:fillRect/>
          </a:stretch>
        </p:blipFill>
        <p:spPr>
          <a:xfrm>
            <a:off x="304800" y="1828800"/>
            <a:ext cx="7696200" cy="2436019"/>
          </a:xfrm>
          <a:prstGeom prst="rect">
            <a:avLst/>
          </a:prstGeom>
        </p:spPr>
      </p:pic>
    </p:spTree>
    <p:extLst>
      <p:ext uri="{BB962C8B-B14F-4D97-AF65-F5344CB8AC3E}">
        <p14:creationId xmlns:p14="http://schemas.microsoft.com/office/powerpoint/2010/main" val="38702121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r>
              <a:rPr lang="en-US" smtClean="0"/>
              <a:t>Table 7-5. Earned Value Formulas</a:t>
            </a:r>
          </a:p>
        </p:txBody>
      </p:sp>
      <p:sp>
        <p:nvSpPr>
          <p:cNvPr id="6" name="Slide Number Placeholder 5"/>
          <p:cNvSpPr>
            <a:spLocks noGrp="1"/>
          </p:cNvSpPr>
          <p:nvPr>
            <p:ph type="sldNum" sz="quarter" idx="12"/>
          </p:nvPr>
        </p:nvSpPr>
        <p:spPr/>
        <p:txBody>
          <a:bodyPr/>
          <a:lstStyle/>
          <a:p>
            <a:pPr>
              <a:buFontTx/>
              <a:buNone/>
              <a:defRPr/>
            </a:pPr>
            <a:fld id="{D53D8F8D-F344-4FCC-9B51-C16CF2F205EA}" type="slidenum">
              <a:rPr lang="en-US" smtClean="0"/>
              <a:pPr>
                <a:buFontTx/>
                <a:buNone/>
                <a:defRPr/>
              </a:pPr>
              <a:t>36</a:t>
            </a:fld>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1935480"/>
            <a:ext cx="7909560" cy="317679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r>
              <a:rPr lang="en-US" b="1" dirty="0" smtClean="0">
                <a:solidFill>
                  <a:srgbClr val="FF0000"/>
                </a:solidFill>
              </a:rPr>
              <a:t>Rules of Thumb for Earned Value Numbers</a:t>
            </a:r>
          </a:p>
        </p:txBody>
      </p:sp>
      <p:sp>
        <p:nvSpPr>
          <p:cNvPr id="51203" name="Rectangle 3"/>
          <p:cNvSpPr>
            <a:spLocks noGrp="1" noChangeArrowheads="1"/>
          </p:cNvSpPr>
          <p:nvPr>
            <p:ph idx="1"/>
          </p:nvPr>
        </p:nvSpPr>
        <p:spPr>
          <a:xfrm>
            <a:off x="457200" y="1371600"/>
            <a:ext cx="8229600" cy="4525962"/>
          </a:xfrm>
        </p:spPr>
        <p:txBody>
          <a:bodyPr/>
          <a:lstStyle/>
          <a:p>
            <a:r>
              <a:rPr lang="en-US" sz="2800" dirty="0" smtClean="0"/>
              <a:t>Negative numbers for cost and schedule variance indicate problems in those areas</a:t>
            </a:r>
          </a:p>
          <a:p>
            <a:r>
              <a:rPr lang="en-US" sz="2800" dirty="0" smtClean="0"/>
              <a:t>CPI and SPI less than 100% indicate problems</a:t>
            </a:r>
          </a:p>
          <a:p>
            <a:r>
              <a:rPr lang="en-US" sz="2800" dirty="0" smtClean="0"/>
              <a:t>Problems mean the project is costing more than planned (over budget) or taking longer than planned (behind schedule)</a:t>
            </a:r>
          </a:p>
          <a:p>
            <a:r>
              <a:rPr lang="en-US" sz="2800" dirty="0" smtClean="0"/>
              <a:t>The CPI can be used to calculate the </a:t>
            </a:r>
            <a:r>
              <a:rPr lang="en-US" sz="2800" b="1" dirty="0" smtClean="0"/>
              <a:t>estimate at completion</a:t>
            </a:r>
            <a:r>
              <a:rPr lang="en-US" sz="2800" dirty="0" smtClean="0"/>
              <a:t> (EAC)—an estimate of what it will cost to complete the project based on performance to date. The </a:t>
            </a:r>
            <a:r>
              <a:rPr lang="en-US" sz="2800" b="1" dirty="0" smtClean="0"/>
              <a:t>budget at completion </a:t>
            </a:r>
            <a:r>
              <a:rPr lang="en-US" sz="2800" dirty="0" smtClean="0"/>
              <a:t>(BAC) is the original total budget for the project</a:t>
            </a:r>
          </a:p>
        </p:txBody>
      </p:sp>
      <p:sp>
        <p:nvSpPr>
          <p:cNvPr id="6" name="Slide Number Placeholder 5"/>
          <p:cNvSpPr>
            <a:spLocks noGrp="1"/>
          </p:cNvSpPr>
          <p:nvPr>
            <p:ph type="sldNum" sz="quarter" idx="12"/>
          </p:nvPr>
        </p:nvSpPr>
        <p:spPr/>
        <p:txBody>
          <a:bodyPr/>
          <a:lstStyle/>
          <a:p>
            <a:pPr>
              <a:defRPr/>
            </a:pPr>
            <a:fld id="{88C67A2F-9BE4-4AF6-8001-1C9C4CFBD02E}" type="slidenum">
              <a:rPr lang="en-US" smtClean="0"/>
              <a:pPr>
                <a:defRPr/>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3400" y="0"/>
            <a:ext cx="8229600" cy="1143000"/>
          </a:xfrm>
        </p:spPr>
        <p:txBody>
          <a:bodyPr>
            <a:normAutofit fontScale="90000"/>
          </a:bodyPr>
          <a:lstStyle/>
          <a:p>
            <a:r>
              <a:rPr lang="en-US" sz="3600" dirty="0" smtClean="0"/>
              <a:t>Figure 7-5. Earned Value Chart for Project after Five Months</a:t>
            </a:r>
            <a:endParaRPr lang="en-US" sz="4400" dirty="0" smtClean="0"/>
          </a:p>
        </p:txBody>
      </p:sp>
      <p:sp>
        <p:nvSpPr>
          <p:cNvPr id="8" name="Slide Number Placeholder 7"/>
          <p:cNvSpPr>
            <a:spLocks noGrp="1"/>
          </p:cNvSpPr>
          <p:nvPr>
            <p:ph type="sldNum" sz="quarter" idx="12"/>
          </p:nvPr>
        </p:nvSpPr>
        <p:spPr/>
        <p:txBody>
          <a:bodyPr/>
          <a:lstStyle/>
          <a:p>
            <a:pPr>
              <a:buFontTx/>
              <a:buNone/>
              <a:defRPr/>
            </a:pPr>
            <a:fld id="{EE04C3C6-BB24-4544-A1A3-D1F90A65C7D9}" type="slidenum">
              <a:rPr lang="en-US" smtClean="0"/>
              <a:pPr>
                <a:buFontTx/>
                <a:buNone/>
                <a:defRPr/>
              </a:pPr>
              <a:t>38</a:t>
            </a:fld>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37" y="1030395"/>
            <a:ext cx="8386763" cy="539898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050"/>
          <p:cNvSpPr>
            <a:spLocks noGrp="1" noChangeArrowheads="1"/>
          </p:cNvSpPr>
          <p:nvPr>
            <p:ph type="title"/>
          </p:nvPr>
        </p:nvSpPr>
        <p:spPr/>
        <p:txBody>
          <a:bodyPr>
            <a:noAutofit/>
          </a:bodyPr>
          <a:lstStyle/>
          <a:p>
            <a:r>
              <a:rPr lang="en-US" sz="3600" b="1" dirty="0" smtClean="0">
                <a:solidFill>
                  <a:srgbClr val="FF0000"/>
                </a:solidFill>
              </a:rPr>
              <a:t>Using Software to Assist in Cost Management</a:t>
            </a:r>
          </a:p>
        </p:txBody>
      </p:sp>
      <p:sp>
        <p:nvSpPr>
          <p:cNvPr id="56323" name="Rectangle 2051"/>
          <p:cNvSpPr>
            <a:spLocks noGrp="1" noChangeArrowheads="1"/>
          </p:cNvSpPr>
          <p:nvPr>
            <p:ph idx="1"/>
          </p:nvPr>
        </p:nvSpPr>
        <p:spPr/>
        <p:txBody>
          <a:bodyPr/>
          <a:lstStyle/>
          <a:p>
            <a:pPr>
              <a:lnSpc>
                <a:spcPct val="90000"/>
              </a:lnSpc>
            </a:pPr>
            <a:r>
              <a:rPr lang="en-US" sz="2800" b="1" dirty="0" smtClean="0"/>
              <a:t>Spreadsheets</a:t>
            </a:r>
            <a:r>
              <a:rPr lang="en-US" sz="2800" dirty="0" smtClean="0"/>
              <a:t> are a common tool for resource planning, cost estimating, cost budgeting, and cost control</a:t>
            </a:r>
          </a:p>
          <a:p>
            <a:pPr>
              <a:lnSpc>
                <a:spcPct val="90000"/>
              </a:lnSpc>
            </a:pPr>
            <a:r>
              <a:rPr lang="en-US" sz="2800" dirty="0" smtClean="0"/>
              <a:t>Many companies use more sophisticated and centralized </a:t>
            </a:r>
            <a:r>
              <a:rPr lang="en-US" sz="2800" b="1" dirty="0" smtClean="0"/>
              <a:t>financial applications software </a:t>
            </a:r>
            <a:r>
              <a:rPr lang="en-US" sz="2800" dirty="0" smtClean="0"/>
              <a:t>for cost information</a:t>
            </a:r>
          </a:p>
          <a:p>
            <a:pPr>
              <a:lnSpc>
                <a:spcPct val="90000"/>
              </a:lnSpc>
            </a:pPr>
            <a:r>
              <a:rPr lang="en-US" sz="2800" b="1" dirty="0" smtClean="0"/>
              <a:t>Project management software </a:t>
            </a:r>
            <a:r>
              <a:rPr lang="en-US" sz="2800" dirty="0" smtClean="0"/>
              <a:t>has many cost-related features, especially enterprise PM software</a:t>
            </a:r>
          </a:p>
          <a:p>
            <a:pPr>
              <a:lnSpc>
                <a:spcPct val="90000"/>
              </a:lnSpc>
            </a:pPr>
            <a:r>
              <a:rPr lang="en-US" sz="2800" b="1" dirty="0" smtClean="0"/>
              <a:t>Portfolio management software </a:t>
            </a:r>
            <a:r>
              <a:rPr lang="en-US" sz="2800" dirty="0" smtClean="0"/>
              <a:t>can help reduce costs</a:t>
            </a:r>
          </a:p>
        </p:txBody>
      </p:sp>
      <p:sp>
        <p:nvSpPr>
          <p:cNvPr id="6" name="Slide Number Placeholder 5"/>
          <p:cNvSpPr>
            <a:spLocks noGrp="1"/>
          </p:cNvSpPr>
          <p:nvPr>
            <p:ph type="sldNum" sz="quarter" idx="12"/>
          </p:nvPr>
        </p:nvSpPr>
        <p:spPr/>
        <p:txBody>
          <a:bodyPr/>
          <a:lstStyle/>
          <a:p>
            <a:pPr>
              <a:defRPr/>
            </a:pPr>
            <a:fld id="{3BF0DBF3-1D0E-45B6-B5E1-D9CD88B78540}" type="slidenum">
              <a:rPr lang="en-US" smtClean="0"/>
              <a:pPr>
                <a:defRPr/>
              </a:pPr>
              <a:t>39</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28600" y="0"/>
            <a:ext cx="8915400" cy="1066800"/>
          </a:xfrm>
        </p:spPr>
        <p:txBody>
          <a:bodyPr>
            <a:normAutofit/>
          </a:bodyPr>
          <a:lstStyle/>
          <a:p>
            <a:r>
              <a:rPr lang="en-US" b="1" dirty="0" smtClean="0">
                <a:solidFill>
                  <a:srgbClr val="FF0000"/>
                </a:solidFill>
              </a:rPr>
              <a:t>Project Cost Management Processes</a:t>
            </a:r>
          </a:p>
        </p:txBody>
      </p:sp>
      <p:sp>
        <p:nvSpPr>
          <p:cNvPr id="25603" name="Rectangle 3"/>
          <p:cNvSpPr>
            <a:spLocks noGrp="1" noChangeArrowheads="1"/>
          </p:cNvSpPr>
          <p:nvPr>
            <p:ph idx="1"/>
          </p:nvPr>
        </p:nvSpPr>
        <p:spPr>
          <a:xfrm>
            <a:off x="228600" y="914400"/>
            <a:ext cx="8382000" cy="4791075"/>
          </a:xfrm>
        </p:spPr>
        <p:txBody>
          <a:bodyPr/>
          <a:lstStyle/>
          <a:p>
            <a:r>
              <a:rPr lang="en-US" sz="2800" b="1" dirty="0"/>
              <a:t>Planning cost management </a:t>
            </a:r>
            <a:r>
              <a:rPr lang="en-US" sz="2800" dirty="0" smtClean="0"/>
              <a:t>:determining </a:t>
            </a:r>
            <a:r>
              <a:rPr lang="en-US" sz="2800" dirty="0"/>
              <a:t>the policies, </a:t>
            </a:r>
            <a:r>
              <a:rPr lang="en-US" sz="2800" dirty="0" smtClean="0"/>
              <a:t>procedures, and </a:t>
            </a:r>
            <a:r>
              <a:rPr lang="en-US" sz="2800" dirty="0"/>
              <a:t>documentation that will be used for planning, executing, and </a:t>
            </a:r>
            <a:r>
              <a:rPr lang="en-US" sz="2800" dirty="0" smtClean="0"/>
              <a:t>controlling project </a:t>
            </a:r>
            <a:r>
              <a:rPr lang="en-US" sz="2800" dirty="0"/>
              <a:t>cost</a:t>
            </a:r>
            <a:r>
              <a:rPr lang="en-US" sz="2800" dirty="0" smtClean="0"/>
              <a:t>.</a:t>
            </a:r>
          </a:p>
          <a:p>
            <a:r>
              <a:rPr lang="en-US" sz="2800" b="1" dirty="0" smtClean="0"/>
              <a:t>Estimating costs:</a:t>
            </a:r>
            <a:r>
              <a:rPr lang="en-US" sz="2800" dirty="0" smtClean="0"/>
              <a:t> developing an approximation or estimate of the costs of the resources needed to complete a project</a:t>
            </a:r>
          </a:p>
          <a:p>
            <a:r>
              <a:rPr lang="en-US" sz="2800" b="1" dirty="0" smtClean="0"/>
              <a:t>Determining the budget:</a:t>
            </a:r>
            <a:r>
              <a:rPr lang="en-US" sz="2800" dirty="0" smtClean="0"/>
              <a:t> allocating the overall cost estimate to individual work items to establish a baseline for measuring performance</a:t>
            </a:r>
          </a:p>
          <a:p>
            <a:r>
              <a:rPr lang="en-US" sz="2800" b="1" dirty="0" smtClean="0"/>
              <a:t>Controlling costs:</a:t>
            </a:r>
            <a:r>
              <a:rPr lang="en-US" sz="2800" dirty="0" smtClean="0"/>
              <a:t> controlling changes to the project budget</a:t>
            </a:r>
          </a:p>
        </p:txBody>
      </p:sp>
      <p:sp>
        <p:nvSpPr>
          <p:cNvPr id="6" name="Slide Number Placeholder 5"/>
          <p:cNvSpPr>
            <a:spLocks noGrp="1"/>
          </p:cNvSpPr>
          <p:nvPr>
            <p:ph type="sldNum" sz="quarter" idx="12"/>
          </p:nvPr>
        </p:nvSpPr>
        <p:spPr/>
        <p:txBody>
          <a:bodyPr/>
          <a:lstStyle/>
          <a:p>
            <a:pPr>
              <a:defRPr/>
            </a:pPr>
            <a:fld id="{35F33156-7E51-4046-8495-B80FBCA18804}" type="slidenum">
              <a:rPr lang="en-US" smtClean="0"/>
              <a:pPr>
                <a:defRPr/>
              </a:pPr>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smtClean="0"/>
              <a:t>Chapter Summary</a:t>
            </a:r>
          </a:p>
        </p:txBody>
      </p:sp>
      <p:sp>
        <p:nvSpPr>
          <p:cNvPr id="57347" name="Rectangle 3"/>
          <p:cNvSpPr>
            <a:spLocks noGrp="1" noChangeArrowheads="1"/>
          </p:cNvSpPr>
          <p:nvPr>
            <p:ph idx="1"/>
          </p:nvPr>
        </p:nvSpPr>
        <p:spPr/>
        <p:txBody>
          <a:bodyPr/>
          <a:lstStyle/>
          <a:p>
            <a:r>
              <a:rPr lang="en-US" dirty="0" smtClean="0"/>
              <a:t>Project cost management is a traditionally weak area of IT projects, and project managers must work to improve their ability to deliver projects within approved budgets</a:t>
            </a:r>
          </a:p>
          <a:p>
            <a:r>
              <a:rPr lang="en-US" dirty="0" smtClean="0"/>
              <a:t>Main processes include</a:t>
            </a:r>
          </a:p>
          <a:p>
            <a:pPr lvl="1"/>
            <a:r>
              <a:rPr lang="en-US" dirty="0" smtClean="0"/>
              <a:t>Plan cost management</a:t>
            </a:r>
          </a:p>
          <a:p>
            <a:pPr lvl="1"/>
            <a:r>
              <a:rPr lang="en-US" dirty="0" smtClean="0"/>
              <a:t>Estimate costs</a:t>
            </a:r>
          </a:p>
          <a:p>
            <a:pPr lvl="1"/>
            <a:r>
              <a:rPr lang="en-US" dirty="0" smtClean="0"/>
              <a:t>Determine the budget</a:t>
            </a:r>
          </a:p>
          <a:p>
            <a:pPr lvl="1"/>
            <a:r>
              <a:rPr lang="en-US" dirty="0" smtClean="0"/>
              <a:t>Control costs</a:t>
            </a:r>
          </a:p>
        </p:txBody>
      </p:sp>
      <p:sp>
        <p:nvSpPr>
          <p:cNvPr id="6" name="Slide Number Placeholder 5"/>
          <p:cNvSpPr>
            <a:spLocks noGrp="1"/>
          </p:cNvSpPr>
          <p:nvPr>
            <p:ph type="sldNum" sz="quarter" idx="12"/>
          </p:nvPr>
        </p:nvSpPr>
        <p:spPr/>
        <p:txBody>
          <a:bodyPr/>
          <a:lstStyle/>
          <a:p>
            <a:pPr>
              <a:defRPr/>
            </a:pPr>
            <a:fld id="{859A07A5-AED4-4C39-9781-B4BD2FA607DD}" type="slidenum">
              <a:rPr lang="en-US" smtClean="0"/>
              <a:pPr>
                <a:defRPr/>
              </a:pPr>
              <a:t>40</a:t>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38150" y="2743200"/>
            <a:ext cx="8229600" cy="1143000"/>
          </a:xfrm>
        </p:spPr>
        <p:txBody>
          <a:bodyPr/>
          <a:lstStyle/>
          <a:p>
            <a:r>
              <a:rPr lang="en-US" b="1" dirty="0" smtClean="0">
                <a:solidFill>
                  <a:srgbClr val="FF0000"/>
                </a:solidFill>
              </a:rPr>
              <a:t>End of chapter 4</a:t>
            </a:r>
            <a:endParaRPr lang="en-US" b="1" dirty="0" smtClean="0">
              <a:solidFill>
                <a:srgbClr val="FF0000"/>
              </a:solidFill>
            </a:endParaRPr>
          </a:p>
        </p:txBody>
      </p:sp>
      <p:sp>
        <p:nvSpPr>
          <p:cNvPr id="6" name="Slide Number Placeholder 5"/>
          <p:cNvSpPr>
            <a:spLocks noGrp="1"/>
          </p:cNvSpPr>
          <p:nvPr>
            <p:ph type="sldNum" sz="quarter" idx="12"/>
          </p:nvPr>
        </p:nvSpPr>
        <p:spPr/>
        <p:txBody>
          <a:bodyPr/>
          <a:lstStyle/>
          <a:p>
            <a:pPr>
              <a:defRPr/>
            </a:pPr>
            <a:fld id="{859A07A5-AED4-4C39-9781-B4BD2FA607DD}" type="slidenum">
              <a:rPr lang="en-US" smtClean="0"/>
              <a:pPr>
                <a:defRPr/>
              </a:pPr>
              <a:t>41</a:t>
            </a:fld>
            <a:endParaRPr lang="en-US" dirty="0"/>
          </a:p>
        </p:txBody>
      </p:sp>
    </p:spTree>
    <p:extLst>
      <p:ext uri="{BB962C8B-B14F-4D97-AF65-F5344CB8AC3E}">
        <p14:creationId xmlns:p14="http://schemas.microsoft.com/office/powerpoint/2010/main" val="176502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Effect transition="in" filter="wipe(down)">
                                      <p:cBhvr>
                                        <p:cTn id="7" dur="580">
                                          <p:stCondLst>
                                            <p:cond delay="0"/>
                                          </p:stCondLst>
                                        </p:cTn>
                                        <p:tgtEl>
                                          <p:spTgt spid="57346"/>
                                        </p:tgtEl>
                                      </p:cBhvr>
                                    </p:animEffect>
                                    <p:anim calcmode="lin" valueType="num">
                                      <p:cBhvr>
                                        <p:cTn id="8" dur="1822" tmFilter="0,0; 0.14,0.36; 0.43,0.73; 0.71,0.91; 1.0,1.0">
                                          <p:stCondLst>
                                            <p:cond delay="0"/>
                                          </p:stCondLst>
                                        </p:cTn>
                                        <p:tgtEl>
                                          <p:spTgt spid="5734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734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734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734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7346"/>
                                        </p:tgtEl>
                                        <p:attrNameLst>
                                          <p:attrName>ppt_y</p:attrName>
                                        </p:attrNameLst>
                                      </p:cBhvr>
                                      <p:tavLst>
                                        <p:tav tm="0" fmla="#ppt_y-sin(pi*$)/81">
                                          <p:val>
                                            <p:fltVal val="0"/>
                                          </p:val>
                                        </p:tav>
                                        <p:tav tm="100000">
                                          <p:val>
                                            <p:fltVal val="1"/>
                                          </p:val>
                                        </p:tav>
                                      </p:tavLst>
                                    </p:anim>
                                    <p:animScale>
                                      <p:cBhvr>
                                        <p:cTn id="13" dur="26">
                                          <p:stCondLst>
                                            <p:cond delay="650"/>
                                          </p:stCondLst>
                                        </p:cTn>
                                        <p:tgtEl>
                                          <p:spTgt spid="57346"/>
                                        </p:tgtEl>
                                      </p:cBhvr>
                                      <p:to x="100000" y="60000"/>
                                    </p:animScale>
                                    <p:animScale>
                                      <p:cBhvr>
                                        <p:cTn id="14" dur="166" decel="50000">
                                          <p:stCondLst>
                                            <p:cond delay="676"/>
                                          </p:stCondLst>
                                        </p:cTn>
                                        <p:tgtEl>
                                          <p:spTgt spid="57346"/>
                                        </p:tgtEl>
                                      </p:cBhvr>
                                      <p:to x="100000" y="100000"/>
                                    </p:animScale>
                                    <p:animScale>
                                      <p:cBhvr>
                                        <p:cTn id="15" dur="26">
                                          <p:stCondLst>
                                            <p:cond delay="1312"/>
                                          </p:stCondLst>
                                        </p:cTn>
                                        <p:tgtEl>
                                          <p:spTgt spid="57346"/>
                                        </p:tgtEl>
                                      </p:cBhvr>
                                      <p:to x="100000" y="80000"/>
                                    </p:animScale>
                                    <p:animScale>
                                      <p:cBhvr>
                                        <p:cTn id="16" dur="166" decel="50000">
                                          <p:stCondLst>
                                            <p:cond delay="1338"/>
                                          </p:stCondLst>
                                        </p:cTn>
                                        <p:tgtEl>
                                          <p:spTgt spid="57346"/>
                                        </p:tgtEl>
                                      </p:cBhvr>
                                      <p:to x="100000" y="100000"/>
                                    </p:animScale>
                                    <p:animScale>
                                      <p:cBhvr>
                                        <p:cTn id="17" dur="26">
                                          <p:stCondLst>
                                            <p:cond delay="1642"/>
                                          </p:stCondLst>
                                        </p:cTn>
                                        <p:tgtEl>
                                          <p:spTgt spid="57346"/>
                                        </p:tgtEl>
                                      </p:cBhvr>
                                      <p:to x="100000" y="90000"/>
                                    </p:animScale>
                                    <p:animScale>
                                      <p:cBhvr>
                                        <p:cTn id="18" dur="166" decel="50000">
                                          <p:stCondLst>
                                            <p:cond delay="1668"/>
                                          </p:stCondLst>
                                        </p:cTn>
                                        <p:tgtEl>
                                          <p:spTgt spid="57346"/>
                                        </p:tgtEl>
                                      </p:cBhvr>
                                      <p:to x="100000" y="100000"/>
                                    </p:animScale>
                                    <p:animScale>
                                      <p:cBhvr>
                                        <p:cTn id="19" dur="26">
                                          <p:stCondLst>
                                            <p:cond delay="1808"/>
                                          </p:stCondLst>
                                        </p:cTn>
                                        <p:tgtEl>
                                          <p:spTgt spid="57346"/>
                                        </p:tgtEl>
                                      </p:cBhvr>
                                      <p:to x="100000" y="95000"/>
                                    </p:animScale>
                                    <p:animScale>
                                      <p:cBhvr>
                                        <p:cTn id="20" dur="166" decel="50000">
                                          <p:stCondLst>
                                            <p:cond delay="1834"/>
                                          </p:stCondLst>
                                        </p:cTn>
                                        <p:tgtEl>
                                          <p:spTgt spid="5734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dirty="0" smtClean="0"/>
              <a:t>Figure 7-1.Project </a:t>
            </a:r>
            <a:r>
              <a:rPr lang="en-US" dirty="0" smtClean="0"/>
              <a:t>Cost Management Summary</a:t>
            </a:r>
          </a:p>
        </p:txBody>
      </p:sp>
      <p:sp>
        <p:nvSpPr>
          <p:cNvPr id="5" name="Slide Number Placeholder 4"/>
          <p:cNvSpPr>
            <a:spLocks noGrp="1"/>
          </p:cNvSpPr>
          <p:nvPr>
            <p:ph type="sldNum" sz="quarter" idx="12"/>
          </p:nvPr>
        </p:nvSpPr>
        <p:spPr/>
        <p:txBody>
          <a:bodyPr/>
          <a:lstStyle/>
          <a:p>
            <a:pPr>
              <a:defRPr/>
            </a:pPr>
            <a:fld id="{E7A29298-A740-4C0B-A086-304C9031AE02}" type="slidenum">
              <a:rPr lang="en-US" smtClean="0"/>
              <a:pPr>
                <a:defRPr/>
              </a:pPr>
              <a:t>5</a:t>
            </a:fld>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1371600"/>
            <a:ext cx="8458199" cy="50291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b="1" dirty="0" smtClean="0"/>
              <a:t>Basic Principles of Cost Management</a:t>
            </a:r>
          </a:p>
        </p:txBody>
      </p:sp>
      <p:sp>
        <p:nvSpPr>
          <p:cNvPr id="27651" name="Rectangle 3"/>
          <p:cNvSpPr>
            <a:spLocks noGrp="1" noChangeArrowheads="1"/>
          </p:cNvSpPr>
          <p:nvPr>
            <p:ph idx="1"/>
          </p:nvPr>
        </p:nvSpPr>
        <p:spPr>
          <a:xfrm>
            <a:off x="381000" y="1447800"/>
            <a:ext cx="8458200" cy="5105400"/>
          </a:xfrm>
        </p:spPr>
        <p:txBody>
          <a:bodyPr/>
          <a:lstStyle/>
          <a:p>
            <a:r>
              <a:rPr lang="en-US" sz="2800" dirty="0" smtClean="0"/>
              <a:t>Most members of an executive board better understand and are more interested in financial terms than IT terms , so IT project managers must speak their language</a:t>
            </a:r>
          </a:p>
          <a:p>
            <a:pPr lvl="1"/>
            <a:r>
              <a:rPr lang="en-US" sz="2400" b="1" dirty="0" smtClean="0"/>
              <a:t>Profits</a:t>
            </a:r>
            <a:r>
              <a:rPr lang="en-US" sz="2400" dirty="0" smtClean="0"/>
              <a:t> are revenues minus expenditures</a:t>
            </a:r>
          </a:p>
          <a:p>
            <a:pPr lvl="1"/>
            <a:r>
              <a:rPr lang="en-US" sz="2400" b="1" dirty="0" smtClean="0"/>
              <a:t>Profit margin </a:t>
            </a:r>
            <a:r>
              <a:rPr lang="en-US" sz="2400" dirty="0" smtClean="0"/>
              <a:t>is the ratio of revenues to profits</a:t>
            </a:r>
          </a:p>
          <a:p>
            <a:pPr lvl="1"/>
            <a:r>
              <a:rPr lang="en-US" sz="2400" b="1" dirty="0" smtClean="0"/>
              <a:t>Life cycle costing </a:t>
            </a:r>
            <a:r>
              <a:rPr lang="en-US" sz="2400" dirty="0" smtClean="0"/>
              <a:t>considers the total cost of ownership, or development plus support costs, for a project </a:t>
            </a:r>
          </a:p>
          <a:p>
            <a:pPr lvl="1"/>
            <a:r>
              <a:rPr lang="en-US" sz="2400" b="1" dirty="0" smtClean="0"/>
              <a:t>Cash flow analysis</a:t>
            </a:r>
            <a:r>
              <a:rPr lang="en-US" sz="2400" dirty="0" smtClean="0"/>
              <a:t> determines the estimated annual costs and benefits for a project and the resulting annual cash flow</a:t>
            </a:r>
            <a:endParaRPr lang="en-US" dirty="0" smtClean="0"/>
          </a:p>
          <a:p>
            <a:endParaRPr lang="en-US" sz="2800" dirty="0" smtClean="0"/>
          </a:p>
        </p:txBody>
      </p:sp>
      <p:sp>
        <p:nvSpPr>
          <p:cNvPr id="6" name="Slide Number Placeholder 5"/>
          <p:cNvSpPr>
            <a:spLocks noGrp="1"/>
          </p:cNvSpPr>
          <p:nvPr>
            <p:ph type="sldNum" sz="quarter" idx="12"/>
          </p:nvPr>
        </p:nvSpPr>
        <p:spPr/>
        <p:txBody>
          <a:bodyPr/>
          <a:lstStyle/>
          <a:p>
            <a:pPr>
              <a:defRPr/>
            </a:pPr>
            <a:fld id="{57DC5289-8C18-4B08-95ED-9153050721CB}" type="slidenum">
              <a:rPr lang="en-US" smtClean="0"/>
              <a:pPr>
                <a:defRPr/>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274638"/>
            <a:ext cx="8305800" cy="411162"/>
          </a:xfrm>
        </p:spPr>
        <p:txBody>
          <a:bodyPr>
            <a:normAutofit fontScale="90000"/>
          </a:bodyPr>
          <a:lstStyle/>
          <a:p>
            <a:r>
              <a:rPr lang="en-US" sz="3600" b="1" dirty="0" smtClean="0">
                <a:solidFill>
                  <a:srgbClr val="FF0000"/>
                </a:solidFill>
              </a:rPr>
              <a:t>Types of Costs and Benefits</a:t>
            </a:r>
          </a:p>
        </p:txBody>
      </p:sp>
      <p:sp>
        <p:nvSpPr>
          <p:cNvPr id="30723" name="Rectangle 3"/>
          <p:cNvSpPr>
            <a:spLocks noGrp="1" noChangeArrowheads="1"/>
          </p:cNvSpPr>
          <p:nvPr>
            <p:ph idx="1"/>
          </p:nvPr>
        </p:nvSpPr>
        <p:spPr>
          <a:xfrm>
            <a:off x="357187" y="1066800"/>
            <a:ext cx="8305800" cy="4876800"/>
          </a:xfrm>
        </p:spPr>
        <p:txBody>
          <a:bodyPr/>
          <a:lstStyle/>
          <a:p>
            <a:pPr>
              <a:lnSpc>
                <a:spcPct val="80000"/>
              </a:lnSpc>
            </a:pPr>
            <a:r>
              <a:rPr lang="en-US" sz="2800" b="1" dirty="0" smtClean="0"/>
              <a:t>Tangible costs</a:t>
            </a:r>
            <a:r>
              <a:rPr lang="en-US" sz="2800" dirty="0" smtClean="0"/>
              <a:t> or </a:t>
            </a:r>
            <a:r>
              <a:rPr lang="en-US" sz="2800" b="1" dirty="0" smtClean="0"/>
              <a:t>benefits</a:t>
            </a:r>
            <a:r>
              <a:rPr lang="en-US" sz="2800" dirty="0" smtClean="0"/>
              <a:t> are those costs or benefits that an organization can easily measure in dollars </a:t>
            </a:r>
          </a:p>
          <a:p>
            <a:pPr>
              <a:lnSpc>
                <a:spcPct val="80000"/>
              </a:lnSpc>
            </a:pPr>
            <a:r>
              <a:rPr lang="en-US" sz="2800" b="1" dirty="0" smtClean="0"/>
              <a:t>Intangible costs</a:t>
            </a:r>
            <a:r>
              <a:rPr lang="en-US" sz="2800" dirty="0" smtClean="0"/>
              <a:t> or </a:t>
            </a:r>
            <a:r>
              <a:rPr lang="en-US" sz="2800" b="1" dirty="0" smtClean="0"/>
              <a:t>benefits</a:t>
            </a:r>
            <a:r>
              <a:rPr lang="en-US" sz="2800" dirty="0" smtClean="0"/>
              <a:t> are costs or benefits that are difficult to measure in monetary terms</a:t>
            </a:r>
          </a:p>
          <a:p>
            <a:pPr>
              <a:lnSpc>
                <a:spcPct val="80000"/>
              </a:lnSpc>
            </a:pPr>
            <a:r>
              <a:rPr lang="en-US" sz="2800" b="1" dirty="0" smtClean="0"/>
              <a:t>Direct costs</a:t>
            </a:r>
            <a:r>
              <a:rPr lang="en-US" sz="2800" dirty="0" smtClean="0"/>
              <a:t> are costs that can be directly related to producing the products and services of the project </a:t>
            </a:r>
          </a:p>
          <a:p>
            <a:pPr>
              <a:lnSpc>
                <a:spcPct val="80000"/>
              </a:lnSpc>
            </a:pPr>
            <a:r>
              <a:rPr lang="en-US" sz="2800" b="1" dirty="0" smtClean="0"/>
              <a:t>Indirect costs</a:t>
            </a:r>
            <a:r>
              <a:rPr lang="en-US" sz="2800" dirty="0" smtClean="0"/>
              <a:t> are costs that are not directly related to the products or services of the project, but are indirectly related to performing the project</a:t>
            </a:r>
          </a:p>
          <a:p>
            <a:pPr>
              <a:lnSpc>
                <a:spcPct val="80000"/>
              </a:lnSpc>
            </a:pPr>
            <a:r>
              <a:rPr lang="en-US" sz="2800" b="1" dirty="0" smtClean="0"/>
              <a:t>Sunk cost </a:t>
            </a:r>
            <a:r>
              <a:rPr lang="en-US" sz="2800" dirty="0" smtClean="0"/>
              <a:t>is money that has been spent in the past; when deciding what projects to invest in or continue, you should </a:t>
            </a:r>
            <a:r>
              <a:rPr lang="en-US" sz="2800" i="1" dirty="0" smtClean="0"/>
              <a:t>not</a:t>
            </a:r>
            <a:r>
              <a:rPr lang="en-US" sz="2800" dirty="0" smtClean="0"/>
              <a:t> include sunk costs </a:t>
            </a:r>
          </a:p>
          <a:p>
            <a:pPr>
              <a:lnSpc>
                <a:spcPct val="80000"/>
              </a:lnSpc>
            </a:pPr>
            <a:endParaRPr lang="en-US" sz="2800" dirty="0" smtClean="0"/>
          </a:p>
        </p:txBody>
      </p:sp>
      <p:sp>
        <p:nvSpPr>
          <p:cNvPr id="6" name="Slide Number Placeholder 5"/>
          <p:cNvSpPr>
            <a:spLocks noGrp="1"/>
          </p:cNvSpPr>
          <p:nvPr>
            <p:ph type="sldNum" sz="quarter" idx="12"/>
          </p:nvPr>
        </p:nvSpPr>
        <p:spPr/>
        <p:txBody>
          <a:bodyPr/>
          <a:lstStyle/>
          <a:p>
            <a:pPr>
              <a:defRPr/>
            </a:pPr>
            <a:fld id="{1EB3F714-30BF-4029-B3DF-B4C71CA79379}" type="slidenum">
              <a:rPr lang="en-US" smtClean="0"/>
              <a:pPr>
                <a:defRPr/>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274638"/>
            <a:ext cx="8610600" cy="715962"/>
          </a:xfrm>
        </p:spPr>
        <p:txBody>
          <a:bodyPr>
            <a:normAutofit/>
          </a:bodyPr>
          <a:lstStyle/>
          <a:p>
            <a:r>
              <a:rPr lang="en-US" sz="3600" b="1" dirty="0" smtClean="0">
                <a:solidFill>
                  <a:srgbClr val="FF0000"/>
                </a:solidFill>
              </a:rPr>
              <a:t>More Basic Principles of Cost Management</a:t>
            </a:r>
          </a:p>
        </p:txBody>
      </p:sp>
      <p:sp>
        <p:nvSpPr>
          <p:cNvPr id="31747" name="Rectangle 3"/>
          <p:cNvSpPr>
            <a:spLocks noGrp="1" noChangeArrowheads="1"/>
          </p:cNvSpPr>
          <p:nvPr>
            <p:ph idx="1"/>
          </p:nvPr>
        </p:nvSpPr>
        <p:spPr/>
        <p:txBody>
          <a:bodyPr/>
          <a:lstStyle/>
          <a:p>
            <a:pPr>
              <a:lnSpc>
                <a:spcPct val="80000"/>
              </a:lnSpc>
            </a:pPr>
            <a:r>
              <a:rPr lang="en-US" sz="2400" b="1" dirty="0" smtClean="0">
                <a:latin typeface="Tw Cen MT" panose="020B0602020104020603" pitchFamily="34" charset="0"/>
              </a:rPr>
              <a:t>Learning curve theory</a:t>
            </a:r>
            <a:r>
              <a:rPr lang="en-US" sz="2400" dirty="0" smtClean="0">
                <a:latin typeface="Tw Cen MT" panose="020B0602020104020603" pitchFamily="34" charset="0"/>
              </a:rPr>
              <a:t> states that when many items are produced repetitively, the unit cost of those items decreases in a regular pattern as more units are </a:t>
            </a:r>
            <a:r>
              <a:rPr lang="en-US" sz="2400" dirty="0" smtClean="0">
                <a:latin typeface="Tw Cen MT" panose="020B0602020104020603" pitchFamily="34" charset="0"/>
              </a:rPr>
              <a:t>produced</a:t>
            </a:r>
          </a:p>
          <a:p>
            <a:pPr>
              <a:lnSpc>
                <a:spcPct val="80000"/>
              </a:lnSpc>
            </a:pPr>
            <a:r>
              <a:rPr lang="en-US" sz="2400" dirty="0">
                <a:latin typeface="Tw Cen MT" panose="020B0602020104020603" pitchFamily="34" charset="0"/>
              </a:rPr>
              <a:t>It is used for predicting cost reductions, estimating future performance, and improving processes.</a:t>
            </a:r>
            <a:endParaRPr lang="en-US" sz="2400" dirty="0" smtClean="0">
              <a:latin typeface="Tw Cen MT" panose="020B0602020104020603" pitchFamily="34" charset="0"/>
            </a:endParaRPr>
          </a:p>
          <a:p>
            <a:pPr>
              <a:lnSpc>
                <a:spcPct val="80000"/>
              </a:lnSpc>
            </a:pPr>
            <a:r>
              <a:rPr lang="en-US" sz="2400" b="1" dirty="0" smtClean="0">
                <a:latin typeface="Tw Cen MT" panose="020B0602020104020603" pitchFamily="34" charset="0"/>
              </a:rPr>
              <a:t>Reserves</a:t>
            </a:r>
            <a:r>
              <a:rPr lang="en-US" sz="2400" dirty="0" smtClean="0">
                <a:latin typeface="Tw Cen MT" panose="020B0602020104020603" pitchFamily="34" charset="0"/>
              </a:rPr>
              <a:t> are dollars included in a cost estimate to mitigate cost risk by allowing for future situations that are difficult to predict</a:t>
            </a:r>
          </a:p>
          <a:p>
            <a:pPr lvl="1">
              <a:lnSpc>
                <a:spcPct val="80000"/>
              </a:lnSpc>
            </a:pPr>
            <a:r>
              <a:rPr lang="en-US" sz="2400" b="1" dirty="0" smtClean="0">
                <a:latin typeface="Tw Cen MT" panose="020B0602020104020603" pitchFamily="34" charset="0"/>
              </a:rPr>
              <a:t>Contingency reserves</a:t>
            </a:r>
            <a:r>
              <a:rPr lang="en-US" sz="2400" dirty="0" smtClean="0">
                <a:latin typeface="Tw Cen MT" panose="020B0602020104020603" pitchFamily="34" charset="0"/>
              </a:rPr>
              <a:t> allow for future situations that may be partially planned for (sometimes called </a:t>
            </a:r>
            <a:r>
              <a:rPr lang="en-US" sz="2400" b="1" dirty="0" smtClean="0">
                <a:latin typeface="Tw Cen MT" panose="020B0602020104020603" pitchFamily="34" charset="0"/>
              </a:rPr>
              <a:t>known unknowns</a:t>
            </a:r>
            <a:r>
              <a:rPr lang="en-US" sz="2400" dirty="0" smtClean="0">
                <a:latin typeface="Tw Cen MT" panose="020B0602020104020603" pitchFamily="34" charset="0"/>
              </a:rPr>
              <a:t>) and are included in the project cost baseline</a:t>
            </a:r>
          </a:p>
          <a:p>
            <a:pPr lvl="1">
              <a:lnSpc>
                <a:spcPct val="80000"/>
              </a:lnSpc>
            </a:pPr>
            <a:r>
              <a:rPr lang="en-US" sz="2400" b="1" dirty="0" smtClean="0">
                <a:latin typeface="Tw Cen MT" panose="020B0602020104020603" pitchFamily="34" charset="0"/>
              </a:rPr>
              <a:t>Management reserves</a:t>
            </a:r>
            <a:r>
              <a:rPr lang="en-US" sz="2400" dirty="0" smtClean="0">
                <a:latin typeface="Tw Cen MT" panose="020B0602020104020603" pitchFamily="34" charset="0"/>
              </a:rPr>
              <a:t> allow for future situations that are unpredictable (sometimes called </a:t>
            </a:r>
            <a:r>
              <a:rPr lang="en-US" sz="2400" b="1" dirty="0" smtClean="0">
                <a:latin typeface="Tw Cen MT" panose="020B0602020104020603" pitchFamily="34" charset="0"/>
              </a:rPr>
              <a:t>unknown unknowns</a:t>
            </a:r>
            <a:r>
              <a:rPr lang="en-US" sz="2400" dirty="0" smtClean="0">
                <a:latin typeface="Tw Cen MT" panose="020B0602020104020603" pitchFamily="34" charset="0"/>
              </a:rPr>
              <a:t> </a:t>
            </a:r>
          </a:p>
        </p:txBody>
      </p:sp>
      <p:sp>
        <p:nvSpPr>
          <p:cNvPr id="6" name="Slide Number Placeholder 5"/>
          <p:cNvSpPr>
            <a:spLocks noGrp="1"/>
          </p:cNvSpPr>
          <p:nvPr>
            <p:ph type="sldNum" sz="quarter" idx="12"/>
          </p:nvPr>
        </p:nvSpPr>
        <p:spPr/>
        <p:txBody>
          <a:bodyPr/>
          <a:lstStyle/>
          <a:p>
            <a:pPr>
              <a:defRPr/>
            </a:pPr>
            <a:fld id="{2C29A66E-B55B-4BF5-AD2A-2A3550D95B5A}"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solidFill>
                  <a:srgbClr val="FF0000"/>
                </a:solidFill>
              </a:rPr>
              <a:t>Planning Cost Management</a:t>
            </a:r>
            <a:endParaRPr lang="en-US" b="1" dirty="0">
              <a:solidFill>
                <a:srgbClr val="FF0000"/>
              </a:solidFill>
            </a:endParaRPr>
          </a:p>
        </p:txBody>
      </p:sp>
      <p:sp>
        <p:nvSpPr>
          <p:cNvPr id="2" name="Content Placeholder 1"/>
          <p:cNvSpPr>
            <a:spLocks noGrp="1"/>
          </p:cNvSpPr>
          <p:nvPr>
            <p:ph idx="1"/>
          </p:nvPr>
        </p:nvSpPr>
        <p:spPr/>
        <p:txBody>
          <a:bodyPr/>
          <a:lstStyle/>
          <a:p>
            <a:r>
              <a:rPr lang="en-US" dirty="0"/>
              <a:t>The project team uses expert judgment, analytical techniques, and meetings to develop the </a:t>
            </a:r>
            <a:r>
              <a:rPr lang="en-US" dirty="0" smtClean="0"/>
              <a:t>cost management </a:t>
            </a:r>
            <a:r>
              <a:rPr lang="en-US" dirty="0"/>
              <a:t>plan</a:t>
            </a:r>
          </a:p>
          <a:p>
            <a:r>
              <a:rPr lang="en-US" dirty="0"/>
              <a:t>A </a:t>
            </a:r>
            <a:r>
              <a:rPr lang="en-US" dirty="0" smtClean="0"/>
              <a:t>cost </a:t>
            </a:r>
            <a:r>
              <a:rPr lang="en-US" dirty="0"/>
              <a:t>management plan includes:</a:t>
            </a:r>
          </a:p>
          <a:p>
            <a:pPr lvl="1"/>
            <a:r>
              <a:rPr lang="en-US" dirty="0" smtClean="0"/>
              <a:t>Level </a:t>
            </a:r>
            <a:r>
              <a:rPr lang="en-US" dirty="0"/>
              <a:t>of accuracy and units of measure</a:t>
            </a:r>
          </a:p>
          <a:p>
            <a:pPr lvl="1"/>
            <a:r>
              <a:rPr lang="en-US" dirty="0" smtClean="0"/>
              <a:t>Organizational procedure links</a:t>
            </a:r>
          </a:p>
          <a:p>
            <a:pPr lvl="1"/>
            <a:r>
              <a:rPr lang="en-US" dirty="0" smtClean="0"/>
              <a:t>Control </a:t>
            </a:r>
            <a:r>
              <a:rPr lang="en-US" dirty="0"/>
              <a:t>thresholds</a:t>
            </a:r>
          </a:p>
          <a:p>
            <a:pPr lvl="1"/>
            <a:r>
              <a:rPr lang="en-US" dirty="0"/>
              <a:t>Rules of performance measurement</a:t>
            </a:r>
          </a:p>
          <a:p>
            <a:pPr lvl="1"/>
            <a:r>
              <a:rPr lang="en-US" dirty="0"/>
              <a:t>Reporting formats</a:t>
            </a:r>
          </a:p>
          <a:p>
            <a:pPr lvl="1"/>
            <a:r>
              <a:rPr lang="en-US" dirty="0"/>
              <a:t>Process descriptions</a:t>
            </a:r>
          </a:p>
          <a:p>
            <a:endParaRPr lang="en-US" dirty="0"/>
          </a:p>
        </p:txBody>
      </p:sp>
      <p:sp>
        <p:nvSpPr>
          <p:cNvPr id="5" name="Slide Number Placeholder 4"/>
          <p:cNvSpPr>
            <a:spLocks noGrp="1"/>
          </p:cNvSpPr>
          <p:nvPr>
            <p:ph type="sldNum" sz="quarter" idx="12"/>
          </p:nvPr>
        </p:nvSpPr>
        <p:spPr/>
        <p:txBody>
          <a:bodyPr/>
          <a:lstStyle/>
          <a:p>
            <a:pPr>
              <a:defRPr/>
            </a:pPr>
            <a:fld id="{67A05F08-4D91-4DD3-AB44-190E2F0DE432}" type="slidenum">
              <a:rPr lang="en-US" smtClean="0"/>
              <a:pPr>
                <a:defRPr/>
              </a:pPr>
              <a:t>9</a:t>
            </a:fld>
            <a:endParaRPr lang="en-US" dirty="0"/>
          </a:p>
        </p:txBody>
      </p:sp>
    </p:spTree>
    <p:extLst>
      <p:ext uri="{BB962C8B-B14F-4D97-AF65-F5344CB8AC3E}">
        <p14:creationId xmlns:p14="http://schemas.microsoft.com/office/powerpoint/2010/main" val="221502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EDC9E8F16C52745B0D8A325122033F7" ma:contentTypeVersion="0" ma:contentTypeDescription="Create a new document." ma:contentTypeScope="" ma:versionID="f211043ea28f3ad5f501e83fe3a9cfe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32FDBA-30D3-4002-8345-4F99E76E782A}">
  <ds:schemaRefs>
    <ds:schemaRef ds:uri="http://schemas.microsoft.com/sharepoint/v3/contenttype/forms"/>
  </ds:schemaRefs>
</ds:datastoreItem>
</file>

<file path=customXml/itemProps2.xml><?xml version="1.0" encoding="utf-8"?>
<ds:datastoreItem xmlns:ds="http://schemas.openxmlformats.org/officeDocument/2006/customXml" ds:itemID="{3BB15107-67C5-4725-AF41-534C70160B0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AD9EDD1-4861-491F-B913-23F96A847C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7431</TotalTime>
  <Words>2801</Words>
  <Application>Microsoft Office PowerPoint</Application>
  <PresentationFormat>On-screen Show (4:3)</PresentationFormat>
  <Paragraphs>214</Paragraphs>
  <Slides>41</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Arial Rounded MT Bold</vt:lpstr>
      <vt:lpstr>Calibri</vt:lpstr>
      <vt:lpstr>Calibri(body)</vt:lpstr>
      <vt:lpstr>Times New Roman</vt:lpstr>
      <vt:lpstr>Tw Cen MT</vt:lpstr>
      <vt:lpstr>Wingdings</vt:lpstr>
      <vt:lpstr>Custom Design</vt:lpstr>
      <vt:lpstr>Chapter 4 Project Cost Management</vt:lpstr>
      <vt:lpstr>The Importance of Project Cost Management</vt:lpstr>
      <vt:lpstr>What is Cost and Project Cost Management?</vt:lpstr>
      <vt:lpstr>Project Cost Management Processes</vt:lpstr>
      <vt:lpstr>Figure 7-1.Project Cost Management Summary</vt:lpstr>
      <vt:lpstr>Basic Principles of Cost Management</vt:lpstr>
      <vt:lpstr>Types of Costs and Benefits</vt:lpstr>
      <vt:lpstr>More Basic Principles of Cost Management</vt:lpstr>
      <vt:lpstr>Planning Cost Management</vt:lpstr>
      <vt:lpstr>Estimating Costs</vt:lpstr>
      <vt:lpstr>Table 7-2. Types of Cost Estimates</vt:lpstr>
      <vt:lpstr>Example Table 7-2</vt:lpstr>
      <vt:lpstr>Example Table 7-2</vt:lpstr>
      <vt:lpstr>Example Table 7-2</vt:lpstr>
      <vt:lpstr>More on Cost Estimates</vt:lpstr>
      <vt:lpstr>Table 7-3. Maximum FTE by Department by Year</vt:lpstr>
      <vt:lpstr>Cost Estimation Tools and Techniques(1)</vt:lpstr>
      <vt:lpstr>Cost Estimation Tools and Techniques(2)</vt:lpstr>
      <vt:lpstr>Cont’d </vt:lpstr>
      <vt:lpstr>Cont’d </vt:lpstr>
      <vt:lpstr>Cont’d </vt:lpstr>
      <vt:lpstr>Typical Problems with IT Cost Estimates</vt:lpstr>
      <vt:lpstr>Sample Cost Estimate</vt:lpstr>
      <vt:lpstr>Figure 7-2. Surveyor Pro Project Cost Estimate</vt:lpstr>
      <vt:lpstr>Figure 7-3. Surveyor Pro Software Development Estimate</vt:lpstr>
      <vt:lpstr>Determining the Budget</vt:lpstr>
      <vt:lpstr>Figure 7-4. Surveyor Pro Project Cost Baseline</vt:lpstr>
      <vt:lpstr>Controlling Costs</vt:lpstr>
      <vt:lpstr>Earned Value Management (EVM)</vt:lpstr>
      <vt:lpstr>Earned Value Management Terms</vt:lpstr>
      <vt:lpstr>Cont’d </vt:lpstr>
      <vt:lpstr>Cont’d </vt:lpstr>
      <vt:lpstr>Rate of Performance</vt:lpstr>
      <vt:lpstr>Table 7-4. Earned Value Calculations for One Activity After Week One</vt:lpstr>
      <vt:lpstr>Cont’d </vt:lpstr>
      <vt:lpstr>Table 7-5. Earned Value Formulas</vt:lpstr>
      <vt:lpstr>Rules of Thumb for Earned Value Numbers</vt:lpstr>
      <vt:lpstr>Figure 7-5. Earned Value Chart for Project after Five Months</vt:lpstr>
      <vt:lpstr>Using Software to Assist in Cost Management</vt:lpstr>
      <vt:lpstr>Chapter Summary</vt:lpstr>
      <vt:lpstr>End of chapter 4</vt:lpstr>
    </vt:vector>
  </TitlesOfParts>
  <Company>Augsburg College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Information  Technology</dc:creator>
  <cp:lastModifiedBy>GL</cp:lastModifiedBy>
  <cp:revision>212</cp:revision>
  <dcterms:created xsi:type="dcterms:W3CDTF">2001-07-05T23:10:12Z</dcterms:created>
  <dcterms:modified xsi:type="dcterms:W3CDTF">2023-03-26T06:50:06Z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0x0101003EDC9E8F16C52745B0D8A325122033F7</vt:lpwstr>
  </property>
</Properties>
</file>