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58"/>
  </p:notesMasterIdLst>
  <p:handoutMasterIdLst>
    <p:handoutMasterId r:id="rId59"/>
  </p:handoutMasterIdLst>
  <p:sldIdLst>
    <p:sldId id="292" r:id="rId3"/>
    <p:sldId id="271" r:id="rId4"/>
    <p:sldId id="272" r:id="rId5"/>
    <p:sldId id="351" r:id="rId6"/>
    <p:sldId id="313" r:id="rId7"/>
    <p:sldId id="312" r:id="rId8"/>
    <p:sldId id="314" r:id="rId9"/>
    <p:sldId id="352" r:id="rId10"/>
    <p:sldId id="353" r:id="rId11"/>
    <p:sldId id="315" r:id="rId12"/>
    <p:sldId id="354" r:id="rId13"/>
    <p:sldId id="355" r:id="rId14"/>
    <p:sldId id="318" r:id="rId15"/>
    <p:sldId id="356" r:id="rId16"/>
    <p:sldId id="357" r:id="rId17"/>
    <p:sldId id="348" r:id="rId18"/>
    <p:sldId id="358" r:id="rId19"/>
    <p:sldId id="320" r:id="rId20"/>
    <p:sldId id="349" r:id="rId21"/>
    <p:sldId id="359" r:id="rId22"/>
    <p:sldId id="360" r:id="rId23"/>
    <p:sldId id="361" r:id="rId24"/>
    <p:sldId id="362" r:id="rId25"/>
    <p:sldId id="363" r:id="rId26"/>
    <p:sldId id="364" r:id="rId27"/>
    <p:sldId id="321" r:id="rId28"/>
    <p:sldId id="366" r:id="rId29"/>
    <p:sldId id="367" r:id="rId30"/>
    <p:sldId id="368" r:id="rId31"/>
    <p:sldId id="369" r:id="rId32"/>
    <p:sldId id="372" r:id="rId33"/>
    <p:sldId id="373" r:id="rId34"/>
    <p:sldId id="374" r:id="rId35"/>
    <p:sldId id="370" r:id="rId36"/>
    <p:sldId id="375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38" r:id="rId46"/>
    <p:sldId id="339" r:id="rId47"/>
    <p:sldId id="340" r:id="rId48"/>
    <p:sldId id="384" r:id="rId49"/>
    <p:sldId id="385" r:id="rId50"/>
    <p:sldId id="386" r:id="rId51"/>
    <p:sldId id="387" r:id="rId52"/>
    <p:sldId id="344" r:id="rId53"/>
    <p:sldId id="345" r:id="rId54"/>
    <p:sldId id="350" r:id="rId55"/>
    <p:sldId id="347" r:id="rId56"/>
    <p:sldId id="311" r:id="rId5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226" autoAdjust="0"/>
  </p:normalViewPr>
  <p:slideViewPr>
    <p:cSldViewPr snapToGrid="0">
      <p:cViewPr>
        <p:scale>
          <a:sx n="70" d="100"/>
          <a:sy n="70" d="100"/>
        </p:scale>
        <p:origin x="-1410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F62531-A20E-45E8-B094-CBF483095C5F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73D885F-A1A2-46B5-9796-1FF8FCBE33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1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8E6F985-7F50-46B0-9422-86096AF5EC8D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05A1A4A-6D65-4D69-80D8-E670374F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A1A4A-6D65-4D69-80D8-E670374FB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9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message </a:t>
            </a:r>
            <a:r>
              <a:rPr lang="am-ET" b="1" dirty="0" smtClean="0">
                <a:solidFill>
                  <a:srgbClr val="FF0000"/>
                </a:solidFill>
                <a:latin typeface="+mn-lt"/>
                <a:cs typeface="Tahoma" panose="020B0604030504040204" pitchFamily="34" charset="0"/>
              </a:rPr>
              <a:t>must</a:t>
            </a:r>
            <a:r>
              <a:rPr lang="en-GB" b="1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only be viewed and accessible by authorized parties.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verify the identity of a user.</a:t>
            </a:r>
            <a:r>
              <a:rPr lang="en-GB" b="1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dirty="0" smtClean="0">
                <a:latin typeface="Nyala" panose="02000504070300020003" pitchFamily="2" charset="0"/>
                <a:cs typeface="Tahoma" panose="020B0604030504040204" pitchFamily="34" charset="0"/>
              </a:rPr>
              <a:t>Data Confidentiality:</a:t>
            </a:r>
            <a:r>
              <a:rPr lang="en-GB" b="1" baseline="0" dirty="0" smtClean="0"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GB" b="0" baseline="0" dirty="0" smtClean="0">
                <a:latin typeface="Nyala" panose="02000504070300020003" pitchFamily="2" charset="0"/>
                <a:cs typeface="Tahoma" panose="020B0604030504040204" pitchFamily="34" charset="0"/>
              </a:rPr>
              <a:t>people</a:t>
            </a:r>
            <a:r>
              <a:rPr lang="en-GB" b="1" baseline="0" dirty="0" smtClean="0"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GB" dirty="0" smtClean="0">
                <a:latin typeface="Nyala" panose="02000504070300020003" pitchFamily="2" charset="0"/>
                <a:cs typeface="Tahoma" panose="020B0604030504040204" pitchFamily="34" charset="0"/>
              </a:rPr>
              <a:t>or systems can access protected data.</a:t>
            </a:r>
            <a:endParaRPr lang="en-GB" b="1" dirty="0" smtClean="0"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b="1" dirty="0" smtClean="0">
                <a:latin typeface="Nyala" panose="02000504070300020003" pitchFamily="2" charset="0"/>
              </a:rPr>
              <a:t>Privacy:</a:t>
            </a:r>
            <a:r>
              <a:rPr lang="en-GB" b="1" baseline="0" dirty="0" smtClean="0">
                <a:latin typeface="Nyala" panose="02000504070300020003" pitchFamily="2" charset="0"/>
              </a:rPr>
              <a:t> </a:t>
            </a:r>
            <a:r>
              <a:rPr lang="en-GB" dirty="0" smtClean="0">
                <a:latin typeface="Nyala" panose="02000504070300020003" pitchFamily="2" charset="0"/>
              </a:rPr>
              <a:t>assures (control) or influence what information be collected and stored.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A1A4A-6D65-4D69-80D8-E670374FB1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56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latin typeface="Nyala" panose="02000504070300020003" pitchFamily="2" charset="0"/>
              </a:rPr>
              <a:t>An organization needs to guard against malicious actions that endanger the confidentiality of its information.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smtClean="0">
                <a:latin typeface="Nyala" panose="02000504070300020003" pitchFamily="2" charset="0"/>
              </a:rPr>
              <a:t>Confidentiality not only applies to the storage of information but also applies to the transmission of information.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A1A4A-6D65-4D69-80D8-E670374FB1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dirty="0" smtClean="0">
                <a:latin typeface="Nyala" panose="02000504070300020003" pitchFamily="2" charset="0"/>
              </a:rPr>
              <a:t>Integrity means that changes need to be done only by authorized entities and through authorized mechanisms.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FF0000"/>
                </a:solidFill>
                <a:latin typeface="Nyala" panose="02000504070300020003" pitchFamily="2" charset="0"/>
              </a:rPr>
              <a:t>Data integrity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 smtClean="0">
                <a:solidFill>
                  <a:srgbClr val="FF0000"/>
                </a:solidFill>
                <a:latin typeface="Nyala" panose="02000504070300020003" pitchFamily="2" charset="0"/>
              </a:rPr>
              <a:t>System integrity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A1A4A-6D65-4D69-80D8-E670374FB1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1A96-4B91-47C2-8C61-A08FA6B6848E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6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844F7-E914-4F28-B0BF-373786CBD433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74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B99F0-A4AC-4326-B218-92AB81695648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91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E42DC71-EC02-4420-8EF1-6D958697F176}" type="datetime1">
              <a:rPr lang="en-US" smtClean="0">
                <a:solidFill>
                  <a:srgbClr val="000000"/>
                </a:solidFill>
              </a:rPr>
              <a:t>5/10/2023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0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7A346-DA8D-4FDC-9B34-FC6E2AFFACC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377D54A-33BB-41F1-B227-9FAFC1C12A53}" type="slidenum">
              <a:rPr lang="en-US" sz="1800" smtClean="0">
                <a:solidFill>
                  <a:srgbClr val="000000"/>
                </a:solidFill>
                <a:latin typeface="Times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DA53-7F60-4496-B1FB-3D74CA2ED4D0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A81ECFF-48A8-4356-A3E8-1C1510298787}" type="slidenum">
              <a:rPr lang="en-US" sz="1800" smtClean="0">
                <a:solidFill>
                  <a:srgbClr val="000000"/>
                </a:solidFill>
                <a:latin typeface="Times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8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8DBE-70AE-4243-BAAA-AE2996E4F65A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D65DFF3-CDAA-45BF-A2E6-EEFA22DE5BEB}" type="slidenum">
              <a:rPr lang="en-US" sz="1800" smtClean="0">
                <a:solidFill>
                  <a:srgbClr val="000000"/>
                </a:solidFill>
                <a:latin typeface="Times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11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14E-3245-437E-84A0-DB6B467E903C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8272E33-FB9C-4351-A0DA-1D91410F1E95}" type="slidenum">
              <a:rPr lang="en-US" sz="1800" smtClean="0">
                <a:solidFill>
                  <a:srgbClr val="000000"/>
                </a:solidFill>
                <a:latin typeface="Times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4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6B6C-75DE-47C5-B606-E7803236BBE3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7514F03-5883-4D49-A9F7-D916F738C113}" type="slidenum">
              <a:rPr lang="en-US" sz="1800" smtClean="0">
                <a:solidFill>
                  <a:srgbClr val="000000"/>
                </a:solidFill>
                <a:latin typeface="Times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22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4844-0862-4B77-8D5E-B5160BFCFC1A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0DD4DBB-7D16-4EB0-B84F-5261AC2E1946}" type="slidenum">
              <a:rPr lang="en-US" sz="1800" smtClean="0">
                <a:solidFill>
                  <a:srgbClr val="000000"/>
                </a:solidFill>
                <a:latin typeface="Times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7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88266-8655-418F-B6AF-C327003FC31E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BF90CAF-CE73-4654-A42C-8F5130A2AEAE}" type="slidenum">
              <a:rPr lang="en-US" sz="1800" smtClean="0">
                <a:solidFill>
                  <a:srgbClr val="000000"/>
                </a:solidFill>
                <a:latin typeface="Times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27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D762F-4043-4AB9-AF1B-5997158E39AE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9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3FE75-9009-40A3-AFB6-05EC3CE0A5F8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83B5A40-207E-4D8F-A026-90AAFEF53E6D}" type="slidenum">
              <a:rPr lang="en-US" sz="1800" smtClean="0">
                <a:solidFill>
                  <a:srgbClr val="000000"/>
                </a:solidFill>
                <a:latin typeface="Times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9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69FD-A553-4D36-8719-62E601D423CA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9313E82-8BFA-40A7-89D2-4C9A936C2060}" type="slidenum">
              <a:rPr lang="en-US" sz="1800" smtClean="0">
                <a:solidFill>
                  <a:srgbClr val="000000"/>
                </a:solidFill>
                <a:latin typeface="Times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2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E945E-F348-4B17-B68E-3975C202878B}" type="datetime1">
              <a:rPr lang="en-US" smtClean="0"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5D9C2B6-1544-41BC-B242-9B7EA24EF9D3}" type="slidenum">
              <a:rPr lang="en-US" sz="1800" smtClean="0">
                <a:solidFill>
                  <a:srgbClr val="000000"/>
                </a:solidFill>
                <a:latin typeface="Times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800">
              <a:solidFill>
                <a:srgbClr val="000000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97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D429C-8A4C-4D69-B328-77B716A32C9F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C8CF-CAB5-4F10-9035-A5221FF935E7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A87B-FA73-447B-9955-81CF0E3F0A31}" type="datetime1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8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53A4D-D18B-4664-AB36-A6DE13FD63AE}" type="datetime1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7BB0-7629-46F8-852E-232154AD2C80}" type="datetime1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8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BD5B-0BE2-42C4-89B1-956A10CE245A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0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A285AA-1F20-4668-9677-0724D4063C40}" type="datetime1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3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45076-DF86-414E-AEDA-2D5D6011DAB6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7E04B-2934-4CAE-A880-B81049B98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E0C74-D137-452A-895A-7D3C0C8F10F9}" type="datetime1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7DF2A-035D-48D9-A4A6-F86C615D85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03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9368"/>
            <a:ext cx="7886700" cy="19879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Nyala" panose="02000504070300020003" pitchFamily="2" charset="0"/>
              </a:rPr>
              <a:t>Information  Security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b="1" dirty="0" smtClean="0">
                <a:latin typeface="Nyala" panose="02000504070300020003" pitchFamily="2" charset="0"/>
              </a:rPr>
              <a:t> SEng 3084</a:t>
            </a:r>
            <a:endParaRPr lang="en-US" dirty="0">
              <a:latin typeface="Nyala" panose="020005040703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07268"/>
            <a:ext cx="7886700" cy="20827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300" b="1" dirty="0" smtClean="0">
              <a:latin typeface="Nyala" panose="02000504070300020003" pitchFamily="2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Nyala" panose="02000504070300020003" pitchFamily="2" charset="0"/>
              </a:rPr>
              <a:t>Chapter One</a:t>
            </a:r>
          </a:p>
          <a:p>
            <a:pPr marL="0" lvl="1" indent="0" algn="ctr">
              <a:spcBef>
                <a:spcPts val="750"/>
              </a:spcBef>
              <a:buNone/>
            </a:pPr>
            <a:r>
              <a:rPr lang="en-US" sz="2800" b="1" dirty="0" smtClean="0">
                <a:latin typeface="Nyala" panose="02000504070300020003" pitchFamily="2" charset="0"/>
              </a:rPr>
              <a:t>Introduction  </a:t>
            </a:r>
          </a:p>
          <a:p>
            <a:endParaRPr lang="en-US" dirty="0">
              <a:latin typeface="Nyala" panose="02000504070300020003" pitchFamily="2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4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Introduction </a:t>
            </a:r>
            <a:r>
              <a:rPr lang="en-US" sz="2800" b="1" dirty="0">
                <a:latin typeface="Nyala" panose="02000504070300020003" pitchFamily="2" charset="0"/>
              </a:rPr>
              <a:t>and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35148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Information </a:t>
            </a: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refers to the processes and methodologies which are designed and implemented to protect information or 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data:-</a:t>
            </a:r>
            <a:endParaRPr lang="en-US" sz="2000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102870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From unauthorized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access, use, misuse, disclosure, destruction, modification, or disruption.</a:t>
            </a:r>
          </a:p>
          <a:p>
            <a:pPr marL="1028700" indent="-28575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Information can be 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printed,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electronic, or any other form of confidential, private and sensitive information or data.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concerned with the confidentiality, integrity and availability of data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regardless of the form the data may take: electronic, printed, or other forms.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It means </a:t>
            </a: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protecting information and information systems from illegal operations. </a:t>
            </a:r>
            <a:endParaRPr lang="en-US" sz="2000" b="1" dirty="0" smtClean="0">
              <a:solidFill>
                <a:srgbClr val="FF0000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Information security is also about working with employees and management to </a:t>
            </a:r>
            <a:r>
              <a:rPr lang="en-GB" sz="2000" dirty="0" smtClean="0">
                <a:latin typeface="Nyala" panose="02000504070300020003" pitchFamily="2" charset="0"/>
              </a:rPr>
              <a:t>make sure </a:t>
            </a:r>
            <a:r>
              <a:rPr lang="en-GB" sz="2000" dirty="0">
                <a:latin typeface="Nyala" panose="02000504070300020003" pitchFamily="2" charset="0"/>
              </a:rPr>
              <a:t>that everyone is aware of current threats and how they can protect their information and </a:t>
            </a:r>
            <a:r>
              <a:rPr lang="en-GB" sz="2000" dirty="0" smtClean="0">
                <a:latin typeface="Nyala" panose="02000504070300020003" pitchFamily="2" charset="0"/>
              </a:rPr>
              <a:t>systems.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35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Introduction </a:t>
            </a:r>
            <a:r>
              <a:rPr lang="en-US" sz="2800" b="1" dirty="0">
                <a:latin typeface="Nyala" panose="02000504070300020003" pitchFamily="2" charset="0"/>
              </a:rPr>
              <a:t>and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Information </a:t>
            </a: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The terms information security, computer security and network security are frequently used interchangeably.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These fields are interrelated often and share the common goals of protecting the confidentiality, integrity and availability of information; however, there are some subtle differences between</a:t>
            </a:r>
            <a:r>
              <a:rPr lang="en-GB" dirty="0"/>
              <a:t> </a:t>
            </a:r>
            <a:r>
              <a:rPr lang="en-GB" sz="2000" dirty="0">
                <a:latin typeface="Nyala" panose="02000504070300020003" pitchFamily="2" charset="0"/>
              </a:rPr>
              <a:t>them. </a:t>
            </a:r>
            <a:endParaRPr lang="en-US" sz="2000" dirty="0">
              <a:latin typeface="Nyala" panose="02000504070300020003" pitchFamily="2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>
                <a:latin typeface="Nyala" panose="02000504070300020003" pitchFamily="2" charset="0"/>
              </a:rPr>
              <a:t>Information security</a:t>
            </a:r>
            <a:r>
              <a:rPr lang="en-GB" dirty="0">
                <a:latin typeface="Nyala" panose="02000504070300020003" pitchFamily="2" charset="0"/>
              </a:rPr>
              <a:t>: refers to the processes and methodologies that are designed </a:t>
            </a:r>
            <a:r>
              <a:rPr lang="en-GB" dirty="0" smtClean="0">
                <a:latin typeface="Nyala" panose="02000504070300020003" pitchFamily="2" charset="0"/>
              </a:rPr>
              <a:t>and implemented </a:t>
            </a:r>
            <a:r>
              <a:rPr lang="en-GB" dirty="0">
                <a:latin typeface="Nyala" panose="02000504070300020003" pitchFamily="2" charset="0"/>
              </a:rPr>
              <a:t>to protect print, electronic, or any other form of confidential, private </a:t>
            </a:r>
            <a:r>
              <a:rPr lang="en-GB" dirty="0" smtClean="0">
                <a:latin typeface="Nyala" panose="02000504070300020003" pitchFamily="2" charset="0"/>
              </a:rPr>
              <a:t>and sensitive </a:t>
            </a:r>
            <a:r>
              <a:rPr lang="en-GB" dirty="0">
                <a:latin typeface="Nyala" panose="02000504070300020003" pitchFamily="2" charset="0"/>
              </a:rPr>
              <a:t>information or data from unauthorized access, use, misuse, disclosure, </a:t>
            </a:r>
            <a:r>
              <a:rPr lang="en-GB" dirty="0" smtClean="0">
                <a:latin typeface="Nyala" panose="02000504070300020003" pitchFamily="2" charset="0"/>
              </a:rPr>
              <a:t>destruction, modification</a:t>
            </a:r>
            <a:r>
              <a:rPr lang="en-GB" dirty="0">
                <a:latin typeface="Nyala" panose="02000504070300020003" pitchFamily="2" charset="0"/>
              </a:rPr>
              <a:t>, perusal, inspection, recording or </a:t>
            </a:r>
            <a:r>
              <a:rPr lang="en-GB" dirty="0" smtClean="0">
                <a:latin typeface="Nyala" panose="02000504070300020003" pitchFamily="2" charset="0"/>
              </a:rPr>
              <a:t>disruption</a:t>
            </a:r>
            <a:r>
              <a:rPr lang="en-GB" sz="2400" dirty="0" smtClean="0"/>
              <a:t>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latin typeface="Nyala" panose="02000504070300020003" pitchFamily="2" charset="0"/>
              </a:rPr>
              <a:t>Computer </a:t>
            </a:r>
            <a:r>
              <a:rPr lang="en-GB" b="1" dirty="0">
                <a:latin typeface="Nyala" panose="02000504070300020003" pitchFamily="2" charset="0"/>
              </a:rPr>
              <a:t>security</a:t>
            </a:r>
            <a:r>
              <a:rPr lang="en-GB" dirty="0">
                <a:latin typeface="Nyala" panose="02000504070300020003" pitchFamily="2" charset="0"/>
              </a:rPr>
              <a:t>: is the generic name for the collection of tools designed to protect </a:t>
            </a:r>
            <a:r>
              <a:rPr lang="en-GB" dirty="0" smtClean="0">
                <a:latin typeface="Nyala" panose="02000504070300020003" pitchFamily="2" charset="0"/>
              </a:rPr>
              <a:t>the processed </a:t>
            </a:r>
            <a:r>
              <a:rPr lang="en-GB" dirty="0">
                <a:latin typeface="Nyala" panose="02000504070300020003" pitchFamily="2" charset="0"/>
              </a:rPr>
              <a:t>and stored data and to hinder hackers. 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 smtClean="0">
                <a:latin typeface="Nyala" panose="02000504070300020003" pitchFamily="2" charset="0"/>
              </a:rPr>
              <a:t>Network </a:t>
            </a:r>
            <a:r>
              <a:rPr lang="en-GB" b="1" dirty="0">
                <a:latin typeface="Nyala" panose="02000504070300020003" pitchFamily="2" charset="0"/>
              </a:rPr>
              <a:t>security</a:t>
            </a:r>
            <a:r>
              <a:rPr lang="en-GB" dirty="0">
                <a:latin typeface="Nyala" panose="02000504070300020003" pitchFamily="2" charset="0"/>
              </a:rPr>
              <a:t>: is the generic name for the collection of tools designed to protect </a:t>
            </a:r>
            <a:r>
              <a:rPr lang="en-GB" dirty="0" smtClean="0">
                <a:latin typeface="Nyala" panose="02000504070300020003" pitchFamily="2" charset="0"/>
              </a:rPr>
              <a:t>data during </a:t>
            </a:r>
            <a:r>
              <a:rPr lang="en-GB" dirty="0">
                <a:latin typeface="Nyala" panose="02000504070300020003" pitchFamily="2" charset="0"/>
              </a:rPr>
              <a:t>their </a:t>
            </a:r>
            <a:r>
              <a:rPr lang="en-GB" dirty="0" smtClean="0">
                <a:latin typeface="Nyala" panose="02000504070300020003" pitchFamily="2" charset="0"/>
              </a:rPr>
              <a:t>transmission </a:t>
            </a:r>
            <a:r>
              <a:rPr lang="en-GB" dirty="0">
                <a:latin typeface="Nyala" panose="02000504070300020003" pitchFamily="2" charset="0"/>
              </a:rPr>
              <a:t>over a collection of interconnected networks</a:t>
            </a:r>
            <a:r>
              <a:rPr lang="en-GB" sz="2400" dirty="0" smtClean="0">
                <a:latin typeface="Nyala" panose="02000504070300020003" pitchFamily="2" charset="0"/>
              </a:rPr>
              <a:t>.</a:t>
            </a:r>
            <a:r>
              <a:rPr lang="en-GB" dirty="0" smtClean="0">
                <a:latin typeface="Nyala" panose="02000504070300020003" pitchFamily="2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1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The Causes of </a:t>
            </a:r>
            <a:r>
              <a:rPr lang="en-GB" sz="28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insecurity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The </a:t>
            </a:r>
            <a:r>
              <a:rPr lang="en-GB" sz="2000" dirty="0">
                <a:latin typeface="Nyala" panose="02000504070300020003" pitchFamily="2" charset="0"/>
              </a:rPr>
              <a:t>insecurity of computer systems and networks goes much further than </a:t>
            </a:r>
            <a:r>
              <a:rPr lang="en-GB" sz="2000" dirty="0" smtClean="0">
                <a:latin typeface="Nyala" panose="02000504070300020003" pitchFamily="2" charset="0"/>
              </a:rPr>
              <a:t>the well-known computer viruses</a:t>
            </a:r>
            <a:r>
              <a:rPr lang="en-GB" sz="2000" dirty="0">
                <a:latin typeface="Nyala" panose="02000504070300020003" pitchFamily="2" charset="0"/>
              </a:rPr>
              <a:t>, and has now </a:t>
            </a:r>
            <a:r>
              <a:rPr lang="en-GB" sz="2000" b="1" dirty="0">
                <a:solidFill>
                  <a:srgbClr val="FF0000"/>
                </a:solidFill>
                <a:latin typeface="Nyala" panose="02000504070300020003" pitchFamily="2" charset="0"/>
              </a:rPr>
              <a:t>become a priority. </a:t>
            </a:r>
            <a:endParaRPr lang="en-GB" sz="2000" b="1" dirty="0" smtClean="0">
              <a:solidFill>
                <a:srgbClr val="FF0000"/>
              </a:solidFill>
              <a:latin typeface="Nyala" panose="02000504070300020003" pitchFamily="2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In </a:t>
            </a:r>
            <a:r>
              <a:rPr lang="en-GB" sz="2000" dirty="0">
                <a:latin typeface="Nyala" panose="02000504070300020003" pitchFamily="2" charset="0"/>
              </a:rPr>
              <a:t>the networked world, </a:t>
            </a:r>
            <a:r>
              <a:rPr lang="en-GB" sz="2000" dirty="0">
                <a:solidFill>
                  <a:srgbClr val="FF0000"/>
                </a:solidFill>
                <a:latin typeface="Nyala" panose="02000504070300020003" pitchFamily="2" charset="0"/>
              </a:rPr>
              <a:t>the new generation of </a:t>
            </a:r>
            <a:r>
              <a:rPr lang="en-GB" sz="2000" dirty="0" smtClean="0">
                <a:solidFill>
                  <a:srgbClr val="FF0000"/>
                </a:solidFill>
                <a:latin typeface="Nyala" panose="02000504070300020003" pitchFamily="2" charset="0"/>
              </a:rPr>
              <a:t>criminals does </a:t>
            </a:r>
            <a:r>
              <a:rPr lang="en-GB" sz="2000" dirty="0">
                <a:solidFill>
                  <a:srgbClr val="FF0000"/>
                </a:solidFill>
                <a:latin typeface="Nyala" panose="02000504070300020003" pitchFamily="2" charset="0"/>
              </a:rPr>
              <a:t>not need to have physical contact with the victim. </a:t>
            </a:r>
            <a:endParaRPr lang="en-GB" sz="2000" dirty="0" smtClean="0">
              <a:solidFill>
                <a:srgbClr val="FF0000"/>
              </a:solidFill>
              <a:latin typeface="Nyala" panose="02000504070300020003" pitchFamily="2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FF0000"/>
                </a:solidFill>
                <a:latin typeface="Nyala" panose="02000504070300020003" pitchFamily="2" charset="0"/>
              </a:rPr>
              <a:t>Data </a:t>
            </a:r>
            <a:r>
              <a:rPr lang="en-GB" sz="2000" dirty="0">
                <a:solidFill>
                  <a:srgbClr val="FF0000"/>
                </a:solidFill>
                <a:latin typeface="Nyala" panose="02000504070300020003" pitchFamily="2" charset="0"/>
              </a:rPr>
              <a:t>can be easily </a:t>
            </a:r>
            <a:r>
              <a:rPr lang="en-GB" sz="2000" dirty="0" smtClean="0">
                <a:solidFill>
                  <a:srgbClr val="FF0000"/>
                </a:solidFill>
                <a:latin typeface="Nyala" panose="02000504070300020003" pitchFamily="2" charset="0"/>
              </a:rPr>
              <a:t>copied, transmitted</a:t>
            </a:r>
            <a:r>
              <a:rPr lang="en-GB" sz="2000" dirty="0">
                <a:solidFill>
                  <a:srgbClr val="FF0000"/>
                </a:solidFill>
                <a:latin typeface="Nyala" panose="02000504070300020003" pitchFamily="2" charset="0"/>
              </a:rPr>
              <a:t>, modified or destroyed. </a:t>
            </a:r>
            <a:endParaRPr lang="en-GB" sz="2000" dirty="0" smtClean="0">
              <a:solidFill>
                <a:srgbClr val="FF0000"/>
              </a:solidFill>
              <a:latin typeface="Nyala" panose="02000504070300020003" pitchFamily="2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As </a:t>
            </a:r>
            <a:r>
              <a:rPr lang="en-GB" sz="2000" dirty="0">
                <a:latin typeface="Nyala" panose="02000504070300020003" pitchFamily="2" charset="0"/>
              </a:rPr>
              <a:t>a result, </a:t>
            </a:r>
            <a:r>
              <a:rPr lang="en-GB" sz="2000" dirty="0" smtClean="0">
                <a:solidFill>
                  <a:srgbClr val="FF0000"/>
                </a:solidFill>
                <a:latin typeface="Nyala" panose="02000504070300020003" pitchFamily="2" charset="0"/>
              </a:rPr>
              <a:t>the scene </a:t>
            </a:r>
            <a:r>
              <a:rPr lang="en-GB" sz="2000" dirty="0">
                <a:solidFill>
                  <a:srgbClr val="FF0000"/>
                </a:solidFill>
                <a:latin typeface="Nyala" panose="02000504070300020003" pitchFamily="2" charset="0"/>
              </a:rPr>
              <a:t>of crime is a particularly difficult</a:t>
            </a:r>
            <a:r>
              <a:rPr lang="en-GB" sz="2000" dirty="0">
                <a:latin typeface="Nyala" panose="02000504070300020003" pitchFamily="2" charset="0"/>
              </a:rPr>
              <a:t> </a:t>
            </a:r>
            <a:r>
              <a:rPr lang="en-GB" sz="2000" dirty="0" smtClean="0">
                <a:latin typeface="Nyala" panose="02000504070300020003" pitchFamily="2" charset="0"/>
              </a:rPr>
              <a:t>one: there </a:t>
            </a:r>
            <a:r>
              <a:rPr lang="en-GB" sz="2000" dirty="0">
                <a:latin typeface="Nyala" panose="02000504070300020003" pitchFamily="2" charset="0"/>
              </a:rPr>
              <a:t>are no traces, </a:t>
            </a:r>
            <a:r>
              <a:rPr lang="en-GB" sz="2000" dirty="0" smtClean="0">
                <a:latin typeface="Nyala" panose="02000504070300020003" pitchFamily="2" charset="0"/>
              </a:rPr>
              <a:t>identification of </a:t>
            </a:r>
            <a:r>
              <a:rPr lang="en-GB" sz="2000" dirty="0">
                <a:latin typeface="Nyala" panose="02000504070300020003" pitchFamily="2" charset="0"/>
              </a:rPr>
              <a:t>the culprits is nearly impossible, apprehension even more so </a:t>
            </a:r>
            <a:r>
              <a:rPr lang="en-GB" sz="2000" dirty="0" smtClean="0">
                <a:latin typeface="Nyala" panose="02000504070300020003" pitchFamily="2" charset="0"/>
              </a:rPr>
              <a:t>and the </a:t>
            </a:r>
            <a:r>
              <a:rPr lang="en-GB" sz="2000" dirty="0">
                <a:latin typeface="Nyala" panose="02000504070300020003" pitchFamily="2" charset="0"/>
              </a:rPr>
              <a:t>legal framework does not make adequate provision for justice in this kind of </a:t>
            </a:r>
            <a:r>
              <a:rPr lang="en-GB" sz="2000" dirty="0" smtClean="0">
                <a:latin typeface="Nyala" panose="02000504070300020003" pitchFamily="2" charset="0"/>
              </a:rPr>
              <a:t>crime.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The </a:t>
            </a:r>
            <a:r>
              <a:rPr lang="en-GB" sz="2000" dirty="0">
                <a:latin typeface="Nyala" panose="02000504070300020003" pitchFamily="2" charset="0"/>
              </a:rPr>
              <a:t>real-time </a:t>
            </a:r>
            <a:r>
              <a:rPr lang="en-GB" sz="2000" dirty="0">
                <a:solidFill>
                  <a:srgbClr val="FF0000"/>
                </a:solidFill>
                <a:latin typeface="Nyala" panose="02000504070300020003" pitchFamily="2" charset="0"/>
              </a:rPr>
              <a:t>nature of the Internet adds a further dimension to </a:t>
            </a:r>
            <a:r>
              <a:rPr lang="en-GB" sz="2000" dirty="0" smtClean="0">
                <a:solidFill>
                  <a:srgbClr val="FF0000"/>
                </a:solidFill>
                <a:latin typeface="Nyala" panose="02000504070300020003" pitchFamily="2" charset="0"/>
              </a:rPr>
              <a:t>crime</a:t>
            </a:r>
            <a:r>
              <a:rPr lang="en-GB" sz="2000" dirty="0">
                <a:solidFill>
                  <a:srgbClr val="FF0000"/>
                </a:solidFill>
                <a:latin typeface="Nyala" panose="02000504070300020003" pitchFamily="2" charset="0"/>
              </a:rPr>
              <a:t>.</a:t>
            </a:r>
            <a:endParaRPr lang="en-GB" sz="2000" dirty="0" smtClean="0">
              <a:latin typeface="Nyala" panose="02000504070300020003" pitchFamily="2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While many </a:t>
            </a:r>
            <a:r>
              <a:rPr lang="en-GB" sz="2000" dirty="0">
                <a:latin typeface="Nyala" panose="02000504070300020003" pitchFamily="2" charset="0"/>
              </a:rPr>
              <a:t>causes exist for security problems, at least three types </a:t>
            </a:r>
            <a:r>
              <a:rPr lang="en-GB" sz="2000" dirty="0" smtClean="0">
                <a:latin typeface="Nyala" panose="02000504070300020003" pitchFamily="2" charset="0"/>
              </a:rPr>
              <a:t>of fundamental </a:t>
            </a:r>
            <a:r>
              <a:rPr lang="en-GB" sz="2000" dirty="0">
                <a:latin typeface="Nyala" panose="02000504070300020003" pitchFamily="2" charset="0"/>
              </a:rPr>
              <a:t>weaknesses open </a:t>
            </a:r>
            <a:r>
              <a:rPr lang="en-GB" sz="2000" dirty="0" smtClean="0">
                <a:latin typeface="Nyala" panose="02000504070300020003" pitchFamily="2" charset="0"/>
              </a:rPr>
              <a:t>the door </a:t>
            </a:r>
            <a:r>
              <a:rPr lang="en-GB" sz="2000" dirty="0">
                <a:latin typeface="Nyala" panose="02000504070300020003" pitchFamily="2" charset="0"/>
              </a:rPr>
              <a:t>to security </a:t>
            </a:r>
            <a:r>
              <a:rPr lang="en-GB" sz="2000" dirty="0" smtClean="0">
                <a:latin typeface="Nyala" panose="02000504070300020003" pitchFamily="2" charset="0"/>
              </a:rPr>
              <a:t>problems.</a:t>
            </a: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b="1" dirty="0" smtClean="0">
                <a:latin typeface="Nyala" panose="02000504070300020003" pitchFamily="2" charset="0"/>
              </a:rPr>
              <a:t>Technology weakness</a:t>
            </a:r>
            <a:endParaRPr lang="en-GB" b="1" dirty="0">
              <a:latin typeface="Nyala" panose="02000504070300020003" pitchFamily="2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b="1" dirty="0" smtClean="0">
                <a:latin typeface="Nyala" panose="02000504070300020003" pitchFamily="2" charset="0"/>
              </a:rPr>
              <a:t>Policy weakness</a:t>
            </a:r>
            <a:endParaRPr lang="en-GB" b="1" dirty="0">
              <a:latin typeface="Nyala" panose="02000504070300020003" pitchFamily="2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b="1" dirty="0" smtClean="0">
                <a:latin typeface="Nyala" panose="02000504070300020003" pitchFamily="2" charset="0"/>
              </a:rPr>
              <a:t>Configuration </a:t>
            </a:r>
            <a:r>
              <a:rPr lang="en-GB" b="1" dirty="0">
                <a:latin typeface="Nyala" panose="02000504070300020003" pitchFamily="2" charset="0"/>
              </a:rPr>
              <a:t>weakness</a:t>
            </a:r>
            <a:r>
              <a:rPr lang="en-GB" sz="1800" b="1" dirty="0">
                <a:latin typeface="Nyala" panose="02000504070300020003" pitchFamily="2" charset="0"/>
              </a:rPr>
              <a:t> </a:t>
            </a:r>
            <a:endParaRPr lang="en-GB" sz="1800" b="1" dirty="0" smtClean="0"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4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Computer  Security… </a:t>
            </a:r>
            <a:r>
              <a:rPr lang="en-US" sz="28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Vulnerabilities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Types </a:t>
            </a:r>
            <a:r>
              <a:rPr lang="en-US" dirty="0">
                <a:solidFill>
                  <a:schemeClr val="accent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of </a:t>
            </a:r>
            <a:r>
              <a:rPr lang="en-US" dirty="0" smtClean="0">
                <a:solidFill>
                  <a:schemeClr val="accent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Vulnerabilities</a:t>
            </a:r>
          </a:p>
          <a:p>
            <a:pPr marL="860425" indent="-28733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C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Physical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Nyala" panose="02000504070300020003" pitchFamily="2" charset="0"/>
                <a:cs typeface="Tahoma" panose="020B0604030504040204" pitchFamily="34" charset="0"/>
              </a:rPr>
              <a:t>vulnerabilities (e.g. Computer can be 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stolen)</a:t>
            </a:r>
          </a:p>
          <a:p>
            <a:pPr marL="860425" indent="-28733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C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Natural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Nyala" panose="02000504070300020003" pitchFamily="2" charset="0"/>
                <a:cs typeface="Tahoma" panose="020B0604030504040204" pitchFamily="34" charset="0"/>
              </a:rPr>
              <a:t>vulnerabilities (e.g. 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Earthquake)</a:t>
            </a:r>
          </a:p>
          <a:p>
            <a:pPr marL="860425" indent="-28733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C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Hardware </a:t>
            </a:r>
            <a:r>
              <a:rPr lang="en-US" sz="2000" dirty="0">
                <a:solidFill>
                  <a:srgbClr val="C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and Software </a:t>
            </a:r>
            <a:r>
              <a:rPr lang="en-US" sz="2000" dirty="0">
                <a:latin typeface="Nyala" panose="02000504070300020003" pitchFamily="2" charset="0"/>
                <a:cs typeface="Tahoma" panose="020B0604030504040204" pitchFamily="34" charset="0"/>
              </a:rPr>
              <a:t>vulnerabilities (e.g. 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Failures)</a:t>
            </a:r>
          </a:p>
          <a:p>
            <a:pPr marL="860425" indent="-28733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C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Media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Nyala" panose="02000504070300020003" pitchFamily="2" charset="0"/>
                <a:cs typeface="Tahoma" panose="020B0604030504040204" pitchFamily="34" charset="0"/>
              </a:rPr>
              <a:t>vulnerabilities (e.g. Hard disks can be 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stolen)</a:t>
            </a:r>
          </a:p>
          <a:p>
            <a:pPr marL="860425" indent="-28733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C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Communication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Nyala" panose="02000504070300020003" pitchFamily="2" charset="0"/>
                <a:cs typeface="Tahoma" panose="020B0604030504040204" pitchFamily="34" charset="0"/>
              </a:rPr>
              <a:t>vulnerabilities (e.g. Wires can be 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tapped)</a:t>
            </a:r>
          </a:p>
          <a:p>
            <a:pPr marL="860425" indent="-28733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C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Human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Nyala" panose="02000504070300020003" pitchFamily="2" charset="0"/>
                <a:cs typeface="Tahoma" panose="020B0604030504040204" pitchFamily="34" charset="0"/>
              </a:rPr>
              <a:t>vulnerabilities (e.g. Insiders)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Computer  Security… </a:t>
            </a: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Consequences of risks </a:t>
            </a:r>
            <a:endParaRPr lang="en-GB" sz="2000" dirty="0" smtClean="0"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Nyala" panose="02000504070300020003" pitchFamily="2" charset="0"/>
                <a:cs typeface="Tahoma" panose="020B0604030504040204" pitchFamily="34" charset="0"/>
              </a:rPr>
              <a:t>Failure/End </a:t>
            </a:r>
            <a:r>
              <a:rPr lang="en-GB" sz="1800" dirty="0">
                <a:latin typeface="Nyala" panose="02000504070300020003" pitchFamily="2" charset="0"/>
                <a:cs typeface="Tahoma" panose="020B0604030504040204" pitchFamily="34" charset="0"/>
              </a:rPr>
              <a:t>of </a:t>
            </a:r>
            <a:r>
              <a:rPr lang="en-GB" sz="1800" dirty="0" smtClean="0">
                <a:latin typeface="Nyala" panose="02000504070300020003" pitchFamily="2" charset="0"/>
                <a:cs typeface="Tahoma" panose="020B0604030504040204" pitchFamily="34" charset="0"/>
              </a:rPr>
              <a:t>service.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Nyala" panose="02000504070300020003" pitchFamily="2" charset="0"/>
                <a:cs typeface="Tahoma" panose="020B0604030504040204" pitchFamily="34" charset="0"/>
              </a:rPr>
              <a:t>Reduction </a:t>
            </a:r>
            <a:r>
              <a:rPr lang="en-GB" sz="1800" dirty="0">
                <a:latin typeface="Nyala" panose="02000504070300020003" pitchFamily="2" charset="0"/>
                <a:cs typeface="Tahoma" panose="020B0604030504040204" pitchFamily="34" charset="0"/>
              </a:rPr>
              <a:t>of </a:t>
            </a:r>
            <a:r>
              <a:rPr lang="en-GB" sz="1800" dirty="0" smtClean="0">
                <a:latin typeface="Nyala" panose="02000504070300020003" pitchFamily="2" charset="0"/>
                <a:cs typeface="Tahoma" panose="020B0604030504040204" pitchFamily="34" charset="0"/>
              </a:rPr>
              <a:t>QoS (quality of service), </a:t>
            </a:r>
            <a:r>
              <a:rPr lang="en-GB" sz="1800" dirty="0">
                <a:latin typeface="Nyala" panose="02000504070300020003" pitchFamily="2" charset="0"/>
                <a:cs typeface="Tahoma" panose="020B0604030504040204" pitchFamily="34" charset="0"/>
              </a:rPr>
              <a:t>down to Denial of Service (</a:t>
            </a:r>
            <a:r>
              <a:rPr lang="en-GB" sz="1800" dirty="0" err="1" smtClean="0">
                <a:latin typeface="Nyala" panose="02000504070300020003" pitchFamily="2" charset="0"/>
                <a:cs typeface="Tahoma" panose="020B0604030504040204" pitchFamily="34" charset="0"/>
              </a:rPr>
              <a:t>DoS</a:t>
            </a:r>
            <a:r>
              <a:rPr lang="en-GB" sz="1800" dirty="0" smtClean="0">
                <a:latin typeface="Nyala" panose="02000504070300020003" pitchFamily="2" charset="0"/>
                <a:cs typeface="Tahoma" panose="020B0604030504040204" pitchFamily="34" charset="0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Nyala" panose="02000504070300020003" pitchFamily="2" charset="0"/>
                <a:cs typeface="Tahoma" panose="020B0604030504040204" pitchFamily="34" charset="0"/>
              </a:rPr>
              <a:t>Trust </a:t>
            </a:r>
            <a:r>
              <a:rPr lang="en-GB" sz="1800" dirty="0">
                <a:latin typeface="Nyala" panose="02000504070300020003" pitchFamily="2" charset="0"/>
                <a:cs typeface="Tahoma" panose="020B0604030504040204" pitchFamily="34" charset="0"/>
              </a:rPr>
              <a:t>decrease from partners (client, providers, </a:t>
            </a:r>
            <a:r>
              <a:rPr lang="en-GB" sz="1800" dirty="0" smtClean="0">
                <a:latin typeface="Nyala" panose="02000504070300020003" pitchFamily="2" charset="0"/>
                <a:cs typeface="Tahoma" panose="020B0604030504040204" pitchFamily="34" charset="0"/>
              </a:rPr>
              <a:t>share-holders)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Nyala" panose="02000504070300020003" pitchFamily="2" charset="0"/>
                <a:cs typeface="Tahoma" panose="020B0604030504040204" pitchFamily="34" charset="0"/>
              </a:rPr>
              <a:t>Human </a:t>
            </a:r>
            <a:r>
              <a:rPr lang="en-GB" sz="1800" dirty="0">
                <a:latin typeface="Nyala" panose="02000504070300020003" pitchFamily="2" charset="0"/>
                <a:cs typeface="Tahoma" panose="020B0604030504040204" pitchFamily="34" charset="0"/>
              </a:rPr>
              <a:t>consequences (personal data, sensitive data - medical, insurances, …)</a:t>
            </a:r>
            <a:endParaRPr lang="en-GB" sz="2000" dirty="0"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Goals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421715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Nyala" panose="02000504070300020003" pitchFamily="2" charset="0"/>
                <a:cs typeface="Tahoma" panose="020B0604030504040204" pitchFamily="34" charset="0"/>
              </a:rPr>
              <a:t>Security is</a:t>
            </a:r>
            <a:r>
              <a:rPr lang="am-ET" b="1" dirty="0" smtClean="0"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b="1" dirty="0" smtClean="0">
                <a:latin typeface="Nyala" panose="02000504070300020003" pitchFamily="2" charset="0"/>
                <a:cs typeface="Tahoma" panose="020B0604030504040204" pitchFamily="34" charset="0"/>
              </a:rPr>
              <a:t>expressed </a:t>
            </a:r>
            <a:r>
              <a:rPr lang="en-US" b="1" dirty="0">
                <a:latin typeface="Nyala" panose="02000504070300020003" pitchFamily="2" charset="0"/>
                <a:cs typeface="Tahoma" panose="020B0604030504040204" pitchFamily="34" charset="0"/>
              </a:rPr>
              <a:t>in terms </a:t>
            </a:r>
            <a:r>
              <a:rPr lang="en-US" b="1" dirty="0" smtClean="0">
                <a:latin typeface="Nyala" panose="02000504070300020003" pitchFamily="2" charset="0"/>
                <a:cs typeface="Tahoma" panose="020B0604030504040204" pitchFamily="34" charset="0"/>
              </a:rPr>
              <a:t>of</a:t>
            </a:r>
            <a:endParaRPr lang="en-US" b="1" dirty="0"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341313" lvl="1" indent="-341313" algn="just">
              <a:spcBef>
                <a:spcPct val="15000"/>
              </a:spcBef>
              <a:buClr>
                <a:srgbClr val="FF0000"/>
              </a:buClr>
              <a:buSzPct val="90000"/>
              <a:buFont typeface="+mj-lt"/>
              <a:buAutoNum type="arabicPeriod"/>
            </a:pPr>
            <a:r>
              <a:rPr lang="en-US" b="1" dirty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Confidentiality (</a:t>
            </a:r>
            <a:r>
              <a:rPr lang="en-US" b="1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Privacy</a:t>
            </a:r>
            <a:r>
              <a:rPr lang="en-US" b="1" dirty="0" smtClean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)</a:t>
            </a:r>
          </a:p>
          <a:p>
            <a:pPr marL="231775" lvl="1" indent="-231775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  <a:cs typeface="Tahoma" panose="020B0604030504040204" pitchFamily="34" charset="0"/>
              </a:rPr>
              <a:t>It </a:t>
            </a:r>
            <a:r>
              <a:rPr lang="en-GB" dirty="0">
                <a:latin typeface="Nyala" panose="02000504070300020003" pitchFamily="2" charset="0"/>
                <a:cs typeface="Tahoma" panose="020B0604030504040204" pitchFamily="34" charset="0"/>
              </a:rPr>
              <a:t>requires that the </a:t>
            </a:r>
            <a:r>
              <a:rPr lang="en-GB" b="1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message </a:t>
            </a:r>
            <a:r>
              <a:rPr lang="am-ET" b="1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must</a:t>
            </a:r>
            <a:r>
              <a:rPr lang="en-GB" b="1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only be </a:t>
            </a:r>
            <a:r>
              <a:rPr lang="en-US" b="1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viewed and accessible by </a:t>
            </a:r>
            <a:r>
              <a:rPr lang="en-US" b="1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authorized parties. </a:t>
            </a:r>
            <a:endParaRPr lang="en-US" b="1" dirty="0" smtClean="0">
              <a:solidFill>
                <a:srgbClr val="FF0000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231775" lvl="1" indent="-231775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latin typeface="Nyala" panose="02000504070300020003" pitchFamily="2" charset="0"/>
                <a:cs typeface="Tahoma" panose="020B0604030504040204" pitchFamily="34" charset="0"/>
              </a:rPr>
              <a:t>It also requires that the system should </a:t>
            </a:r>
            <a:r>
              <a:rPr lang="en-US" b="1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verify the identity of a user.</a:t>
            </a:r>
            <a:r>
              <a:rPr lang="en-GB" b="1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endParaRPr lang="en-GB" b="1" dirty="0" smtClean="0">
              <a:solidFill>
                <a:srgbClr val="FF0000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231775" lvl="1" indent="-231775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  <a:cs typeface="Tahoma" panose="020B0604030504040204" pitchFamily="34" charset="0"/>
              </a:rPr>
              <a:t>Only authorized people or systems </a:t>
            </a:r>
            <a:r>
              <a:rPr lang="en-GB" dirty="0" smtClean="0">
                <a:latin typeface="Nyala" panose="02000504070300020003" pitchFamily="2" charset="0"/>
                <a:cs typeface="Tahoma" panose="020B0604030504040204" pitchFamily="34" charset="0"/>
              </a:rPr>
              <a:t>can access </a:t>
            </a:r>
            <a:r>
              <a:rPr lang="en-GB" dirty="0">
                <a:latin typeface="Nyala" panose="02000504070300020003" pitchFamily="2" charset="0"/>
                <a:cs typeface="Tahoma" panose="020B0604030504040204" pitchFamily="34" charset="0"/>
              </a:rPr>
              <a:t>protected data which refers to </a:t>
            </a:r>
            <a:r>
              <a:rPr lang="en-GB" b="1" dirty="0">
                <a:latin typeface="Nyala" panose="02000504070300020003" pitchFamily="2" charset="0"/>
                <a:cs typeface="Tahoma" panose="020B0604030504040204" pitchFamily="34" charset="0"/>
              </a:rPr>
              <a:t>Data Confidentiality. </a:t>
            </a:r>
            <a:endParaRPr lang="en-GB" b="1" dirty="0" smtClean="0"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231775" lvl="1" indent="-231775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The other confidentiality is in terms </a:t>
            </a:r>
            <a:r>
              <a:rPr lang="en-GB" dirty="0" smtClean="0">
                <a:latin typeface="Nyala" panose="02000504070300020003" pitchFamily="2" charset="0"/>
              </a:rPr>
              <a:t>of </a:t>
            </a:r>
            <a:r>
              <a:rPr lang="en-GB" b="1" dirty="0" smtClean="0">
                <a:latin typeface="Nyala" panose="02000504070300020003" pitchFamily="2" charset="0"/>
              </a:rPr>
              <a:t>Privacy, </a:t>
            </a:r>
            <a:r>
              <a:rPr lang="en-GB" dirty="0">
                <a:latin typeface="Nyala" panose="02000504070300020003" pitchFamily="2" charset="0"/>
                <a:cs typeface="Tahoma" panose="020B0604030504040204" pitchFamily="34" charset="0"/>
              </a:rPr>
              <a:t>whi</a:t>
            </a:r>
            <a:r>
              <a:rPr lang="en-GB" dirty="0" smtClean="0">
                <a:latin typeface="Nyala" panose="02000504070300020003" pitchFamily="2" charset="0"/>
              </a:rPr>
              <a:t>ch </a:t>
            </a:r>
            <a:r>
              <a:rPr lang="en-GB" dirty="0">
                <a:latin typeface="Nyala" panose="02000504070300020003" pitchFamily="2" charset="0"/>
              </a:rPr>
              <a:t>a</a:t>
            </a:r>
            <a:r>
              <a:rPr lang="en-GB" dirty="0" smtClean="0">
                <a:latin typeface="Nyala" panose="02000504070300020003" pitchFamily="2" charset="0"/>
              </a:rPr>
              <a:t>ssures </a:t>
            </a:r>
            <a:r>
              <a:rPr lang="en-GB" dirty="0">
                <a:latin typeface="Nyala" panose="02000504070300020003" pitchFamily="2" charset="0"/>
              </a:rPr>
              <a:t>that individuals control or influence what information </a:t>
            </a:r>
            <a:r>
              <a:rPr lang="en-GB" dirty="0" smtClean="0">
                <a:latin typeface="Nyala" panose="02000504070300020003" pitchFamily="2" charset="0"/>
              </a:rPr>
              <a:t>be </a:t>
            </a:r>
            <a:r>
              <a:rPr lang="en-GB" dirty="0">
                <a:latin typeface="Nyala" panose="02000504070300020003" pitchFamily="2" charset="0"/>
              </a:rPr>
              <a:t>collected and stored and by whom and to whom that information may be disclosed </a:t>
            </a:r>
            <a:endParaRPr lang="en-GB" b="1" dirty="0" smtClean="0">
              <a:solidFill>
                <a:srgbClr val="FF0000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619767" y="1368463"/>
            <a:ext cx="4121624" cy="35517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3088" lvl="1" indent="-285750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latin typeface="Comic Sans MS" panose="030F0702030302020204" pitchFamily="66" charset="0"/>
                <a:cs typeface="Tahoma" panose="020B0604030504040204" pitchFamily="34" charset="0"/>
              </a:rPr>
              <a:t>Measures how secure is the information?</a:t>
            </a:r>
          </a:p>
          <a:p>
            <a:pPr marL="573088" lvl="1" indent="-285750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dirty="0">
                <a:latin typeface="Comic Sans MS" panose="030F0702030302020204" pitchFamily="66" charset="0"/>
                <a:cs typeface="Tahoma" panose="020B0604030504040204" pitchFamily="34" charset="0"/>
              </a:rPr>
              <a:t>How secured the data need to be?</a:t>
            </a:r>
          </a:p>
          <a:p>
            <a:pPr marL="573088" lvl="1" indent="-285750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b="1" dirty="0">
                <a:latin typeface="Comic Sans MS" panose="030F0702030302020204" pitchFamily="66" charset="0"/>
                <a:cs typeface="Tahoma" panose="020B0604030504040204" pitchFamily="34" charset="0"/>
              </a:rPr>
              <a:t>Best methods: </a:t>
            </a:r>
          </a:p>
          <a:p>
            <a:pPr marL="736600" lvl="1" indent="-163513" algn="just">
              <a:spcBef>
                <a:spcPct val="15000"/>
              </a:spcBef>
              <a:buClr>
                <a:srgbClr val="FF0000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  <a:cs typeface="Tahoma" panose="020B0604030504040204" pitchFamily="34" charset="0"/>
              </a:rPr>
              <a:t>Physical protection </a:t>
            </a:r>
          </a:p>
          <a:p>
            <a:pPr marL="1146175" lvl="1" indent="-285750" algn="just">
              <a:spcBef>
                <a:spcPct val="15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1600" dirty="0">
                <a:latin typeface="Comic Sans MS" panose="030F0702030302020204" pitchFamily="66" charset="0"/>
                <a:cs typeface="Tahoma" panose="020B0604030504040204" pitchFamily="34" charset="0"/>
              </a:rPr>
              <a:t>Locking the door, fence, security camera…</a:t>
            </a:r>
          </a:p>
          <a:p>
            <a:pPr marL="736600" lvl="1" indent="-163513" algn="just">
              <a:spcBef>
                <a:spcPct val="15000"/>
              </a:spcBef>
              <a:buClr>
                <a:srgbClr val="FF0000"/>
              </a:buClr>
              <a:buSzPct val="90000"/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  <a:cs typeface="Tahoma" panose="020B0604030504040204" pitchFamily="34" charset="0"/>
              </a:rPr>
              <a:t>Electronic protection </a:t>
            </a:r>
          </a:p>
          <a:p>
            <a:pPr marL="1146175" lvl="1" indent="-341313" algn="just">
              <a:spcBef>
                <a:spcPct val="15000"/>
              </a:spcBef>
              <a:buClr>
                <a:srgbClr val="FF0000"/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omic Sans MS" panose="030F0702030302020204" pitchFamily="66" charset="0"/>
                <a:cs typeface="Tahoma" panose="020B0604030504040204" pitchFamily="34" charset="0"/>
              </a:rPr>
              <a:t>Encryption, password</a:t>
            </a:r>
            <a:r>
              <a:rPr lang="en-US" sz="1600" dirty="0">
                <a:latin typeface="Comic Sans MS" panose="030F0702030302020204" pitchFamily="66" charset="0"/>
                <a:cs typeface="Tahoma" panose="020B0604030504040204" pitchFamily="34" charset="0"/>
              </a:rPr>
              <a:t>, firewall, authentication…</a:t>
            </a:r>
          </a:p>
          <a:p>
            <a:pPr marL="573088" lvl="1" indent="-285750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</a:rPr>
              <a:t>Failure of confidentiality occurs when someone can obtain and view the </a:t>
            </a:r>
            <a:r>
              <a:rPr 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</a:rPr>
              <a:t>data.</a:t>
            </a:r>
            <a:endParaRPr lang="en-GB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4920205"/>
            <a:ext cx="4362450" cy="168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Goals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8079474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Nyala" panose="02000504070300020003" pitchFamily="2" charset="0"/>
                <a:cs typeface="Tahoma" panose="020B0604030504040204" pitchFamily="34" charset="0"/>
              </a:rPr>
              <a:t>Security is expressed in terms of:</a:t>
            </a:r>
          </a:p>
          <a:p>
            <a:pPr marL="341313" lvl="1" indent="-341313" algn="just">
              <a:spcBef>
                <a:spcPct val="15000"/>
              </a:spcBef>
              <a:buClr>
                <a:srgbClr val="FF0000"/>
              </a:buClr>
              <a:buSzPct val="90000"/>
              <a:buFont typeface="+mj-lt"/>
              <a:buAutoNum type="arabicPeriod"/>
            </a:pPr>
            <a:r>
              <a:rPr lang="en-US" b="1" dirty="0" smtClean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Confidentiality (</a:t>
            </a:r>
            <a:r>
              <a:rPr lang="en-US" b="1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Privacy</a:t>
            </a:r>
            <a:r>
              <a:rPr lang="en-US" b="1" dirty="0" smtClean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)</a:t>
            </a:r>
          </a:p>
          <a:p>
            <a:pPr marL="231775" lvl="1" indent="-231775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An </a:t>
            </a:r>
            <a:r>
              <a:rPr lang="en-GB" dirty="0">
                <a:latin typeface="Nyala" panose="02000504070300020003" pitchFamily="2" charset="0"/>
              </a:rPr>
              <a:t>organization needs to guard </a:t>
            </a:r>
            <a:r>
              <a:rPr lang="en-GB" dirty="0" smtClean="0">
                <a:latin typeface="Nyala" panose="02000504070300020003" pitchFamily="2" charset="0"/>
              </a:rPr>
              <a:t>against malicious </a:t>
            </a:r>
            <a:r>
              <a:rPr lang="en-GB" dirty="0">
                <a:latin typeface="Nyala" panose="02000504070300020003" pitchFamily="2" charset="0"/>
              </a:rPr>
              <a:t>actions that endanger the confidentiality </a:t>
            </a:r>
            <a:r>
              <a:rPr lang="en-GB" dirty="0" smtClean="0">
                <a:latin typeface="Nyala" panose="02000504070300020003" pitchFamily="2" charset="0"/>
              </a:rPr>
              <a:t>of its </a:t>
            </a:r>
            <a:r>
              <a:rPr lang="en-GB" dirty="0">
                <a:latin typeface="Nyala" panose="02000504070300020003" pitchFamily="2" charset="0"/>
              </a:rPr>
              <a:t>information. </a:t>
            </a:r>
            <a:endParaRPr lang="en-GB" dirty="0" smtClean="0">
              <a:latin typeface="Nyala" panose="02000504070300020003" pitchFamily="2" charset="0"/>
            </a:endParaRPr>
          </a:p>
          <a:p>
            <a:pPr marL="231775" lvl="1" indent="-231775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Confidentiality not only applies to the storage of information but also applies to the transmission of information. </a:t>
            </a:r>
            <a:endParaRPr lang="en-GB" dirty="0" smtClean="0">
              <a:latin typeface="Nyala" panose="02000504070300020003" pitchFamily="2" charset="0"/>
            </a:endParaRPr>
          </a:p>
          <a:p>
            <a:pPr marL="231775" lvl="1" indent="-231775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b="1" dirty="0" smtClean="0">
                <a:latin typeface="Nyala" panose="02000504070300020003" pitchFamily="2" charset="0"/>
              </a:rPr>
              <a:t>When </a:t>
            </a:r>
            <a:r>
              <a:rPr lang="en-GB" b="1" dirty="0">
                <a:latin typeface="Nyala" panose="02000504070300020003" pitchFamily="2" charset="0"/>
              </a:rPr>
              <a:t>we send a piece of information to be stored in a remote </a:t>
            </a:r>
            <a:r>
              <a:rPr lang="en-GB" b="1" dirty="0" smtClean="0">
                <a:latin typeface="Nyala" panose="02000504070300020003" pitchFamily="2" charset="0"/>
              </a:rPr>
              <a:t>computer or </a:t>
            </a:r>
            <a:r>
              <a:rPr lang="en-GB" b="1" dirty="0">
                <a:latin typeface="Nyala" panose="02000504070300020003" pitchFamily="2" charset="0"/>
              </a:rPr>
              <a:t>when we retrieve a piece of information from a remote computer, we need to </a:t>
            </a:r>
            <a:r>
              <a:rPr lang="en-GB" b="1" dirty="0" smtClean="0">
                <a:latin typeface="Nyala" panose="02000504070300020003" pitchFamily="2" charset="0"/>
              </a:rPr>
              <a:t>conceal (cover) </a:t>
            </a:r>
            <a:r>
              <a:rPr lang="en-GB" b="1" dirty="0">
                <a:latin typeface="Nyala" panose="02000504070300020003" pitchFamily="2" charset="0"/>
              </a:rPr>
              <a:t>it </a:t>
            </a:r>
            <a:r>
              <a:rPr lang="en-GB" b="1" dirty="0" smtClean="0">
                <a:latin typeface="Nyala" panose="02000504070300020003" pitchFamily="2" charset="0"/>
              </a:rPr>
              <a:t>during transmission</a:t>
            </a:r>
            <a:r>
              <a:rPr lang="en-GB" b="1" dirty="0">
                <a:latin typeface="Nyala" panose="02000504070300020003" pitchFamily="2" charset="0"/>
              </a:rPr>
              <a:t>. </a:t>
            </a:r>
            <a:endParaRPr lang="en-GB" b="1" dirty="0" smtClean="0">
              <a:latin typeface="Nyala" panose="02000504070300020003" pitchFamily="2" charset="0"/>
            </a:endParaRPr>
          </a:p>
          <a:p>
            <a:pPr marL="231775" lvl="1" indent="-231775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There are many countermeasures that organizations put in place to ensure confidentiality. </a:t>
            </a:r>
            <a:endParaRPr lang="en-GB" dirty="0" smtClean="0">
              <a:latin typeface="Nyala" panose="02000504070300020003" pitchFamily="2" charset="0"/>
            </a:endParaRPr>
          </a:p>
          <a:p>
            <a:pPr marL="231775" lvl="1" indent="-231775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Passwords, access </a:t>
            </a:r>
            <a:r>
              <a:rPr lang="en-GB" dirty="0">
                <a:latin typeface="Nyala" panose="02000504070300020003" pitchFamily="2" charset="0"/>
              </a:rPr>
              <a:t>control lists and authentication procedures use software </a:t>
            </a:r>
            <a:r>
              <a:rPr lang="en-GB" dirty="0" smtClean="0">
                <a:latin typeface="Nyala" panose="02000504070300020003" pitchFamily="2" charset="0"/>
              </a:rPr>
              <a:t>to control </a:t>
            </a:r>
            <a:r>
              <a:rPr lang="en-GB" dirty="0">
                <a:latin typeface="Nyala" panose="02000504070300020003" pitchFamily="2" charset="0"/>
              </a:rPr>
              <a:t>access to resources, </a:t>
            </a:r>
            <a:r>
              <a:rPr lang="en-GB" dirty="0" smtClean="0">
                <a:latin typeface="Nyala" panose="02000504070300020003" pitchFamily="2" charset="0"/>
              </a:rPr>
              <a:t>volume and </a:t>
            </a:r>
            <a:r>
              <a:rPr lang="en-GB" dirty="0">
                <a:latin typeface="Nyala" panose="02000504070300020003" pitchFamily="2" charset="0"/>
              </a:rPr>
              <a:t>file encryption, and Unix </a:t>
            </a:r>
            <a:r>
              <a:rPr lang="en-GB" dirty="0" smtClean="0">
                <a:latin typeface="Nyala" panose="02000504070300020003" pitchFamily="2" charset="0"/>
              </a:rPr>
              <a:t>file permissions</a:t>
            </a:r>
            <a:r>
              <a:rPr lang="en-GB" dirty="0">
                <a:latin typeface="Nyala" panose="02000504070300020003" pitchFamily="2" charset="0"/>
              </a:rPr>
              <a:t>. </a:t>
            </a:r>
            <a:endParaRPr lang="en-GB" dirty="0" smtClean="0">
              <a:latin typeface="Nyala" panose="02000504070300020003" pitchFamily="2" charset="0"/>
            </a:endParaRPr>
          </a:p>
          <a:p>
            <a:pPr marL="231775" lvl="1" indent="-231775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These </a:t>
            </a:r>
            <a:r>
              <a:rPr lang="en-GB" dirty="0">
                <a:latin typeface="Nyala" panose="02000504070300020003" pitchFamily="2" charset="0"/>
              </a:rPr>
              <a:t>access control methods are complemented </a:t>
            </a:r>
            <a:r>
              <a:rPr lang="en-GB" dirty="0" smtClean="0">
                <a:latin typeface="Nyala" panose="02000504070300020003" pitchFamily="2" charset="0"/>
              </a:rPr>
              <a:t>by the </a:t>
            </a:r>
            <a:r>
              <a:rPr lang="en-GB" dirty="0">
                <a:latin typeface="Nyala" panose="02000504070300020003" pitchFamily="2" charset="0"/>
              </a:rPr>
              <a:t>use encryption to protect information that can be accessed despite the controls, such as emails</a:t>
            </a:r>
            <a:br>
              <a:rPr lang="en-GB" dirty="0">
                <a:latin typeface="Nyala" panose="02000504070300020003" pitchFamily="2" charset="0"/>
              </a:rPr>
            </a:br>
            <a:r>
              <a:rPr lang="en-GB" dirty="0">
                <a:latin typeface="Nyala" panose="02000504070300020003" pitchFamily="2" charset="0"/>
              </a:rPr>
              <a:t>that are in transit. </a:t>
            </a:r>
            <a:endParaRPr lang="en-US" dirty="0" smtClean="0"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Goals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Nyala" panose="02000504070300020003" pitchFamily="2" charset="0"/>
                <a:cs typeface="Tahoma" panose="020B0604030504040204" pitchFamily="34" charset="0"/>
              </a:rPr>
              <a:t>Security </a:t>
            </a:r>
            <a:r>
              <a:rPr lang="en-US" b="1" dirty="0">
                <a:latin typeface="Nyala" panose="02000504070300020003" pitchFamily="2" charset="0"/>
                <a:cs typeface="Tahoma" panose="020B0604030504040204" pitchFamily="34" charset="0"/>
              </a:rPr>
              <a:t>is expressed in terms of:</a:t>
            </a:r>
          </a:p>
          <a:p>
            <a:pPr lvl="1" indent="-457200" algn="just">
              <a:spcBef>
                <a:spcPct val="15000"/>
              </a:spcBef>
              <a:buClr>
                <a:srgbClr val="FF0000"/>
              </a:buClr>
              <a:buSzPct val="90000"/>
              <a:buFont typeface="+mj-lt"/>
              <a:buAutoNum type="arabicPeriod" startAt="2"/>
            </a:pPr>
            <a:r>
              <a:rPr lang="en-US" b="1" dirty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Integrity</a:t>
            </a:r>
          </a:p>
          <a:p>
            <a:pPr marL="519113" indent="-287338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Integrity means that changes need to be done only by authorized entities and through authorized mechanisms. </a:t>
            </a:r>
          </a:p>
          <a:p>
            <a:pPr marL="519113" indent="-287338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For </a:t>
            </a:r>
            <a:r>
              <a:rPr lang="en-GB" sz="2000" dirty="0">
                <a:latin typeface="Nyala" panose="02000504070300020003" pitchFamily="2" charset="0"/>
              </a:rPr>
              <a:t>example, in a bank when </a:t>
            </a:r>
            <a:r>
              <a:rPr lang="en-GB" sz="2000" dirty="0" smtClean="0">
                <a:latin typeface="Nyala" panose="02000504070300020003" pitchFamily="2" charset="0"/>
              </a:rPr>
              <a:t>a customer </a:t>
            </a:r>
            <a:r>
              <a:rPr lang="en-GB" sz="2000" dirty="0">
                <a:latin typeface="Nyala" panose="02000504070300020003" pitchFamily="2" charset="0"/>
              </a:rPr>
              <a:t>deposits </a:t>
            </a:r>
            <a:r>
              <a:rPr lang="en-GB" sz="2000" dirty="0" smtClean="0">
                <a:latin typeface="Nyala" panose="02000504070300020003" pitchFamily="2" charset="0"/>
              </a:rPr>
              <a:t>or withdraws </a:t>
            </a:r>
            <a:r>
              <a:rPr lang="en-GB" sz="2000" dirty="0">
                <a:latin typeface="Nyala" panose="02000504070300020003" pitchFamily="2" charset="0"/>
              </a:rPr>
              <a:t>money, the balance of his account needs to be changed. </a:t>
            </a:r>
            <a:endParaRPr lang="en-GB" sz="2000" dirty="0" smtClean="0">
              <a:latin typeface="Nyala" panose="02000504070300020003" pitchFamily="2" charset="0"/>
            </a:endParaRPr>
          </a:p>
          <a:p>
            <a:pPr marL="519113" indent="-287338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Information </a:t>
            </a:r>
            <a:r>
              <a:rPr lang="en-GB" sz="2000" dirty="0">
                <a:latin typeface="Nyala" panose="02000504070300020003" pitchFamily="2" charset="0"/>
              </a:rPr>
              <a:t>needs to be changed constantly.</a:t>
            </a:r>
            <a:endParaRPr lang="en-GB" sz="2000" dirty="0" smtClean="0">
              <a:latin typeface="Nyala" panose="02000504070300020003" pitchFamily="2" charset="0"/>
            </a:endParaRPr>
          </a:p>
          <a:p>
            <a:pPr marL="519113" indent="-287338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Integrity </a:t>
            </a:r>
            <a:r>
              <a:rPr lang="en-GB" sz="2000" dirty="0">
                <a:latin typeface="Nyala" panose="02000504070300020003" pitchFamily="2" charset="0"/>
              </a:rPr>
              <a:t>violation is </a:t>
            </a:r>
            <a:r>
              <a:rPr lang="en-GB" sz="2000" dirty="0" smtClean="0">
                <a:latin typeface="Nyala" panose="02000504070300020003" pitchFamily="2" charset="0"/>
              </a:rPr>
              <a:t>not necessarily </a:t>
            </a:r>
            <a:r>
              <a:rPr lang="en-GB" sz="2000" dirty="0">
                <a:latin typeface="Nyala" panose="02000504070300020003" pitchFamily="2" charset="0"/>
              </a:rPr>
              <a:t>the result of a malicious act; </a:t>
            </a:r>
            <a:r>
              <a:rPr lang="en-GB" sz="2000" dirty="0" smtClean="0">
                <a:latin typeface="Nyala" panose="02000504070300020003" pitchFamily="2" charset="0"/>
              </a:rPr>
              <a:t>an interruption </a:t>
            </a:r>
            <a:r>
              <a:rPr lang="en-GB" sz="2000" dirty="0">
                <a:latin typeface="Nyala" panose="02000504070300020003" pitchFamily="2" charset="0"/>
              </a:rPr>
              <a:t>in the system, such as a power </a:t>
            </a:r>
            <a:r>
              <a:rPr lang="en-GB" sz="2000" dirty="0" smtClean="0">
                <a:latin typeface="Nyala" panose="02000504070300020003" pitchFamily="2" charset="0"/>
              </a:rPr>
              <a:t>surge may also </a:t>
            </a:r>
            <a:r>
              <a:rPr lang="en-GB" sz="2000" dirty="0">
                <a:latin typeface="Nyala" panose="02000504070300020003" pitchFamily="2" charset="0"/>
              </a:rPr>
              <a:t>create unwanted change in some </a:t>
            </a:r>
            <a:r>
              <a:rPr lang="en-GB" sz="2000" dirty="0" smtClean="0">
                <a:latin typeface="Nyala" panose="02000504070300020003" pitchFamily="2" charset="0"/>
              </a:rPr>
              <a:t>information. </a:t>
            </a:r>
          </a:p>
          <a:p>
            <a:pPr marL="519113" indent="-287338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Integrity </a:t>
            </a:r>
            <a:r>
              <a:rPr lang="en-GB" sz="2000" dirty="0">
                <a:latin typeface="Nyala" panose="02000504070300020003" pitchFamily="2" charset="0"/>
              </a:rPr>
              <a:t>covers two related concepts these are </a:t>
            </a:r>
            <a:r>
              <a:rPr lang="en-GB" sz="2000" b="1" dirty="0">
                <a:solidFill>
                  <a:srgbClr val="FF0000"/>
                </a:solidFill>
                <a:latin typeface="Nyala" panose="02000504070300020003" pitchFamily="2" charset="0"/>
              </a:rPr>
              <a:t>Data integrity </a:t>
            </a:r>
            <a:r>
              <a:rPr lang="en-GB" sz="2000" dirty="0">
                <a:latin typeface="Nyala" panose="02000504070300020003" pitchFamily="2" charset="0"/>
              </a:rPr>
              <a:t>which Assures that information (</a:t>
            </a:r>
            <a:r>
              <a:rPr lang="en-GB" sz="2000" dirty="0" smtClean="0">
                <a:latin typeface="Nyala" panose="02000504070300020003" pitchFamily="2" charset="0"/>
              </a:rPr>
              <a:t>both stored </a:t>
            </a:r>
            <a:r>
              <a:rPr lang="en-GB" sz="2000" dirty="0">
                <a:latin typeface="Nyala" panose="02000504070300020003" pitchFamily="2" charset="0"/>
              </a:rPr>
              <a:t>and in transmitted packets) and programs are changed only in a specified and </a:t>
            </a:r>
            <a:r>
              <a:rPr lang="en-GB" sz="2000" dirty="0" smtClean="0">
                <a:latin typeface="Nyala" panose="02000504070300020003" pitchFamily="2" charset="0"/>
              </a:rPr>
              <a:t>authorized manner</a:t>
            </a:r>
            <a:r>
              <a:rPr lang="en-GB" sz="2000" dirty="0">
                <a:latin typeface="Nyala" panose="02000504070300020003" pitchFamily="2" charset="0"/>
              </a:rPr>
              <a:t>. </a:t>
            </a:r>
            <a:endParaRPr lang="en-GB" sz="2000" dirty="0" smtClean="0">
              <a:latin typeface="Nyala" panose="02000504070300020003" pitchFamily="2" charset="0"/>
            </a:endParaRPr>
          </a:p>
          <a:p>
            <a:pPr marL="519113" indent="-287338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The </a:t>
            </a:r>
            <a:r>
              <a:rPr lang="en-GB" sz="2000" dirty="0">
                <a:latin typeface="Nyala" panose="02000504070300020003" pitchFamily="2" charset="0"/>
              </a:rPr>
              <a:t>other is </a:t>
            </a:r>
            <a:r>
              <a:rPr lang="en-GB" sz="2000" b="1" dirty="0">
                <a:solidFill>
                  <a:srgbClr val="FF0000"/>
                </a:solidFill>
                <a:latin typeface="Nyala" panose="02000504070300020003" pitchFamily="2" charset="0"/>
              </a:rPr>
              <a:t>System integrity </a:t>
            </a:r>
            <a:r>
              <a:rPr lang="en-GB" sz="2000" dirty="0">
                <a:latin typeface="Nyala" panose="02000504070300020003" pitchFamily="2" charset="0"/>
              </a:rPr>
              <a:t>which Assures that a system performs its intended </a:t>
            </a:r>
            <a:r>
              <a:rPr lang="en-GB" sz="2000" dirty="0" smtClean="0">
                <a:latin typeface="Nyala" panose="02000504070300020003" pitchFamily="2" charset="0"/>
              </a:rPr>
              <a:t>function in </a:t>
            </a:r>
            <a:r>
              <a:rPr lang="en-GB" sz="2000" dirty="0">
                <a:latin typeface="Nyala" panose="02000504070300020003" pitchFamily="2" charset="0"/>
              </a:rPr>
              <a:t>an </a:t>
            </a:r>
            <a:r>
              <a:rPr lang="en-GB" sz="2000" dirty="0" smtClean="0">
                <a:latin typeface="Nyala" panose="02000504070300020003" pitchFamily="2" charset="0"/>
              </a:rPr>
              <a:t>unimpaired (undamaged) </a:t>
            </a:r>
            <a:r>
              <a:rPr lang="en-GB" sz="2000" dirty="0">
                <a:latin typeface="Nyala" panose="02000504070300020003" pitchFamily="2" charset="0"/>
              </a:rPr>
              <a:t>manner, free from deliberate or inadvertent unauthorized manipulation of </a:t>
            </a:r>
            <a:r>
              <a:rPr lang="en-GB" sz="2000" dirty="0" smtClean="0">
                <a:latin typeface="Nyala" panose="02000504070300020003" pitchFamily="2" charset="0"/>
              </a:rPr>
              <a:t>the system.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5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Goals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smtClean="0">
                <a:latin typeface="Nyala" panose="02000504070300020003" pitchFamily="2" charset="0"/>
                <a:cs typeface="Tahoma" panose="020B0604030504040204" pitchFamily="34" charset="0"/>
              </a:rPr>
              <a:t>Security </a:t>
            </a:r>
            <a:r>
              <a:rPr lang="en-US" b="1" dirty="0">
                <a:latin typeface="Nyala" panose="02000504070300020003" pitchFamily="2" charset="0"/>
                <a:cs typeface="Tahoma" panose="020B0604030504040204" pitchFamily="34" charset="0"/>
              </a:rPr>
              <a:t>is expressed in terms of:</a:t>
            </a:r>
          </a:p>
          <a:p>
            <a:pPr lvl="1" indent="-457200" algn="just">
              <a:spcBef>
                <a:spcPct val="15000"/>
              </a:spcBef>
              <a:buClr>
                <a:srgbClr val="FF0000"/>
              </a:buClr>
              <a:buSzPct val="90000"/>
              <a:buFont typeface="+mj-lt"/>
              <a:buAutoNum type="arabicPeriod" startAt="2"/>
            </a:pPr>
            <a:r>
              <a:rPr lang="en-US" b="1" dirty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Integrity</a:t>
            </a:r>
          </a:p>
          <a:p>
            <a:pPr marL="519113" indent="-287338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ahoma" panose="020B0604030504040204" pitchFamily="34" charset="0"/>
              </a:rPr>
              <a:t>It requires that messages should be modified or altered only by authorized parties. </a:t>
            </a:r>
          </a:p>
          <a:p>
            <a:pPr marL="519113" indent="-287338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Modification includes writing, changing, deleting, and creating the message that is supposed to be transmitted across the network. </a:t>
            </a:r>
          </a:p>
          <a:p>
            <a:pPr marL="519113" indent="-287338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Integrity guarantees</a:t>
            </a:r>
            <a:r>
              <a:rPr lang="en-GB" sz="2000" dirty="0">
                <a:latin typeface="Nyala" panose="02000504070300020003" pitchFamily="2" charset="0"/>
                <a:cs typeface="Tahoma" panose="020B0604030504040204" pitchFamily="34" charset="0"/>
              </a:rPr>
              <a:t> that no modification, addition, or deletion is done to the message</a:t>
            </a:r>
            <a:r>
              <a:rPr lang="en-GB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.</a:t>
            </a:r>
          </a:p>
          <a:p>
            <a:pPr marL="519113" indent="-287338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1E4C7C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77922" y="5199797"/>
            <a:ext cx="7737428" cy="10508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</a:rPr>
              <a:t>Failure of integrity occurs if someone modifies the data being stored in or transmit.</a:t>
            </a:r>
            <a:endParaRPr lang="en-US" sz="2000" dirty="0">
              <a:solidFill>
                <a:srgbClr val="FF0000"/>
              </a:solidFill>
              <a:latin typeface="Comic Sans MS" panose="030F0702030302020204" pitchFamily="66" charset="0"/>
              <a:cs typeface="Tahoma" panose="020B0604030504040204" pitchFamily="34" charset="0"/>
            </a:endParaRP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35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Goals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Nyala" panose="02000504070300020003" pitchFamily="2" charset="0"/>
                <a:cs typeface="Tahoma" panose="020B0604030504040204" pitchFamily="34" charset="0"/>
              </a:rPr>
              <a:t>Security </a:t>
            </a:r>
            <a:r>
              <a:rPr lang="en-US" sz="2000" b="1" dirty="0">
                <a:latin typeface="Nyala" panose="02000504070300020003" pitchFamily="2" charset="0"/>
                <a:cs typeface="Tahoma" panose="020B0604030504040204" pitchFamily="34" charset="0"/>
              </a:rPr>
              <a:t>is expressed in terms of:</a:t>
            </a:r>
          </a:p>
          <a:p>
            <a:pPr lvl="1" indent="-403225" algn="just">
              <a:spcBef>
                <a:spcPct val="15000"/>
              </a:spcBef>
              <a:buClr>
                <a:srgbClr val="FF0000"/>
              </a:buClr>
              <a:buSzPct val="90000"/>
              <a:buFont typeface="+mj-lt"/>
              <a:buAutoNum type="arabicPeriod" startAt="3"/>
            </a:pPr>
            <a:r>
              <a:rPr lang="en-US" b="1" dirty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Availability (</a:t>
            </a:r>
            <a:r>
              <a:rPr lang="en-US" b="1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Denial of Service</a:t>
            </a:r>
            <a:r>
              <a:rPr lang="en-US" b="1" dirty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)</a:t>
            </a:r>
          </a:p>
          <a:p>
            <a:pPr marL="463550" indent="-231775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The information created and stored by an organization need to be available to authorized </a:t>
            </a:r>
            <a:r>
              <a:rPr lang="en-GB" sz="2000" dirty="0" smtClean="0">
                <a:latin typeface="Nyala" panose="02000504070300020003" pitchFamily="2" charset="0"/>
              </a:rPr>
              <a:t>entities. </a:t>
            </a:r>
          </a:p>
          <a:p>
            <a:pPr marL="463550" indent="-231775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Availability measures protect timely and </a:t>
            </a:r>
            <a:r>
              <a:rPr lang="en-GB" sz="2000" dirty="0" smtClean="0">
                <a:latin typeface="Nyala" panose="02000504070300020003" pitchFamily="2" charset="0"/>
              </a:rPr>
              <a:t>un-interrupted </a:t>
            </a:r>
            <a:r>
              <a:rPr lang="en-GB" sz="2000" dirty="0">
                <a:latin typeface="Nyala" panose="02000504070300020003" pitchFamily="2" charset="0"/>
              </a:rPr>
              <a:t>access to the system. </a:t>
            </a:r>
          </a:p>
          <a:p>
            <a:pPr marL="463550" indent="-231775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accent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It requires that computer and network</a:t>
            </a:r>
            <a:r>
              <a:rPr lang="en-US" sz="2000" dirty="0">
                <a:solidFill>
                  <a:schemeClr val="accent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assets are only available to authorized parties. </a:t>
            </a:r>
          </a:p>
          <a:p>
            <a:pPr marL="463550" indent="-231775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Computer and network should provide all the designated services in the presence of all kinds of security attack</a:t>
            </a:r>
            <a:r>
              <a:rPr lang="en-GB" sz="2000" dirty="0" smtClean="0">
                <a:solidFill>
                  <a:schemeClr val="accent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.</a:t>
            </a:r>
          </a:p>
          <a:p>
            <a:pPr marL="463550" indent="-231775" algn="just"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threats </a:t>
            </a:r>
            <a:r>
              <a:rPr lang="en-GB" sz="2000" dirty="0">
                <a:latin typeface="Nyala" panose="02000504070300020003" pitchFamily="2" charset="0"/>
              </a:rPr>
              <a:t>to availability are </a:t>
            </a:r>
            <a:r>
              <a:rPr lang="en-GB" sz="2000" dirty="0" smtClean="0">
                <a:latin typeface="Nyala" panose="02000504070300020003" pitchFamily="2" charset="0"/>
              </a:rPr>
              <a:t>mostly non-malicious </a:t>
            </a:r>
            <a:r>
              <a:rPr lang="en-GB" sz="2000" dirty="0">
                <a:latin typeface="Nyala" panose="02000504070300020003" pitchFamily="2" charset="0"/>
              </a:rPr>
              <a:t>in </a:t>
            </a:r>
            <a:r>
              <a:rPr lang="en-GB" sz="2000" dirty="0" smtClean="0">
                <a:latin typeface="Nyala" panose="02000504070300020003" pitchFamily="2" charset="0"/>
              </a:rPr>
              <a:t>nature, its </a:t>
            </a:r>
            <a:r>
              <a:rPr lang="en-GB" sz="2000" b="1" dirty="0">
                <a:latin typeface="Nyala" panose="02000504070300020003" pitchFamily="2" charset="0"/>
              </a:rPr>
              <a:t>hardware </a:t>
            </a:r>
            <a:r>
              <a:rPr lang="en-GB" sz="2000" b="1" dirty="0" smtClean="0">
                <a:latin typeface="Nyala" panose="02000504070300020003" pitchFamily="2" charset="0"/>
              </a:rPr>
              <a:t>failures</a:t>
            </a:r>
            <a:r>
              <a:rPr lang="en-GB" sz="2000" dirty="0" smtClean="0">
                <a:latin typeface="Nyala" panose="02000504070300020003" pitchFamily="2" charset="0"/>
              </a:rPr>
              <a:t>, </a:t>
            </a:r>
            <a:r>
              <a:rPr lang="en-GB" sz="2000" b="1" dirty="0" smtClean="0">
                <a:latin typeface="Nyala" panose="02000504070300020003" pitchFamily="2" charset="0"/>
              </a:rPr>
              <a:t>unscheduled</a:t>
            </a:r>
            <a:r>
              <a:rPr lang="en-GB" sz="2000" dirty="0" smtClean="0">
                <a:latin typeface="Nyala" panose="02000504070300020003" pitchFamily="2" charset="0"/>
              </a:rPr>
              <a:t> </a:t>
            </a:r>
            <a:r>
              <a:rPr lang="en-GB" sz="2000" b="1" dirty="0">
                <a:latin typeface="Nyala" panose="02000504070300020003" pitchFamily="2" charset="0"/>
              </a:rPr>
              <a:t>software</a:t>
            </a:r>
            <a:r>
              <a:rPr lang="en-GB" sz="2000" dirty="0">
                <a:latin typeface="Nyala" panose="02000504070300020003" pitchFamily="2" charset="0"/>
              </a:rPr>
              <a:t> </a:t>
            </a:r>
            <a:r>
              <a:rPr lang="en-GB" sz="2000" b="1" dirty="0">
                <a:latin typeface="Nyala" panose="02000504070300020003" pitchFamily="2" charset="0"/>
              </a:rPr>
              <a:t>downtime</a:t>
            </a:r>
            <a:r>
              <a:rPr lang="en-GB" sz="2000" dirty="0">
                <a:latin typeface="Nyala" panose="02000504070300020003" pitchFamily="2" charset="0"/>
              </a:rPr>
              <a:t> and </a:t>
            </a:r>
            <a:r>
              <a:rPr lang="en-GB" sz="2000" b="1" dirty="0">
                <a:latin typeface="Nyala" panose="02000504070300020003" pitchFamily="2" charset="0"/>
              </a:rPr>
              <a:t>network</a:t>
            </a:r>
            <a:r>
              <a:rPr lang="en-GB" sz="2000" dirty="0">
                <a:latin typeface="Nyala" panose="02000504070300020003" pitchFamily="2" charset="0"/>
              </a:rPr>
              <a:t> </a:t>
            </a:r>
            <a:r>
              <a:rPr lang="en-GB" sz="2000" b="1" dirty="0">
                <a:latin typeface="Nyala" panose="02000504070300020003" pitchFamily="2" charset="0"/>
              </a:rPr>
              <a:t>bandwidth</a:t>
            </a:r>
            <a:r>
              <a:rPr lang="en-GB" sz="2000" dirty="0">
                <a:latin typeface="Nyala" panose="02000504070300020003" pitchFamily="2" charset="0"/>
              </a:rPr>
              <a:t> </a:t>
            </a:r>
            <a:r>
              <a:rPr lang="en-GB" sz="2000" b="1" dirty="0">
                <a:latin typeface="Nyala" panose="02000504070300020003" pitchFamily="2" charset="0"/>
              </a:rPr>
              <a:t>issues</a:t>
            </a:r>
            <a:r>
              <a:rPr lang="en-GB" sz="2000" dirty="0">
                <a:latin typeface="Nyala" panose="02000504070300020003" pitchFamily="2" charset="0"/>
              </a:rPr>
              <a:t>. </a:t>
            </a:r>
            <a:endParaRPr lang="en-GB" sz="2000" dirty="0" smtClean="0">
              <a:solidFill>
                <a:schemeClr val="accent2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463550" indent="-231775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omic Sans MS" panose="030F0702030302020204" pitchFamily="66" charset="0"/>
                <a:cs typeface="Tahoma" panose="020B0604030504040204" pitchFamily="34" charset="0"/>
              </a:rPr>
              <a:t>How much uptime is the system providing the service?</a:t>
            </a:r>
          </a:p>
          <a:p>
            <a:pPr marL="463550" indent="-231775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Comic Sans MS" panose="030F0702030302020204" pitchFamily="66" charset="0"/>
                <a:cs typeface="Tahoma" panose="020B0604030504040204" pitchFamily="34" charset="0"/>
              </a:rPr>
              <a:t>Is the data accessible by users at all times?</a:t>
            </a:r>
          </a:p>
          <a:p>
            <a:pPr marL="463550" indent="-231775" algn="just">
              <a:buFont typeface="Arial" panose="020B0604020202020204" pitchFamily="34" charset="0"/>
              <a:buChar char="•"/>
            </a:pPr>
            <a:endParaRPr lang="en-US" sz="1800" dirty="0" smtClean="0">
              <a:latin typeface="Comic Sans MS" panose="030F0702030302020204" pitchFamily="66" charset="0"/>
              <a:cs typeface="Tahoma" panose="020B0604030504040204" pitchFamily="34" charset="0"/>
            </a:endParaRPr>
          </a:p>
          <a:p>
            <a:pPr marL="511175" lvl="1" indent="-279400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E4C7C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03286" y="5564404"/>
            <a:ext cx="7737428" cy="105087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omic Sans MS" panose="030F0702030302020204" pitchFamily="66" charset="0"/>
                <a:cs typeface="Tahoma" panose="020B0604030504040204" pitchFamily="34" charset="0"/>
              </a:rPr>
              <a:t>Failure of availability occurs if the data cannot be accessed by the end users. </a:t>
            </a:r>
          </a:p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657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Goals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Nyala" panose="02000504070300020003" pitchFamily="2" charset="0"/>
                <a:cs typeface="Tahoma" panose="020B0604030504040204" pitchFamily="34" charset="0"/>
              </a:rPr>
              <a:t>Security </a:t>
            </a:r>
            <a:r>
              <a:rPr lang="en-US" sz="2000" b="1" dirty="0">
                <a:latin typeface="Nyala" panose="02000504070300020003" pitchFamily="2" charset="0"/>
                <a:cs typeface="Tahoma" panose="020B0604030504040204" pitchFamily="34" charset="0"/>
              </a:rPr>
              <a:t>is expressed in terms of:</a:t>
            </a:r>
          </a:p>
          <a:p>
            <a:pPr marL="511175" lvl="1" indent="-457200" algn="just">
              <a:spcBef>
                <a:spcPct val="15000"/>
              </a:spcBef>
              <a:buClr>
                <a:srgbClr val="FF0000"/>
              </a:buClr>
              <a:buSzPct val="90000"/>
              <a:buFont typeface="+mj-lt"/>
              <a:buAutoNum type="arabicPeriod" startAt="4"/>
            </a:pPr>
            <a:r>
              <a:rPr lang="en-US" b="1" dirty="0" smtClean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Non-repudiation </a:t>
            </a:r>
            <a:endParaRPr lang="en-US" b="1" dirty="0">
              <a:solidFill>
                <a:srgbClr val="1E4C7C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519113" indent="-231775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Non-repudiation prevents either sender or receiver from denying a</a:t>
            </a:r>
            <a:br>
              <a:rPr lang="en-GB" sz="2000" dirty="0">
                <a:latin typeface="Nyala" panose="02000504070300020003" pitchFamily="2" charset="0"/>
              </a:rPr>
            </a:br>
            <a:r>
              <a:rPr lang="en-GB" sz="2000" dirty="0">
                <a:latin typeface="Nyala" panose="02000504070300020003" pitchFamily="2" charset="0"/>
              </a:rPr>
              <a:t>transmitted message.</a:t>
            </a:r>
          </a:p>
          <a:p>
            <a:pPr marL="519113" indent="-231775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This capability is crucial to e-commerce. </a:t>
            </a:r>
          </a:p>
          <a:p>
            <a:pPr marL="519113" indent="-231775" algn="just"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Without it an individual or entity can deny that he, she or it is responsible for a transaction, therefore not financially liable.</a:t>
            </a:r>
            <a:r>
              <a:rPr lang="en-GB" dirty="0"/>
              <a:t> </a:t>
            </a:r>
          </a:p>
          <a:p>
            <a:pPr marL="511175" lvl="1" indent="-457200" algn="just">
              <a:spcBef>
                <a:spcPct val="15000"/>
              </a:spcBef>
              <a:buClr>
                <a:srgbClr val="FF0000"/>
              </a:buClr>
              <a:buSzPct val="90000"/>
              <a:buFont typeface="+mj-lt"/>
              <a:buAutoNum type="arabicPeriod" startAt="5"/>
            </a:pPr>
            <a:r>
              <a:rPr lang="en-US" b="1" dirty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Authentication</a:t>
            </a:r>
            <a:endParaRPr lang="en-US" b="1" dirty="0"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511175" lvl="1" indent="-279400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latin typeface="Nyala" panose="02000504070300020003" pitchFamily="2" charset="0"/>
                <a:cs typeface="Tahoma" panose="020B0604030504040204" pitchFamily="34" charset="0"/>
              </a:rPr>
              <a:t>Authentication is a foundations of </a:t>
            </a:r>
            <a:r>
              <a:rPr lang="en-US" dirty="0" smtClean="0">
                <a:latin typeface="Nyala" panose="02000504070300020003" pitchFamily="2" charset="0"/>
                <a:cs typeface="Tahoma" panose="020B0604030504040204" pitchFamily="34" charset="0"/>
              </a:rPr>
              <a:t>security. </a:t>
            </a:r>
            <a:endParaRPr lang="en-US" dirty="0"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511175" lvl="1" indent="-279400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In its absence, security </a:t>
            </a:r>
            <a:r>
              <a:rPr lang="en-US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properties</a:t>
            </a:r>
            <a:r>
              <a:rPr lang="en-US" dirty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can be </a:t>
            </a:r>
            <a:r>
              <a:rPr lang="en-US" dirty="0" smtClean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violated.</a:t>
            </a:r>
            <a:endParaRPr lang="en-US" dirty="0">
              <a:solidFill>
                <a:srgbClr val="1E4C7C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511175" lvl="1" indent="-279400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  <a:cs typeface="Tahoma" panose="020B0604030504040204" pitchFamily="34" charset="0"/>
              </a:rPr>
              <a:t>Assures that </a:t>
            </a:r>
            <a:r>
              <a:rPr lang="en-GB" dirty="0">
                <a:latin typeface="Nyala" panose="02000504070300020003" pitchFamily="2" charset="0"/>
                <a:cs typeface="Tahoma" panose="020B0604030504040204" pitchFamily="34" charset="0"/>
              </a:rPr>
              <a:t>a communication is authentic.</a:t>
            </a:r>
          </a:p>
          <a:p>
            <a:pPr marL="511175" lvl="1" indent="-279400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The property of being genuine and being able to be </a:t>
            </a:r>
            <a:r>
              <a:rPr lang="en-GB" b="1" dirty="0">
                <a:latin typeface="Nyala" panose="02000504070300020003" pitchFamily="2" charset="0"/>
              </a:rPr>
              <a:t>verified and </a:t>
            </a:r>
            <a:r>
              <a:rPr lang="en-GB" b="1" dirty="0" smtClean="0">
                <a:latin typeface="Nyala" panose="02000504070300020003" pitchFamily="2" charset="0"/>
              </a:rPr>
              <a:t>trusted; confidence </a:t>
            </a:r>
            <a:r>
              <a:rPr lang="en-GB" b="1" dirty="0">
                <a:latin typeface="Nyala" panose="02000504070300020003" pitchFamily="2" charset="0"/>
              </a:rPr>
              <a:t>in the </a:t>
            </a:r>
            <a:r>
              <a:rPr lang="en-GB" b="1" dirty="0" smtClean="0">
                <a:latin typeface="Nyala" panose="02000504070300020003" pitchFamily="2" charset="0"/>
              </a:rPr>
              <a:t>validity of </a:t>
            </a:r>
            <a:r>
              <a:rPr lang="en-GB" b="1" dirty="0">
                <a:latin typeface="Nyala" panose="02000504070300020003" pitchFamily="2" charset="0"/>
              </a:rPr>
              <a:t>a transmission, a message, or message originator. </a:t>
            </a:r>
            <a:endParaRPr lang="en-GB" b="1" dirty="0" smtClean="0">
              <a:latin typeface="Nyala" panose="02000504070300020003" pitchFamily="2" charset="0"/>
            </a:endParaRPr>
          </a:p>
          <a:p>
            <a:pPr marL="511175" lvl="1" indent="-279400" algn="just">
              <a:spcBef>
                <a:spcPct val="15000"/>
              </a:spcBef>
              <a:buClr>
                <a:srgbClr val="FF0000"/>
              </a:buClr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This </a:t>
            </a:r>
            <a:r>
              <a:rPr lang="en-GB" dirty="0">
                <a:latin typeface="Nyala" panose="02000504070300020003" pitchFamily="2" charset="0"/>
              </a:rPr>
              <a:t>means </a:t>
            </a:r>
            <a:r>
              <a:rPr lang="en-GB" b="1" dirty="0">
                <a:latin typeface="Nyala" panose="02000504070300020003" pitchFamily="2" charset="0"/>
              </a:rPr>
              <a:t>verifying that users </a:t>
            </a:r>
            <a:r>
              <a:rPr lang="en-GB" dirty="0">
                <a:latin typeface="Nyala" panose="02000504070300020003" pitchFamily="2" charset="0"/>
              </a:rPr>
              <a:t>are </a:t>
            </a:r>
            <a:r>
              <a:rPr lang="en-GB" dirty="0" smtClean="0">
                <a:latin typeface="Nyala" panose="02000504070300020003" pitchFamily="2" charset="0"/>
              </a:rPr>
              <a:t>who they </a:t>
            </a:r>
            <a:r>
              <a:rPr lang="en-GB" dirty="0">
                <a:latin typeface="Nyala" panose="02000504070300020003" pitchFamily="2" charset="0"/>
              </a:rPr>
              <a:t>are and that each input arriving at the system came from a trusted </a:t>
            </a:r>
            <a:r>
              <a:rPr lang="en-GB" dirty="0" smtClean="0">
                <a:latin typeface="Nyala" panose="02000504070300020003" pitchFamily="2" charset="0"/>
              </a:rPr>
              <a:t>source.</a:t>
            </a:r>
            <a:endParaRPr lang="en-US" dirty="0">
              <a:solidFill>
                <a:srgbClr val="1E4C7C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  <a:latin typeface="Nyala" panose="02000504070300020003" pitchFamily="2" charset="0"/>
              </a:rPr>
              <a:t>Presentation outline</a:t>
            </a:r>
            <a:endParaRPr lang="en-US" b="1" dirty="0">
              <a:solidFill>
                <a:srgbClr val="C00000"/>
              </a:solidFill>
              <a:latin typeface="Nyala" panose="02000504070300020003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>
              <a:buClr>
                <a:srgbClr val="FF0000"/>
              </a:buClr>
            </a:pPr>
            <a:r>
              <a:rPr lang="en-US" dirty="0" smtClean="0">
                <a:latin typeface="Nyala" panose="02000504070300020003" pitchFamily="2" charset="0"/>
              </a:rPr>
              <a:t>Introduction </a:t>
            </a:r>
            <a:r>
              <a:rPr lang="en-US" dirty="0">
                <a:latin typeface="Nyala" panose="02000504070300020003" pitchFamily="2" charset="0"/>
              </a:rPr>
              <a:t>and terminologies </a:t>
            </a:r>
            <a:endParaRPr lang="en-US" dirty="0" smtClean="0">
              <a:latin typeface="Nyala" panose="02000504070300020003" pitchFamily="2" charset="0"/>
            </a:endParaRPr>
          </a:p>
          <a:p>
            <a:pPr lvl="1" algn="just">
              <a:buClr>
                <a:srgbClr val="FF0000"/>
              </a:buClr>
            </a:pPr>
            <a:r>
              <a:rPr lang="en-US" dirty="0" smtClean="0">
                <a:latin typeface="Nyala" panose="02000504070300020003" pitchFamily="2" charset="0"/>
              </a:rPr>
              <a:t>The cause of insecurity. </a:t>
            </a:r>
            <a:endParaRPr lang="en-GB" dirty="0">
              <a:latin typeface="Nyala" panose="02000504070300020003" pitchFamily="2" charset="0"/>
            </a:endParaRPr>
          </a:p>
          <a:p>
            <a:pPr lvl="1" algn="just">
              <a:buClr>
                <a:srgbClr val="FF0000"/>
              </a:buClr>
            </a:pPr>
            <a:r>
              <a:rPr lang="en-US" dirty="0">
                <a:latin typeface="Nyala" panose="02000504070300020003" pitchFamily="2" charset="0"/>
              </a:rPr>
              <a:t>Security goals </a:t>
            </a:r>
            <a:endParaRPr lang="en-US" dirty="0" smtClean="0">
              <a:latin typeface="Nyala" panose="02000504070300020003" pitchFamily="2" charset="0"/>
            </a:endParaRPr>
          </a:p>
          <a:p>
            <a:pPr lvl="1" algn="just">
              <a:buClr>
                <a:srgbClr val="FF0000"/>
              </a:buClr>
            </a:pPr>
            <a:r>
              <a:rPr lang="en-GB" dirty="0">
                <a:latin typeface="Nyala" panose="02000504070300020003" pitchFamily="2" charset="0"/>
              </a:rPr>
              <a:t>Security breach levels </a:t>
            </a:r>
            <a:endParaRPr lang="en-US" dirty="0">
              <a:latin typeface="Nyala" panose="02000504070300020003" pitchFamily="2" charset="0"/>
            </a:endParaRPr>
          </a:p>
          <a:p>
            <a:pPr lvl="1" algn="just">
              <a:buClr>
                <a:srgbClr val="FF0000"/>
              </a:buClr>
            </a:pPr>
            <a:r>
              <a:rPr lang="en-US" dirty="0" smtClean="0">
                <a:latin typeface="Nyala" panose="02000504070300020003" pitchFamily="2" charset="0"/>
              </a:rPr>
              <a:t>The challenges of computer security</a:t>
            </a:r>
          </a:p>
          <a:p>
            <a:pPr lvl="1" algn="just">
              <a:buClr>
                <a:srgbClr val="FF0000"/>
              </a:buClr>
            </a:pPr>
            <a:r>
              <a:rPr lang="en-GB" dirty="0" smtClean="0">
                <a:latin typeface="Nyala" panose="02000504070300020003" pitchFamily="2" charset="0"/>
              </a:rPr>
              <a:t>The OSI security architecture </a:t>
            </a:r>
          </a:p>
          <a:p>
            <a:pPr lvl="1" algn="just">
              <a:buClr>
                <a:srgbClr val="FF0000"/>
              </a:buClr>
            </a:pPr>
            <a:r>
              <a:rPr lang="en-US" dirty="0" smtClean="0">
                <a:latin typeface="Nyala" panose="02000504070300020003" pitchFamily="2" charset="0"/>
              </a:rPr>
              <a:t>Security </a:t>
            </a:r>
            <a:r>
              <a:rPr lang="en-US" dirty="0">
                <a:latin typeface="Nyala" panose="02000504070300020003" pitchFamily="2" charset="0"/>
              </a:rPr>
              <a:t>attacks </a:t>
            </a:r>
            <a:endParaRPr lang="en-GB" dirty="0">
              <a:latin typeface="Nyala" panose="02000504070300020003" pitchFamily="2" charset="0"/>
            </a:endParaRPr>
          </a:p>
          <a:p>
            <a:pPr lvl="1" algn="just">
              <a:buClr>
                <a:srgbClr val="FF0000"/>
              </a:buClr>
            </a:pPr>
            <a:r>
              <a:rPr lang="en-US" dirty="0">
                <a:latin typeface="Nyala" panose="02000504070300020003" pitchFamily="2" charset="0"/>
              </a:rPr>
              <a:t>Common security threats </a:t>
            </a:r>
            <a:endParaRPr lang="en-GB" dirty="0">
              <a:latin typeface="Nyala" panose="02000504070300020003" pitchFamily="2" charset="0"/>
            </a:endParaRPr>
          </a:p>
          <a:p>
            <a:pPr lvl="1" algn="just">
              <a:buClr>
                <a:srgbClr val="FF0000"/>
              </a:buClr>
            </a:pPr>
            <a:r>
              <a:rPr lang="en-US" dirty="0">
                <a:latin typeface="Nyala" panose="02000504070300020003" pitchFamily="2" charset="0"/>
              </a:rPr>
              <a:t>Security services and mechanisms </a:t>
            </a:r>
            <a:endParaRPr lang="en-GB" dirty="0">
              <a:latin typeface="Nyala" panose="02000504070300020003" pitchFamily="2" charset="0"/>
            </a:endParaRPr>
          </a:p>
          <a:p>
            <a:pPr lvl="1" algn="just">
              <a:buClr>
                <a:srgbClr val="FF0000"/>
              </a:buClr>
            </a:pPr>
            <a:r>
              <a:rPr lang="en-US" dirty="0">
                <a:latin typeface="Nyala" panose="02000504070300020003" pitchFamily="2" charset="0"/>
              </a:rPr>
              <a:t>Security techniques </a:t>
            </a:r>
            <a:endParaRPr lang="en-GB" dirty="0">
              <a:latin typeface="Nyala" panose="02000504070300020003" pitchFamily="2" charset="0"/>
            </a:endParaRPr>
          </a:p>
          <a:p>
            <a:pPr lvl="1" algn="just">
              <a:buClr>
                <a:srgbClr val="FF0000"/>
              </a:buClr>
            </a:pPr>
            <a:endParaRPr lang="en-US" dirty="0" smtClean="0">
              <a:latin typeface="Nyala" panose="02000504070300020003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E04B-2934-4CAE-A880-B81049B986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6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Nyala" panose="02000504070300020003" pitchFamily="2" charset="0"/>
              </a:rPr>
              <a:t>Security breach levels </a:t>
            </a:r>
            <a:r>
              <a:rPr lang="en-US" sz="2800" b="1" dirty="0">
                <a:latin typeface="Nyala" panose="02000504070300020003" pitchFamily="2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There are </a:t>
            </a:r>
            <a:r>
              <a:rPr lang="en-GB" sz="2000" b="1" dirty="0">
                <a:solidFill>
                  <a:srgbClr val="FF0000"/>
                </a:solidFill>
                <a:latin typeface="Nyala" panose="02000504070300020003" pitchFamily="2" charset="0"/>
              </a:rPr>
              <a:t>three levels </a:t>
            </a:r>
            <a:r>
              <a:rPr lang="en-GB" sz="2000" dirty="0">
                <a:latin typeface="Nyala" panose="02000504070300020003" pitchFamily="2" charset="0"/>
              </a:rPr>
              <a:t>of impact on organizations or individuals should </a:t>
            </a:r>
            <a:r>
              <a:rPr lang="en-GB" sz="2000" dirty="0" smtClean="0">
                <a:latin typeface="Nyala" panose="02000504070300020003" pitchFamily="2" charset="0"/>
              </a:rPr>
              <a:t>there be </a:t>
            </a:r>
            <a:r>
              <a:rPr lang="en-GB" sz="2000" dirty="0">
                <a:latin typeface="Nyala" panose="02000504070300020003" pitchFamily="2" charset="0"/>
              </a:rPr>
              <a:t>a breach of </a:t>
            </a:r>
            <a:r>
              <a:rPr lang="en-GB" sz="2000" dirty="0" smtClean="0">
                <a:latin typeface="Nyala" panose="02000504070300020003" pitchFamily="2" charset="0"/>
              </a:rPr>
              <a:t>security (i.e</a:t>
            </a:r>
            <a:r>
              <a:rPr lang="en-GB" sz="2000" dirty="0">
                <a:latin typeface="Nyala" panose="02000504070300020003" pitchFamily="2" charset="0"/>
              </a:rPr>
              <a:t>., a loss of confidentiality, integrity, or availability</a:t>
            </a:r>
            <a:r>
              <a:rPr lang="en-GB" sz="2000" dirty="0" smtClean="0">
                <a:latin typeface="Nyala" panose="02000504070300020003" pitchFamily="2" charset="0"/>
              </a:rPr>
              <a:t>).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These </a:t>
            </a:r>
            <a:r>
              <a:rPr lang="en-GB" sz="2000" dirty="0">
                <a:latin typeface="Nyala" panose="02000504070300020003" pitchFamily="2" charset="0"/>
              </a:rPr>
              <a:t>levels are: </a:t>
            </a:r>
            <a:r>
              <a:rPr lang="en-GB" sz="2000" b="1" dirty="0" smtClean="0">
                <a:solidFill>
                  <a:srgbClr val="FF0000"/>
                </a:solidFill>
                <a:latin typeface="Nyala" panose="02000504070300020003" pitchFamily="2" charset="0"/>
              </a:rPr>
              <a:t>Low level, moderate level and high level.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b="1" dirty="0">
                <a:solidFill>
                  <a:srgbClr val="FF0000"/>
                </a:solidFill>
                <a:latin typeface="Nyala" panose="02000504070300020003" pitchFamily="2" charset="0"/>
              </a:rPr>
              <a:t>Low</a:t>
            </a:r>
            <a:r>
              <a:rPr lang="en-GB" sz="2000" b="1" dirty="0">
                <a:latin typeface="Nyala" panose="02000504070300020003" pitchFamily="2" charset="0"/>
              </a:rPr>
              <a:t>: The loss could be expected to have a limited adverse effect </a:t>
            </a:r>
            <a:r>
              <a:rPr lang="en-GB" sz="2000" b="1" dirty="0" smtClean="0">
                <a:latin typeface="Nyala" panose="02000504070300020003" pitchFamily="2" charset="0"/>
              </a:rPr>
              <a:t>on organizational operations, organizational </a:t>
            </a:r>
            <a:r>
              <a:rPr lang="en-GB" sz="2000" b="1" dirty="0">
                <a:latin typeface="Nyala" panose="02000504070300020003" pitchFamily="2" charset="0"/>
              </a:rPr>
              <a:t>assets, or individuals.</a:t>
            </a:r>
            <a:r>
              <a:rPr lang="en-GB" sz="2000" dirty="0">
                <a:latin typeface="Nyala" panose="02000504070300020003" pitchFamily="2" charset="0"/>
              </a:rPr>
              <a:t> </a:t>
            </a:r>
            <a:endParaRPr lang="en-GB" sz="2000" dirty="0" smtClean="0">
              <a:latin typeface="Nyala" panose="02000504070300020003" pitchFamily="2" charset="0"/>
            </a:endParaRP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A </a:t>
            </a:r>
            <a:r>
              <a:rPr lang="en-GB" sz="2000" dirty="0">
                <a:latin typeface="Nyala" panose="02000504070300020003" pitchFamily="2" charset="0"/>
              </a:rPr>
              <a:t>limited adverse effect means that, for example, the loss </a:t>
            </a:r>
            <a:r>
              <a:rPr lang="en-GB" sz="2000" dirty="0" smtClean="0">
                <a:latin typeface="Nyala" panose="02000504070300020003" pitchFamily="2" charset="0"/>
              </a:rPr>
              <a:t>of confidentiality</a:t>
            </a:r>
            <a:r>
              <a:rPr lang="en-GB" sz="2000" dirty="0">
                <a:latin typeface="Nyala" panose="02000504070300020003" pitchFamily="2" charset="0"/>
              </a:rPr>
              <a:t>, integrity, or availability </a:t>
            </a:r>
            <a:r>
              <a:rPr lang="en-GB" sz="2000" dirty="0" smtClean="0">
                <a:latin typeface="Nyala" panose="02000504070300020003" pitchFamily="2" charset="0"/>
              </a:rPr>
              <a:t>might:</a:t>
            </a:r>
            <a:r>
              <a:rPr lang="en-GB" sz="2000" dirty="0">
                <a:latin typeface="Nyala" panose="02000504070300020003" pitchFamily="2" charset="0"/>
              </a:rPr>
              <a:t> </a:t>
            </a:r>
            <a:endParaRPr lang="en-GB" sz="2000" dirty="0" smtClean="0">
              <a:latin typeface="Nyala" panose="02000504070300020003" pitchFamily="2" charset="0"/>
            </a:endParaRPr>
          </a:p>
          <a:p>
            <a:pPr marL="736600" indent="-27305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Nyala" panose="02000504070300020003" pitchFamily="2" charset="0"/>
              </a:rPr>
              <a:t>Cause </a:t>
            </a:r>
            <a:r>
              <a:rPr lang="en-GB" sz="2000" dirty="0">
                <a:latin typeface="Nyala" panose="02000504070300020003" pitchFamily="2" charset="0"/>
              </a:rPr>
              <a:t>a degradation in mission capability to an extent and duration that the organization </a:t>
            </a:r>
            <a:r>
              <a:rPr lang="en-GB" sz="2000" dirty="0" smtClean="0">
                <a:latin typeface="Nyala" panose="02000504070300020003" pitchFamily="2" charset="0"/>
              </a:rPr>
              <a:t>is able </a:t>
            </a:r>
            <a:r>
              <a:rPr lang="en-GB" sz="2000" dirty="0">
                <a:latin typeface="Nyala" panose="02000504070300020003" pitchFamily="2" charset="0"/>
              </a:rPr>
              <a:t>to perform its primary functions, but the effectiveness of the functions is </a:t>
            </a:r>
            <a:r>
              <a:rPr lang="en-GB" sz="2000" dirty="0" smtClean="0">
                <a:latin typeface="Nyala" panose="02000504070300020003" pitchFamily="2" charset="0"/>
              </a:rPr>
              <a:t>noticeably reduced.</a:t>
            </a:r>
          </a:p>
          <a:p>
            <a:pPr marL="736600" indent="-27305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Nyala" panose="02000504070300020003" pitchFamily="2" charset="0"/>
              </a:rPr>
              <a:t>Result </a:t>
            </a:r>
            <a:r>
              <a:rPr lang="en-GB" sz="2000" dirty="0">
                <a:latin typeface="Nyala" panose="02000504070300020003" pitchFamily="2" charset="0"/>
              </a:rPr>
              <a:t>in minor damage to organizational </a:t>
            </a:r>
            <a:r>
              <a:rPr lang="en-GB" sz="2000" dirty="0" smtClean="0">
                <a:latin typeface="Nyala" panose="02000504070300020003" pitchFamily="2" charset="0"/>
              </a:rPr>
              <a:t>assets.</a:t>
            </a:r>
          </a:p>
          <a:p>
            <a:pPr marL="736600" indent="-27305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Nyala" panose="02000504070300020003" pitchFamily="2" charset="0"/>
              </a:rPr>
              <a:t>Result </a:t>
            </a:r>
            <a:r>
              <a:rPr lang="en-GB" sz="2000" dirty="0">
                <a:latin typeface="Nyala" panose="02000504070300020003" pitchFamily="2" charset="0"/>
              </a:rPr>
              <a:t>in minor financial loss; </a:t>
            </a:r>
            <a:r>
              <a:rPr lang="en-GB" sz="2000" dirty="0" smtClean="0">
                <a:latin typeface="Nyala" panose="02000504070300020003" pitchFamily="2" charset="0"/>
              </a:rPr>
              <a:t>or</a:t>
            </a:r>
          </a:p>
          <a:p>
            <a:pPr marL="736600" indent="-27305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Nyala" panose="02000504070300020003" pitchFamily="2" charset="0"/>
              </a:rPr>
              <a:t>Result </a:t>
            </a:r>
            <a:r>
              <a:rPr lang="en-GB" sz="2000" dirty="0">
                <a:latin typeface="Nyala" panose="02000504070300020003" pitchFamily="2" charset="0"/>
              </a:rPr>
              <a:t>in minor harm to individuals. </a:t>
            </a:r>
            <a:endParaRPr lang="en-US" sz="2000" dirty="0">
              <a:solidFill>
                <a:srgbClr val="1E4C7C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33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Nyala" panose="02000504070300020003" pitchFamily="2" charset="0"/>
              </a:rPr>
              <a:t>Security breach levels </a:t>
            </a:r>
            <a:r>
              <a:rPr lang="en-US" sz="2800" b="1" dirty="0">
                <a:latin typeface="Nyala" panose="02000504070300020003" pitchFamily="2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GB" sz="2000" b="1" dirty="0" smtClean="0">
                <a:solidFill>
                  <a:srgbClr val="FF0000"/>
                </a:solidFill>
                <a:latin typeface="Nyala" panose="02000504070300020003" pitchFamily="2" charset="0"/>
              </a:rPr>
              <a:t>Moderate</a:t>
            </a:r>
            <a:r>
              <a:rPr lang="en-GB" sz="2000" b="1" dirty="0">
                <a:latin typeface="Nyala" panose="02000504070300020003" pitchFamily="2" charset="0"/>
              </a:rPr>
              <a:t>: The loss could be expected to have a serious adverse effect on organizational </a:t>
            </a:r>
            <a:r>
              <a:rPr lang="en-GB" sz="2000" b="1" dirty="0" smtClean="0">
                <a:latin typeface="Nyala" panose="02000504070300020003" pitchFamily="2" charset="0"/>
              </a:rPr>
              <a:t>operations, organizational </a:t>
            </a:r>
            <a:r>
              <a:rPr lang="en-GB" sz="2000" b="1" dirty="0">
                <a:latin typeface="Nyala" panose="02000504070300020003" pitchFamily="2" charset="0"/>
              </a:rPr>
              <a:t>assets, or individuals.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A </a:t>
            </a:r>
            <a:r>
              <a:rPr lang="en-GB" sz="2000" dirty="0">
                <a:latin typeface="Nyala" panose="02000504070300020003" pitchFamily="2" charset="0"/>
              </a:rPr>
              <a:t>serious adverse effect means that, for example, the </a:t>
            </a:r>
            <a:r>
              <a:rPr lang="en-GB" sz="2000" dirty="0" smtClean="0">
                <a:latin typeface="Nyala" panose="02000504070300020003" pitchFamily="2" charset="0"/>
              </a:rPr>
              <a:t>loss might</a:t>
            </a:r>
            <a:r>
              <a:rPr lang="en-GB" sz="2000" dirty="0">
                <a:latin typeface="Nyala" panose="02000504070300020003" pitchFamily="2" charset="0"/>
              </a:rPr>
              <a:t>:</a:t>
            </a:r>
            <a:br>
              <a:rPr lang="en-GB" sz="2000" dirty="0">
                <a:latin typeface="Nyala" panose="02000504070300020003" pitchFamily="2" charset="0"/>
              </a:rPr>
            </a:br>
            <a:endParaRPr lang="en-GB" sz="2000" dirty="0" smtClean="0">
              <a:latin typeface="Nyala" panose="02000504070300020003" pitchFamily="2" charset="0"/>
            </a:endParaRPr>
          </a:p>
          <a:p>
            <a:pPr marL="804863" indent="-341313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Nyala" panose="02000504070300020003" pitchFamily="2" charset="0"/>
              </a:rPr>
              <a:t>Cause a significant degradation in mission capability to an extent and duration that the organization is able to perform its primary functions, but the effectiveness of the functions is significantly reduced;</a:t>
            </a:r>
          </a:p>
          <a:p>
            <a:pPr marL="804863" indent="-341313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Nyala" panose="02000504070300020003" pitchFamily="2" charset="0"/>
              </a:rPr>
              <a:t>Result in significant damage to organizational assets;</a:t>
            </a:r>
            <a:endParaRPr lang="en-GB" sz="2000" dirty="0">
              <a:latin typeface="Nyala" panose="02000504070300020003" pitchFamily="2" charset="0"/>
            </a:endParaRPr>
          </a:p>
          <a:p>
            <a:pPr marL="804863" indent="-341313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Nyala" panose="02000504070300020003" pitchFamily="2" charset="0"/>
              </a:rPr>
              <a:t>Result in significant financial loss; or </a:t>
            </a:r>
          </a:p>
          <a:p>
            <a:pPr marL="804863" indent="-341313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Nyala" panose="02000504070300020003" pitchFamily="2" charset="0"/>
              </a:rPr>
              <a:t>Result in significant harm to individuals that does not involve loss of life or serious, </a:t>
            </a:r>
            <a:r>
              <a:rPr lang="en-GB" sz="2000" dirty="0" smtClean="0">
                <a:latin typeface="Nyala" panose="02000504070300020003" pitchFamily="2" charset="0"/>
              </a:rPr>
              <a:t>life threatening injuries.</a:t>
            </a:r>
            <a:endParaRPr lang="en-US" sz="2000" dirty="0">
              <a:solidFill>
                <a:srgbClr val="1E4C7C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0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Nyala" panose="02000504070300020003" pitchFamily="2" charset="0"/>
              </a:rPr>
              <a:t>Security breach levels </a:t>
            </a:r>
            <a:r>
              <a:rPr lang="en-US" sz="2800" b="1" dirty="0">
                <a:latin typeface="Nyala" panose="02000504070300020003" pitchFamily="2" charset="0"/>
              </a:rPr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GB" sz="2000" b="1" dirty="0">
                <a:solidFill>
                  <a:srgbClr val="FF0000"/>
                </a:solidFill>
                <a:latin typeface="Nyala" panose="02000504070300020003" pitchFamily="2" charset="0"/>
              </a:rPr>
              <a:t>High</a:t>
            </a:r>
            <a:r>
              <a:rPr lang="en-GB" sz="2000" b="1" dirty="0">
                <a:latin typeface="Nyala" panose="02000504070300020003" pitchFamily="2" charset="0"/>
              </a:rPr>
              <a:t>: The loss could be expected to have a severe or catastrophic adverse effect on </a:t>
            </a:r>
            <a:r>
              <a:rPr lang="en-GB" sz="2000" b="1" dirty="0" smtClean="0">
                <a:latin typeface="Nyala" panose="02000504070300020003" pitchFamily="2" charset="0"/>
              </a:rPr>
              <a:t>organizational operations</a:t>
            </a:r>
            <a:r>
              <a:rPr lang="en-GB" sz="2000" b="1" dirty="0">
                <a:latin typeface="Nyala" panose="02000504070300020003" pitchFamily="2" charset="0"/>
              </a:rPr>
              <a:t>, organizational assets, or individuals. 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A </a:t>
            </a:r>
            <a:r>
              <a:rPr lang="en-GB" sz="2000" dirty="0">
                <a:latin typeface="Nyala" panose="02000504070300020003" pitchFamily="2" charset="0"/>
              </a:rPr>
              <a:t>severe or catastrophic adverse effect means </a:t>
            </a:r>
            <a:r>
              <a:rPr lang="en-GB" sz="2000" dirty="0" smtClean="0">
                <a:latin typeface="Nyala" panose="02000504070300020003" pitchFamily="2" charset="0"/>
              </a:rPr>
              <a:t>that, for example</a:t>
            </a:r>
            <a:r>
              <a:rPr lang="en-GB" sz="2000" dirty="0">
                <a:latin typeface="Nyala" panose="02000504070300020003" pitchFamily="2" charset="0"/>
              </a:rPr>
              <a:t>, the loss might: </a:t>
            </a:r>
            <a:endParaRPr lang="en-GB" sz="2000" dirty="0" smtClean="0">
              <a:latin typeface="Nyala" panose="02000504070300020003" pitchFamily="2" charset="0"/>
            </a:endParaRPr>
          </a:p>
          <a:p>
            <a:pPr marL="736600" indent="-39528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Nyala" panose="02000504070300020003" pitchFamily="2" charset="0"/>
              </a:rPr>
              <a:t>Cause a severe degradation in or loss of mission capability to an extent and duration that </a:t>
            </a:r>
            <a:r>
              <a:rPr lang="en-GB" sz="2000" dirty="0" smtClean="0">
                <a:latin typeface="Nyala" panose="02000504070300020003" pitchFamily="2" charset="0"/>
              </a:rPr>
              <a:t>the organization </a:t>
            </a:r>
            <a:r>
              <a:rPr lang="en-GB" sz="2000" dirty="0">
                <a:latin typeface="Nyala" panose="02000504070300020003" pitchFamily="2" charset="0"/>
              </a:rPr>
              <a:t>is not able to perform one or more of its primary </a:t>
            </a:r>
            <a:r>
              <a:rPr lang="en-GB" sz="2000" dirty="0" smtClean="0">
                <a:latin typeface="Nyala" panose="02000504070300020003" pitchFamily="2" charset="0"/>
              </a:rPr>
              <a:t>functions;</a:t>
            </a:r>
            <a:endParaRPr lang="en-GB" sz="2000" dirty="0">
              <a:latin typeface="Nyala" panose="02000504070300020003" pitchFamily="2" charset="0"/>
            </a:endParaRPr>
          </a:p>
          <a:p>
            <a:pPr marL="736600" indent="-39528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Nyala" panose="02000504070300020003" pitchFamily="2" charset="0"/>
              </a:rPr>
              <a:t>Result </a:t>
            </a:r>
            <a:r>
              <a:rPr lang="en-GB" sz="2000" dirty="0">
                <a:latin typeface="Nyala" panose="02000504070300020003" pitchFamily="2" charset="0"/>
              </a:rPr>
              <a:t>in major damage to organizational </a:t>
            </a:r>
            <a:r>
              <a:rPr lang="en-GB" sz="2000" dirty="0" smtClean="0">
                <a:latin typeface="Nyala" panose="02000504070300020003" pitchFamily="2" charset="0"/>
              </a:rPr>
              <a:t>assets;</a:t>
            </a:r>
            <a:endParaRPr lang="en-GB" sz="2000" dirty="0">
              <a:latin typeface="Nyala" panose="02000504070300020003" pitchFamily="2" charset="0"/>
            </a:endParaRPr>
          </a:p>
          <a:p>
            <a:pPr marL="736600" indent="-39528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Nyala" panose="02000504070300020003" pitchFamily="2" charset="0"/>
              </a:rPr>
              <a:t>Result </a:t>
            </a:r>
            <a:r>
              <a:rPr lang="en-GB" sz="2000" dirty="0">
                <a:latin typeface="Nyala" panose="02000504070300020003" pitchFamily="2" charset="0"/>
              </a:rPr>
              <a:t>in major financial loss; </a:t>
            </a:r>
            <a:r>
              <a:rPr lang="en-GB" sz="2000" dirty="0" smtClean="0">
                <a:latin typeface="Nyala" panose="02000504070300020003" pitchFamily="2" charset="0"/>
              </a:rPr>
              <a:t>or</a:t>
            </a:r>
          </a:p>
          <a:p>
            <a:pPr marL="736600" indent="-395288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 smtClean="0">
                <a:latin typeface="Nyala" panose="02000504070300020003" pitchFamily="2" charset="0"/>
              </a:rPr>
              <a:t>Result </a:t>
            </a:r>
            <a:r>
              <a:rPr lang="en-GB" sz="2000" dirty="0">
                <a:latin typeface="Nyala" panose="02000504070300020003" pitchFamily="2" charset="0"/>
              </a:rPr>
              <a:t>in severe or catastrophic harm to individuals involving loss of life or serious, </a:t>
            </a:r>
            <a:r>
              <a:rPr lang="en-GB" sz="2000" dirty="0" smtClean="0">
                <a:latin typeface="Nyala" panose="02000504070300020003" pitchFamily="2" charset="0"/>
              </a:rPr>
              <a:t>life threatening </a:t>
            </a:r>
            <a:r>
              <a:rPr lang="en-GB" sz="2000" dirty="0">
                <a:latin typeface="Nyala" panose="02000504070300020003" pitchFamily="2" charset="0"/>
              </a:rPr>
              <a:t>injuries. </a:t>
            </a:r>
            <a:endParaRPr lang="en-US" sz="2000" dirty="0">
              <a:solidFill>
                <a:srgbClr val="1E4C7C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9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Nyala" panose="02000504070300020003" pitchFamily="2" charset="0"/>
              </a:rPr>
              <a:t>The Challenges of Computer Security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Nyala" panose="02000504070300020003" pitchFamily="2" charset="0"/>
              </a:rPr>
              <a:t>Computer and network security is both fascinating and complex. Some of the</a:t>
            </a:r>
            <a:br>
              <a:rPr lang="en-GB" sz="2000" b="1" dirty="0">
                <a:latin typeface="Nyala" panose="02000504070300020003" pitchFamily="2" charset="0"/>
              </a:rPr>
            </a:br>
            <a:r>
              <a:rPr lang="en-GB" sz="2000" b="1" dirty="0">
                <a:latin typeface="Nyala" panose="02000504070300020003" pitchFamily="2" charset="0"/>
              </a:rPr>
              <a:t>reasons follow</a:t>
            </a:r>
            <a:r>
              <a:rPr lang="en-GB" sz="2000" b="1" dirty="0" smtClean="0">
                <a:latin typeface="Nyala" panose="02000504070300020003" pitchFamily="2" charset="0"/>
              </a:rPr>
              <a:t>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dirty="0">
                <a:latin typeface="Nyala" panose="02000504070300020003" pitchFamily="2" charset="0"/>
              </a:rPr>
              <a:t>Security is not as simple as it might first appear to the novice. </a:t>
            </a:r>
            <a:r>
              <a:rPr lang="en-GB" sz="2000" dirty="0" smtClean="0">
                <a:latin typeface="Nyala" panose="02000504070300020003" pitchFamily="2" charset="0"/>
              </a:rPr>
              <a:t>The requirements </a:t>
            </a:r>
            <a:r>
              <a:rPr lang="en-GB" sz="2000" dirty="0">
                <a:latin typeface="Nyala" panose="02000504070300020003" pitchFamily="2" charset="0"/>
              </a:rPr>
              <a:t>seem to </a:t>
            </a:r>
            <a:r>
              <a:rPr lang="en-GB" sz="2000" dirty="0" smtClean="0">
                <a:latin typeface="Nyala" panose="02000504070300020003" pitchFamily="2" charset="0"/>
              </a:rPr>
              <a:t>be straightforward</a:t>
            </a:r>
            <a:r>
              <a:rPr lang="en-GB" sz="2000" dirty="0">
                <a:latin typeface="Nyala" panose="02000504070300020003" pitchFamily="2" charset="0"/>
              </a:rPr>
              <a:t>; indeed, most of the major requirements for security services can be given </a:t>
            </a:r>
            <a:r>
              <a:rPr lang="en-GB" sz="2000" dirty="0" smtClean="0">
                <a:latin typeface="Nyala" panose="02000504070300020003" pitchFamily="2" charset="0"/>
              </a:rPr>
              <a:t>self explanatory</a:t>
            </a:r>
            <a:r>
              <a:rPr lang="en-GB" sz="2000" dirty="0">
                <a:latin typeface="Nyala" panose="02000504070300020003" pitchFamily="2" charset="0"/>
              </a:rPr>
              <a:t>, one-word labels: confidentiality, authentication, nonrepudiation, or integrity. But</a:t>
            </a:r>
            <a:br>
              <a:rPr lang="en-GB" sz="2000" dirty="0">
                <a:latin typeface="Nyala" panose="02000504070300020003" pitchFamily="2" charset="0"/>
              </a:rPr>
            </a:br>
            <a:r>
              <a:rPr lang="en-GB" sz="2000" dirty="0">
                <a:latin typeface="Nyala" panose="02000504070300020003" pitchFamily="2" charset="0"/>
              </a:rPr>
              <a:t>the mechanisms used to meet those requirements can be </a:t>
            </a:r>
            <a:r>
              <a:rPr lang="en-GB" sz="2000" dirty="0" smtClean="0">
                <a:latin typeface="Nyala" panose="02000504070300020003" pitchFamily="2" charset="0"/>
              </a:rPr>
              <a:t>quite, </a:t>
            </a:r>
            <a:r>
              <a:rPr lang="en-GB" sz="2000" dirty="0">
                <a:latin typeface="Nyala" panose="02000504070300020003" pitchFamily="2" charset="0"/>
              </a:rPr>
              <a:t>complex, and </a:t>
            </a:r>
            <a:r>
              <a:rPr lang="en-GB" sz="2000" dirty="0" smtClean="0">
                <a:latin typeface="Nyala" panose="02000504070300020003" pitchFamily="2" charset="0"/>
              </a:rPr>
              <a:t>understanding them </a:t>
            </a:r>
            <a:r>
              <a:rPr lang="en-GB" sz="2000" dirty="0">
                <a:latin typeface="Nyala" panose="02000504070300020003" pitchFamily="2" charset="0"/>
              </a:rPr>
              <a:t>may involve rather subtle reasoning. </a:t>
            </a:r>
            <a:r>
              <a:rPr lang="en-GB" sz="2000" dirty="0" smtClean="0">
                <a:latin typeface="Nyala" panose="02000504070300020003" pitchFamily="2" charset="0"/>
              </a:rPr>
              <a:t>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dirty="0">
                <a:latin typeface="Nyala" panose="02000504070300020003" pitchFamily="2" charset="0"/>
              </a:rPr>
              <a:t>In developing a particular security mechanism or algorithm, one must always </a:t>
            </a:r>
            <a:r>
              <a:rPr lang="en-GB" sz="2000" dirty="0" smtClean="0">
                <a:latin typeface="Nyala" panose="02000504070300020003" pitchFamily="2" charset="0"/>
              </a:rPr>
              <a:t>consider potential </a:t>
            </a:r>
            <a:r>
              <a:rPr lang="en-GB" sz="2000" dirty="0">
                <a:latin typeface="Nyala" panose="02000504070300020003" pitchFamily="2" charset="0"/>
              </a:rPr>
              <a:t>attacks on those security features. In many cases, successful attacks are designed </a:t>
            </a:r>
            <a:r>
              <a:rPr lang="en-GB" sz="2000" dirty="0" smtClean="0">
                <a:latin typeface="Nyala" panose="02000504070300020003" pitchFamily="2" charset="0"/>
              </a:rPr>
              <a:t>by looking </a:t>
            </a:r>
            <a:r>
              <a:rPr lang="en-GB" sz="2000" dirty="0">
                <a:latin typeface="Nyala" panose="02000504070300020003" pitchFamily="2" charset="0"/>
              </a:rPr>
              <a:t>at the problem in a completely different way, therefore exploiting an </a:t>
            </a:r>
            <a:r>
              <a:rPr lang="en-GB" sz="2000" dirty="0" smtClean="0">
                <a:latin typeface="Nyala" panose="02000504070300020003" pitchFamily="2" charset="0"/>
              </a:rPr>
              <a:t>unexpected weakness </a:t>
            </a:r>
            <a:r>
              <a:rPr lang="en-GB" sz="2000" dirty="0">
                <a:latin typeface="Nyala" panose="02000504070300020003" pitchFamily="2" charset="0"/>
              </a:rPr>
              <a:t>in the mechanism. </a:t>
            </a:r>
            <a:endParaRPr lang="en-GB" sz="2000" dirty="0" smtClean="0">
              <a:latin typeface="Nyala" panose="02000504070300020003" pitchFamily="2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dirty="0">
                <a:latin typeface="Nyala" panose="02000504070300020003" pitchFamily="2" charset="0"/>
              </a:rPr>
              <a:t>Because of point 2, the procedures used to provide particular services are </a:t>
            </a:r>
            <a:r>
              <a:rPr lang="en-GB" sz="2000" dirty="0" smtClean="0">
                <a:latin typeface="Nyala" panose="02000504070300020003" pitchFamily="2" charset="0"/>
              </a:rPr>
              <a:t>often counter intuitive</a:t>
            </a:r>
            <a:r>
              <a:rPr lang="en-GB" sz="2000" dirty="0">
                <a:latin typeface="Nyala" panose="02000504070300020003" pitchFamily="2" charset="0"/>
              </a:rPr>
              <a:t>. Typically, a security mechanism is complex, and it is not obvious from </a:t>
            </a:r>
            <a:r>
              <a:rPr lang="en-GB" sz="2000" dirty="0" smtClean="0">
                <a:latin typeface="Nyala" panose="02000504070300020003" pitchFamily="2" charset="0"/>
              </a:rPr>
              <a:t>the</a:t>
            </a:r>
            <a:r>
              <a:rPr lang="en-GB" sz="2000" dirty="0">
                <a:latin typeface="Nyala" panose="02000504070300020003" pitchFamily="2" charset="0"/>
              </a:rPr>
              <a:t> </a:t>
            </a:r>
            <a:r>
              <a:rPr lang="en-GB" sz="2000" dirty="0" smtClean="0">
                <a:latin typeface="Nyala" panose="02000504070300020003" pitchFamily="2" charset="0"/>
              </a:rPr>
              <a:t>statement </a:t>
            </a:r>
            <a:r>
              <a:rPr lang="en-GB" sz="2000" dirty="0">
                <a:latin typeface="Nyala" panose="02000504070300020003" pitchFamily="2" charset="0"/>
              </a:rPr>
              <a:t>of a particular requirement that </a:t>
            </a:r>
            <a:r>
              <a:rPr lang="en-GB" sz="2000" dirty="0" smtClean="0">
                <a:latin typeface="Nyala" panose="02000504070300020003" pitchFamily="2" charset="0"/>
              </a:rPr>
              <a:t>such elaborate </a:t>
            </a:r>
            <a:r>
              <a:rPr lang="en-GB" sz="2000" dirty="0">
                <a:latin typeface="Nyala" panose="02000504070300020003" pitchFamily="2" charset="0"/>
              </a:rPr>
              <a:t>measures are needed. It is only </a:t>
            </a:r>
            <a:r>
              <a:rPr lang="en-GB" sz="2000" dirty="0" smtClean="0">
                <a:latin typeface="Nyala" panose="02000504070300020003" pitchFamily="2" charset="0"/>
              </a:rPr>
              <a:t>when the </a:t>
            </a:r>
            <a:r>
              <a:rPr lang="en-GB" sz="2000" dirty="0">
                <a:latin typeface="Nyala" panose="02000504070300020003" pitchFamily="2" charset="0"/>
              </a:rPr>
              <a:t>various aspects of the threat are considered that elaborate security mechanisms make sense. </a:t>
            </a:r>
            <a:endParaRPr lang="en-US" sz="2000" dirty="0"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96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Nyala" panose="02000504070300020003" pitchFamily="2" charset="0"/>
              </a:rPr>
              <a:t>The Challenges of Computer Security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Nyala" panose="02000504070300020003" pitchFamily="2" charset="0"/>
              </a:rPr>
              <a:t>Computer and network security is both fascinating and complex. Some of the</a:t>
            </a:r>
            <a:br>
              <a:rPr lang="en-GB" sz="2000" b="1" dirty="0">
                <a:latin typeface="Nyala" panose="02000504070300020003" pitchFamily="2" charset="0"/>
              </a:rPr>
            </a:br>
            <a:r>
              <a:rPr lang="en-GB" sz="2000" b="1" dirty="0">
                <a:latin typeface="Nyala" panose="02000504070300020003" pitchFamily="2" charset="0"/>
              </a:rPr>
              <a:t>reasons follow</a:t>
            </a:r>
            <a:r>
              <a:rPr lang="en-GB" sz="2000" b="1" dirty="0" smtClean="0">
                <a:latin typeface="Nyala" panose="02000504070300020003" pitchFamily="2" charset="0"/>
              </a:rPr>
              <a:t>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GB" sz="2000" dirty="0">
                <a:latin typeface="Nyala" panose="02000504070300020003" pitchFamily="2" charset="0"/>
              </a:rPr>
              <a:t>Having designed various security mechanisms, it is necessary to decide where to use </a:t>
            </a:r>
            <a:r>
              <a:rPr lang="en-GB" sz="2000" dirty="0" smtClean="0">
                <a:latin typeface="Nyala" panose="02000504070300020003" pitchFamily="2" charset="0"/>
              </a:rPr>
              <a:t>them. This </a:t>
            </a:r>
            <a:r>
              <a:rPr lang="en-GB" sz="2000" dirty="0">
                <a:latin typeface="Nyala" panose="02000504070300020003" pitchFamily="2" charset="0"/>
              </a:rPr>
              <a:t>is true both in terms of physical placement (e.g., at what points in a network are </a:t>
            </a:r>
            <a:r>
              <a:rPr lang="en-GB" sz="2000" dirty="0" smtClean="0">
                <a:latin typeface="Nyala" panose="02000504070300020003" pitchFamily="2" charset="0"/>
              </a:rPr>
              <a:t>certain security </a:t>
            </a:r>
            <a:r>
              <a:rPr lang="en-GB" sz="2000" dirty="0">
                <a:latin typeface="Nyala" panose="02000504070300020003" pitchFamily="2" charset="0"/>
              </a:rPr>
              <a:t>mechanisms needed) and in a logical sense (e.g., at what layer or layers of </a:t>
            </a:r>
            <a:r>
              <a:rPr lang="en-GB" sz="2000" dirty="0" smtClean="0">
                <a:latin typeface="Nyala" panose="02000504070300020003" pitchFamily="2" charset="0"/>
              </a:rPr>
              <a:t>an architecture </a:t>
            </a:r>
            <a:r>
              <a:rPr lang="en-GB" sz="2000" dirty="0">
                <a:latin typeface="Nyala" panose="02000504070300020003" pitchFamily="2" charset="0"/>
              </a:rPr>
              <a:t>such as </a:t>
            </a:r>
            <a:r>
              <a:rPr lang="en-GB" sz="2000" dirty="0" smtClean="0">
                <a:latin typeface="Nyala" panose="02000504070300020003" pitchFamily="2" charset="0"/>
              </a:rPr>
              <a:t>TCP/IP should mechanisms </a:t>
            </a:r>
            <a:r>
              <a:rPr lang="en-GB" sz="2000" dirty="0">
                <a:latin typeface="Nyala" panose="02000504070300020003" pitchFamily="2" charset="0"/>
              </a:rPr>
              <a:t>be </a:t>
            </a:r>
            <a:r>
              <a:rPr lang="en-GB" sz="2000" dirty="0" smtClean="0">
                <a:latin typeface="Nyala" panose="02000504070300020003" pitchFamily="2" charset="0"/>
              </a:rPr>
              <a:t>placed).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GB" sz="2000" dirty="0">
                <a:latin typeface="Nyala" panose="02000504070300020003" pitchFamily="2" charset="0"/>
              </a:rPr>
              <a:t>Security mechanisms typically involve more than a particular algorithm or </a:t>
            </a:r>
            <a:r>
              <a:rPr lang="en-GB" sz="2000" dirty="0" smtClean="0">
                <a:latin typeface="Nyala" panose="02000504070300020003" pitchFamily="2" charset="0"/>
              </a:rPr>
              <a:t>protocol. They also require </a:t>
            </a:r>
            <a:r>
              <a:rPr lang="en-GB" sz="2000" dirty="0">
                <a:latin typeface="Nyala" panose="02000504070300020003" pitchFamily="2" charset="0"/>
              </a:rPr>
              <a:t>that participants be in possession of some secret information (e.g., an encryption key</a:t>
            </a:r>
            <a:r>
              <a:rPr lang="en-GB" sz="2000" dirty="0" smtClean="0">
                <a:latin typeface="Nyala" panose="02000504070300020003" pitchFamily="2" charset="0"/>
              </a:rPr>
              <a:t>), which </a:t>
            </a:r>
            <a:r>
              <a:rPr lang="en-GB" sz="2000" dirty="0">
                <a:latin typeface="Nyala" panose="02000504070300020003" pitchFamily="2" charset="0"/>
              </a:rPr>
              <a:t>raises questions about the creation, distribution, and protection of that </a:t>
            </a:r>
            <a:r>
              <a:rPr lang="en-GB" sz="2000" dirty="0" smtClean="0">
                <a:latin typeface="Nyala" panose="02000504070300020003" pitchFamily="2" charset="0"/>
              </a:rPr>
              <a:t>secret information</a:t>
            </a:r>
            <a:r>
              <a:rPr lang="en-GB" sz="2000" dirty="0">
                <a:latin typeface="Nyala" panose="02000504070300020003" pitchFamily="2" charset="0"/>
              </a:rPr>
              <a:t>. </a:t>
            </a:r>
            <a:r>
              <a:rPr lang="en-GB" sz="2000" dirty="0" smtClean="0">
                <a:latin typeface="Nyala" panose="02000504070300020003" pitchFamily="2" charset="0"/>
              </a:rPr>
              <a:t>There </a:t>
            </a:r>
            <a:r>
              <a:rPr lang="en-GB" sz="2000" dirty="0">
                <a:latin typeface="Nyala" panose="02000504070300020003" pitchFamily="2" charset="0"/>
              </a:rPr>
              <a:t>also may be a reliance on communications protocols whose </a:t>
            </a:r>
            <a:r>
              <a:rPr lang="en-GB" sz="2000" dirty="0" smtClean="0">
                <a:latin typeface="Nyala" panose="02000504070300020003" pitchFamily="2" charset="0"/>
              </a:rPr>
              <a:t>behaviour </a:t>
            </a:r>
            <a:r>
              <a:rPr lang="en-GB" sz="2000" dirty="0">
                <a:latin typeface="Nyala" panose="02000504070300020003" pitchFamily="2" charset="0"/>
              </a:rPr>
              <a:t>may</a:t>
            </a:r>
            <a:br>
              <a:rPr lang="en-GB" sz="2000" dirty="0">
                <a:latin typeface="Nyala" panose="02000504070300020003" pitchFamily="2" charset="0"/>
              </a:rPr>
            </a:br>
            <a:r>
              <a:rPr lang="en-GB" sz="2000" dirty="0">
                <a:latin typeface="Nyala" panose="02000504070300020003" pitchFamily="2" charset="0"/>
              </a:rPr>
              <a:t>complicate the task of developing the security mechanism. For example, if the </a:t>
            </a:r>
            <a:r>
              <a:rPr lang="en-GB" sz="2000" dirty="0" smtClean="0">
                <a:latin typeface="Nyala" panose="02000504070300020003" pitchFamily="2" charset="0"/>
              </a:rPr>
              <a:t>proper functioning </a:t>
            </a:r>
            <a:r>
              <a:rPr lang="en-GB" sz="2000" dirty="0">
                <a:latin typeface="Nyala" panose="02000504070300020003" pitchFamily="2" charset="0"/>
              </a:rPr>
              <a:t>of the security mechanism requires setting time limits on the transit time of </a:t>
            </a:r>
            <a:r>
              <a:rPr lang="en-GB" sz="2000" dirty="0" smtClean="0">
                <a:latin typeface="Nyala" panose="02000504070300020003" pitchFamily="2" charset="0"/>
              </a:rPr>
              <a:t>a message </a:t>
            </a:r>
            <a:r>
              <a:rPr lang="en-GB" sz="2000" dirty="0">
                <a:latin typeface="Nyala" panose="02000504070300020003" pitchFamily="2" charset="0"/>
              </a:rPr>
              <a:t>from sender to receiver, then any protocol or network that introduces </a:t>
            </a:r>
            <a:r>
              <a:rPr lang="en-GB" sz="2000" dirty="0" smtClean="0">
                <a:latin typeface="Nyala" panose="02000504070300020003" pitchFamily="2" charset="0"/>
              </a:rPr>
              <a:t>variable, unpredictable </a:t>
            </a:r>
            <a:r>
              <a:rPr lang="en-GB" sz="2000" dirty="0">
                <a:latin typeface="Nyala" panose="02000504070300020003" pitchFamily="2" charset="0"/>
              </a:rPr>
              <a:t>delays may render such time limits meaningless. </a:t>
            </a:r>
            <a:endParaRPr lang="en-US" sz="2000" dirty="0"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40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latin typeface="Nyala" panose="02000504070300020003" pitchFamily="2" charset="0"/>
              </a:rPr>
              <a:t>The Challenges of Computer Security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Nyala" panose="02000504070300020003" pitchFamily="2" charset="0"/>
              </a:rPr>
              <a:t>Computer and network security is both fascinating and complex. Some of the</a:t>
            </a:r>
            <a:br>
              <a:rPr lang="en-GB" sz="2000" b="1" dirty="0">
                <a:latin typeface="Nyala" panose="02000504070300020003" pitchFamily="2" charset="0"/>
              </a:rPr>
            </a:br>
            <a:r>
              <a:rPr lang="en-GB" sz="2000" b="1" dirty="0">
                <a:latin typeface="Nyala" panose="02000504070300020003" pitchFamily="2" charset="0"/>
              </a:rPr>
              <a:t>reasons follow</a:t>
            </a:r>
            <a:r>
              <a:rPr lang="en-GB" sz="2000" b="1" dirty="0" smtClean="0">
                <a:latin typeface="Nyala" panose="02000504070300020003" pitchFamily="2" charset="0"/>
              </a:rPr>
              <a:t>: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000" dirty="0">
                <a:latin typeface="Nyala" panose="02000504070300020003" pitchFamily="2" charset="0"/>
              </a:rPr>
              <a:t>Computer and network security is essentially a battle of wits between a </a:t>
            </a:r>
            <a:r>
              <a:rPr lang="en-GB" sz="2000" dirty="0" smtClean="0">
                <a:latin typeface="Nyala" panose="02000504070300020003" pitchFamily="2" charset="0"/>
              </a:rPr>
              <a:t>perpetrator (criminal) </a:t>
            </a:r>
            <a:r>
              <a:rPr lang="en-GB" sz="2000" dirty="0">
                <a:latin typeface="Nyala" panose="02000504070300020003" pitchFamily="2" charset="0"/>
              </a:rPr>
              <a:t>who </a:t>
            </a:r>
            <a:r>
              <a:rPr lang="en-GB" sz="2000" dirty="0" smtClean="0">
                <a:latin typeface="Nyala" panose="02000504070300020003" pitchFamily="2" charset="0"/>
              </a:rPr>
              <a:t>tries to </a:t>
            </a:r>
            <a:r>
              <a:rPr lang="en-GB" sz="2000" dirty="0">
                <a:latin typeface="Nyala" panose="02000504070300020003" pitchFamily="2" charset="0"/>
              </a:rPr>
              <a:t>find holes and the designer or administrator </a:t>
            </a:r>
            <a:r>
              <a:rPr lang="en-GB" sz="2000" dirty="0" smtClean="0">
                <a:latin typeface="Nyala" panose="02000504070300020003" pitchFamily="2" charset="0"/>
              </a:rPr>
              <a:t>who tries </a:t>
            </a:r>
            <a:r>
              <a:rPr lang="en-GB" sz="2000" dirty="0">
                <a:latin typeface="Nyala" panose="02000504070300020003" pitchFamily="2" charset="0"/>
              </a:rPr>
              <a:t>to close them. The great </a:t>
            </a:r>
            <a:r>
              <a:rPr lang="en-GB" sz="2000" dirty="0" smtClean="0">
                <a:latin typeface="Nyala" panose="02000504070300020003" pitchFamily="2" charset="0"/>
              </a:rPr>
              <a:t>advantage that </a:t>
            </a:r>
            <a:r>
              <a:rPr lang="en-GB" sz="2000" dirty="0">
                <a:latin typeface="Nyala" panose="02000504070300020003" pitchFamily="2" charset="0"/>
              </a:rPr>
              <a:t>the attacker has is that he or she need only find a single weakness, while the designer </a:t>
            </a:r>
            <a:r>
              <a:rPr lang="en-GB" sz="2000" dirty="0" smtClean="0">
                <a:latin typeface="Nyala" panose="02000504070300020003" pitchFamily="2" charset="0"/>
              </a:rPr>
              <a:t>must find </a:t>
            </a:r>
            <a:r>
              <a:rPr lang="en-GB" sz="2000" dirty="0">
                <a:latin typeface="Nyala" panose="02000504070300020003" pitchFamily="2" charset="0"/>
              </a:rPr>
              <a:t>and eliminate all weaknesses to achieve perfect security. </a:t>
            </a:r>
            <a:r>
              <a:rPr lang="en-GB" sz="2000" dirty="0" smtClean="0"/>
              <a:t> 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000" dirty="0">
                <a:latin typeface="Nyala" panose="02000504070300020003" pitchFamily="2" charset="0"/>
              </a:rPr>
              <a:t>There is a natural tendency on the part of users and system managers to perceive little </a:t>
            </a:r>
            <a:r>
              <a:rPr lang="en-GB" sz="2000" dirty="0" smtClean="0">
                <a:latin typeface="Nyala" panose="02000504070300020003" pitchFamily="2" charset="0"/>
              </a:rPr>
              <a:t>benefit from </a:t>
            </a:r>
            <a:r>
              <a:rPr lang="en-GB" sz="2000" dirty="0">
                <a:latin typeface="Nyala" panose="02000504070300020003" pitchFamily="2" charset="0"/>
              </a:rPr>
              <a:t>security investment until a security failure occurs. </a:t>
            </a:r>
            <a:endParaRPr lang="en-GB" sz="2000" dirty="0"/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000" dirty="0" smtClean="0">
                <a:latin typeface="Nyala" panose="02000504070300020003" pitchFamily="2" charset="0"/>
              </a:rPr>
              <a:t>Security </a:t>
            </a:r>
            <a:r>
              <a:rPr lang="en-GB" sz="2000" dirty="0">
                <a:latin typeface="Nyala" panose="02000504070300020003" pitchFamily="2" charset="0"/>
              </a:rPr>
              <a:t>requires regular, even constant, monitoring, and this is difficult in today’s </a:t>
            </a:r>
            <a:r>
              <a:rPr lang="en-GB" sz="2000" dirty="0" smtClean="0">
                <a:latin typeface="Nyala" panose="02000504070300020003" pitchFamily="2" charset="0"/>
              </a:rPr>
              <a:t>short-term, overloaded environment.</a:t>
            </a: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000" dirty="0">
                <a:latin typeface="Nyala" panose="02000504070300020003" pitchFamily="2" charset="0"/>
              </a:rPr>
              <a:t>Security is still too often an afterthought to be incorporated into a system after the design </a:t>
            </a:r>
            <a:r>
              <a:rPr lang="en-GB" sz="2000" dirty="0" smtClean="0">
                <a:latin typeface="Nyala" panose="02000504070300020003" pitchFamily="2" charset="0"/>
              </a:rPr>
              <a:t>is complete </a:t>
            </a:r>
            <a:r>
              <a:rPr lang="en-GB" sz="2000" dirty="0">
                <a:latin typeface="Nyala" panose="02000504070300020003" pitchFamily="2" charset="0"/>
              </a:rPr>
              <a:t>rather than being an integral part of the design process. </a:t>
            </a:r>
            <a:endParaRPr lang="en-GB" sz="2000" dirty="0" smtClean="0">
              <a:latin typeface="Nyala" panose="02000504070300020003" pitchFamily="2" charset="0"/>
            </a:endParaRPr>
          </a:p>
          <a:p>
            <a:pPr marL="457200" indent="-45720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6"/>
            </a:pPr>
            <a:r>
              <a:rPr lang="en-GB" sz="2000" dirty="0">
                <a:latin typeface="Nyala" panose="02000504070300020003" pitchFamily="2" charset="0"/>
              </a:rPr>
              <a:t>Many users and even security administrators view strong security as </a:t>
            </a:r>
            <a:r>
              <a:rPr lang="en-GB" sz="2000" dirty="0" smtClean="0">
                <a:latin typeface="Nyala" panose="02000504070300020003" pitchFamily="2" charset="0"/>
              </a:rPr>
              <a:t>an impediment </a:t>
            </a:r>
            <a:r>
              <a:rPr lang="en-GB" sz="2000" dirty="0">
                <a:latin typeface="Nyala" panose="02000504070300020003" pitchFamily="2" charset="0"/>
              </a:rPr>
              <a:t>to </a:t>
            </a:r>
            <a:r>
              <a:rPr lang="en-GB" sz="2000" dirty="0" smtClean="0">
                <a:latin typeface="Nyala" panose="02000504070300020003" pitchFamily="2" charset="0"/>
              </a:rPr>
              <a:t>efficient and </a:t>
            </a:r>
            <a:r>
              <a:rPr lang="en-GB" sz="2000" dirty="0">
                <a:latin typeface="Nyala" panose="02000504070300020003" pitchFamily="2" charset="0"/>
              </a:rPr>
              <a:t>user-friendly operation of an information system or use of information. </a:t>
            </a:r>
            <a:endParaRPr lang="en-US" sz="2000" dirty="0"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 smtClean="0">
                <a:latin typeface="Nyala" panose="02000504070300020003" pitchFamily="2" charset="0"/>
              </a:rPr>
              <a:t>The OSI Security Architecture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511175" lvl="1" indent="-2794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200" dirty="0">
                <a:latin typeface="Nyala" panose="02000504070300020003" pitchFamily="2" charset="0"/>
              </a:rPr>
              <a:t>The OSI security architecture focuses on security attacks, mechanisms, </a:t>
            </a:r>
            <a:r>
              <a:rPr lang="en-GB" sz="2200" dirty="0" smtClean="0">
                <a:latin typeface="Nyala" panose="02000504070300020003" pitchFamily="2" charset="0"/>
              </a:rPr>
              <a:t>and services. These </a:t>
            </a:r>
            <a:r>
              <a:rPr lang="en-GB" sz="2200" dirty="0">
                <a:latin typeface="Nyala" panose="02000504070300020003" pitchFamily="2" charset="0"/>
              </a:rPr>
              <a:t>can </a:t>
            </a:r>
            <a:r>
              <a:rPr lang="en-GB" sz="2200" dirty="0" smtClean="0">
                <a:latin typeface="Nyala" panose="02000504070300020003" pitchFamily="2" charset="0"/>
              </a:rPr>
              <a:t>be defined </a:t>
            </a:r>
            <a:r>
              <a:rPr lang="en-GB" sz="2200" dirty="0">
                <a:latin typeface="Nyala" panose="02000504070300020003" pitchFamily="2" charset="0"/>
              </a:rPr>
              <a:t>briefly </a:t>
            </a:r>
            <a:r>
              <a:rPr lang="en-GB" sz="2200" dirty="0" smtClean="0">
                <a:latin typeface="Nyala" panose="02000504070300020003" pitchFamily="2" charset="0"/>
              </a:rPr>
              <a:t>as</a:t>
            </a:r>
            <a:endParaRPr lang="en-GB" sz="2200" dirty="0">
              <a:latin typeface="Nyala" panose="02000504070300020003" pitchFamily="2" charset="0"/>
            </a:endParaRPr>
          </a:p>
          <a:p>
            <a:pPr marL="1317625"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/>
            </a:pPr>
            <a:r>
              <a:rPr lang="en-GB" sz="2200" b="1" dirty="0" smtClean="0">
                <a:latin typeface="Nyala" panose="02000504070300020003" pitchFamily="2" charset="0"/>
              </a:rPr>
              <a:t>Security </a:t>
            </a:r>
            <a:r>
              <a:rPr lang="en-GB" sz="2200" b="1" dirty="0">
                <a:latin typeface="Nyala" panose="02000504070300020003" pitchFamily="2" charset="0"/>
              </a:rPr>
              <a:t>attack: </a:t>
            </a:r>
            <a:r>
              <a:rPr lang="en-GB" sz="2200" dirty="0">
                <a:latin typeface="Nyala" panose="02000504070300020003" pitchFamily="2" charset="0"/>
              </a:rPr>
              <a:t>Any action that compromises the security of information owned by </a:t>
            </a:r>
            <a:r>
              <a:rPr lang="en-GB" sz="2200" dirty="0" smtClean="0">
                <a:latin typeface="Nyala" panose="02000504070300020003" pitchFamily="2" charset="0"/>
              </a:rPr>
              <a:t>an organization.</a:t>
            </a:r>
            <a:endParaRPr lang="en-GB" sz="2200" dirty="0">
              <a:latin typeface="Nyala" panose="02000504070300020003" pitchFamily="2" charset="0"/>
            </a:endParaRPr>
          </a:p>
          <a:p>
            <a:pPr marL="1317625"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/>
            </a:pPr>
            <a:r>
              <a:rPr lang="en-GB" sz="2200" b="1" dirty="0" smtClean="0">
                <a:latin typeface="Nyala" panose="02000504070300020003" pitchFamily="2" charset="0"/>
              </a:rPr>
              <a:t>Security </a:t>
            </a:r>
            <a:r>
              <a:rPr lang="en-GB" sz="2200" b="1" dirty="0">
                <a:latin typeface="Nyala" panose="02000504070300020003" pitchFamily="2" charset="0"/>
              </a:rPr>
              <a:t>mechanism: </a:t>
            </a:r>
            <a:r>
              <a:rPr lang="en-GB" sz="2200" dirty="0">
                <a:latin typeface="Nyala" panose="02000504070300020003" pitchFamily="2" charset="0"/>
              </a:rPr>
              <a:t>A process (or a device incorporating such a process) that is </a:t>
            </a:r>
            <a:r>
              <a:rPr lang="en-GB" sz="2200" dirty="0" smtClean="0">
                <a:latin typeface="Nyala" panose="02000504070300020003" pitchFamily="2" charset="0"/>
              </a:rPr>
              <a:t>designed </a:t>
            </a:r>
            <a:r>
              <a:rPr lang="en-GB" sz="2200" b="1" dirty="0" smtClean="0">
                <a:latin typeface="Nyala" panose="02000504070300020003" pitchFamily="2" charset="0"/>
              </a:rPr>
              <a:t>to </a:t>
            </a:r>
            <a:r>
              <a:rPr lang="en-GB" sz="2200" b="1" dirty="0">
                <a:latin typeface="Nyala" panose="02000504070300020003" pitchFamily="2" charset="0"/>
              </a:rPr>
              <a:t>detect, prevent, or recover </a:t>
            </a:r>
            <a:r>
              <a:rPr lang="en-GB" sz="2200" dirty="0">
                <a:latin typeface="Nyala" panose="02000504070300020003" pitchFamily="2" charset="0"/>
              </a:rPr>
              <a:t>from a security </a:t>
            </a:r>
            <a:r>
              <a:rPr lang="en-GB" sz="2200" dirty="0" smtClean="0">
                <a:latin typeface="Nyala" panose="02000504070300020003" pitchFamily="2" charset="0"/>
              </a:rPr>
              <a:t>attack.</a:t>
            </a:r>
            <a:endParaRPr lang="en-GB" sz="2200" dirty="0">
              <a:latin typeface="Nyala" panose="02000504070300020003" pitchFamily="2" charset="0"/>
            </a:endParaRPr>
          </a:p>
          <a:p>
            <a:pPr marL="1317625"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/>
            </a:pPr>
            <a:r>
              <a:rPr lang="en-GB" sz="2200" b="1" dirty="0" smtClean="0">
                <a:latin typeface="Nyala" panose="02000504070300020003" pitchFamily="2" charset="0"/>
              </a:rPr>
              <a:t>Security </a:t>
            </a:r>
            <a:r>
              <a:rPr lang="en-GB" sz="2200" b="1" dirty="0">
                <a:latin typeface="Nyala" panose="02000504070300020003" pitchFamily="2" charset="0"/>
              </a:rPr>
              <a:t>service: </a:t>
            </a:r>
            <a:r>
              <a:rPr lang="en-GB" sz="2200" dirty="0">
                <a:latin typeface="Nyala" panose="02000504070300020003" pitchFamily="2" charset="0"/>
              </a:rPr>
              <a:t>A processing or communication service that enhances the security of </a:t>
            </a:r>
            <a:r>
              <a:rPr lang="en-GB" sz="2200" dirty="0" smtClean="0">
                <a:latin typeface="Nyala" panose="02000504070300020003" pitchFamily="2" charset="0"/>
              </a:rPr>
              <a:t>the data </a:t>
            </a:r>
            <a:r>
              <a:rPr lang="en-GB" sz="2200" dirty="0">
                <a:latin typeface="Nyala" panose="02000504070300020003" pitchFamily="2" charset="0"/>
              </a:rPr>
              <a:t>processing systems and the information transfers of an organization. </a:t>
            </a:r>
          </a:p>
          <a:p>
            <a:pPr marL="574675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Nyala" panose="02000504070300020003" pitchFamily="2" charset="0"/>
              </a:rPr>
              <a:t>The </a:t>
            </a:r>
            <a:r>
              <a:rPr lang="en-GB" sz="2200" dirty="0">
                <a:latin typeface="Nyala" panose="02000504070300020003" pitchFamily="2" charset="0"/>
              </a:rPr>
              <a:t>services are intended to counter security attacks, and they make use of one or more security </a:t>
            </a:r>
            <a:r>
              <a:rPr lang="en-GB" sz="2200" dirty="0" smtClean="0">
                <a:latin typeface="Nyala" panose="02000504070300020003" pitchFamily="2" charset="0"/>
              </a:rPr>
              <a:t>mechanisms to </a:t>
            </a:r>
            <a:r>
              <a:rPr lang="en-GB" sz="2200" dirty="0">
                <a:latin typeface="Nyala" panose="02000504070300020003" pitchFamily="2" charset="0"/>
              </a:rPr>
              <a:t>provide the service. </a:t>
            </a:r>
            <a:endParaRPr lang="en-GB" sz="2200" b="1" dirty="0">
              <a:latin typeface="Nyala" panose="02000504070300020003" pitchFamily="2" charset="0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8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511175" lvl="1" indent="-2794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Security </a:t>
            </a:r>
            <a:r>
              <a:rPr lang="en-GB" dirty="0">
                <a:latin typeface="Nyala" panose="02000504070300020003" pitchFamily="2" charset="0"/>
              </a:rPr>
              <a:t>attacks can be characterized as the different sorts of </a:t>
            </a:r>
            <a:r>
              <a:rPr lang="en-GB" dirty="0" smtClean="0">
                <a:latin typeface="Nyala" panose="02000504070300020003" pitchFamily="2" charset="0"/>
              </a:rPr>
              <a:t>systematic activities </a:t>
            </a:r>
            <a:r>
              <a:rPr lang="en-GB" dirty="0">
                <a:latin typeface="Nyala" panose="02000504070300020003" pitchFamily="2" charset="0"/>
              </a:rPr>
              <a:t>aimed </a:t>
            </a:r>
            <a:r>
              <a:rPr lang="en-GB" dirty="0" smtClean="0">
                <a:latin typeface="Nyala" panose="02000504070300020003" pitchFamily="2" charset="0"/>
              </a:rPr>
              <a:t>at decreasing </a:t>
            </a:r>
            <a:r>
              <a:rPr lang="en-GB" dirty="0">
                <a:latin typeface="Nyala" panose="02000504070300020003" pitchFamily="2" charset="0"/>
              </a:rPr>
              <a:t>or corrupting the security. </a:t>
            </a:r>
            <a:endParaRPr lang="en-GB" dirty="0" smtClean="0">
              <a:latin typeface="Nyala" panose="02000504070300020003" pitchFamily="2" charset="0"/>
            </a:endParaRPr>
          </a:p>
          <a:p>
            <a:pPr marL="511175" lvl="1" indent="-2794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From </a:t>
            </a:r>
            <a:r>
              <a:rPr lang="en-GB" dirty="0">
                <a:latin typeface="Nyala" panose="02000504070300020003" pitchFamily="2" charset="0"/>
              </a:rPr>
              <a:t>this perspective, </a:t>
            </a:r>
            <a:r>
              <a:rPr lang="en-GB" b="1" dirty="0">
                <a:solidFill>
                  <a:srgbClr val="FF0000"/>
                </a:solidFill>
                <a:latin typeface="Nyala" panose="02000504070300020003" pitchFamily="2" charset="0"/>
              </a:rPr>
              <a:t>an attack can be defined as a </a:t>
            </a:r>
            <a:r>
              <a:rPr lang="en-GB" b="1" dirty="0" smtClean="0">
                <a:solidFill>
                  <a:srgbClr val="FF0000"/>
                </a:solidFill>
                <a:latin typeface="Nyala" panose="02000504070300020003" pitchFamily="2" charset="0"/>
              </a:rPr>
              <a:t>systematic threat generated </a:t>
            </a:r>
            <a:r>
              <a:rPr lang="en-GB" b="1" dirty="0">
                <a:solidFill>
                  <a:srgbClr val="FF0000"/>
                </a:solidFill>
                <a:latin typeface="Nyala" panose="02000504070300020003" pitchFamily="2" charset="0"/>
              </a:rPr>
              <a:t>by an entity in an artificial, deliberate and intelligent way. </a:t>
            </a:r>
            <a:endParaRPr lang="en-GB" b="1" dirty="0" smtClean="0">
              <a:solidFill>
                <a:srgbClr val="FF0000"/>
              </a:solidFill>
              <a:latin typeface="Nyala" panose="02000504070300020003" pitchFamily="2" charset="0"/>
            </a:endParaRPr>
          </a:p>
          <a:p>
            <a:pPr marL="511175" lvl="1" indent="-2794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The terms </a:t>
            </a:r>
            <a:r>
              <a:rPr lang="en-GB" dirty="0">
                <a:latin typeface="Nyala" panose="02000504070300020003" pitchFamily="2" charset="0"/>
              </a:rPr>
              <a:t>threat (</a:t>
            </a:r>
            <a:r>
              <a:rPr lang="en-GB" dirty="0" smtClean="0">
                <a:latin typeface="Nyala" panose="02000504070300020003" pitchFamily="2" charset="0"/>
              </a:rPr>
              <a:t>a possible </a:t>
            </a:r>
            <a:r>
              <a:rPr lang="en-GB" dirty="0">
                <a:latin typeface="Nyala" panose="02000504070300020003" pitchFamily="2" charset="0"/>
              </a:rPr>
              <a:t>danger that might exploit a vulnerability) and attack (a deliberate attempt to evade </a:t>
            </a:r>
            <a:r>
              <a:rPr lang="en-GB" dirty="0" smtClean="0">
                <a:latin typeface="Nyala" panose="02000504070300020003" pitchFamily="2" charset="0"/>
              </a:rPr>
              <a:t>security services</a:t>
            </a:r>
            <a:r>
              <a:rPr lang="en-GB" dirty="0">
                <a:latin typeface="Nyala" panose="02000504070300020003" pitchFamily="2" charset="0"/>
              </a:rPr>
              <a:t>) are commonly used to mean more or less the same thing. </a:t>
            </a:r>
            <a:r>
              <a:rPr lang="en-GB" dirty="0" smtClean="0">
                <a:latin typeface="Nyala" panose="02000504070300020003" pitchFamily="2" charset="0"/>
              </a:rPr>
              <a:t> </a:t>
            </a:r>
          </a:p>
          <a:p>
            <a:pPr marL="231775" lvl="1" algn="just">
              <a:lnSpc>
                <a:spcPct val="100000"/>
              </a:lnSpc>
              <a:spcBef>
                <a:spcPct val="15000"/>
              </a:spcBef>
              <a:buSzPct val="90000"/>
            </a:pPr>
            <a:endParaRPr lang="en-GB" dirty="0" smtClean="0">
              <a:latin typeface="Nyala" panose="02000504070300020003" pitchFamily="2" charset="0"/>
            </a:endParaRPr>
          </a:p>
          <a:p>
            <a:pPr marL="511175" lvl="1" indent="-2794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Conceptually</a:t>
            </a:r>
            <a:r>
              <a:rPr lang="en-GB" dirty="0">
                <a:latin typeface="Nyala" panose="02000504070300020003" pitchFamily="2" charset="0"/>
              </a:rPr>
              <a:t>, the security attacks can </a:t>
            </a:r>
            <a:r>
              <a:rPr lang="en-GB" dirty="0" smtClean="0">
                <a:latin typeface="Nyala" panose="02000504070300020003" pitchFamily="2" charset="0"/>
              </a:rPr>
              <a:t>be classified </a:t>
            </a:r>
            <a:r>
              <a:rPr lang="en-GB" dirty="0">
                <a:latin typeface="Nyala" panose="02000504070300020003" pitchFamily="2" charset="0"/>
              </a:rPr>
              <a:t>into two types that are active </a:t>
            </a:r>
            <a:r>
              <a:rPr lang="en-GB" dirty="0" smtClean="0">
                <a:latin typeface="Nyala" panose="02000504070300020003" pitchFamily="2" charset="0"/>
              </a:rPr>
              <a:t>and passive </a:t>
            </a:r>
            <a:r>
              <a:rPr lang="en-GB" dirty="0">
                <a:latin typeface="Nyala" panose="02000504070300020003" pitchFamily="2" charset="0"/>
              </a:rPr>
              <a:t>attacks where the attacker </a:t>
            </a:r>
            <a:r>
              <a:rPr lang="en-GB" dirty="0" smtClean="0">
                <a:latin typeface="Nyala" panose="02000504070300020003" pitchFamily="2" charset="0"/>
              </a:rPr>
              <a:t>gains illegal </a:t>
            </a:r>
            <a:r>
              <a:rPr lang="en-GB" dirty="0">
                <a:latin typeface="Nyala" panose="02000504070300020003" pitchFamily="2" charset="0"/>
              </a:rPr>
              <a:t>access to the system’s resources. </a:t>
            </a:r>
            <a:endParaRPr lang="en-GB" dirty="0" smtClean="0">
              <a:latin typeface="Nyala" panose="02000504070300020003" pitchFamily="2" charset="0"/>
            </a:endParaRPr>
          </a:p>
          <a:p>
            <a:pPr marL="688975" lvl="1" indent="403225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lphaUcPeriod"/>
            </a:pPr>
            <a:r>
              <a:rPr lang="en-GB" sz="2400" b="1" dirty="0" smtClean="0">
                <a:latin typeface="Nyala" panose="02000504070300020003" pitchFamily="2" charset="0"/>
              </a:rPr>
              <a:t> </a:t>
            </a:r>
            <a:r>
              <a:rPr lang="en-GB" sz="2400" b="1" dirty="0">
                <a:latin typeface="Nyala" panose="02000504070300020003" pitchFamily="2" charset="0"/>
              </a:rPr>
              <a:t>Passive </a:t>
            </a:r>
            <a:r>
              <a:rPr lang="en-GB" sz="2400" b="1" dirty="0" smtClean="0">
                <a:latin typeface="Nyala" panose="02000504070300020003" pitchFamily="2" charset="0"/>
              </a:rPr>
              <a:t>attacks</a:t>
            </a:r>
            <a:endParaRPr lang="en-GB" sz="2400" b="1" dirty="0">
              <a:latin typeface="Nyala" panose="02000504070300020003" pitchFamily="2" charset="0"/>
            </a:endParaRPr>
          </a:p>
          <a:p>
            <a:pPr marL="688975" lvl="1" indent="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lphaUcPeriod"/>
            </a:pPr>
            <a:r>
              <a:rPr lang="en-GB" sz="2400" b="1" dirty="0" smtClean="0">
                <a:latin typeface="Nyala" panose="02000504070300020003" pitchFamily="2" charset="0"/>
              </a:rPr>
              <a:t>Active </a:t>
            </a:r>
            <a:r>
              <a:rPr lang="en-GB" sz="2400" b="1" dirty="0">
                <a:latin typeface="Nyala" panose="02000504070300020003" pitchFamily="2" charset="0"/>
              </a:rPr>
              <a:t>attacks </a:t>
            </a:r>
            <a:endParaRPr lang="en-US" sz="2400" b="1" dirty="0"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4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231775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Passive attacks</a:t>
            </a: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  <a:cs typeface="Tahoma" panose="020B0604030504040204" pitchFamily="34" charset="0"/>
              </a:rPr>
              <a:t>A </a:t>
            </a: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passive attack</a:t>
            </a:r>
            <a:r>
              <a:rPr lang="en-GB" dirty="0">
                <a:latin typeface="Nyala" panose="02000504070300020003" pitchFamily="2" charset="0"/>
                <a:cs typeface="Tahoma" panose="020B0604030504040204" pitchFamily="34" charset="0"/>
              </a:rPr>
              <a:t> attempt to learn or make </a:t>
            </a:r>
            <a:r>
              <a:rPr lang="en-GB" b="1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use of the information without changing the content </a:t>
            </a:r>
            <a:r>
              <a:rPr lang="en-GB" dirty="0">
                <a:latin typeface="Nyala" panose="02000504070300020003" pitchFamily="2" charset="0"/>
                <a:cs typeface="Tahoma" panose="020B0604030504040204" pitchFamily="34" charset="0"/>
              </a:rPr>
              <a:t>of the message and disrupting the operation of the communication</a:t>
            </a:r>
            <a:r>
              <a:rPr lang="en-GB" dirty="0" smtClean="0">
                <a:latin typeface="Nyala" panose="02000504070300020003" pitchFamily="2" charset="0"/>
                <a:cs typeface="Tahoma" panose="020B0604030504040204" pitchFamily="34" charset="0"/>
              </a:rPr>
              <a:t>.</a:t>
            </a: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A passive attack is one where the attacker only </a:t>
            </a:r>
            <a:r>
              <a:rPr lang="en-GB" b="1" dirty="0">
                <a:solidFill>
                  <a:srgbClr val="FF0000"/>
                </a:solidFill>
                <a:latin typeface="Nyala" panose="02000504070300020003" pitchFamily="2" charset="0"/>
              </a:rPr>
              <a:t>monitors</a:t>
            </a:r>
            <a:r>
              <a:rPr lang="en-GB" dirty="0">
                <a:latin typeface="Nyala" panose="02000504070300020003" pitchFamily="2" charset="0"/>
              </a:rPr>
              <a:t> the communication channel.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A passive </a:t>
            </a:r>
            <a:r>
              <a:rPr lang="en-GB" dirty="0">
                <a:latin typeface="Nyala" panose="02000504070300020003" pitchFamily="2" charset="0"/>
              </a:rPr>
              <a:t>attacker only </a:t>
            </a: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  <a:t>threatens</a:t>
            </a:r>
            <a:r>
              <a:rPr lang="en-GB" dirty="0">
                <a:latin typeface="Nyala" panose="02000504070300020003" pitchFamily="2" charset="0"/>
              </a:rPr>
              <a:t> the </a:t>
            </a: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  <a:t>confidentiality</a:t>
            </a:r>
            <a:r>
              <a:rPr lang="en-GB" dirty="0">
                <a:latin typeface="Nyala" panose="02000504070300020003" pitchFamily="2" charset="0"/>
              </a:rPr>
              <a:t> of data.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Due </a:t>
            </a:r>
            <a:r>
              <a:rPr lang="en-GB" dirty="0">
                <a:latin typeface="Nyala" panose="02000504070300020003" pitchFamily="2" charset="0"/>
              </a:rPr>
              <a:t>to passive attack, there is </a:t>
            </a: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  <a:t>no </a:t>
            </a:r>
            <a:r>
              <a:rPr lang="en-GB" dirty="0" smtClean="0">
                <a:solidFill>
                  <a:srgbClr val="FF0000"/>
                </a:solidFill>
                <a:latin typeface="Nyala" panose="02000504070300020003" pitchFamily="2" charset="0"/>
              </a:rPr>
              <a:t>any</a:t>
            </a: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Nyala" panose="02000504070300020003" pitchFamily="2" charset="0"/>
              </a:rPr>
              <a:t>harm </a:t>
            </a:r>
            <a:r>
              <a:rPr lang="en-GB" dirty="0">
                <a:latin typeface="Nyala" panose="02000504070300020003" pitchFamily="2" charset="0"/>
              </a:rPr>
              <a:t>to the system.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The goal of the opponent is to obtain information that is being transmitted</a:t>
            </a:r>
            <a:r>
              <a:rPr lang="en-GB" dirty="0" smtClean="0">
                <a:latin typeface="Nyala" panose="02000504070300020003" pitchFamily="2" charset="0"/>
              </a:rPr>
              <a:t>.</a:t>
            </a: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Passive attacks are in the nature of eavesdropping on, or monitoring of,</a:t>
            </a:r>
            <a:br>
              <a:rPr lang="en-GB" dirty="0">
                <a:latin typeface="Nyala" panose="02000504070300020003" pitchFamily="2" charset="0"/>
              </a:rPr>
            </a:br>
            <a:r>
              <a:rPr lang="en-GB" dirty="0">
                <a:latin typeface="Nyala" panose="02000504070300020003" pitchFamily="2" charset="0"/>
              </a:rPr>
              <a:t>transmissions.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The attacker observes the content of messages or copy the content of messages.</a:t>
            </a: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The </a:t>
            </a:r>
            <a:r>
              <a:rPr lang="en-GB" dirty="0">
                <a:latin typeface="Nyala" panose="02000504070300020003" pitchFamily="2" charset="0"/>
              </a:rPr>
              <a:t>eavesdropper does not make any changes to the data or the system. </a:t>
            </a:r>
            <a:endParaRPr lang="en-GB" dirty="0" smtClean="0"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231775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Passive attacks</a:t>
            </a:r>
          </a:p>
          <a:p>
            <a:pPr marL="341313" lvl="1" indent="-231775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altLang="zh-TW" sz="2000" b="1" dirty="0" smtClean="0">
                <a:solidFill>
                  <a:srgbClr val="0070C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Passive </a:t>
            </a:r>
            <a:r>
              <a:rPr lang="en-US" altLang="zh-TW" sz="2000" b="1" dirty="0">
                <a:solidFill>
                  <a:srgbClr val="0070C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attacks are very difficult to detect.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altLang="zh-TW" dirty="0">
                <a:latin typeface="Nyala" panose="02000504070300020003" pitchFamily="2" charset="0"/>
                <a:ea typeface="PMingLiU" panose="02020500000000000000" pitchFamily="18" charset="-120"/>
                <a:cs typeface="Tahoma" panose="020B0604030504040204" pitchFamily="34" charset="0"/>
              </a:rPr>
              <a:t>Message transmission apparently normal.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altLang="zh-TW" dirty="0">
                <a:latin typeface="Nyala" panose="02000504070300020003" pitchFamily="2" charset="0"/>
                <a:ea typeface="PMingLiU" panose="02020500000000000000" pitchFamily="18" charset="-120"/>
                <a:cs typeface="Tahoma" panose="020B0604030504040204" pitchFamily="34" charset="0"/>
              </a:rPr>
              <a:t>No alteration of the data</a:t>
            </a:r>
            <a:r>
              <a:rPr lang="en-US" altLang="zh-TW" dirty="0" smtClean="0">
                <a:latin typeface="Nyala" panose="02000504070300020003" pitchFamily="2" charset="0"/>
                <a:ea typeface="PMingLiU" panose="02020500000000000000" pitchFamily="18" charset="-120"/>
                <a:cs typeface="Tahoma" panose="020B0604030504040204" pitchFamily="34" charset="0"/>
              </a:rPr>
              <a:t>.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GB" dirty="0">
                <a:latin typeface="Nyala" panose="02000504070300020003" pitchFamily="2" charset="0"/>
              </a:rPr>
              <a:t>N</a:t>
            </a:r>
            <a:r>
              <a:rPr lang="en-GB" dirty="0" smtClean="0">
                <a:latin typeface="Nyala" panose="02000504070300020003" pitchFamily="2" charset="0"/>
              </a:rPr>
              <a:t>either </a:t>
            </a:r>
            <a:r>
              <a:rPr lang="en-GB" dirty="0">
                <a:latin typeface="Nyala" panose="02000504070300020003" pitchFamily="2" charset="0"/>
              </a:rPr>
              <a:t>the sender nor receiver is aware that a third party has read the messages or observed the traffic pattern. </a:t>
            </a:r>
            <a:endParaRPr lang="en-US" altLang="zh-TW" dirty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070C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Emphasis on prevention rather than detection </a:t>
            </a:r>
            <a:r>
              <a:rPr lang="en-US" altLang="zh-TW" dirty="0">
                <a:latin typeface="Nyala" panose="02000504070300020003" pitchFamily="2" charset="0"/>
                <a:ea typeface="PMingLiU" panose="02020500000000000000" pitchFamily="18" charset="-120"/>
                <a:cs typeface="Tahoma" panose="020B0604030504040204" pitchFamily="34" charset="0"/>
              </a:rPr>
              <a:t>by means of </a:t>
            </a:r>
            <a:r>
              <a:rPr lang="en-US" altLang="zh-TW" dirty="0" smtClean="0">
                <a:solidFill>
                  <a:schemeClr val="accent2"/>
                </a:solidFill>
                <a:latin typeface="Nyala" panose="02000504070300020003" pitchFamily="2" charset="0"/>
                <a:ea typeface="PMingLiU" panose="02020500000000000000" pitchFamily="18" charset="-120"/>
                <a:cs typeface="Tahoma" panose="020B0604030504040204" pitchFamily="34" charset="0"/>
              </a:rPr>
              <a:t>encryption.</a:t>
            </a:r>
            <a:endParaRPr lang="en-US" altLang="zh-TW" dirty="0">
              <a:solidFill>
                <a:schemeClr val="accent2"/>
              </a:solidFill>
              <a:latin typeface="Nyala" panose="02000504070300020003" pitchFamily="2" charset="0"/>
              <a:ea typeface="PMingLiU" panose="02020500000000000000" pitchFamily="18" charset="-120"/>
              <a:cs typeface="Tahoma" panose="020B0604030504040204" pitchFamily="34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These types of attacks threaten the confidentiality of information.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Two </a:t>
            </a:r>
            <a:r>
              <a:rPr lang="en-GB" dirty="0">
                <a:latin typeface="Nyala" panose="02000504070300020003" pitchFamily="2" charset="0"/>
              </a:rPr>
              <a:t>types of passive attacks </a:t>
            </a:r>
            <a:r>
              <a:rPr lang="en-GB" dirty="0" smtClean="0">
                <a:latin typeface="Nyala" panose="02000504070300020003" pitchFamily="2" charset="0"/>
              </a:rPr>
              <a:t>are related </a:t>
            </a:r>
            <a:r>
              <a:rPr lang="en-GB" dirty="0">
                <a:latin typeface="Nyala" panose="02000504070300020003" pitchFamily="2" charset="0"/>
              </a:rPr>
              <a:t>to </a:t>
            </a:r>
            <a:r>
              <a:rPr lang="en-GB" b="1" dirty="0">
                <a:solidFill>
                  <a:srgbClr val="FF0000"/>
                </a:solidFill>
                <a:latin typeface="Nyala" panose="02000504070300020003" pitchFamily="2" charset="0"/>
              </a:rPr>
              <a:t>message contents </a:t>
            </a:r>
            <a:r>
              <a:rPr lang="en-GB" b="1" dirty="0">
                <a:latin typeface="Nyala" panose="02000504070300020003" pitchFamily="2" charset="0"/>
              </a:rPr>
              <a:t>and</a:t>
            </a:r>
            <a:r>
              <a:rPr lang="en-GB" b="1" dirty="0">
                <a:solidFill>
                  <a:srgbClr val="FF0000"/>
                </a:solidFill>
                <a:latin typeface="Nyala" panose="02000504070300020003" pitchFamily="2" charset="0"/>
              </a:rPr>
              <a:t> traffic analysis: </a:t>
            </a:r>
            <a:r>
              <a:rPr lang="en-GB" sz="2400" b="1" dirty="0" smtClean="0">
                <a:latin typeface="Nyala" panose="02000504070300020003" pitchFamily="2" charset="0"/>
              </a:rPr>
              <a:t> </a:t>
            </a:r>
            <a:endParaRPr lang="en-US" sz="2400" b="1" dirty="0"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Introduction </a:t>
            </a:r>
            <a:r>
              <a:rPr lang="en-US" sz="2800" b="1" dirty="0">
                <a:latin typeface="Nyala" panose="02000504070300020003" pitchFamily="2" charset="0"/>
              </a:rPr>
              <a:t>and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Definition of Security: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  <a:cs typeface="Times New Roman" panose="02020603050405020304" pitchFamily="18" charset="0"/>
              </a:rPr>
              <a:t>This is the age of universal electronic connectivity, where the activities like</a:t>
            </a:r>
            <a:br>
              <a:rPr lang="en-GB" dirty="0">
                <a:latin typeface="Nyala" panose="02000504070300020003" pitchFamily="2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hacking, viruses, electronic fraud are very common.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 smtClean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So security measures should be taken to solve such types of problems.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“The quality or state of being secure--to be free from danger” and to be protected from adversaries.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Nyala" panose="02000504070300020003" pitchFamily="2" charset="0"/>
                <a:cs typeface="Times New Roman" panose="02020603050405020304" pitchFamily="18" charset="0"/>
              </a:rPr>
              <a:t>It is a continuous process of protecting an object from attack. </a:t>
            </a:r>
            <a:endParaRPr lang="en-US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Nyala" panose="02000504070300020003" pitchFamily="2" charset="0"/>
                <a:cs typeface="Times New Roman" panose="02020603050405020304" pitchFamily="18" charset="0"/>
              </a:rPr>
              <a:t>object may be a </a:t>
            </a:r>
            <a:r>
              <a:rPr lang="en-US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person, </a:t>
            </a:r>
            <a:r>
              <a:rPr lang="en-US" dirty="0">
                <a:latin typeface="Nyala" panose="02000504070300020003" pitchFamily="2" charset="0"/>
                <a:cs typeface="Times New Roman" panose="02020603050405020304" pitchFamily="18" charset="0"/>
              </a:rPr>
              <a:t>an </a:t>
            </a:r>
            <a:r>
              <a:rPr lang="en-US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organization, </a:t>
            </a:r>
            <a:r>
              <a:rPr lang="en-US" dirty="0">
                <a:latin typeface="Nyala" panose="02000504070300020003" pitchFamily="2" charset="0"/>
                <a:cs typeface="Times New Roman" panose="02020603050405020304" pitchFamily="18" charset="0"/>
              </a:rPr>
              <a:t>or </a:t>
            </a:r>
            <a:r>
              <a:rPr lang="en-US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properties, files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1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231775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Passive attacks</a:t>
            </a:r>
          </a:p>
          <a:p>
            <a:pPr marL="566738"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/>
            </a:pPr>
            <a:r>
              <a:rPr lang="en-GB" b="1" dirty="0" smtClean="0">
                <a:solidFill>
                  <a:srgbClr val="0070C0"/>
                </a:solidFill>
                <a:latin typeface="Nyala" panose="02000504070300020003" pitchFamily="2" charset="0"/>
              </a:rPr>
              <a:t>Eavesdropping </a:t>
            </a:r>
            <a:r>
              <a:rPr lang="en-GB" b="1" dirty="0">
                <a:solidFill>
                  <a:srgbClr val="0070C0"/>
                </a:solidFill>
                <a:latin typeface="Nyala" panose="02000504070300020003" pitchFamily="2" charset="0"/>
              </a:rPr>
              <a:t>/ Snooping</a:t>
            </a:r>
            <a:r>
              <a:rPr lang="en-GB" b="1" dirty="0" smtClean="0">
                <a:solidFill>
                  <a:srgbClr val="0070C0"/>
                </a:solidFill>
                <a:latin typeface="Nyala" panose="02000504070300020003" pitchFamily="2" charset="0"/>
              </a:rPr>
              <a:t>: </a:t>
            </a:r>
            <a:r>
              <a:rPr lang="en-GB" dirty="0" smtClean="0">
                <a:solidFill>
                  <a:srgbClr val="FF0000"/>
                </a:solidFill>
                <a:latin typeface="Nyala" panose="02000504070300020003" pitchFamily="2" charset="0"/>
              </a:rPr>
              <a:t>(secretly listen to a communication)</a:t>
            </a: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The majority </a:t>
            </a:r>
            <a:r>
              <a:rPr lang="en-GB" dirty="0">
                <a:latin typeface="Nyala" panose="02000504070300020003" pitchFamily="2" charset="0"/>
              </a:rPr>
              <a:t>of network communications occur in </a:t>
            </a:r>
            <a:r>
              <a:rPr lang="en-GB" dirty="0" smtClean="0">
                <a:latin typeface="Nyala" panose="02000504070300020003" pitchFamily="2" charset="0"/>
              </a:rPr>
              <a:t>an unsecured </a:t>
            </a:r>
            <a:r>
              <a:rPr lang="en-GB" dirty="0">
                <a:latin typeface="Nyala" panose="02000504070300020003" pitchFamily="2" charset="0"/>
              </a:rPr>
              <a:t>or "clear text" format, which allows an attacker who has </a:t>
            </a:r>
            <a:r>
              <a:rPr lang="en-GB" dirty="0" smtClean="0">
                <a:latin typeface="Nyala" panose="02000504070300020003" pitchFamily="2" charset="0"/>
              </a:rPr>
              <a:t>gained access </a:t>
            </a:r>
            <a:r>
              <a:rPr lang="en-GB" dirty="0">
                <a:latin typeface="Nyala" panose="02000504070300020003" pitchFamily="2" charset="0"/>
              </a:rPr>
              <a:t>to data </a:t>
            </a:r>
            <a:r>
              <a:rPr lang="en-GB" dirty="0" smtClean="0">
                <a:latin typeface="Nyala" panose="02000504070300020003" pitchFamily="2" charset="0"/>
              </a:rPr>
              <a:t>paths in </a:t>
            </a:r>
            <a:r>
              <a:rPr lang="en-GB" dirty="0">
                <a:latin typeface="Nyala" panose="02000504070300020003" pitchFamily="2" charset="0"/>
              </a:rPr>
              <a:t>the network to </a:t>
            </a:r>
            <a:r>
              <a:rPr lang="en-GB" b="1" dirty="0">
                <a:solidFill>
                  <a:srgbClr val="FF0000"/>
                </a:solidFill>
                <a:latin typeface="Nyala" panose="02000504070300020003" pitchFamily="2" charset="0"/>
              </a:rPr>
              <a:t>“listen in” </a:t>
            </a:r>
            <a:r>
              <a:rPr lang="en-GB" dirty="0">
                <a:latin typeface="Nyala" panose="02000504070300020003" pitchFamily="2" charset="0"/>
              </a:rPr>
              <a:t>or interpret (read) the data exchanged over the network.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The ability of </a:t>
            </a:r>
            <a:r>
              <a:rPr lang="en-GB" dirty="0">
                <a:latin typeface="Nyala" panose="02000504070300020003" pitchFamily="2" charset="0"/>
              </a:rPr>
              <a:t>an eavesdropper to monitor the network is generally </a:t>
            </a:r>
            <a:r>
              <a:rPr lang="en-GB" dirty="0" smtClean="0">
                <a:latin typeface="Nyala" panose="02000504070300020003" pitchFamily="2" charset="0"/>
              </a:rPr>
              <a:t>the biggest </a:t>
            </a:r>
            <a:r>
              <a:rPr lang="en-GB" dirty="0">
                <a:latin typeface="Nyala" panose="02000504070300020003" pitchFamily="2" charset="0"/>
              </a:rPr>
              <a:t>security </a:t>
            </a:r>
            <a:r>
              <a:rPr lang="en-GB" dirty="0" smtClean="0">
                <a:latin typeface="Nyala" panose="02000504070300020003" pitchFamily="2" charset="0"/>
              </a:rPr>
              <a:t>problem.</a:t>
            </a: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Without </a:t>
            </a:r>
            <a:r>
              <a:rPr lang="en-GB" dirty="0">
                <a:latin typeface="Nyala" panose="02000504070300020003" pitchFamily="2" charset="0"/>
              </a:rPr>
              <a:t>strong encryption services that are based </a:t>
            </a:r>
            <a:r>
              <a:rPr lang="en-GB" dirty="0" smtClean="0">
                <a:latin typeface="Nyala" panose="02000504070300020003" pitchFamily="2" charset="0"/>
              </a:rPr>
              <a:t>on cryptography</a:t>
            </a:r>
            <a:r>
              <a:rPr lang="en-GB" dirty="0">
                <a:latin typeface="Nyala" panose="02000504070300020003" pitchFamily="2" charset="0"/>
              </a:rPr>
              <a:t>, the data can be read by others as it traverses the network.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Snooping </a:t>
            </a:r>
            <a:r>
              <a:rPr lang="en-GB" dirty="0">
                <a:latin typeface="Nyala" panose="02000504070300020003" pitchFamily="2" charset="0"/>
              </a:rPr>
              <a:t>refers </a:t>
            </a:r>
            <a:r>
              <a:rPr lang="en-GB" dirty="0" smtClean="0">
                <a:latin typeface="Nyala" panose="02000504070300020003" pitchFamily="2" charset="0"/>
              </a:rPr>
              <a:t>to unauthorized </a:t>
            </a:r>
            <a:r>
              <a:rPr lang="en-GB" dirty="0">
                <a:latin typeface="Nyala" panose="02000504070300020003" pitchFamily="2" charset="0"/>
              </a:rPr>
              <a:t>access to or </a:t>
            </a:r>
            <a:r>
              <a:rPr lang="en-GB" dirty="0" smtClean="0">
                <a:latin typeface="Nyala" panose="02000504070300020003" pitchFamily="2" charset="0"/>
              </a:rPr>
              <a:t>interception of </a:t>
            </a:r>
            <a:r>
              <a:rPr lang="en-GB" dirty="0">
                <a:latin typeface="Nyala" panose="02000504070300020003" pitchFamily="2" charset="0"/>
              </a:rPr>
              <a:t>data.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For </a:t>
            </a:r>
            <a:r>
              <a:rPr lang="en-GB" dirty="0">
                <a:latin typeface="Nyala" panose="02000504070300020003" pitchFamily="2" charset="0"/>
              </a:rPr>
              <a:t>example, a file </a:t>
            </a:r>
            <a:r>
              <a:rPr lang="en-GB" dirty="0" smtClean="0">
                <a:latin typeface="Nyala" panose="02000504070300020003" pitchFamily="2" charset="0"/>
              </a:rPr>
              <a:t>transferred through </a:t>
            </a:r>
            <a:r>
              <a:rPr lang="en-GB" dirty="0">
                <a:latin typeface="Nyala" panose="02000504070300020003" pitchFamily="2" charset="0"/>
              </a:rPr>
              <a:t>the internet may </a:t>
            </a:r>
            <a:r>
              <a:rPr lang="en-GB" dirty="0" smtClean="0">
                <a:latin typeface="Nyala" panose="02000504070300020003" pitchFamily="2" charset="0"/>
              </a:rPr>
              <a:t>contain confidential </a:t>
            </a:r>
            <a:r>
              <a:rPr lang="en-GB" dirty="0">
                <a:latin typeface="Nyala" panose="02000504070300020003" pitchFamily="2" charset="0"/>
              </a:rPr>
              <a:t>information.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An unauthorized </a:t>
            </a:r>
            <a:r>
              <a:rPr lang="en-GB" dirty="0">
                <a:latin typeface="Nyala" panose="02000504070300020003" pitchFamily="2" charset="0"/>
              </a:rPr>
              <a:t>entity may intercept </a:t>
            </a:r>
            <a:r>
              <a:rPr lang="en-GB" dirty="0" smtClean="0">
                <a:latin typeface="Nyala" panose="02000504070300020003" pitchFamily="2" charset="0"/>
              </a:rPr>
              <a:t>the transmission </a:t>
            </a:r>
            <a:r>
              <a:rPr lang="en-GB" dirty="0">
                <a:latin typeface="Nyala" panose="02000504070300020003" pitchFamily="2" charset="0"/>
              </a:rPr>
              <a:t>and use the contents </a:t>
            </a:r>
            <a:r>
              <a:rPr lang="en-GB" dirty="0" smtClean="0">
                <a:latin typeface="Nyala" panose="02000504070300020003" pitchFamily="2" charset="0"/>
              </a:rPr>
              <a:t>for his </a:t>
            </a:r>
            <a:r>
              <a:rPr lang="en-GB" dirty="0">
                <a:latin typeface="Nyala" panose="02000504070300020003" pitchFamily="2" charset="0"/>
              </a:rPr>
              <a:t>own benefit</a:t>
            </a:r>
            <a:r>
              <a:rPr lang="en-GB" dirty="0" smtClean="0">
                <a:latin typeface="Nyala" panose="02000504070300020003" pitchFamily="2" charset="0"/>
              </a:rPr>
              <a:t>.</a:t>
            </a:r>
            <a:r>
              <a:rPr lang="en-GB" sz="2400" b="1" dirty="0" smtClean="0">
                <a:latin typeface="Nyala" panose="02000504070300020003" pitchFamily="2" charset="0"/>
              </a:rPr>
              <a:t> </a:t>
            </a:r>
            <a:endParaRPr lang="en-US" sz="2400" b="1" dirty="0"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231775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Passive attacks</a:t>
            </a:r>
          </a:p>
          <a:p>
            <a:pPr marL="566738"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/>
            </a:pPr>
            <a:r>
              <a:rPr lang="en-GB" b="1" dirty="0">
                <a:solidFill>
                  <a:srgbClr val="0070C0"/>
                </a:solidFill>
                <a:latin typeface="Nyala" panose="02000504070300020003" pitchFamily="2" charset="0"/>
              </a:rPr>
              <a:t>Eavesdropping / Snooping: </a:t>
            </a:r>
            <a:r>
              <a:rPr lang="en-GB" dirty="0" smtClean="0">
                <a:solidFill>
                  <a:srgbClr val="FF0000"/>
                </a:solidFill>
                <a:latin typeface="Nyala" panose="02000504070300020003" pitchFamily="2" charset="0"/>
              </a:rPr>
              <a:t>(secretly listen to a communication)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pic>
        <p:nvPicPr>
          <p:cNvPr id="6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0" y="1842448"/>
            <a:ext cx="8249351" cy="453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150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231775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Passive attacks</a:t>
            </a:r>
            <a:endParaRPr lang="en-GB" dirty="0" smtClean="0">
              <a:solidFill>
                <a:srgbClr val="FF0000"/>
              </a:solidFill>
              <a:latin typeface="Nyala" panose="02000504070300020003" pitchFamily="2" charset="0"/>
            </a:endParaRPr>
          </a:p>
          <a:p>
            <a:pPr marL="566738"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 startAt="2"/>
            </a:pPr>
            <a:r>
              <a:rPr lang="en-GB" b="1" dirty="0">
                <a:solidFill>
                  <a:srgbClr val="0070C0"/>
                </a:solidFill>
                <a:latin typeface="Nyala" panose="02000504070300020003" pitchFamily="2" charset="0"/>
              </a:rPr>
              <a:t>Traffic Analysis: </a:t>
            </a: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An </a:t>
            </a:r>
            <a:r>
              <a:rPr lang="en-GB" dirty="0">
                <a:latin typeface="Nyala" panose="02000504070300020003" pitchFamily="2" charset="0"/>
              </a:rPr>
              <a:t>unauthorized entity can obtain some other </a:t>
            </a:r>
            <a:r>
              <a:rPr lang="en-GB" b="1" dirty="0" smtClean="0">
                <a:latin typeface="Nyala" panose="02000504070300020003" pitchFamily="2" charset="0"/>
              </a:rPr>
              <a:t>type information </a:t>
            </a:r>
            <a:r>
              <a:rPr lang="en-GB" b="1" dirty="0">
                <a:latin typeface="Nyala" panose="02000504070300020003" pitchFamily="2" charset="0"/>
              </a:rPr>
              <a:t>by </a:t>
            </a:r>
            <a:r>
              <a:rPr lang="en-GB" b="1" dirty="0" smtClean="0">
                <a:latin typeface="Nyala" panose="02000504070300020003" pitchFamily="2" charset="0"/>
              </a:rPr>
              <a:t>monitoring online </a:t>
            </a:r>
            <a:r>
              <a:rPr lang="en-GB" b="1" dirty="0">
                <a:latin typeface="Nyala" panose="02000504070300020003" pitchFamily="2" charset="0"/>
              </a:rPr>
              <a:t>traffic.</a:t>
            </a:r>
            <a:r>
              <a:rPr lang="en-GB" dirty="0">
                <a:latin typeface="Nyala" panose="02000504070300020003" pitchFamily="2" charset="0"/>
              </a:rPr>
              <a:t>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For </a:t>
            </a:r>
            <a:r>
              <a:rPr lang="en-GB" dirty="0">
                <a:latin typeface="Nyala" panose="02000504070300020003" pitchFamily="2" charset="0"/>
              </a:rPr>
              <a:t>example, he can find the </a:t>
            </a:r>
            <a:r>
              <a:rPr lang="en-GB" b="1" dirty="0">
                <a:solidFill>
                  <a:srgbClr val="FF0000"/>
                </a:solidFill>
                <a:latin typeface="Nyala" panose="02000504070300020003" pitchFamily="2" charset="0"/>
              </a:rPr>
              <a:t>email id </a:t>
            </a:r>
            <a:r>
              <a:rPr lang="en-GB" dirty="0">
                <a:latin typeface="Nyala" panose="02000504070300020003" pitchFamily="2" charset="0"/>
              </a:rPr>
              <a:t>of the sender or the </a:t>
            </a:r>
            <a:r>
              <a:rPr lang="en-GB" dirty="0" smtClean="0">
                <a:latin typeface="Nyala" panose="02000504070300020003" pitchFamily="2" charset="0"/>
              </a:rPr>
              <a:t>receiver, he </a:t>
            </a:r>
            <a:r>
              <a:rPr lang="en-GB" dirty="0">
                <a:latin typeface="Nyala" panose="02000504070300020003" pitchFamily="2" charset="0"/>
              </a:rPr>
              <a:t>can </a:t>
            </a:r>
            <a:r>
              <a:rPr lang="en-GB" dirty="0" smtClean="0">
                <a:solidFill>
                  <a:srgbClr val="FF0000"/>
                </a:solidFill>
                <a:latin typeface="Nyala" panose="02000504070300020003" pitchFamily="2" charset="0"/>
              </a:rPr>
              <a:t>collect pairs </a:t>
            </a: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  <a:t>of request and response</a:t>
            </a:r>
            <a:r>
              <a:rPr lang="en-GB" dirty="0">
                <a:latin typeface="Nyala" panose="02000504070300020003" pitchFamily="2" charset="0"/>
              </a:rPr>
              <a:t> to </a:t>
            </a: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  <a:t>help him guess </a:t>
            </a:r>
            <a:r>
              <a:rPr lang="en-GB" dirty="0">
                <a:latin typeface="Nyala" panose="02000504070300020003" pitchFamily="2" charset="0"/>
              </a:rPr>
              <a:t>the nature of transaction </a:t>
            </a:r>
            <a:r>
              <a:rPr lang="en-GB" b="1" dirty="0">
                <a:latin typeface="Nyala" panose="02000504070300020003" pitchFamily="2" charset="0"/>
              </a:rPr>
              <a:t>Traffic analysis: </a:t>
            </a:r>
            <a:endParaRPr lang="en-GB" b="1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It refers </a:t>
            </a:r>
            <a:r>
              <a:rPr lang="en-GB" dirty="0">
                <a:latin typeface="Nyala" panose="02000504070300020003" pitchFamily="2" charset="0"/>
              </a:rPr>
              <a:t>to the process of intercepting and examining messages in order to deduce </a:t>
            </a:r>
            <a:r>
              <a:rPr lang="en-GB" dirty="0" smtClean="0">
                <a:latin typeface="Nyala" panose="02000504070300020003" pitchFamily="2" charset="0"/>
              </a:rPr>
              <a:t>information from </a:t>
            </a: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  <a:t>patterns</a:t>
            </a:r>
            <a:r>
              <a:rPr lang="en-GB" dirty="0">
                <a:latin typeface="Nyala" panose="02000504070300020003" pitchFamily="2" charset="0"/>
              </a:rPr>
              <a:t> in communication.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It </a:t>
            </a:r>
            <a:r>
              <a:rPr lang="en-GB" dirty="0">
                <a:latin typeface="Nyala" panose="02000504070300020003" pitchFamily="2" charset="0"/>
              </a:rPr>
              <a:t>can be performed even when the messages are </a:t>
            </a:r>
            <a:r>
              <a:rPr lang="en-GB" dirty="0" smtClean="0">
                <a:latin typeface="Nyala" panose="02000504070300020003" pitchFamily="2" charset="0"/>
              </a:rPr>
              <a:t>encrypted and </a:t>
            </a:r>
            <a:r>
              <a:rPr lang="en-GB" dirty="0">
                <a:latin typeface="Nyala" panose="02000504070300020003" pitchFamily="2" charset="0"/>
              </a:rPr>
              <a:t>cannot be decrypted. </a:t>
            </a:r>
            <a:endParaRPr lang="en-GB" dirty="0" smtClean="0">
              <a:latin typeface="Nyala" panose="02000504070300020003" pitchFamily="2" charset="0"/>
            </a:endParaRPr>
          </a:p>
          <a:p>
            <a:pPr marL="452438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In </a:t>
            </a:r>
            <a:r>
              <a:rPr lang="en-GB" dirty="0">
                <a:latin typeface="Nyala" panose="02000504070300020003" pitchFamily="2" charset="0"/>
              </a:rPr>
              <a:t>general, </a:t>
            </a:r>
            <a:r>
              <a:rPr lang="en-GB" dirty="0" smtClean="0">
                <a:latin typeface="Nyala" panose="02000504070300020003" pitchFamily="2" charset="0"/>
              </a:rPr>
              <a:t>the greater </a:t>
            </a:r>
            <a:r>
              <a:rPr lang="en-GB" dirty="0">
                <a:latin typeface="Nyala" panose="02000504070300020003" pitchFamily="2" charset="0"/>
              </a:rPr>
              <a:t>the number of messages observed, </a:t>
            </a:r>
            <a:r>
              <a:rPr lang="en-GB" dirty="0" smtClean="0">
                <a:latin typeface="Nyala" panose="02000504070300020003" pitchFamily="2" charset="0"/>
              </a:rPr>
              <a:t>or even </a:t>
            </a:r>
            <a:r>
              <a:rPr lang="en-GB" dirty="0">
                <a:latin typeface="Nyala" panose="02000504070300020003" pitchFamily="2" charset="0"/>
              </a:rPr>
              <a:t>intercepted and stored, the more can </a:t>
            </a:r>
            <a:r>
              <a:rPr lang="en-GB" dirty="0" smtClean="0">
                <a:latin typeface="Nyala" panose="02000504070300020003" pitchFamily="2" charset="0"/>
              </a:rPr>
              <a:t>be inferred </a:t>
            </a:r>
            <a:r>
              <a:rPr lang="en-GB" dirty="0">
                <a:latin typeface="Nyala" panose="02000504070300020003" pitchFamily="2" charset="0"/>
              </a:rPr>
              <a:t>from the traffic. </a:t>
            </a:r>
            <a:endParaRPr lang="en-GB" dirty="0" smtClean="0">
              <a:solidFill>
                <a:srgbClr val="FF0000"/>
              </a:solidFill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231775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Passive attacks</a:t>
            </a:r>
            <a:endParaRPr lang="en-GB" dirty="0" smtClean="0">
              <a:solidFill>
                <a:srgbClr val="FF0000"/>
              </a:solidFill>
              <a:latin typeface="Nyala" panose="02000504070300020003" pitchFamily="2" charset="0"/>
            </a:endParaRPr>
          </a:p>
          <a:p>
            <a:pPr marL="566738"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 startAt="2"/>
            </a:pPr>
            <a:r>
              <a:rPr lang="en-GB" b="1" dirty="0">
                <a:solidFill>
                  <a:srgbClr val="0070C0"/>
                </a:solidFill>
                <a:latin typeface="Nyala" panose="02000504070300020003" pitchFamily="2" charset="0"/>
              </a:rPr>
              <a:t>Traffic Analysis: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481" y="2156345"/>
            <a:ext cx="8231040" cy="42375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11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Active </a:t>
            </a:r>
            <a:r>
              <a:rPr lang="en-GB" sz="2400" b="1" dirty="0">
                <a:latin typeface="Nyala" panose="02000504070300020003" pitchFamily="2" charset="0"/>
              </a:rPr>
              <a:t>attacks </a:t>
            </a:r>
            <a:endParaRPr lang="en-GB" sz="2400" b="1" dirty="0" smtClean="0"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  <a:cs typeface="Tahoma" panose="020B0604030504040204" pitchFamily="34" charset="0"/>
              </a:rPr>
              <a:t>Attempts to </a:t>
            </a: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interrupt, modify, delete, or fabricate messages </a:t>
            </a:r>
            <a:r>
              <a:rPr lang="en-GB" dirty="0">
                <a:latin typeface="Nyala" panose="02000504070300020003" pitchFamily="2" charset="0"/>
                <a:cs typeface="Tahoma" panose="020B0604030504040204" pitchFamily="34" charset="0"/>
              </a:rPr>
              <a:t>or information thereby disrupting normal operation of the network. </a:t>
            </a:r>
            <a:endParaRPr lang="en-GB" dirty="0" smtClean="0"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341313" lvl="1" indent="-341313" algn="just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Nyala" panose="02000504070300020003" pitchFamily="2" charset="0"/>
                <a:ea typeface="PMingLiU" panose="02020500000000000000" pitchFamily="18" charset="-120"/>
                <a:cs typeface="Tahoma" panose="020B0604030504040204" pitchFamily="34" charset="0"/>
              </a:rPr>
              <a:t>Active attacks try to alter system resources or affect their operation.</a:t>
            </a:r>
          </a:p>
          <a:p>
            <a:pPr marL="800100" lvl="1" indent="-342900" algn="just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altLang="zh-TW" dirty="0">
                <a:latin typeface="Nyala" panose="02000504070300020003" pitchFamily="2" charset="0"/>
                <a:ea typeface="PMingLiU" panose="02020500000000000000" pitchFamily="18" charset="-120"/>
                <a:cs typeface="Tahoma" panose="020B0604030504040204" pitchFamily="34" charset="0"/>
              </a:rPr>
              <a:t>Modification of data, or creation of false data</a:t>
            </a: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An active attacker threatens data </a:t>
            </a:r>
            <a:r>
              <a:rPr lang="en-GB" dirty="0" smtClean="0">
                <a:latin typeface="Nyala" panose="02000504070300020003" pitchFamily="2" charset="0"/>
              </a:rPr>
              <a:t>integrity, authentication </a:t>
            </a:r>
            <a:r>
              <a:rPr lang="en-GB" dirty="0">
                <a:latin typeface="Nyala" panose="02000504070300020003" pitchFamily="2" charset="0"/>
              </a:rPr>
              <a:t>as well</a:t>
            </a:r>
            <a:br>
              <a:rPr lang="en-GB" dirty="0">
                <a:latin typeface="Nyala" panose="02000504070300020003" pitchFamily="2" charset="0"/>
              </a:rPr>
            </a:br>
            <a:r>
              <a:rPr lang="en-GB" dirty="0">
                <a:latin typeface="Nyala" panose="02000504070300020003" pitchFamily="2" charset="0"/>
              </a:rPr>
              <a:t>as confidentiality</a:t>
            </a:r>
            <a:r>
              <a:rPr lang="en-GB" dirty="0"/>
              <a:t>. </a:t>
            </a:r>
            <a:endParaRPr lang="en-GB" dirty="0" smtClean="0"/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  <a:t>The most important thing is that, </a:t>
            </a:r>
            <a:r>
              <a:rPr lang="en-GB" dirty="0" smtClean="0">
                <a:solidFill>
                  <a:srgbClr val="FF0000"/>
                </a:solidFill>
                <a:latin typeface="Nyala" panose="02000504070300020003" pitchFamily="2" charset="0"/>
              </a:rPr>
              <a:t>in active </a:t>
            </a: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  <a:t>attack, Victim gets informed</a:t>
            </a:r>
            <a:b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</a:b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  <a:t>about the </a:t>
            </a:r>
            <a:r>
              <a:rPr lang="en-GB" dirty="0" smtClean="0">
                <a:solidFill>
                  <a:srgbClr val="FF0000"/>
                </a:solidFill>
                <a:latin typeface="Nyala" panose="02000504070300020003" pitchFamily="2" charset="0"/>
              </a:rPr>
              <a:t>attack. </a:t>
            </a: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Active attacks involve some modification of the data stream or the creation of a false stream and </a:t>
            </a:r>
            <a:r>
              <a:rPr lang="en-GB" dirty="0" smtClean="0">
                <a:latin typeface="Nyala" panose="02000504070300020003" pitchFamily="2" charset="0"/>
              </a:rPr>
              <a:t>can be </a:t>
            </a:r>
            <a:r>
              <a:rPr lang="en-GB" dirty="0">
                <a:latin typeface="Nyala" panose="02000504070300020003" pitchFamily="2" charset="0"/>
              </a:rPr>
              <a:t>divided into </a:t>
            </a:r>
            <a:r>
              <a:rPr lang="en-GB" dirty="0">
                <a:solidFill>
                  <a:srgbClr val="FF0000"/>
                </a:solidFill>
                <a:latin typeface="Nyala" panose="02000504070300020003" pitchFamily="2" charset="0"/>
              </a:rPr>
              <a:t>six categories: </a:t>
            </a:r>
            <a:endParaRPr lang="en-GB" dirty="0" smtClean="0">
              <a:solidFill>
                <a:srgbClr val="FF0000"/>
              </a:solidFill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endParaRPr lang="en-US" dirty="0"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341313" lvl="1" indent="-231775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endParaRPr lang="en-US" sz="2400" b="1" dirty="0"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Active </a:t>
            </a:r>
            <a:r>
              <a:rPr lang="en-GB" sz="2400" b="1" dirty="0">
                <a:latin typeface="Nyala" panose="02000504070300020003" pitchFamily="2" charset="0"/>
              </a:rPr>
              <a:t>attacks </a:t>
            </a:r>
            <a:endParaRPr lang="en-GB" sz="2400" b="1" dirty="0" smtClean="0">
              <a:latin typeface="Nyala" panose="02000504070300020003" pitchFamily="2" charset="0"/>
            </a:endParaRPr>
          </a:p>
          <a:p>
            <a:pPr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/>
            </a:pPr>
            <a:r>
              <a:rPr lang="en-GB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Masquerade</a:t>
            </a:r>
            <a:r>
              <a:rPr lang="en-GB" dirty="0">
                <a:latin typeface="Nyala" panose="02000504070300020003" pitchFamily="2" charset="0"/>
              </a:rPr>
              <a:t>: It is a type of </a:t>
            </a:r>
            <a:r>
              <a:rPr lang="en-GB" dirty="0" smtClean="0">
                <a:latin typeface="Nyala" panose="02000504070300020003" pitchFamily="2" charset="0"/>
              </a:rPr>
              <a:t>attack where </a:t>
            </a:r>
            <a:r>
              <a:rPr lang="en-GB" dirty="0">
                <a:latin typeface="Nyala" panose="02000504070300020003" pitchFamily="2" charset="0"/>
              </a:rPr>
              <a:t>the attacker pretends to be </a:t>
            </a:r>
            <a:r>
              <a:rPr lang="en-GB" dirty="0" smtClean="0">
                <a:latin typeface="Nyala" panose="02000504070300020003" pitchFamily="2" charset="0"/>
              </a:rPr>
              <a:t>an authorized </a:t>
            </a:r>
            <a:r>
              <a:rPr lang="en-GB" dirty="0">
                <a:latin typeface="Nyala" panose="02000504070300020003" pitchFamily="2" charset="0"/>
              </a:rPr>
              <a:t>user of a system in order </a:t>
            </a:r>
            <a:r>
              <a:rPr lang="en-GB" dirty="0" smtClean="0">
                <a:latin typeface="Nyala" panose="02000504070300020003" pitchFamily="2" charset="0"/>
              </a:rPr>
              <a:t>to gain </a:t>
            </a:r>
            <a:r>
              <a:rPr lang="en-GB" dirty="0">
                <a:latin typeface="Nyala" panose="02000504070300020003" pitchFamily="2" charset="0"/>
              </a:rPr>
              <a:t>access to it or to gain </a:t>
            </a:r>
            <a:r>
              <a:rPr lang="en-GB" dirty="0" smtClean="0">
                <a:latin typeface="Nyala" panose="02000504070300020003" pitchFamily="2" charset="0"/>
              </a:rPr>
              <a:t>greater privileges </a:t>
            </a:r>
            <a:r>
              <a:rPr lang="en-GB" dirty="0">
                <a:latin typeface="Nyala" panose="02000504070300020003" pitchFamily="2" charset="0"/>
              </a:rPr>
              <a:t>than they are authorized for</a:t>
            </a:r>
            <a:r>
              <a:rPr lang="en-GB" dirty="0" smtClean="0">
                <a:latin typeface="Nyala" panose="02000504070300020003" pitchFamily="2" charset="0"/>
              </a:rPr>
              <a:t>. </a:t>
            </a: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b="1" dirty="0" smtClean="0">
                <a:latin typeface="Nyala" panose="02000504070300020003" pitchFamily="2" charset="0"/>
              </a:rPr>
              <a:t>Masquerading </a:t>
            </a:r>
            <a:r>
              <a:rPr lang="en-GB" dirty="0" smtClean="0">
                <a:latin typeface="Nyala" panose="02000504070300020003" pitchFamily="2" charset="0"/>
              </a:rPr>
              <a:t>or </a:t>
            </a:r>
            <a:r>
              <a:rPr lang="en-GB" b="1" dirty="0">
                <a:latin typeface="Nyala" panose="02000504070300020003" pitchFamily="2" charset="0"/>
              </a:rPr>
              <a:t>spoofing</a:t>
            </a:r>
            <a:r>
              <a:rPr lang="en-GB" dirty="0">
                <a:latin typeface="Nyala" panose="02000504070300020003" pitchFamily="2" charset="0"/>
              </a:rPr>
              <a:t>, </a:t>
            </a:r>
            <a:r>
              <a:rPr lang="en-GB" dirty="0" smtClean="0">
                <a:latin typeface="Nyala" panose="02000504070300020003" pitchFamily="2" charset="0"/>
              </a:rPr>
              <a:t>happens when </a:t>
            </a:r>
            <a:r>
              <a:rPr lang="en-GB" dirty="0">
                <a:latin typeface="Nyala" panose="02000504070300020003" pitchFamily="2" charset="0"/>
              </a:rPr>
              <a:t>the attacker impersonates</a:t>
            </a:r>
            <a:br>
              <a:rPr lang="en-GB" dirty="0">
                <a:latin typeface="Nyala" panose="02000504070300020003" pitchFamily="2" charset="0"/>
              </a:rPr>
            </a:br>
            <a:r>
              <a:rPr lang="en-GB" dirty="0">
                <a:latin typeface="Nyala" panose="02000504070300020003" pitchFamily="2" charset="0"/>
              </a:rPr>
              <a:t>somebody else. </a:t>
            </a:r>
            <a:endParaRPr lang="en-GB" dirty="0" smtClean="0"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For </a:t>
            </a:r>
            <a:r>
              <a:rPr lang="en-GB" dirty="0">
                <a:latin typeface="Nyala" panose="02000504070300020003" pitchFamily="2" charset="0"/>
              </a:rPr>
              <a:t>example, the attacker might steal the bank card and PIN of a customer</a:t>
            </a:r>
            <a:br>
              <a:rPr lang="en-GB" dirty="0">
                <a:latin typeface="Nyala" panose="02000504070300020003" pitchFamily="2" charset="0"/>
              </a:rPr>
            </a:br>
            <a:r>
              <a:rPr lang="en-GB" dirty="0">
                <a:latin typeface="Nyala" panose="02000504070300020003" pitchFamily="2" charset="0"/>
              </a:rPr>
              <a:t>and pretend that he is that customer. </a:t>
            </a:r>
            <a:endParaRPr lang="en-US" sz="2400" b="1" dirty="0"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endParaRPr lang="en-US" dirty="0"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481" y="3739487"/>
            <a:ext cx="8231040" cy="27039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3001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Active </a:t>
            </a:r>
            <a:r>
              <a:rPr lang="en-GB" sz="2400" b="1" dirty="0">
                <a:latin typeface="Nyala" panose="02000504070300020003" pitchFamily="2" charset="0"/>
              </a:rPr>
              <a:t>attacks </a:t>
            </a:r>
            <a:endParaRPr lang="en-GB" sz="2400" b="1" dirty="0" smtClean="0">
              <a:latin typeface="Nyala" panose="02000504070300020003" pitchFamily="2" charset="0"/>
            </a:endParaRPr>
          </a:p>
          <a:p>
            <a:pPr marL="342900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 startAt="2"/>
            </a:pPr>
            <a:r>
              <a:rPr lang="en-GB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Replay</a:t>
            </a:r>
            <a:r>
              <a:rPr lang="en-GB" sz="1800" dirty="0">
                <a:latin typeface="Nyala" panose="02000504070300020003" pitchFamily="2" charset="0"/>
              </a:rPr>
              <a:t>: In this kind of attack, a valid data transmission is maliciously or </a:t>
            </a:r>
            <a:r>
              <a:rPr lang="en-GB" sz="1800" dirty="0" smtClean="0">
                <a:latin typeface="Nyala" panose="02000504070300020003" pitchFamily="2" charset="0"/>
              </a:rPr>
              <a:t>fraudulently repeated </a:t>
            </a:r>
            <a:r>
              <a:rPr lang="en-GB" sz="1800" dirty="0">
                <a:latin typeface="Nyala" panose="02000504070300020003" pitchFamily="2" charset="0"/>
              </a:rPr>
              <a:t>or delayed. </a:t>
            </a:r>
            <a:endParaRPr lang="en-GB" sz="1800" dirty="0" smtClean="0"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Nyala" panose="02000504070300020003" pitchFamily="2" charset="0"/>
              </a:rPr>
              <a:t>This </a:t>
            </a:r>
            <a:r>
              <a:rPr lang="en-GB" sz="1800" dirty="0">
                <a:latin typeface="Nyala" panose="02000504070300020003" pitchFamily="2" charset="0"/>
              </a:rPr>
              <a:t>is carried out either by the originator or by an </a:t>
            </a:r>
            <a:r>
              <a:rPr lang="en-GB" sz="1800" dirty="0" smtClean="0">
                <a:latin typeface="Nyala" panose="02000504070300020003" pitchFamily="2" charset="0"/>
              </a:rPr>
              <a:t>adversary (opponent) </a:t>
            </a:r>
            <a:r>
              <a:rPr lang="en-GB" sz="1800" dirty="0">
                <a:latin typeface="Nyala" panose="02000504070300020003" pitchFamily="2" charset="0"/>
              </a:rPr>
              <a:t>who</a:t>
            </a:r>
            <a:br>
              <a:rPr lang="en-GB" sz="1800" dirty="0">
                <a:latin typeface="Nyala" panose="02000504070300020003" pitchFamily="2" charset="0"/>
              </a:rPr>
            </a:br>
            <a:r>
              <a:rPr lang="en-GB" sz="1800" dirty="0">
                <a:latin typeface="Nyala" panose="02000504070300020003" pitchFamily="2" charset="0"/>
              </a:rPr>
              <a:t>intercepts the data and retransmits them, possibly as part of a masquerade </a:t>
            </a:r>
            <a:r>
              <a:rPr lang="en-GB" sz="1800" dirty="0" smtClean="0">
                <a:latin typeface="Nyala" panose="02000504070300020003" pitchFamily="2" charset="0"/>
              </a:rPr>
              <a:t>attack.</a:t>
            </a: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1800" b="1" dirty="0" smtClean="0">
                <a:solidFill>
                  <a:srgbClr val="FF0000"/>
                </a:solidFill>
                <a:latin typeface="Nyala" panose="02000504070300020003" pitchFamily="2" charset="0"/>
              </a:rPr>
              <a:t>The </a:t>
            </a:r>
            <a:r>
              <a:rPr lang="en-GB" sz="1800" b="1" dirty="0">
                <a:solidFill>
                  <a:srgbClr val="FF0000"/>
                </a:solidFill>
                <a:latin typeface="Nyala" panose="02000504070300020003" pitchFamily="2" charset="0"/>
              </a:rPr>
              <a:t>attacker obtains a copy of a message sent by the user </a:t>
            </a:r>
            <a:r>
              <a:rPr lang="en-GB" sz="1800" b="1" dirty="0" smtClean="0">
                <a:solidFill>
                  <a:srgbClr val="FF0000"/>
                </a:solidFill>
                <a:latin typeface="Nyala" panose="02000504070300020003" pitchFamily="2" charset="0"/>
              </a:rPr>
              <a:t>and later </a:t>
            </a:r>
            <a:r>
              <a:rPr lang="en-GB" sz="1800" b="1" dirty="0">
                <a:solidFill>
                  <a:srgbClr val="FF0000"/>
                </a:solidFill>
                <a:latin typeface="Nyala" panose="02000504070300020003" pitchFamily="2" charset="0"/>
              </a:rPr>
              <a:t>tries to reply it. </a:t>
            </a:r>
            <a:endParaRPr lang="en-GB" sz="1800" b="1" dirty="0" smtClean="0">
              <a:solidFill>
                <a:srgbClr val="FF0000"/>
              </a:solidFill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1800" dirty="0" smtClean="0">
                <a:latin typeface="Nyala" panose="02000504070300020003" pitchFamily="2" charset="0"/>
              </a:rPr>
              <a:t>For </a:t>
            </a:r>
            <a:r>
              <a:rPr lang="en-GB" sz="1800" dirty="0">
                <a:latin typeface="Nyala" panose="02000504070300020003" pitchFamily="2" charset="0"/>
              </a:rPr>
              <a:t>example, a person sends a request to his bank to ask for </a:t>
            </a:r>
            <a:r>
              <a:rPr lang="en-GB" sz="1800" dirty="0" smtClean="0">
                <a:latin typeface="Nyala" panose="02000504070300020003" pitchFamily="2" charset="0"/>
              </a:rPr>
              <a:t>payment to </a:t>
            </a:r>
            <a:r>
              <a:rPr lang="en-GB" sz="1800" dirty="0">
                <a:latin typeface="Nyala" panose="02000504070300020003" pitchFamily="2" charset="0"/>
              </a:rPr>
              <a:t>the attacker who has done job for him. The attacker intercepts the message </a:t>
            </a:r>
            <a:r>
              <a:rPr lang="en-GB" sz="1800" dirty="0" smtClean="0">
                <a:latin typeface="Nyala" panose="02000504070300020003" pitchFamily="2" charset="0"/>
              </a:rPr>
              <a:t>and sends it again </a:t>
            </a:r>
            <a:r>
              <a:rPr lang="en-GB" sz="1800" dirty="0">
                <a:latin typeface="Nyala" panose="02000504070300020003" pitchFamily="2" charset="0"/>
              </a:rPr>
              <a:t>to receive another payment from the bank. </a:t>
            </a:r>
            <a:endParaRPr lang="en-US" sz="1800" dirty="0"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pic>
        <p:nvPicPr>
          <p:cNvPr id="7" name="Picture 10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81" y="3835021"/>
            <a:ext cx="8206560" cy="266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73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Active </a:t>
            </a:r>
            <a:r>
              <a:rPr lang="en-GB" sz="2400" b="1" dirty="0">
                <a:latin typeface="Nyala" panose="02000504070300020003" pitchFamily="2" charset="0"/>
              </a:rPr>
              <a:t>attacks </a:t>
            </a:r>
            <a:endParaRPr lang="en-GB" sz="2400" b="1" dirty="0" smtClean="0">
              <a:latin typeface="Nyala" panose="02000504070300020003" pitchFamily="2" charset="0"/>
            </a:endParaRPr>
          </a:p>
          <a:p>
            <a:pPr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 startAt="3"/>
            </a:pPr>
            <a:r>
              <a:rPr lang="en-GB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Modification of messages: </a:t>
            </a:r>
            <a:r>
              <a:rPr lang="en-GB" dirty="0">
                <a:latin typeface="Nyala" panose="02000504070300020003" pitchFamily="2" charset="0"/>
              </a:rPr>
              <a:t>The attacker removes a message from the network traffic, </a:t>
            </a:r>
            <a:r>
              <a:rPr lang="en-GB" dirty="0" smtClean="0">
                <a:latin typeface="Nyala" panose="02000504070300020003" pitchFamily="2" charset="0"/>
              </a:rPr>
              <a:t>alters it</a:t>
            </a:r>
            <a:r>
              <a:rPr lang="en-GB" dirty="0">
                <a:latin typeface="Nyala" panose="02000504070300020003" pitchFamily="2" charset="0"/>
              </a:rPr>
              <a:t>, and reinserts it. </a:t>
            </a:r>
            <a:endParaRPr lang="en-GB" dirty="0" smtClean="0"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b="1" dirty="0" smtClean="0">
                <a:latin typeface="Nyala" panose="02000504070300020003" pitchFamily="2" charset="0"/>
              </a:rPr>
              <a:t>Modification</a:t>
            </a:r>
            <a:r>
              <a:rPr lang="en-GB" b="1" dirty="0">
                <a:latin typeface="Nyala" panose="02000504070300020003" pitchFamily="2" charset="0"/>
              </a:rPr>
              <a:t>: </a:t>
            </a:r>
            <a:r>
              <a:rPr lang="en-GB" dirty="0">
                <a:latin typeface="Nyala" panose="02000504070300020003" pitchFamily="2" charset="0"/>
              </a:rPr>
              <a:t>After intercepting or accessing information, the attacker modifies the information to make it beneficial to himself. </a:t>
            </a:r>
            <a:r>
              <a:rPr lang="en-GB" dirty="0" smtClean="0">
                <a:latin typeface="Nyala" panose="02000504070300020003" pitchFamily="2" charset="0"/>
              </a:rPr>
              <a:t>For example</a:t>
            </a:r>
            <a:r>
              <a:rPr lang="en-GB" dirty="0">
                <a:latin typeface="Nyala" panose="02000504070300020003" pitchFamily="2" charset="0"/>
              </a:rPr>
              <a:t>, a customer sends a message to a bank to do some </a:t>
            </a:r>
            <a:r>
              <a:rPr lang="en-GB" dirty="0" smtClean="0">
                <a:latin typeface="Nyala" panose="02000504070300020003" pitchFamily="2" charset="0"/>
              </a:rPr>
              <a:t>transaction, and the </a:t>
            </a:r>
            <a:r>
              <a:rPr lang="en-GB" dirty="0">
                <a:latin typeface="Nyala" panose="02000504070300020003" pitchFamily="2" charset="0"/>
              </a:rPr>
              <a:t>attacker</a:t>
            </a:r>
            <a:br>
              <a:rPr lang="en-GB" dirty="0">
                <a:latin typeface="Nyala" panose="02000504070300020003" pitchFamily="2" charset="0"/>
              </a:rPr>
            </a:br>
            <a:r>
              <a:rPr lang="en-GB" dirty="0">
                <a:latin typeface="Nyala" panose="02000504070300020003" pitchFamily="2" charset="0"/>
              </a:rPr>
              <a:t>intercepts the message and changes the type of transaction to benefit him. </a:t>
            </a:r>
            <a:r>
              <a:rPr lang="en-GB" dirty="0" smtClean="0">
                <a:latin typeface="Nyala" panose="02000504070300020003" pitchFamily="2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8286" y="3370987"/>
            <a:ext cx="8231040" cy="34753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330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Active </a:t>
            </a:r>
            <a:r>
              <a:rPr lang="en-GB" sz="2400" b="1" dirty="0">
                <a:latin typeface="Nyala" panose="02000504070300020003" pitchFamily="2" charset="0"/>
              </a:rPr>
              <a:t>attacks </a:t>
            </a:r>
            <a:endParaRPr lang="en-GB" sz="2400" b="1" dirty="0" smtClean="0">
              <a:latin typeface="Nyala" panose="02000504070300020003" pitchFamily="2" charset="0"/>
            </a:endParaRPr>
          </a:p>
          <a:p>
            <a:pPr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 startAt="4"/>
            </a:pPr>
            <a:r>
              <a:rPr lang="en-GB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Repudiation</a:t>
            </a:r>
            <a:r>
              <a:rPr lang="en-GB" dirty="0">
                <a:latin typeface="Nyala" panose="02000504070300020003" pitchFamily="2" charset="0"/>
              </a:rPr>
              <a:t>: It is performed by one of the parties in the communication: the sender or </a:t>
            </a:r>
            <a:r>
              <a:rPr lang="en-GB" dirty="0" smtClean="0">
                <a:latin typeface="Nyala" panose="02000504070300020003" pitchFamily="2" charset="0"/>
              </a:rPr>
              <a:t>the receiver</a:t>
            </a:r>
            <a:r>
              <a:rPr lang="en-GB" dirty="0">
                <a:latin typeface="Nyala" panose="02000504070300020003" pitchFamily="2" charset="0"/>
              </a:rPr>
              <a:t>. </a:t>
            </a:r>
            <a:endParaRPr lang="en-GB" dirty="0" smtClean="0"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latin typeface="Nyala" panose="02000504070300020003" pitchFamily="2" charset="0"/>
                <a:cs typeface="Times New Roman" panose="02020603050405020304" pitchFamily="18" charset="0"/>
              </a:rPr>
              <a:t>The sender of the message might later </a:t>
            </a:r>
            <a:r>
              <a:rPr lang="en-US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deny that he has sent the message</a:t>
            </a:r>
            <a:r>
              <a:rPr lang="en-US" dirty="0">
                <a:latin typeface="Nyala" panose="02000504070300020003" pitchFamily="2" charset="0"/>
                <a:cs typeface="Times New Roman" panose="02020603050405020304" pitchFamily="18" charset="0"/>
              </a:rPr>
              <a:t>; the receiver of the message might later </a:t>
            </a:r>
            <a:r>
              <a:rPr lang="en-US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deny that he has received the  massage</a:t>
            </a:r>
            <a:r>
              <a:rPr lang="en-US" b="1" dirty="0" smtClean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.</a:t>
            </a: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For example, customer ask </a:t>
            </a:r>
            <a:r>
              <a:rPr lang="en-GB" dirty="0" smtClean="0">
                <a:latin typeface="Nyala" panose="02000504070300020003" pitchFamily="2" charset="0"/>
              </a:rPr>
              <a:t>his Bank </a:t>
            </a:r>
            <a:r>
              <a:rPr lang="en-GB" dirty="0">
                <a:latin typeface="Nyala" panose="02000504070300020003" pitchFamily="2" charset="0"/>
              </a:rPr>
              <a:t>“To transfer an amount to someone” and later on the sender(customer) deny that he </a:t>
            </a:r>
            <a:r>
              <a:rPr lang="en-GB" dirty="0" smtClean="0">
                <a:latin typeface="Nyala" panose="02000504070300020003" pitchFamily="2" charset="0"/>
              </a:rPr>
              <a:t>had made </a:t>
            </a:r>
            <a:r>
              <a:rPr lang="en-GB" dirty="0">
                <a:latin typeface="Nyala" panose="02000504070300020003" pitchFamily="2" charset="0"/>
              </a:rPr>
              <a:t>such a request. This is repudiation. </a:t>
            </a:r>
            <a:endParaRPr lang="en-GB" dirty="0" smtClean="0"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FF0000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9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Active </a:t>
            </a:r>
            <a:r>
              <a:rPr lang="en-GB" sz="2400" b="1" dirty="0">
                <a:latin typeface="Nyala" panose="02000504070300020003" pitchFamily="2" charset="0"/>
              </a:rPr>
              <a:t>attacks </a:t>
            </a:r>
            <a:endParaRPr lang="en-GB" sz="2400" b="1" dirty="0" smtClean="0">
              <a:latin typeface="Nyala" panose="02000504070300020003" pitchFamily="2" charset="0"/>
            </a:endParaRPr>
          </a:p>
          <a:p>
            <a:pPr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 startAt="5"/>
            </a:pPr>
            <a:r>
              <a:rPr lang="en-US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Denial </a:t>
            </a:r>
            <a:r>
              <a:rPr lang="en-US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of service (DoS)</a:t>
            </a:r>
          </a:p>
          <a:p>
            <a:pPr marL="457200" indent="-3429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In a DoS attack, an attacker attempts to prevent legitimate users </a:t>
            </a:r>
            <a:r>
              <a:rPr lang="en-US" sz="2000" b="1" dirty="0" smtClean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from accessing </a:t>
            </a: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information or </a:t>
            </a:r>
            <a:r>
              <a:rPr lang="en-US" sz="2000" b="1" dirty="0" smtClean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services.</a:t>
            </a:r>
          </a:p>
          <a:p>
            <a:pPr marL="457200" indent="-3429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This attack threatens availability. </a:t>
            </a:r>
          </a:p>
          <a:p>
            <a:pPr marL="457200" indent="-3429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may </a:t>
            </a: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slow down or totally interrupt the service of a system. </a:t>
            </a:r>
          </a:p>
          <a:p>
            <a:pPr marL="457200" indent="-342900" algn="l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The attacker can use several strategies to achieve this. </a:t>
            </a:r>
          </a:p>
          <a:p>
            <a:pPr marL="857250" indent="-342900" algn="just">
              <a:lnSpc>
                <a:spcPct val="10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He may send </a:t>
            </a:r>
            <a:r>
              <a:rPr lang="en-US" sz="2000" b="1" dirty="0">
                <a:solidFill>
                  <a:srgbClr val="0070C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so many </a:t>
            </a:r>
            <a:r>
              <a:rPr lang="en-US" sz="2000" b="1" dirty="0" smtClean="0">
                <a:solidFill>
                  <a:srgbClr val="0070C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fake (bogus)  </a:t>
            </a:r>
            <a:r>
              <a:rPr lang="en-US" sz="2000" b="1" dirty="0">
                <a:solidFill>
                  <a:srgbClr val="0070C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requests to a server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that the server crushes because of heavy load.</a:t>
            </a:r>
          </a:p>
          <a:p>
            <a:pPr marL="857250" indent="-342900" algn="just">
              <a:lnSpc>
                <a:spcPct val="10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The attacker may </a:t>
            </a:r>
            <a:r>
              <a:rPr lang="en-US" sz="2000" b="1" dirty="0">
                <a:solidFill>
                  <a:srgbClr val="0070C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intercept and delete a server’s response to a client,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making the client believe that the server is </a:t>
            </a: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not responding.</a:t>
            </a: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FF0000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Introduction </a:t>
            </a:r>
            <a:r>
              <a:rPr lang="en-US" sz="2800" b="1" dirty="0">
                <a:latin typeface="Nyala" panose="02000504070300020003" pitchFamily="2" charset="0"/>
              </a:rPr>
              <a:t>and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8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Definition of Security: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term, Computer Security, refers to </a:t>
            </a: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protection afforded to an automated information system in order to attain the applicable objectives of preserving the integrity, availability, and confidentiality of information system resources (includes hardware, software, firmware, information/data, and telecommunications). </a:t>
            </a:r>
            <a:endParaRPr lang="en-GB" sz="2000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This </a:t>
            </a: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definition introduces three key objectives, CIA traid (Integrity, availability, and confidentiality) that are at the heart of computer </a:t>
            </a:r>
            <a:r>
              <a:rPr lang="en-GB" sz="2800" dirty="0"/>
              <a:t>security</a:t>
            </a:r>
            <a:r>
              <a:rPr lang="en-GB" sz="2000" dirty="0"/>
              <a:t>.</a:t>
            </a:r>
            <a:endParaRPr lang="en-US" sz="2000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Nyala" panose="02000504070300020003" pitchFamily="2" charset="0"/>
                <a:cs typeface="Tahoma" panose="020B0604030504040204" pitchFamily="34" charset="0"/>
              </a:rPr>
              <a:t>Security is about</a:t>
            </a:r>
          </a:p>
          <a:p>
            <a:pPr marL="881063" lvl="1" indent="-377825" algn="just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Threats</a:t>
            </a:r>
            <a:r>
              <a:rPr lang="en-US" dirty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Nyala" panose="02000504070300020003" pitchFamily="2" charset="0"/>
                <a:cs typeface="Tahoma" panose="020B0604030504040204" pitchFamily="34" charset="0"/>
              </a:rPr>
              <a:t>(bad things that may happen, e.g. your money getting stolen)</a:t>
            </a:r>
          </a:p>
          <a:p>
            <a:pPr marL="881063" lvl="1" indent="-377825" algn="just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Vulnerabilities</a:t>
            </a:r>
            <a:r>
              <a:rPr lang="en-US" dirty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Nyala" panose="02000504070300020003" pitchFamily="2" charset="0"/>
                <a:cs typeface="Tahoma" panose="020B0604030504040204" pitchFamily="34" charset="0"/>
              </a:rPr>
              <a:t>(weaknesses in your defenses, e.g. your front door being made of thin wood and glass) </a:t>
            </a:r>
          </a:p>
          <a:p>
            <a:pPr marL="881063" lvl="1" indent="-377825" algn="just">
              <a:lnSpc>
                <a:spcPct val="100000"/>
              </a:lnSpc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Attacks</a:t>
            </a:r>
            <a:r>
              <a:rPr lang="en-US" dirty="0">
                <a:solidFill>
                  <a:srgbClr val="1E4C7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Nyala" panose="02000504070300020003" pitchFamily="2" charset="0"/>
                <a:cs typeface="Tahoma" panose="020B0604030504040204" pitchFamily="34" charset="0"/>
              </a:rPr>
              <a:t>(ways in which the threats may be actualized, e.g. a thief breaking through your weak front door while you and the neighbors are on holiday)</a:t>
            </a:r>
            <a:endParaRPr lang="en-US" b="1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3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Active </a:t>
            </a:r>
            <a:r>
              <a:rPr lang="en-GB" sz="2400" b="1" dirty="0">
                <a:latin typeface="Nyala" panose="02000504070300020003" pitchFamily="2" charset="0"/>
              </a:rPr>
              <a:t>attacks </a:t>
            </a:r>
            <a:endParaRPr lang="en-GB" sz="2400" b="1" dirty="0" smtClean="0">
              <a:latin typeface="Nyala" panose="02000504070300020003" pitchFamily="2" charset="0"/>
            </a:endParaRPr>
          </a:p>
          <a:p>
            <a:pPr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 startAt="5"/>
            </a:pPr>
            <a:r>
              <a:rPr lang="en-US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Denial </a:t>
            </a:r>
            <a:r>
              <a:rPr lang="en-US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of service (DoS)</a:t>
            </a: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FF0000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6401" y="2825087"/>
            <a:ext cx="7531200" cy="36192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5411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Active </a:t>
            </a:r>
            <a:r>
              <a:rPr lang="en-GB" sz="2400" b="1" dirty="0">
                <a:latin typeface="Nyala" panose="02000504070300020003" pitchFamily="2" charset="0"/>
              </a:rPr>
              <a:t>attacks </a:t>
            </a:r>
            <a:endParaRPr lang="en-GB" sz="2400" b="1" dirty="0" smtClean="0">
              <a:latin typeface="Nyala" panose="02000504070300020003" pitchFamily="2" charset="0"/>
            </a:endParaRPr>
          </a:p>
          <a:p>
            <a:pPr lvl="1" indent="-457200" algn="just">
              <a:lnSpc>
                <a:spcPct val="100000"/>
              </a:lnSpc>
              <a:spcBef>
                <a:spcPct val="15000"/>
              </a:spcBef>
              <a:buSzPct val="90000"/>
              <a:buFont typeface="+mj-lt"/>
              <a:buAutoNum type="arabicPeriod" startAt="6"/>
            </a:pPr>
            <a:r>
              <a:rPr lang="en-GB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Advanced Persistent Threat (APT): </a:t>
            </a:r>
            <a:r>
              <a:rPr lang="en-GB" dirty="0">
                <a:latin typeface="Nyala" panose="02000504070300020003" pitchFamily="2" charset="0"/>
              </a:rPr>
              <a:t>It is a network attack in which </a:t>
            </a:r>
            <a:r>
              <a:rPr lang="en-GB" dirty="0" smtClean="0">
                <a:latin typeface="Nyala" panose="02000504070300020003" pitchFamily="2" charset="0"/>
              </a:rPr>
              <a:t>an unauthorized person gains </a:t>
            </a:r>
            <a:r>
              <a:rPr lang="en-GB" dirty="0">
                <a:latin typeface="Nyala" panose="02000504070300020003" pitchFamily="2" charset="0"/>
              </a:rPr>
              <a:t>access to a network and stays there undetected for a long period of time. </a:t>
            </a:r>
            <a:endParaRPr lang="en-GB" dirty="0" smtClean="0"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The </a:t>
            </a:r>
            <a:r>
              <a:rPr lang="en-GB" dirty="0">
                <a:latin typeface="Nyala" panose="02000504070300020003" pitchFamily="2" charset="0"/>
              </a:rPr>
              <a:t>intention </a:t>
            </a:r>
            <a:r>
              <a:rPr lang="en-GB" dirty="0" smtClean="0">
                <a:latin typeface="Nyala" panose="02000504070300020003" pitchFamily="2" charset="0"/>
              </a:rPr>
              <a:t>of an </a:t>
            </a:r>
            <a:r>
              <a:rPr lang="en-GB" dirty="0">
                <a:latin typeface="Nyala" panose="02000504070300020003" pitchFamily="2" charset="0"/>
              </a:rPr>
              <a:t>APT attack is to steal data rather than cause damage to the network or organization. </a:t>
            </a:r>
            <a:endParaRPr lang="en-GB" dirty="0" smtClean="0"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latin typeface="Nyala" panose="02000504070300020003" pitchFamily="2" charset="0"/>
              </a:rPr>
              <a:t>APT attacks </a:t>
            </a:r>
            <a:r>
              <a:rPr lang="en-GB" dirty="0">
                <a:latin typeface="Nyala" panose="02000504070300020003" pitchFamily="2" charset="0"/>
              </a:rPr>
              <a:t>target organizations in sectors with high-value information, such as national </a:t>
            </a:r>
            <a:r>
              <a:rPr lang="en-GB" dirty="0" smtClean="0">
                <a:latin typeface="Nyala" panose="02000504070300020003" pitchFamily="2" charset="0"/>
              </a:rPr>
              <a:t>defense, manufacturing </a:t>
            </a:r>
            <a:r>
              <a:rPr lang="en-GB" dirty="0">
                <a:latin typeface="Nyala" panose="02000504070300020003" pitchFamily="2" charset="0"/>
              </a:rPr>
              <a:t>and the financial industry. </a:t>
            </a:r>
            <a:endParaRPr lang="en-GB" dirty="0" smtClean="0">
              <a:latin typeface="Nyala" panose="02000504070300020003" pitchFamily="2" charset="0"/>
            </a:endParaRPr>
          </a:p>
          <a:p>
            <a:pPr marL="342900" lvl="1" indent="-342900" algn="just">
              <a:lnSpc>
                <a:spcPct val="100000"/>
              </a:lnSpc>
              <a:spcBef>
                <a:spcPct val="15000"/>
              </a:spcBef>
              <a:buSzPct val="90000"/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Generally:- </a:t>
            </a:r>
            <a:endParaRPr lang="en-GB" dirty="0" smtClean="0">
              <a:solidFill>
                <a:schemeClr val="accent5"/>
              </a:solidFill>
              <a:latin typeface="Comic Sans MS" panose="030F0702030302020204" pitchFamily="66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An </a:t>
            </a:r>
            <a:r>
              <a:rPr lang="en-GB" dirty="0">
                <a:solidFill>
                  <a:schemeClr val="accent5"/>
                </a:solidFill>
                <a:latin typeface="Comic Sans MS" panose="030F0702030302020204" pitchFamily="66" charset="0"/>
              </a:rPr>
              <a:t>active attack usually requires more effort and often more dangerous implication. </a:t>
            </a:r>
            <a:endParaRPr lang="en-GB" dirty="0" smtClean="0">
              <a:solidFill>
                <a:schemeClr val="accent5"/>
              </a:solidFill>
              <a:latin typeface="Comic Sans MS" panose="030F0702030302020204" pitchFamily="66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When </a:t>
            </a:r>
            <a:r>
              <a:rPr lang="en-GB" dirty="0">
                <a:solidFill>
                  <a:schemeClr val="accent5"/>
                </a:solidFill>
                <a:latin typeface="Comic Sans MS" panose="030F0702030302020204" pitchFamily="66" charset="0"/>
              </a:rPr>
              <a:t>the </a:t>
            </a:r>
            <a:r>
              <a:rPr lang="en-GB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hacker attempts </a:t>
            </a:r>
            <a:r>
              <a:rPr lang="en-GB" dirty="0">
                <a:solidFill>
                  <a:schemeClr val="accent5"/>
                </a:solidFill>
                <a:latin typeface="Comic Sans MS" panose="030F0702030302020204" pitchFamily="66" charset="0"/>
              </a:rPr>
              <a:t>to attack, the victim gets aware of it. </a:t>
            </a:r>
            <a:endParaRPr lang="en-GB" dirty="0" smtClean="0">
              <a:solidFill>
                <a:schemeClr val="accent5"/>
              </a:solidFill>
              <a:latin typeface="Comic Sans MS" panose="030F0702030302020204" pitchFamily="66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The </a:t>
            </a:r>
            <a:r>
              <a:rPr lang="en-GB" dirty="0">
                <a:solidFill>
                  <a:schemeClr val="accent5"/>
                </a:solidFill>
                <a:latin typeface="Comic Sans MS" panose="030F0702030302020204" pitchFamily="66" charset="0"/>
              </a:rPr>
              <a:t>active attacks can be in the form of </a:t>
            </a:r>
            <a:r>
              <a:rPr lang="en-GB" b="1" dirty="0">
                <a:solidFill>
                  <a:schemeClr val="accent5"/>
                </a:solidFill>
                <a:latin typeface="Comic Sans MS" panose="030F0702030302020204" pitchFamily="66" charset="0"/>
              </a:rPr>
              <a:t>interruption</a:t>
            </a:r>
            <a:r>
              <a:rPr lang="en-GB" dirty="0">
                <a:solidFill>
                  <a:schemeClr val="accent5"/>
                </a:solidFill>
                <a:latin typeface="Comic Sans MS" panose="030F0702030302020204" pitchFamily="66" charset="0"/>
              </a:rPr>
              <a:t>, </a:t>
            </a:r>
            <a:r>
              <a:rPr lang="en-GB" b="1" dirty="0">
                <a:solidFill>
                  <a:schemeClr val="accent5"/>
                </a:solidFill>
                <a:latin typeface="Comic Sans MS" panose="030F0702030302020204" pitchFamily="66" charset="0"/>
              </a:rPr>
              <a:t>modification</a:t>
            </a:r>
            <a:r>
              <a:rPr lang="en-GB" dirty="0">
                <a:solidFill>
                  <a:schemeClr val="accent5"/>
                </a:solidFill>
                <a:latin typeface="Comic Sans MS" panose="030F0702030302020204" pitchFamily="66" charset="0"/>
              </a:rPr>
              <a:t> and </a:t>
            </a:r>
            <a:r>
              <a:rPr lang="en-GB" b="1" dirty="0">
                <a:solidFill>
                  <a:schemeClr val="accent5"/>
                </a:solidFill>
                <a:latin typeface="Comic Sans MS" panose="030F0702030302020204" pitchFamily="66" charset="0"/>
              </a:rPr>
              <a:t>fabrication</a:t>
            </a:r>
            <a:r>
              <a:rPr lang="en-GB" dirty="0">
                <a:solidFill>
                  <a:schemeClr val="accent5"/>
                </a:solidFill>
                <a:latin typeface="Comic Sans MS" panose="030F0702030302020204" pitchFamily="66" charset="0"/>
              </a:rPr>
              <a:t>. </a:t>
            </a:r>
            <a:endParaRPr lang="en-US" b="1" dirty="0" smtClean="0">
              <a:solidFill>
                <a:schemeClr val="accent5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2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Active </a:t>
            </a:r>
            <a:r>
              <a:rPr lang="en-GB" sz="2400" b="1" dirty="0">
                <a:latin typeface="Nyala" panose="02000504070300020003" pitchFamily="2" charset="0"/>
              </a:rPr>
              <a:t>attacks </a:t>
            </a:r>
            <a:endParaRPr lang="en-GB" sz="2400" b="1" dirty="0" smtClean="0">
              <a:latin typeface="Nyala" panose="02000504070300020003" pitchFamily="2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Interruption: </a:t>
            </a:r>
            <a:r>
              <a:rPr lang="en-US" sz="2400" dirty="0">
                <a:solidFill>
                  <a:schemeClr val="tx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An attack on availability</a:t>
            </a: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Modification: </a:t>
            </a:r>
            <a:r>
              <a:rPr lang="en-US" sz="2400" dirty="0" smtClean="0">
                <a:solidFill>
                  <a:schemeClr val="tx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An </a:t>
            </a:r>
            <a:r>
              <a:rPr lang="en-US" sz="2400" dirty="0">
                <a:solidFill>
                  <a:schemeClr val="tx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attack on integrity</a:t>
            </a: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accent5"/>
                </a:solidFill>
                <a:latin typeface="Comic Sans MS" panose="030F0702030302020204" pitchFamily="66" charset="0"/>
              </a:rPr>
              <a:t>Fabrication:  </a:t>
            </a:r>
            <a:r>
              <a:rPr lang="en-US" sz="2400" dirty="0" smtClean="0">
                <a:solidFill>
                  <a:schemeClr val="tx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An </a:t>
            </a:r>
            <a:r>
              <a:rPr lang="en-US" sz="2400" dirty="0">
                <a:solidFill>
                  <a:schemeClr val="tx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attack on </a:t>
            </a:r>
            <a:r>
              <a:rPr lang="en-US" sz="2400" dirty="0" smtClean="0">
                <a:solidFill>
                  <a:schemeClr val="tx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authenticity, cause DOS</a:t>
            </a:r>
            <a:endParaRPr lang="en-US" sz="2400" b="1" dirty="0">
              <a:solidFill>
                <a:schemeClr val="accent5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endParaRPr lang="en-GB" sz="2400" b="1" dirty="0" smtClean="0"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85" y="2743200"/>
            <a:ext cx="7451676" cy="375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1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GB" sz="2800" b="1" dirty="0">
                <a:solidFill>
                  <a:schemeClr val="accent1"/>
                </a:solidFill>
                <a:latin typeface="Nyala" panose="02000504070300020003" pitchFamily="2" charset="0"/>
              </a:rPr>
              <a:t>Security Attacks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GB" sz="2400" b="1" dirty="0" smtClean="0">
                <a:latin typeface="Nyala" panose="02000504070300020003" pitchFamily="2" charset="0"/>
              </a:rPr>
              <a:t>Comparison between Active </a:t>
            </a:r>
            <a:r>
              <a:rPr lang="en-GB" sz="2400" b="1" dirty="0">
                <a:latin typeface="Nyala" panose="02000504070300020003" pitchFamily="2" charset="0"/>
              </a:rPr>
              <a:t>attacks </a:t>
            </a:r>
            <a:r>
              <a:rPr lang="en-GB" sz="2400" b="1" dirty="0" smtClean="0">
                <a:latin typeface="Nyala" panose="02000504070300020003" pitchFamily="2" charset="0"/>
              </a:rPr>
              <a:t>and passive attacks </a:t>
            </a:r>
          </a:p>
          <a:p>
            <a:pPr marL="341313" lvl="1" indent="-341313" algn="just">
              <a:lnSpc>
                <a:spcPct val="100000"/>
              </a:lnSpc>
              <a:spcBef>
                <a:spcPct val="15000"/>
              </a:spcBef>
              <a:buSzPct val="90000"/>
              <a:buFont typeface="Arial" panose="020B0604020202020204" pitchFamily="34" charset="0"/>
              <a:buChar char="•"/>
            </a:pPr>
            <a:endParaRPr lang="en-GB" sz="2400" b="1" dirty="0" smtClean="0">
              <a:latin typeface="Nyala" panose="02000504070300020003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539244"/>
              </p:ext>
            </p:extLst>
          </p:nvPr>
        </p:nvGraphicFramePr>
        <p:xfrm>
          <a:off x="272954" y="1487607"/>
          <a:ext cx="8693624" cy="4851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3679">
                  <a:extLst>
                    <a:ext uri="{9D8B030D-6E8A-4147-A177-3AD203B41FA5}">
                      <a16:colId xmlns:a16="http://schemas.microsoft.com/office/drawing/2014/main" xmlns="" val="3023921145"/>
                    </a:ext>
                  </a:extLst>
                </a:gridCol>
                <a:gridCol w="3091152">
                  <a:extLst>
                    <a:ext uri="{9D8B030D-6E8A-4147-A177-3AD203B41FA5}">
                      <a16:colId xmlns:a16="http://schemas.microsoft.com/office/drawing/2014/main" xmlns="" val="160599073"/>
                    </a:ext>
                  </a:extLst>
                </a:gridCol>
                <a:gridCol w="3998793">
                  <a:extLst>
                    <a:ext uri="{9D8B030D-6E8A-4147-A177-3AD203B41FA5}">
                      <a16:colId xmlns:a16="http://schemas.microsoft.com/office/drawing/2014/main" xmlns="" val="1156962576"/>
                    </a:ext>
                  </a:extLst>
                </a:gridCol>
              </a:tblGrid>
              <a:tr h="651742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BASICS</a:t>
                      </a:r>
                      <a:r>
                        <a:rPr lang="en-US" baseline="0" dirty="0" smtClean="0"/>
                        <a:t> FOR COMPARISION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ACTIVE ATTACK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PASSIVE ATTACK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06433006"/>
                  </a:ext>
                </a:extLst>
              </a:tr>
              <a:tr h="837954">
                <a:tc>
                  <a:txBody>
                    <a:bodyPr/>
                    <a:lstStyle/>
                    <a:p>
                      <a:pPr algn="just"/>
                      <a:r>
                        <a:rPr lang="en-US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Basic</a:t>
                      </a:r>
                      <a:r>
                        <a:rPr lang="en-US" dirty="0" smtClean="0"/>
                        <a:t>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Tries to change the system</a:t>
                      </a:r>
                      <a:b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resources or affect their</a:t>
                      </a:r>
                      <a:b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</a:br>
                      <a: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operation.</a:t>
                      </a:r>
                      <a:endParaRPr lang="en-GB" sz="1600" dirty="0"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Tries to read or make use of</a:t>
                      </a:r>
                      <a:b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</a:br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information from the system but</a:t>
                      </a:r>
                      <a:b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</a:br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does not influence system resources.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78776588"/>
                  </a:ext>
                </a:extLst>
              </a:tr>
              <a:tr h="5896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Modification in information </a:t>
                      </a:r>
                      <a:endParaRPr lang="en-GB" sz="1600" b="0" i="0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Occurs </a:t>
                      </a:r>
                      <a:endParaRPr lang="en-GB" sz="1600" b="0" i="0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Does not occur</a:t>
                      </a:r>
                      <a:endParaRPr lang="en-GB" sz="1600" b="0" i="0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0716149"/>
                  </a:ext>
                </a:extLst>
              </a:tr>
              <a:tr h="5896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Harm to the system </a:t>
                      </a:r>
                      <a:endParaRPr lang="en-GB" sz="1600" b="0" i="0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Always causes damage to the</a:t>
                      </a:r>
                      <a:b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</a:br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system.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Always causes damage to the</a:t>
                      </a:r>
                      <a:b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</a:br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system.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511777208"/>
                  </a:ext>
                </a:extLst>
              </a:tr>
              <a:tr h="3775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Threat to</a:t>
                      </a:r>
                      <a:endParaRPr lang="en-GB" sz="1600" b="0" i="0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Integrity and 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Confidentiality </a:t>
                      </a:r>
                      <a:endParaRPr lang="en-GB" sz="1600" b="0" i="0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39950137"/>
                  </a:ext>
                </a:extLst>
              </a:tr>
              <a:tr h="58967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Attack awareness</a:t>
                      </a:r>
                      <a:endParaRPr lang="en-GB" sz="1600" b="0" i="0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The entity (victim) gets</a:t>
                      </a:r>
                      <a:b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</a:br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informed about the attack.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The entity is unaware of the attack.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24825333"/>
                  </a:ext>
                </a:extLst>
              </a:tr>
              <a:tr h="83795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Task performed by the attacker </a:t>
                      </a:r>
                      <a:endParaRPr lang="en-GB" sz="1600" b="0" i="0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The transmission is captured</a:t>
                      </a:r>
                      <a:b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</a:br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by physically controlling the</a:t>
                      </a:r>
                      <a:b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</a:br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portion of a 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Just need to observe the</a:t>
                      </a:r>
                      <a:b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</a:br>
                      <a:r>
                        <a:rPr lang="en-GB" sz="1600" b="0" i="0" kern="1200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transmission.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934280"/>
                  </a:ext>
                </a:extLst>
              </a:tr>
              <a:tr h="37759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Emphasis on</a:t>
                      </a:r>
                      <a:endParaRPr lang="en-GB" sz="1600" b="0" i="0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Detection </a:t>
                      </a:r>
                      <a:endParaRPr lang="en-GB" sz="1600" b="0" i="0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0" i="0" kern="1200" dirty="0" smtClean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  <a:ea typeface="+mn-ea"/>
                          <a:cs typeface="+mn-cs"/>
                        </a:rPr>
                        <a:t>Prevention </a:t>
                      </a:r>
                      <a:endParaRPr lang="en-GB" sz="1600" b="0" i="0" kern="1200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573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5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</a:t>
            </a:r>
            <a:r>
              <a:rPr lang="en-US" sz="2800" b="1" dirty="0">
                <a:latin typeface="Nyala" panose="02000504070300020003" pitchFamily="2" charset="0"/>
              </a:rPr>
              <a:t>Services and </a:t>
            </a:r>
            <a:r>
              <a:rPr lang="en-US" sz="2800" b="1" dirty="0" smtClean="0">
                <a:latin typeface="Nyala" panose="02000504070300020003" pitchFamily="2" charset="0"/>
              </a:rPr>
              <a:t>Mechanism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Security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Services:</a:t>
            </a:r>
          </a:p>
          <a:p>
            <a:pPr algn="just"/>
            <a:r>
              <a:rPr lang="en-US" sz="2000" dirty="0" smtClean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ITU-T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 (International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Telecommunication Union – Telecommunication Standardization Sector (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ITU-T) has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defined </a:t>
            </a:r>
            <a:r>
              <a:rPr lang="en-US" sz="2000" b="1" dirty="0">
                <a:latin typeface="Nyala" panose="02000504070300020003" pitchFamily="2" charset="0"/>
                <a:cs typeface="Times New Roman" panose="02020603050405020304" pitchFamily="18" charset="0"/>
              </a:rPr>
              <a:t>five services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relating to the security goals and attacks: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Data </a:t>
            </a: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Confidentiality</a:t>
            </a:r>
            <a:r>
              <a:rPr lang="en-US" sz="2000" b="1" dirty="0">
                <a:latin typeface="Nyala" panose="02000504070300020003" pitchFamily="2" charset="0"/>
                <a:cs typeface="Times New Roman" panose="02020603050405020304" pitchFamily="18" charset="0"/>
              </a:rPr>
              <a:t>: </a:t>
            </a:r>
          </a:p>
          <a:p>
            <a:pPr marL="628650" indent="-342900" algn="just"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This service is designed to protect data from disclosed attacks.</a:t>
            </a:r>
          </a:p>
          <a:p>
            <a:pPr marL="628650" indent="-342900" algn="just"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The services encompasses confidentiality of the whole message or part of a message and also protection against traffic analysis. </a:t>
            </a:r>
          </a:p>
          <a:p>
            <a:pPr marL="628650" indent="-342900" algn="just">
              <a:spcAft>
                <a:spcPts val="1200"/>
              </a:spcAft>
              <a:buFont typeface="Arial" panose="020B0604020202020204" pitchFamily="34" charset="0"/>
              <a:buChar char="•"/>
              <a:tabLst>
                <a:tab pos="628650" algn="l"/>
              </a:tabLst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It is designed to protect against snooping and traffic analysis attack .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Data Integrity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This is designed to protect the data from modification, insertion, deletion, and replaying by an adversary.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It may protect the whole message or the part of  the message.</a:t>
            </a:r>
          </a:p>
          <a:p>
            <a:pPr algn="just"/>
            <a:endParaRPr lang="en-US" sz="2000" b="1" dirty="0"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7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</a:t>
            </a:r>
            <a:r>
              <a:rPr lang="en-US" sz="2800" b="1" dirty="0">
                <a:latin typeface="Nyala" panose="02000504070300020003" pitchFamily="2" charset="0"/>
              </a:rPr>
              <a:t>Services and </a:t>
            </a:r>
            <a:r>
              <a:rPr lang="en-US" sz="2800" b="1" dirty="0" smtClean="0">
                <a:latin typeface="Nyala" panose="02000504070300020003" pitchFamily="2" charset="0"/>
              </a:rPr>
              <a:t>Mechanism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Security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Services:</a:t>
            </a:r>
          </a:p>
          <a:p>
            <a:pPr algn="just"/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ITU-T has defined </a:t>
            </a:r>
            <a:r>
              <a:rPr lang="en-US" sz="2000" b="1" dirty="0">
                <a:latin typeface="Nyala" panose="02000504070300020003" pitchFamily="2" charset="0"/>
                <a:cs typeface="Times New Roman" panose="02020603050405020304" pitchFamily="18" charset="0"/>
              </a:rPr>
              <a:t>five services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relating to the security goals and attacks: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Authentication</a:t>
            </a:r>
            <a:endParaRPr lang="en-US" sz="2000" b="1" dirty="0">
              <a:solidFill>
                <a:srgbClr val="3021F1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This service provides the authentication of the party at the other end of the line.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In connection-oriented communication, it provides authentication of the sender or receiver during the connection establishment.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In connectionless communication, it authenticates the source of the 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data.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 Access Control</a:t>
            </a:r>
          </a:p>
          <a:p>
            <a:pPr marL="627063" indent="-339725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service provides protection against unauthorized access to data.</a:t>
            </a:r>
          </a:p>
          <a:p>
            <a:pPr marL="627063" indent="-339725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access includes reading, writing, modifying, executing programs and so on. </a:t>
            </a:r>
          </a:p>
          <a:p>
            <a:pPr marL="342900" indent="-342900" algn="just">
              <a:buFont typeface="+mj-lt"/>
              <a:buAutoNum type="arabicPeriod" startAt="5"/>
            </a:pPr>
            <a:r>
              <a:rPr lang="en-GB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Non-repudiation: </a:t>
            </a:r>
            <a:r>
              <a:rPr lang="en-GB" sz="1800" dirty="0">
                <a:latin typeface="Nyala" panose="02000504070300020003" pitchFamily="2" charset="0"/>
              </a:rPr>
              <a:t>This service protects against repudiation by either the sender or the</a:t>
            </a:r>
            <a:br>
              <a:rPr lang="en-GB" sz="1800" dirty="0">
                <a:latin typeface="Nyala" panose="02000504070300020003" pitchFamily="2" charset="0"/>
              </a:rPr>
            </a:br>
            <a:r>
              <a:rPr lang="en-GB" sz="1800" dirty="0">
                <a:latin typeface="Nyala" panose="02000504070300020003" pitchFamily="2" charset="0"/>
              </a:rPr>
              <a:t>receiver of the data. In non-repudiation with proof of the origin, the receiver of the data </a:t>
            </a:r>
            <a:r>
              <a:rPr lang="en-GB" sz="1800" dirty="0" smtClean="0">
                <a:latin typeface="Nyala" panose="02000504070300020003" pitchFamily="2" charset="0"/>
              </a:rPr>
              <a:t>can later </a:t>
            </a:r>
            <a:r>
              <a:rPr lang="en-GB" sz="1800" dirty="0">
                <a:latin typeface="Nyala" panose="02000504070300020003" pitchFamily="2" charset="0"/>
              </a:rPr>
              <a:t>prove the identity of the sender if denied. In non-repudiation with proof of the </a:t>
            </a:r>
            <a:r>
              <a:rPr lang="en-GB" sz="1800" dirty="0" smtClean="0">
                <a:latin typeface="Nyala" panose="02000504070300020003" pitchFamily="2" charset="0"/>
              </a:rPr>
              <a:t>delivery, the </a:t>
            </a:r>
            <a:r>
              <a:rPr lang="en-GB" sz="1800" dirty="0">
                <a:latin typeface="Nyala" panose="02000504070300020003" pitchFamily="2" charset="0"/>
              </a:rPr>
              <a:t>sender of the data can later prove that data were delivered to the intended recipient </a:t>
            </a:r>
            <a:r>
              <a:rPr lang="en-US" sz="1800" b="1" dirty="0">
                <a:latin typeface="Nyala" panose="02000504070300020003" pitchFamily="2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sz="1800" b="1" dirty="0"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</a:t>
            </a:r>
            <a:r>
              <a:rPr lang="en-US" sz="2800" b="1" dirty="0">
                <a:latin typeface="Nyala" panose="02000504070300020003" pitchFamily="2" charset="0"/>
              </a:rPr>
              <a:t>Services and </a:t>
            </a:r>
            <a:r>
              <a:rPr lang="en-US" sz="2800" b="1" dirty="0" smtClean="0">
                <a:latin typeface="Nyala" panose="02000504070300020003" pitchFamily="2" charset="0"/>
              </a:rPr>
              <a:t>Mechanism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(ITU-T</a:t>
            </a:r>
            <a:r>
              <a:rPr lang="en-US" sz="2000" dirty="0">
                <a:solidFill>
                  <a:srgbClr val="C0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provides some security 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mechanisms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to implement those services.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Security Mechanism:</a:t>
            </a:r>
          </a:p>
          <a:p>
            <a:pPr marL="2857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Security mechanism is a process that implements security services based on hardware (technical</a:t>
            </a:r>
            <a:r>
              <a:rPr lang="en-GB" sz="2000" dirty="0" smtClean="0">
                <a:latin typeface="Nyala" panose="02000504070300020003" pitchFamily="2" charset="0"/>
              </a:rPr>
              <a:t>), software </a:t>
            </a:r>
            <a:r>
              <a:rPr lang="en-GB" sz="2000" dirty="0">
                <a:latin typeface="Nyala" panose="02000504070300020003" pitchFamily="2" charset="0"/>
              </a:rPr>
              <a:t>(logical), physical or administrative </a:t>
            </a:r>
            <a:r>
              <a:rPr lang="en-GB" sz="2000" dirty="0" smtClean="0">
                <a:latin typeface="Nyala" panose="02000504070300020003" pitchFamily="2" charset="0"/>
              </a:rPr>
              <a:t>approach.</a:t>
            </a:r>
          </a:p>
          <a:p>
            <a:pPr marL="2857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Security </a:t>
            </a:r>
            <a:r>
              <a:rPr lang="en-GB" sz="2000" dirty="0">
                <a:latin typeface="Nyala" panose="02000504070300020003" pitchFamily="2" charset="0"/>
              </a:rPr>
              <a:t>mechanisms support the </a:t>
            </a:r>
            <a:r>
              <a:rPr lang="en-GB" sz="2000" dirty="0" smtClean="0">
                <a:latin typeface="Nyala" panose="02000504070300020003" pitchFamily="2" charset="0"/>
              </a:rPr>
              <a:t>security services </a:t>
            </a:r>
            <a:r>
              <a:rPr lang="en-GB" sz="2000" dirty="0">
                <a:latin typeface="Nyala" panose="02000504070300020003" pitchFamily="2" charset="0"/>
              </a:rPr>
              <a:t>and execute specific activities for the protection against attacks or attack results. </a:t>
            </a:r>
            <a:endParaRPr lang="en-GB" sz="2000" dirty="0" smtClean="0">
              <a:latin typeface="Nyala" panose="02000504070300020003" pitchFamily="2" charset="0"/>
            </a:endParaRPr>
          </a:p>
          <a:p>
            <a:pPr marL="2857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The security mechanisms are divided into those that are implemented in a specific protocol </a:t>
            </a:r>
            <a:r>
              <a:rPr lang="en-GB" sz="2000" dirty="0" smtClean="0">
                <a:latin typeface="Nyala" panose="02000504070300020003" pitchFamily="2" charset="0"/>
              </a:rPr>
              <a:t>layer and </a:t>
            </a:r>
            <a:r>
              <a:rPr lang="en-GB" sz="2000" dirty="0">
                <a:latin typeface="Nyala" panose="02000504070300020003" pitchFamily="2" charset="0"/>
              </a:rPr>
              <a:t>those that are not specific to any particular protocol layer or security </a:t>
            </a:r>
            <a:r>
              <a:rPr lang="en-GB" sz="2000" dirty="0" smtClean="0">
                <a:latin typeface="Nyala" panose="02000504070300020003" pitchFamily="2" charset="0"/>
              </a:rPr>
              <a:t>service.</a:t>
            </a:r>
          </a:p>
          <a:p>
            <a:pPr marL="2857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</a:rPr>
              <a:t>Security </a:t>
            </a:r>
            <a:r>
              <a:rPr lang="en-GB" sz="2000" dirty="0">
                <a:latin typeface="Nyala" panose="02000504070300020003" pitchFamily="2" charset="0"/>
              </a:rPr>
              <a:t>Mechanisms that are specific to a particular OSI security service or protocol layer: </a:t>
            </a:r>
            <a:endParaRPr lang="en-US" sz="2000" dirty="0" smtClean="0">
              <a:solidFill>
                <a:srgbClr val="3021F1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0000"/>
              </a:lnSpc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n-US" sz="1800" b="1" dirty="0"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9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</a:t>
            </a:r>
            <a:r>
              <a:rPr lang="en-US" sz="2800" b="1" dirty="0">
                <a:latin typeface="Nyala" panose="02000504070300020003" pitchFamily="2" charset="0"/>
              </a:rPr>
              <a:t>Services and </a:t>
            </a:r>
            <a:r>
              <a:rPr lang="en-US" sz="2800" b="1" dirty="0" smtClean="0">
                <a:latin typeface="Nyala" panose="02000504070300020003" pitchFamily="2" charset="0"/>
              </a:rPr>
              <a:t>Mechanism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(ITU-T</a:t>
            </a:r>
            <a:r>
              <a:rPr lang="en-US" sz="2000" dirty="0">
                <a:solidFill>
                  <a:srgbClr val="C0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provides some security 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mechanisms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to implement those services.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Security Mechanism:</a:t>
            </a: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Encipherment </a:t>
            </a:r>
          </a:p>
          <a:p>
            <a:pPr marL="6858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is a mechanism aimed at protecting a message’s information content by using mathematical algorithms that transform data into a form that is not readable by unauthorized subjects. </a:t>
            </a:r>
            <a:endParaRPr lang="en-GB" sz="2000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6858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This is used either to protect the confidentiality of data units and traffic </a:t>
            </a:r>
            <a:r>
              <a:rPr lang="en-GB" sz="2000" dirty="0" smtClean="0">
                <a:latin typeface="Nyala" panose="02000504070300020003" pitchFamily="2" charset="0"/>
              </a:rPr>
              <a:t>flow information </a:t>
            </a:r>
            <a:r>
              <a:rPr lang="en-GB" sz="2000" dirty="0">
                <a:latin typeface="Nyala" panose="02000504070300020003" pitchFamily="2" charset="0"/>
              </a:rPr>
              <a:t>or to support or complement other security mechanisms. </a:t>
            </a:r>
            <a:endParaRPr lang="en-US" sz="2000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6858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This is hiding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or covering data can provide confidentiality. </a:t>
            </a:r>
          </a:p>
          <a:p>
            <a:pPr marL="685800" indent="-342900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Two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techniques, </a:t>
            </a: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cryptography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steganography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, are used for enciphering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0000"/>
              </a:lnSpc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n-US" sz="1800" b="1" dirty="0"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9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</a:t>
            </a:r>
            <a:r>
              <a:rPr lang="en-US" sz="2800" b="1" dirty="0">
                <a:latin typeface="Nyala" panose="02000504070300020003" pitchFamily="2" charset="0"/>
              </a:rPr>
              <a:t>Services and </a:t>
            </a:r>
            <a:r>
              <a:rPr lang="en-US" sz="2800" b="1" dirty="0" smtClean="0">
                <a:latin typeface="Nyala" panose="02000504070300020003" pitchFamily="2" charset="0"/>
              </a:rPr>
              <a:t>Mechanism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(ITU-T</a:t>
            </a:r>
            <a:r>
              <a:rPr lang="en-US" sz="2000" dirty="0">
                <a:solidFill>
                  <a:srgbClr val="C0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provides some security 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mechanisms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to implement those services.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Security Mechanism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:</a:t>
            </a:r>
            <a:endParaRPr lang="en-US" sz="2000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Digital signature</a:t>
            </a:r>
          </a:p>
          <a:p>
            <a:pPr marL="571500" indent="-34290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This is a means by which the sender can electronically sign the data and the receiver can electronically verify the signature.</a:t>
            </a:r>
          </a:p>
          <a:p>
            <a:pPr marL="571500" indent="-34290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The receiver uses the sender’s public key to prove that the message  is indeed  signed by the sender who claims to have sent the message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.</a:t>
            </a:r>
          </a:p>
          <a:p>
            <a:pPr marL="571500" indent="-34290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Public and private keys can be used. </a:t>
            </a:r>
            <a:endParaRPr lang="en-GB" sz="2000" dirty="0" smtClean="0"/>
          </a:p>
          <a:p>
            <a:pPr marL="341313" indent="-341313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Access Control </a:t>
            </a: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covers </a:t>
            </a: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a variety of mechanisms that enforce access rights to resources. </a:t>
            </a:r>
            <a:r>
              <a:rPr lang="en-GB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This mechanism involves authorization to access some </a:t>
            </a:r>
            <a:r>
              <a:rPr lang="en-GB" sz="2000" b="1" dirty="0" smtClean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resources. </a:t>
            </a: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Access </a:t>
            </a: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control used methods to prove that a user has access right to the data or resources owned by a system. Examples of proofs are passwords and PINs. </a:t>
            </a:r>
            <a:endParaRPr lang="en-US" sz="2000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0000"/>
              </a:lnSpc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n-US" sz="1800" b="1" dirty="0"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</a:t>
            </a:r>
            <a:r>
              <a:rPr lang="en-US" sz="2800" b="1" dirty="0">
                <a:latin typeface="Nyala" panose="02000504070300020003" pitchFamily="2" charset="0"/>
              </a:rPr>
              <a:t>Services and </a:t>
            </a:r>
            <a:r>
              <a:rPr lang="en-US" sz="2800" b="1" dirty="0" smtClean="0">
                <a:latin typeface="Nyala" panose="02000504070300020003" pitchFamily="2" charset="0"/>
              </a:rPr>
              <a:t>Mechanism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(ITU-T</a:t>
            </a:r>
            <a:r>
              <a:rPr lang="en-US" sz="2000" dirty="0">
                <a:solidFill>
                  <a:srgbClr val="C0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provides some security 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mechanisms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to implement those services.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Security Mechanism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3021F1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2000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Data </a:t>
            </a:r>
            <a:r>
              <a:rPr lang="en-GB" sz="2000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integrity</a:t>
            </a: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Covers a </a:t>
            </a: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variety of mechanisms used to assure the integrity of a data unit or</a:t>
            </a:r>
            <a:b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</a:b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stream of data units. </a:t>
            </a:r>
            <a:endParaRPr lang="en-GB" sz="2000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data integrity mechanism appends to the data a short check value</a:t>
            </a:r>
            <a:b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</a:b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that has been created by a specific process from the data itself. </a:t>
            </a:r>
            <a:endParaRPr lang="en-GB" sz="2000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Data </a:t>
            </a: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integrity is preserved </a:t>
            </a: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by comparing </a:t>
            </a: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check value received to the check value </a:t>
            </a: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generated.</a:t>
            </a:r>
          </a:p>
          <a:p>
            <a:pPr marL="342900" indent="-342900" algn="l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Authentication Exchange</a:t>
            </a:r>
          </a:p>
          <a:p>
            <a:pPr marL="571500" indent="-34290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is a mechanism intended to ensure the identity of an entity </a:t>
            </a:r>
            <a:r>
              <a:rPr lang="en-GB" sz="2000" dirty="0" smtClean="0">
                <a:latin typeface="Nyala" panose="02000504070300020003" pitchFamily="2" charset="0"/>
              </a:rPr>
              <a:t>by means </a:t>
            </a:r>
            <a:r>
              <a:rPr lang="en-GB" sz="2000" dirty="0">
                <a:latin typeface="Nyala" panose="02000504070300020003" pitchFamily="2" charset="0"/>
              </a:rPr>
              <a:t>of information exchange. </a:t>
            </a:r>
            <a:endParaRPr lang="en-US" sz="2000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571500" indent="-342900" algn="l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Two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entities exchange some messages to prove their identity to each other. </a:t>
            </a: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n-US" sz="1800" b="1" dirty="0"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5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Introduction </a:t>
            </a:r>
            <a:r>
              <a:rPr lang="en-US" sz="2800" b="1" dirty="0">
                <a:latin typeface="Nyala" panose="02000504070300020003" pitchFamily="2" charset="0"/>
              </a:rPr>
              <a:t>and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Definition of Security:</a:t>
            </a:r>
          </a:p>
          <a:p>
            <a:pPr marL="109538" indent="-109538" algn="just">
              <a:buFont typeface="Arial" panose="020B0604020202020204" pitchFamily="34" charset="0"/>
              <a:buChar char="•"/>
            </a:pPr>
            <a:r>
              <a:rPr lang="en-US" sz="2540" b="1" dirty="0" smtClean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Computer </a:t>
            </a: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security</a:t>
            </a:r>
            <a:r>
              <a:rPr lang="en-US" sz="2000" b="1" dirty="0">
                <a:solidFill>
                  <a:srgbClr val="0066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Nyala" panose="02000504070300020003" pitchFamily="2" charset="0"/>
                <a:cs typeface="Tahoma" panose="020B0604030504040204" pitchFamily="34" charset="0"/>
              </a:rPr>
              <a:t>is about provisions and policies adopted to 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protect </a:t>
            </a:r>
            <a:r>
              <a:rPr lang="en-US" sz="2000" dirty="0" smtClean="0">
                <a:solidFill>
                  <a:schemeClr val="accent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information </a:t>
            </a:r>
            <a:r>
              <a:rPr lang="en-US" sz="2000" dirty="0">
                <a:solidFill>
                  <a:schemeClr val="accent2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and property</a:t>
            </a:r>
            <a:r>
              <a:rPr lang="en-US" sz="2000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sz="2000" dirty="0">
                <a:latin typeface="Nyala" panose="02000504070300020003" pitchFamily="2" charset="0"/>
                <a:cs typeface="Tahoma" panose="020B0604030504040204" pitchFamily="34" charset="0"/>
              </a:rPr>
              <a:t>from </a:t>
            </a: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theft, corruption, or natural </a:t>
            </a:r>
            <a:r>
              <a:rPr lang="en-US" sz="2000" b="1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disaster.</a:t>
            </a:r>
            <a:endParaRPr lang="en-US" sz="2000" b="1" dirty="0">
              <a:solidFill>
                <a:srgbClr val="FF0000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C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while allowing the information and property to remain accessible and productive to its intended users.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Security of </a:t>
            </a:r>
            <a:r>
              <a:rPr lang="en-US" sz="2000" dirty="0">
                <a:latin typeface="Nyala" panose="02000504070300020003" pitchFamily="2" charset="0"/>
                <a:cs typeface="Tahoma" panose="020B0604030504040204" pitchFamily="34" charset="0"/>
              </a:rPr>
              <a:t>computers against intruders </a:t>
            </a:r>
            <a:r>
              <a:rPr lang="en-US" sz="2000" dirty="0" smtClean="0">
                <a:latin typeface="Nyala" panose="02000504070300020003" pitchFamily="2" charset="0"/>
                <a:cs typeface="Tahoma" panose="020B0604030504040204" pitchFamily="34" charset="0"/>
              </a:rPr>
              <a:t>(e.g. </a:t>
            </a:r>
            <a:r>
              <a:rPr lang="en-US" sz="2000" dirty="0">
                <a:latin typeface="Nyala" panose="02000504070300020003" pitchFamily="2" charset="0"/>
                <a:cs typeface="Tahoma" panose="020B0604030504040204" pitchFamily="34" charset="0"/>
              </a:rPr>
              <a:t>hackers) and malicious software (e.g. viruses). </a:t>
            </a:r>
            <a:endParaRPr lang="en-US" sz="2000" dirty="0" smtClean="0">
              <a:latin typeface="Nyala" panose="02000504070300020003" pitchFamily="2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99" y="3442222"/>
            <a:ext cx="2715051" cy="2999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936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</a:t>
            </a:r>
            <a:r>
              <a:rPr lang="en-US" sz="2800" b="1" dirty="0">
                <a:latin typeface="Nyala" panose="02000504070300020003" pitchFamily="2" charset="0"/>
              </a:rPr>
              <a:t>Services and </a:t>
            </a:r>
            <a:r>
              <a:rPr lang="en-US" sz="2800" b="1" dirty="0" smtClean="0">
                <a:latin typeface="Nyala" panose="02000504070300020003" pitchFamily="2" charset="0"/>
              </a:rPr>
              <a:t>Mechanism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(ITU-T</a:t>
            </a:r>
            <a:r>
              <a:rPr lang="en-US" sz="2000" dirty="0">
                <a:solidFill>
                  <a:srgbClr val="C0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provides some security 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mechanisms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to implement those services.</a:t>
            </a:r>
          </a:p>
          <a:p>
            <a:pPr marL="342900" indent="-342900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Security Mechanism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solidFill>
                <a:srgbClr val="3021F1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Traffic </a:t>
            </a: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Padding</a:t>
            </a:r>
          </a:p>
          <a:p>
            <a:pPr marL="342900" indent="-342900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This means inserting some bogus (fake) data into the data traffic to thwart adversary’s attempt to use the traffic analysis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Routing Control</a:t>
            </a:r>
          </a:p>
          <a:p>
            <a:pPr marL="342900" indent="-342900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This means selecting and continuously changing different available routes between the sender and the receiver to prevent the opponent from eavesdropping on a particular route.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Notarization</a:t>
            </a:r>
          </a:p>
          <a:p>
            <a:pPr marL="342900" indent="-342900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This means </a:t>
            </a: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selecting a third trusted party to control the communication between two entities.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This can be done to prevent repudiation</a:t>
            </a:r>
            <a:r>
              <a:rPr lang="en-US" sz="2000" dirty="0">
                <a:solidFill>
                  <a:srgbClr val="00206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GB" sz="2000" dirty="0" smtClean="0">
              <a:solidFill>
                <a:srgbClr val="3021F1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600"/>
              </a:spcAft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00000"/>
              </a:lnSpc>
            </a:pPr>
            <a:endParaRPr lang="en-US" sz="1800" b="1" dirty="0"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techniques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3429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The actual implementation of security goals needs some techniques. </a:t>
            </a:r>
          </a:p>
          <a:p>
            <a:pPr marL="3429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Two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techniques are prevalent today: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Cryptography and Steganography</a:t>
            </a:r>
          </a:p>
          <a:p>
            <a:pPr marL="228600" indent="-228600" algn="just"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solidFill>
                  <a:srgbClr val="FF00FF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i. Cryptography</a:t>
            </a:r>
            <a:r>
              <a:rPr lang="en-US" b="1" dirty="0">
                <a:latin typeface="Nyala" panose="02000504070300020003" pitchFamily="2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involves the following mechanisms.</a:t>
            </a:r>
          </a:p>
          <a:p>
            <a:pPr marL="342900" indent="-342900" algn="just">
              <a:spcAft>
                <a:spcPts val="600"/>
              </a:spcAft>
              <a:buAutoNum type="alphaLcPeriod"/>
            </a:pPr>
            <a:r>
              <a:rPr lang="en-US" sz="2000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Symmetric-key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 ( secret key cryptography)	</a:t>
            </a:r>
          </a:p>
          <a:p>
            <a:pPr marL="8001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An entity can send a message to another entity over an  insure channel with the   assumption that an adversary can not understand the content by simply snooping over the channel.</a:t>
            </a:r>
          </a:p>
          <a:p>
            <a:pPr marL="8001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The sender encrypts the message using encryption algorithm.</a:t>
            </a:r>
          </a:p>
          <a:p>
            <a:pPr marL="8001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The receiver decrypts the message using decryption algorithm.</a:t>
            </a:r>
          </a:p>
          <a:p>
            <a:pPr marL="8001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 single secret key is used for both encryption and decryption.</a:t>
            </a:r>
          </a:p>
          <a:p>
            <a:pPr marL="8001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E.g. </a:t>
            </a:r>
            <a:r>
              <a:rPr lang="en-US" sz="2000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DES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AES</a:t>
            </a:r>
          </a:p>
          <a:p>
            <a:pPr algn="just"/>
            <a:r>
              <a:rPr lang="en-US" sz="18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14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techniques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994204"/>
            <a:ext cx="7983087" cy="5488482"/>
          </a:xfrm>
        </p:spPr>
        <p:txBody>
          <a:bodyPr>
            <a:noAutofit/>
          </a:bodyPr>
          <a:lstStyle/>
          <a:p>
            <a:pPr marL="228600" indent="-228600" algn="just">
              <a:lnSpc>
                <a:spcPct val="150000"/>
              </a:lnSpc>
              <a:spcAft>
                <a:spcPts val="600"/>
              </a:spcAft>
            </a:pPr>
            <a:r>
              <a:rPr lang="en-US" dirty="0">
                <a:latin typeface="Nyala" panose="02000504070300020003" pitchFamily="2" charset="0"/>
                <a:cs typeface="Times New Roman" panose="02020603050405020304" pitchFamily="18" charset="0"/>
              </a:rPr>
              <a:t>Two techniques are prevalent </a:t>
            </a:r>
            <a:r>
              <a:rPr lang="en-US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today: </a:t>
            </a:r>
            <a:r>
              <a:rPr lang="en-US" b="1" dirty="0" smtClean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Cryptography and Steganography</a:t>
            </a:r>
            <a:endParaRPr lang="en-US" b="1" dirty="0">
              <a:solidFill>
                <a:srgbClr val="FF0000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228600" indent="-228600" algn="just">
              <a:lnSpc>
                <a:spcPct val="150000"/>
              </a:lnSpc>
              <a:spcAft>
                <a:spcPts val="600"/>
              </a:spcAft>
            </a:pPr>
            <a:r>
              <a:rPr lang="en-US" b="1" dirty="0" smtClean="0">
                <a:solidFill>
                  <a:srgbClr val="FF00FF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i. </a:t>
            </a:r>
            <a:r>
              <a:rPr lang="en-US" b="1" dirty="0">
                <a:solidFill>
                  <a:srgbClr val="FF00FF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Cryptography: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involves the following mechanisms.</a:t>
            </a:r>
          </a:p>
          <a:p>
            <a:pPr algn="just"/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b.</a:t>
            </a:r>
            <a:r>
              <a:rPr lang="en-US" sz="2000" b="1" dirty="0">
                <a:solidFill>
                  <a:srgbClr val="FF152B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Asymmetric-key</a:t>
            </a:r>
            <a:r>
              <a:rPr lang="en-US" sz="2000" dirty="0">
                <a:solidFill>
                  <a:srgbClr val="FF152B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(public key cryptography)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first there are two key instead of one: one public key and the other private key.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sender first encrypts the message by using the receiver ‘s public key.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to decrypt the message, the receiver uses his own private </a:t>
            </a:r>
            <a:r>
              <a:rPr lang="en-US" sz="2000" b="1" dirty="0" smtClean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key.</a:t>
            </a: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E.g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RSA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Diffie-Hellman key exchange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Security techniques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21500"/>
            <a:ext cx="7983087" cy="548848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Nyala" panose="02000504070300020003" pitchFamily="2" charset="0"/>
                <a:cs typeface="Times New Roman" panose="02020603050405020304" pitchFamily="18" charset="0"/>
              </a:rPr>
              <a:t>Two techniques are prevalent today: </a:t>
            </a:r>
            <a:r>
              <a: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Cryptography and Steganography</a:t>
            </a:r>
          </a:p>
          <a:p>
            <a:pPr algn="l"/>
            <a:r>
              <a:rPr lang="en-US" b="1" dirty="0" smtClean="0">
                <a:solidFill>
                  <a:srgbClr val="FF00FF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ii. Steganography</a:t>
            </a:r>
            <a:endParaRPr lang="en-US" b="1" dirty="0">
              <a:solidFill>
                <a:srgbClr val="FF00FF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4572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Nyala" panose="02000504070300020003" pitchFamily="2" charset="0"/>
                <a:cs typeface="Times New Roman" panose="02020603050405020304" pitchFamily="18" charset="0"/>
              </a:rPr>
              <a:t>Cryptography is secret writing, steganography is covered </a:t>
            </a:r>
            <a:r>
              <a:rPr lang="en-US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writing.</a:t>
            </a:r>
          </a:p>
          <a:p>
            <a:pPr marL="114300" algn="just"/>
            <a:endParaRPr lang="en-US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4572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Steganography </a:t>
            </a:r>
            <a:r>
              <a:rPr lang="en-US" dirty="0">
                <a:latin typeface="Nyala" panose="02000504070300020003" pitchFamily="2" charset="0"/>
                <a:cs typeface="Times New Roman" panose="02020603050405020304" pitchFamily="18" charset="0"/>
              </a:rPr>
              <a:t>means concealing the message itself by covering it with something else.</a:t>
            </a:r>
          </a:p>
          <a:p>
            <a:pPr marL="4572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Nyala" panose="02000504070300020003" pitchFamily="2" charset="0"/>
                <a:cs typeface="Times New Roman" panose="02020603050405020304" pitchFamily="18" charset="0"/>
              </a:rPr>
              <a:t>E.g. image over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Review Questions  </a:t>
            </a:r>
            <a:endParaRPr lang="en-US" sz="2800" b="1" dirty="0">
              <a:latin typeface="Nyala" panose="02000504070300020003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514350" indent="-514350" algn="just">
              <a:buAutoNum type="arabicPeriod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Define what information, computer and network security mean?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Discuss about goals of security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Discuss about the attacks in relation with goals.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What do we mean by an attack is active or passive? Give examples for each.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Discuss on the security services provided by ITU-T organization.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Discuss on the security mechanisms provided by ITU-T organization.</a:t>
            </a:r>
          </a:p>
          <a:p>
            <a:pPr marL="514350" indent="-514350" algn="just">
              <a:buAutoNum type="arabicPeriod"/>
            </a:pP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What are the actual techniques that can be implemented for security? Discuss about them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9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603" y="1023584"/>
            <a:ext cx="8475259" cy="4531055"/>
          </a:xfrm>
        </p:spPr>
        <p:txBody>
          <a:bodyPr>
            <a:noAutofit/>
          </a:bodyPr>
          <a:lstStyle/>
          <a:p>
            <a:pPr algn="just"/>
            <a:endParaRPr lang="en-GB" sz="2200" dirty="0" smtClean="0">
              <a:latin typeface="Nyala" panose="02000504070300020003" pitchFamily="2" charset="0"/>
            </a:endParaRPr>
          </a:p>
          <a:p>
            <a:pPr algn="just"/>
            <a:endParaRPr lang="en-US" sz="2200" dirty="0" smtClean="0">
              <a:latin typeface="Nyala" panose="02000504070300020003" pitchFamily="2" charset="0"/>
            </a:endParaRPr>
          </a:p>
          <a:p>
            <a:pPr marL="0" indent="0" algn="ctr">
              <a:buNone/>
            </a:pPr>
            <a:r>
              <a:rPr lang="en-US" sz="11500" b="1" dirty="0" smtClean="0">
                <a:latin typeface="Edwardian Script ITC" panose="030303020407070D0804" pitchFamily="66" charset="0"/>
              </a:rPr>
              <a:t>Thank you</a:t>
            </a:r>
            <a:endParaRPr lang="en-US" sz="11500" b="1" dirty="0">
              <a:latin typeface="Edwardian Script ITC" panose="030303020407070D0804" pitchFamily="66" charset="0"/>
            </a:endParaRPr>
          </a:p>
          <a:p>
            <a:pPr marL="0" indent="0" algn="ctr">
              <a:buNone/>
            </a:pPr>
            <a:r>
              <a:rPr lang="en-US" sz="11500" b="1" dirty="0">
                <a:latin typeface="Edwardian Script ITC" panose="030303020407070D0804" pitchFamily="66" charset="0"/>
              </a:rPr>
              <a:t>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61333-6230-4004-8E26-AB6FF695EF86}" type="slidenum">
              <a:rPr lang="en-GB" smtClean="0"/>
              <a:t>55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6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Introduction </a:t>
            </a:r>
            <a:r>
              <a:rPr lang="en-US" sz="2800" b="1" dirty="0">
                <a:latin typeface="Nyala" panose="02000504070300020003" pitchFamily="2" charset="0"/>
              </a:rPr>
              <a:t>and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488482"/>
          </a:xfrm>
        </p:spPr>
        <p:txBody>
          <a:bodyPr>
            <a:noAutofit/>
          </a:bodyPr>
          <a:lstStyle/>
          <a:p>
            <a:pPr marL="514350" indent="-5143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Definition of Security: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“The </a:t>
            </a:r>
            <a:r>
              <a:rPr lang="en-US" sz="2000" dirty="0">
                <a:solidFill>
                  <a:srgbClr val="3333CC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most secure</a:t>
            </a:r>
            <a:r>
              <a:rPr lang="en-US" sz="2000" dirty="0">
                <a:solidFill>
                  <a:srgbClr val="0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computers </a:t>
            </a:r>
            <a:r>
              <a:rPr lang="en-US" sz="2000" dirty="0">
                <a:solidFill>
                  <a:srgbClr val="0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are those </a:t>
            </a:r>
            <a:r>
              <a:rPr lang="en-US" sz="2000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not connected </a:t>
            </a:r>
            <a:r>
              <a:rPr lang="en-US" sz="2000" dirty="0" smtClean="0">
                <a:solidFill>
                  <a:srgbClr val="0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to </a:t>
            </a:r>
            <a:r>
              <a:rPr lang="en-US" sz="2000" dirty="0">
                <a:solidFill>
                  <a:srgbClr val="0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the Internet and </a:t>
            </a:r>
            <a:r>
              <a:rPr lang="en-US" sz="2000" dirty="0" smtClean="0">
                <a:solidFill>
                  <a:srgbClr val="0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shielded </a:t>
            </a:r>
            <a:r>
              <a:rPr lang="en-US" sz="2000" dirty="0" smtClean="0">
                <a:solidFill>
                  <a:srgbClr val="0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from </a:t>
            </a:r>
            <a:r>
              <a:rPr lang="en-US" sz="2000" dirty="0">
                <a:solidFill>
                  <a:srgbClr val="0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any interference</a:t>
            </a:r>
            <a:r>
              <a:rPr lang="en-US" sz="2000" dirty="0" smtClean="0">
                <a:solidFill>
                  <a:srgbClr val="000000"/>
                </a:solidFill>
                <a:latin typeface="Nyala" panose="02000504070300020003" pitchFamily="2" charset="0"/>
                <a:cs typeface="Tahoma" panose="020B0604030504040204" pitchFamily="34" charset="0"/>
              </a:rPr>
              <a:t>”</a:t>
            </a:r>
            <a:endParaRPr lang="fr-FR" sz="2000" dirty="0">
              <a:solidFill>
                <a:srgbClr val="000000"/>
              </a:solidFill>
              <a:latin typeface="Nyala" panose="02000504070300020003" pitchFamily="2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  <p:pic>
        <p:nvPicPr>
          <p:cNvPr id="6" name="Content Placeholder 5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85898" y="2415654"/>
            <a:ext cx="3821374" cy="352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5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Introduction </a:t>
            </a:r>
            <a:r>
              <a:rPr lang="en-US" sz="2800" b="1" dirty="0">
                <a:latin typeface="Nyala" panose="02000504070300020003" pitchFamily="2" charset="0"/>
              </a:rPr>
              <a:t>and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348499"/>
          </a:xfrm>
        </p:spPr>
        <p:txBody>
          <a:bodyPr>
            <a:noAutofit/>
          </a:bodyPr>
          <a:lstStyle/>
          <a:p>
            <a:pPr marL="395288" indent="-395288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Information </a:t>
            </a: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Assurance (IA)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is the study of </a:t>
            </a:r>
            <a:r>
              <a:rPr lang="en-US" sz="2000" b="1" dirty="0">
                <a:latin typeface="Nyala" panose="02000504070300020003" pitchFamily="2" charset="0"/>
                <a:cs typeface="Times New Roman" panose="02020603050405020304" pitchFamily="18" charset="0"/>
              </a:rPr>
              <a:t>how to protect your information assets from destruction, degradation, manipulation and exploitation</a:t>
            </a:r>
            <a:r>
              <a:rPr lang="en-US" sz="2000" b="1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., 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by insuring its confidentiality, integrity and availability.</a:t>
            </a:r>
            <a:endParaRPr lang="en-US" sz="2000" b="1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How </a:t>
            </a:r>
            <a:r>
              <a:rPr lang="en-US" sz="2000" b="1" dirty="0">
                <a:latin typeface="Nyala" panose="02000504070300020003" pitchFamily="2" charset="0"/>
                <a:cs typeface="Times New Roman" panose="02020603050405020304" pitchFamily="18" charset="0"/>
              </a:rPr>
              <a:t>to recover should any of those </a:t>
            </a:r>
            <a:r>
              <a:rPr lang="en-US" sz="2000" b="1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happen.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involves the </a:t>
            </a:r>
            <a:r>
              <a:rPr lang="en-US" sz="2000" dirty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actions taken to protect and defend information and information </a:t>
            </a:r>
            <a:r>
              <a:rPr lang="en-US" sz="2000" dirty="0" smtClean="0">
                <a:solidFill>
                  <a:srgbClr val="FF000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systems.</a:t>
            </a:r>
            <a:endParaRPr lang="en-US" sz="2000" b="1" dirty="0" smtClean="0">
              <a:solidFill>
                <a:srgbClr val="0070C0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This 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includes providing for restoration of information systems by incorporating protection, detection and reaction </a:t>
            </a: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capabilities.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IA is a multidisciplinary area of study and professional activity which aims to protect business by reducing risks associated with information and information systems by means of a comprehensive and systematic management of security countermeasures, which is driven by risk analysis and cost-effectiveness. </a:t>
            </a:r>
            <a:endParaRPr lang="en-US" sz="2000" b="1" dirty="0">
              <a:solidFill>
                <a:srgbClr val="0070C0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By: Mulatu 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3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Introduction </a:t>
            </a:r>
            <a:r>
              <a:rPr lang="en-US" sz="2800" b="1" dirty="0">
                <a:latin typeface="Nyala" panose="02000504070300020003" pitchFamily="2" charset="0"/>
              </a:rPr>
              <a:t>and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348499"/>
          </a:xfrm>
        </p:spPr>
        <p:txBody>
          <a:bodyPr>
            <a:noAutofit/>
          </a:bodyPr>
          <a:lstStyle/>
          <a:p>
            <a:pPr marL="395288" indent="-395288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Information </a:t>
            </a: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Assurance (IA)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definition declares two main drivers behind security decisions: </a:t>
            </a:r>
            <a:endParaRPr lang="en-GB" sz="2000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914400" indent="-287338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 b="1" dirty="0">
                <a:latin typeface="Nyala" panose="02000504070300020003" pitchFamily="2" charset="0"/>
              </a:rPr>
              <a:t>Risk analysis </a:t>
            </a:r>
            <a:r>
              <a:rPr lang="en-GB" sz="2000" dirty="0">
                <a:latin typeface="Nyala" panose="02000504070300020003" pitchFamily="2" charset="0"/>
              </a:rPr>
              <a:t>- IA does not attempt to eliminate all risks, the risks should be </a:t>
            </a:r>
            <a:r>
              <a:rPr lang="en-GB" sz="2000" dirty="0" smtClean="0">
                <a:latin typeface="Nyala" panose="02000504070300020003" pitchFamily="2" charset="0"/>
              </a:rPr>
              <a:t>prioritized according </a:t>
            </a:r>
            <a:r>
              <a:rPr lang="en-GB" sz="2000" dirty="0">
                <a:latin typeface="Nyala" panose="02000504070300020003" pitchFamily="2" charset="0"/>
              </a:rPr>
              <a:t>to the organization’s specifics, and reduced to an acceptable </a:t>
            </a:r>
            <a:r>
              <a:rPr lang="en-GB" sz="2000" dirty="0" smtClean="0">
                <a:latin typeface="Nyala" panose="02000504070300020003" pitchFamily="2" charset="0"/>
              </a:rPr>
              <a:t>level.</a:t>
            </a:r>
            <a:endParaRPr lang="en-GB" sz="2000" dirty="0">
              <a:latin typeface="Nyala" panose="02000504070300020003" pitchFamily="2" charset="0"/>
            </a:endParaRPr>
          </a:p>
          <a:p>
            <a:pPr marL="914400" indent="-287338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GB" sz="2000" b="1" dirty="0" smtClean="0">
                <a:latin typeface="Nyala" panose="02000504070300020003" pitchFamily="2" charset="0"/>
              </a:rPr>
              <a:t>Cost-effectiveness </a:t>
            </a:r>
            <a:r>
              <a:rPr lang="en-GB" sz="2000" dirty="0">
                <a:latin typeface="Nyala" panose="02000504070300020003" pitchFamily="2" charset="0"/>
              </a:rPr>
              <a:t>- IA does not attempt to achieve security at any price, but in a </a:t>
            </a:r>
            <a:r>
              <a:rPr lang="en-GB" sz="2000" dirty="0" smtClean="0">
                <a:latin typeface="Nyala" panose="02000504070300020003" pitchFamily="2" charset="0"/>
              </a:rPr>
              <a:t>most efficient </a:t>
            </a:r>
            <a:r>
              <a:rPr lang="en-GB" sz="2000" dirty="0">
                <a:latin typeface="Nyala" panose="02000504070300020003" pitchFamily="2" charset="0"/>
              </a:rPr>
              <a:t>and cost-effective way. </a:t>
            </a:r>
            <a:r>
              <a:rPr lang="en-GB" sz="2000" dirty="0" smtClean="0">
                <a:latin typeface="Nyala" panose="02000504070300020003" pitchFamily="2" charset="0"/>
              </a:rPr>
              <a:t> </a:t>
            </a:r>
            <a:endParaRPr lang="en-US" sz="2000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Generally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, Information Assurance is a broad field that </a:t>
            </a:r>
            <a:r>
              <a:rPr lang="en-US" sz="2000" b="1" dirty="0">
                <a:solidFill>
                  <a:srgbClr val="0070C0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there is no universally accepted definition.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Information assurance encompasses a broader </a:t>
            </a:r>
            <a:r>
              <a:rPr lang="en-GB" sz="2000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scope than </a:t>
            </a:r>
            <a:r>
              <a:rPr lang="en-GB" sz="2000" b="1" dirty="0">
                <a:latin typeface="Nyala" panose="02000504070300020003" pitchFamily="2" charset="0"/>
                <a:cs typeface="Times New Roman" panose="02020603050405020304" pitchFamily="18" charset="0"/>
              </a:rPr>
              <a:t>information security, network security, </a:t>
            </a:r>
            <a:r>
              <a:rPr lang="en-GB" sz="2000" dirty="0">
                <a:latin typeface="Nyala" panose="02000504070300020003" pitchFamily="2" charset="0"/>
                <a:cs typeface="Times New Roman" panose="02020603050405020304" pitchFamily="18" charset="0"/>
              </a:rPr>
              <a:t>and</a:t>
            </a:r>
            <a:r>
              <a:rPr lang="en-GB" sz="2000" b="1" dirty="0">
                <a:latin typeface="Nyala" panose="02000504070300020003" pitchFamily="2" charset="0"/>
                <a:cs typeface="Times New Roman" panose="02020603050405020304" pitchFamily="18" charset="0"/>
              </a:rPr>
              <a:t> </a:t>
            </a:r>
            <a:r>
              <a:rPr lang="en-GB" sz="2000" b="1" dirty="0" smtClean="0">
                <a:latin typeface="Nyala" panose="02000504070300020003" pitchFamily="2" charset="0"/>
                <a:cs typeface="Times New Roman" panose="02020603050405020304" pitchFamily="18" charset="0"/>
              </a:rPr>
              <a:t>computer security</a:t>
            </a:r>
            <a:r>
              <a:rPr lang="en-GB" sz="2000" b="1" dirty="0">
                <a:latin typeface="Nyala" panose="02000504070300020003" pitchFamily="2" charset="0"/>
                <a:cs typeface="Times New Roman" panose="02020603050405020304" pitchFamily="18" charset="0"/>
              </a:rPr>
              <a:t>. </a:t>
            </a:r>
            <a:endParaRPr lang="en-US" sz="2000" b="1" dirty="0">
              <a:solidFill>
                <a:srgbClr val="0070C0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2263" y="313897"/>
            <a:ext cx="8175009" cy="693954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Nyala" panose="02000504070300020003" pitchFamily="2" charset="0"/>
              </a:rPr>
              <a:t>Introduction </a:t>
            </a:r>
            <a:r>
              <a:rPr lang="en-US" sz="2800" b="1" dirty="0">
                <a:latin typeface="Nyala" panose="02000504070300020003" pitchFamily="2" charset="0"/>
              </a:rPr>
              <a:t>and Terminology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2263" y="1007852"/>
            <a:ext cx="7983087" cy="5348499"/>
          </a:xfrm>
        </p:spPr>
        <p:txBody>
          <a:bodyPr>
            <a:noAutofit/>
          </a:bodyPr>
          <a:lstStyle/>
          <a:p>
            <a:pPr marL="395288" indent="-395288"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Information </a:t>
            </a:r>
            <a:r>
              <a:rPr lang="en-US" sz="2000" b="1" dirty="0">
                <a:solidFill>
                  <a:srgbClr val="3021F1"/>
                </a:solidFill>
                <a:latin typeface="Nyala" panose="02000504070300020003" pitchFamily="2" charset="0"/>
                <a:cs typeface="Times New Roman" panose="02020603050405020304" pitchFamily="18" charset="0"/>
              </a:rPr>
              <a:t>Assurance (IA)</a:t>
            </a:r>
            <a:r>
              <a:rPr lang="en-US" sz="2000" dirty="0">
                <a:latin typeface="Nyala" panose="02000504070300020003" pitchFamily="2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Nyala" panose="02000504070300020003" pitchFamily="2" charset="0"/>
              </a:rPr>
              <a:t>The U.S Department of Defense (DoD) breaks down IA into three basic elements — people, technology, and operations. 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Nyala" panose="02000504070300020003" pitchFamily="2" charset="0"/>
              </a:rPr>
              <a:t>People </a:t>
            </a:r>
            <a:r>
              <a:rPr lang="en-GB" dirty="0">
                <a:latin typeface="Nyala" panose="02000504070300020003" pitchFamily="2" charset="0"/>
              </a:rPr>
              <a:t>are the most crucial aspect of IA. The challenge is to provide the</a:t>
            </a:r>
            <a:br>
              <a:rPr lang="en-GB" dirty="0">
                <a:latin typeface="Nyala" panose="02000504070300020003" pitchFamily="2" charset="0"/>
              </a:rPr>
            </a:br>
            <a:r>
              <a:rPr lang="en-GB" dirty="0">
                <a:latin typeface="Nyala" panose="02000504070300020003" pitchFamily="2" charset="0"/>
              </a:rPr>
              <a:t>right amount and type of training to all the people and to develop a human resources strategy that brings the right people to bear at the right time and place. 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Nyala" panose="02000504070300020003" pitchFamily="2" charset="0"/>
              </a:rPr>
              <a:t>Operation </a:t>
            </a:r>
            <a:r>
              <a:rPr lang="en-GB" dirty="0">
                <a:latin typeface="Nyala" panose="02000504070300020003" pitchFamily="2" charset="0"/>
              </a:rPr>
              <a:t>consists of two main aspects: </a:t>
            </a:r>
            <a:r>
              <a:rPr lang="en-GB" b="1" dirty="0">
                <a:latin typeface="Nyala" panose="02000504070300020003" pitchFamily="2" charset="0"/>
              </a:rPr>
              <a:t>system management </a:t>
            </a:r>
            <a:r>
              <a:rPr lang="en-GB" dirty="0">
                <a:latin typeface="Nyala" panose="02000504070300020003" pitchFamily="2" charset="0"/>
              </a:rPr>
              <a:t>and </a:t>
            </a:r>
            <a:r>
              <a:rPr lang="en-GB" b="1" dirty="0">
                <a:latin typeface="Nyala" panose="02000504070300020003" pitchFamily="2" charset="0"/>
              </a:rPr>
              <a:t>situation awareness. </a:t>
            </a:r>
            <a:r>
              <a:rPr lang="en-GB" dirty="0">
                <a:latin typeface="Nyala" panose="02000504070300020003" pitchFamily="2" charset="0"/>
              </a:rPr>
              <a:t>Operations also include the security procedures required to ensure that system defences quickly adapt in response to changing threats. </a:t>
            </a:r>
          </a:p>
          <a:p>
            <a:pPr marL="800100" lvl="1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Nyala" panose="02000504070300020003" pitchFamily="2" charset="0"/>
              </a:rPr>
              <a:t>The element of </a:t>
            </a:r>
            <a:r>
              <a:rPr lang="en-GB" b="1" dirty="0">
                <a:latin typeface="Nyala" panose="02000504070300020003" pitchFamily="2" charset="0"/>
              </a:rPr>
              <a:t>Technology </a:t>
            </a:r>
            <a:r>
              <a:rPr lang="en-GB" dirty="0">
                <a:latin typeface="Nyala" panose="02000504070300020003" pitchFamily="2" charset="0"/>
              </a:rPr>
              <a:t>includes all tools /hardware or software/ which are used to protect information and information systems: within the network at large; at the enclave boundary; and within the computing environment of an enterprise. </a:t>
            </a:r>
            <a:endParaRPr lang="en-US" dirty="0">
              <a:latin typeface="Nyala" panose="02000504070300020003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70C0"/>
              </a:solidFill>
              <a:latin typeface="Nyala" panose="02000504070300020003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7DF2A-035D-48D9-A4A6-F86C615D859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By: Mulatu 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6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uke9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</TotalTime>
  <Words>4834</Words>
  <Application>Microsoft Office PowerPoint</Application>
  <PresentationFormat>On-screen Show (4:3)</PresentationFormat>
  <Paragraphs>583</Paragraphs>
  <Slides>55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7" baseType="lpstr">
      <vt:lpstr>Office Theme</vt:lpstr>
      <vt:lpstr>duke9</vt:lpstr>
      <vt:lpstr>Information  Security  SEng 3084</vt:lpstr>
      <vt:lpstr>Presentation outline</vt:lpstr>
      <vt:lpstr>Introduction and Terminology</vt:lpstr>
      <vt:lpstr>Introduction and Terminology</vt:lpstr>
      <vt:lpstr>Introduction and Terminology</vt:lpstr>
      <vt:lpstr>Introduction and Terminology</vt:lpstr>
      <vt:lpstr>Introduction and Terminology</vt:lpstr>
      <vt:lpstr>Introduction and Terminology</vt:lpstr>
      <vt:lpstr>Introduction and Terminology</vt:lpstr>
      <vt:lpstr>Introduction and Terminology</vt:lpstr>
      <vt:lpstr>Introduction and Terminology</vt:lpstr>
      <vt:lpstr>The Causes of insecurity</vt:lpstr>
      <vt:lpstr>Computer  Security… Vulnerabilities</vt:lpstr>
      <vt:lpstr>Security Goals </vt:lpstr>
      <vt:lpstr>Security Goals </vt:lpstr>
      <vt:lpstr>Security Goals </vt:lpstr>
      <vt:lpstr>Security Goals </vt:lpstr>
      <vt:lpstr>Security Goals </vt:lpstr>
      <vt:lpstr>Security Goals </vt:lpstr>
      <vt:lpstr>Security breach levels  </vt:lpstr>
      <vt:lpstr>Security breach levels  </vt:lpstr>
      <vt:lpstr>Security breach levels  </vt:lpstr>
      <vt:lpstr>The Challenges of Computer Security </vt:lpstr>
      <vt:lpstr>The Challenges of Computer Security </vt:lpstr>
      <vt:lpstr>The Challenges of Computer Security </vt:lpstr>
      <vt:lpstr>The OSI Security Architecture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Attacks </vt:lpstr>
      <vt:lpstr>Security Services and Mechanism</vt:lpstr>
      <vt:lpstr>Security Services and Mechanism</vt:lpstr>
      <vt:lpstr>Security Services and Mechanism</vt:lpstr>
      <vt:lpstr>Security Services and Mechanism</vt:lpstr>
      <vt:lpstr>Security Services and Mechanism</vt:lpstr>
      <vt:lpstr>Security Services and Mechanism</vt:lpstr>
      <vt:lpstr>Security Services and Mechanism</vt:lpstr>
      <vt:lpstr>Security techniques </vt:lpstr>
      <vt:lpstr>Security techniques </vt:lpstr>
      <vt:lpstr>Security techniques </vt:lpstr>
      <vt:lpstr>Review Questions 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user-pc</dc:creator>
  <cp:lastModifiedBy>lab3</cp:lastModifiedBy>
  <cp:revision>460</cp:revision>
  <cp:lastPrinted>2020-02-28T13:15:00Z</cp:lastPrinted>
  <dcterms:created xsi:type="dcterms:W3CDTF">2020-02-27T12:09:34Z</dcterms:created>
  <dcterms:modified xsi:type="dcterms:W3CDTF">2023-05-10T21:30:14Z</dcterms:modified>
</cp:coreProperties>
</file>