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35"/>
  </p:notesMasterIdLst>
  <p:handoutMasterIdLst>
    <p:handoutMasterId r:id="rId36"/>
  </p:handoutMasterIdLst>
  <p:sldIdLst>
    <p:sldId id="292" r:id="rId3"/>
    <p:sldId id="271" r:id="rId4"/>
    <p:sldId id="313" r:id="rId5"/>
    <p:sldId id="314" r:id="rId6"/>
    <p:sldId id="339" r:id="rId7"/>
    <p:sldId id="316" r:id="rId8"/>
    <p:sldId id="317" r:id="rId9"/>
    <p:sldId id="315" r:id="rId10"/>
    <p:sldId id="318" r:id="rId11"/>
    <p:sldId id="319" r:id="rId12"/>
    <p:sldId id="320" r:id="rId13"/>
    <p:sldId id="321" r:id="rId14"/>
    <p:sldId id="322" r:id="rId15"/>
    <p:sldId id="323" r:id="rId16"/>
    <p:sldId id="324" r:id="rId17"/>
    <p:sldId id="325" r:id="rId18"/>
    <p:sldId id="326" r:id="rId19"/>
    <p:sldId id="327" r:id="rId20"/>
    <p:sldId id="340" r:id="rId21"/>
    <p:sldId id="328" r:id="rId22"/>
    <p:sldId id="329" r:id="rId23"/>
    <p:sldId id="331" r:id="rId24"/>
    <p:sldId id="341" r:id="rId25"/>
    <p:sldId id="333" r:id="rId26"/>
    <p:sldId id="334" r:id="rId27"/>
    <p:sldId id="332" r:id="rId28"/>
    <p:sldId id="342" r:id="rId29"/>
    <p:sldId id="335" r:id="rId30"/>
    <p:sldId id="336" r:id="rId31"/>
    <p:sldId id="337" r:id="rId32"/>
    <p:sldId id="338" r:id="rId33"/>
    <p:sldId id="311"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43" autoAdjust="0"/>
  </p:normalViewPr>
  <p:slideViewPr>
    <p:cSldViewPr snapToGrid="0">
      <p:cViewPr varScale="1">
        <p:scale>
          <a:sx n="69" d="100"/>
          <a:sy n="69" d="100"/>
        </p:scale>
        <p:origin x="-1440" y="-108"/>
      </p:cViewPr>
      <p:guideLst>
        <p:guide orient="horz" pos="2160"/>
        <p:guide pos="2880"/>
      </p:guideLst>
    </p:cSldViewPr>
  </p:slideViewPr>
  <p:notesTextViewPr>
    <p:cViewPr>
      <p:scale>
        <a:sx n="3" d="2"/>
        <a:sy n="3" d="2"/>
      </p:scale>
      <p:origin x="0" y="0"/>
    </p:cViewPr>
  </p:notesTextViewPr>
  <p:sorterViewPr>
    <p:cViewPr>
      <p:scale>
        <a:sx n="100" d="100"/>
        <a:sy n="100"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CF62531-A20E-45E8-B094-CBF483095C5F}" type="datetimeFigureOut">
              <a:rPr lang="en-US" smtClean="0"/>
              <a:t>5/10/2023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073D885F-A1A2-46B5-9796-1FF8FCBE3317}" type="slidenum">
              <a:rPr lang="en-US" smtClean="0"/>
              <a:t>‹#›</a:t>
            </a:fld>
            <a:endParaRPr lang="en-US" dirty="0"/>
          </a:p>
        </p:txBody>
      </p:sp>
    </p:spTree>
    <p:extLst>
      <p:ext uri="{BB962C8B-B14F-4D97-AF65-F5344CB8AC3E}">
        <p14:creationId xmlns:p14="http://schemas.microsoft.com/office/powerpoint/2010/main" val="1153351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18E6F985-7F50-46B0-9422-86096AF5EC8D}" type="datetimeFigureOut">
              <a:rPr lang="en-US" smtClean="0"/>
              <a:t>5/10/2023</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05A1A4A-6D65-4D69-80D8-E670374FB177}" type="slidenum">
              <a:rPr lang="en-US" smtClean="0"/>
              <a:t>‹#›</a:t>
            </a:fld>
            <a:endParaRPr lang="en-US" dirty="0"/>
          </a:p>
        </p:txBody>
      </p:sp>
    </p:spTree>
    <p:extLst>
      <p:ext uri="{BB962C8B-B14F-4D97-AF65-F5344CB8AC3E}">
        <p14:creationId xmlns:p14="http://schemas.microsoft.com/office/powerpoint/2010/main" val="316807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5A1A4A-6D65-4D69-80D8-E670374FB177}" type="slidenum">
              <a:rPr lang="en-US" smtClean="0"/>
              <a:t>1</a:t>
            </a:fld>
            <a:endParaRPr lang="en-US" dirty="0"/>
          </a:p>
        </p:txBody>
      </p:sp>
    </p:spTree>
    <p:extLst>
      <p:ext uri="{BB962C8B-B14F-4D97-AF65-F5344CB8AC3E}">
        <p14:creationId xmlns:p14="http://schemas.microsoft.com/office/powerpoint/2010/main" val="223239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1" dirty="0" smtClean="0">
                <a:solidFill>
                  <a:srgbClr val="FF0000"/>
                </a:solidFill>
              </a:rPr>
              <a:t>UDP:- user datagram protocol </a:t>
            </a:r>
          </a:p>
          <a:p>
            <a:endParaRPr lang="en-GB" sz="3600" b="1" dirty="0">
              <a:solidFill>
                <a:srgbClr val="FF0000"/>
              </a:solidFill>
            </a:endParaRPr>
          </a:p>
        </p:txBody>
      </p:sp>
      <p:sp>
        <p:nvSpPr>
          <p:cNvPr id="4" name="Slide Number Placeholder 3"/>
          <p:cNvSpPr>
            <a:spLocks noGrp="1"/>
          </p:cNvSpPr>
          <p:nvPr>
            <p:ph type="sldNum" sz="quarter" idx="10"/>
          </p:nvPr>
        </p:nvSpPr>
        <p:spPr/>
        <p:txBody>
          <a:bodyPr/>
          <a:lstStyle/>
          <a:p>
            <a:fld id="{F05A1A4A-6D65-4D69-80D8-E670374FB177}" type="slidenum">
              <a:rPr lang="en-US" smtClean="0"/>
              <a:t>4</a:t>
            </a:fld>
            <a:endParaRPr lang="en-US" dirty="0"/>
          </a:p>
        </p:txBody>
      </p:sp>
    </p:spTree>
    <p:extLst>
      <p:ext uri="{BB962C8B-B14F-4D97-AF65-F5344CB8AC3E}">
        <p14:creationId xmlns:p14="http://schemas.microsoft.com/office/powerpoint/2010/main" val="69188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MIB</a:t>
            </a:r>
            <a:r>
              <a:rPr lang="en-US" baseline="0" dirty="0" smtClean="0"/>
              <a:t> (Management Information Base)</a:t>
            </a:r>
          </a:p>
          <a:p>
            <a:endParaRPr lang="en-US" baseline="0" dirty="0" smtClean="0"/>
          </a:p>
          <a:p>
            <a:r>
              <a:rPr lang="en-GB" sz="1200" b="0" i="0" kern="1200" dirty="0" smtClean="0">
                <a:solidFill>
                  <a:schemeClr val="tx1"/>
                </a:solidFill>
                <a:effectLst/>
                <a:latin typeface="+mn-lt"/>
                <a:ea typeface="+mn-ea"/>
                <a:cs typeface="+mn-cs"/>
              </a:rPr>
              <a:t>is an ASCII text file that describes Simple Network Management Protocol (SNMP) elements as a list of data objects. </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Think of it as a dictionary of the SNMP language </a:t>
            </a:r>
            <a:endParaRPr lang="en-GB" dirty="0"/>
          </a:p>
        </p:txBody>
      </p:sp>
      <p:sp>
        <p:nvSpPr>
          <p:cNvPr id="4" name="Slide Number Placeholder 3"/>
          <p:cNvSpPr>
            <a:spLocks noGrp="1"/>
          </p:cNvSpPr>
          <p:nvPr>
            <p:ph type="sldNum" sz="quarter" idx="10"/>
          </p:nvPr>
        </p:nvSpPr>
        <p:spPr/>
        <p:txBody>
          <a:bodyPr/>
          <a:lstStyle/>
          <a:p>
            <a:fld id="{F05A1A4A-6D65-4D69-80D8-E670374FB177}" type="slidenum">
              <a:rPr lang="en-US" smtClean="0"/>
              <a:t>5</a:t>
            </a:fld>
            <a:endParaRPr lang="en-US" dirty="0"/>
          </a:p>
        </p:txBody>
      </p:sp>
    </p:spTree>
    <p:extLst>
      <p:ext uri="{BB962C8B-B14F-4D97-AF65-F5344CB8AC3E}">
        <p14:creationId xmlns:p14="http://schemas.microsoft.com/office/powerpoint/2010/main" val="3212988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MIB:-</a:t>
            </a:r>
            <a:r>
              <a:rPr lang="en-US" b="1" baseline="0" dirty="0" smtClean="0"/>
              <a:t> Management information Base</a:t>
            </a:r>
            <a:endParaRPr lang="en-GB" b="1" dirty="0"/>
          </a:p>
        </p:txBody>
      </p:sp>
      <p:sp>
        <p:nvSpPr>
          <p:cNvPr id="4" name="Slide Number Placeholder 3"/>
          <p:cNvSpPr>
            <a:spLocks noGrp="1"/>
          </p:cNvSpPr>
          <p:nvPr>
            <p:ph type="sldNum" sz="quarter" idx="10"/>
          </p:nvPr>
        </p:nvSpPr>
        <p:spPr/>
        <p:txBody>
          <a:bodyPr/>
          <a:lstStyle/>
          <a:p>
            <a:fld id="{F05A1A4A-6D65-4D69-80D8-E670374FB177}" type="slidenum">
              <a:rPr lang="en-US" smtClean="0"/>
              <a:t>11</a:t>
            </a:fld>
            <a:endParaRPr lang="en-US" dirty="0"/>
          </a:p>
        </p:txBody>
      </p:sp>
    </p:spTree>
    <p:extLst>
      <p:ext uri="{BB962C8B-B14F-4D97-AF65-F5344CB8AC3E}">
        <p14:creationId xmlns:p14="http://schemas.microsoft.com/office/powerpoint/2010/main" val="113912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Each SNMP message contains a </a:t>
            </a:r>
            <a:r>
              <a:rPr lang="en-GB" sz="1200" b="1" i="0" kern="1200" dirty="0" smtClean="0">
                <a:solidFill>
                  <a:schemeClr val="tx1"/>
                </a:solidFill>
                <a:effectLst/>
                <a:latin typeface="+mn-lt"/>
                <a:ea typeface="+mn-ea"/>
                <a:cs typeface="+mn-cs"/>
              </a:rPr>
              <a:t>protocol data unit (PDU).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These SNMP PDUs are used for communication between SNMP managers and SNMP agents. </a:t>
            </a:r>
            <a:endParaRPr lang="en-GB" dirty="0"/>
          </a:p>
        </p:txBody>
      </p:sp>
      <p:sp>
        <p:nvSpPr>
          <p:cNvPr id="4" name="Slide Number Placeholder 3"/>
          <p:cNvSpPr>
            <a:spLocks noGrp="1"/>
          </p:cNvSpPr>
          <p:nvPr>
            <p:ph type="sldNum" sz="quarter" idx="10"/>
          </p:nvPr>
        </p:nvSpPr>
        <p:spPr/>
        <p:txBody>
          <a:bodyPr/>
          <a:lstStyle/>
          <a:p>
            <a:fld id="{F05A1A4A-6D65-4D69-80D8-E670374FB177}" type="slidenum">
              <a:rPr lang="en-US" smtClean="0"/>
              <a:t>13</a:t>
            </a:fld>
            <a:endParaRPr lang="en-US" dirty="0"/>
          </a:p>
        </p:txBody>
      </p:sp>
    </p:spTree>
    <p:extLst>
      <p:ext uri="{BB962C8B-B14F-4D97-AF65-F5344CB8AC3E}">
        <p14:creationId xmlns:p14="http://schemas.microsoft.com/office/powerpoint/2010/main" val="3888869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An SNMP trap message is an unsolicited message sent from an agent to the manager.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 objective of this message is to allow the remote devices to alert the manager in case an important event happens. </a:t>
            </a:r>
          </a:p>
        </p:txBody>
      </p:sp>
      <p:sp>
        <p:nvSpPr>
          <p:cNvPr id="4" name="Slide Number Placeholder 3"/>
          <p:cNvSpPr>
            <a:spLocks noGrp="1"/>
          </p:cNvSpPr>
          <p:nvPr>
            <p:ph type="sldNum" sz="quarter" idx="10"/>
          </p:nvPr>
        </p:nvSpPr>
        <p:spPr/>
        <p:txBody>
          <a:bodyPr/>
          <a:lstStyle/>
          <a:p>
            <a:fld id="{F05A1A4A-6D65-4D69-80D8-E670374FB177}" type="slidenum">
              <a:rPr lang="en-US" smtClean="0"/>
              <a:t>14</a:t>
            </a:fld>
            <a:endParaRPr lang="en-US" dirty="0"/>
          </a:p>
        </p:txBody>
      </p:sp>
    </p:spTree>
    <p:extLst>
      <p:ext uri="{BB962C8B-B14F-4D97-AF65-F5344CB8AC3E}">
        <p14:creationId xmlns:p14="http://schemas.microsoft.com/office/powerpoint/2010/main" val="3496674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DES stands for Data Encryption Standard.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The DES algorithm uses a key of 56-bit size. </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Using this key, the DES takes a block of 64-bit plain text as input and generates a block of 64-bit cipher text.</a:t>
            </a:r>
            <a:endParaRPr lang="en-GB" dirty="0"/>
          </a:p>
        </p:txBody>
      </p:sp>
      <p:sp>
        <p:nvSpPr>
          <p:cNvPr id="4" name="Slide Number Placeholder 3"/>
          <p:cNvSpPr>
            <a:spLocks noGrp="1"/>
          </p:cNvSpPr>
          <p:nvPr>
            <p:ph type="sldNum" sz="quarter" idx="10"/>
          </p:nvPr>
        </p:nvSpPr>
        <p:spPr/>
        <p:txBody>
          <a:bodyPr/>
          <a:lstStyle/>
          <a:p>
            <a:fld id="{F05A1A4A-6D65-4D69-80D8-E670374FB177}" type="slidenum">
              <a:rPr lang="en-US" smtClean="0"/>
              <a:t>21</a:t>
            </a:fld>
            <a:endParaRPr lang="en-US" dirty="0"/>
          </a:p>
        </p:txBody>
      </p:sp>
    </p:spTree>
    <p:extLst>
      <p:ext uri="{BB962C8B-B14F-4D97-AF65-F5344CB8AC3E}">
        <p14:creationId xmlns:p14="http://schemas.microsoft.com/office/powerpoint/2010/main" val="1683498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A01A96-4B91-47C2-8C61-A08FA6B6848E}"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168366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1844F7-E914-4F28-B0BF-373786CBD433}"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252617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9B99F0-A4AC-4326-B218-92AB81695648}"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3298591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fontAlgn="base">
              <a:spcBef>
                <a:spcPct val="0"/>
              </a:spcBef>
              <a:spcAft>
                <a:spcPct val="0"/>
              </a:spcAft>
            </a:pPr>
            <a:fld id="{4E42DC71-EC02-4420-8EF1-6D958697F176}" type="datetime1">
              <a:rPr lang="en-US" smtClean="0">
                <a:solidFill>
                  <a:srgbClr val="000000"/>
                </a:solidFill>
              </a:rPr>
              <a:t>5/10/2023</a:t>
            </a:fld>
            <a:endParaRPr lang="en-US" dirty="0">
              <a:solidFill>
                <a:srgbClr val="000000"/>
              </a:solidFill>
            </a:endParaRPr>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70920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67A346-DA8D-4FDC-9B34-FC6E2AFFACCE}"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pPr>
            <a:fld id="{6377D54A-33BB-41F1-B227-9FAFC1C12A53}"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3811429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B4DA53-7F60-4496-B1FB-3D74CA2ED4D0}"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pPr>
            <a:fld id="{9A81ECFF-48A8-4356-A3E8-1C1510298787}"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896182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F8DBE-70AE-4243-BAAA-AE2996E4F65A}"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pPr eaLnBrk="0" fontAlgn="base" hangingPunct="0">
              <a:spcBef>
                <a:spcPct val="0"/>
              </a:spcBef>
              <a:spcAft>
                <a:spcPct val="0"/>
              </a:spcAft>
            </a:pPr>
            <a:fld id="{9D65DFF3-CDAA-45BF-A2E6-EEFA22DE5BEB}"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3812111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F4214E-3245-437E-84A0-DB6B467E903C}" type="datetime1">
              <a:rPr lang="en-US" smtClean="0"/>
              <a:t>5/10/2023</a:t>
            </a:fld>
            <a:endParaRPr lang="en-US" dirty="0"/>
          </a:p>
        </p:txBody>
      </p:sp>
      <p:sp>
        <p:nvSpPr>
          <p:cNvPr id="8" name="Footer Placeholder 7"/>
          <p:cNvSpPr>
            <a:spLocks noGrp="1"/>
          </p:cNvSpPr>
          <p:nvPr>
            <p:ph type="ftr" sz="quarter" idx="11"/>
          </p:nvPr>
        </p:nvSpPr>
        <p:spPr/>
        <p:txBody>
          <a:bodyPr/>
          <a:lstStyle/>
          <a:p>
            <a:r>
              <a:rPr lang="en-US" dirty="0" smtClean="0"/>
              <a:t>By: Mulatu D.</a:t>
            </a:r>
            <a:endParaRPr lang="en-US" dirty="0"/>
          </a:p>
        </p:txBody>
      </p:sp>
      <p:sp>
        <p:nvSpPr>
          <p:cNvPr id="9" name="Slide Number Placeholder 8"/>
          <p:cNvSpPr>
            <a:spLocks noGrp="1"/>
          </p:cNvSpPr>
          <p:nvPr>
            <p:ph type="sldNum" sz="quarter" idx="12"/>
          </p:nvPr>
        </p:nvSpPr>
        <p:spPr/>
        <p:txBody>
          <a:bodyPr/>
          <a:lstStyle/>
          <a:p>
            <a:pPr eaLnBrk="0" fontAlgn="base" hangingPunct="0">
              <a:spcBef>
                <a:spcPct val="0"/>
              </a:spcBef>
              <a:spcAft>
                <a:spcPct val="0"/>
              </a:spcAft>
            </a:pPr>
            <a:fld id="{08272E33-FB9C-4351-A0DA-1D91410F1E95}"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2994489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EE6B6C-75DE-47C5-B606-E7803236BBE3}" type="datetime1">
              <a:rPr lang="en-US" smtClean="0"/>
              <a:t>5/10/2023</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pPr>
            <a:fld id="{07514F03-5883-4D49-A9F7-D916F738C113}"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18172236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D4844-0862-4B77-8D5E-B5160BFCFC1A}" type="datetime1">
              <a:rPr lang="en-US" smtClean="0"/>
              <a:t>5/10/2023</a:t>
            </a:fld>
            <a:endParaRPr lang="en-US" dirty="0"/>
          </a:p>
        </p:txBody>
      </p:sp>
      <p:sp>
        <p:nvSpPr>
          <p:cNvPr id="3" name="Footer Placeholder 2"/>
          <p:cNvSpPr>
            <a:spLocks noGrp="1"/>
          </p:cNvSpPr>
          <p:nvPr>
            <p:ph type="ftr" sz="quarter" idx="11"/>
          </p:nvPr>
        </p:nvSpPr>
        <p:spPr/>
        <p:txBody>
          <a:bodyPr/>
          <a:lstStyle/>
          <a:p>
            <a:r>
              <a:rPr lang="en-US" dirty="0" smtClean="0"/>
              <a:t>By: Mulatu D.</a:t>
            </a:r>
            <a:endParaRPr lang="en-US" dirty="0"/>
          </a:p>
        </p:txBody>
      </p:sp>
      <p:sp>
        <p:nvSpPr>
          <p:cNvPr id="4" name="Slide Number Placeholder 3"/>
          <p:cNvSpPr>
            <a:spLocks noGrp="1"/>
          </p:cNvSpPr>
          <p:nvPr>
            <p:ph type="sldNum" sz="quarter" idx="12"/>
          </p:nvPr>
        </p:nvSpPr>
        <p:spPr/>
        <p:txBody>
          <a:bodyPr/>
          <a:lstStyle/>
          <a:p>
            <a:pPr eaLnBrk="0" fontAlgn="base" hangingPunct="0">
              <a:spcBef>
                <a:spcPct val="0"/>
              </a:spcBef>
              <a:spcAft>
                <a:spcPct val="0"/>
              </a:spcAft>
            </a:pPr>
            <a:fld id="{90DD4DBB-7D16-4EB0-B84F-5261AC2E1946}"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17899712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988266-8655-418F-B6AF-C327003FC31E}"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pPr eaLnBrk="0" fontAlgn="base" hangingPunct="0">
              <a:spcBef>
                <a:spcPct val="0"/>
              </a:spcBef>
              <a:spcAft>
                <a:spcPct val="0"/>
              </a:spcAft>
            </a:pPr>
            <a:fld id="{0BF90CAF-CE73-4654-A42C-8F5130A2AEAE}"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29822700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6D762F-4043-4AB9-AF1B-5997158E39AE}"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18541933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63FE75-9009-40A3-AFB6-05EC3CE0A5F8}"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pPr eaLnBrk="0" fontAlgn="base" hangingPunct="0">
              <a:spcBef>
                <a:spcPct val="0"/>
              </a:spcBef>
              <a:spcAft>
                <a:spcPct val="0"/>
              </a:spcAft>
            </a:pPr>
            <a:fld id="{483B5A40-207E-4D8F-A026-90AAFEF53E6D}"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12077939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AB69FD-A553-4D36-8719-62E601D423CA}"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pPr>
            <a:fld id="{D9313E82-8BFA-40A7-89D2-4C9A936C2060}"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3065268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3E945E-F348-4B17-B68E-3975C202878B}"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pPr eaLnBrk="0" fontAlgn="base" hangingPunct="0">
              <a:spcBef>
                <a:spcPct val="0"/>
              </a:spcBef>
              <a:spcAft>
                <a:spcPct val="0"/>
              </a:spcAft>
            </a:pPr>
            <a:fld id="{15D9C2B6-1544-41BC-B242-9B7EA24EF9D3}" type="slidenum">
              <a:rPr lang="en-US" sz="1800" smtClean="0">
                <a:solidFill>
                  <a:srgbClr val="000000"/>
                </a:solidFill>
                <a:latin typeface="Times" panose="02020603050405020304" pitchFamily="18" charset="0"/>
              </a:rPr>
              <a:pPr eaLnBrk="0" fontAlgn="base" hangingPunct="0">
                <a:spcBef>
                  <a:spcPct val="0"/>
                </a:spcBef>
                <a:spcAft>
                  <a:spcPct val="0"/>
                </a:spcAft>
              </a:pPr>
              <a:t>‹#›</a:t>
            </a:fld>
            <a:endParaRPr lang="en-US" sz="1800" dirty="0">
              <a:solidFill>
                <a:srgbClr val="000000"/>
              </a:solidFill>
              <a:latin typeface="Times" panose="02020603050405020304" pitchFamily="18" charset="0"/>
            </a:endParaRPr>
          </a:p>
        </p:txBody>
      </p:sp>
    </p:spTree>
    <p:extLst>
      <p:ext uri="{BB962C8B-B14F-4D97-AF65-F5344CB8AC3E}">
        <p14:creationId xmlns:p14="http://schemas.microsoft.com/office/powerpoint/2010/main" val="16179771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8D429C-8A4C-4D69-B328-77B716A32C9F}" type="datetime1">
              <a:rPr lang="en-US" smtClean="0"/>
              <a:t>5/10/2023</a:t>
            </a:fld>
            <a:endParaRPr lang="en-US"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189188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A7C8CF-CAB5-4F10-9035-A5221FF935E7}"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7749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2BA87B-FA73-447B-9955-81CF0E3F0A31}" type="datetime1">
              <a:rPr lang="en-US" smtClean="0"/>
              <a:t>5/10/2023</a:t>
            </a:fld>
            <a:endParaRPr lang="en-US" dirty="0"/>
          </a:p>
        </p:txBody>
      </p:sp>
      <p:sp>
        <p:nvSpPr>
          <p:cNvPr id="8" name="Footer Placeholder 7"/>
          <p:cNvSpPr>
            <a:spLocks noGrp="1"/>
          </p:cNvSpPr>
          <p:nvPr>
            <p:ph type="ftr" sz="quarter" idx="11"/>
          </p:nvPr>
        </p:nvSpPr>
        <p:spPr/>
        <p:txBody>
          <a:bodyPr/>
          <a:lstStyle/>
          <a:p>
            <a:r>
              <a:rPr lang="en-US" dirty="0" smtClean="0"/>
              <a:t>By: Mulatu D.</a:t>
            </a:r>
            <a:endParaRPr lang="en-US" dirty="0"/>
          </a:p>
        </p:txBody>
      </p:sp>
      <p:sp>
        <p:nvSpPr>
          <p:cNvPr id="9" name="Slide Number Placeholder 8"/>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2574388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253A4D-D18B-4664-AB36-A6DE13FD63AE}" type="datetime1">
              <a:rPr lang="en-US" smtClean="0"/>
              <a:t>5/10/2023</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
        <p:nvSpPr>
          <p:cNvPr id="5" name="Slide Number Placeholder 4"/>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37838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D67BB0-7629-46F8-852E-232154AD2C80}" type="datetime1">
              <a:rPr lang="en-US" smtClean="0"/>
              <a:t>5/10/2023</a:t>
            </a:fld>
            <a:endParaRPr lang="en-US" dirty="0"/>
          </a:p>
        </p:txBody>
      </p:sp>
      <p:sp>
        <p:nvSpPr>
          <p:cNvPr id="3" name="Footer Placeholder 2"/>
          <p:cNvSpPr>
            <a:spLocks noGrp="1"/>
          </p:cNvSpPr>
          <p:nvPr>
            <p:ph type="ftr" sz="quarter" idx="11"/>
          </p:nvPr>
        </p:nvSpPr>
        <p:spPr/>
        <p:txBody>
          <a:bodyPr/>
          <a:lstStyle/>
          <a:p>
            <a:r>
              <a:rPr lang="en-US" dirty="0" smtClean="0"/>
              <a:t>By: Mulatu D.</a:t>
            </a:r>
            <a:endParaRPr lang="en-US" dirty="0"/>
          </a:p>
        </p:txBody>
      </p:sp>
      <p:sp>
        <p:nvSpPr>
          <p:cNvPr id="4" name="Slide Number Placeholder 3"/>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57058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0EBD5B-0BE2-42C4-89B1-956A10CE245A}"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47940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A285AA-1F20-4668-9677-0724D4063C40}" type="datetime1">
              <a:rPr lang="en-US" smtClean="0"/>
              <a:t>5/10/2023</a:t>
            </a:fld>
            <a:endParaRPr lang="en-US" dirty="0"/>
          </a:p>
        </p:txBody>
      </p:sp>
      <p:sp>
        <p:nvSpPr>
          <p:cNvPr id="6" name="Footer Placeholder 5"/>
          <p:cNvSpPr>
            <a:spLocks noGrp="1"/>
          </p:cNvSpPr>
          <p:nvPr>
            <p:ph type="ftr" sz="quarter" idx="11"/>
          </p:nvPr>
        </p:nvSpPr>
        <p:spPr/>
        <p:txBody>
          <a:bodyPr/>
          <a:lstStyle/>
          <a:p>
            <a:r>
              <a:rPr lang="en-US" dirty="0" smtClean="0"/>
              <a:t>By: Mulatu D.</a:t>
            </a:r>
            <a:endParaRPr lang="en-US" dirty="0"/>
          </a:p>
        </p:txBody>
      </p:sp>
      <p:sp>
        <p:nvSpPr>
          <p:cNvPr id="7" name="Slide Number Placeholder 6"/>
          <p:cNvSpPr>
            <a:spLocks noGrp="1"/>
          </p:cNvSpPr>
          <p:nvPr>
            <p:ph type="sldNum" sz="quarter" idx="12"/>
          </p:nvPr>
        </p:nvSpPr>
        <p:spPr/>
        <p:txBody>
          <a:bodyPr/>
          <a:lstStyle/>
          <a:p>
            <a:fld id="{7167E04B-2934-4CAE-A880-B81049B986B6}" type="slidenum">
              <a:rPr lang="en-US" smtClean="0"/>
              <a:t>‹#›</a:t>
            </a:fld>
            <a:endParaRPr lang="en-US" dirty="0"/>
          </a:p>
        </p:txBody>
      </p:sp>
    </p:spTree>
    <p:extLst>
      <p:ext uri="{BB962C8B-B14F-4D97-AF65-F5344CB8AC3E}">
        <p14:creationId xmlns:p14="http://schemas.microsoft.com/office/powerpoint/2010/main" val="220223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945076-DF86-414E-AEDA-2D5D6011DAB6}" type="datetime1">
              <a:rPr lang="en-US" smtClean="0"/>
              <a:t>5/10/2023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By: Mulatu 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7E04B-2934-4CAE-A880-B81049B986B6}" type="slidenum">
              <a:rPr lang="en-US" smtClean="0"/>
              <a:t>‹#›</a:t>
            </a:fld>
            <a:endParaRPr lang="en-US" dirty="0"/>
          </a:p>
        </p:txBody>
      </p:sp>
    </p:spTree>
    <p:extLst>
      <p:ext uri="{BB962C8B-B14F-4D97-AF65-F5344CB8AC3E}">
        <p14:creationId xmlns:p14="http://schemas.microsoft.com/office/powerpoint/2010/main" val="1895009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E0C74-D137-452A-895A-7D3C0C8F10F9}" type="datetime1">
              <a:rPr lang="en-US" smtClean="0"/>
              <a:t>5/10/2023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By: Mulatu D.</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7DF2A-035D-48D9-A4A6-F86C615D859E}" type="slidenum">
              <a:rPr lang="en-US" smtClean="0"/>
              <a:pPr/>
              <a:t>‹#›</a:t>
            </a:fld>
            <a:endParaRPr lang="en-US" dirty="0"/>
          </a:p>
        </p:txBody>
      </p:sp>
    </p:spTree>
    <p:extLst>
      <p:ext uri="{BB962C8B-B14F-4D97-AF65-F5344CB8AC3E}">
        <p14:creationId xmlns:p14="http://schemas.microsoft.com/office/powerpoint/2010/main" val="42610361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419368"/>
            <a:ext cx="7886700" cy="1987900"/>
          </a:xfrm>
        </p:spPr>
        <p:txBody>
          <a:bodyPr>
            <a:normAutofit/>
          </a:bodyPr>
          <a:lstStyle/>
          <a:p>
            <a:pPr algn="ctr"/>
            <a:r>
              <a:rPr lang="en-US" b="1" dirty="0">
                <a:latin typeface="Nyala" panose="02000504070300020003" pitchFamily="2" charset="0"/>
              </a:rPr>
              <a:t>Software security </a:t>
            </a:r>
            <a:br>
              <a:rPr lang="en-US" b="1" dirty="0">
                <a:latin typeface="Nyala" panose="02000504070300020003" pitchFamily="2" charset="0"/>
              </a:rPr>
            </a:br>
            <a:r>
              <a:rPr lang="en-US" b="1" dirty="0">
                <a:latin typeface="Nyala" panose="02000504070300020003" pitchFamily="2" charset="0"/>
              </a:rPr>
              <a:t>SEng 3071</a:t>
            </a:r>
            <a:endParaRPr lang="en-US" dirty="0">
              <a:latin typeface="Nyala" panose="02000504070300020003" pitchFamily="2" charset="0"/>
            </a:endParaRPr>
          </a:p>
        </p:txBody>
      </p:sp>
      <p:sp>
        <p:nvSpPr>
          <p:cNvPr id="3" name="Content Placeholder 2"/>
          <p:cNvSpPr>
            <a:spLocks noGrp="1"/>
          </p:cNvSpPr>
          <p:nvPr>
            <p:ph idx="1"/>
          </p:nvPr>
        </p:nvSpPr>
        <p:spPr>
          <a:xfrm>
            <a:off x="628650" y="3407268"/>
            <a:ext cx="7886700" cy="2082704"/>
          </a:xfrm>
        </p:spPr>
        <p:txBody>
          <a:bodyPr>
            <a:normAutofit/>
          </a:bodyPr>
          <a:lstStyle/>
          <a:p>
            <a:pPr marL="0" indent="0" algn="ctr">
              <a:buNone/>
            </a:pPr>
            <a:r>
              <a:rPr lang="en-US" sz="3200" b="1" dirty="0" smtClean="0">
                <a:latin typeface="Nyala" panose="02000504070300020003" pitchFamily="2" charset="0"/>
              </a:rPr>
              <a:t>Chapter </a:t>
            </a:r>
            <a:r>
              <a:rPr lang="en-US" sz="3200" b="1" dirty="0">
                <a:latin typeface="Nyala" panose="02000504070300020003" pitchFamily="2" charset="0"/>
              </a:rPr>
              <a:t>5</a:t>
            </a:r>
          </a:p>
          <a:p>
            <a:endParaRPr lang="en-GB" dirty="0"/>
          </a:p>
          <a:p>
            <a:pPr marL="0" indent="0" algn="ctr">
              <a:buNone/>
            </a:pPr>
            <a:r>
              <a:rPr lang="en-GB" sz="3200" b="1" dirty="0" smtClean="0">
                <a:latin typeface="Nyala" panose="02000504070300020003" pitchFamily="2" charset="0"/>
              </a:rPr>
              <a:t>Network </a:t>
            </a:r>
            <a:r>
              <a:rPr lang="en-GB" sz="3200" b="1" dirty="0">
                <a:latin typeface="Nyala" panose="02000504070300020003" pitchFamily="2" charset="0"/>
              </a:rPr>
              <a:t>Management </a:t>
            </a:r>
            <a:r>
              <a:rPr lang="en-GB" sz="3200" b="1" dirty="0" smtClean="0">
                <a:latin typeface="Nyala" panose="02000504070300020003" pitchFamily="2" charset="0"/>
              </a:rPr>
              <a:t>Tools</a:t>
            </a:r>
            <a:r>
              <a:rPr lang="en-GB" sz="3200" dirty="0"/>
              <a:t> </a:t>
            </a:r>
            <a:endParaRPr lang="en-US" sz="3200" b="1" dirty="0">
              <a:latin typeface="Nyala" panose="02000504070300020003" pitchFamily="2" charset="0"/>
            </a:endParaRPr>
          </a:p>
          <a:p>
            <a:pPr algn="ctr">
              <a:buNone/>
            </a:pPr>
            <a:endParaRPr lang="en-US" sz="3600" dirty="0"/>
          </a:p>
          <a:p>
            <a:pPr marL="0" lvl="1" indent="0" algn="ctr">
              <a:spcBef>
                <a:spcPts val="750"/>
              </a:spcBef>
              <a:buNone/>
            </a:pPr>
            <a:endParaRPr lang="en-US" sz="2800" b="1" dirty="0">
              <a:latin typeface="Nyala" panose="02000504070300020003" pitchFamily="2" charset="0"/>
            </a:endParaRPr>
          </a:p>
          <a:p>
            <a:endParaRPr lang="en-US" dirty="0">
              <a:latin typeface="Nyala" panose="02000504070300020003" pitchFamily="2" charset="0"/>
            </a:endParaRPr>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
        <p:nvSpPr>
          <p:cNvPr id="6" name="Slide Number Placeholder 5"/>
          <p:cNvSpPr>
            <a:spLocks noGrp="1"/>
          </p:cNvSpPr>
          <p:nvPr>
            <p:ph type="sldNum" sz="quarter" idx="12"/>
          </p:nvPr>
        </p:nvSpPr>
        <p:spPr/>
        <p:txBody>
          <a:bodyPr/>
          <a:lstStyle/>
          <a:p>
            <a:fld id="{7167E04B-2934-4CAE-A880-B81049B986B6}" type="slidenum">
              <a:rPr lang="en-US" smtClean="0"/>
              <a:t>1</a:t>
            </a:fld>
            <a:endParaRPr lang="en-US" dirty="0"/>
          </a:p>
        </p:txBody>
      </p:sp>
    </p:spTree>
    <p:extLst>
      <p:ext uri="{BB962C8B-B14F-4D97-AF65-F5344CB8AC3E}">
        <p14:creationId xmlns:p14="http://schemas.microsoft.com/office/powerpoint/2010/main" val="3205847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marL="342900" indent="-342900" algn="just">
              <a:buFont typeface="Arial" panose="020B0604020202020204" pitchFamily="34" charset="0"/>
              <a:buChar char="•"/>
            </a:pPr>
            <a:r>
              <a:rPr lang="en-GB" sz="2200" b="1" dirty="0">
                <a:latin typeface="Nyala" panose="02000504070300020003" pitchFamily="2" charset="0"/>
              </a:rPr>
              <a:t>Three SNMP commands </a:t>
            </a:r>
            <a:r>
              <a:rPr lang="en-GB" sz="2200" b="1" dirty="0" smtClean="0">
                <a:latin typeface="Nyala" panose="02000504070300020003" pitchFamily="2" charset="0"/>
              </a:rPr>
              <a:t>used to </a:t>
            </a:r>
            <a:r>
              <a:rPr lang="en-GB" sz="2200" b="1" dirty="0">
                <a:latin typeface="Nyala" panose="02000504070300020003" pitchFamily="2" charset="0"/>
              </a:rPr>
              <a:t>manage (monitored and controlled)  devices:</a:t>
            </a:r>
          </a:p>
          <a:p>
            <a:pPr marL="973138" indent="-398463" algn="just">
              <a:buFont typeface="Courier New" panose="02070309020205020404" pitchFamily="49" charset="0"/>
              <a:buChar char="o"/>
            </a:pPr>
            <a:r>
              <a:rPr lang="en-GB" sz="2200" b="1" dirty="0">
                <a:latin typeface="Comic Sans MS" panose="030F0702030302020204" pitchFamily="66" charset="0"/>
              </a:rPr>
              <a:t>Read, Write</a:t>
            </a:r>
            <a:r>
              <a:rPr lang="en-GB" sz="2200" dirty="0">
                <a:latin typeface="Nyala" panose="02000504070300020003" pitchFamily="2" charset="0"/>
              </a:rPr>
              <a:t>, and </a:t>
            </a:r>
            <a:r>
              <a:rPr lang="en-GB" sz="2200" b="1" dirty="0">
                <a:latin typeface="Comic Sans MS" panose="030F0702030302020204" pitchFamily="66" charset="0"/>
              </a:rPr>
              <a:t>Trap</a:t>
            </a:r>
            <a:r>
              <a:rPr lang="en-GB" sz="2200" b="1" dirty="0">
                <a:latin typeface="Nyala" panose="02000504070300020003" pitchFamily="2" charset="0"/>
              </a:rPr>
              <a:t>. </a:t>
            </a:r>
          </a:p>
          <a:p>
            <a:pPr marL="342900" indent="-342900" algn="just">
              <a:buFont typeface="Arial" panose="020B0604020202020204" pitchFamily="34" charset="0"/>
              <a:buChar char="•"/>
            </a:pPr>
            <a:r>
              <a:rPr lang="en-GB" sz="2200" dirty="0" smtClean="0">
                <a:latin typeface="Nyala" panose="02000504070300020003" pitchFamily="2" charset="0"/>
              </a:rPr>
              <a:t>The </a:t>
            </a:r>
            <a:r>
              <a:rPr lang="en-GB" sz="2200" b="1" dirty="0">
                <a:latin typeface="Comic Sans MS" panose="030F0702030302020204" pitchFamily="66" charset="0"/>
              </a:rPr>
              <a:t>read</a:t>
            </a:r>
            <a:r>
              <a:rPr lang="en-GB" sz="2200" dirty="0" smtClean="0">
                <a:latin typeface="Nyala" panose="02000504070300020003" pitchFamily="2" charset="0"/>
              </a:rPr>
              <a:t> command </a:t>
            </a:r>
            <a:r>
              <a:rPr lang="en-GB" sz="2200" dirty="0">
                <a:latin typeface="Nyala" panose="02000504070300020003" pitchFamily="2" charset="0"/>
              </a:rPr>
              <a:t>is used by an NMS to monitor managed devices. </a:t>
            </a:r>
            <a:endParaRPr lang="en-GB" sz="2200" dirty="0" smtClean="0">
              <a:latin typeface="Nyala" panose="02000504070300020003" pitchFamily="2" charset="0"/>
            </a:endParaRPr>
          </a:p>
          <a:p>
            <a:pPr marL="973138" indent="-457200" algn="just">
              <a:buFont typeface="Courier New" panose="02070309020205020404" pitchFamily="49" charset="0"/>
              <a:buChar char="o"/>
            </a:pPr>
            <a:r>
              <a:rPr lang="en-GB" sz="2200" dirty="0" smtClean="0">
                <a:latin typeface="Nyala" panose="02000504070300020003" pitchFamily="2" charset="0"/>
              </a:rPr>
              <a:t>This </a:t>
            </a:r>
            <a:r>
              <a:rPr lang="en-GB" sz="2200" dirty="0">
                <a:latin typeface="Nyala" panose="02000504070300020003" pitchFamily="2" charset="0"/>
              </a:rPr>
              <a:t>is performed by the NMS examining different variables that are maintained by managed devices. </a:t>
            </a:r>
          </a:p>
          <a:p>
            <a:pPr marL="342900" indent="-342900" algn="just">
              <a:buFont typeface="Arial" panose="020B0604020202020204" pitchFamily="34" charset="0"/>
              <a:buChar char="•"/>
            </a:pPr>
            <a:r>
              <a:rPr lang="en-GB" sz="2200" dirty="0" smtClean="0">
                <a:latin typeface="Nyala" panose="02000504070300020003" pitchFamily="2" charset="0"/>
              </a:rPr>
              <a:t>The </a:t>
            </a:r>
            <a:r>
              <a:rPr lang="en-GB" sz="2200" b="1" dirty="0">
                <a:latin typeface="Comic Sans MS" panose="030F0702030302020204" pitchFamily="66" charset="0"/>
              </a:rPr>
              <a:t>write</a:t>
            </a:r>
            <a:r>
              <a:rPr lang="en-GB" sz="2200" dirty="0" smtClean="0">
                <a:latin typeface="Nyala" panose="02000504070300020003" pitchFamily="2" charset="0"/>
              </a:rPr>
              <a:t> command </a:t>
            </a:r>
            <a:r>
              <a:rPr lang="en-GB" sz="2200" dirty="0">
                <a:latin typeface="Nyala" panose="02000504070300020003" pitchFamily="2" charset="0"/>
              </a:rPr>
              <a:t>is used by an NMS to control managed devices. </a:t>
            </a:r>
          </a:p>
          <a:p>
            <a:pPr marL="973138" indent="-457200" algn="just">
              <a:buFont typeface="Courier New" panose="02070309020205020404" pitchFamily="49" charset="0"/>
              <a:buChar char="o"/>
            </a:pPr>
            <a:r>
              <a:rPr lang="en-GB" sz="2200" dirty="0" smtClean="0">
                <a:latin typeface="Nyala" panose="02000504070300020003" pitchFamily="2" charset="0"/>
              </a:rPr>
              <a:t>Using </a:t>
            </a:r>
            <a:r>
              <a:rPr lang="en-GB" sz="2200" dirty="0">
                <a:latin typeface="Nyala" panose="02000504070300020003" pitchFamily="2" charset="0"/>
              </a:rPr>
              <a:t>this command, the NMS can change the values of variables stored within managed devices.</a:t>
            </a:r>
          </a:p>
          <a:p>
            <a:pPr marL="342900" indent="-342900" algn="just">
              <a:buFont typeface="Arial" panose="020B0604020202020204" pitchFamily="34" charset="0"/>
              <a:buChar char="•"/>
            </a:pPr>
            <a:r>
              <a:rPr lang="en-GB" sz="2200" dirty="0" smtClean="0">
                <a:latin typeface="Nyala" panose="02000504070300020003" pitchFamily="2" charset="0"/>
              </a:rPr>
              <a:t>The </a:t>
            </a:r>
            <a:r>
              <a:rPr lang="en-GB" sz="2200" b="1" dirty="0">
                <a:latin typeface="Comic Sans MS" panose="030F0702030302020204" pitchFamily="66" charset="0"/>
              </a:rPr>
              <a:t>trap</a:t>
            </a:r>
            <a:r>
              <a:rPr lang="en-GB" sz="2200" dirty="0" smtClean="0">
                <a:latin typeface="Nyala" panose="02000504070300020003" pitchFamily="2" charset="0"/>
              </a:rPr>
              <a:t> command </a:t>
            </a:r>
            <a:r>
              <a:rPr lang="en-GB" sz="2200" dirty="0">
                <a:latin typeface="Nyala" panose="02000504070300020003" pitchFamily="2" charset="0"/>
              </a:rPr>
              <a:t>is used </a:t>
            </a:r>
            <a:r>
              <a:rPr lang="en-GB" sz="2200" dirty="0" smtClean="0">
                <a:latin typeface="Nyala" panose="02000504070300020003" pitchFamily="2" charset="0"/>
              </a:rPr>
              <a:t>by NMS </a:t>
            </a:r>
            <a:r>
              <a:rPr lang="en-GB" sz="2200" dirty="0">
                <a:latin typeface="Nyala" panose="02000504070300020003" pitchFamily="2" charset="0"/>
              </a:rPr>
              <a:t>managed devices to report events to the NMS.</a:t>
            </a:r>
          </a:p>
          <a:p>
            <a:pPr marL="342900" indent="-342900" algn="just">
              <a:buFont typeface="Arial" panose="020B0604020202020204" pitchFamily="34" charset="0"/>
              <a:buChar char="•"/>
            </a:pPr>
            <a:r>
              <a:rPr lang="en-GB" sz="1800" dirty="0" smtClean="0">
                <a:solidFill>
                  <a:srgbClr val="FF0000"/>
                </a:solidFill>
                <a:latin typeface="Comic Sans MS" panose="030F0702030302020204" pitchFamily="66" charset="0"/>
              </a:rPr>
              <a:t>NOTE</a:t>
            </a:r>
            <a:r>
              <a:rPr lang="en-GB" sz="1800" dirty="0" smtClean="0">
                <a:latin typeface="Comic Sans MS" panose="030F0702030302020204" pitchFamily="66" charset="0"/>
              </a:rPr>
              <a:t>:- </a:t>
            </a:r>
            <a:r>
              <a:rPr lang="en-GB" sz="1800" dirty="0" smtClean="0">
                <a:solidFill>
                  <a:srgbClr val="002060"/>
                </a:solidFill>
                <a:latin typeface="Comic Sans MS" panose="030F0702030302020204" pitchFamily="66" charset="0"/>
              </a:rPr>
              <a:t>Monitoring </a:t>
            </a:r>
            <a:r>
              <a:rPr lang="en-GB" sz="1800" dirty="0">
                <a:solidFill>
                  <a:srgbClr val="002060"/>
                </a:solidFill>
                <a:latin typeface="Comic Sans MS" panose="030F0702030302020204" pitchFamily="66" charset="0"/>
              </a:rPr>
              <a:t>involves collecting and analyzing </a:t>
            </a:r>
            <a:r>
              <a:rPr lang="en-GB" sz="1800" dirty="0" smtClean="0">
                <a:solidFill>
                  <a:srgbClr val="002060"/>
                </a:solidFill>
                <a:latin typeface="Comic Sans MS" panose="030F0702030302020204" pitchFamily="66" charset="0"/>
              </a:rPr>
              <a:t>data from </a:t>
            </a:r>
            <a:r>
              <a:rPr lang="en-GB" sz="1800" dirty="0">
                <a:solidFill>
                  <a:srgbClr val="002060"/>
                </a:solidFill>
                <a:latin typeface="Comic Sans MS" panose="030F0702030302020204" pitchFamily="66" charset="0"/>
              </a:rPr>
              <a:t>the </a:t>
            </a:r>
            <a:r>
              <a:rPr lang="en-GB" sz="1800" dirty="0" smtClean="0">
                <a:solidFill>
                  <a:srgbClr val="002060"/>
                </a:solidFill>
                <a:latin typeface="Comic Sans MS" panose="030F0702030302020204" pitchFamily="66" charset="0"/>
              </a:rPr>
              <a:t>devices.</a:t>
            </a:r>
            <a:r>
              <a:rPr lang="en-GB" sz="1800" dirty="0">
                <a:solidFill>
                  <a:srgbClr val="002060"/>
                </a:solidFill>
                <a:latin typeface="Comic Sans MS" panose="030F0702030302020204" pitchFamily="66" charset="0"/>
              </a:rPr>
              <a:t> Controlling uses these findings to make changes.</a:t>
            </a:r>
            <a:r>
              <a:rPr lang="en-GB" dirty="0">
                <a:solidFill>
                  <a:srgbClr val="002060"/>
                </a:solidFill>
              </a:rPr>
              <a:t> </a:t>
            </a:r>
            <a:endParaRPr lang="en-GB" dirty="0">
              <a:solidFill>
                <a:srgbClr val="002060"/>
              </a:solidFill>
              <a:latin typeface="Nyala" panose="02000504070300020003" pitchFamily="2" charset="0"/>
            </a:endParaRPr>
          </a:p>
          <a:p>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10</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54951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11</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pic>
        <p:nvPicPr>
          <p:cNvPr id="6" name="Picture 5"/>
          <p:cNvPicPr>
            <a:picLocks noChangeAspect="1"/>
          </p:cNvPicPr>
          <p:nvPr/>
        </p:nvPicPr>
        <p:blipFill>
          <a:blip r:embed="rId3"/>
          <a:stretch>
            <a:fillRect/>
          </a:stretch>
        </p:blipFill>
        <p:spPr>
          <a:xfrm>
            <a:off x="340341" y="1504334"/>
            <a:ext cx="8366931" cy="4852015"/>
          </a:xfrm>
          <a:prstGeom prst="rect">
            <a:avLst/>
          </a:prstGeom>
        </p:spPr>
      </p:pic>
    </p:spTree>
    <p:extLst>
      <p:ext uri="{BB962C8B-B14F-4D97-AF65-F5344CB8AC3E}">
        <p14:creationId xmlns:p14="http://schemas.microsoft.com/office/powerpoint/2010/main" val="2485743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marL="342900" indent="-342900" algn="just">
              <a:buFont typeface="Arial" panose="020B0604020202020204" pitchFamily="34" charset="0"/>
              <a:buChar char="•"/>
            </a:pPr>
            <a:r>
              <a:rPr lang="en-GB" sz="2200" dirty="0" smtClean="0">
                <a:latin typeface="Nyala" panose="02000504070300020003" pitchFamily="2" charset="0"/>
              </a:rPr>
              <a:t>Versions </a:t>
            </a:r>
            <a:r>
              <a:rPr lang="en-GB" sz="2200" dirty="0">
                <a:latin typeface="Nyala" panose="02000504070300020003" pitchFamily="2" charset="0"/>
              </a:rPr>
              <a:t>of SNMP -Versions 1, 2, and 3.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b="1" dirty="0" smtClean="0">
                <a:latin typeface="Nyala" panose="02000504070300020003" pitchFamily="2" charset="0"/>
              </a:rPr>
              <a:t>Version </a:t>
            </a:r>
            <a:r>
              <a:rPr lang="en-GB" sz="2200" b="1" dirty="0">
                <a:latin typeface="Nyala" panose="02000504070300020003" pitchFamily="2" charset="0"/>
              </a:rPr>
              <a:t>1 (1988), or SNMPv1,</a:t>
            </a:r>
            <a:r>
              <a:rPr lang="en-GB" sz="2200" dirty="0">
                <a:latin typeface="Nyala" panose="02000504070300020003" pitchFamily="2" charset="0"/>
              </a:rPr>
              <a:t> Now </a:t>
            </a:r>
            <a:r>
              <a:rPr lang="en-GB" sz="2200" dirty="0" smtClean="0">
                <a:latin typeface="Nyala" panose="02000504070300020003" pitchFamily="2" charset="0"/>
              </a:rPr>
              <a:t>rare</a:t>
            </a:r>
          </a:p>
          <a:p>
            <a:pPr marL="800100" lvl="1" indent="-342900" algn="just">
              <a:buFont typeface="Courier New" panose="02070309020205020404" pitchFamily="49" charset="0"/>
              <a:buChar char="o"/>
            </a:pPr>
            <a:r>
              <a:rPr lang="en-GB" sz="2200" dirty="0">
                <a:latin typeface="Nyala" panose="02000504070300020003" pitchFamily="2" charset="0"/>
              </a:rPr>
              <a:t>Is the initial implementation of the SNMP protocol. operates over protocols such as User Datagram Protocol (UDP), Internet Protocol (IP), and the OSI Connectionless Network Service (CLNS). </a:t>
            </a:r>
          </a:p>
          <a:p>
            <a:pPr marL="342900" indent="-342900" algn="just">
              <a:buFont typeface="Arial" panose="020B0604020202020204" pitchFamily="34" charset="0"/>
              <a:buChar char="•"/>
            </a:pPr>
            <a:r>
              <a:rPr lang="en-GB" sz="2200" b="1" dirty="0" smtClean="0">
                <a:latin typeface="Nyala" panose="02000504070300020003" pitchFamily="2" charset="0"/>
              </a:rPr>
              <a:t>SNMPv2 </a:t>
            </a:r>
            <a:r>
              <a:rPr lang="en-GB" sz="2200" b="1" dirty="0">
                <a:latin typeface="Nyala" panose="02000504070300020003" pitchFamily="2" charset="0"/>
              </a:rPr>
              <a:t>–still </a:t>
            </a:r>
            <a:r>
              <a:rPr lang="en-GB" sz="2200" b="1" dirty="0" smtClean="0">
                <a:latin typeface="Nyala" panose="02000504070300020003" pitchFamily="2" charset="0"/>
              </a:rPr>
              <a:t>widely used </a:t>
            </a:r>
            <a:endParaRPr lang="en-GB" sz="2200" b="1" dirty="0">
              <a:latin typeface="Nyala" panose="02000504070300020003" pitchFamily="2" charset="0"/>
            </a:endParaRPr>
          </a:p>
          <a:p>
            <a:pPr marL="800100" lvl="1" indent="-342900" algn="just">
              <a:buFont typeface="Courier New" panose="02070309020205020404" pitchFamily="49" charset="0"/>
              <a:buChar char="o"/>
            </a:pPr>
            <a:r>
              <a:rPr lang="en-GB" sz="2200" dirty="0">
                <a:latin typeface="Nyala" panose="02000504070300020003" pitchFamily="2" charset="0"/>
              </a:rPr>
              <a:t>Revises SNMPv1 and includes improvements in the areas of performance, security, confidentiality, and manager-to-manager communications. SNMPv2 also defines two new operations: Get-Bulk and Inform. </a:t>
            </a:r>
          </a:p>
          <a:p>
            <a:pPr marL="800100" lvl="1" indent="-342900" algn="just">
              <a:buFont typeface="Courier New" panose="02070309020205020404" pitchFamily="49" charset="0"/>
              <a:buChar char="o"/>
            </a:pPr>
            <a:r>
              <a:rPr lang="en-GB" sz="2200" dirty="0">
                <a:latin typeface="Nyala" panose="02000504070300020003" pitchFamily="2" charset="0"/>
              </a:rPr>
              <a:t>The Get Bulk operation is used to retrieve large blocks of data efficiently. </a:t>
            </a:r>
          </a:p>
          <a:p>
            <a:pPr marL="800100" lvl="1" indent="-342900" algn="just">
              <a:buFont typeface="Courier New" panose="02070309020205020404" pitchFamily="49" charset="0"/>
              <a:buChar char="o"/>
            </a:pPr>
            <a:r>
              <a:rPr lang="en-GB" sz="2200" dirty="0" smtClean="0">
                <a:latin typeface="Nyala" panose="02000504070300020003" pitchFamily="2" charset="0"/>
              </a:rPr>
              <a:t>The </a:t>
            </a:r>
            <a:r>
              <a:rPr lang="en-GB" sz="2200" dirty="0">
                <a:latin typeface="Nyala" panose="02000504070300020003" pitchFamily="2" charset="0"/>
              </a:rPr>
              <a:t>Inform operation allows one NMS to send trap information to another NMS and then to receive a response. </a:t>
            </a:r>
            <a:endParaRPr lang="en-GB" sz="2200" dirty="0" smtClean="0">
              <a:latin typeface="Nyala" panose="02000504070300020003" pitchFamily="2" charset="0"/>
            </a:endParaRPr>
          </a:p>
          <a:p>
            <a:pPr algn="just"/>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12</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944654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algn="just"/>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13</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pic>
        <p:nvPicPr>
          <p:cNvPr id="6" name="Picture 5"/>
          <p:cNvPicPr>
            <a:picLocks noChangeAspect="1"/>
          </p:cNvPicPr>
          <p:nvPr/>
        </p:nvPicPr>
        <p:blipFill>
          <a:blip r:embed="rId3"/>
          <a:stretch>
            <a:fillRect/>
          </a:stretch>
        </p:blipFill>
        <p:spPr>
          <a:xfrm>
            <a:off x="-1" y="1387476"/>
            <a:ext cx="9144001" cy="5334000"/>
          </a:xfrm>
          <a:prstGeom prst="rect">
            <a:avLst/>
          </a:prstGeom>
        </p:spPr>
      </p:pic>
    </p:spTree>
    <p:extLst>
      <p:ext uri="{BB962C8B-B14F-4D97-AF65-F5344CB8AC3E}">
        <p14:creationId xmlns:p14="http://schemas.microsoft.com/office/powerpoint/2010/main" val="2405797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sz="2200" dirty="0">
              <a:latin typeface="Nyala" panose="02000504070300020003" pitchFamily="2" charset="0"/>
            </a:endParaRPr>
          </a:p>
          <a:p>
            <a:pPr marL="342900" indent="-342900" algn="just">
              <a:buFont typeface="Arial" panose="020B0604020202020204" pitchFamily="34" charset="0"/>
              <a:buChar char="•"/>
            </a:pPr>
            <a:r>
              <a:rPr lang="en-GB" sz="2200" b="1" dirty="0" smtClean="0">
                <a:latin typeface="Nyala" panose="02000504070300020003" pitchFamily="2" charset="0"/>
              </a:rPr>
              <a:t>SNMPv3  </a:t>
            </a:r>
            <a:endParaRPr lang="en-GB" sz="2200" b="1" dirty="0">
              <a:latin typeface="Nyala" panose="02000504070300020003" pitchFamily="2" charset="0"/>
            </a:endParaRPr>
          </a:p>
          <a:p>
            <a:pPr marL="800100" lvl="1" indent="-342900" algn="just">
              <a:buFont typeface="Courier New" panose="02070309020205020404" pitchFamily="49" charset="0"/>
              <a:buChar char="o"/>
            </a:pPr>
            <a:r>
              <a:rPr lang="en-GB" sz="2200" dirty="0" smtClean="0">
                <a:latin typeface="Nyala" panose="02000504070300020003" pitchFamily="2" charset="0"/>
              </a:rPr>
              <a:t>This </a:t>
            </a:r>
            <a:r>
              <a:rPr lang="en-GB" sz="2200" dirty="0">
                <a:latin typeface="Nyala" panose="02000504070300020003" pitchFamily="2" charset="0"/>
              </a:rPr>
              <a:t>version is similar to SNMPv2 and adds three additional security services </a:t>
            </a:r>
            <a:r>
              <a:rPr lang="en-GB" sz="2200" b="1" dirty="0">
                <a:solidFill>
                  <a:srgbClr val="FF0000"/>
                </a:solidFill>
                <a:latin typeface="Nyala" panose="02000504070300020003" pitchFamily="2" charset="0"/>
              </a:rPr>
              <a:t>authentication, validation, and </a:t>
            </a:r>
            <a:r>
              <a:rPr lang="en-GB" sz="2200" b="1" dirty="0" smtClean="0">
                <a:solidFill>
                  <a:srgbClr val="FF0000"/>
                </a:solidFill>
                <a:latin typeface="Nyala" panose="02000504070300020003" pitchFamily="2" charset="0"/>
              </a:rPr>
              <a:t>encryption</a:t>
            </a:r>
            <a:r>
              <a:rPr lang="en-GB" sz="2200" dirty="0" smtClean="0">
                <a:latin typeface="Nyala" panose="02000504070300020003" pitchFamily="2" charset="0"/>
              </a:rPr>
              <a:t> for </a:t>
            </a:r>
            <a:r>
              <a:rPr lang="en-GB" sz="2200" dirty="0">
                <a:latin typeface="Nyala" panose="02000504070300020003" pitchFamily="2" charset="0"/>
              </a:rPr>
              <a:t>messages exchanged between managed devices and the network management </a:t>
            </a:r>
            <a:r>
              <a:rPr lang="en-GB" sz="2200" dirty="0" smtClean="0">
                <a:latin typeface="Nyala" panose="02000504070300020003" pitchFamily="2" charset="0"/>
              </a:rPr>
              <a:t>console.</a:t>
            </a:r>
          </a:p>
          <a:p>
            <a:pPr marL="800100" lvl="1" indent="-342900" algn="just">
              <a:buFont typeface="Courier New" panose="02070309020205020404" pitchFamily="49" charset="0"/>
              <a:buChar char="o"/>
            </a:pPr>
            <a:r>
              <a:rPr lang="en-GB" sz="2200" dirty="0" smtClean="0">
                <a:latin typeface="Nyala" panose="02000504070300020003" pitchFamily="2" charset="0"/>
              </a:rPr>
              <a:t>SNMPv3 </a:t>
            </a:r>
            <a:r>
              <a:rPr lang="en-GB" sz="2200" dirty="0">
                <a:latin typeface="Nyala" panose="02000504070300020003" pitchFamily="2" charset="0"/>
              </a:rPr>
              <a:t>uses message </a:t>
            </a:r>
            <a:r>
              <a:rPr lang="en-GB" sz="2200" dirty="0" smtClean="0">
                <a:latin typeface="Nyala" panose="02000504070300020003" pitchFamily="2" charset="0"/>
              </a:rPr>
              <a:t>integrity to </a:t>
            </a:r>
            <a:r>
              <a:rPr lang="en-GB" sz="2200" dirty="0">
                <a:latin typeface="Nyala" panose="02000504070300020003" pitchFamily="2" charset="0"/>
              </a:rPr>
              <a:t>ensure that a packet has not been </a:t>
            </a:r>
            <a:r>
              <a:rPr lang="en-GB" sz="2200" dirty="0" smtClean="0">
                <a:latin typeface="Nyala" panose="02000504070300020003" pitchFamily="2" charset="0"/>
              </a:rPr>
              <a:t>tampered with </a:t>
            </a:r>
            <a:r>
              <a:rPr lang="en-GB" sz="2200" dirty="0">
                <a:latin typeface="Nyala" panose="02000504070300020003" pitchFamily="2" charset="0"/>
              </a:rPr>
              <a:t>in-transit. </a:t>
            </a:r>
            <a:endParaRPr lang="en-GB" sz="2200" dirty="0" smtClean="0">
              <a:latin typeface="Nyala" panose="02000504070300020003" pitchFamily="2" charset="0"/>
            </a:endParaRPr>
          </a:p>
          <a:p>
            <a:pPr marL="800100" lvl="1" indent="-342900" algn="just">
              <a:buFont typeface="Courier New" panose="02070309020205020404" pitchFamily="49" charset="0"/>
              <a:buChar char="o"/>
            </a:pPr>
            <a:r>
              <a:rPr lang="en-GB" sz="2200" dirty="0" smtClean="0">
                <a:latin typeface="Nyala" panose="02000504070300020003" pitchFamily="2" charset="0"/>
              </a:rPr>
              <a:t>SNMPv3 </a:t>
            </a:r>
            <a:r>
              <a:rPr lang="en-GB" sz="2200" dirty="0">
                <a:latin typeface="Nyala" panose="02000504070300020003" pitchFamily="2" charset="0"/>
              </a:rPr>
              <a:t>also utilizes </a:t>
            </a:r>
            <a:r>
              <a:rPr lang="en-GB" sz="2200" b="1" dirty="0">
                <a:latin typeface="Nyala" panose="02000504070300020003" pitchFamily="2" charset="0"/>
              </a:rPr>
              <a:t>authentication,</a:t>
            </a:r>
            <a:r>
              <a:rPr lang="en-GB" sz="2200" dirty="0">
                <a:latin typeface="Nyala" panose="02000504070300020003" pitchFamily="2" charset="0"/>
              </a:rPr>
              <a:t> which is used to determine whether the </a:t>
            </a:r>
            <a:r>
              <a:rPr lang="en-GB" sz="2200" b="1" dirty="0">
                <a:latin typeface="Nyala" panose="02000504070300020003" pitchFamily="2" charset="0"/>
              </a:rPr>
              <a:t>message is from a </a:t>
            </a:r>
            <a:r>
              <a:rPr lang="en-GB" sz="2200" b="1" dirty="0" smtClean="0">
                <a:latin typeface="Nyala" panose="02000504070300020003" pitchFamily="2" charset="0"/>
              </a:rPr>
              <a:t>valid source.</a:t>
            </a:r>
          </a:p>
          <a:p>
            <a:pPr marL="800100" lvl="1" indent="-342900" algn="just">
              <a:buFont typeface="Courier New" panose="02070309020205020404" pitchFamily="49" charset="0"/>
              <a:buChar char="o"/>
            </a:pPr>
            <a:r>
              <a:rPr lang="en-GB" sz="2200" dirty="0" smtClean="0">
                <a:latin typeface="Nyala" panose="02000504070300020003" pitchFamily="2" charset="0"/>
              </a:rPr>
              <a:t>SNMPv3 </a:t>
            </a:r>
            <a:r>
              <a:rPr lang="en-GB" sz="2200" b="1" dirty="0">
                <a:latin typeface="Nyala" panose="02000504070300020003" pitchFamily="2" charset="0"/>
              </a:rPr>
              <a:t>provides</a:t>
            </a:r>
            <a:r>
              <a:rPr lang="en-GB" sz="2200" dirty="0">
                <a:latin typeface="Nyala" panose="02000504070300020003" pitchFamily="2" charset="0"/>
              </a:rPr>
              <a:t> </a:t>
            </a:r>
            <a:r>
              <a:rPr lang="en-GB" sz="2200" b="1" dirty="0">
                <a:latin typeface="Nyala" panose="02000504070300020003" pitchFamily="2" charset="0"/>
              </a:rPr>
              <a:t>encryption</a:t>
            </a:r>
            <a:r>
              <a:rPr lang="en-GB" sz="2200" dirty="0">
                <a:latin typeface="Nyala" panose="02000504070300020003" pitchFamily="2" charset="0"/>
              </a:rPr>
              <a:t>, which is used to scramble the contents of a packet to prevent it from being seen by unauthorized </a:t>
            </a:r>
            <a:r>
              <a:rPr lang="en-GB" sz="2200" dirty="0" smtClean="0">
                <a:latin typeface="Nyala" panose="02000504070300020003" pitchFamily="2" charset="0"/>
              </a:rPr>
              <a:t>sources.</a:t>
            </a:r>
            <a:endParaRPr lang="en-GB" sz="2200" dirty="0">
              <a:latin typeface="Nyala" panose="02000504070300020003" pitchFamily="2" charset="0"/>
            </a:endParaRPr>
          </a:p>
          <a:p>
            <a:pPr marL="800100" lvl="1" indent="-342900" algn="just">
              <a:buFont typeface="Courier New" panose="02070309020205020404" pitchFamily="49" charset="0"/>
              <a:buChar char="o"/>
            </a:pPr>
            <a:r>
              <a:rPr lang="en-GB" sz="2200" dirty="0" smtClean="0">
                <a:latin typeface="Nyala" panose="02000504070300020003" pitchFamily="2" charset="0"/>
              </a:rPr>
              <a:t>Information </a:t>
            </a:r>
            <a:r>
              <a:rPr lang="en-GB" sz="2200" dirty="0">
                <a:latin typeface="Nyala" panose="02000504070300020003" pitchFamily="2" charset="0"/>
              </a:rPr>
              <a:t>is exchanged between a management station and an agent in the form of an SNMP message.</a:t>
            </a:r>
          </a:p>
          <a:p>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1168851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Proxies</a:t>
            </a:r>
            <a:endParaRPr lang="en-GB" dirty="0"/>
          </a:p>
          <a:p>
            <a:pPr marL="342900" indent="-342900" algn="just">
              <a:buFont typeface="Arial" panose="020B0604020202020204" pitchFamily="34" charset="0"/>
              <a:buChar char="•"/>
            </a:pPr>
            <a:r>
              <a:rPr lang="en-GB" dirty="0">
                <a:latin typeface="Nyala" panose="02000504070300020003" pitchFamily="2" charset="0"/>
              </a:rPr>
              <a:t>A proxy concept was developed </a:t>
            </a:r>
            <a:r>
              <a:rPr lang="en-GB" b="1" dirty="0">
                <a:latin typeface="Nyala" panose="02000504070300020003" pitchFamily="2" charset="0"/>
              </a:rPr>
              <a:t>to accommodate devices that do not implement SNMP. </a:t>
            </a:r>
            <a:endParaRPr lang="en-GB" b="1" dirty="0" smtClean="0">
              <a:latin typeface="Nyala" panose="02000504070300020003" pitchFamily="2" charset="0"/>
            </a:endParaRPr>
          </a:p>
          <a:p>
            <a:pPr marL="342900" indent="-342900" algn="just">
              <a:buFont typeface="Arial" panose="020B0604020202020204" pitchFamily="34" charset="0"/>
              <a:buChar char="•"/>
            </a:pPr>
            <a:r>
              <a:rPr lang="en-GB" dirty="0" smtClean="0">
                <a:latin typeface="Nyala" panose="02000504070300020003" pitchFamily="2" charset="0"/>
              </a:rPr>
              <a:t>The </a:t>
            </a:r>
            <a:r>
              <a:rPr lang="en-GB" dirty="0">
                <a:latin typeface="Nyala" panose="02000504070300020003" pitchFamily="2" charset="0"/>
              </a:rPr>
              <a:t>SNMP agent acts as a proxy for one or more other devices;</a:t>
            </a:r>
            <a:r>
              <a:rPr lang="en-GB" b="1" dirty="0">
                <a:latin typeface="Nyala" panose="02000504070300020003" pitchFamily="2" charset="0"/>
              </a:rPr>
              <a:t> it acts on behalf of those </a:t>
            </a:r>
            <a:r>
              <a:rPr lang="en-GB" b="1" dirty="0" smtClean="0">
                <a:latin typeface="Nyala" panose="02000504070300020003" pitchFamily="2" charset="0"/>
              </a:rPr>
              <a:t>devices.</a:t>
            </a:r>
          </a:p>
          <a:p>
            <a:pPr marL="342900" indent="-342900" algn="just">
              <a:buFont typeface="Arial" panose="020B0604020202020204" pitchFamily="34" charset="0"/>
              <a:buChar char="•"/>
            </a:pPr>
            <a:r>
              <a:rPr lang="en-GB" dirty="0" smtClean="0">
                <a:latin typeface="Nyala" panose="02000504070300020003" pitchFamily="2" charset="0"/>
              </a:rPr>
              <a:t>The </a:t>
            </a:r>
            <a:r>
              <a:rPr lang="en-GB" dirty="0">
                <a:latin typeface="Nyala" panose="02000504070300020003" pitchFamily="2" charset="0"/>
              </a:rPr>
              <a:t>management station </a:t>
            </a:r>
            <a:r>
              <a:rPr lang="en-GB" b="1" dirty="0">
                <a:latin typeface="Nyala" panose="02000504070300020003" pitchFamily="2" charset="0"/>
              </a:rPr>
              <a:t>sends queries concerning a device to its proxy </a:t>
            </a:r>
            <a:r>
              <a:rPr lang="en-GB" b="1" dirty="0" smtClean="0">
                <a:latin typeface="Nyala" panose="02000504070300020003" pitchFamily="2" charset="0"/>
              </a:rPr>
              <a:t>agent.</a:t>
            </a:r>
          </a:p>
          <a:p>
            <a:pPr marL="342900" indent="-342900" algn="just">
              <a:buFont typeface="Arial" panose="020B0604020202020204" pitchFamily="34" charset="0"/>
              <a:buChar char="•"/>
            </a:pPr>
            <a:r>
              <a:rPr lang="en-GB" dirty="0" smtClean="0">
                <a:latin typeface="Nyala" panose="02000504070300020003" pitchFamily="2" charset="0"/>
              </a:rPr>
              <a:t>The </a:t>
            </a:r>
            <a:r>
              <a:rPr lang="en-GB" dirty="0">
                <a:latin typeface="Nyala" panose="02000504070300020003" pitchFamily="2" charset="0"/>
              </a:rPr>
              <a:t>proxy agent converts the query into the management protocol that is used by the device and when the reply arrives, it passes the reply back to the management station. </a:t>
            </a:r>
            <a:endParaRPr lang="en-GB" dirty="0" smtClean="0">
              <a:latin typeface="Nyala" panose="02000504070300020003" pitchFamily="2" charset="0"/>
            </a:endParaRPr>
          </a:p>
          <a:p>
            <a:pPr marL="342900" indent="-342900" algn="just">
              <a:buFont typeface="Arial" panose="020B0604020202020204" pitchFamily="34" charset="0"/>
              <a:buChar char="•"/>
            </a:pPr>
            <a:r>
              <a:rPr lang="en-GB" dirty="0" smtClean="0">
                <a:latin typeface="Nyala" panose="02000504070300020003" pitchFamily="2" charset="0"/>
              </a:rPr>
              <a:t>It </a:t>
            </a:r>
            <a:r>
              <a:rPr lang="en-GB" dirty="0">
                <a:latin typeface="Nyala" panose="02000504070300020003" pitchFamily="2" charset="0"/>
              </a:rPr>
              <a:t>also sends a trap message when an event notification is transmitted to proxy agent from the </a:t>
            </a:r>
            <a:r>
              <a:rPr lang="en-GB" dirty="0" smtClean="0">
                <a:latin typeface="Nyala" panose="02000504070300020003" pitchFamily="2" charset="0"/>
              </a:rPr>
              <a:t>device.</a:t>
            </a:r>
          </a:p>
          <a:p>
            <a:pPr marL="342900" indent="-342900" algn="just">
              <a:buFont typeface="Arial" panose="020B0604020202020204" pitchFamily="34" charset="0"/>
              <a:buChar char="•"/>
            </a:pPr>
            <a:r>
              <a:rPr lang="en-GB" dirty="0" smtClean="0">
                <a:latin typeface="Nyala" panose="02000504070300020003" pitchFamily="2" charset="0"/>
              </a:rPr>
              <a:t>For </a:t>
            </a:r>
            <a:r>
              <a:rPr lang="en-GB" dirty="0">
                <a:latin typeface="Nyala" panose="02000504070300020003" pitchFamily="2" charset="0"/>
              </a:rPr>
              <a:t>SNMPv2, proxy is the only means of managing the devices that do not implement SNMPv2. It also includes SNMPv1.</a:t>
            </a:r>
          </a:p>
          <a:p>
            <a:endParaRPr lang="en-GB" dirty="0"/>
          </a:p>
          <a:p>
            <a:endParaRPr lang="en-GB" dirty="0">
              <a:solidFill>
                <a:srgbClr val="002060"/>
              </a:solidFill>
            </a:endParaRPr>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014381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Proxies</a:t>
            </a:r>
            <a:endParaRPr lang="en-GB" dirty="0"/>
          </a:p>
          <a:p>
            <a:pPr marL="342900" indent="-342900" algn="just">
              <a:buFont typeface="Arial" panose="020B0604020202020204" pitchFamily="34" charset="0"/>
              <a:buChar char="•"/>
            </a:pPr>
            <a:r>
              <a:rPr lang="en-GB" dirty="0" smtClean="0">
                <a:latin typeface="Nyala" panose="02000504070300020003" pitchFamily="2" charset="0"/>
              </a:rPr>
              <a:t>Proxy </a:t>
            </a:r>
            <a:r>
              <a:rPr lang="en-GB" dirty="0">
                <a:latin typeface="Nyala" panose="02000504070300020003" pitchFamily="2" charset="0"/>
              </a:rPr>
              <a:t>&amp; Gateway Agents extend the capabilities of SNMP by allowing it to:</a:t>
            </a:r>
          </a:p>
          <a:p>
            <a:pPr marL="800100" lvl="1" indent="-342900" algn="just">
              <a:buFont typeface="Courier New" panose="02070309020205020404" pitchFamily="49" charset="0"/>
              <a:buChar char="o"/>
            </a:pPr>
            <a:r>
              <a:rPr lang="en-GB" sz="2300" dirty="0" smtClean="0">
                <a:latin typeface="Nyala" panose="02000504070300020003" pitchFamily="2" charset="0"/>
              </a:rPr>
              <a:t>Manage </a:t>
            </a:r>
            <a:r>
              <a:rPr lang="en-GB" sz="2300" dirty="0">
                <a:latin typeface="Nyala" panose="02000504070300020003" pitchFamily="2" charset="0"/>
              </a:rPr>
              <a:t>a device that cannot support an SNMP </a:t>
            </a:r>
            <a:r>
              <a:rPr lang="en-GB" sz="2300" dirty="0" smtClean="0">
                <a:latin typeface="Nyala" panose="02000504070300020003" pitchFamily="2" charset="0"/>
              </a:rPr>
              <a:t>agent</a:t>
            </a:r>
          </a:p>
          <a:p>
            <a:pPr marL="800100" lvl="1" indent="-342900" algn="just">
              <a:buFont typeface="Courier New" panose="02070309020205020404" pitchFamily="49" charset="0"/>
              <a:buChar char="o"/>
            </a:pPr>
            <a:r>
              <a:rPr lang="en-GB" sz="2300" dirty="0" smtClean="0">
                <a:latin typeface="Nyala" panose="02000504070300020003" pitchFamily="2" charset="0"/>
              </a:rPr>
              <a:t>Manage </a:t>
            </a:r>
            <a:r>
              <a:rPr lang="en-GB" sz="2300" dirty="0">
                <a:latin typeface="Nyala" panose="02000504070300020003" pitchFamily="2" charset="0"/>
              </a:rPr>
              <a:t>a device that supports a non-SNMP management </a:t>
            </a:r>
            <a:r>
              <a:rPr lang="en-GB" sz="2300" dirty="0" smtClean="0">
                <a:latin typeface="Nyala" panose="02000504070300020003" pitchFamily="2" charset="0"/>
              </a:rPr>
              <a:t>agent</a:t>
            </a:r>
          </a:p>
          <a:p>
            <a:pPr marL="800100" lvl="1" indent="-342900" algn="just">
              <a:buFont typeface="Courier New" panose="02070309020205020404" pitchFamily="49" charset="0"/>
              <a:buChar char="o"/>
            </a:pPr>
            <a:r>
              <a:rPr lang="en-GB" sz="2300" dirty="0" smtClean="0">
                <a:latin typeface="Nyala" panose="02000504070300020003" pitchFamily="2" charset="0"/>
              </a:rPr>
              <a:t>Allow </a:t>
            </a:r>
            <a:r>
              <a:rPr lang="en-GB" sz="2300" dirty="0">
                <a:latin typeface="Nyala" panose="02000504070300020003" pitchFamily="2" charset="0"/>
              </a:rPr>
              <a:t>a non-SNMP management system to access an SNMP </a:t>
            </a:r>
            <a:r>
              <a:rPr lang="en-GB" sz="2300" dirty="0" smtClean="0">
                <a:latin typeface="Nyala" panose="02000504070300020003" pitchFamily="2" charset="0"/>
              </a:rPr>
              <a:t>agent</a:t>
            </a:r>
          </a:p>
          <a:p>
            <a:pPr marL="800100" lvl="1" indent="-342900" algn="just">
              <a:buFont typeface="Courier New" panose="02070309020205020404" pitchFamily="49" charset="0"/>
              <a:buChar char="o"/>
            </a:pPr>
            <a:r>
              <a:rPr lang="en-GB" sz="2300" dirty="0" smtClean="0">
                <a:latin typeface="Nyala" panose="02000504070300020003" pitchFamily="2" charset="0"/>
              </a:rPr>
              <a:t>Provide </a:t>
            </a:r>
            <a:r>
              <a:rPr lang="en-GB" sz="2300" dirty="0">
                <a:latin typeface="Nyala" panose="02000504070300020003" pitchFamily="2" charset="0"/>
              </a:rPr>
              <a:t>firewall-type security to other SNMP agents (UDP packet </a:t>
            </a:r>
            <a:r>
              <a:rPr lang="en-GB" sz="2300" dirty="0" smtClean="0">
                <a:latin typeface="Nyala" panose="02000504070300020003" pitchFamily="2" charset="0"/>
              </a:rPr>
              <a:t>filtering)</a:t>
            </a:r>
          </a:p>
          <a:p>
            <a:pPr marL="800100" lvl="1" indent="-342900" algn="just">
              <a:buFont typeface="Courier New" panose="02070309020205020404" pitchFamily="49" charset="0"/>
              <a:buChar char="o"/>
            </a:pPr>
            <a:r>
              <a:rPr lang="en-GB" sz="2300" dirty="0" smtClean="0">
                <a:latin typeface="Nyala" panose="02000504070300020003" pitchFamily="2" charset="0"/>
              </a:rPr>
              <a:t>Translate </a:t>
            </a:r>
            <a:r>
              <a:rPr lang="en-GB" sz="2300" dirty="0">
                <a:latin typeface="Nyala" panose="02000504070300020003" pitchFamily="2" charset="0"/>
              </a:rPr>
              <a:t>between different formats of SNMP messages (v1 and </a:t>
            </a:r>
            <a:r>
              <a:rPr lang="en-GB" sz="2300" dirty="0" smtClean="0">
                <a:latin typeface="Nyala" panose="02000504070300020003" pitchFamily="2" charset="0"/>
              </a:rPr>
              <a:t>v2)</a:t>
            </a:r>
          </a:p>
          <a:p>
            <a:pPr marL="800100" lvl="1" indent="-342900" algn="just">
              <a:buFont typeface="Courier New" panose="02070309020205020404" pitchFamily="49" charset="0"/>
              <a:buChar char="o"/>
            </a:pPr>
            <a:r>
              <a:rPr lang="en-GB" sz="2300" dirty="0" smtClean="0">
                <a:latin typeface="Nyala" panose="02000504070300020003" pitchFamily="2" charset="0"/>
              </a:rPr>
              <a:t>Consolidate </a:t>
            </a:r>
            <a:r>
              <a:rPr lang="en-GB" sz="2300" dirty="0">
                <a:latin typeface="Nyala" panose="02000504070300020003" pitchFamily="2" charset="0"/>
              </a:rPr>
              <a:t>multiple managed nodes into a single network address (also to provide a single trap destination</a:t>
            </a:r>
            <a:r>
              <a:rPr lang="en-GB" sz="2300" dirty="0" smtClean="0">
                <a:latin typeface="Nyala" panose="02000504070300020003" pitchFamily="2" charset="0"/>
              </a:rPr>
              <a:t>)</a:t>
            </a:r>
            <a:endParaRPr lang="en-GB" sz="23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008342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Proxies</a:t>
            </a:r>
            <a:endParaRPr lang="en-GB" dirty="0"/>
          </a:p>
        </p:txBody>
      </p:sp>
      <p:sp>
        <p:nvSpPr>
          <p:cNvPr id="5" name="Slide Number Placeholder 4"/>
          <p:cNvSpPr>
            <a:spLocks noGrp="1"/>
          </p:cNvSpPr>
          <p:nvPr>
            <p:ph type="sldNum" sz="quarter" idx="12"/>
          </p:nvPr>
        </p:nvSpPr>
        <p:spPr/>
        <p:txBody>
          <a:bodyPr/>
          <a:lstStyle/>
          <a:p>
            <a:fld id="{1E77DF2A-035D-48D9-A4A6-F86C615D859E}"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pic>
        <p:nvPicPr>
          <p:cNvPr id="6" name="Picture 5"/>
          <p:cNvPicPr>
            <a:picLocks noChangeAspect="1"/>
          </p:cNvPicPr>
          <p:nvPr/>
        </p:nvPicPr>
        <p:blipFill>
          <a:blip r:embed="rId2"/>
          <a:stretch>
            <a:fillRect/>
          </a:stretch>
        </p:blipFill>
        <p:spPr>
          <a:xfrm>
            <a:off x="0" y="1364518"/>
            <a:ext cx="9144000" cy="5640961"/>
          </a:xfrm>
          <a:prstGeom prst="rect">
            <a:avLst/>
          </a:prstGeom>
        </p:spPr>
      </p:pic>
    </p:spTree>
    <p:extLst>
      <p:ext uri="{BB962C8B-B14F-4D97-AF65-F5344CB8AC3E}">
        <p14:creationId xmlns:p14="http://schemas.microsoft.com/office/powerpoint/2010/main" val="2622797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Distributed </a:t>
            </a:r>
            <a:r>
              <a:rPr lang="en-GB" sz="2400" b="1" dirty="0">
                <a:solidFill>
                  <a:schemeClr val="hlink"/>
                </a:solidFill>
                <a:latin typeface="Nyala" panose="02000504070300020003" pitchFamily="2" charset="0"/>
              </a:rPr>
              <a:t>Network </a:t>
            </a:r>
            <a:r>
              <a:rPr lang="en-GB" sz="2400" b="1" dirty="0" smtClean="0">
                <a:solidFill>
                  <a:schemeClr val="hlink"/>
                </a:solidFill>
                <a:latin typeface="Nyala" panose="02000504070300020003" pitchFamily="2" charset="0"/>
              </a:rPr>
              <a:t>Management</a:t>
            </a:r>
            <a:endParaRPr lang="en-GB" dirty="0"/>
          </a:p>
          <a:p>
            <a:pPr marL="342900" indent="-342900" algn="just">
              <a:buFont typeface="Arial" panose="020B0604020202020204" pitchFamily="34" charset="0"/>
              <a:buChar char="•"/>
            </a:pPr>
            <a:r>
              <a:rPr lang="en-GB" dirty="0">
                <a:latin typeface="Nyala" panose="02000504070300020003" pitchFamily="2" charset="0"/>
              </a:rPr>
              <a:t>A traditional network management scheme involves a </a:t>
            </a:r>
            <a:r>
              <a:rPr lang="en-GB" b="1" dirty="0">
                <a:latin typeface="Nyala" panose="02000504070300020003" pitchFamily="2" charset="0"/>
              </a:rPr>
              <a:t>host acting as a management station</a:t>
            </a:r>
            <a:r>
              <a:rPr lang="en-GB" dirty="0">
                <a:latin typeface="Nyala" panose="02000504070300020003" pitchFamily="2" charset="0"/>
              </a:rPr>
              <a:t> and the </a:t>
            </a:r>
            <a:r>
              <a:rPr lang="en-GB" b="1" dirty="0">
                <a:latin typeface="Nyala" panose="02000504070300020003" pitchFamily="2" charset="0"/>
              </a:rPr>
              <a:t>remaining devices acting as agents, </a:t>
            </a:r>
            <a:r>
              <a:rPr lang="en-GB" dirty="0">
                <a:latin typeface="Nyala" panose="02000504070300020003" pitchFamily="2" charset="0"/>
              </a:rPr>
              <a:t>which for large networks with high traffic infeasible. </a:t>
            </a:r>
            <a:endParaRPr lang="en-GB" dirty="0" smtClean="0">
              <a:latin typeface="Nyala" panose="02000504070300020003" pitchFamily="2" charset="0"/>
            </a:endParaRPr>
          </a:p>
          <a:p>
            <a:pPr marL="342900" indent="-342900" algn="just">
              <a:buFont typeface="Arial" panose="020B0604020202020204" pitchFamily="34" charset="0"/>
              <a:buChar char="•"/>
            </a:pPr>
            <a:r>
              <a:rPr lang="en-GB" dirty="0" smtClean="0">
                <a:latin typeface="Nyala" panose="02000504070300020003" pitchFamily="2" charset="0"/>
              </a:rPr>
              <a:t>In </a:t>
            </a:r>
            <a:r>
              <a:rPr lang="en-GB" dirty="0">
                <a:latin typeface="Nyala" panose="02000504070300020003" pitchFamily="2" charset="0"/>
              </a:rPr>
              <a:t>a </a:t>
            </a:r>
            <a:r>
              <a:rPr lang="en-GB" b="1" dirty="0">
                <a:latin typeface="Nyala" panose="02000504070300020003" pitchFamily="2" charset="0"/>
              </a:rPr>
              <a:t>decentralized network management scheme, multiple top level management stations are present, referred to as management servers, </a:t>
            </a:r>
            <a:r>
              <a:rPr lang="en-GB" dirty="0">
                <a:latin typeface="Nyala" panose="02000504070300020003" pitchFamily="2" charset="0"/>
              </a:rPr>
              <a:t>which manage a portion of total pool of </a:t>
            </a:r>
            <a:r>
              <a:rPr lang="en-GB" dirty="0" smtClean="0">
                <a:latin typeface="Nyala" panose="02000504070300020003" pitchFamily="2" charset="0"/>
              </a:rPr>
              <a:t>agents.</a:t>
            </a:r>
          </a:p>
          <a:p>
            <a:pPr marL="342900" indent="-342900" algn="just">
              <a:buFont typeface="Arial" panose="020B0604020202020204" pitchFamily="34" charset="0"/>
              <a:buChar char="•"/>
            </a:pPr>
            <a:r>
              <a:rPr lang="en-GB" dirty="0" smtClean="0">
                <a:latin typeface="Nyala" panose="02000504070300020003" pitchFamily="2" charset="0"/>
              </a:rPr>
              <a:t>For </a:t>
            </a:r>
            <a:r>
              <a:rPr lang="en-GB" dirty="0">
                <a:latin typeface="Nyala" panose="02000504070300020003" pitchFamily="2" charset="0"/>
              </a:rPr>
              <a:t>many agents, the management server delegates responsibility to an intermediate manager who plays the role of manager to monitor and also agent to convey </a:t>
            </a:r>
            <a:r>
              <a:rPr lang="en-GB" dirty="0" smtClean="0">
                <a:latin typeface="Nyala" panose="02000504070300020003" pitchFamily="2" charset="0"/>
              </a:rPr>
              <a:t>information </a:t>
            </a:r>
            <a:r>
              <a:rPr lang="en-GB" dirty="0">
                <a:latin typeface="Nyala" panose="02000504070300020003" pitchFamily="2" charset="0"/>
              </a:rPr>
              <a:t>to higher level management. </a:t>
            </a:r>
            <a:endParaRPr lang="en-GB" dirty="0" smtClean="0">
              <a:latin typeface="Nyala" panose="02000504070300020003" pitchFamily="2" charset="0"/>
            </a:endParaRPr>
          </a:p>
          <a:p>
            <a:pPr marL="342900" indent="-342900" algn="just">
              <a:buFont typeface="Arial" panose="020B0604020202020204" pitchFamily="34" charset="0"/>
              <a:buChar char="•"/>
            </a:pPr>
            <a:r>
              <a:rPr lang="en-GB" dirty="0" smtClean="0">
                <a:latin typeface="Nyala" panose="02000504070300020003" pitchFamily="2" charset="0"/>
              </a:rPr>
              <a:t>SNMP </a:t>
            </a:r>
            <a:r>
              <a:rPr lang="en-GB" dirty="0">
                <a:latin typeface="Nyala" panose="02000504070300020003" pitchFamily="2" charset="0"/>
              </a:rPr>
              <a:t>supports either a highly centralized network management strategy or a distributed one.</a:t>
            </a:r>
          </a:p>
          <a:p>
            <a:endParaRPr lang="en-GB" dirty="0"/>
          </a:p>
          <a:p>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524567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Distributed </a:t>
            </a:r>
            <a:r>
              <a:rPr lang="en-GB" sz="2400" b="1" dirty="0">
                <a:solidFill>
                  <a:schemeClr val="hlink"/>
                </a:solidFill>
                <a:latin typeface="Nyala" panose="02000504070300020003" pitchFamily="2" charset="0"/>
              </a:rPr>
              <a:t>Network </a:t>
            </a:r>
            <a:r>
              <a:rPr lang="en-GB" sz="2400" b="1" dirty="0" smtClean="0">
                <a:solidFill>
                  <a:schemeClr val="hlink"/>
                </a:solidFill>
                <a:latin typeface="Nyala" panose="02000504070300020003" pitchFamily="2" charset="0"/>
              </a:rPr>
              <a:t>Management</a:t>
            </a:r>
            <a:endParaRPr lang="en-GB" dirty="0" smtClean="0">
              <a:latin typeface="Nyala" panose="02000504070300020003" pitchFamily="2" charset="0"/>
            </a:endParaRPr>
          </a:p>
          <a:p>
            <a:pPr marL="342900" indent="-342900" algn="just">
              <a:buFont typeface="Arial" panose="020B0604020202020204" pitchFamily="34" charset="0"/>
              <a:buChar char="•"/>
            </a:pPr>
            <a:r>
              <a:rPr lang="en-GB" dirty="0">
                <a:latin typeface="Nyala" panose="02000504070300020003" pitchFamily="2" charset="0"/>
              </a:rPr>
              <a:t>Distributed network management is the creation of multiple core locations that are used to administrate and control various resources of a computer network.</a:t>
            </a:r>
          </a:p>
          <a:p>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19</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pic>
        <p:nvPicPr>
          <p:cNvPr id="6" name="Picture 5"/>
          <p:cNvPicPr>
            <a:picLocks noChangeAspect="1"/>
          </p:cNvPicPr>
          <p:nvPr/>
        </p:nvPicPr>
        <p:blipFill>
          <a:blip r:embed="rId2"/>
          <a:stretch>
            <a:fillRect/>
          </a:stretch>
        </p:blipFill>
        <p:spPr>
          <a:xfrm>
            <a:off x="368710" y="2684206"/>
            <a:ext cx="8480321" cy="3672144"/>
          </a:xfrm>
          <a:prstGeom prst="rect">
            <a:avLst/>
          </a:prstGeom>
        </p:spPr>
      </p:pic>
    </p:spTree>
    <p:extLst>
      <p:ext uri="{BB962C8B-B14F-4D97-AF65-F5344CB8AC3E}">
        <p14:creationId xmlns:p14="http://schemas.microsoft.com/office/powerpoint/2010/main" val="3660376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Nyala" panose="02000504070300020003" pitchFamily="2" charset="0"/>
              </a:rPr>
              <a:t>Presentation outline</a:t>
            </a:r>
            <a:endParaRPr lang="en-US" b="1" dirty="0">
              <a:solidFill>
                <a:srgbClr val="C00000"/>
              </a:solidFill>
              <a:latin typeface="Nyala" panose="02000504070300020003" pitchFamily="2" charset="0"/>
            </a:endParaRPr>
          </a:p>
        </p:txBody>
      </p:sp>
      <p:sp>
        <p:nvSpPr>
          <p:cNvPr id="3" name="Content Placeholder 2"/>
          <p:cNvSpPr>
            <a:spLocks noGrp="1"/>
          </p:cNvSpPr>
          <p:nvPr>
            <p:ph idx="1"/>
          </p:nvPr>
        </p:nvSpPr>
        <p:spPr>
          <a:xfrm>
            <a:off x="628650" y="1574909"/>
            <a:ext cx="7886700" cy="4351338"/>
          </a:xfrm>
        </p:spPr>
        <p:txBody>
          <a:bodyPr>
            <a:normAutofit fontScale="85000" lnSpcReduction="20000"/>
          </a:bodyPr>
          <a:lstStyle/>
          <a:p>
            <a:pPr lvl="1" algn="just">
              <a:buClr>
                <a:srgbClr val="FF0000"/>
              </a:buClr>
            </a:pPr>
            <a:endParaRPr lang="en-GB" sz="2400" dirty="0">
              <a:latin typeface="Nyala" panose="02000504070300020003" pitchFamily="2" charset="0"/>
            </a:endParaRPr>
          </a:p>
          <a:p>
            <a:pPr lvl="1" algn="just">
              <a:lnSpc>
                <a:spcPct val="110000"/>
              </a:lnSpc>
              <a:buClr>
                <a:srgbClr val="FF0000"/>
              </a:buClr>
            </a:pPr>
            <a:r>
              <a:rPr lang="en-GB" sz="2800" dirty="0">
                <a:latin typeface="Nyala" panose="02000504070300020003" pitchFamily="2" charset="0"/>
              </a:rPr>
              <a:t>Network Management Tools</a:t>
            </a:r>
          </a:p>
          <a:p>
            <a:pPr lvl="1" algn="just">
              <a:lnSpc>
                <a:spcPct val="110000"/>
              </a:lnSpc>
              <a:buClr>
                <a:srgbClr val="FF0000"/>
              </a:buClr>
            </a:pPr>
            <a:r>
              <a:rPr lang="en-GB" sz="2800" dirty="0">
                <a:latin typeface="Nyala" panose="02000504070300020003" pitchFamily="2" charset="0"/>
              </a:rPr>
              <a:t>Basic concepts of SNMP</a:t>
            </a:r>
          </a:p>
          <a:p>
            <a:pPr lvl="1" algn="just">
              <a:lnSpc>
                <a:spcPct val="110000"/>
              </a:lnSpc>
              <a:buClr>
                <a:srgbClr val="FF0000"/>
              </a:buClr>
            </a:pPr>
            <a:r>
              <a:rPr lang="en-GB" sz="2800" dirty="0">
                <a:latin typeface="Nyala" panose="02000504070300020003" pitchFamily="2" charset="0"/>
              </a:rPr>
              <a:t>Proxies </a:t>
            </a:r>
          </a:p>
          <a:p>
            <a:pPr lvl="1" algn="just">
              <a:lnSpc>
                <a:spcPct val="110000"/>
              </a:lnSpc>
              <a:buClr>
                <a:srgbClr val="FF0000"/>
              </a:buClr>
            </a:pPr>
            <a:r>
              <a:rPr lang="en-GB" sz="2800" dirty="0">
                <a:latin typeface="Nyala" panose="02000504070300020003" pitchFamily="2" charset="0"/>
              </a:rPr>
              <a:t>Distributed Network Management</a:t>
            </a:r>
          </a:p>
          <a:p>
            <a:pPr lvl="1" algn="just">
              <a:lnSpc>
                <a:spcPct val="110000"/>
              </a:lnSpc>
              <a:buClr>
                <a:srgbClr val="FF0000"/>
              </a:buClr>
            </a:pPr>
            <a:r>
              <a:rPr lang="en-GB" sz="2800" dirty="0">
                <a:latin typeface="Nyala" panose="02000504070300020003" pitchFamily="2" charset="0"/>
              </a:rPr>
              <a:t>Message Processing Model</a:t>
            </a:r>
          </a:p>
          <a:p>
            <a:pPr lvl="1" algn="just">
              <a:lnSpc>
                <a:spcPct val="110000"/>
              </a:lnSpc>
              <a:buClr>
                <a:srgbClr val="FF0000"/>
              </a:buClr>
            </a:pPr>
            <a:r>
              <a:rPr lang="en-GB" sz="2800" dirty="0">
                <a:latin typeface="Nyala" panose="02000504070300020003" pitchFamily="2" charset="0"/>
              </a:rPr>
              <a:t>User Security Model</a:t>
            </a:r>
          </a:p>
          <a:p>
            <a:pPr lvl="1" algn="just">
              <a:lnSpc>
                <a:spcPct val="110000"/>
              </a:lnSpc>
              <a:buClr>
                <a:srgbClr val="FF0000"/>
              </a:buClr>
            </a:pPr>
            <a:r>
              <a:rPr lang="en-GB" sz="2800" dirty="0">
                <a:latin typeface="Nyala" panose="02000504070300020003" pitchFamily="2" charset="0"/>
              </a:rPr>
              <a:t>Access Control Processing</a:t>
            </a:r>
          </a:p>
          <a:p>
            <a:pPr lvl="1" algn="just">
              <a:lnSpc>
                <a:spcPct val="110000"/>
              </a:lnSpc>
              <a:buClr>
                <a:srgbClr val="FF0000"/>
              </a:buClr>
            </a:pPr>
            <a:r>
              <a:rPr lang="en-GB" sz="2800" dirty="0">
                <a:latin typeface="Nyala" panose="02000504070300020003" pitchFamily="2" charset="0"/>
              </a:rPr>
              <a:t>Operating System Security </a:t>
            </a:r>
          </a:p>
          <a:p>
            <a:pPr lvl="1" algn="just">
              <a:lnSpc>
                <a:spcPct val="110000"/>
              </a:lnSpc>
              <a:buClr>
                <a:srgbClr val="FF0000"/>
              </a:buClr>
            </a:pPr>
            <a:r>
              <a:rPr lang="en-GB" sz="2800" dirty="0">
                <a:latin typeface="Nyala" panose="02000504070300020003" pitchFamily="2" charset="0"/>
              </a:rPr>
              <a:t>Trusted Operating System: </a:t>
            </a:r>
          </a:p>
          <a:p>
            <a:pPr lvl="1" algn="just">
              <a:lnSpc>
                <a:spcPct val="110000"/>
              </a:lnSpc>
              <a:buClr>
                <a:srgbClr val="FF0000"/>
              </a:buClr>
            </a:pPr>
            <a:r>
              <a:rPr lang="en-US" sz="2800" dirty="0">
                <a:latin typeface="Nyala" panose="02000504070300020003" pitchFamily="2" charset="0"/>
              </a:rPr>
              <a:t>Developing a secured operating system </a:t>
            </a:r>
            <a:endParaRPr lang="en-GB" sz="2800" dirty="0">
              <a:latin typeface="Nyala" panose="02000504070300020003" pitchFamily="2" charset="0"/>
            </a:endParaRPr>
          </a:p>
          <a:p>
            <a:endParaRPr lang="en-GB" dirty="0">
              <a:latin typeface="Nyala" panose="02000504070300020003" pitchFamily="2" charset="0"/>
            </a:endParaRPr>
          </a:p>
          <a:p>
            <a:pPr lvl="1" algn="just">
              <a:buClr>
                <a:srgbClr val="FF0000"/>
              </a:buClr>
            </a:pPr>
            <a:endParaRPr lang="en-US" dirty="0" smtClean="0">
              <a:latin typeface="Nyala" panose="02000504070300020003" pitchFamily="2" charset="0"/>
            </a:endParaRPr>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
        <p:nvSpPr>
          <p:cNvPr id="5" name="Slide Number Placeholder 4"/>
          <p:cNvSpPr>
            <a:spLocks noGrp="1"/>
          </p:cNvSpPr>
          <p:nvPr>
            <p:ph type="sldNum" sz="quarter" idx="12"/>
          </p:nvPr>
        </p:nvSpPr>
        <p:spPr/>
        <p:txBody>
          <a:bodyPr/>
          <a:lstStyle/>
          <a:p>
            <a:fld id="{7167E04B-2934-4CAE-A880-B81049B986B6}" type="slidenum">
              <a:rPr lang="en-US" smtClean="0"/>
              <a:t>2</a:t>
            </a:fld>
            <a:endParaRPr lang="en-US" dirty="0"/>
          </a:p>
        </p:txBody>
      </p:sp>
    </p:spTree>
    <p:extLst>
      <p:ext uri="{BB962C8B-B14F-4D97-AF65-F5344CB8AC3E}">
        <p14:creationId xmlns:p14="http://schemas.microsoft.com/office/powerpoint/2010/main" val="5026605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Message </a:t>
            </a:r>
            <a:r>
              <a:rPr lang="en-GB" sz="2400" b="1" dirty="0">
                <a:solidFill>
                  <a:schemeClr val="hlink"/>
                </a:solidFill>
                <a:latin typeface="Nyala" panose="02000504070300020003" pitchFamily="2" charset="0"/>
              </a:rPr>
              <a:t>Processing </a:t>
            </a:r>
            <a:r>
              <a:rPr lang="en-GB" sz="2400" b="1" dirty="0" smtClean="0">
                <a:solidFill>
                  <a:schemeClr val="hlink"/>
                </a:solidFill>
                <a:latin typeface="Nyala" panose="02000504070300020003" pitchFamily="2" charset="0"/>
              </a:rPr>
              <a:t>Model</a:t>
            </a:r>
          </a:p>
          <a:p>
            <a:pPr marL="342900" indent="-342900" algn="just">
              <a:buFont typeface="Arial" panose="020B0604020202020204" pitchFamily="34" charset="0"/>
              <a:buChar char="•"/>
            </a:pPr>
            <a:r>
              <a:rPr lang="en-GB" sz="2100" dirty="0" smtClean="0">
                <a:latin typeface="Nyala" panose="02000504070300020003" pitchFamily="2" charset="0"/>
              </a:rPr>
              <a:t>The following five fields are generated by the message processing model on outgoing messages and process by the message processing model on incoming messages.</a:t>
            </a:r>
            <a:endParaRPr lang="en-GB" sz="2100" dirty="0"/>
          </a:p>
          <a:p>
            <a:pPr marL="457200" indent="-457200" algn="just">
              <a:buFont typeface="+mj-lt"/>
              <a:buAutoNum type="arabicPeriod"/>
            </a:pPr>
            <a:r>
              <a:rPr lang="en-GB" sz="2100" b="1" dirty="0" err="1" smtClean="0">
                <a:latin typeface="Nyala" panose="02000504070300020003" pitchFamily="2" charset="0"/>
              </a:rPr>
              <a:t>Msg</a:t>
            </a:r>
            <a:r>
              <a:rPr lang="en-GB" sz="2100" b="1" dirty="0" smtClean="0">
                <a:latin typeface="Nyala" panose="02000504070300020003" pitchFamily="2" charset="0"/>
              </a:rPr>
              <a:t>-Version: </a:t>
            </a:r>
            <a:r>
              <a:rPr lang="en-GB" sz="2100" dirty="0" smtClean="0">
                <a:latin typeface="Nyala" panose="02000504070300020003" pitchFamily="2" charset="0"/>
              </a:rPr>
              <a:t>set </a:t>
            </a:r>
            <a:r>
              <a:rPr lang="en-GB" sz="2100" dirty="0">
                <a:latin typeface="Nyala" panose="02000504070300020003" pitchFamily="2" charset="0"/>
              </a:rPr>
              <a:t>to </a:t>
            </a:r>
            <a:r>
              <a:rPr lang="en-GB" sz="2100" dirty="0" smtClean="0">
                <a:latin typeface="Nyala" panose="02000504070300020003" pitchFamily="2" charset="0"/>
              </a:rPr>
              <a:t>SNMPv3</a:t>
            </a:r>
          </a:p>
          <a:p>
            <a:pPr marL="457200" indent="-457200" algn="just">
              <a:buFont typeface="+mj-lt"/>
              <a:buAutoNum type="arabicPeriod"/>
            </a:pPr>
            <a:r>
              <a:rPr lang="en-GB" sz="2100" b="1" dirty="0" err="1" smtClean="0">
                <a:latin typeface="Nyala" panose="02000504070300020003" pitchFamily="2" charset="0"/>
              </a:rPr>
              <a:t>Msg</a:t>
            </a:r>
            <a:r>
              <a:rPr lang="en-GB" sz="2100" b="1" dirty="0" smtClean="0">
                <a:latin typeface="Nyala" panose="02000504070300020003" pitchFamily="2" charset="0"/>
              </a:rPr>
              <a:t>-ID:</a:t>
            </a:r>
            <a:r>
              <a:rPr lang="en-GB" sz="2100" dirty="0" smtClean="0">
                <a:latin typeface="Nyala" panose="02000504070300020003" pitchFamily="2" charset="0"/>
              </a:rPr>
              <a:t> identifier </a:t>
            </a:r>
            <a:r>
              <a:rPr lang="en-GB" sz="2100" dirty="0">
                <a:latin typeface="Nyala" panose="02000504070300020003" pitchFamily="2" charset="0"/>
              </a:rPr>
              <a:t>used between two SNMP entities to coordinate request and response messages and by the message processor to coordinate the processing of message by different subsystem models within the </a:t>
            </a:r>
            <a:r>
              <a:rPr lang="en-GB" sz="2100" dirty="0" smtClean="0">
                <a:latin typeface="Nyala" panose="02000504070300020003" pitchFamily="2" charset="0"/>
              </a:rPr>
              <a:t>architecture.</a:t>
            </a:r>
          </a:p>
          <a:p>
            <a:pPr marL="457200" indent="-457200" algn="just">
              <a:buFont typeface="+mj-lt"/>
              <a:buAutoNum type="arabicPeriod" startAt="3"/>
            </a:pPr>
            <a:r>
              <a:rPr lang="en-GB" sz="2100" b="1" dirty="0" err="1" smtClean="0">
                <a:latin typeface="Nyala" panose="02000504070300020003" pitchFamily="2" charset="0"/>
              </a:rPr>
              <a:t>Msg</a:t>
            </a:r>
            <a:r>
              <a:rPr lang="en-GB" sz="2100" b="1" dirty="0" smtClean="0">
                <a:latin typeface="Nyala" panose="02000504070300020003" pitchFamily="2" charset="0"/>
              </a:rPr>
              <a:t>-Max-Size</a:t>
            </a:r>
            <a:r>
              <a:rPr lang="en-GB" sz="2100" b="1" dirty="0">
                <a:latin typeface="Nyala" panose="02000504070300020003" pitchFamily="2" charset="0"/>
              </a:rPr>
              <a:t>: </a:t>
            </a:r>
            <a:r>
              <a:rPr lang="en-GB" sz="2100" dirty="0">
                <a:latin typeface="Nyala" panose="02000504070300020003" pitchFamily="2" charset="0"/>
              </a:rPr>
              <a:t>conveys the maximum size of a message in octets supported by the sender of the message.</a:t>
            </a:r>
          </a:p>
          <a:p>
            <a:pPr marL="457200" indent="-457200" algn="just">
              <a:buFont typeface="+mj-lt"/>
              <a:buAutoNum type="arabicPeriod" startAt="3"/>
            </a:pPr>
            <a:r>
              <a:rPr lang="en-GB" sz="2100" b="1" dirty="0" err="1">
                <a:latin typeface="Nyala" panose="02000504070300020003" pitchFamily="2" charset="0"/>
              </a:rPr>
              <a:t>Msg</a:t>
            </a:r>
            <a:r>
              <a:rPr lang="en-GB" sz="2100" b="1" dirty="0">
                <a:latin typeface="Nyala" panose="02000504070300020003" pitchFamily="2" charset="0"/>
              </a:rPr>
              <a:t>-Flags:</a:t>
            </a:r>
            <a:r>
              <a:rPr lang="en-GB" sz="2100" dirty="0">
                <a:latin typeface="Nyala" panose="02000504070300020003" pitchFamily="2" charset="0"/>
              </a:rPr>
              <a:t> an octet string containing three flags in the least significant three bits: reportable-Flag, private-Flag, authenticated-Flag</a:t>
            </a:r>
            <a:endParaRPr lang="en-GB" sz="2100" b="1" dirty="0">
              <a:latin typeface="Nyala" panose="02000504070300020003" pitchFamily="2" charset="0"/>
            </a:endParaRPr>
          </a:p>
          <a:p>
            <a:pPr marL="457200" indent="-457200" algn="just">
              <a:buFont typeface="+mj-lt"/>
              <a:buAutoNum type="arabicPeriod" startAt="5"/>
            </a:pPr>
            <a:r>
              <a:rPr lang="en-GB" sz="2100" b="1" dirty="0" err="1">
                <a:latin typeface="Nyala" panose="02000504070300020003" pitchFamily="2" charset="0"/>
              </a:rPr>
              <a:t>Msg</a:t>
            </a:r>
            <a:r>
              <a:rPr lang="en-GB" sz="2100" b="1" dirty="0">
                <a:latin typeface="Nyala" panose="02000504070300020003" pitchFamily="2" charset="0"/>
              </a:rPr>
              <a:t>-Security-Model: </a:t>
            </a:r>
            <a:r>
              <a:rPr lang="en-GB" sz="2100" dirty="0">
                <a:latin typeface="Nyala" panose="02000504070300020003" pitchFamily="2" charset="0"/>
              </a:rPr>
              <a:t>an identifier that indicates </a:t>
            </a:r>
            <a:r>
              <a:rPr lang="en-GB" sz="2100" b="1" dirty="0">
                <a:latin typeface="Nyala" panose="02000504070300020003" pitchFamily="2" charset="0"/>
              </a:rPr>
              <a:t>which security model was used by the sender to prepare this message and therefore which security model the receiver must use to process this message.</a:t>
            </a:r>
          </a:p>
          <a:p>
            <a:pPr marL="457200" indent="-457200" algn="just">
              <a:buFont typeface="+mj-lt"/>
              <a:buAutoNum type="arabicPeriod"/>
            </a:pPr>
            <a:endParaRPr lang="en-GB" dirty="0" smtClean="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20</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1248740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User </a:t>
            </a:r>
            <a:r>
              <a:rPr lang="en-GB" sz="2400" b="1" dirty="0">
                <a:solidFill>
                  <a:schemeClr val="hlink"/>
                </a:solidFill>
                <a:latin typeface="Nyala" panose="02000504070300020003" pitchFamily="2" charset="0"/>
              </a:rPr>
              <a:t>Security </a:t>
            </a:r>
            <a:r>
              <a:rPr lang="en-GB" sz="2400" b="1" dirty="0" smtClean="0">
                <a:solidFill>
                  <a:schemeClr val="hlink"/>
                </a:solidFill>
                <a:latin typeface="Nyala" panose="02000504070300020003" pitchFamily="2" charset="0"/>
              </a:rPr>
              <a:t>Model</a:t>
            </a:r>
            <a:endParaRPr lang="en-GB" dirty="0"/>
          </a:p>
          <a:p>
            <a:pPr marL="342900" indent="-342900" algn="just">
              <a:buFont typeface="Arial" panose="020B0604020202020204" pitchFamily="34" charset="0"/>
              <a:buChar char="•"/>
            </a:pPr>
            <a:r>
              <a:rPr lang="en-GB" sz="1800" dirty="0">
                <a:latin typeface="Nyala" panose="02000504070300020003" pitchFamily="2" charset="0"/>
              </a:rPr>
              <a:t>USM provides authentication and privacy services for SNMP. </a:t>
            </a:r>
            <a:endParaRPr lang="en-GB" sz="1800" dirty="0" smtClean="0">
              <a:latin typeface="Nyala" panose="02000504070300020003" pitchFamily="2" charset="0"/>
            </a:endParaRPr>
          </a:p>
          <a:p>
            <a:pPr marL="342900" indent="-342900" algn="just">
              <a:buFont typeface="Arial" panose="020B0604020202020204" pitchFamily="34" charset="0"/>
              <a:buChar char="•"/>
            </a:pPr>
            <a:r>
              <a:rPr lang="en-GB" sz="1800" dirty="0">
                <a:latin typeface="Nyala" panose="02000504070300020003" pitchFamily="2" charset="0"/>
              </a:rPr>
              <a:t>USM supports privacy of messages. </a:t>
            </a:r>
            <a:endParaRPr lang="en-GB" sz="1800" dirty="0" smtClean="0">
              <a:latin typeface="Nyala" panose="02000504070300020003" pitchFamily="2" charset="0"/>
            </a:endParaRPr>
          </a:p>
          <a:p>
            <a:pPr marL="342900" indent="-342900" algn="just">
              <a:buFont typeface="Arial" panose="020B0604020202020204" pitchFamily="34" charset="0"/>
              <a:buChar char="•"/>
            </a:pPr>
            <a:r>
              <a:rPr lang="en-GB" sz="1800" dirty="0" smtClean="0">
                <a:latin typeface="Nyala" panose="02000504070300020003" pitchFamily="2" charset="0"/>
              </a:rPr>
              <a:t>Uses DES technique for  </a:t>
            </a:r>
            <a:r>
              <a:rPr lang="en-GB" sz="1800" dirty="0">
                <a:latin typeface="Nyala" panose="02000504070300020003" pitchFamily="2" charset="0"/>
              </a:rPr>
              <a:t>encrypting and decrypting SNMPv3 packets. </a:t>
            </a:r>
            <a:endParaRPr lang="en-GB" sz="1800" dirty="0" smtClean="0">
              <a:latin typeface="Nyala" panose="02000504070300020003" pitchFamily="2" charset="0"/>
            </a:endParaRPr>
          </a:p>
          <a:p>
            <a:pPr marL="342900" indent="-342900" algn="just">
              <a:buFont typeface="Arial" panose="020B0604020202020204" pitchFamily="34" charset="0"/>
              <a:buChar char="•"/>
            </a:pPr>
            <a:r>
              <a:rPr lang="en-GB" sz="1800" dirty="0" smtClean="0">
                <a:latin typeface="Nyala" panose="02000504070300020003" pitchFamily="2" charset="0"/>
              </a:rPr>
              <a:t>In </a:t>
            </a:r>
            <a:r>
              <a:rPr lang="en-GB" sz="1800" dirty="0">
                <a:latin typeface="Nyala" panose="02000504070300020003" pitchFamily="2" charset="0"/>
              </a:rPr>
              <a:t>the same way as with authentication, the same secret privacy key is used to encrypt and decrypt messages on both sides.</a:t>
            </a:r>
          </a:p>
          <a:p>
            <a:pPr marL="342900" indent="-342900" algn="just">
              <a:buFont typeface="Arial" panose="020B0604020202020204" pitchFamily="34" charset="0"/>
              <a:buChar char="•"/>
            </a:pPr>
            <a:r>
              <a:rPr lang="en-GB" sz="1800" dirty="0" smtClean="0">
                <a:latin typeface="Nyala" panose="02000504070300020003" pitchFamily="2" charset="0"/>
              </a:rPr>
              <a:t>It </a:t>
            </a:r>
            <a:r>
              <a:rPr lang="en-GB" sz="1800" dirty="0">
                <a:latin typeface="Nyala" panose="02000504070300020003" pitchFamily="2" charset="0"/>
              </a:rPr>
              <a:t>is designed to </a:t>
            </a:r>
            <a:r>
              <a:rPr lang="en-GB" sz="1800" dirty="0" smtClean="0">
                <a:latin typeface="Nyala" panose="02000504070300020003" pitchFamily="2" charset="0"/>
              </a:rPr>
              <a:t>protect:</a:t>
            </a:r>
          </a:p>
          <a:p>
            <a:pPr marL="855663" indent="-339725" algn="just">
              <a:buFont typeface="Courier New" panose="02070309020205020404" pitchFamily="49" charset="0"/>
              <a:buChar char="o"/>
            </a:pPr>
            <a:r>
              <a:rPr lang="en-GB" sz="1800" dirty="0" smtClean="0">
                <a:latin typeface="Nyala" panose="02000504070300020003" pitchFamily="2" charset="0"/>
              </a:rPr>
              <a:t>Modification </a:t>
            </a:r>
            <a:r>
              <a:rPr lang="en-GB" sz="1800" dirty="0">
                <a:latin typeface="Nyala" panose="02000504070300020003" pitchFamily="2" charset="0"/>
              </a:rPr>
              <a:t>of information </a:t>
            </a:r>
            <a:endParaRPr lang="en-GB" sz="1800" dirty="0" smtClean="0">
              <a:latin typeface="Nyala" panose="02000504070300020003" pitchFamily="2" charset="0"/>
            </a:endParaRPr>
          </a:p>
          <a:p>
            <a:pPr marL="855663" indent="-339725" algn="just">
              <a:buFont typeface="Courier New" panose="02070309020205020404" pitchFamily="49" charset="0"/>
              <a:buChar char="o"/>
            </a:pPr>
            <a:r>
              <a:rPr lang="en-GB" sz="1800" dirty="0" smtClean="0">
                <a:latin typeface="Nyala" panose="02000504070300020003" pitchFamily="2" charset="0"/>
              </a:rPr>
              <a:t>Masquerade</a:t>
            </a:r>
            <a:endParaRPr lang="en-GB" sz="1800" dirty="0">
              <a:latin typeface="Nyala" panose="02000504070300020003" pitchFamily="2" charset="0"/>
            </a:endParaRPr>
          </a:p>
          <a:p>
            <a:pPr marL="855663" indent="-339725" algn="just">
              <a:buFont typeface="Courier New" panose="02070309020205020404" pitchFamily="49" charset="0"/>
              <a:buChar char="o"/>
            </a:pPr>
            <a:r>
              <a:rPr lang="en-GB" sz="1800" dirty="0" smtClean="0">
                <a:latin typeface="Nyala" panose="02000504070300020003" pitchFamily="2" charset="0"/>
              </a:rPr>
              <a:t>Message </a:t>
            </a:r>
            <a:r>
              <a:rPr lang="en-GB" sz="1800" dirty="0">
                <a:latin typeface="Nyala" panose="02000504070300020003" pitchFamily="2" charset="0"/>
              </a:rPr>
              <a:t>stream </a:t>
            </a:r>
            <a:r>
              <a:rPr lang="en-GB" sz="1800" dirty="0" smtClean="0">
                <a:latin typeface="Nyala" panose="02000504070300020003" pitchFamily="2" charset="0"/>
              </a:rPr>
              <a:t>modification</a:t>
            </a:r>
          </a:p>
          <a:p>
            <a:pPr marL="855663" indent="-339725" algn="just">
              <a:buFont typeface="Courier New" panose="02070309020205020404" pitchFamily="49" charset="0"/>
              <a:buChar char="o"/>
            </a:pPr>
            <a:r>
              <a:rPr lang="en-GB" sz="1800" dirty="0" smtClean="0">
                <a:latin typeface="Nyala" panose="02000504070300020003" pitchFamily="2" charset="0"/>
              </a:rPr>
              <a:t>Disclosure</a:t>
            </a:r>
            <a:endParaRPr lang="en-GB" sz="1800" dirty="0">
              <a:latin typeface="Nyala" panose="02000504070300020003" pitchFamily="2" charset="0"/>
            </a:endParaRPr>
          </a:p>
          <a:p>
            <a:pPr marL="342900" indent="-342900" algn="just">
              <a:buFont typeface="Arial" panose="020B0604020202020204" pitchFamily="34" charset="0"/>
              <a:buChar char="•"/>
            </a:pPr>
            <a:r>
              <a:rPr lang="en-GB" sz="1800" dirty="0" smtClean="0">
                <a:latin typeface="Nyala" panose="02000504070300020003" pitchFamily="2" charset="0"/>
              </a:rPr>
              <a:t>This </a:t>
            </a:r>
            <a:r>
              <a:rPr lang="en-GB" sz="1800" dirty="0">
                <a:latin typeface="Nyala" panose="02000504070300020003" pitchFamily="2" charset="0"/>
              </a:rPr>
              <a:t>model is not intended to </a:t>
            </a:r>
            <a:r>
              <a:rPr lang="en-GB" sz="1800" dirty="0" smtClean="0">
                <a:latin typeface="Nyala" panose="02000504070300020003" pitchFamily="2" charset="0"/>
              </a:rPr>
              <a:t>protect:</a:t>
            </a:r>
          </a:p>
          <a:p>
            <a:pPr marL="855663" indent="-339725" algn="just">
              <a:buFont typeface="Courier New" panose="02070309020205020404" pitchFamily="49" charset="0"/>
              <a:buChar char="o"/>
            </a:pPr>
            <a:r>
              <a:rPr lang="en-GB" sz="1800" b="1" dirty="0" smtClean="0">
                <a:latin typeface="Nyala" panose="02000504070300020003" pitchFamily="2" charset="0"/>
              </a:rPr>
              <a:t>Denial </a:t>
            </a:r>
            <a:r>
              <a:rPr lang="en-GB" sz="1800" b="1" dirty="0">
                <a:latin typeface="Nyala" panose="02000504070300020003" pitchFamily="2" charset="0"/>
              </a:rPr>
              <a:t>of service attacks: </a:t>
            </a:r>
            <a:r>
              <a:rPr lang="en-GB" sz="1800" dirty="0">
                <a:latin typeface="Nyala" panose="02000504070300020003" pitchFamily="2" charset="0"/>
              </a:rPr>
              <a:t>an attacker may prevent exchanges between a manager and an </a:t>
            </a:r>
            <a:r>
              <a:rPr lang="en-GB" sz="1800" dirty="0" smtClean="0">
                <a:latin typeface="Nyala" panose="02000504070300020003" pitchFamily="2" charset="0"/>
              </a:rPr>
              <a:t>agent.</a:t>
            </a:r>
          </a:p>
          <a:p>
            <a:pPr marL="855663" indent="-339725" algn="just">
              <a:buFont typeface="Courier New" panose="02070309020205020404" pitchFamily="49" charset="0"/>
              <a:buChar char="o"/>
            </a:pPr>
            <a:r>
              <a:rPr lang="en-GB" sz="1800" b="1" dirty="0" smtClean="0">
                <a:latin typeface="Nyala" panose="02000504070300020003" pitchFamily="2" charset="0"/>
              </a:rPr>
              <a:t>Traffic </a:t>
            </a:r>
            <a:r>
              <a:rPr lang="en-GB" sz="1800" b="1" dirty="0">
                <a:latin typeface="Nyala" panose="02000504070300020003" pitchFamily="2" charset="0"/>
              </a:rPr>
              <a:t>analysis: </a:t>
            </a:r>
            <a:r>
              <a:rPr lang="en-GB" sz="1800" dirty="0">
                <a:latin typeface="Nyala" panose="02000504070300020003" pitchFamily="2" charset="0"/>
              </a:rPr>
              <a:t>an attacker may observer the general pattern of traffic between a manger and </a:t>
            </a:r>
            <a:r>
              <a:rPr lang="en-GB" sz="1800" dirty="0" smtClean="0">
                <a:latin typeface="Nyala" panose="02000504070300020003" pitchFamily="2" charset="0"/>
              </a:rPr>
              <a:t>agents</a:t>
            </a:r>
            <a:endParaRPr lang="en-GB" sz="18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21</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40740404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Access </a:t>
            </a:r>
            <a:r>
              <a:rPr lang="en-GB" b="1" dirty="0">
                <a:solidFill>
                  <a:schemeClr val="hlink"/>
                </a:solidFill>
                <a:latin typeface="Nyala" panose="02000504070300020003" pitchFamily="2" charset="0"/>
              </a:rPr>
              <a:t>Control </a:t>
            </a:r>
            <a:r>
              <a:rPr lang="en-GB" b="1" dirty="0" smtClean="0">
                <a:solidFill>
                  <a:schemeClr val="hlink"/>
                </a:solidFill>
                <a:latin typeface="Nyala" panose="02000504070300020003" pitchFamily="2" charset="0"/>
              </a:rPr>
              <a:t>Processing</a:t>
            </a:r>
            <a:endParaRPr lang="en-GB" dirty="0"/>
          </a:p>
          <a:p>
            <a:pPr marL="342900" indent="-342900" algn="just">
              <a:buFont typeface="Arial" panose="020B0604020202020204" pitchFamily="34" charset="0"/>
              <a:buChar char="•"/>
            </a:pPr>
            <a:r>
              <a:rPr lang="en-GB" sz="2200" dirty="0" smtClean="0">
                <a:latin typeface="Nyala" panose="02000504070300020003" pitchFamily="2" charset="0"/>
              </a:rPr>
              <a:t>All </a:t>
            </a:r>
            <a:r>
              <a:rPr lang="en-GB" sz="2200" dirty="0">
                <a:latin typeface="Nyala" panose="02000504070300020003" pitchFamily="2" charset="0"/>
              </a:rPr>
              <a:t>of these parameters are needed to make the access control </a:t>
            </a:r>
            <a:r>
              <a:rPr lang="en-GB" sz="2200" dirty="0" smtClean="0">
                <a:latin typeface="Nyala" panose="02000504070300020003" pitchFamily="2" charset="0"/>
              </a:rPr>
              <a:t>decision.</a:t>
            </a:r>
          </a:p>
          <a:p>
            <a:pPr marL="1090613" indent="-515938" algn="just">
              <a:buFont typeface="Courier New" panose="02070309020205020404" pitchFamily="49" charset="0"/>
              <a:buChar char="o"/>
            </a:pPr>
            <a:r>
              <a:rPr lang="en-GB" sz="2200" b="1" dirty="0" smtClean="0">
                <a:latin typeface="Nyala" panose="02000504070300020003" pitchFamily="2" charset="0"/>
              </a:rPr>
              <a:t>Who: </a:t>
            </a:r>
            <a:r>
              <a:rPr lang="en-GB" sz="2200" dirty="0" smtClean="0">
                <a:latin typeface="Nyala" panose="02000504070300020003" pitchFamily="2" charset="0"/>
              </a:rPr>
              <a:t>the </a:t>
            </a:r>
            <a:r>
              <a:rPr lang="en-GB" sz="2200" dirty="0">
                <a:latin typeface="Nyala" panose="02000504070300020003" pitchFamily="2" charset="0"/>
              </a:rPr>
              <a:t>combination of </a:t>
            </a:r>
            <a:r>
              <a:rPr lang="en-GB" sz="2200" dirty="0" smtClean="0">
                <a:latin typeface="Nyala" panose="02000504070300020003" pitchFamily="2" charset="0"/>
              </a:rPr>
              <a:t>security model and security Name define </a:t>
            </a:r>
            <a:r>
              <a:rPr lang="en-GB" sz="2200" b="1" dirty="0">
                <a:latin typeface="Nyala" panose="02000504070300020003" pitchFamily="2" charset="0"/>
              </a:rPr>
              <a:t>the </a:t>
            </a:r>
            <a:r>
              <a:rPr lang="en-GB" sz="2200" b="1" dirty="0" smtClean="0">
                <a:latin typeface="Nyala" panose="02000504070300020003" pitchFamily="2" charset="0"/>
              </a:rPr>
              <a:t>who of </a:t>
            </a:r>
            <a:r>
              <a:rPr lang="en-GB" sz="2200" b="1" dirty="0">
                <a:latin typeface="Nyala" panose="02000504070300020003" pitchFamily="2" charset="0"/>
              </a:rPr>
              <a:t>this operation</a:t>
            </a:r>
            <a:r>
              <a:rPr lang="en-GB" sz="2200" dirty="0">
                <a:latin typeface="Nyala" panose="02000504070300020003" pitchFamily="2" charset="0"/>
              </a:rPr>
              <a:t>; it defines a given principal whose communications are protected by a given </a:t>
            </a:r>
            <a:r>
              <a:rPr lang="en-GB" sz="2200" dirty="0" smtClean="0">
                <a:latin typeface="Nyala" panose="02000504070300020003" pitchFamily="2" charset="0"/>
              </a:rPr>
              <a:t>security model.</a:t>
            </a:r>
          </a:p>
          <a:p>
            <a:pPr marL="1090613" indent="-515938" algn="just">
              <a:buFont typeface="Courier New" panose="02070309020205020404" pitchFamily="49" charset="0"/>
              <a:buChar char="o"/>
            </a:pPr>
            <a:r>
              <a:rPr lang="en-GB" sz="2200" b="1" dirty="0" smtClean="0">
                <a:latin typeface="Nyala" panose="02000504070300020003" pitchFamily="2" charset="0"/>
              </a:rPr>
              <a:t>Where</a:t>
            </a:r>
            <a:r>
              <a:rPr lang="en-GB" sz="2200" b="1" dirty="0">
                <a:latin typeface="Nyala" panose="02000504070300020003" pitchFamily="2" charset="0"/>
              </a:rPr>
              <a:t>:</a:t>
            </a:r>
            <a:r>
              <a:rPr lang="en-GB" sz="2200" dirty="0">
                <a:latin typeface="Nyala" panose="02000504070300020003" pitchFamily="2" charset="0"/>
              </a:rPr>
              <a:t> the </a:t>
            </a:r>
            <a:r>
              <a:rPr lang="en-GB" sz="2200" dirty="0" smtClean="0">
                <a:latin typeface="Nyala" panose="02000504070300020003" pitchFamily="2" charset="0"/>
              </a:rPr>
              <a:t>context Name specifies </a:t>
            </a:r>
            <a:r>
              <a:rPr lang="en-GB" sz="2200" b="1" dirty="0">
                <a:latin typeface="Nyala" panose="02000504070300020003" pitchFamily="2" charset="0"/>
              </a:rPr>
              <a:t>where the desired management object is to be </a:t>
            </a:r>
            <a:r>
              <a:rPr lang="en-GB" sz="2200" b="1" dirty="0" smtClean="0">
                <a:latin typeface="Nyala" panose="02000504070300020003" pitchFamily="2" charset="0"/>
              </a:rPr>
              <a:t>found.</a:t>
            </a:r>
          </a:p>
          <a:p>
            <a:pPr marL="1090613" indent="-515938" algn="just">
              <a:buFont typeface="Courier New" panose="02070309020205020404" pitchFamily="49" charset="0"/>
              <a:buChar char="o"/>
            </a:pPr>
            <a:r>
              <a:rPr lang="en-GB" sz="2200" b="1" dirty="0" smtClean="0">
                <a:latin typeface="Nyala" panose="02000504070300020003" pitchFamily="2" charset="0"/>
              </a:rPr>
              <a:t>Why</a:t>
            </a:r>
            <a:r>
              <a:rPr lang="en-GB" sz="2200" b="1" dirty="0">
                <a:latin typeface="Nyala" panose="02000504070300020003" pitchFamily="2" charset="0"/>
              </a:rPr>
              <a:t>: </a:t>
            </a:r>
            <a:r>
              <a:rPr lang="en-GB" sz="2200" dirty="0">
                <a:latin typeface="Nyala" panose="02000504070300020003" pitchFamily="2" charset="0"/>
              </a:rPr>
              <a:t>the </a:t>
            </a:r>
            <a:r>
              <a:rPr lang="en-GB" sz="2200" dirty="0" smtClean="0">
                <a:latin typeface="Nyala" panose="02000504070300020003" pitchFamily="2" charset="0"/>
              </a:rPr>
              <a:t>view type specifies </a:t>
            </a:r>
            <a:r>
              <a:rPr lang="en-GB" sz="2200" b="1" dirty="0" smtClean="0">
                <a:latin typeface="Nyala" panose="02000504070300020003" pitchFamily="2" charset="0"/>
              </a:rPr>
              <a:t>why access </a:t>
            </a:r>
            <a:r>
              <a:rPr lang="en-GB" sz="2200" b="1" dirty="0">
                <a:latin typeface="Nyala" panose="02000504070300020003" pitchFamily="2" charset="0"/>
              </a:rPr>
              <a:t>is requested: </a:t>
            </a:r>
            <a:r>
              <a:rPr lang="en-GB" sz="2200" dirty="0">
                <a:latin typeface="Nyala" panose="02000504070300020003" pitchFamily="2" charset="0"/>
              </a:rPr>
              <a:t>for a read, write or notify </a:t>
            </a:r>
            <a:r>
              <a:rPr lang="en-GB" sz="2200" dirty="0" smtClean="0">
                <a:latin typeface="Nyala" panose="02000504070300020003" pitchFamily="2" charset="0"/>
              </a:rPr>
              <a:t>operation.</a:t>
            </a:r>
          </a:p>
          <a:p>
            <a:pPr marL="1090613" indent="-515938" algn="just">
              <a:buFont typeface="Courier New" panose="02070309020205020404" pitchFamily="49" charset="0"/>
              <a:buChar char="o"/>
            </a:pPr>
            <a:r>
              <a:rPr lang="en-GB" sz="2200" b="1" dirty="0" smtClean="0">
                <a:latin typeface="Nyala" panose="02000504070300020003" pitchFamily="2" charset="0"/>
              </a:rPr>
              <a:t>What</a:t>
            </a:r>
            <a:r>
              <a:rPr lang="en-GB" sz="2200" dirty="0">
                <a:latin typeface="Nyala" panose="02000504070300020003" pitchFamily="2" charset="0"/>
              </a:rPr>
              <a:t>: the </a:t>
            </a:r>
            <a:r>
              <a:rPr lang="en-GB" sz="2200" dirty="0" smtClean="0">
                <a:latin typeface="Nyala" panose="02000504070300020003" pitchFamily="2" charset="0"/>
              </a:rPr>
              <a:t>variable Name is </a:t>
            </a:r>
            <a:r>
              <a:rPr lang="en-GB" sz="2200" dirty="0">
                <a:latin typeface="Nyala" panose="02000504070300020003" pitchFamily="2" charset="0"/>
              </a:rPr>
              <a:t>an object identifier whose prefix identifies a specific object type and whose suffix identifies a specific </a:t>
            </a:r>
            <a:r>
              <a:rPr lang="en-GB" sz="2200" dirty="0" smtClean="0">
                <a:latin typeface="Nyala" panose="02000504070300020003" pitchFamily="2" charset="0"/>
              </a:rPr>
              <a:t>object instance</a:t>
            </a:r>
            <a:r>
              <a:rPr lang="en-GB" sz="2200" dirty="0">
                <a:latin typeface="Nyala" panose="02000504070300020003" pitchFamily="2" charset="0"/>
              </a:rPr>
              <a:t>. The object type indicates </a:t>
            </a:r>
            <a:r>
              <a:rPr lang="en-GB" sz="2200" b="1" dirty="0">
                <a:latin typeface="Nyala" panose="02000504070300020003" pitchFamily="2" charset="0"/>
              </a:rPr>
              <a:t>what type of </a:t>
            </a:r>
            <a:r>
              <a:rPr lang="en-GB" sz="2200" b="1" dirty="0" smtClean="0">
                <a:latin typeface="Nyala" panose="02000504070300020003" pitchFamily="2" charset="0"/>
              </a:rPr>
              <a:t>management information </a:t>
            </a:r>
            <a:r>
              <a:rPr lang="en-GB" sz="2200" b="1" dirty="0">
                <a:latin typeface="Nyala" panose="02000504070300020003" pitchFamily="2" charset="0"/>
              </a:rPr>
              <a:t>is </a:t>
            </a:r>
            <a:r>
              <a:rPr lang="en-GB" sz="2200" b="1" dirty="0" smtClean="0">
                <a:latin typeface="Nyala" panose="02000504070300020003" pitchFamily="2" charset="0"/>
              </a:rPr>
              <a:t>requested.</a:t>
            </a:r>
          </a:p>
          <a:p>
            <a:pPr marL="1090613" indent="-515938" algn="just">
              <a:buFont typeface="Courier New" panose="02070309020205020404" pitchFamily="49" charset="0"/>
              <a:buChar char="o"/>
            </a:pPr>
            <a:r>
              <a:rPr lang="en-GB" sz="2200" b="1" dirty="0" smtClean="0">
                <a:latin typeface="Nyala" panose="02000504070300020003" pitchFamily="2" charset="0"/>
              </a:rPr>
              <a:t>Which</a:t>
            </a:r>
            <a:r>
              <a:rPr lang="en-GB" sz="2200" b="1" dirty="0">
                <a:latin typeface="Nyala" panose="02000504070300020003" pitchFamily="2" charset="0"/>
              </a:rPr>
              <a:t>:</a:t>
            </a:r>
            <a:r>
              <a:rPr lang="en-GB" sz="2200" dirty="0">
                <a:latin typeface="Nyala" panose="02000504070300020003" pitchFamily="2" charset="0"/>
              </a:rPr>
              <a:t> the object instance indicates </a:t>
            </a:r>
            <a:r>
              <a:rPr lang="en-GB" sz="2200" b="1" dirty="0">
                <a:latin typeface="Nyala" panose="02000504070300020003" pitchFamily="2" charset="0"/>
              </a:rPr>
              <a:t>which</a:t>
            </a:r>
            <a:r>
              <a:rPr lang="en-GB" sz="2200" dirty="0">
                <a:latin typeface="Nyala" panose="02000504070300020003" pitchFamily="2" charset="0"/>
              </a:rPr>
              <a:t> </a:t>
            </a:r>
            <a:r>
              <a:rPr lang="en-GB" sz="2200" b="1" dirty="0">
                <a:latin typeface="Nyala" panose="02000504070300020003" pitchFamily="2" charset="0"/>
              </a:rPr>
              <a:t>specific item of information is requested</a:t>
            </a:r>
            <a:r>
              <a:rPr lang="en-GB" sz="2200" b="1" dirty="0" smtClean="0">
                <a:latin typeface="Nyala" panose="02000504070300020003" pitchFamily="2" charset="0"/>
              </a:rPr>
              <a:t>.</a:t>
            </a:r>
            <a:endParaRPr lang="en-GB" sz="2200" b="1"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22</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741179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Operating </a:t>
            </a:r>
            <a:r>
              <a:rPr lang="en-GB" b="1" dirty="0">
                <a:solidFill>
                  <a:schemeClr val="hlink"/>
                </a:solidFill>
                <a:latin typeface="Nyala" panose="02000504070300020003" pitchFamily="2" charset="0"/>
              </a:rPr>
              <a:t>System </a:t>
            </a:r>
            <a:r>
              <a:rPr lang="en-GB" b="1" dirty="0" smtClean="0">
                <a:solidFill>
                  <a:schemeClr val="hlink"/>
                </a:solidFill>
                <a:latin typeface="Nyala" panose="02000504070300020003" pitchFamily="2" charset="0"/>
              </a:rPr>
              <a:t>Security</a:t>
            </a:r>
            <a:r>
              <a:rPr lang="en-GB" sz="2200" dirty="0" smtClean="0">
                <a:latin typeface="Nyala" panose="02000504070300020003" pitchFamily="2" charset="0"/>
              </a:rPr>
              <a:t> </a:t>
            </a:r>
            <a:endParaRPr lang="en-GB" dirty="0" smtClean="0"/>
          </a:p>
          <a:p>
            <a:pPr marL="342900" indent="-342900" algn="just">
              <a:buFont typeface="Arial" panose="020B0604020202020204" pitchFamily="34" charset="0"/>
              <a:buChar char="•"/>
            </a:pPr>
            <a:r>
              <a:rPr lang="en-GB" sz="2200" dirty="0" smtClean="0">
                <a:latin typeface="Nyala" panose="02000504070300020003" pitchFamily="2" charset="0"/>
              </a:rPr>
              <a:t>Security refers to providing a protection system to computer system resources such as CPU, memory, disk, software programs and most importantly data/information stored in the computer system. </a:t>
            </a:r>
          </a:p>
          <a:p>
            <a:pPr marL="342900" indent="-342900" algn="just">
              <a:buFont typeface="Arial" panose="020B0604020202020204" pitchFamily="34" charset="0"/>
              <a:buChar char="•"/>
            </a:pPr>
            <a:r>
              <a:rPr lang="en-GB" sz="2200" dirty="0" smtClean="0">
                <a:latin typeface="Nyala" panose="02000504070300020003" pitchFamily="2" charset="0"/>
              </a:rPr>
              <a:t>If </a:t>
            </a:r>
            <a:r>
              <a:rPr lang="en-GB" sz="2200" dirty="0">
                <a:latin typeface="Nyala" panose="02000504070300020003" pitchFamily="2" charset="0"/>
              </a:rPr>
              <a:t>a computer program is run by an unauthorized user, then he/she may cause severe damage to computer or data stored in it.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So </a:t>
            </a:r>
            <a:r>
              <a:rPr lang="en-GB" sz="2200" dirty="0">
                <a:latin typeface="Nyala" panose="02000504070300020003" pitchFamily="2" charset="0"/>
              </a:rPr>
              <a:t>a computer system must be protected against </a:t>
            </a:r>
            <a:r>
              <a:rPr lang="en-GB" sz="2200" b="1" dirty="0">
                <a:latin typeface="Nyala" panose="02000504070300020003" pitchFamily="2" charset="0"/>
              </a:rPr>
              <a:t>unauthorized access, malicious access </a:t>
            </a:r>
            <a:r>
              <a:rPr lang="en-GB" sz="2200" dirty="0">
                <a:latin typeface="Nyala" panose="02000504070300020003" pitchFamily="2" charset="0"/>
              </a:rPr>
              <a:t>to system memory, viruses, worms </a:t>
            </a:r>
            <a:r>
              <a:rPr lang="en-GB" sz="2200" dirty="0" smtClean="0">
                <a:latin typeface="Nyala" panose="02000504070300020003" pitchFamily="2" charset="0"/>
              </a:rPr>
              <a:t>etc.</a:t>
            </a:r>
          </a:p>
          <a:p>
            <a:pPr marL="342900" indent="-342900" algn="just">
              <a:buFont typeface="Arial" panose="020B0604020202020204" pitchFamily="34" charset="0"/>
              <a:buChar char="•"/>
            </a:pPr>
            <a:r>
              <a:rPr lang="en-GB" sz="2200" dirty="0" smtClean="0">
                <a:latin typeface="Nyala" panose="02000504070300020003" pitchFamily="2" charset="0"/>
              </a:rPr>
              <a:t>We </a:t>
            </a:r>
            <a:r>
              <a:rPr lang="en-GB" sz="2200" dirty="0">
                <a:latin typeface="Nyala" panose="02000504070300020003" pitchFamily="2" charset="0"/>
              </a:rPr>
              <a:t>distinguish between protection and </a:t>
            </a:r>
            <a:r>
              <a:rPr lang="en-GB" sz="2200" dirty="0" smtClean="0">
                <a:latin typeface="Nyala" panose="02000504070300020003" pitchFamily="2" charset="0"/>
              </a:rPr>
              <a:t>security:</a:t>
            </a:r>
          </a:p>
          <a:p>
            <a:pPr marL="1254125" indent="-515938" algn="just">
              <a:buFont typeface="Courier New" panose="02070309020205020404" pitchFamily="49" charset="0"/>
              <a:buChar char="o"/>
            </a:pPr>
            <a:r>
              <a:rPr lang="en-GB" sz="2200" dirty="0" smtClean="0">
                <a:latin typeface="Nyala" panose="02000504070300020003" pitchFamily="2" charset="0"/>
              </a:rPr>
              <a:t>Protection </a:t>
            </a:r>
            <a:r>
              <a:rPr lang="en-GB" sz="2200" dirty="0">
                <a:latin typeface="Nyala" panose="02000504070300020003" pitchFamily="2" charset="0"/>
              </a:rPr>
              <a:t>refers to a mechanism for controlling the access of programs, processes or users to the resources. It must provide means for specifying the controls to be </a:t>
            </a:r>
            <a:r>
              <a:rPr lang="en-GB" sz="2200" dirty="0" smtClean="0">
                <a:latin typeface="Nyala" panose="02000504070300020003" pitchFamily="2" charset="0"/>
              </a:rPr>
              <a:t>imposed.</a:t>
            </a:r>
          </a:p>
          <a:p>
            <a:pPr marL="1254125" indent="-515938" algn="just">
              <a:buFont typeface="Courier New" panose="02070309020205020404" pitchFamily="49" charset="0"/>
              <a:buChar char="o"/>
            </a:pPr>
            <a:r>
              <a:rPr lang="en-GB" sz="2200" dirty="0" smtClean="0">
                <a:latin typeface="Nyala" panose="02000504070300020003" pitchFamily="2" charset="0"/>
              </a:rPr>
              <a:t>Security </a:t>
            </a:r>
            <a:r>
              <a:rPr lang="en-GB" sz="2200" dirty="0">
                <a:latin typeface="Nyala" panose="02000504070300020003" pitchFamily="2" charset="0"/>
              </a:rPr>
              <a:t>is a measure of confidence that the integrity of a system and its data will be preserved</a:t>
            </a:r>
            <a:r>
              <a:rPr lang="en-GB" sz="2200" dirty="0" smtClean="0">
                <a:latin typeface="Nyala" panose="02000504070300020003" pitchFamily="2" charset="0"/>
              </a:rPr>
              <a:t>.</a:t>
            </a: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23</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40728383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Operating </a:t>
            </a:r>
            <a:r>
              <a:rPr lang="en-GB" b="1" dirty="0">
                <a:solidFill>
                  <a:schemeClr val="hlink"/>
                </a:solidFill>
                <a:latin typeface="Nyala" panose="02000504070300020003" pitchFamily="2" charset="0"/>
              </a:rPr>
              <a:t>System </a:t>
            </a:r>
            <a:r>
              <a:rPr lang="en-GB" b="1" dirty="0" smtClean="0">
                <a:solidFill>
                  <a:schemeClr val="hlink"/>
                </a:solidFill>
                <a:latin typeface="Nyala" panose="02000504070300020003" pitchFamily="2" charset="0"/>
              </a:rPr>
              <a:t>Security</a:t>
            </a:r>
            <a:r>
              <a:rPr lang="en-GB" sz="2200" dirty="0" smtClean="0">
                <a:latin typeface="Nyala" panose="02000504070300020003" pitchFamily="2" charset="0"/>
              </a:rPr>
              <a:t> </a:t>
            </a:r>
            <a:endParaRPr lang="en-GB" dirty="0"/>
          </a:p>
          <a:p>
            <a:pPr marL="342900" indent="-342900" algn="just">
              <a:buFont typeface="Arial" panose="020B0604020202020204" pitchFamily="34" charset="0"/>
              <a:buChar char="•"/>
            </a:pPr>
            <a:r>
              <a:rPr lang="en-GB" sz="2200" b="1" dirty="0" smtClean="0">
                <a:latin typeface="Nyala" panose="02000504070300020003" pitchFamily="2" charset="0"/>
              </a:rPr>
              <a:t>Reasons </a:t>
            </a:r>
            <a:r>
              <a:rPr lang="en-GB" sz="2200" b="1" dirty="0">
                <a:latin typeface="Nyala" panose="02000504070300020003" pitchFamily="2" charset="0"/>
              </a:rPr>
              <a:t>for protection</a:t>
            </a:r>
          </a:p>
          <a:p>
            <a:pPr marL="693738" indent="-354013" algn="just">
              <a:buFont typeface="Courier New" panose="02070309020205020404" pitchFamily="49" charset="0"/>
              <a:buChar char="o"/>
            </a:pPr>
            <a:r>
              <a:rPr lang="en-GB" sz="2200" dirty="0" smtClean="0">
                <a:latin typeface="Nyala" panose="02000504070300020003" pitchFamily="2" charset="0"/>
              </a:rPr>
              <a:t>Prevent </a:t>
            </a:r>
            <a:r>
              <a:rPr lang="en-GB" sz="2200" dirty="0">
                <a:latin typeface="Nyala" panose="02000504070300020003" pitchFamily="2" charset="0"/>
              </a:rPr>
              <a:t>the mischievous, intentional violation of an access restriction</a:t>
            </a:r>
          </a:p>
          <a:p>
            <a:pPr marL="693738" indent="-354013" algn="just">
              <a:buFont typeface="Courier New" panose="02070309020205020404" pitchFamily="49" charset="0"/>
              <a:buChar char="o"/>
            </a:pPr>
            <a:r>
              <a:rPr lang="en-GB" sz="2200" dirty="0" smtClean="0">
                <a:latin typeface="Nyala" panose="02000504070300020003" pitchFamily="2" charset="0"/>
              </a:rPr>
              <a:t>Ensure </a:t>
            </a:r>
            <a:r>
              <a:rPr lang="en-GB" sz="2200" dirty="0">
                <a:latin typeface="Nyala" panose="02000504070300020003" pitchFamily="2" charset="0"/>
              </a:rPr>
              <a:t>that each program component uses system resources only in ways consistent with system policies</a:t>
            </a:r>
          </a:p>
          <a:p>
            <a:pPr marL="693738" indent="-354013" algn="just">
              <a:buFont typeface="Courier New" panose="02070309020205020404" pitchFamily="49" charset="0"/>
              <a:buChar char="o"/>
            </a:pPr>
            <a:r>
              <a:rPr lang="en-GB" sz="2200" dirty="0" smtClean="0">
                <a:latin typeface="Nyala" panose="02000504070300020003" pitchFamily="2" charset="0"/>
              </a:rPr>
              <a:t>Protection  </a:t>
            </a:r>
            <a:r>
              <a:rPr lang="en-GB" sz="2200" dirty="0">
                <a:latin typeface="Nyala" panose="02000504070300020003" pitchFamily="2" charset="0"/>
              </a:rPr>
              <a:t>is strictly an internal problem and Security, however, requires also consideration of the external environment</a:t>
            </a:r>
          </a:p>
          <a:p>
            <a:pPr marL="693738" indent="-354013" algn="just">
              <a:buFont typeface="Courier New" panose="02070309020205020404" pitchFamily="49" charset="0"/>
              <a:buChar char="o"/>
            </a:pPr>
            <a:r>
              <a:rPr lang="en-GB" sz="2200" dirty="0" smtClean="0">
                <a:latin typeface="Nyala" panose="02000504070300020003" pitchFamily="2" charset="0"/>
              </a:rPr>
              <a:t>A </a:t>
            </a:r>
            <a:r>
              <a:rPr lang="en-GB" sz="2200" dirty="0">
                <a:latin typeface="Nyala" panose="02000504070300020003" pitchFamily="2" charset="0"/>
              </a:rPr>
              <a:t>protection system is ineffective, for instance, if user authentication is compromised</a:t>
            </a:r>
          </a:p>
          <a:p>
            <a:pPr marL="693738" indent="-354013" algn="just">
              <a:buFont typeface="Courier New" panose="02070309020205020404" pitchFamily="49" charset="0"/>
              <a:buChar char="o"/>
            </a:pPr>
            <a:r>
              <a:rPr lang="en-GB" sz="2200" dirty="0" smtClean="0">
                <a:latin typeface="Nyala" panose="02000504070300020003" pitchFamily="2" charset="0"/>
              </a:rPr>
              <a:t>A </a:t>
            </a:r>
            <a:r>
              <a:rPr lang="en-GB" sz="2200" dirty="0">
                <a:latin typeface="Nyala" panose="02000504070300020003" pitchFamily="2" charset="0"/>
              </a:rPr>
              <a:t>protection oriented system provides means to distinguish between authorized and unauthorized </a:t>
            </a:r>
            <a:r>
              <a:rPr lang="en-GB" sz="2200" dirty="0" smtClean="0">
                <a:latin typeface="Nyala" panose="02000504070300020003" pitchFamily="2" charset="0"/>
              </a:rPr>
              <a:t>usage</a:t>
            </a:r>
          </a:p>
        </p:txBody>
      </p:sp>
      <p:sp>
        <p:nvSpPr>
          <p:cNvPr id="5" name="Slide Number Placeholder 4"/>
          <p:cNvSpPr>
            <a:spLocks noGrp="1"/>
          </p:cNvSpPr>
          <p:nvPr>
            <p:ph type="sldNum" sz="quarter" idx="12"/>
          </p:nvPr>
        </p:nvSpPr>
        <p:spPr/>
        <p:txBody>
          <a:bodyPr/>
          <a:lstStyle/>
          <a:p>
            <a:fld id="{1E77DF2A-035D-48D9-A4A6-F86C615D859E}" type="slidenum">
              <a:rPr lang="en-US" smtClean="0"/>
              <a:pPr/>
              <a:t>24</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681148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Operating </a:t>
            </a:r>
            <a:r>
              <a:rPr lang="en-GB" b="1" dirty="0">
                <a:solidFill>
                  <a:schemeClr val="hlink"/>
                </a:solidFill>
                <a:latin typeface="Nyala" panose="02000504070300020003" pitchFamily="2" charset="0"/>
              </a:rPr>
              <a:t>System </a:t>
            </a:r>
            <a:r>
              <a:rPr lang="en-GB" b="1" dirty="0" smtClean="0">
                <a:solidFill>
                  <a:schemeClr val="hlink"/>
                </a:solidFill>
                <a:latin typeface="Nyala" panose="02000504070300020003" pitchFamily="2" charset="0"/>
              </a:rPr>
              <a:t>Security</a:t>
            </a:r>
            <a:r>
              <a:rPr lang="en-GB" sz="2200" dirty="0" smtClean="0">
                <a:latin typeface="Nyala" panose="02000504070300020003" pitchFamily="2" charset="0"/>
              </a:rPr>
              <a:t> </a:t>
            </a:r>
            <a:endParaRPr lang="en-GB" dirty="0"/>
          </a:p>
          <a:p>
            <a:pPr marL="342900" indent="-342900" algn="just">
              <a:buFont typeface="Arial" panose="020B0604020202020204" pitchFamily="34" charset="0"/>
              <a:buChar char="•"/>
            </a:pPr>
            <a:r>
              <a:rPr lang="en-GB" sz="2200" b="1" dirty="0" smtClean="0">
                <a:latin typeface="Nyala" panose="02000504070300020003" pitchFamily="2" charset="0"/>
              </a:rPr>
              <a:t>The Security Problem</a:t>
            </a:r>
          </a:p>
          <a:p>
            <a:pPr marL="914400" indent="-457200" algn="just">
              <a:buFont typeface="Courier New" panose="02070309020205020404" pitchFamily="49" charset="0"/>
              <a:buChar char="o"/>
            </a:pPr>
            <a:r>
              <a:rPr lang="en-GB" sz="2200" dirty="0" smtClean="0">
                <a:latin typeface="Nyala" panose="02000504070300020003" pitchFamily="2" charset="0"/>
              </a:rPr>
              <a:t>Security violations can be categorized as intentional or accidental.</a:t>
            </a:r>
          </a:p>
          <a:p>
            <a:pPr marL="914400" indent="-457200" algn="just">
              <a:buFont typeface="Courier New" panose="02070309020205020404" pitchFamily="49" charset="0"/>
              <a:buChar char="o"/>
            </a:pPr>
            <a:r>
              <a:rPr lang="en-GB" sz="2200" dirty="0" smtClean="0">
                <a:latin typeface="Nyala" panose="02000504070300020003" pitchFamily="2" charset="0"/>
              </a:rPr>
              <a:t>It is easier to protect against accidental security violations</a:t>
            </a:r>
          </a:p>
          <a:p>
            <a:pPr marL="914400" indent="-457200" algn="just">
              <a:buFont typeface="Courier New" panose="02070309020205020404" pitchFamily="49" charset="0"/>
              <a:buChar char="o"/>
            </a:pPr>
            <a:r>
              <a:rPr lang="en-GB" sz="2200" dirty="0" smtClean="0">
                <a:latin typeface="Nyala" panose="02000504070300020003" pitchFamily="2" charset="0"/>
              </a:rPr>
              <a:t>Protection  methods mostly consider accidental security violations</a:t>
            </a:r>
          </a:p>
          <a:p>
            <a:pPr marL="914400" indent="-457200" algn="just">
              <a:buFont typeface="Courier New" panose="02070309020205020404" pitchFamily="49" charset="0"/>
              <a:buChar char="o"/>
            </a:pPr>
            <a:r>
              <a:rPr lang="en-GB" sz="2200" dirty="0" smtClean="0">
                <a:latin typeface="Nyala" panose="02000504070300020003" pitchFamily="2" charset="0"/>
              </a:rPr>
              <a:t>A threat  is a potential for a security violation</a:t>
            </a:r>
          </a:p>
          <a:p>
            <a:pPr marL="914400" indent="-457200" algn="just">
              <a:buFont typeface="Courier New" panose="02070309020205020404" pitchFamily="49" charset="0"/>
              <a:buChar char="o"/>
            </a:pPr>
            <a:r>
              <a:rPr lang="en-GB" sz="2200" dirty="0" smtClean="0">
                <a:latin typeface="Nyala" panose="02000504070300020003" pitchFamily="2" charset="0"/>
              </a:rPr>
              <a:t>An attack is the attempt to break security. It includes Breach of confidentiality, Breach of integrity , Breach of availability, Theft of service and Denial of service </a:t>
            </a: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25</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407804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Operating </a:t>
            </a:r>
            <a:r>
              <a:rPr lang="en-GB" b="1" dirty="0">
                <a:solidFill>
                  <a:schemeClr val="hlink"/>
                </a:solidFill>
                <a:latin typeface="Nyala" panose="02000504070300020003" pitchFamily="2" charset="0"/>
              </a:rPr>
              <a:t>System </a:t>
            </a:r>
            <a:r>
              <a:rPr lang="en-GB" b="1" dirty="0" smtClean="0">
                <a:solidFill>
                  <a:schemeClr val="hlink"/>
                </a:solidFill>
                <a:latin typeface="Nyala" panose="02000504070300020003" pitchFamily="2" charset="0"/>
              </a:rPr>
              <a:t>Security</a:t>
            </a:r>
            <a:r>
              <a:rPr lang="en-GB" sz="2200" dirty="0" smtClean="0">
                <a:latin typeface="Nyala" panose="02000504070300020003" pitchFamily="2" charset="0"/>
              </a:rPr>
              <a:t> </a:t>
            </a:r>
          </a:p>
          <a:p>
            <a:pPr marL="342900" indent="-342900" algn="just">
              <a:buFont typeface="Arial" panose="020B0604020202020204" pitchFamily="34" charset="0"/>
              <a:buChar char="•"/>
            </a:pPr>
            <a:r>
              <a:rPr lang="en-GB" sz="2200" dirty="0">
                <a:latin typeface="Nyala" panose="02000504070300020003" pitchFamily="2" charset="0"/>
              </a:rPr>
              <a:t>Every computer system and software design must handle all security risks and implement the necessary measures to enforce security policies.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At </a:t>
            </a:r>
            <a:r>
              <a:rPr lang="en-GB" sz="2200" dirty="0">
                <a:latin typeface="Nyala" panose="02000504070300020003" pitchFamily="2" charset="0"/>
              </a:rPr>
              <a:t>the same time, it's critical to strike a balance because strong security measures might increase costs while also limiting the system's usability, utility, and smooth operation.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As </a:t>
            </a:r>
            <a:r>
              <a:rPr lang="en-GB" sz="2200" dirty="0">
                <a:latin typeface="Nyala" panose="02000504070300020003" pitchFamily="2" charset="0"/>
              </a:rPr>
              <a:t>a result, system designers must assure efficient performance without </a:t>
            </a:r>
            <a:r>
              <a:rPr lang="en-GB" sz="2200" dirty="0" smtClean="0">
                <a:latin typeface="Nyala" panose="02000504070300020003" pitchFamily="2" charset="0"/>
              </a:rPr>
              <a:t>compromising </a:t>
            </a:r>
            <a:r>
              <a:rPr lang="en-GB" sz="2200" dirty="0">
                <a:latin typeface="Nyala" panose="02000504070300020003" pitchFamily="2" charset="0"/>
              </a:rPr>
              <a:t>security</a:t>
            </a:r>
            <a:r>
              <a:rPr lang="en-GB" sz="2200" dirty="0" smtClean="0">
                <a:latin typeface="Nyala" panose="02000504070300020003" pitchFamily="2" charset="0"/>
              </a:rPr>
              <a:t>.</a:t>
            </a:r>
          </a:p>
          <a:p>
            <a:pPr marL="342900" indent="-342900" algn="just">
              <a:buFont typeface="Arial" panose="020B0604020202020204" pitchFamily="34" charset="0"/>
              <a:buChar char="•"/>
            </a:pPr>
            <a:r>
              <a:rPr lang="en-GB" sz="2200" dirty="0">
                <a:latin typeface="Nyala" panose="02000504070300020003" pitchFamily="2" charset="0"/>
              </a:rPr>
              <a:t>OS security refers to the processes or measures taken to protect the operating system from dangers, including viruses, worms, malware, and remote hacker intrusions. </a:t>
            </a:r>
            <a:endParaRPr lang="en-GB" sz="2200" dirty="0" smtClean="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26</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517094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Operating </a:t>
            </a:r>
            <a:r>
              <a:rPr lang="en-GB" b="1" dirty="0">
                <a:solidFill>
                  <a:schemeClr val="hlink"/>
                </a:solidFill>
                <a:latin typeface="Nyala" panose="02000504070300020003" pitchFamily="2" charset="0"/>
              </a:rPr>
              <a:t>System </a:t>
            </a:r>
            <a:r>
              <a:rPr lang="en-GB" b="1" dirty="0" smtClean="0">
                <a:solidFill>
                  <a:schemeClr val="hlink"/>
                </a:solidFill>
                <a:latin typeface="Nyala" panose="02000504070300020003" pitchFamily="2" charset="0"/>
              </a:rPr>
              <a:t>Security</a:t>
            </a:r>
            <a:r>
              <a:rPr lang="en-GB" sz="2200" dirty="0" smtClean="0">
                <a:latin typeface="Nyala" panose="02000504070300020003" pitchFamily="2" charset="0"/>
              </a:rPr>
              <a:t> </a:t>
            </a:r>
          </a:p>
          <a:p>
            <a:pPr marL="342900" indent="-342900" algn="just">
              <a:buFont typeface="Arial" panose="020B0604020202020204" pitchFamily="34" charset="0"/>
              <a:buChar char="•"/>
            </a:pPr>
            <a:r>
              <a:rPr lang="en-GB" sz="2200" dirty="0">
                <a:latin typeface="Nyala" panose="02000504070300020003" pitchFamily="2" charset="0"/>
              </a:rPr>
              <a:t>Operating system security (OS security) is the process of ensuring OS integrity, confidentiality and availability</a:t>
            </a:r>
            <a:r>
              <a:rPr lang="en-GB" sz="2200" dirty="0" smtClean="0">
                <a:latin typeface="Nyala" panose="02000504070300020003" pitchFamily="2" charset="0"/>
              </a:rPr>
              <a:t>.</a:t>
            </a:r>
          </a:p>
          <a:p>
            <a:pPr marL="342900" indent="-342900" algn="just">
              <a:buFont typeface="Arial" panose="020B0604020202020204" pitchFamily="34" charset="0"/>
              <a:buChar char="•"/>
            </a:pPr>
            <a:r>
              <a:rPr lang="en-GB" sz="2200" dirty="0">
                <a:latin typeface="Nyala" panose="02000504070300020003" pitchFamily="2" charset="0"/>
              </a:rPr>
              <a:t>OS security refers to specified steps or measures used to protect the OS from threats, viruses, worms, malware or remote hacker intrusions</a:t>
            </a:r>
            <a:r>
              <a:rPr lang="en-GB" sz="2200" dirty="0" smtClean="0">
                <a:latin typeface="Nyala" panose="02000504070300020003" pitchFamily="2" charset="0"/>
              </a:rPr>
              <a:t>.</a:t>
            </a:r>
          </a:p>
          <a:p>
            <a:pPr marL="342900" indent="-342900" algn="just">
              <a:buFont typeface="Arial" panose="020B0604020202020204" pitchFamily="34" charset="0"/>
              <a:buChar char="•"/>
            </a:pPr>
            <a:r>
              <a:rPr lang="en-GB" sz="2200" dirty="0" smtClean="0">
                <a:latin typeface="Nyala" panose="02000504070300020003" pitchFamily="2" charset="0"/>
              </a:rPr>
              <a:t>OS </a:t>
            </a:r>
            <a:r>
              <a:rPr lang="en-GB" sz="2200" dirty="0">
                <a:latin typeface="Nyala" panose="02000504070300020003" pitchFamily="2" charset="0"/>
              </a:rPr>
              <a:t>security encompasses </a:t>
            </a:r>
            <a:r>
              <a:rPr lang="en-GB" sz="2200" b="1" dirty="0">
                <a:latin typeface="Nyala" panose="02000504070300020003" pitchFamily="2" charset="0"/>
              </a:rPr>
              <a:t>all preventive-control techniques</a:t>
            </a:r>
            <a:r>
              <a:rPr lang="en-GB" sz="2200" dirty="0">
                <a:latin typeface="Nyala" panose="02000504070300020003" pitchFamily="2" charset="0"/>
              </a:rPr>
              <a:t>, which safeguard any computer assets capable of being stolen, edited or deleted if OS security is compromised</a:t>
            </a:r>
            <a:r>
              <a:rPr lang="en-GB" sz="2200" dirty="0" smtClean="0">
                <a:latin typeface="Nyala" panose="02000504070300020003" pitchFamily="2" charset="0"/>
              </a:rPr>
              <a:t>. </a:t>
            </a:r>
          </a:p>
          <a:p>
            <a:pPr marL="342900" indent="-342900" algn="just">
              <a:buFont typeface="Arial" panose="020B0604020202020204" pitchFamily="34" charset="0"/>
              <a:buChar char="•"/>
            </a:pPr>
            <a:r>
              <a:rPr lang="en-GB" sz="2200" dirty="0" smtClean="0">
                <a:latin typeface="Nyala" panose="02000504070300020003" pitchFamily="2" charset="0"/>
              </a:rPr>
              <a:t>OS </a:t>
            </a:r>
            <a:r>
              <a:rPr lang="en-GB" sz="2200" dirty="0">
                <a:latin typeface="Nyala" panose="02000504070300020003" pitchFamily="2" charset="0"/>
              </a:rPr>
              <a:t>security may be approached in many ways, including adherence to the </a:t>
            </a:r>
            <a:r>
              <a:rPr lang="en-GB" sz="2200" dirty="0" smtClean="0">
                <a:latin typeface="Nyala" panose="02000504070300020003" pitchFamily="2" charset="0"/>
              </a:rPr>
              <a:t>following:</a:t>
            </a:r>
          </a:p>
          <a:p>
            <a:pPr marL="800100" lvl="1" indent="-342900" algn="just">
              <a:buFont typeface="Arial" panose="020B0604020202020204" pitchFamily="34" charset="0"/>
              <a:buChar char="•"/>
            </a:pPr>
            <a:r>
              <a:rPr lang="en-GB" dirty="0" smtClean="0">
                <a:latin typeface="Nyala" panose="02000504070300020003" pitchFamily="2" charset="0"/>
              </a:rPr>
              <a:t>Performing </a:t>
            </a:r>
            <a:r>
              <a:rPr lang="en-GB" dirty="0">
                <a:latin typeface="Nyala" panose="02000504070300020003" pitchFamily="2" charset="0"/>
              </a:rPr>
              <a:t>regular OS patch </a:t>
            </a:r>
            <a:r>
              <a:rPr lang="en-GB" dirty="0" smtClean="0">
                <a:latin typeface="Nyala" panose="02000504070300020003" pitchFamily="2" charset="0"/>
              </a:rPr>
              <a:t>updates</a:t>
            </a:r>
          </a:p>
          <a:p>
            <a:pPr marL="800100" lvl="1" indent="-342900" algn="just">
              <a:buFont typeface="Arial" panose="020B0604020202020204" pitchFamily="34" charset="0"/>
              <a:buChar char="•"/>
            </a:pPr>
            <a:r>
              <a:rPr lang="en-GB" dirty="0" smtClean="0">
                <a:latin typeface="Nyala" panose="02000504070300020003" pitchFamily="2" charset="0"/>
              </a:rPr>
              <a:t>Installing </a:t>
            </a:r>
            <a:r>
              <a:rPr lang="en-GB" dirty="0">
                <a:latin typeface="Nyala" panose="02000504070300020003" pitchFamily="2" charset="0"/>
              </a:rPr>
              <a:t>updated antivirus engines and </a:t>
            </a:r>
            <a:r>
              <a:rPr lang="en-GB" dirty="0" smtClean="0">
                <a:latin typeface="Nyala" panose="02000504070300020003" pitchFamily="2" charset="0"/>
              </a:rPr>
              <a:t>software</a:t>
            </a:r>
          </a:p>
          <a:p>
            <a:pPr marL="800100" lvl="1" indent="-342900" algn="just">
              <a:buFont typeface="Arial" panose="020B0604020202020204" pitchFamily="34" charset="0"/>
              <a:buChar char="•"/>
            </a:pPr>
            <a:r>
              <a:rPr lang="en-GB" dirty="0" smtClean="0">
                <a:latin typeface="Nyala" panose="02000504070300020003" pitchFamily="2" charset="0"/>
              </a:rPr>
              <a:t>Examining </a:t>
            </a:r>
            <a:r>
              <a:rPr lang="en-GB" dirty="0">
                <a:latin typeface="Nyala" panose="02000504070300020003" pitchFamily="2" charset="0"/>
              </a:rPr>
              <a:t>all incoming and outgoing network traffic through a </a:t>
            </a:r>
            <a:r>
              <a:rPr lang="en-GB" dirty="0" smtClean="0">
                <a:latin typeface="Nyala" panose="02000504070300020003" pitchFamily="2" charset="0"/>
              </a:rPr>
              <a:t>firewall</a:t>
            </a:r>
          </a:p>
          <a:p>
            <a:pPr marL="800100" lvl="1" indent="-342900" algn="just">
              <a:buFont typeface="Arial" panose="020B0604020202020204" pitchFamily="34" charset="0"/>
              <a:buChar char="•"/>
            </a:pPr>
            <a:r>
              <a:rPr lang="en-GB" dirty="0" smtClean="0">
                <a:latin typeface="Nyala" panose="02000504070300020003" pitchFamily="2" charset="0"/>
              </a:rPr>
              <a:t>Creating </a:t>
            </a:r>
            <a:r>
              <a:rPr lang="en-GB" dirty="0">
                <a:latin typeface="Nyala" panose="02000504070300020003" pitchFamily="2" charset="0"/>
              </a:rPr>
              <a:t>secure accounts with required privileges only (i.e., user management)</a:t>
            </a: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27</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17004655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Trusted Operating </a:t>
            </a:r>
            <a:r>
              <a:rPr lang="en-GB" b="1" dirty="0">
                <a:solidFill>
                  <a:schemeClr val="hlink"/>
                </a:solidFill>
                <a:latin typeface="Nyala" panose="02000504070300020003" pitchFamily="2" charset="0"/>
              </a:rPr>
              <a:t>System </a:t>
            </a:r>
            <a:endParaRPr lang="en-GB" dirty="0"/>
          </a:p>
          <a:p>
            <a:pPr marL="342900" indent="-342900" algn="just">
              <a:buFont typeface="Arial" panose="020B0604020202020204" pitchFamily="34" charset="0"/>
              <a:buChar char="•"/>
            </a:pPr>
            <a:r>
              <a:rPr lang="en-GB" dirty="0" smtClean="0">
                <a:latin typeface="Nyala" panose="02000504070300020003" pitchFamily="2" charset="0"/>
              </a:rPr>
              <a:t>An </a:t>
            </a:r>
            <a:r>
              <a:rPr lang="en-GB" dirty="0">
                <a:latin typeface="Nyala" panose="02000504070300020003" pitchFamily="2" charset="0"/>
              </a:rPr>
              <a:t>OS is trusted if it can </a:t>
            </a:r>
            <a:r>
              <a:rPr lang="en-GB" dirty="0" smtClean="0">
                <a:latin typeface="Nyala" panose="02000504070300020003" pitchFamily="2" charset="0"/>
              </a:rPr>
              <a:t>provide:-</a:t>
            </a:r>
            <a:endParaRPr lang="en-GB" dirty="0">
              <a:latin typeface="Nyala" panose="02000504070300020003" pitchFamily="2" charset="0"/>
            </a:endParaRPr>
          </a:p>
          <a:p>
            <a:pPr marL="457200" indent="-457200" algn="just">
              <a:buFont typeface="+mj-lt"/>
              <a:buAutoNum type="arabicPeriod"/>
            </a:pPr>
            <a:r>
              <a:rPr lang="en-GB" b="1" dirty="0" smtClean="0">
                <a:latin typeface="Nyala" panose="02000504070300020003" pitchFamily="2" charset="0"/>
              </a:rPr>
              <a:t>Memory Protection</a:t>
            </a:r>
            <a:endParaRPr lang="en-GB" b="1" dirty="0">
              <a:latin typeface="Nyala" panose="02000504070300020003" pitchFamily="2" charset="0"/>
            </a:endParaRPr>
          </a:p>
          <a:p>
            <a:pPr marL="693738" indent="-295275" algn="just">
              <a:buFont typeface="Arial" panose="020B0604020202020204" pitchFamily="34" charset="0"/>
              <a:buChar char="•"/>
            </a:pPr>
            <a:r>
              <a:rPr lang="en-GB" dirty="0" smtClean="0">
                <a:latin typeface="Nyala" panose="02000504070300020003" pitchFamily="2" charset="0"/>
              </a:rPr>
              <a:t>Each </a:t>
            </a:r>
            <a:r>
              <a:rPr lang="en-GB" dirty="0">
                <a:latin typeface="Nyala" panose="02000504070300020003" pitchFamily="2" charset="0"/>
              </a:rPr>
              <a:t>user’s program must run in a portion of memory protected against unauthorized accesses. </a:t>
            </a:r>
          </a:p>
          <a:p>
            <a:pPr marL="457200" indent="-457200" algn="just">
              <a:buFont typeface="+mj-lt"/>
              <a:buAutoNum type="arabicPeriod" startAt="2"/>
            </a:pPr>
            <a:r>
              <a:rPr lang="en-GB" b="1" dirty="0" smtClean="0">
                <a:latin typeface="Nyala" panose="02000504070300020003" pitchFamily="2" charset="0"/>
              </a:rPr>
              <a:t>File Protection</a:t>
            </a:r>
            <a:endParaRPr lang="en-GB" b="1" dirty="0">
              <a:latin typeface="Nyala" panose="02000504070300020003" pitchFamily="2" charset="0"/>
            </a:endParaRPr>
          </a:p>
          <a:p>
            <a:pPr marL="693738" indent="-354013" algn="just">
              <a:buFont typeface="Arial" panose="020B0604020202020204" pitchFamily="34" charset="0"/>
              <a:buChar char="•"/>
            </a:pPr>
            <a:r>
              <a:rPr lang="en-GB" dirty="0" smtClean="0">
                <a:latin typeface="Nyala" panose="02000504070300020003" pitchFamily="2" charset="0"/>
              </a:rPr>
              <a:t>aims </a:t>
            </a:r>
            <a:r>
              <a:rPr lang="en-GB" dirty="0">
                <a:latin typeface="Nyala" panose="02000504070300020003" pitchFamily="2" charset="0"/>
              </a:rPr>
              <a:t>to prevent programs from replacing critical OS files</a:t>
            </a:r>
          </a:p>
          <a:p>
            <a:pPr marL="457200" indent="-457200" algn="just">
              <a:buFont typeface="+mj-lt"/>
              <a:buAutoNum type="arabicPeriod" startAt="3"/>
            </a:pPr>
            <a:r>
              <a:rPr lang="en-GB" b="1" dirty="0" smtClean="0">
                <a:latin typeface="Nyala" panose="02000504070300020003" pitchFamily="2" charset="0"/>
              </a:rPr>
              <a:t>General </a:t>
            </a:r>
            <a:r>
              <a:rPr lang="en-GB" b="1" dirty="0">
                <a:latin typeface="Nyala" panose="02000504070300020003" pitchFamily="2" charset="0"/>
              </a:rPr>
              <a:t>object </a:t>
            </a:r>
            <a:r>
              <a:rPr lang="en-GB" b="1" dirty="0" smtClean="0">
                <a:latin typeface="Nyala" panose="02000504070300020003" pitchFamily="2" charset="0"/>
              </a:rPr>
              <a:t>access control</a:t>
            </a:r>
            <a:endParaRPr lang="en-GB" b="1" dirty="0">
              <a:latin typeface="Nyala" panose="02000504070300020003" pitchFamily="2" charset="0"/>
            </a:endParaRPr>
          </a:p>
          <a:p>
            <a:pPr marL="693738" indent="-354013" algn="just">
              <a:buFont typeface="Arial" panose="020B0604020202020204" pitchFamily="34" charset="0"/>
              <a:buChar char="•"/>
            </a:pPr>
            <a:r>
              <a:rPr lang="en-GB" dirty="0" smtClean="0">
                <a:latin typeface="Nyala" panose="02000504070300020003" pitchFamily="2" charset="0"/>
              </a:rPr>
              <a:t>Users </a:t>
            </a:r>
            <a:r>
              <a:rPr lang="en-GB" dirty="0">
                <a:latin typeface="Nyala" panose="02000504070300020003" pitchFamily="2" charset="0"/>
              </a:rPr>
              <a:t>need general objects, such as constructs to permit concurrency and allow synchronization</a:t>
            </a:r>
          </a:p>
          <a:p>
            <a:pPr marL="457200" indent="-457200" algn="just">
              <a:buFont typeface="+mj-lt"/>
              <a:buAutoNum type="arabicPeriod" startAt="4"/>
            </a:pPr>
            <a:r>
              <a:rPr lang="en-GB" b="1" dirty="0" smtClean="0">
                <a:latin typeface="Nyala" panose="02000504070300020003" pitchFamily="2" charset="0"/>
              </a:rPr>
              <a:t>User Authentication</a:t>
            </a:r>
            <a:endParaRPr lang="en-GB" b="1" dirty="0">
              <a:latin typeface="Nyala" panose="02000504070300020003" pitchFamily="2" charset="0"/>
            </a:endParaRPr>
          </a:p>
          <a:p>
            <a:pPr marL="693738" indent="-354013" algn="just">
              <a:buFont typeface="Arial" panose="020B0604020202020204" pitchFamily="34" charset="0"/>
              <a:buChar char="•"/>
            </a:pPr>
            <a:r>
              <a:rPr lang="en-GB" dirty="0" smtClean="0">
                <a:latin typeface="Nyala" panose="02000504070300020003" pitchFamily="2" charset="0"/>
              </a:rPr>
              <a:t>must </a:t>
            </a:r>
            <a:r>
              <a:rPr lang="en-GB" dirty="0">
                <a:latin typeface="Nyala" panose="02000504070300020003" pitchFamily="2" charset="0"/>
              </a:rPr>
              <a:t>identify each user who requests access and must ascertain that the user is actually </a:t>
            </a:r>
            <a:r>
              <a:rPr lang="en-GB" dirty="0" smtClean="0">
                <a:latin typeface="Nyala" panose="02000504070300020003" pitchFamily="2" charset="0"/>
              </a:rPr>
              <a:t>who purports </a:t>
            </a:r>
            <a:r>
              <a:rPr lang="en-GB" dirty="0">
                <a:latin typeface="Nyala" panose="02000504070300020003" pitchFamily="2" charset="0"/>
              </a:rPr>
              <a:t>to be. </a:t>
            </a:r>
            <a:r>
              <a:rPr lang="en-GB" dirty="0" smtClean="0"/>
              <a:t> </a:t>
            </a:r>
            <a:endParaRPr lang="en-GB" sz="2200" b="1" dirty="0" smtClean="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28</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1986229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Trusted Operating </a:t>
            </a:r>
            <a:r>
              <a:rPr lang="en-GB" b="1" dirty="0">
                <a:solidFill>
                  <a:schemeClr val="hlink"/>
                </a:solidFill>
                <a:latin typeface="Nyala" panose="02000504070300020003" pitchFamily="2" charset="0"/>
              </a:rPr>
              <a:t>System </a:t>
            </a:r>
            <a:endParaRPr lang="en-GB" sz="2200" dirty="0">
              <a:latin typeface="Nyala" panose="02000504070300020003" pitchFamily="2" charset="0"/>
            </a:endParaRPr>
          </a:p>
          <a:p>
            <a:pPr algn="just"/>
            <a:r>
              <a:rPr lang="en-GB" sz="2000" b="1" dirty="0">
                <a:latin typeface="Nyala" panose="02000504070300020003" pitchFamily="2" charset="0"/>
              </a:rPr>
              <a:t>The key features of a </a:t>
            </a:r>
            <a:r>
              <a:rPr lang="en-GB" sz="2000" b="1" dirty="0" smtClean="0">
                <a:latin typeface="Nyala" panose="02000504070300020003" pitchFamily="2" charset="0"/>
              </a:rPr>
              <a:t>Trusted OS are</a:t>
            </a:r>
            <a:r>
              <a:rPr lang="en-GB" sz="2000" b="1" dirty="0">
                <a:latin typeface="Nyala" panose="02000504070300020003" pitchFamily="2" charset="0"/>
              </a:rPr>
              <a:t>:</a:t>
            </a:r>
          </a:p>
          <a:p>
            <a:pPr marL="342900" indent="-342900" algn="just">
              <a:buFont typeface="Courier New" panose="02070309020205020404" pitchFamily="49" charset="0"/>
              <a:buChar char="o"/>
            </a:pPr>
            <a:r>
              <a:rPr lang="en-GB" sz="2000" b="1" dirty="0" smtClean="0">
                <a:latin typeface="Nyala" panose="02000504070300020003" pitchFamily="2" charset="0"/>
              </a:rPr>
              <a:t>Identification </a:t>
            </a:r>
            <a:r>
              <a:rPr lang="en-GB" sz="2000" b="1" dirty="0">
                <a:latin typeface="Nyala" panose="02000504070300020003" pitchFamily="2" charset="0"/>
              </a:rPr>
              <a:t>and </a:t>
            </a:r>
            <a:r>
              <a:rPr lang="en-GB" sz="2000" b="1" dirty="0" smtClean="0">
                <a:latin typeface="Nyala" panose="02000504070300020003" pitchFamily="2" charset="0"/>
              </a:rPr>
              <a:t>Authentication:- </a:t>
            </a:r>
            <a:r>
              <a:rPr lang="en-GB" sz="2000" dirty="0" smtClean="0">
                <a:latin typeface="Nyala" panose="02000504070300020003" pitchFamily="2" charset="0"/>
              </a:rPr>
              <a:t>who </a:t>
            </a:r>
            <a:r>
              <a:rPr lang="en-GB" sz="2000" dirty="0">
                <a:latin typeface="Nyala" panose="02000504070300020003" pitchFamily="2" charset="0"/>
              </a:rPr>
              <a:t>is requesting access to an object, </a:t>
            </a:r>
          </a:p>
          <a:p>
            <a:pPr marL="342900" indent="-342900" algn="just">
              <a:buFont typeface="Courier New" panose="02070309020205020404" pitchFamily="49" charset="0"/>
              <a:buChar char="o"/>
            </a:pPr>
            <a:r>
              <a:rPr lang="en-GB" sz="2000" b="1" dirty="0" smtClean="0">
                <a:latin typeface="Nyala" panose="02000504070300020003" pitchFamily="2" charset="0"/>
              </a:rPr>
              <a:t>Mandatory </a:t>
            </a:r>
            <a:r>
              <a:rPr lang="en-GB" sz="2000" b="1" dirty="0">
                <a:latin typeface="Nyala" panose="02000504070300020003" pitchFamily="2" charset="0"/>
              </a:rPr>
              <a:t>access control (</a:t>
            </a:r>
            <a:r>
              <a:rPr lang="en-GB" sz="2000" b="1" dirty="0" smtClean="0">
                <a:latin typeface="Nyala" panose="02000504070300020003" pitchFamily="2" charset="0"/>
              </a:rPr>
              <a:t>MAC):- </a:t>
            </a:r>
            <a:r>
              <a:rPr lang="en-GB" sz="2000" dirty="0" smtClean="0">
                <a:latin typeface="Nyala" panose="02000504070300020003" pitchFamily="2" charset="0"/>
              </a:rPr>
              <a:t>A </a:t>
            </a:r>
            <a:r>
              <a:rPr lang="en-GB" sz="2000" dirty="0">
                <a:latin typeface="Nyala" panose="02000504070300020003" pitchFamily="2" charset="0"/>
              </a:rPr>
              <a:t>central authority determines access, user cannot change access </a:t>
            </a:r>
            <a:r>
              <a:rPr lang="en-GB" sz="2000" dirty="0" smtClean="0">
                <a:latin typeface="Nyala" panose="02000504070300020003" pitchFamily="2" charset="0"/>
              </a:rPr>
              <a:t>rights.</a:t>
            </a:r>
            <a:endParaRPr lang="en-GB" sz="2000" dirty="0">
              <a:latin typeface="Nyala" panose="02000504070300020003" pitchFamily="2" charset="0"/>
            </a:endParaRPr>
          </a:p>
          <a:p>
            <a:pPr marL="342900" indent="-342900" algn="just">
              <a:buFont typeface="Courier New" panose="02070309020205020404" pitchFamily="49" charset="0"/>
              <a:buChar char="o"/>
            </a:pPr>
            <a:r>
              <a:rPr lang="en-GB" sz="2000" b="1" dirty="0" smtClean="0">
                <a:latin typeface="Nyala" panose="02000504070300020003" pitchFamily="2" charset="0"/>
              </a:rPr>
              <a:t>Discretionary </a:t>
            </a:r>
            <a:r>
              <a:rPr lang="en-GB" sz="2000" b="1" dirty="0">
                <a:latin typeface="Nyala" panose="02000504070300020003" pitchFamily="2" charset="0"/>
              </a:rPr>
              <a:t>access control (</a:t>
            </a:r>
            <a:r>
              <a:rPr lang="en-GB" sz="2000" b="1" dirty="0" smtClean="0">
                <a:latin typeface="Nyala" panose="02000504070300020003" pitchFamily="2" charset="0"/>
              </a:rPr>
              <a:t>DAC):- </a:t>
            </a:r>
            <a:r>
              <a:rPr lang="en-GB" sz="2000" dirty="0" smtClean="0">
                <a:latin typeface="Nyala" panose="02000504070300020003" pitchFamily="2" charset="0"/>
              </a:rPr>
              <a:t>The </a:t>
            </a:r>
            <a:r>
              <a:rPr lang="en-GB" sz="2000" dirty="0">
                <a:latin typeface="Nyala" panose="02000504070300020003" pitchFamily="2" charset="0"/>
              </a:rPr>
              <a:t>owner can determine who should have access rights to an object and what those rights should be.</a:t>
            </a:r>
          </a:p>
          <a:p>
            <a:pPr marL="342900" indent="-342900" algn="just">
              <a:buFont typeface="Courier New" panose="02070309020205020404" pitchFamily="49" charset="0"/>
              <a:buChar char="o"/>
            </a:pPr>
            <a:r>
              <a:rPr lang="en-GB" sz="2000" b="1" dirty="0" smtClean="0">
                <a:latin typeface="Nyala" panose="02000504070300020003" pitchFamily="2" charset="0"/>
              </a:rPr>
              <a:t>Object </a:t>
            </a:r>
            <a:r>
              <a:rPr lang="en-GB" sz="2000" b="1" dirty="0">
                <a:latin typeface="Nyala" panose="02000504070300020003" pitchFamily="2" charset="0"/>
              </a:rPr>
              <a:t>Reuse </a:t>
            </a:r>
            <a:r>
              <a:rPr lang="en-GB" sz="2000" b="1" dirty="0" smtClean="0">
                <a:latin typeface="Nyala" panose="02000504070300020003" pitchFamily="2" charset="0"/>
              </a:rPr>
              <a:t>Protection:- </a:t>
            </a:r>
            <a:r>
              <a:rPr lang="en-GB" sz="2000" dirty="0" smtClean="0">
                <a:latin typeface="Nyala" panose="02000504070300020003" pitchFamily="2" charset="0"/>
              </a:rPr>
              <a:t>reuse </a:t>
            </a:r>
            <a:r>
              <a:rPr lang="en-GB" sz="2000" dirty="0">
                <a:latin typeface="Nyala" panose="02000504070300020003" pitchFamily="2" charset="0"/>
              </a:rPr>
              <a:t>objects rather than completely destroy them. </a:t>
            </a:r>
          </a:p>
          <a:p>
            <a:pPr marL="342900" indent="-342900" algn="just">
              <a:buFont typeface="Courier New" panose="02070309020205020404" pitchFamily="49" charset="0"/>
              <a:buChar char="o"/>
            </a:pPr>
            <a:r>
              <a:rPr lang="en-GB" sz="2000" b="1" dirty="0" smtClean="0">
                <a:latin typeface="Nyala" panose="02000504070300020003" pitchFamily="2" charset="0"/>
              </a:rPr>
              <a:t>Complete Mediation:- </a:t>
            </a:r>
            <a:r>
              <a:rPr lang="en-GB" sz="2000" dirty="0" smtClean="0">
                <a:latin typeface="Nyala" panose="02000504070300020003" pitchFamily="2" charset="0"/>
              </a:rPr>
              <a:t>all </a:t>
            </a:r>
            <a:r>
              <a:rPr lang="en-GB" sz="2000" dirty="0">
                <a:latin typeface="Nyala" panose="02000504070300020003" pitchFamily="2" charset="0"/>
              </a:rPr>
              <a:t>accesses must be controlled and </a:t>
            </a:r>
            <a:r>
              <a:rPr lang="en-GB" sz="2000" dirty="0" smtClean="0">
                <a:latin typeface="Nyala" panose="02000504070300020003" pitchFamily="2" charset="0"/>
              </a:rPr>
              <a:t>verified.</a:t>
            </a:r>
            <a:endParaRPr lang="en-GB" sz="2000" dirty="0">
              <a:latin typeface="Nyala" panose="02000504070300020003" pitchFamily="2" charset="0"/>
            </a:endParaRPr>
          </a:p>
          <a:p>
            <a:pPr marL="342900" indent="-342900" algn="just">
              <a:buFont typeface="Courier New" panose="02070309020205020404" pitchFamily="49" charset="0"/>
              <a:buChar char="o"/>
            </a:pPr>
            <a:r>
              <a:rPr lang="en-GB" sz="2000" b="1" dirty="0" smtClean="0">
                <a:latin typeface="Nyala" panose="02000504070300020003" pitchFamily="2" charset="0"/>
              </a:rPr>
              <a:t>Trusted path:- </a:t>
            </a:r>
            <a:r>
              <a:rPr lang="en-GB" sz="2000" dirty="0" smtClean="0">
                <a:latin typeface="Nyala" panose="02000504070300020003" pitchFamily="2" charset="0"/>
              </a:rPr>
              <a:t>attackers </a:t>
            </a:r>
            <a:r>
              <a:rPr lang="en-GB" sz="2000" dirty="0">
                <a:latin typeface="Nyala" panose="02000504070300020003" pitchFamily="2" charset="0"/>
              </a:rPr>
              <a:t>can’t intercept or modify </a:t>
            </a:r>
            <a:r>
              <a:rPr lang="en-GB" sz="2000" dirty="0" smtClean="0">
                <a:latin typeface="Nyala" panose="02000504070300020003" pitchFamily="2" charset="0"/>
              </a:rPr>
              <a:t>information.</a:t>
            </a:r>
            <a:endParaRPr lang="en-GB" sz="2000" dirty="0">
              <a:latin typeface="Nyala" panose="02000504070300020003" pitchFamily="2" charset="0"/>
            </a:endParaRPr>
          </a:p>
          <a:p>
            <a:pPr marL="342900" indent="-342900" algn="just">
              <a:buFont typeface="Courier New" panose="02070309020205020404" pitchFamily="49" charset="0"/>
              <a:buChar char="o"/>
            </a:pPr>
            <a:r>
              <a:rPr lang="en-GB" sz="2000" b="1" dirty="0" smtClean="0">
                <a:latin typeface="Nyala" panose="02000504070300020003" pitchFamily="2" charset="0"/>
              </a:rPr>
              <a:t>Accountability </a:t>
            </a:r>
            <a:r>
              <a:rPr lang="en-GB" sz="2000" b="1" dirty="0">
                <a:latin typeface="Nyala" panose="02000504070300020003" pitchFamily="2" charset="0"/>
              </a:rPr>
              <a:t>and </a:t>
            </a:r>
            <a:r>
              <a:rPr lang="en-GB" sz="2000" b="1" dirty="0" smtClean="0">
                <a:latin typeface="Nyala" panose="02000504070300020003" pitchFamily="2" charset="0"/>
              </a:rPr>
              <a:t>Audit:- </a:t>
            </a:r>
            <a:r>
              <a:rPr lang="en-GB" sz="2000" dirty="0" smtClean="0">
                <a:latin typeface="Nyala" panose="02000504070300020003" pitchFamily="2" charset="0"/>
              </a:rPr>
              <a:t>protect </a:t>
            </a:r>
            <a:r>
              <a:rPr lang="en-GB" sz="2000" dirty="0">
                <a:latin typeface="Nyala" panose="02000504070300020003" pitchFamily="2" charset="0"/>
              </a:rPr>
              <a:t>the audit logs from outsiders, and record every </a:t>
            </a:r>
            <a:r>
              <a:rPr lang="en-GB" sz="2000" dirty="0" smtClean="0">
                <a:latin typeface="Nyala" panose="02000504070300020003" pitchFamily="2" charset="0"/>
              </a:rPr>
              <a:t>security relevant event.</a:t>
            </a:r>
            <a:endParaRPr lang="en-GB" sz="2000" dirty="0">
              <a:latin typeface="Nyala" panose="02000504070300020003" pitchFamily="2" charset="0"/>
            </a:endParaRPr>
          </a:p>
          <a:p>
            <a:pPr marL="342900" indent="-342900" algn="just">
              <a:buFont typeface="Courier New" panose="02070309020205020404" pitchFamily="49" charset="0"/>
              <a:buChar char="o"/>
            </a:pPr>
            <a:r>
              <a:rPr lang="en-GB" sz="2000" b="1" dirty="0" smtClean="0">
                <a:latin typeface="Nyala" panose="02000504070300020003" pitchFamily="2" charset="0"/>
              </a:rPr>
              <a:t>Audit </a:t>
            </a:r>
            <a:r>
              <a:rPr lang="en-GB" sz="2000" b="1" dirty="0">
                <a:latin typeface="Nyala" panose="02000504070300020003" pitchFamily="2" charset="0"/>
              </a:rPr>
              <a:t>Log </a:t>
            </a:r>
            <a:r>
              <a:rPr lang="en-GB" sz="2000" b="1" dirty="0" smtClean="0">
                <a:latin typeface="Nyala" panose="02000504070300020003" pitchFamily="2" charset="0"/>
              </a:rPr>
              <a:t>Reduction:- </a:t>
            </a:r>
            <a:r>
              <a:rPr lang="en-GB" sz="2000" dirty="0" smtClean="0">
                <a:latin typeface="Nyala" panose="02000504070300020003" pitchFamily="2" charset="0"/>
              </a:rPr>
              <a:t>change </a:t>
            </a:r>
            <a:r>
              <a:rPr lang="en-GB" sz="2000" dirty="0">
                <a:latin typeface="Nyala" panose="02000504070300020003" pitchFamily="2" charset="0"/>
              </a:rPr>
              <a:t>the log location, or reduce the size based on </a:t>
            </a:r>
            <a:r>
              <a:rPr lang="en-GB" sz="2000" dirty="0" smtClean="0">
                <a:latin typeface="Nyala" panose="02000504070300020003" pitchFamily="2" charset="0"/>
              </a:rPr>
              <a:t>needs</a:t>
            </a:r>
          </a:p>
          <a:p>
            <a:pPr marL="342900" indent="-342900" algn="just">
              <a:buFont typeface="Courier New" panose="02070309020205020404" pitchFamily="49" charset="0"/>
              <a:buChar char="o"/>
            </a:pPr>
            <a:r>
              <a:rPr lang="en-GB" sz="2000" b="1" dirty="0" smtClean="0">
                <a:latin typeface="Nyala" panose="02000504070300020003" pitchFamily="2" charset="0"/>
              </a:rPr>
              <a:t>Intrusion Detection:- </a:t>
            </a:r>
            <a:r>
              <a:rPr lang="en-GB" sz="2000" dirty="0" smtClean="0">
                <a:latin typeface="Nyala" panose="02000504070300020003" pitchFamily="2" charset="0"/>
              </a:rPr>
              <a:t>detect </a:t>
            </a:r>
            <a:r>
              <a:rPr lang="en-GB" sz="2000" dirty="0">
                <a:latin typeface="Nyala" panose="02000504070300020003" pitchFamily="2" charset="0"/>
              </a:rPr>
              <a:t>some attacks</a:t>
            </a:r>
          </a:p>
          <a:p>
            <a:endParaRPr lang="en-GB" dirty="0"/>
          </a:p>
        </p:txBody>
      </p:sp>
      <p:sp>
        <p:nvSpPr>
          <p:cNvPr id="5" name="Slide Number Placeholder 4"/>
          <p:cNvSpPr>
            <a:spLocks noGrp="1"/>
          </p:cNvSpPr>
          <p:nvPr>
            <p:ph type="sldNum" sz="quarter" idx="12"/>
          </p:nvPr>
        </p:nvSpPr>
        <p:spPr/>
        <p:txBody>
          <a:bodyPr/>
          <a:lstStyle/>
          <a:p>
            <a:fld id="{1E77DF2A-035D-48D9-A4A6-F86C615D859E}" type="slidenum">
              <a:rPr lang="en-US" smtClean="0"/>
              <a:pPr/>
              <a:t>29</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2234715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Network </a:t>
            </a:r>
            <a:r>
              <a:rPr lang="en-GB" sz="2400" b="1" dirty="0">
                <a:solidFill>
                  <a:schemeClr val="hlink"/>
                </a:solidFill>
                <a:latin typeface="Nyala" panose="02000504070300020003" pitchFamily="2" charset="0"/>
              </a:rPr>
              <a:t>Management </a:t>
            </a:r>
            <a:r>
              <a:rPr lang="en-GB" sz="2400" b="1" dirty="0" smtClean="0">
                <a:solidFill>
                  <a:schemeClr val="hlink"/>
                </a:solidFill>
                <a:latin typeface="Nyala" panose="02000504070300020003" pitchFamily="2" charset="0"/>
              </a:rPr>
              <a:t>Tools</a:t>
            </a:r>
            <a:endParaRPr lang="en-GB" dirty="0"/>
          </a:p>
          <a:p>
            <a:pPr marL="342900" indent="-342900" algn="just">
              <a:buFont typeface="Arial" panose="020B0604020202020204" pitchFamily="34" charset="0"/>
              <a:buChar char="•"/>
            </a:pPr>
            <a:r>
              <a:rPr lang="en-GB" sz="2200" dirty="0">
                <a:latin typeface="Nyala" panose="02000504070300020003" pitchFamily="2" charset="0"/>
              </a:rPr>
              <a:t>Network management is the procedure of administering, managing and working a data network using a network management system.</a:t>
            </a:r>
          </a:p>
          <a:p>
            <a:pPr marL="342900" indent="-342900" algn="just">
              <a:buFont typeface="Arial" panose="020B0604020202020204" pitchFamily="34" charset="0"/>
              <a:buChar char="•"/>
            </a:pPr>
            <a:r>
              <a:rPr lang="en-GB" sz="2200" dirty="0" smtClean="0">
                <a:latin typeface="Nyala" panose="02000504070300020003" pitchFamily="2" charset="0"/>
              </a:rPr>
              <a:t>A </a:t>
            </a:r>
            <a:r>
              <a:rPr lang="en-GB" sz="2200" dirty="0">
                <a:latin typeface="Nyala" panose="02000504070300020003" pitchFamily="2" charset="0"/>
              </a:rPr>
              <a:t>network management tool allows you to identify problems, set configurations on the network and devices remotely, update configurations of critical network infrastructure devices, and monitor the status of the network and devices.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Network management </a:t>
            </a:r>
            <a:r>
              <a:rPr lang="en-GB" sz="2200" dirty="0">
                <a:latin typeface="Nyala" panose="02000504070300020003" pitchFamily="2" charset="0"/>
              </a:rPr>
              <a:t>tools enable you to troubleshoot problems when they occur, remotely access devices as though you are on a network, and remotely manage the power of devices.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In </a:t>
            </a:r>
            <a:r>
              <a:rPr lang="en-GB" sz="2200" dirty="0">
                <a:latin typeface="Nyala" panose="02000504070300020003" pitchFamily="2" charset="0"/>
              </a:rPr>
              <a:t>other words, you use a network management tool for all network management aspects.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Furthermore</a:t>
            </a:r>
            <a:r>
              <a:rPr lang="en-GB" sz="2200" dirty="0">
                <a:latin typeface="Nyala" panose="02000504070300020003" pitchFamily="2" charset="0"/>
              </a:rPr>
              <a:t>, you use it to monitor performance in real-time and remotely perform actions to maintain the network and troubleshoot issues when they arise.</a:t>
            </a:r>
          </a:p>
        </p:txBody>
      </p:sp>
      <p:sp>
        <p:nvSpPr>
          <p:cNvPr id="5" name="Slide Number Placeholder 4"/>
          <p:cNvSpPr>
            <a:spLocks noGrp="1"/>
          </p:cNvSpPr>
          <p:nvPr>
            <p:ph type="sldNum" sz="quarter" idx="12"/>
          </p:nvPr>
        </p:nvSpPr>
        <p:spPr/>
        <p:txBody>
          <a:bodyPr/>
          <a:lstStyle/>
          <a:p>
            <a:fld id="{1E77DF2A-035D-48D9-A4A6-F86C615D859E}" type="slidenum">
              <a:rPr lang="en-US" smtClean="0"/>
              <a:pPr/>
              <a:t>3</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0181099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Trusted Operating </a:t>
            </a:r>
            <a:r>
              <a:rPr lang="en-GB" b="1" dirty="0">
                <a:solidFill>
                  <a:schemeClr val="hlink"/>
                </a:solidFill>
                <a:latin typeface="Nyala" panose="02000504070300020003" pitchFamily="2" charset="0"/>
              </a:rPr>
              <a:t>System </a:t>
            </a:r>
            <a:endParaRPr lang="en-GB" dirty="0" smtClean="0"/>
          </a:p>
          <a:p>
            <a:pPr marL="342900" indent="-342900" algn="just">
              <a:buFont typeface="Arial" panose="020B0604020202020204" pitchFamily="34" charset="0"/>
              <a:buChar char="•"/>
            </a:pPr>
            <a:r>
              <a:rPr lang="en-GB" sz="2000" b="1" dirty="0" smtClean="0">
                <a:latin typeface="Nyala" panose="02000504070300020003" pitchFamily="2" charset="0"/>
              </a:rPr>
              <a:t>There are a few basic concepts that are fundamental when dealing with trusted OS:</a:t>
            </a:r>
          </a:p>
          <a:p>
            <a:pPr marL="342900" indent="-342900" algn="just">
              <a:buFont typeface="Courier New" panose="02070309020205020404" pitchFamily="49" charset="0"/>
              <a:buChar char="o"/>
            </a:pPr>
            <a:r>
              <a:rPr lang="en-GB" sz="2000" b="1" dirty="0" smtClean="0">
                <a:latin typeface="Nyala" panose="02000504070300020003" pitchFamily="2" charset="0"/>
              </a:rPr>
              <a:t>The kernel</a:t>
            </a:r>
            <a:r>
              <a:rPr lang="en-GB" sz="2000" dirty="0" smtClean="0">
                <a:latin typeface="Nyala" panose="02000504070300020003" pitchFamily="2" charset="0"/>
              </a:rPr>
              <a:t>:- is </a:t>
            </a:r>
            <a:r>
              <a:rPr lang="en-GB" sz="2000" dirty="0">
                <a:latin typeface="Nyala" panose="02000504070300020003" pitchFamily="2" charset="0"/>
              </a:rPr>
              <a:t>the part of the OS that performs the lowest-level </a:t>
            </a:r>
            <a:r>
              <a:rPr lang="en-GB" sz="2000" dirty="0" smtClean="0">
                <a:latin typeface="Nyala" panose="02000504070300020003" pitchFamily="2" charset="0"/>
              </a:rPr>
              <a:t>functions</a:t>
            </a:r>
          </a:p>
          <a:p>
            <a:pPr marL="342900" indent="-342900" algn="just">
              <a:buFont typeface="Courier New" panose="02070309020205020404" pitchFamily="49" charset="0"/>
              <a:buChar char="o"/>
            </a:pPr>
            <a:r>
              <a:rPr lang="en-GB" sz="2000" b="1" dirty="0" smtClean="0">
                <a:latin typeface="Nyala" panose="02000504070300020003" pitchFamily="2" charset="0"/>
              </a:rPr>
              <a:t>the </a:t>
            </a:r>
            <a:r>
              <a:rPr lang="en-GB" sz="2000" b="1" dirty="0">
                <a:latin typeface="Nyala" panose="02000504070300020003" pitchFamily="2" charset="0"/>
              </a:rPr>
              <a:t>security </a:t>
            </a:r>
            <a:r>
              <a:rPr lang="en-GB" sz="2000" b="1" dirty="0" smtClean="0">
                <a:latin typeface="Nyala" panose="02000504070300020003" pitchFamily="2" charset="0"/>
              </a:rPr>
              <a:t>kernel:- </a:t>
            </a:r>
            <a:r>
              <a:rPr lang="en-GB" sz="2000" dirty="0" smtClean="0">
                <a:latin typeface="Nyala" panose="02000504070300020003" pitchFamily="2" charset="0"/>
              </a:rPr>
              <a:t>is </a:t>
            </a:r>
            <a:r>
              <a:rPr lang="en-GB" sz="2000" dirty="0">
                <a:latin typeface="Nyala" panose="02000504070300020003" pitchFamily="2" charset="0"/>
              </a:rPr>
              <a:t>responsible for enforcing the security mechanisms of the entire </a:t>
            </a:r>
            <a:r>
              <a:rPr lang="en-GB" sz="2000" dirty="0" smtClean="0">
                <a:latin typeface="Nyala" panose="02000504070300020003" pitchFamily="2" charset="0"/>
              </a:rPr>
              <a:t>OS</a:t>
            </a:r>
          </a:p>
          <a:p>
            <a:pPr marL="342900" indent="-342900" algn="just">
              <a:buFont typeface="Courier New" panose="02070309020205020404" pitchFamily="49" charset="0"/>
              <a:buChar char="o"/>
            </a:pPr>
            <a:r>
              <a:rPr lang="en-GB" sz="2000" b="1" dirty="0" smtClean="0">
                <a:latin typeface="Nyala" panose="02000504070300020003" pitchFamily="2" charset="0"/>
              </a:rPr>
              <a:t>The reference </a:t>
            </a:r>
            <a:r>
              <a:rPr lang="en-GB" sz="2000" b="1" dirty="0">
                <a:latin typeface="Nyala" panose="02000504070300020003" pitchFamily="2" charset="0"/>
              </a:rPr>
              <a:t>monitor (RM</a:t>
            </a:r>
            <a:r>
              <a:rPr lang="en-GB" sz="2000" b="1" dirty="0" smtClean="0">
                <a:latin typeface="Nyala" panose="02000504070300020003" pitchFamily="2" charset="0"/>
              </a:rPr>
              <a:t>):- </a:t>
            </a:r>
            <a:r>
              <a:rPr lang="en-GB" sz="2000" dirty="0">
                <a:latin typeface="Nyala" panose="02000504070300020003" pitchFamily="2" charset="0"/>
              </a:rPr>
              <a:t>is the part of the security kernel that controls access to </a:t>
            </a:r>
            <a:r>
              <a:rPr lang="en-GB" sz="2000" dirty="0" smtClean="0">
                <a:latin typeface="Nyala" panose="02000504070300020003" pitchFamily="2" charset="0"/>
              </a:rPr>
              <a:t>objects.</a:t>
            </a:r>
          </a:p>
          <a:p>
            <a:pPr marL="342900" indent="-342900" algn="just">
              <a:buFont typeface="Courier New" panose="02070309020205020404" pitchFamily="49" charset="0"/>
              <a:buChar char="o"/>
            </a:pPr>
            <a:r>
              <a:rPr lang="en-GB" sz="2000" b="1" dirty="0" smtClean="0">
                <a:latin typeface="Nyala" panose="02000504070300020003" pitchFamily="2" charset="0"/>
              </a:rPr>
              <a:t>The trusted </a:t>
            </a:r>
            <a:r>
              <a:rPr lang="en-GB" sz="2000" b="1" dirty="0">
                <a:latin typeface="Nyala" panose="02000504070300020003" pitchFamily="2" charset="0"/>
              </a:rPr>
              <a:t>computing base (</a:t>
            </a:r>
            <a:r>
              <a:rPr lang="en-GB" sz="2000" b="1" dirty="0" smtClean="0">
                <a:latin typeface="Nyala" panose="02000504070300020003" pitchFamily="2" charset="0"/>
              </a:rPr>
              <a:t>TCB):- </a:t>
            </a:r>
            <a:r>
              <a:rPr lang="en-GB" sz="2000" dirty="0" smtClean="0">
                <a:latin typeface="Nyala" panose="02000504070300020003" pitchFamily="2" charset="0"/>
              </a:rPr>
              <a:t>is </a:t>
            </a:r>
            <a:r>
              <a:rPr lang="en-GB" sz="2000" dirty="0">
                <a:latin typeface="Nyala" panose="02000504070300020003" pitchFamily="2" charset="0"/>
              </a:rPr>
              <a:t>everything in the trusted OS necessary to enforce the security </a:t>
            </a:r>
            <a:r>
              <a:rPr lang="en-GB" sz="2000" dirty="0" smtClean="0">
                <a:latin typeface="Nyala" panose="02000504070300020003" pitchFamily="2" charset="0"/>
              </a:rPr>
              <a:t>policy</a:t>
            </a:r>
          </a:p>
          <a:p>
            <a:pPr marL="342900" indent="-342900" algn="just">
              <a:buFont typeface="Courier New" panose="02070309020205020404" pitchFamily="49" charset="0"/>
              <a:buChar char="o"/>
            </a:pPr>
            <a:r>
              <a:rPr lang="en-GB" sz="2000" b="1" dirty="0" smtClean="0">
                <a:latin typeface="Nyala" panose="02000504070300020003" pitchFamily="2" charset="0"/>
              </a:rPr>
              <a:t>Security </a:t>
            </a:r>
            <a:r>
              <a:rPr lang="en-GB" sz="2000" b="1" dirty="0">
                <a:latin typeface="Nyala" panose="02000504070300020003" pitchFamily="2" charset="0"/>
              </a:rPr>
              <a:t>Policy and Security </a:t>
            </a:r>
            <a:r>
              <a:rPr lang="en-GB" sz="2000" b="1" dirty="0" smtClean="0">
                <a:latin typeface="Nyala" panose="02000504070300020003" pitchFamily="2" charset="0"/>
              </a:rPr>
              <a:t>Model</a:t>
            </a:r>
          </a:p>
          <a:p>
            <a:pPr marL="342900" indent="-342900" algn="just">
              <a:buFont typeface="Courier New" panose="02070309020205020404" pitchFamily="49" charset="0"/>
              <a:buChar char="o"/>
            </a:pPr>
            <a:r>
              <a:rPr lang="en-GB" sz="2000" b="1" dirty="0" smtClean="0">
                <a:latin typeface="Nyala" panose="02000504070300020003" pitchFamily="2" charset="0"/>
              </a:rPr>
              <a:t>A </a:t>
            </a:r>
            <a:r>
              <a:rPr lang="en-GB" sz="2000" b="1" dirty="0">
                <a:latin typeface="Nyala" panose="02000504070300020003" pitchFamily="2" charset="0"/>
              </a:rPr>
              <a:t>security policy </a:t>
            </a:r>
            <a:r>
              <a:rPr lang="en-GB" sz="2000" dirty="0">
                <a:latin typeface="Nyala" panose="02000504070300020003" pitchFamily="2" charset="0"/>
              </a:rPr>
              <a:t>is a statement of the security we expect the system to enforce. </a:t>
            </a:r>
            <a:endParaRPr lang="en-GB" sz="2000" dirty="0" smtClean="0">
              <a:latin typeface="Nyala" panose="02000504070300020003" pitchFamily="2" charset="0"/>
            </a:endParaRPr>
          </a:p>
          <a:p>
            <a:pPr marL="342900" indent="-342900" algn="just">
              <a:buFont typeface="Courier New" panose="02070309020205020404" pitchFamily="49" charset="0"/>
              <a:buChar char="o"/>
            </a:pPr>
            <a:r>
              <a:rPr lang="en-GB" sz="2000" dirty="0" smtClean="0">
                <a:latin typeface="Nyala" panose="02000504070300020003" pitchFamily="2" charset="0"/>
              </a:rPr>
              <a:t>The </a:t>
            </a:r>
            <a:r>
              <a:rPr lang="en-GB" sz="2000" dirty="0">
                <a:latin typeface="Nyala" panose="02000504070300020003" pitchFamily="2" charset="0"/>
              </a:rPr>
              <a:t>security can be expressed as a number of well-defined, consistent and implementable </a:t>
            </a:r>
            <a:r>
              <a:rPr lang="en-GB" sz="2000" dirty="0" smtClean="0">
                <a:latin typeface="Nyala" panose="02000504070300020003" pitchFamily="2" charset="0"/>
              </a:rPr>
              <a:t>rules.</a:t>
            </a:r>
          </a:p>
          <a:p>
            <a:pPr marL="342900" indent="-342900" algn="just">
              <a:buFont typeface="Courier New" panose="02070309020205020404" pitchFamily="49" charset="0"/>
              <a:buChar char="o"/>
            </a:pPr>
            <a:r>
              <a:rPr lang="en-GB" sz="2000" b="1" dirty="0" smtClean="0">
                <a:latin typeface="Nyala" panose="02000504070300020003" pitchFamily="2" charset="0"/>
              </a:rPr>
              <a:t>A </a:t>
            </a:r>
            <a:r>
              <a:rPr lang="en-GB" sz="2000" b="1" dirty="0">
                <a:latin typeface="Nyala" panose="02000504070300020003" pitchFamily="2" charset="0"/>
              </a:rPr>
              <a:t>security model </a:t>
            </a:r>
            <a:r>
              <a:rPr lang="en-GB" sz="2000" dirty="0">
                <a:latin typeface="Nyala" panose="02000504070300020003" pitchFamily="2" charset="0"/>
              </a:rPr>
              <a:t>is a representation of the security policy for the </a:t>
            </a:r>
            <a:r>
              <a:rPr lang="en-GB" sz="2000" dirty="0" smtClean="0">
                <a:latin typeface="Nyala" panose="02000504070300020003" pitchFamily="2" charset="0"/>
              </a:rPr>
              <a:t>OS.</a:t>
            </a:r>
            <a:endParaRPr lang="en-GB" sz="2200" dirty="0" smtClean="0">
              <a:latin typeface="Nyala" panose="02000504070300020003" pitchFamily="2" charset="0"/>
            </a:endParaRPr>
          </a:p>
          <a:p>
            <a:pPr marL="342900" indent="-342900" algn="just">
              <a:buFont typeface="Courier New" panose="02070309020205020404" pitchFamily="49" charset="0"/>
              <a:buChar char="o"/>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30</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4741353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342900" indent="-342900" algn="just">
              <a:buFont typeface="Wingdings" panose="05000000000000000000" pitchFamily="2" charset="2"/>
              <a:buChar char="q"/>
            </a:pPr>
            <a:r>
              <a:rPr lang="en-GB" b="1" dirty="0" smtClean="0">
                <a:solidFill>
                  <a:schemeClr val="hlink"/>
                </a:solidFill>
                <a:latin typeface="Nyala" panose="02000504070300020003" pitchFamily="2" charset="0"/>
              </a:rPr>
              <a:t>Trusted Operating </a:t>
            </a:r>
            <a:r>
              <a:rPr lang="en-GB" b="1" dirty="0">
                <a:solidFill>
                  <a:schemeClr val="hlink"/>
                </a:solidFill>
                <a:latin typeface="Nyala" panose="02000504070300020003" pitchFamily="2" charset="0"/>
              </a:rPr>
              <a:t>System </a:t>
            </a:r>
            <a:endParaRPr lang="en-GB" b="1" dirty="0" smtClean="0">
              <a:solidFill>
                <a:schemeClr val="hlink"/>
              </a:solidFill>
              <a:latin typeface="Nyala" panose="02000504070300020003" pitchFamily="2" charset="0"/>
            </a:endParaRPr>
          </a:p>
          <a:p>
            <a:pPr marL="342900" indent="-342900" algn="just">
              <a:buFont typeface="Wingdings" panose="05000000000000000000" pitchFamily="2" charset="2"/>
              <a:buChar char="q"/>
            </a:pPr>
            <a:r>
              <a:rPr lang="en-US" b="1" dirty="0">
                <a:solidFill>
                  <a:schemeClr val="hlink"/>
                </a:solidFill>
                <a:latin typeface="Nyala" panose="02000504070300020003" pitchFamily="2" charset="0"/>
              </a:rPr>
              <a:t>Developing </a:t>
            </a:r>
            <a:r>
              <a:rPr lang="en-US" b="1" dirty="0" smtClean="0">
                <a:solidFill>
                  <a:schemeClr val="hlink"/>
                </a:solidFill>
                <a:latin typeface="Nyala" panose="02000504070300020003" pitchFamily="2" charset="0"/>
              </a:rPr>
              <a:t>a secured operating </a:t>
            </a:r>
            <a:r>
              <a:rPr lang="en-US" b="1" dirty="0">
                <a:solidFill>
                  <a:schemeClr val="hlink"/>
                </a:solidFill>
                <a:latin typeface="Nyala" panose="02000504070300020003" pitchFamily="2" charset="0"/>
              </a:rPr>
              <a:t>system </a:t>
            </a:r>
            <a:endParaRPr lang="en-GB" b="1" dirty="0" smtClean="0">
              <a:solidFill>
                <a:schemeClr val="hlink"/>
              </a:solidFill>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The </a:t>
            </a:r>
            <a:r>
              <a:rPr lang="en-GB" sz="2200" dirty="0">
                <a:latin typeface="Nyala" panose="02000504070300020003" pitchFamily="2" charset="0"/>
              </a:rPr>
              <a:t>development of secure OS can be made in six steps:</a:t>
            </a:r>
          </a:p>
          <a:p>
            <a:pPr marL="1031875" indent="-398463" algn="just">
              <a:buFont typeface="Courier New" panose="02070309020205020404" pitchFamily="49" charset="0"/>
              <a:buChar char="o"/>
            </a:pPr>
            <a:r>
              <a:rPr lang="en-GB" sz="2200" dirty="0" smtClean="0">
                <a:latin typeface="Nyala" panose="02000504070300020003" pitchFamily="2" charset="0"/>
              </a:rPr>
              <a:t>Analyse </a:t>
            </a:r>
            <a:r>
              <a:rPr lang="en-GB" sz="2200" dirty="0">
                <a:latin typeface="Nyala" panose="02000504070300020003" pitchFamily="2" charset="0"/>
              </a:rPr>
              <a:t>of the system</a:t>
            </a:r>
          </a:p>
          <a:p>
            <a:pPr marL="1031875" indent="-398463" algn="just">
              <a:buFont typeface="Courier New" panose="02070309020205020404" pitchFamily="49" charset="0"/>
              <a:buChar char="o"/>
            </a:pPr>
            <a:r>
              <a:rPr lang="en-GB" sz="2200" dirty="0" smtClean="0">
                <a:latin typeface="Nyala" panose="02000504070300020003" pitchFamily="2" charset="0"/>
              </a:rPr>
              <a:t>Choose/define </a:t>
            </a:r>
            <a:r>
              <a:rPr lang="en-GB" sz="2200" dirty="0">
                <a:latin typeface="Nyala" panose="02000504070300020003" pitchFamily="2" charset="0"/>
              </a:rPr>
              <a:t>a security policy</a:t>
            </a:r>
          </a:p>
          <a:p>
            <a:pPr marL="1031875" indent="-398463" algn="just">
              <a:buFont typeface="Courier New" panose="02070309020205020404" pitchFamily="49" charset="0"/>
              <a:buChar char="o"/>
            </a:pPr>
            <a:r>
              <a:rPr lang="en-GB" sz="2200" dirty="0" smtClean="0">
                <a:latin typeface="Nyala" panose="02000504070300020003" pitchFamily="2" charset="0"/>
              </a:rPr>
              <a:t>Choose/create </a:t>
            </a:r>
            <a:r>
              <a:rPr lang="en-GB" sz="2200" dirty="0">
                <a:latin typeface="Nyala" panose="02000504070300020003" pitchFamily="2" charset="0"/>
              </a:rPr>
              <a:t>a security model (based on the policy)</a:t>
            </a:r>
          </a:p>
          <a:p>
            <a:pPr marL="1031875" indent="-398463" algn="just">
              <a:buFont typeface="Courier New" panose="02070309020205020404" pitchFamily="49" charset="0"/>
              <a:buChar char="o"/>
            </a:pPr>
            <a:r>
              <a:rPr lang="en-GB" sz="2200" dirty="0" smtClean="0">
                <a:latin typeface="Nyala" panose="02000504070300020003" pitchFamily="2" charset="0"/>
              </a:rPr>
              <a:t>Choose </a:t>
            </a:r>
            <a:r>
              <a:rPr lang="en-GB" sz="2200" dirty="0">
                <a:latin typeface="Nyala" panose="02000504070300020003" pitchFamily="2" charset="0"/>
              </a:rPr>
              <a:t>implementation method</a:t>
            </a:r>
          </a:p>
          <a:p>
            <a:pPr marL="1031875" indent="-398463" algn="just">
              <a:buFont typeface="Courier New" panose="02070309020205020404" pitchFamily="49" charset="0"/>
              <a:buChar char="o"/>
            </a:pPr>
            <a:r>
              <a:rPr lang="en-GB" sz="2200" dirty="0" smtClean="0">
                <a:latin typeface="Nyala" panose="02000504070300020003" pitchFamily="2" charset="0"/>
              </a:rPr>
              <a:t>Make </a:t>
            </a:r>
            <a:r>
              <a:rPr lang="en-GB" sz="2200" dirty="0">
                <a:latin typeface="Nyala" panose="02000504070300020003" pitchFamily="2" charset="0"/>
              </a:rPr>
              <a:t>a (conceptual) design</a:t>
            </a:r>
          </a:p>
          <a:p>
            <a:pPr marL="1031875" indent="-398463" algn="just">
              <a:buFont typeface="Courier New" panose="02070309020205020404" pitchFamily="49" charset="0"/>
              <a:buChar char="o"/>
            </a:pPr>
            <a:r>
              <a:rPr lang="en-GB" sz="2200" dirty="0" smtClean="0">
                <a:latin typeface="Nyala" panose="02000504070300020003" pitchFamily="2" charset="0"/>
              </a:rPr>
              <a:t>Verify </a:t>
            </a:r>
            <a:r>
              <a:rPr lang="en-GB" sz="2200" dirty="0">
                <a:latin typeface="Nyala" panose="02000504070300020003" pitchFamily="2" charset="0"/>
              </a:rPr>
              <a:t>the correctness of the design</a:t>
            </a:r>
          </a:p>
          <a:p>
            <a:pPr marL="1031875" indent="-398463" algn="just">
              <a:buFont typeface="Courier New" panose="02070309020205020404" pitchFamily="49" charset="0"/>
              <a:buChar char="o"/>
            </a:pPr>
            <a:r>
              <a:rPr lang="en-GB" sz="2200" dirty="0" smtClean="0">
                <a:latin typeface="Nyala" panose="02000504070300020003" pitchFamily="2" charset="0"/>
              </a:rPr>
              <a:t>Make </a:t>
            </a:r>
            <a:r>
              <a:rPr lang="en-GB" sz="2200" dirty="0">
                <a:latin typeface="Nyala" panose="02000504070300020003" pitchFamily="2" charset="0"/>
              </a:rPr>
              <a:t>an implementation</a:t>
            </a:r>
          </a:p>
          <a:p>
            <a:pPr marL="1031875" indent="-398463" algn="just">
              <a:buFont typeface="Courier New" panose="02070309020205020404" pitchFamily="49" charset="0"/>
              <a:buChar char="o"/>
            </a:pPr>
            <a:r>
              <a:rPr lang="en-GB" sz="2200" dirty="0" smtClean="0">
                <a:latin typeface="Nyala" panose="02000504070300020003" pitchFamily="2" charset="0"/>
              </a:rPr>
              <a:t>Verify </a:t>
            </a:r>
            <a:r>
              <a:rPr lang="en-GB" sz="2200" dirty="0">
                <a:latin typeface="Nyala" panose="02000504070300020003" pitchFamily="2" charset="0"/>
              </a:rPr>
              <a:t>the implementation </a:t>
            </a:r>
          </a:p>
          <a:p>
            <a:pPr marL="342900" indent="-342900" algn="just">
              <a:buFont typeface="Arial" panose="020B0604020202020204" pitchFamily="34" charset="0"/>
              <a:buChar char="•"/>
            </a:pPr>
            <a:r>
              <a:rPr lang="en-GB" sz="2200" dirty="0" smtClean="0">
                <a:latin typeface="Nyala" panose="02000504070300020003" pitchFamily="2" charset="0"/>
              </a:rPr>
              <a:t>There </a:t>
            </a:r>
            <a:r>
              <a:rPr lang="en-GB" sz="2200" dirty="0">
                <a:latin typeface="Nyala" panose="02000504070300020003" pitchFamily="2" charset="0"/>
              </a:rPr>
              <a:t>are feed-back loops between all of the above steps. Errors may occur in all above </a:t>
            </a:r>
            <a:r>
              <a:rPr lang="en-GB" sz="2200" dirty="0" smtClean="0">
                <a:latin typeface="Nyala" panose="02000504070300020003" pitchFamily="2" charset="0"/>
              </a:rPr>
              <a:t>steps</a:t>
            </a:r>
            <a:r>
              <a:rPr lang="en-GB" dirty="0"/>
              <a:t>.</a:t>
            </a:r>
            <a:endParaRPr lang="en-GB" sz="2200" dirty="0" smtClean="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31</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10589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1023584"/>
            <a:ext cx="8475259" cy="5834416"/>
          </a:xfrm>
        </p:spPr>
        <p:txBody>
          <a:bodyPr>
            <a:noAutofit/>
          </a:bodyPr>
          <a:lstStyle/>
          <a:p>
            <a:pPr algn="just"/>
            <a:endParaRPr lang="en-GB" sz="2200" dirty="0" smtClean="0">
              <a:latin typeface="Nyala" panose="02000504070300020003" pitchFamily="2" charset="0"/>
            </a:endParaRPr>
          </a:p>
          <a:p>
            <a:pPr algn="just"/>
            <a:endParaRPr lang="en-US" sz="2200" dirty="0" smtClean="0">
              <a:latin typeface="Nyala" panose="02000504070300020003" pitchFamily="2" charset="0"/>
            </a:endParaRPr>
          </a:p>
          <a:p>
            <a:pPr marL="0" indent="0" algn="ctr">
              <a:buNone/>
            </a:pPr>
            <a:r>
              <a:rPr lang="en-US" sz="11500" b="1" dirty="0" smtClean="0">
                <a:latin typeface="Edwardian Script ITC" panose="030303020407070D0804" pitchFamily="66" charset="0"/>
              </a:rPr>
              <a:t>Thank you</a:t>
            </a:r>
            <a:endParaRPr lang="en-US" sz="11500" b="1" dirty="0">
              <a:latin typeface="Edwardian Script ITC" panose="030303020407070D0804" pitchFamily="66" charset="0"/>
            </a:endParaRPr>
          </a:p>
          <a:p>
            <a:pPr marL="0" indent="0" algn="ctr">
              <a:buNone/>
            </a:pPr>
            <a:r>
              <a:rPr lang="en-US" sz="11500" b="1" dirty="0">
                <a:latin typeface="Edwardian Script ITC" panose="030303020407070D0804" pitchFamily="66" charset="0"/>
              </a:rPr>
              <a:t>???</a:t>
            </a:r>
          </a:p>
        </p:txBody>
      </p:sp>
      <p:sp>
        <p:nvSpPr>
          <p:cNvPr id="4" name="Slide Number Placeholder 3"/>
          <p:cNvSpPr>
            <a:spLocks noGrp="1"/>
          </p:cNvSpPr>
          <p:nvPr>
            <p:ph type="sldNum" sz="quarter" idx="12"/>
          </p:nvPr>
        </p:nvSpPr>
        <p:spPr/>
        <p:txBody>
          <a:bodyPr/>
          <a:lstStyle/>
          <a:p>
            <a:fld id="{89661333-6230-4004-8E26-AB6FF695EF86}" type="slidenum">
              <a:rPr lang="en-GB" smtClean="0"/>
              <a:t>32</a:t>
            </a:fld>
            <a:endParaRPr lang="en-GB" dirty="0"/>
          </a:p>
        </p:txBody>
      </p:sp>
      <p:sp>
        <p:nvSpPr>
          <p:cNvPr id="5" name="Footer Placeholder 4"/>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506630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marL="342900" indent="-342900" algn="just">
              <a:buFont typeface="Arial" panose="020B0604020202020204" pitchFamily="34" charset="0"/>
              <a:buChar char="•"/>
            </a:pPr>
            <a:r>
              <a:rPr lang="en-GB" sz="2200" b="1" dirty="0">
                <a:latin typeface="Nyala" panose="02000504070300020003" pitchFamily="2" charset="0"/>
              </a:rPr>
              <a:t>SNMP (Simple Network Management Protocol)</a:t>
            </a:r>
          </a:p>
          <a:p>
            <a:pPr marL="342900" indent="-342900" algn="just">
              <a:buFont typeface="Arial" panose="020B0604020202020204" pitchFamily="34" charset="0"/>
              <a:buChar char="•"/>
            </a:pPr>
            <a:r>
              <a:rPr lang="en-GB" sz="2200" dirty="0">
                <a:latin typeface="Nyala" panose="02000504070300020003" pitchFamily="2" charset="0"/>
              </a:rPr>
              <a:t>It is an Internet-standard </a:t>
            </a:r>
            <a:r>
              <a:rPr lang="en-GB" sz="2200" b="1" dirty="0">
                <a:solidFill>
                  <a:srgbClr val="FF0000"/>
                </a:solidFill>
                <a:latin typeface="Nyala" panose="02000504070300020003" pitchFamily="2" charset="0"/>
              </a:rPr>
              <a:t>protocol</a:t>
            </a:r>
            <a:r>
              <a:rPr lang="en-GB" sz="2200" dirty="0">
                <a:latin typeface="Nyala" panose="02000504070300020003" pitchFamily="2" charset="0"/>
              </a:rPr>
              <a:t> for handling devices on IP networks.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Devices </a:t>
            </a:r>
            <a:r>
              <a:rPr lang="en-GB" sz="2200" dirty="0">
                <a:latin typeface="Nyala" panose="02000504070300020003" pitchFamily="2" charset="0"/>
              </a:rPr>
              <a:t>that typically provide SNMP include </a:t>
            </a:r>
            <a:r>
              <a:rPr lang="en-GB" sz="2200" b="1" dirty="0">
                <a:latin typeface="Nyala" panose="02000504070300020003" pitchFamily="2" charset="0"/>
              </a:rPr>
              <a:t>routers, switches, servers, workstations, </a:t>
            </a:r>
            <a:r>
              <a:rPr lang="en-GB" sz="2200" b="1" dirty="0" smtClean="0">
                <a:latin typeface="Nyala" panose="02000504070300020003" pitchFamily="2" charset="0"/>
              </a:rPr>
              <a:t>printers </a:t>
            </a:r>
            <a:r>
              <a:rPr lang="en-GB" sz="2200" dirty="0" smtClean="0">
                <a:latin typeface="Nyala" panose="02000504070300020003" pitchFamily="2" charset="0"/>
              </a:rPr>
              <a:t>and </a:t>
            </a:r>
            <a:r>
              <a:rPr lang="en-GB" sz="2200" dirty="0">
                <a:latin typeface="Nyala" panose="02000504070300020003" pitchFamily="2" charset="0"/>
              </a:rPr>
              <a:t>more.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It </a:t>
            </a:r>
            <a:r>
              <a:rPr lang="en-GB" sz="2200" dirty="0">
                <a:latin typeface="Nyala" panose="02000504070300020003" pitchFamily="2" charset="0"/>
              </a:rPr>
              <a:t>is used mainly in the network management framework </a:t>
            </a:r>
            <a:r>
              <a:rPr lang="en-GB" sz="2200" b="1" dirty="0">
                <a:latin typeface="Nyala" panose="02000504070300020003" pitchFamily="2" charset="0"/>
              </a:rPr>
              <a:t>to monitor network-attached computers </a:t>
            </a:r>
            <a:r>
              <a:rPr lang="en-GB" sz="2200" dirty="0">
                <a:latin typeface="Nyala" panose="02000504070300020003" pitchFamily="2" charset="0"/>
              </a:rPr>
              <a:t>for conditions requiring </a:t>
            </a:r>
            <a:r>
              <a:rPr lang="en-GB" sz="2200" dirty="0" smtClean="0">
                <a:latin typeface="Nyala" panose="02000504070300020003" pitchFamily="2" charset="0"/>
              </a:rPr>
              <a:t>regulatory attention.</a:t>
            </a:r>
          </a:p>
          <a:p>
            <a:pPr marL="342900" indent="-342900" algn="just">
              <a:buFont typeface="Arial" panose="020B0604020202020204" pitchFamily="34" charset="0"/>
              <a:buChar char="•"/>
            </a:pPr>
            <a:r>
              <a:rPr lang="en-GB" sz="2200" dirty="0">
                <a:latin typeface="Nyala" panose="02000504070300020003" pitchFamily="2" charset="0"/>
              </a:rPr>
              <a:t>Network administrators use SNMP </a:t>
            </a:r>
            <a:r>
              <a:rPr lang="en-GB" sz="2200" b="1" dirty="0">
                <a:latin typeface="Nyala" panose="02000504070300020003" pitchFamily="2" charset="0"/>
              </a:rPr>
              <a:t>to monitor and map network availability, performance, and error rates.</a:t>
            </a:r>
          </a:p>
          <a:p>
            <a:pPr marL="342900" indent="-342900" algn="just">
              <a:buFont typeface="Arial" panose="020B0604020202020204" pitchFamily="34" charset="0"/>
              <a:buChar char="•"/>
            </a:pPr>
            <a:r>
              <a:rPr lang="en-GB" sz="2200" dirty="0" smtClean="0">
                <a:latin typeface="Nyala" panose="02000504070300020003" pitchFamily="2" charset="0"/>
              </a:rPr>
              <a:t>Is </a:t>
            </a:r>
            <a:r>
              <a:rPr lang="en-GB" sz="2200" dirty="0">
                <a:latin typeface="Nyala" panose="02000504070300020003" pitchFamily="2" charset="0"/>
              </a:rPr>
              <a:t>an Application Layer (Layer 7) protocol, using </a:t>
            </a:r>
            <a:r>
              <a:rPr lang="en-GB" sz="2200" dirty="0" smtClean="0">
                <a:latin typeface="Nyala" panose="02000504070300020003" pitchFamily="2" charset="0"/>
              </a:rPr>
              <a:t>UDP (user data gram protocol)  </a:t>
            </a:r>
            <a:r>
              <a:rPr lang="en-GB" sz="2200" dirty="0">
                <a:latin typeface="Nyala" panose="02000504070300020003" pitchFamily="2" charset="0"/>
              </a:rPr>
              <a:t>ports 161 and </a:t>
            </a:r>
            <a:r>
              <a:rPr lang="en-GB" sz="2200" dirty="0" smtClean="0">
                <a:latin typeface="Nyala" panose="02000504070300020003" pitchFamily="2" charset="0"/>
              </a:rPr>
              <a:t>162</a:t>
            </a:r>
          </a:p>
          <a:p>
            <a:pPr marL="342900" indent="-342900" algn="just">
              <a:buFont typeface="Arial" panose="020B0604020202020204" pitchFamily="34" charset="0"/>
              <a:buChar char="•"/>
            </a:pPr>
            <a:r>
              <a:rPr lang="en-GB" sz="2200" dirty="0">
                <a:latin typeface="Nyala" panose="02000504070300020003" pitchFamily="2" charset="0"/>
              </a:rPr>
              <a:t>Facilitate the exchange of management information b/n network devices. </a:t>
            </a:r>
            <a:endParaRPr lang="en-GB" sz="2200" dirty="0" smtClean="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smtClean="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4</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640648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SNMP</a:t>
            </a:r>
          </a:p>
          <a:p>
            <a:pPr marL="460375" lvl="1" indent="-342900" algn="just">
              <a:spcAft>
                <a:spcPts val="600"/>
              </a:spcAft>
              <a:buFont typeface="Wingdings" panose="05000000000000000000" pitchFamily="2" charset="2"/>
              <a:buChar char="q"/>
              <a:defRPr/>
            </a:pPr>
            <a:endParaRPr lang="en-GB" dirty="0"/>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5</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pic>
        <p:nvPicPr>
          <p:cNvPr id="6" name="Picture 5"/>
          <p:cNvPicPr>
            <a:picLocks noChangeAspect="1"/>
          </p:cNvPicPr>
          <p:nvPr/>
        </p:nvPicPr>
        <p:blipFill>
          <a:blip r:embed="rId3"/>
          <a:stretch>
            <a:fillRect/>
          </a:stretch>
        </p:blipFill>
        <p:spPr>
          <a:xfrm>
            <a:off x="-1" y="1466062"/>
            <a:ext cx="9144001" cy="5391938"/>
          </a:xfrm>
          <a:prstGeom prst="rect">
            <a:avLst/>
          </a:prstGeom>
        </p:spPr>
      </p:pic>
    </p:spTree>
    <p:extLst>
      <p:ext uri="{BB962C8B-B14F-4D97-AF65-F5344CB8AC3E}">
        <p14:creationId xmlns:p14="http://schemas.microsoft.com/office/powerpoint/2010/main" val="12427448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sz="2200" dirty="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Is used more for real-time network monitoring rather than retroactive analysis.</a:t>
            </a:r>
          </a:p>
          <a:p>
            <a:pPr marL="800100" lvl="1" indent="-342900" algn="just">
              <a:buFont typeface="Courier New" panose="02070309020205020404" pitchFamily="49" charset="0"/>
              <a:buChar char="o"/>
            </a:pPr>
            <a:r>
              <a:rPr lang="en-GB" sz="2400" b="1" dirty="0" smtClean="0">
                <a:latin typeface="Nyala" panose="02000504070300020003" pitchFamily="2" charset="0"/>
              </a:rPr>
              <a:t>Port 161 is </a:t>
            </a:r>
            <a:r>
              <a:rPr lang="en-GB" sz="2400" b="1" dirty="0">
                <a:latin typeface="Nyala" panose="02000504070300020003" pitchFamily="2" charset="0"/>
              </a:rPr>
              <a:t>used to send information from the manager to the installed </a:t>
            </a:r>
            <a:r>
              <a:rPr lang="en-GB" sz="2400" b="1" dirty="0" smtClean="0">
                <a:latin typeface="Nyala" panose="02000504070300020003" pitchFamily="2" charset="0"/>
              </a:rPr>
              <a:t>agents.</a:t>
            </a:r>
          </a:p>
          <a:p>
            <a:pPr marL="800100" lvl="1" indent="-342900" algn="just">
              <a:buFont typeface="Courier New" panose="02070309020205020404" pitchFamily="49" charset="0"/>
              <a:buChar char="o"/>
            </a:pPr>
            <a:r>
              <a:rPr lang="en-GB" sz="2400" b="1" dirty="0" smtClean="0">
                <a:latin typeface="Nyala" panose="02000504070300020003" pitchFamily="2" charset="0"/>
              </a:rPr>
              <a:t>Port 162 </a:t>
            </a:r>
            <a:r>
              <a:rPr lang="en-GB" sz="2400" b="1" dirty="0">
                <a:latin typeface="Nyala" panose="02000504070300020003" pitchFamily="2" charset="0"/>
              </a:rPr>
              <a:t>is used for agents to send messages to the </a:t>
            </a:r>
            <a:r>
              <a:rPr lang="en-GB" sz="2400" b="1" dirty="0" smtClean="0">
                <a:latin typeface="Nyala" panose="02000504070300020003" pitchFamily="2" charset="0"/>
              </a:rPr>
              <a:t>manager.</a:t>
            </a:r>
            <a:endParaRPr lang="en-GB" sz="2400" b="1" dirty="0">
              <a:latin typeface="Nyala" panose="02000504070300020003" pitchFamily="2" charset="0"/>
            </a:endParaRPr>
          </a:p>
          <a:p>
            <a:pPr marL="342900" indent="-342900" algn="just">
              <a:buFont typeface="Arial" panose="020B0604020202020204" pitchFamily="34" charset="0"/>
              <a:buChar char="•"/>
            </a:pPr>
            <a:r>
              <a:rPr lang="en-GB" sz="2200" dirty="0">
                <a:latin typeface="Nyala" panose="02000504070300020003" pitchFamily="2" charset="0"/>
              </a:rPr>
              <a:t>SNMP facilitates the concept of manager and agent.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A </a:t>
            </a:r>
            <a:r>
              <a:rPr lang="en-GB" sz="2200" dirty="0">
                <a:latin typeface="Nyala" panose="02000504070300020003" pitchFamily="2" charset="0"/>
              </a:rPr>
              <a:t>manager, generally </a:t>
            </a:r>
            <a:r>
              <a:rPr lang="en-GB" sz="2200" b="1" dirty="0">
                <a:latin typeface="Nyala" panose="02000504070300020003" pitchFamily="2" charset="0"/>
              </a:rPr>
              <a:t>a host, controls and monitors a group of agents, usually routers. </a:t>
            </a:r>
            <a:endParaRPr lang="en-GB" sz="2200" b="1"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The </a:t>
            </a:r>
            <a:r>
              <a:rPr lang="en-GB" sz="2200" dirty="0">
                <a:latin typeface="Nyala" panose="02000504070300020003" pitchFamily="2" charset="0"/>
              </a:rPr>
              <a:t>protocol is designed to monitor </a:t>
            </a:r>
            <a:r>
              <a:rPr lang="en-GB" sz="2200" dirty="0" smtClean="0">
                <a:latin typeface="Nyala" panose="02000504070300020003" pitchFamily="2" charset="0"/>
              </a:rPr>
              <a:t>different devices </a:t>
            </a:r>
            <a:r>
              <a:rPr lang="en-GB" sz="2200" dirty="0">
                <a:latin typeface="Nyala" panose="02000504070300020003" pitchFamily="2" charset="0"/>
              </a:rPr>
              <a:t>and installed on various physical networks at the application level.</a:t>
            </a: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6</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188142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sz="2200" dirty="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An </a:t>
            </a:r>
            <a:r>
              <a:rPr lang="en-GB" sz="2200" dirty="0">
                <a:latin typeface="Nyala" panose="02000504070300020003" pitchFamily="2" charset="0"/>
              </a:rPr>
              <a:t>SNMP-managed network includes </a:t>
            </a:r>
            <a:r>
              <a:rPr lang="en-GB" sz="2200" b="1" dirty="0">
                <a:solidFill>
                  <a:srgbClr val="FF0000"/>
                </a:solidFill>
                <a:latin typeface="Nyala" panose="02000504070300020003" pitchFamily="2" charset="0"/>
              </a:rPr>
              <a:t>three key components. </a:t>
            </a:r>
            <a:endParaRPr lang="en-GB" sz="2200" b="1" dirty="0" smtClean="0">
              <a:solidFill>
                <a:srgbClr val="FF0000"/>
              </a:solidFill>
              <a:latin typeface="Nyala" panose="02000504070300020003" pitchFamily="2" charset="0"/>
            </a:endParaRPr>
          </a:p>
          <a:p>
            <a:pPr marL="457200" indent="-457200" algn="just">
              <a:buFont typeface="+mj-lt"/>
              <a:buAutoNum type="arabicPeriod"/>
            </a:pPr>
            <a:r>
              <a:rPr lang="en-GB" sz="2200" b="1" dirty="0">
                <a:latin typeface="Nyala" panose="02000504070300020003" pitchFamily="2" charset="0"/>
              </a:rPr>
              <a:t>Network management system (NMS)</a:t>
            </a:r>
            <a:r>
              <a:rPr lang="en-GB" sz="2200" dirty="0">
                <a:latin typeface="Nyala" panose="02000504070300020003" pitchFamily="2" charset="0"/>
              </a:rPr>
              <a:t> </a:t>
            </a:r>
          </a:p>
          <a:p>
            <a:pPr marL="342900" indent="-342900" algn="just">
              <a:buFont typeface="Arial" panose="020B0604020202020204" pitchFamily="34" charset="0"/>
              <a:buChar char="•"/>
            </a:pPr>
            <a:r>
              <a:rPr lang="en-GB" sz="2200" dirty="0" smtClean="0">
                <a:latin typeface="Nyala" panose="02000504070300020003" pitchFamily="2" charset="0"/>
              </a:rPr>
              <a:t>Executes </a:t>
            </a:r>
            <a:r>
              <a:rPr lang="en-GB" sz="2200" b="1" dirty="0">
                <a:latin typeface="Nyala" panose="02000504070300020003" pitchFamily="2" charset="0"/>
              </a:rPr>
              <a:t>applications</a:t>
            </a:r>
            <a:r>
              <a:rPr lang="en-GB" sz="2200" dirty="0">
                <a:latin typeface="Nyala" panose="02000504070300020003" pitchFamily="2" charset="0"/>
              </a:rPr>
              <a:t> that monitor and control managed devices.</a:t>
            </a:r>
            <a:endParaRPr lang="en-GB" sz="2000" dirty="0"/>
          </a:p>
          <a:p>
            <a:pPr marL="342900" indent="-342900" algn="just">
              <a:buFont typeface="Arial" panose="020B0604020202020204" pitchFamily="34" charset="0"/>
              <a:buChar char="•"/>
            </a:pPr>
            <a:r>
              <a:rPr lang="en-GB" sz="2200" dirty="0">
                <a:latin typeface="Nyala" panose="02000504070300020003" pitchFamily="2" charset="0"/>
              </a:rPr>
              <a:t>Executes monitoring applications, management processes and </a:t>
            </a:r>
            <a:r>
              <a:rPr lang="en-GB" sz="2200" b="1" dirty="0">
                <a:latin typeface="Nyala" panose="02000504070300020003" pitchFamily="2" charset="0"/>
              </a:rPr>
              <a:t>controls managed devices. </a:t>
            </a:r>
          </a:p>
          <a:p>
            <a:pPr marL="342900" indent="-342900" algn="just">
              <a:buFont typeface="Arial" panose="020B0604020202020204" pitchFamily="34" charset="0"/>
              <a:buChar char="•"/>
            </a:pPr>
            <a:r>
              <a:rPr lang="en-GB" sz="2200" dirty="0">
                <a:latin typeface="Nyala" panose="02000504070300020003" pitchFamily="2" charset="0"/>
              </a:rPr>
              <a:t>A network might be managed by one or more management </a:t>
            </a:r>
            <a:r>
              <a:rPr lang="en-GB" sz="2200" dirty="0" smtClean="0">
                <a:latin typeface="Nyala" panose="02000504070300020003" pitchFamily="2" charset="0"/>
              </a:rPr>
              <a:t>systems.</a:t>
            </a:r>
          </a:p>
          <a:p>
            <a:pPr marL="342900" indent="-342900" algn="just">
              <a:buFont typeface="Arial" panose="020B0604020202020204" pitchFamily="34" charset="0"/>
              <a:buChar char="•"/>
            </a:pPr>
            <a:r>
              <a:rPr lang="en-GB" sz="2200" b="1" dirty="0" smtClean="0">
                <a:latin typeface="Nyala" panose="02000504070300020003" pitchFamily="2" charset="0"/>
              </a:rPr>
              <a:t>NMS server</a:t>
            </a:r>
            <a:r>
              <a:rPr lang="en-GB" sz="2200" dirty="0" smtClean="0">
                <a:latin typeface="Nyala" panose="02000504070300020003" pitchFamily="2" charset="0"/>
              </a:rPr>
              <a:t>:- At </a:t>
            </a:r>
            <a:r>
              <a:rPr lang="en-GB" sz="2200" dirty="0">
                <a:latin typeface="Nyala" panose="02000504070300020003" pitchFamily="2" charset="0"/>
              </a:rPr>
              <a:t>least one network management console, which may be a server or workstation, depending on the size of the network, </a:t>
            </a:r>
            <a:r>
              <a:rPr lang="en-GB" sz="2200" b="1" dirty="0">
                <a:latin typeface="Nyala" panose="02000504070300020003" pitchFamily="2" charset="0"/>
              </a:rPr>
              <a:t>collects data from multiple managed devices at regular intervals</a:t>
            </a:r>
            <a:r>
              <a:rPr lang="en-GB" sz="2200" dirty="0">
                <a:latin typeface="Nyala" panose="02000504070300020003" pitchFamily="2" charset="0"/>
              </a:rPr>
              <a:t> in a process called polling</a:t>
            </a:r>
            <a:r>
              <a:rPr lang="en-GB" sz="2200" dirty="0" smtClean="0">
                <a:latin typeface="Nyala" panose="02000504070300020003" pitchFamily="2" charset="0"/>
              </a:rPr>
              <a:t>.</a:t>
            </a:r>
            <a:r>
              <a:rPr lang="en-GB" dirty="0" smtClean="0"/>
              <a:t> </a:t>
            </a: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7</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1427663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marL="457200" indent="-457200" algn="just">
              <a:buFont typeface="+mj-lt"/>
              <a:buAutoNum type="arabicPeriod" startAt="2"/>
            </a:pPr>
            <a:r>
              <a:rPr lang="en-GB" sz="2200" b="1" dirty="0" smtClean="0">
                <a:latin typeface="Nyala" panose="02000504070300020003" pitchFamily="2" charset="0"/>
              </a:rPr>
              <a:t>Agent</a:t>
            </a:r>
            <a:r>
              <a:rPr lang="en-GB" sz="2200" dirty="0">
                <a:latin typeface="Nyala" panose="02000504070300020003" pitchFamily="2" charset="0"/>
              </a:rPr>
              <a:t> </a:t>
            </a:r>
          </a:p>
          <a:p>
            <a:pPr marL="342900" indent="-342900" algn="just">
              <a:buFont typeface="Arial" panose="020B0604020202020204" pitchFamily="34" charset="0"/>
              <a:buChar char="•"/>
            </a:pPr>
            <a:r>
              <a:rPr lang="en-GB" sz="2200" dirty="0" smtClean="0">
                <a:latin typeface="Nyala" panose="02000504070300020003" pitchFamily="2" charset="0"/>
              </a:rPr>
              <a:t>An </a:t>
            </a:r>
            <a:r>
              <a:rPr lang="en-GB" sz="2200" dirty="0">
                <a:latin typeface="Nyala" panose="02000504070300020003" pitchFamily="2" charset="0"/>
              </a:rPr>
              <a:t>agent is a network-management </a:t>
            </a:r>
            <a:r>
              <a:rPr lang="en-GB" sz="2200" b="1" dirty="0">
                <a:latin typeface="Nyala" panose="02000504070300020003" pitchFamily="2" charset="0"/>
              </a:rPr>
              <a:t>software</a:t>
            </a:r>
            <a:r>
              <a:rPr lang="en-GB" sz="2200" dirty="0">
                <a:latin typeface="Nyala" panose="02000504070300020003" pitchFamily="2" charset="0"/>
              </a:rPr>
              <a:t> mechanism that consists of a managed device. </a:t>
            </a:r>
            <a:endParaRPr lang="en-GB" sz="2200"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Each </a:t>
            </a:r>
            <a:r>
              <a:rPr lang="en-GB" sz="2200" dirty="0">
                <a:latin typeface="Nyala" panose="02000504070300020003" pitchFamily="2" charset="0"/>
              </a:rPr>
              <a:t>managed device runs a network management agent, which is a software routine that </a:t>
            </a:r>
            <a:r>
              <a:rPr lang="en-GB" sz="2200" b="1" dirty="0">
                <a:latin typeface="Nyala" panose="02000504070300020003" pitchFamily="2" charset="0"/>
              </a:rPr>
              <a:t>collects information about the device’s operation and provides it to the NMS. </a:t>
            </a:r>
            <a:endParaRPr lang="en-GB" sz="2200" b="1" dirty="0" smtClean="0">
              <a:latin typeface="Nyala" panose="02000504070300020003" pitchFamily="2" charset="0"/>
            </a:endParaRPr>
          </a:p>
          <a:p>
            <a:pPr marL="342900" indent="-342900" algn="just">
              <a:buFont typeface="Arial" panose="020B0604020202020204" pitchFamily="34" charset="0"/>
              <a:buChar char="•"/>
            </a:pPr>
            <a:r>
              <a:rPr lang="en-GB" sz="2200" dirty="0" smtClean="0">
                <a:latin typeface="Nyala" panose="02000504070300020003" pitchFamily="2" charset="0"/>
              </a:rPr>
              <a:t>Resides </a:t>
            </a:r>
            <a:r>
              <a:rPr lang="en-GB" sz="2200" dirty="0">
                <a:latin typeface="Nyala" panose="02000504070300020003" pitchFamily="2" charset="0"/>
              </a:rPr>
              <a:t>on each managed device and translates local management information data, such </a:t>
            </a:r>
            <a:r>
              <a:rPr lang="en-GB" sz="2200" dirty="0" smtClean="0">
                <a:latin typeface="Nyala" panose="02000504070300020003" pitchFamily="2" charset="0"/>
              </a:rPr>
              <a:t>as:</a:t>
            </a:r>
          </a:p>
          <a:p>
            <a:pPr marL="800100" lvl="1" indent="-342900" algn="just">
              <a:buFont typeface="Courier New" panose="02070309020205020404" pitchFamily="49" charset="0"/>
              <a:buChar char="o"/>
            </a:pPr>
            <a:r>
              <a:rPr lang="en-GB" sz="2200" dirty="0" smtClean="0">
                <a:latin typeface="Nyala" panose="02000504070300020003" pitchFamily="2" charset="0"/>
              </a:rPr>
              <a:t>performance </a:t>
            </a:r>
            <a:r>
              <a:rPr lang="en-GB" sz="2200" dirty="0">
                <a:latin typeface="Nyala" panose="02000504070300020003" pitchFamily="2" charset="0"/>
              </a:rPr>
              <a:t>information or event and error information caught in software traps, into a readable form for the management system. </a:t>
            </a:r>
            <a:endParaRPr lang="en-GB" sz="2200" dirty="0" smtClean="0">
              <a:latin typeface="Nyala" panose="02000504070300020003" pitchFamily="2" charset="0"/>
            </a:endParaRPr>
          </a:p>
          <a:p>
            <a:pPr marL="800100" lvl="1" indent="-342900" algn="just">
              <a:buFont typeface="Courier New" panose="02070309020205020404" pitchFamily="49" charset="0"/>
              <a:buChar char="o"/>
            </a:pPr>
            <a:r>
              <a:rPr lang="en-GB" sz="2200" dirty="0" smtClean="0">
                <a:latin typeface="Nyala" panose="02000504070300020003" pitchFamily="2" charset="0"/>
              </a:rPr>
              <a:t>on </a:t>
            </a:r>
            <a:r>
              <a:rPr lang="en-GB" sz="2200" dirty="0">
                <a:latin typeface="Nyala" panose="02000504070300020003" pitchFamily="2" charset="0"/>
              </a:rPr>
              <a:t>a server, an agent can measure how many users are connected to the server or what percentage of the processor’s resources are used at any given time. So as not to affect the performance of a device while collecting information, agents demand minimal processing resources.</a:t>
            </a:r>
          </a:p>
          <a:p>
            <a:pPr algn="just"/>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8</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2983877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313897"/>
            <a:ext cx="8175009" cy="693954"/>
          </a:xfrm>
        </p:spPr>
        <p:txBody>
          <a:bodyPr>
            <a:noAutofit/>
          </a:bodyPr>
          <a:lstStyle/>
          <a:p>
            <a:r>
              <a:rPr lang="en-GB" sz="2800" b="1" dirty="0">
                <a:latin typeface="Nyala" panose="02000504070300020003" pitchFamily="2" charset="0"/>
              </a:rPr>
              <a:t>Network Management </a:t>
            </a:r>
            <a:r>
              <a:rPr lang="en-GB" sz="2800" b="1" dirty="0" smtClean="0">
                <a:latin typeface="Nyala" panose="02000504070300020003" pitchFamily="2" charset="0"/>
              </a:rPr>
              <a:t>Tools </a:t>
            </a:r>
            <a:endParaRPr lang="en-US" sz="2800" b="1" dirty="0">
              <a:latin typeface="Nyala" panose="02000504070300020003" pitchFamily="2" charset="0"/>
            </a:endParaRPr>
          </a:p>
        </p:txBody>
      </p:sp>
      <p:sp>
        <p:nvSpPr>
          <p:cNvPr id="3" name="Subtitle 2"/>
          <p:cNvSpPr>
            <a:spLocks noGrp="1"/>
          </p:cNvSpPr>
          <p:nvPr>
            <p:ph type="subTitle" idx="1"/>
          </p:nvPr>
        </p:nvSpPr>
        <p:spPr>
          <a:xfrm>
            <a:off x="532263" y="1007852"/>
            <a:ext cx="7983087" cy="5488482"/>
          </a:xfrm>
        </p:spPr>
        <p:txBody>
          <a:bodyPr>
            <a:noAutofit/>
          </a:bodyPr>
          <a:lstStyle/>
          <a:p>
            <a:pPr marL="460375" lvl="1" indent="-342900" algn="just">
              <a:spcAft>
                <a:spcPts val="600"/>
              </a:spcAft>
              <a:buFont typeface="Wingdings" panose="05000000000000000000" pitchFamily="2" charset="2"/>
              <a:buChar char="q"/>
              <a:defRPr/>
            </a:pPr>
            <a:r>
              <a:rPr lang="en-GB" sz="2400" b="1" dirty="0" smtClean="0">
                <a:solidFill>
                  <a:schemeClr val="hlink"/>
                </a:solidFill>
                <a:latin typeface="Nyala" panose="02000504070300020003" pitchFamily="2" charset="0"/>
              </a:rPr>
              <a:t>Basic </a:t>
            </a:r>
            <a:r>
              <a:rPr lang="en-GB" sz="2400" b="1" dirty="0">
                <a:solidFill>
                  <a:schemeClr val="hlink"/>
                </a:solidFill>
                <a:latin typeface="Nyala" panose="02000504070300020003" pitchFamily="2" charset="0"/>
              </a:rPr>
              <a:t>concepts of </a:t>
            </a:r>
            <a:r>
              <a:rPr lang="en-GB" sz="2400" b="1" dirty="0" smtClean="0">
                <a:solidFill>
                  <a:schemeClr val="hlink"/>
                </a:solidFill>
                <a:latin typeface="Nyala" panose="02000504070300020003" pitchFamily="2" charset="0"/>
              </a:rPr>
              <a:t>SNMP</a:t>
            </a:r>
            <a:endParaRPr lang="en-GB" dirty="0"/>
          </a:p>
          <a:p>
            <a:pPr marL="457200" indent="-457200" algn="just">
              <a:buFont typeface="+mj-lt"/>
              <a:buAutoNum type="arabicPeriod" startAt="3"/>
            </a:pPr>
            <a:r>
              <a:rPr lang="en-GB" sz="2200" b="1" dirty="0">
                <a:latin typeface="Nyala" panose="02000504070300020003" pitchFamily="2" charset="0"/>
              </a:rPr>
              <a:t>Managed Device </a:t>
            </a:r>
          </a:p>
          <a:p>
            <a:pPr marL="342900" indent="-342900" algn="just">
              <a:buFont typeface="Arial" panose="020B0604020202020204" pitchFamily="34" charset="0"/>
              <a:buChar char="•"/>
            </a:pPr>
            <a:r>
              <a:rPr lang="en-GB" sz="2200" dirty="0" smtClean="0">
                <a:latin typeface="Nyala" panose="02000504070300020003" pitchFamily="2" charset="0"/>
              </a:rPr>
              <a:t>It </a:t>
            </a:r>
            <a:r>
              <a:rPr lang="en-GB" sz="2200" dirty="0">
                <a:latin typeface="Nyala" panose="02000504070300020003" pitchFamily="2" charset="0"/>
              </a:rPr>
              <a:t>is a network node Such as a router, a switch, a computer, or a firewall </a:t>
            </a:r>
            <a:r>
              <a:rPr lang="en-GB" sz="2200" dirty="0" smtClean="0">
                <a:latin typeface="Nyala" panose="02000504070300020003" pitchFamily="2" charset="0"/>
              </a:rPr>
              <a:t> that </a:t>
            </a:r>
            <a:r>
              <a:rPr lang="en-GB" sz="2200" b="1" dirty="0">
                <a:latin typeface="Nyala" panose="02000504070300020003" pitchFamily="2" charset="0"/>
              </a:rPr>
              <a:t>executes</a:t>
            </a:r>
            <a:r>
              <a:rPr lang="en-GB" sz="2200" dirty="0">
                <a:latin typeface="Nyala" panose="02000504070300020003" pitchFamily="2" charset="0"/>
              </a:rPr>
              <a:t> an SNMP interface that enables unidirectional (read-only) or bidirectional access to node-specific </a:t>
            </a:r>
            <a:r>
              <a:rPr lang="en-GB" sz="2200" dirty="0" smtClean="0">
                <a:latin typeface="Nyala" panose="02000504070300020003" pitchFamily="2" charset="0"/>
              </a:rPr>
              <a:t>information.</a:t>
            </a:r>
          </a:p>
          <a:p>
            <a:pPr marL="342900" indent="-342900" algn="just">
              <a:buFont typeface="Arial" panose="020B0604020202020204" pitchFamily="34" charset="0"/>
              <a:buChar char="•"/>
            </a:pPr>
            <a:r>
              <a:rPr lang="en-GB" sz="2200" dirty="0" smtClean="0">
                <a:latin typeface="Nyala" panose="02000504070300020003" pitchFamily="2" charset="0"/>
              </a:rPr>
              <a:t>Managed </a:t>
            </a:r>
            <a:r>
              <a:rPr lang="en-GB" sz="2200" dirty="0">
                <a:latin typeface="Nyala" panose="02000504070300020003" pitchFamily="2" charset="0"/>
              </a:rPr>
              <a:t>devices collect and store management information, making it available </a:t>
            </a:r>
            <a:r>
              <a:rPr lang="en-GB" sz="2200" dirty="0" smtClean="0">
                <a:latin typeface="Nyala" panose="02000504070300020003" pitchFamily="2" charset="0"/>
              </a:rPr>
              <a:t>through SNMP to other management systems having the same protocol compatibility.</a:t>
            </a:r>
          </a:p>
          <a:p>
            <a:pPr marL="342900" indent="-342900" algn="just">
              <a:buFont typeface="Arial" panose="020B0604020202020204" pitchFamily="34" charset="0"/>
              <a:buChar char="•"/>
            </a:pPr>
            <a:r>
              <a:rPr lang="en-GB" sz="2200" dirty="0" smtClean="0">
                <a:latin typeface="Nyala" panose="02000504070300020003" pitchFamily="2" charset="0"/>
              </a:rPr>
              <a:t>This can be any characteristic of the device that is monitored, including components such as a processor, memory, hard disk, or NIC, or intangibles such as performance or utilization.</a:t>
            </a:r>
          </a:p>
          <a:p>
            <a:pPr marL="342900" indent="-342900" algn="just">
              <a:buFont typeface="Arial" panose="020B0604020202020204" pitchFamily="34" charset="0"/>
              <a:buChar char="•"/>
            </a:pPr>
            <a:r>
              <a:rPr lang="en-GB" sz="2200" dirty="0" smtClean="0">
                <a:latin typeface="Nyala" panose="02000504070300020003" pitchFamily="2" charset="0"/>
              </a:rPr>
              <a:t>Each </a:t>
            </a:r>
            <a:r>
              <a:rPr lang="en-GB" sz="2200" dirty="0">
                <a:latin typeface="Nyala" panose="02000504070300020003" pitchFamily="2" charset="0"/>
              </a:rPr>
              <a:t>managed object is assigned an OID (object identifier), which is standardized across all NMSs.</a:t>
            </a:r>
          </a:p>
          <a:p>
            <a:endParaRPr lang="en-GB" dirty="0"/>
          </a:p>
          <a:p>
            <a:endParaRPr lang="en-GB" sz="2200" dirty="0">
              <a:latin typeface="Nyala" panose="02000504070300020003" pitchFamily="2" charset="0"/>
            </a:endParaRPr>
          </a:p>
          <a:p>
            <a:pPr marL="342900" indent="-342900" algn="just">
              <a:buFont typeface="Arial" panose="020B0604020202020204" pitchFamily="34" charset="0"/>
              <a:buChar char="•"/>
            </a:pPr>
            <a:endParaRPr lang="en-GB" sz="2200" dirty="0">
              <a:latin typeface="Nyala" panose="02000504070300020003" pitchFamily="2" charset="0"/>
            </a:endParaRPr>
          </a:p>
        </p:txBody>
      </p:sp>
      <p:sp>
        <p:nvSpPr>
          <p:cNvPr id="5" name="Slide Number Placeholder 4"/>
          <p:cNvSpPr>
            <a:spLocks noGrp="1"/>
          </p:cNvSpPr>
          <p:nvPr>
            <p:ph type="sldNum" sz="quarter" idx="12"/>
          </p:nvPr>
        </p:nvSpPr>
        <p:spPr/>
        <p:txBody>
          <a:bodyPr/>
          <a:lstStyle/>
          <a:p>
            <a:fld id="{1E77DF2A-035D-48D9-A4A6-F86C615D859E}" type="slidenum">
              <a:rPr lang="en-US" smtClean="0"/>
              <a:pPr/>
              <a:t>9</a:t>
            </a:fld>
            <a:endParaRPr lang="en-US" dirty="0"/>
          </a:p>
        </p:txBody>
      </p:sp>
      <p:sp>
        <p:nvSpPr>
          <p:cNvPr id="4" name="Footer Placeholder 3"/>
          <p:cNvSpPr>
            <a:spLocks noGrp="1"/>
          </p:cNvSpPr>
          <p:nvPr>
            <p:ph type="ftr" sz="quarter" idx="11"/>
          </p:nvPr>
        </p:nvSpPr>
        <p:spPr/>
        <p:txBody>
          <a:bodyPr/>
          <a:lstStyle/>
          <a:p>
            <a:r>
              <a:rPr lang="en-US" dirty="0" smtClean="0"/>
              <a:t>By: Mulatu D.</a:t>
            </a:r>
            <a:endParaRPr lang="en-US" dirty="0"/>
          </a:p>
        </p:txBody>
      </p:sp>
    </p:spTree>
    <p:extLst>
      <p:ext uri="{BB962C8B-B14F-4D97-AF65-F5344CB8AC3E}">
        <p14:creationId xmlns:p14="http://schemas.microsoft.com/office/powerpoint/2010/main" val="3819391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uke9">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4261</TotalTime>
  <Words>2776</Words>
  <Application>Microsoft Office PowerPoint</Application>
  <PresentationFormat>On-screen Show (4:3)</PresentationFormat>
  <Paragraphs>339</Paragraphs>
  <Slides>32</Slides>
  <Notes>7</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duke9</vt:lpstr>
      <vt:lpstr>Software security  SEng 3071</vt:lpstr>
      <vt:lpstr>Presentation outline</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Network Management Tools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user-pc</dc:creator>
  <cp:lastModifiedBy>lab3</cp:lastModifiedBy>
  <cp:revision>809</cp:revision>
  <cp:lastPrinted>2020-02-28T13:15:00Z</cp:lastPrinted>
  <dcterms:created xsi:type="dcterms:W3CDTF">2020-02-27T12:09:34Z</dcterms:created>
  <dcterms:modified xsi:type="dcterms:W3CDTF">2023-05-10T21:31:58Z</dcterms:modified>
</cp:coreProperties>
</file>