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60" r:id="rId5"/>
    <p:sldId id="289" r:id="rId6"/>
    <p:sldId id="261" r:id="rId7"/>
    <p:sldId id="262" r:id="rId8"/>
    <p:sldId id="263" r:id="rId9"/>
    <p:sldId id="264" r:id="rId10"/>
    <p:sldId id="265" r:id="rId11"/>
    <p:sldId id="272" r:id="rId12"/>
    <p:sldId id="283" r:id="rId13"/>
    <p:sldId id="282" r:id="rId14"/>
    <p:sldId id="284" r:id="rId15"/>
    <p:sldId id="286" r:id="rId16"/>
    <p:sldId id="287" r:id="rId17"/>
    <p:sldId id="288" r:id="rId18"/>
    <p:sldId id="266" r:id="rId19"/>
    <p:sldId id="271" r:id="rId20"/>
    <p:sldId id="267" r:id="rId21"/>
    <p:sldId id="268" r:id="rId22"/>
    <p:sldId id="269" r:id="rId23"/>
    <p:sldId id="270" r:id="rId24"/>
    <p:sldId id="285" r:id="rId2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726" y="7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1A5554-F6A1-43A3-9C07-50FC99EA038E}" type="datetimeFigureOut">
              <a:rPr lang="en-US" smtClean="0"/>
              <a:t>3/28/2023</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8D650-0C31-4AC1-844F-4383995E059A}" type="slidenum">
              <a:rPr lang="en-US" smtClean="0"/>
              <a:t>‹#›</a:t>
            </a:fld>
            <a:endParaRPr lang="en-US"/>
          </a:p>
        </p:txBody>
      </p:sp>
    </p:spTree>
    <p:extLst>
      <p:ext uri="{BB962C8B-B14F-4D97-AF65-F5344CB8AC3E}">
        <p14:creationId xmlns:p14="http://schemas.microsoft.com/office/powerpoint/2010/main" val="178682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8D650-0C31-4AC1-844F-4383995E059A}" type="slidenum">
              <a:rPr lang="en-US" smtClean="0"/>
              <a:t>11</a:t>
            </a:fld>
            <a:endParaRPr lang="en-US"/>
          </a:p>
        </p:txBody>
      </p:sp>
    </p:spTree>
    <p:extLst>
      <p:ext uri="{BB962C8B-B14F-4D97-AF65-F5344CB8AC3E}">
        <p14:creationId xmlns:p14="http://schemas.microsoft.com/office/powerpoint/2010/main" val="78426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E8D650-0C31-4AC1-844F-4383995E059A}" type="slidenum">
              <a:rPr lang="en-US" smtClean="0"/>
              <a:t>18</a:t>
            </a:fld>
            <a:endParaRPr lang="en-US"/>
          </a:p>
        </p:txBody>
      </p:sp>
    </p:spTree>
    <p:extLst>
      <p:ext uri="{BB962C8B-B14F-4D97-AF65-F5344CB8AC3E}">
        <p14:creationId xmlns:p14="http://schemas.microsoft.com/office/powerpoint/2010/main" val="278058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2D58118-4C36-465D-80A8-752FF3BA798C}" type="datetimeFigureOut">
              <a:rPr lang="en-US" smtClean="0"/>
              <a:pPr/>
              <a:t>3/28/2023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DA7DB56-898E-4826-B893-EFCF07BB6B86}"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D58118-4C36-465D-80A8-752FF3BA798C}"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74641"/>
            <a:ext cx="723138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D58118-4C36-465D-80A8-752FF3BA798C}"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D58118-4C36-465D-80A8-752FF3BA798C}"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D58118-4C36-465D-80A8-752FF3BA798C}"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DB56-898E-4826-B893-EFCF07BB6B86}"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p>
            <a:r>
              <a:rPr kumimoji="0" lang="en-US"/>
              <a:t>Click to edit Master title style</a:t>
            </a:r>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D58118-4C36-465D-80A8-752FF3BA798C}"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D58118-4C36-465D-80A8-752FF3BA798C}" type="datetimeFigureOut">
              <a:rPr lang="en-US" smtClean="0"/>
              <a:pPr/>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2D58118-4C36-465D-80A8-752FF3BA798C}" type="datetimeFigureOut">
              <a:rPr lang="en-US" smtClean="0"/>
              <a:pPr/>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2D58118-4C36-465D-80A8-752FF3BA798C}" type="datetimeFigureOut">
              <a:rPr lang="en-US" smtClean="0"/>
              <a:pPr/>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7DB56-898E-4826-B893-EFCF07BB6B86}"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D58118-4C36-465D-80A8-752FF3BA798C}"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DB56-898E-4826-B893-EFCF07BB6B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2D58118-4C36-465D-80A8-752FF3BA798C}"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DB56-898E-4826-B893-EFCF07BB6B86}"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2D58118-4C36-465D-80A8-752FF3BA798C}" type="datetimeFigureOut">
              <a:rPr lang="en-US" smtClean="0"/>
              <a:pPr/>
              <a:t>3/28/2023</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DA7DB56-898E-4826-B893-EFCF07BB6B86}"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9817"/>
            <a:ext cx="10599420" cy="1676400"/>
          </a:xfrm>
        </p:spPr>
        <p:txBody>
          <a:bodyPr>
            <a:normAutofit/>
          </a:bodyPr>
          <a:lstStyle/>
          <a:p>
            <a:pPr algn="ctr"/>
            <a:r>
              <a:rPr lang="en-US" sz="3600" dirty="0">
                <a:solidFill>
                  <a:schemeClr val="tx1"/>
                </a:solidFill>
                <a:latin typeface="Algerian" pitchFamily="82" charset="0"/>
              </a:rPr>
              <a:t>Chapter Two</a:t>
            </a:r>
          </a:p>
        </p:txBody>
      </p:sp>
      <p:sp>
        <p:nvSpPr>
          <p:cNvPr id="5" name="Content Placeholder 4"/>
          <p:cNvSpPr>
            <a:spLocks noGrp="1"/>
          </p:cNvSpPr>
          <p:nvPr>
            <p:ph idx="1"/>
          </p:nvPr>
        </p:nvSpPr>
        <p:spPr>
          <a:xfrm>
            <a:off x="1905000" y="1905000"/>
            <a:ext cx="9753600" cy="3962400"/>
          </a:xfrm>
        </p:spPr>
        <p:txBody>
          <a:bodyPr/>
          <a:lstStyle/>
          <a:p>
            <a:pPr>
              <a:buNone/>
            </a:pPr>
            <a:r>
              <a:rPr lang="en-US" sz="2800" dirty="0">
                <a:latin typeface="Algerian" pitchFamily="82" charset="0"/>
              </a:rPr>
              <a:t> Queuing System   and   Discrete- Event Simulation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lstStyle/>
          <a:p>
            <a:pPr marL="82296" lvl="0" indent="0">
              <a:buNone/>
            </a:pPr>
            <a:r>
              <a:rPr lang="en-US" b="1" dirty="0">
                <a:latin typeface="Centaur" pitchFamily="18" charset="0"/>
              </a:rPr>
              <a:t>                                          Cont… </a:t>
            </a:r>
          </a:p>
          <a:p>
            <a:endParaRPr lang="en-US" dirty="0"/>
          </a:p>
        </p:txBody>
      </p:sp>
      <p:pic>
        <p:nvPicPr>
          <p:cNvPr id="4" name="Picture 3"/>
          <p:cNvPicPr/>
          <p:nvPr/>
        </p:nvPicPr>
        <p:blipFill>
          <a:blip r:embed="rId2"/>
          <a:srcRect/>
          <a:stretch>
            <a:fillRect/>
          </a:stretch>
        </p:blipFill>
        <p:spPr bwMode="auto">
          <a:xfrm>
            <a:off x="2278380" y="990600"/>
            <a:ext cx="8122920" cy="2676444"/>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2872740" y="3657601"/>
            <a:ext cx="6277928" cy="30194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0"/>
            <a:ext cx="10591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10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910" y="152400"/>
            <a:ext cx="10599420" cy="381000"/>
          </a:xfrm>
        </p:spPr>
        <p:txBody>
          <a:bodyPr>
            <a:normAutofit fontScale="90000"/>
          </a:bodyPr>
          <a:lstStyle/>
          <a:p>
            <a:pPr algn="ctr"/>
            <a:r>
              <a:rPr lang="en-US" sz="2000" dirty="0">
                <a:effectLst>
                  <a:outerShdw blurRad="38100" dist="38100" dir="2700000" algn="tl">
                    <a:srgbClr val="000000">
                      <a:alpha val="43137"/>
                    </a:srgbClr>
                  </a:outerShdw>
                </a:effectLst>
                <a:latin typeface="Algerian" pitchFamily="82" charset="0"/>
              </a:rPr>
              <a:t>SINGLE CHANNEL Queuing PROBELEM EXAMPLE </a:t>
            </a:r>
          </a:p>
        </p:txBody>
      </p:sp>
      <p:sp>
        <p:nvSpPr>
          <p:cNvPr id="5" name="Content Placeholder 4"/>
          <p:cNvSpPr>
            <a:spLocks noGrp="1"/>
          </p:cNvSpPr>
          <p:nvPr>
            <p:ph idx="1"/>
          </p:nvPr>
        </p:nvSpPr>
        <p:spPr>
          <a:xfrm>
            <a:off x="1287780" y="533400"/>
            <a:ext cx="10447020" cy="6324600"/>
          </a:xfrm>
        </p:spPr>
        <p:txBody>
          <a:bodyPr>
            <a:normAutofit fontScale="77500" lnSpcReduction="20000"/>
          </a:bodyPr>
          <a:lstStyle/>
          <a:p>
            <a:pPr>
              <a:lnSpc>
                <a:spcPct val="150000"/>
              </a:lnSpc>
              <a:buFont typeface="Wingdings" panose="05000000000000000000" pitchFamily="2" charset="2"/>
              <a:buChar char="Ø"/>
            </a:pPr>
            <a:r>
              <a:rPr lang="en-US" sz="2400" dirty="0">
                <a:latin typeface="Centaur" panose="02030504050205020304" pitchFamily="18" charset="0"/>
              </a:rPr>
              <a:t>A small grocery store has only one checkout counter. Customers arrive at this checkout counter at random from </a:t>
            </a:r>
            <a:r>
              <a:rPr lang="en-US" sz="2400" dirty="0">
                <a:solidFill>
                  <a:srgbClr val="7030A0"/>
                </a:solidFill>
                <a:latin typeface="Centaur" panose="02030504050205020304" pitchFamily="18" charset="0"/>
              </a:rPr>
              <a:t>1 to 8 minutes </a:t>
            </a:r>
            <a:r>
              <a:rPr lang="en-US" sz="2400" dirty="0">
                <a:latin typeface="Centaur" panose="02030504050205020304" pitchFamily="18" charset="0"/>
              </a:rPr>
              <a:t>apart. Each possible value of inter arrival time has the </a:t>
            </a:r>
            <a:r>
              <a:rPr lang="en-US" sz="2400" dirty="0">
                <a:solidFill>
                  <a:srgbClr val="7030A0"/>
                </a:solidFill>
                <a:latin typeface="Centaur" panose="02030504050205020304" pitchFamily="18" charset="0"/>
              </a:rPr>
              <a:t>same probability </a:t>
            </a:r>
            <a:r>
              <a:rPr lang="en-US" sz="2400" dirty="0">
                <a:latin typeface="Centaur" panose="02030504050205020304" pitchFamily="18" charset="0"/>
              </a:rPr>
              <a:t>of occurrance. The service times vary from </a:t>
            </a:r>
            <a:r>
              <a:rPr lang="en-US" sz="2400" dirty="0">
                <a:solidFill>
                  <a:srgbClr val="7030A0"/>
                </a:solidFill>
                <a:latin typeface="Centaur" panose="02030504050205020304" pitchFamily="18" charset="0"/>
              </a:rPr>
              <a:t>1 to 6 minutes </a:t>
            </a:r>
            <a:r>
              <a:rPr lang="en-US" sz="2400" dirty="0">
                <a:latin typeface="Centaur" panose="02030504050205020304" pitchFamily="18" charset="0"/>
              </a:rPr>
              <a:t>with the probabilities shown in third table  . The problem is to analyze the system by simulating the arrival and service of </a:t>
            </a:r>
            <a:r>
              <a:rPr lang="en-US" sz="2400" dirty="0">
                <a:solidFill>
                  <a:srgbClr val="7030A0"/>
                </a:solidFill>
                <a:latin typeface="Centaur" panose="02030504050205020304" pitchFamily="18" charset="0"/>
              </a:rPr>
              <a:t>20 customers</a:t>
            </a:r>
            <a:r>
              <a:rPr lang="en-US" sz="2400" dirty="0">
                <a:latin typeface="Centaur" panose="02030504050205020304" pitchFamily="18" charset="0"/>
              </a:rPr>
              <a:t>. So, we need to do the following tasks.</a:t>
            </a:r>
          </a:p>
          <a:p>
            <a:pPr>
              <a:lnSpc>
                <a:spcPct val="150000"/>
              </a:lnSpc>
              <a:buFont typeface="Wingdings" panose="05000000000000000000" pitchFamily="2" charset="2"/>
              <a:buChar char="Ø"/>
            </a:pPr>
            <a:endParaRPr lang="en-US" sz="2400" dirty="0">
              <a:latin typeface="Centaur" panose="02030504050205020304" pitchFamily="18" charset="0"/>
            </a:endParaRPr>
          </a:p>
          <a:p>
            <a:pPr marL="82296" indent="0">
              <a:lnSpc>
                <a:spcPct val="150000"/>
              </a:lnSpc>
              <a:buNone/>
            </a:pPr>
            <a:endParaRPr lang="en-US" sz="2400" dirty="0">
              <a:latin typeface="Centaur" panose="02030504050205020304" pitchFamily="18" charset="0"/>
            </a:endParaRPr>
          </a:p>
          <a:p>
            <a:pPr>
              <a:lnSpc>
                <a:spcPct val="150000"/>
              </a:lnSpc>
              <a:buFont typeface="Wingdings" panose="05000000000000000000" pitchFamily="2" charset="2"/>
              <a:buChar char="Ø"/>
            </a:pPr>
            <a:r>
              <a:rPr lang="en-US" sz="2800" dirty="0">
                <a:latin typeface="Centaur" panose="02030504050205020304" pitchFamily="18" charset="0"/>
              </a:rPr>
              <a:t> Generate inter arrival time distribution?</a:t>
            </a:r>
          </a:p>
          <a:p>
            <a:pPr>
              <a:lnSpc>
                <a:spcPct val="150000"/>
              </a:lnSpc>
              <a:buFont typeface="Wingdings" panose="05000000000000000000" pitchFamily="2" charset="2"/>
              <a:buChar char="Ø"/>
            </a:pPr>
            <a:r>
              <a:rPr lang="en-US" sz="2800" dirty="0">
                <a:latin typeface="Centaur" panose="02030504050205020304" pitchFamily="18" charset="0"/>
              </a:rPr>
              <a:t> Generate service time distribution? </a:t>
            </a:r>
          </a:p>
          <a:p>
            <a:pPr>
              <a:lnSpc>
                <a:spcPct val="150000"/>
              </a:lnSpc>
              <a:buFont typeface="Wingdings" panose="05000000000000000000" pitchFamily="2" charset="2"/>
              <a:buChar char="Ø"/>
            </a:pPr>
            <a:r>
              <a:rPr lang="en-US" sz="2800" dirty="0">
                <a:latin typeface="Centaur" panose="02030504050205020304" pitchFamily="18" charset="0"/>
              </a:rPr>
              <a:t> Inter arrival time determination?</a:t>
            </a:r>
          </a:p>
          <a:p>
            <a:pPr>
              <a:lnSpc>
                <a:spcPct val="150000"/>
              </a:lnSpc>
              <a:buFont typeface="Wingdings" panose="05000000000000000000" pitchFamily="2" charset="2"/>
              <a:buChar char="Ø"/>
            </a:pPr>
            <a:r>
              <a:rPr lang="en-US" sz="2800" dirty="0">
                <a:latin typeface="Centaur" panose="02030504050205020304" pitchFamily="18" charset="0"/>
              </a:rPr>
              <a:t> Service time determination ?</a:t>
            </a:r>
          </a:p>
          <a:p>
            <a:pPr>
              <a:lnSpc>
                <a:spcPct val="150000"/>
              </a:lnSpc>
              <a:buFont typeface="Wingdings" panose="05000000000000000000" pitchFamily="2" charset="2"/>
              <a:buChar char="Ø"/>
            </a:pPr>
            <a:r>
              <a:rPr lang="en-US" sz="2800" dirty="0">
                <a:latin typeface="Centaur" panose="02030504050205020304" pitchFamily="18" charset="0"/>
              </a:rPr>
              <a:t>Generation of simulation table?</a:t>
            </a:r>
          </a:p>
          <a:p>
            <a:pPr>
              <a:lnSpc>
                <a:spcPct val="150000"/>
              </a:lnSpc>
              <a:buFont typeface="Wingdings" panose="05000000000000000000" pitchFamily="2" charset="2"/>
              <a:buChar char="Ø"/>
            </a:pPr>
            <a:r>
              <a:rPr lang="en-US" sz="2800" dirty="0">
                <a:latin typeface="Centaur" panose="02030504050205020304" pitchFamily="18" charset="0"/>
              </a:rPr>
              <a:t>Doing calculation after generating simulation table ?</a:t>
            </a:r>
          </a:p>
          <a:p>
            <a:pPr lvl="0">
              <a:buClrTx/>
              <a:buFont typeface="Wingdings" panose="05000000000000000000" pitchFamily="2" charset="2"/>
              <a:buChar char="Ø"/>
            </a:pPr>
            <a:endParaRPr lang="en-US" sz="2800" dirty="0">
              <a:latin typeface="Centaur" panose="02030504050205020304" pitchFamily="18" charset="0"/>
            </a:endParaRPr>
          </a:p>
          <a:p>
            <a:pPr marL="82296" indent="0">
              <a:buClrTx/>
              <a:buNone/>
            </a:pPr>
            <a:endParaRPr lang="en-US" sz="2800" dirty="0">
              <a:latin typeface="Centaur" panose="02030504050205020304" pitchFamily="18" charset="0"/>
            </a:endParaRPr>
          </a:p>
          <a:p>
            <a:pPr marL="653796" indent="-571500">
              <a:buClrTx/>
              <a:buFont typeface="+mj-lt"/>
              <a:buAutoNum type="romanLcPeriod"/>
            </a:pPr>
            <a:endParaRPr lang="en-US" sz="2400" dirty="0">
              <a:latin typeface="Centaur" pitchFamily="18" charset="0"/>
            </a:endParaRPr>
          </a:p>
          <a:p>
            <a:pPr>
              <a:buClrTx/>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8129564"/>
              </p:ext>
            </p:extLst>
          </p:nvPr>
        </p:nvGraphicFramePr>
        <p:xfrm>
          <a:off x="1447806" y="2209800"/>
          <a:ext cx="10286994" cy="838200"/>
        </p:xfrm>
        <a:graphic>
          <a:graphicData uri="http://schemas.openxmlformats.org/drawingml/2006/table">
            <a:tbl>
              <a:tblPr firstRow="1" bandRow="1">
                <a:tableStyleId>{69CF1AB2-1976-4502-BF36-3FF5EA218861}</a:tableStyleId>
              </a:tblPr>
              <a:tblGrid>
                <a:gridCol w="914402">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192">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8">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2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gridCol w="533400">
                  <a:extLst>
                    <a:ext uri="{9D8B030D-6E8A-4147-A177-3AD203B41FA5}">
                      <a16:colId xmlns:a16="http://schemas.microsoft.com/office/drawing/2014/main" val="20017"/>
                    </a:ext>
                  </a:extLst>
                </a:gridCol>
                <a:gridCol w="555812">
                  <a:extLst>
                    <a:ext uri="{9D8B030D-6E8A-4147-A177-3AD203B41FA5}">
                      <a16:colId xmlns:a16="http://schemas.microsoft.com/office/drawing/2014/main" val="20018"/>
                    </a:ext>
                  </a:extLst>
                </a:gridCol>
                <a:gridCol w="522190">
                  <a:extLst>
                    <a:ext uri="{9D8B030D-6E8A-4147-A177-3AD203B41FA5}">
                      <a16:colId xmlns:a16="http://schemas.microsoft.com/office/drawing/2014/main" val="20019"/>
                    </a:ext>
                  </a:extLst>
                </a:gridCol>
                <a:gridCol w="522190">
                  <a:extLst>
                    <a:ext uri="{9D8B030D-6E8A-4147-A177-3AD203B41FA5}">
                      <a16:colId xmlns:a16="http://schemas.microsoft.com/office/drawing/2014/main" val="20020"/>
                    </a:ext>
                  </a:extLst>
                </a:gridCol>
              </a:tblGrid>
              <a:tr h="416210">
                <a:tc>
                  <a:txBody>
                    <a:bodyPr/>
                    <a:lstStyle/>
                    <a:p>
                      <a:r>
                        <a:rPr lang="en-US" sz="1200" b="0" dirty="0"/>
                        <a:t>RD</a:t>
                      </a:r>
                      <a:r>
                        <a:rPr lang="en-US" sz="1200" b="0" baseline="0" dirty="0"/>
                        <a:t> for IAT</a:t>
                      </a:r>
                      <a:endParaRPr lang="en-US" sz="1200" b="0" dirty="0"/>
                    </a:p>
                  </a:txBody>
                  <a:tcPr/>
                </a:tc>
                <a:tc>
                  <a:txBody>
                    <a:bodyPr/>
                    <a:lstStyle/>
                    <a:p>
                      <a:r>
                        <a:rPr lang="en-US" sz="1200" dirty="0"/>
                        <a:t>--</a:t>
                      </a:r>
                    </a:p>
                  </a:txBody>
                  <a:tcPr/>
                </a:tc>
                <a:tc>
                  <a:txBody>
                    <a:bodyPr/>
                    <a:lstStyle/>
                    <a:p>
                      <a:r>
                        <a:rPr lang="en-US" sz="1200" dirty="0"/>
                        <a:t>913</a:t>
                      </a:r>
                    </a:p>
                  </a:txBody>
                  <a:tcPr/>
                </a:tc>
                <a:tc>
                  <a:txBody>
                    <a:bodyPr/>
                    <a:lstStyle/>
                    <a:p>
                      <a:r>
                        <a:rPr lang="en-US" sz="1200" dirty="0"/>
                        <a:t>727</a:t>
                      </a:r>
                    </a:p>
                  </a:txBody>
                  <a:tcPr/>
                </a:tc>
                <a:tc>
                  <a:txBody>
                    <a:bodyPr/>
                    <a:lstStyle/>
                    <a:p>
                      <a:r>
                        <a:rPr lang="en-US" sz="1200" dirty="0"/>
                        <a:t>015</a:t>
                      </a:r>
                    </a:p>
                  </a:txBody>
                  <a:tcPr/>
                </a:tc>
                <a:tc>
                  <a:txBody>
                    <a:bodyPr/>
                    <a:lstStyle/>
                    <a:p>
                      <a:r>
                        <a:rPr lang="en-US" sz="1200" dirty="0"/>
                        <a:t>948</a:t>
                      </a:r>
                    </a:p>
                  </a:txBody>
                  <a:tcPr/>
                </a:tc>
                <a:tc>
                  <a:txBody>
                    <a:bodyPr/>
                    <a:lstStyle/>
                    <a:p>
                      <a:r>
                        <a:rPr lang="en-US" sz="1200" dirty="0"/>
                        <a:t>309</a:t>
                      </a:r>
                    </a:p>
                  </a:txBody>
                  <a:tcPr/>
                </a:tc>
                <a:tc>
                  <a:txBody>
                    <a:bodyPr/>
                    <a:lstStyle/>
                    <a:p>
                      <a:r>
                        <a:rPr lang="en-US" sz="1200" dirty="0"/>
                        <a:t>922</a:t>
                      </a:r>
                    </a:p>
                  </a:txBody>
                  <a:tcPr/>
                </a:tc>
                <a:tc>
                  <a:txBody>
                    <a:bodyPr/>
                    <a:lstStyle/>
                    <a:p>
                      <a:r>
                        <a:rPr lang="en-US" sz="1200" dirty="0"/>
                        <a:t>753</a:t>
                      </a:r>
                    </a:p>
                  </a:txBody>
                  <a:tcPr/>
                </a:tc>
                <a:tc>
                  <a:txBody>
                    <a:bodyPr/>
                    <a:lstStyle/>
                    <a:p>
                      <a:r>
                        <a:rPr lang="en-US" sz="1200" dirty="0"/>
                        <a:t>235</a:t>
                      </a:r>
                    </a:p>
                  </a:txBody>
                  <a:tcPr/>
                </a:tc>
                <a:tc>
                  <a:txBody>
                    <a:bodyPr/>
                    <a:lstStyle/>
                    <a:p>
                      <a:r>
                        <a:rPr lang="en-US" sz="1200" dirty="0"/>
                        <a:t>302</a:t>
                      </a:r>
                    </a:p>
                  </a:txBody>
                  <a:tcPr/>
                </a:tc>
                <a:tc>
                  <a:txBody>
                    <a:bodyPr/>
                    <a:lstStyle/>
                    <a:p>
                      <a:r>
                        <a:rPr lang="en-US" sz="1200" dirty="0"/>
                        <a:t>109</a:t>
                      </a:r>
                    </a:p>
                  </a:txBody>
                  <a:tcPr/>
                </a:tc>
                <a:tc>
                  <a:txBody>
                    <a:bodyPr/>
                    <a:lstStyle/>
                    <a:p>
                      <a:pPr marL="0" algn="l" rtl="0" eaLnBrk="1" latinLnBrk="0" hangingPunct="1"/>
                      <a:r>
                        <a:rPr kumimoji="0" lang="en-US" sz="1200" b="1" kern="1200" dirty="0">
                          <a:solidFill>
                            <a:schemeClr val="dk1"/>
                          </a:solidFill>
                          <a:latin typeface="+mn-lt"/>
                          <a:ea typeface="+mn-ea"/>
                          <a:cs typeface="+mn-cs"/>
                        </a:rPr>
                        <a:t>093</a:t>
                      </a:r>
                    </a:p>
                  </a:txBody>
                  <a:tcPr/>
                </a:tc>
                <a:tc>
                  <a:txBody>
                    <a:bodyPr/>
                    <a:lstStyle/>
                    <a:p>
                      <a:r>
                        <a:rPr lang="en-US" sz="1200" dirty="0"/>
                        <a:t>607</a:t>
                      </a:r>
                    </a:p>
                  </a:txBody>
                  <a:tcPr/>
                </a:tc>
                <a:tc>
                  <a:txBody>
                    <a:bodyPr/>
                    <a:lstStyle/>
                    <a:p>
                      <a:r>
                        <a:rPr lang="en-US" sz="1200" dirty="0"/>
                        <a:t>738</a:t>
                      </a:r>
                    </a:p>
                  </a:txBody>
                  <a:tcPr/>
                </a:tc>
                <a:tc>
                  <a:txBody>
                    <a:bodyPr/>
                    <a:lstStyle/>
                    <a:p>
                      <a:r>
                        <a:rPr lang="en-US" sz="1200" dirty="0"/>
                        <a:t>359</a:t>
                      </a:r>
                    </a:p>
                  </a:txBody>
                  <a:tcPr/>
                </a:tc>
                <a:tc>
                  <a:txBody>
                    <a:bodyPr/>
                    <a:lstStyle/>
                    <a:p>
                      <a:r>
                        <a:rPr lang="en-US" sz="1200" dirty="0"/>
                        <a:t>888</a:t>
                      </a:r>
                    </a:p>
                  </a:txBody>
                  <a:tcPr/>
                </a:tc>
                <a:tc>
                  <a:txBody>
                    <a:bodyPr/>
                    <a:lstStyle/>
                    <a:p>
                      <a:r>
                        <a:rPr lang="en-US" sz="1200" dirty="0"/>
                        <a:t>106</a:t>
                      </a:r>
                    </a:p>
                  </a:txBody>
                  <a:tcPr/>
                </a:tc>
                <a:tc>
                  <a:txBody>
                    <a:bodyPr/>
                    <a:lstStyle/>
                    <a:p>
                      <a:r>
                        <a:rPr lang="en-US" sz="1200" dirty="0"/>
                        <a:t>212</a:t>
                      </a:r>
                    </a:p>
                  </a:txBody>
                  <a:tcPr>
                    <a:lnR w="12700" cap="flat" cmpd="sng" algn="ctr">
                      <a:solidFill>
                        <a:schemeClr val="tx1"/>
                      </a:solidFill>
                      <a:prstDash val="solid"/>
                      <a:round/>
                      <a:headEnd type="none" w="med" len="med"/>
                      <a:tailEnd type="none" w="med" len="med"/>
                    </a:lnR>
                  </a:tcPr>
                </a:tc>
                <a:tc>
                  <a:txBody>
                    <a:bodyPr/>
                    <a:lstStyle/>
                    <a:p>
                      <a:r>
                        <a:rPr lang="en-US" sz="1200" dirty="0"/>
                        <a:t>493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dirty="0"/>
                        <a:t>535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421990">
                <a:tc>
                  <a:txBody>
                    <a:bodyPr/>
                    <a:lstStyle/>
                    <a:p>
                      <a:r>
                        <a:rPr lang="en-US" sz="1200" dirty="0"/>
                        <a:t>RD for</a:t>
                      </a:r>
                      <a:r>
                        <a:rPr lang="en-US" sz="1200" baseline="0" dirty="0"/>
                        <a:t> ST</a:t>
                      </a:r>
                      <a:endParaRPr lang="en-US" sz="1200" dirty="0"/>
                    </a:p>
                  </a:txBody>
                  <a:tcPr/>
                </a:tc>
                <a:tc>
                  <a:txBody>
                    <a:bodyPr/>
                    <a:lstStyle/>
                    <a:p>
                      <a:r>
                        <a:rPr lang="en-US" sz="1200" dirty="0"/>
                        <a:t>84</a:t>
                      </a:r>
                    </a:p>
                  </a:txBody>
                  <a:tcPr/>
                </a:tc>
                <a:tc>
                  <a:txBody>
                    <a:bodyPr/>
                    <a:lstStyle/>
                    <a:p>
                      <a:r>
                        <a:rPr lang="en-US" sz="1200" dirty="0"/>
                        <a:t>10</a:t>
                      </a:r>
                    </a:p>
                  </a:txBody>
                  <a:tcPr/>
                </a:tc>
                <a:tc>
                  <a:txBody>
                    <a:bodyPr/>
                    <a:lstStyle/>
                    <a:p>
                      <a:r>
                        <a:rPr lang="en-US" sz="1200" dirty="0"/>
                        <a:t>74</a:t>
                      </a:r>
                    </a:p>
                  </a:txBody>
                  <a:tcPr/>
                </a:tc>
                <a:tc>
                  <a:txBody>
                    <a:bodyPr/>
                    <a:lstStyle/>
                    <a:p>
                      <a:r>
                        <a:rPr lang="en-US" sz="1200" dirty="0"/>
                        <a:t>53</a:t>
                      </a:r>
                    </a:p>
                  </a:txBody>
                  <a:tcPr/>
                </a:tc>
                <a:tc>
                  <a:txBody>
                    <a:bodyPr/>
                    <a:lstStyle/>
                    <a:p>
                      <a:r>
                        <a:rPr lang="en-US" sz="1200" dirty="0"/>
                        <a:t>17</a:t>
                      </a:r>
                    </a:p>
                  </a:txBody>
                  <a:tcPr/>
                </a:tc>
                <a:tc>
                  <a:txBody>
                    <a:bodyPr/>
                    <a:lstStyle/>
                    <a:p>
                      <a:r>
                        <a:rPr lang="en-US" sz="1200" dirty="0"/>
                        <a:t>79</a:t>
                      </a:r>
                    </a:p>
                  </a:txBody>
                  <a:tcPr/>
                </a:tc>
                <a:tc>
                  <a:txBody>
                    <a:bodyPr/>
                    <a:lstStyle/>
                    <a:p>
                      <a:r>
                        <a:rPr lang="en-US" sz="1200" dirty="0"/>
                        <a:t>91</a:t>
                      </a:r>
                    </a:p>
                  </a:txBody>
                  <a:tcPr/>
                </a:tc>
                <a:tc>
                  <a:txBody>
                    <a:bodyPr/>
                    <a:lstStyle/>
                    <a:p>
                      <a:r>
                        <a:rPr lang="en-US" sz="1200" dirty="0"/>
                        <a:t>67</a:t>
                      </a:r>
                    </a:p>
                  </a:txBody>
                  <a:tcPr/>
                </a:tc>
                <a:tc>
                  <a:txBody>
                    <a:bodyPr/>
                    <a:lstStyle/>
                    <a:p>
                      <a:r>
                        <a:rPr lang="en-US" sz="1200" dirty="0"/>
                        <a:t>89</a:t>
                      </a:r>
                    </a:p>
                  </a:txBody>
                  <a:tcPr/>
                </a:tc>
                <a:tc>
                  <a:txBody>
                    <a:bodyPr/>
                    <a:lstStyle/>
                    <a:p>
                      <a:r>
                        <a:rPr lang="en-US" sz="1200" dirty="0"/>
                        <a:t>38</a:t>
                      </a:r>
                    </a:p>
                  </a:txBody>
                  <a:tcPr/>
                </a:tc>
                <a:tc>
                  <a:txBody>
                    <a:bodyPr/>
                    <a:lstStyle/>
                    <a:p>
                      <a:r>
                        <a:rPr lang="en-US" sz="1200" dirty="0"/>
                        <a:t>32</a:t>
                      </a:r>
                    </a:p>
                  </a:txBody>
                  <a:tcPr/>
                </a:tc>
                <a:tc>
                  <a:txBody>
                    <a:bodyPr/>
                    <a:lstStyle/>
                    <a:p>
                      <a:r>
                        <a:rPr lang="en-US" sz="1200" dirty="0"/>
                        <a:t>94</a:t>
                      </a:r>
                    </a:p>
                  </a:txBody>
                  <a:tcPr/>
                </a:tc>
                <a:tc>
                  <a:txBody>
                    <a:bodyPr/>
                    <a:lstStyle/>
                    <a:p>
                      <a:r>
                        <a:rPr lang="en-US" sz="1200" dirty="0"/>
                        <a:t>79</a:t>
                      </a:r>
                    </a:p>
                  </a:txBody>
                  <a:tcPr/>
                </a:tc>
                <a:tc>
                  <a:txBody>
                    <a:bodyPr/>
                    <a:lstStyle/>
                    <a:p>
                      <a:r>
                        <a:rPr lang="en-US" sz="1200" dirty="0"/>
                        <a:t>05</a:t>
                      </a:r>
                    </a:p>
                  </a:txBody>
                  <a:tcPr/>
                </a:tc>
                <a:tc>
                  <a:txBody>
                    <a:bodyPr/>
                    <a:lstStyle/>
                    <a:p>
                      <a:r>
                        <a:rPr lang="en-US" sz="1200" dirty="0"/>
                        <a:t>79</a:t>
                      </a:r>
                    </a:p>
                  </a:txBody>
                  <a:tcPr/>
                </a:tc>
                <a:tc>
                  <a:txBody>
                    <a:bodyPr/>
                    <a:lstStyle/>
                    <a:p>
                      <a:r>
                        <a:rPr lang="en-US" sz="1200" dirty="0"/>
                        <a:t>84</a:t>
                      </a:r>
                    </a:p>
                  </a:txBody>
                  <a:tcPr/>
                </a:tc>
                <a:tc>
                  <a:txBody>
                    <a:bodyPr/>
                    <a:lstStyle/>
                    <a:p>
                      <a:r>
                        <a:rPr lang="en-US" sz="1200" dirty="0"/>
                        <a:t>52</a:t>
                      </a:r>
                    </a:p>
                  </a:txBody>
                  <a:tcPr/>
                </a:tc>
                <a:tc>
                  <a:txBody>
                    <a:bodyPr/>
                    <a:lstStyle/>
                    <a:p>
                      <a:r>
                        <a:rPr lang="en-US" sz="1200" dirty="0"/>
                        <a:t>55</a:t>
                      </a:r>
                    </a:p>
                  </a:txBody>
                  <a:tcPr>
                    <a:lnR w="12700" cap="flat" cmpd="sng" algn="ctr">
                      <a:solidFill>
                        <a:schemeClr val="tx1"/>
                      </a:solidFill>
                      <a:prstDash val="solid"/>
                      <a:round/>
                      <a:headEnd type="none" w="med" len="med"/>
                      <a:tailEnd type="none" w="med" len="med"/>
                    </a:lnR>
                  </a:tcPr>
                </a:tc>
                <a:tc>
                  <a:txBody>
                    <a:bodyPr/>
                    <a:lstStyle/>
                    <a:p>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200" dirty="0"/>
                        <a:t>50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933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C2D-0A15-483F-9435-34CC8C721CD7}"/>
              </a:ext>
            </a:extLst>
          </p:cNvPr>
          <p:cNvSpPr>
            <a:spLocks noGrp="1"/>
          </p:cNvSpPr>
          <p:nvPr>
            <p:ph type="title"/>
          </p:nvPr>
        </p:nvSpPr>
        <p:spPr>
          <a:xfrm>
            <a:off x="1752600" y="228600"/>
            <a:ext cx="9861194" cy="868362"/>
          </a:xfrm>
        </p:spPr>
        <p:txBody>
          <a:bodyPr>
            <a:normAutofit fontScale="90000"/>
          </a:bodyPr>
          <a:lstStyle/>
          <a:p>
            <a:b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3100" b="1" dirty="0">
                <a:effectLst/>
                <a:latin typeface="Bookman Old Style" panose="02050604050505020204" pitchFamily="18" charset="0"/>
                <a:ea typeface="Times New Roman" panose="02020603050405020304" pitchFamily="18" charset="0"/>
                <a:cs typeface="Times New Roman" panose="02020603050405020304" pitchFamily="18" charset="0"/>
              </a:rPr>
              <a:t>Arrival Time distribution Table</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5" name="Content Placeholder 4">
            <a:extLst>
              <a:ext uri="{FF2B5EF4-FFF2-40B4-BE49-F238E27FC236}">
                <a16:creationId xmlns:a16="http://schemas.microsoft.com/office/drawing/2014/main" id="{7019CCE7-8D8B-4127-AD0D-3D6C455A59EC}"/>
              </a:ext>
            </a:extLst>
          </p:cNvPr>
          <p:cNvGraphicFramePr>
            <a:graphicFrameLocks noGrp="1"/>
          </p:cNvGraphicFramePr>
          <p:nvPr>
            <p:ph idx="1"/>
            <p:extLst>
              <p:ext uri="{D42A27DB-BD31-4B8C-83A1-F6EECF244321}">
                <p14:modId xmlns:p14="http://schemas.microsoft.com/office/powerpoint/2010/main" val="2762842024"/>
              </p:ext>
            </p:extLst>
          </p:nvPr>
        </p:nvGraphicFramePr>
        <p:xfrm>
          <a:off x="1981201" y="1105927"/>
          <a:ext cx="9632593" cy="4572008"/>
        </p:xfrm>
        <a:graphic>
          <a:graphicData uri="http://schemas.openxmlformats.org/drawingml/2006/table">
            <a:tbl>
              <a:tblPr firstRow="1" firstCol="1" bandRow="1">
                <a:tableStyleId>{BC89EF96-8CEA-46FF-86C4-4CE0E7609802}</a:tableStyleId>
              </a:tblPr>
              <a:tblGrid>
                <a:gridCol w="1752600">
                  <a:extLst>
                    <a:ext uri="{9D8B030D-6E8A-4147-A177-3AD203B41FA5}">
                      <a16:colId xmlns:a16="http://schemas.microsoft.com/office/drawing/2014/main" val="1077843115"/>
                    </a:ext>
                  </a:extLst>
                </a:gridCol>
                <a:gridCol w="2514600">
                  <a:extLst>
                    <a:ext uri="{9D8B030D-6E8A-4147-A177-3AD203B41FA5}">
                      <a16:colId xmlns:a16="http://schemas.microsoft.com/office/drawing/2014/main" val="1203183219"/>
                    </a:ext>
                  </a:extLst>
                </a:gridCol>
                <a:gridCol w="3029522">
                  <a:extLst>
                    <a:ext uri="{9D8B030D-6E8A-4147-A177-3AD203B41FA5}">
                      <a16:colId xmlns:a16="http://schemas.microsoft.com/office/drawing/2014/main" val="1043741893"/>
                    </a:ext>
                  </a:extLst>
                </a:gridCol>
                <a:gridCol w="2335871">
                  <a:extLst>
                    <a:ext uri="{9D8B030D-6E8A-4147-A177-3AD203B41FA5}">
                      <a16:colId xmlns:a16="http://schemas.microsoft.com/office/drawing/2014/main" val="1178500168"/>
                    </a:ext>
                  </a:extLst>
                </a:gridCol>
              </a:tblGrid>
              <a:tr h="957504">
                <a:tc>
                  <a:txBody>
                    <a:bodyPr/>
                    <a:lstStyle/>
                    <a:p>
                      <a:pPr marL="0" marR="0" algn="just">
                        <a:lnSpc>
                          <a:spcPct val="150000"/>
                        </a:lnSpc>
                        <a:spcBef>
                          <a:spcPts val="0"/>
                        </a:spcBef>
                        <a:spcAft>
                          <a:spcPts val="0"/>
                        </a:spcAft>
                        <a:tabLst>
                          <a:tab pos="3514725" algn="l"/>
                        </a:tabLst>
                      </a:pPr>
                      <a:r>
                        <a:rPr lang="en-US" sz="2000" dirty="0">
                          <a:effectLst/>
                        </a:rPr>
                        <a:t>Inter</a:t>
                      </a:r>
                      <a:r>
                        <a:rPr lang="en-US" sz="2000" baseline="0" dirty="0">
                          <a:effectLst/>
                        </a:rPr>
                        <a:t> </a:t>
                      </a:r>
                      <a:r>
                        <a:rPr lang="en-US" sz="2000" dirty="0">
                          <a:effectLst/>
                        </a:rPr>
                        <a:t>Arrival Time (min)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3514725" algn="l"/>
                        </a:tabLst>
                      </a:pPr>
                      <a:r>
                        <a:rPr lang="en-US" sz="2000" dirty="0">
                          <a:effectLst/>
                        </a:rPr>
                        <a:t>Probability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3514725" algn="l"/>
                        </a:tabLst>
                      </a:pPr>
                      <a:r>
                        <a:rPr lang="en-US" sz="2000">
                          <a:effectLst/>
                        </a:rPr>
                        <a:t>Cumulative Probability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tabLst>
                          <a:tab pos="3514725" algn="l"/>
                        </a:tabLst>
                      </a:pPr>
                      <a:r>
                        <a:rPr lang="en-US" sz="2000" dirty="0">
                          <a:effectLst/>
                        </a:rPr>
                        <a:t>Random Number     Assignment</a:t>
                      </a:r>
                      <a:r>
                        <a:rPr lang="en-US" sz="2000" baseline="0" dirty="0">
                          <a:effectLst/>
                        </a:rPr>
                        <a:t> </a:t>
                      </a:r>
                      <a:r>
                        <a:rPr lang="en-US" sz="20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8934817"/>
                  </a:ext>
                </a:extLst>
              </a:tr>
              <a:tr h="451813">
                <a:tc>
                  <a:txBody>
                    <a:bodyPr/>
                    <a:lstStyle/>
                    <a:p>
                      <a:pPr marL="457200" marR="0">
                        <a:lnSpc>
                          <a:spcPct val="150000"/>
                        </a:lnSpc>
                        <a:spcBef>
                          <a:spcPts val="0"/>
                        </a:spcBef>
                        <a:spcAft>
                          <a:spcPts val="0"/>
                        </a:spcAft>
                        <a:tabLst>
                          <a:tab pos="3514725" algn="l"/>
                        </a:tabLst>
                      </a:pPr>
                      <a:r>
                        <a:rPr lang="en-US" sz="1800" dirty="0">
                          <a:effectLst/>
                        </a:rPr>
                        <a:t>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001-125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214118"/>
                  </a:ext>
                </a:extLst>
              </a:tr>
              <a:tr h="451813">
                <a:tc>
                  <a:txBody>
                    <a:bodyPr/>
                    <a:lstStyle/>
                    <a:p>
                      <a:pPr marL="457200" marR="0">
                        <a:lnSpc>
                          <a:spcPct val="150000"/>
                        </a:lnSpc>
                        <a:spcBef>
                          <a:spcPts val="0"/>
                        </a:spcBef>
                        <a:spcAft>
                          <a:spcPts val="0"/>
                        </a:spcAft>
                        <a:tabLst>
                          <a:tab pos="3514725" algn="l"/>
                        </a:tabLst>
                      </a:pPr>
                      <a:r>
                        <a:rPr lang="en-US" sz="18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0.125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0.250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126-250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175849"/>
                  </a:ext>
                </a:extLst>
              </a:tr>
              <a:tr h="451813">
                <a:tc>
                  <a:txBody>
                    <a:bodyPr/>
                    <a:lstStyle/>
                    <a:p>
                      <a:pPr marL="457200" marR="0">
                        <a:lnSpc>
                          <a:spcPct val="150000"/>
                        </a:lnSpc>
                        <a:spcBef>
                          <a:spcPts val="0"/>
                        </a:spcBef>
                        <a:spcAft>
                          <a:spcPts val="0"/>
                        </a:spcAft>
                        <a:tabLst>
                          <a:tab pos="3514725" algn="l"/>
                        </a:tabLst>
                      </a:pPr>
                      <a:r>
                        <a:rPr lang="en-US" sz="18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0.125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0.375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256-375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0133758"/>
                  </a:ext>
                </a:extLst>
              </a:tr>
              <a:tr h="451813">
                <a:tc>
                  <a:txBody>
                    <a:bodyPr/>
                    <a:lstStyle/>
                    <a:p>
                      <a:pPr marL="457200" marR="0">
                        <a:lnSpc>
                          <a:spcPct val="150000"/>
                        </a:lnSpc>
                        <a:spcBef>
                          <a:spcPts val="0"/>
                        </a:spcBef>
                        <a:spcAft>
                          <a:spcPts val="0"/>
                        </a:spcAft>
                        <a:tabLst>
                          <a:tab pos="3514725" algn="l"/>
                        </a:tabLst>
                      </a:pPr>
                      <a:r>
                        <a:rPr lang="en-US" sz="18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0.500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376-500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57669"/>
                  </a:ext>
                </a:extLst>
              </a:tr>
              <a:tr h="451813">
                <a:tc>
                  <a:txBody>
                    <a:bodyPr/>
                    <a:lstStyle/>
                    <a:p>
                      <a:pPr marL="457200" marR="0">
                        <a:lnSpc>
                          <a:spcPct val="150000"/>
                        </a:lnSpc>
                        <a:spcBef>
                          <a:spcPts val="0"/>
                        </a:spcBef>
                        <a:spcAft>
                          <a:spcPts val="0"/>
                        </a:spcAft>
                        <a:tabLst>
                          <a:tab pos="3514725" algn="l"/>
                        </a:tabLst>
                      </a:pPr>
                      <a:r>
                        <a:rPr lang="en-US" sz="1800">
                          <a:effectLst/>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0.625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501-625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157476"/>
                  </a:ext>
                </a:extLst>
              </a:tr>
              <a:tr h="451813">
                <a:tc>
                  <a:txBody>
                    <a:bodyPr/>
                    <a:lstStyle/>
                    <a:p>
                      <a:pPr marL="457200" marR="0">
                        <a:lnSpc>
                          <a:spcPct val="150000"/>
                        </a:lnSpc>
                        <a:spcBef>
                          <a:spcPts val="0"/>
                        </a:spcBef>
                        <a:spcAft>
                          <a:spcPts val="0"/>
                        </a:spcAft>
                        <a:tabLst>
                          <a:tab pos="3514725" algn="l"/>
                        </a:tabLst>
                      </a:pPr>
                      <a:r>
                        <a:rPr lang="en-US" sz="1800">
                          <a:effectLst/>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0.750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626-750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8942317"/>
                  </a:ext>
                </a:extLst>
              </a:tr>
              <a:tr h="451813">
                <a:tc>
                  <a:txBody>
                    <a:bodyPr/>
                    <a:lstStyle/>
                    <a:p>
                      <a:pPr marL="457200" marR="0">
                        <a:lnSpc>
                          <a:spcPct val="150000"/>
                        </a:lnSpc>
                        <a:spcBef>
                          <a:spcPts val="0"/>
                        </a:spcBef>
                        <a:spcAft>
                          <a:spcPts val="0"/>
                        </a:spcAft>
                        <a:tabLst>
                          <a:tab pos="3514725" algn="l"/>
                        </a:tabLst>
                      </a:pPr>
                      <a:r>
                        <a:rPr lang="en-US" sz="1800">
                          <a:effectLst/>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0.875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751-875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90112"/>
                  </a:ext>
                </a:extLst>
              </a:tr>
              <a:tr h="451813">
                <a:tc>
                  <a:txBody>
                    <a:bodyPr/>
                    <a:lstStyle/>
                    <a:p>
                      <a:pPr marL="457200" marR="0">
                        <a:lnSpc>
                          <a:spcPct val="150000"/>
                        </a:lnSpc>
                        <a:spcBef>
                          <a:spcPts val="0"/>
                        </a:spcBef>
                        <a:spcAft>
                          <a:spcPts val="0"/>
                        </a:spcAft>
                        <a:tabLst>
                          <a:tab pos="3514725" algn="l"/>
                        </a:tabLst>
                      </a:pPr>
                      <a:r>
                        <a:rPr lang="en-US" sz="1800">
                          <a:effectLst/>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a:effectLst/>
                        </a:rPr>
                        <a:t>0.125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1.000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tabLst>
                          <a:tab pos="3514725" algn="l"/>
                        </a:tabLst>
                      </a:pPr>
                      <a:r>
                        <a:rPr lang="en-US" sz="1800" dirty="0">
                          <a:effectLst/>
                        </a:rPr>
                        <a:t>875- 000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181898"/>
                  </a:ext>
                </a:extLst>
              </a:tr>
            </a:tbl>
          </a:graphicData>
        </a:graphic>
      </p:graphicFrame>
    </p:spTree>
    <p:extLst>
      <p:ext uri="{BB962C8B-B14F-4D97-AF65-F5344CB8AC3E}">
        <p14:creationId xmlns:p14="http://schemas.microsoft.com/office/powerpoint/2010/main" val="29002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C2D-0A15-483F-9435-34CC8C721CD7}"/>
              </a:ext>
            </a:extLst>
          </p:cNvPr>
          <p:cNvSpPr>
            <a:spLocks noGrp="1"/>
          </p:cNvSpPr>
          <p:nvPr>
            <p:ph type="title"/>
          </p:nvPr>
        </p:nvSpPr>
        <p:spPr>
          <a:xfrm>
            <a:off x="1752600" y="274638"/>
            <a:ext cx="9861194" cy="868362"/>
          </a:xfrm>
        </p:spPr>
        <p:txBody>
          <a:bodyPr>
            <a:normAutofit fontScale="90000"/>
          </a:bodyPr>
          <a:lstStyle/>
          <a:p>
            <a:b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3100" b="1" dirty="0">
                <a:effectLst/>
                <a:latin typeface="Bookman Old Style" panose="02050604050505020204" pitchFamily="18" charset="0"/>
                <a:ea typeface="Times New Roman" panose="02020603050405020304" pitchFamily="18" charset="0"/>
                <a:cs typeface="Times New Roman" panose="02020603050405020304" pitchFamily="18" charset="0"/>
              </a:rPr>
              <a:t>Service Time distribution Table </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7" name="Content Placeholder 6"/>
          <p:cNvPicPr>
            <a:picLocks noGrp="1"/>
          </p:cNvPicPr>
          <p:nvPr>
            <p:ph idx="1"/>
          </p:nvPr>
        </p:nvPicPr>
        <p:blipFill>
          <a:blip r:embed="rId2" cstate="print"/>
          <a:srcRect/>
          <a:stretch>
            <a:fillRect/>
          </a:stretch>
        </p:blipFill>
        <p:spPr bwMode="auto">
          <a:xfrm>
            <a:off x="2133600" y="1169894"/>
            <a:ext cx="8915400" cy="4926106"/>
          </a:xfrm>
          <a:prstGeom prst="rect">
            <a:avLst/>
          </a:prstGeom>
          <a:noFill/>
          <a:ln w="9525">
            <a:noFill/>
            <a:miter lim="800000"/>
            <a:headEnd/>
            <a:tailEnd/>
          </a:ln>
        </p:spPr>
      </p:pic>
    </p:spTree>
    <p:extLst>
      <p:ext uri="{BB962C8B-B14F-4D97-AF65-F5344CB8AC3E}">
        <p14:creationId xmlns:p14="http://schemas.microsoft.com/office/powerpoint/2010/main" val="32007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C2D-0A15-483F-9435-34CC8C721CD7}"/>
              </a:ext>
            </a:extLst>
          </p:cNvPr>
          <p:cNvSpPr>
            <a:spLocks noGrp="1"/>
          </p:cNvSpPr>
          <p:nvPr>
            <p:ph type="title"/>
          </p:nvPr>
        </p:nvSpPr>
        <p:spPr>
          <a:xfrm>
            <a:off x="1752600" y="274638"/>
            <a:ext cx="9861194" cy="868362"/>
          </a:xfrm>
        </p:spPr>
        <p:txBody>
          <a:bodyPr>
            <a:normAutofit fontScale="90000"/>
          </a:bodyPr>
          <a:lstStyle/>
          <a:p>
            <a:b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3100" b="1" dirty="0">
                <a:effectLst/>
                <a:latin typeface="Bookman Old Style" panose="02050604050505020204" pitchFamily="18" charset="0"/>
                <a:ea typeface="Times New Roman" panose="02020603050405020304" pitchFamily="18" charset="0"/>
                <a:cs typeface="Times New Roman" panose="02020603050405020304" pitchFamily="18" charset="0"/>
              </a:rPr>
              <a:t>Time Between Arrival Determination </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7"/>
          <p:cNvPicPr>
            <a:picLocks noGrp="1"/>
          </p:cNvPicPr>
          <p:nvPr>
            <p:ph idx="1"/>
          </p:nvPr>
        </p:nvPicPr>
        <p:blipFill>
          <a:blip r:embed="rId2" cstate="print"/>
          <a:srcRect/>
          <a:stretch>
            <a:fillRect/>
          </a:stretch>
        </p:blipFill>
        <p:spPr bwMode="auto">
          <a:xfrm>
            <a:off x="1371600" y="1143000"/>
            <a:ext cx="9829800" cy="4876800"/>
          </a:xfrm>
          <a:prstGeom prst="rect">
            <a:avLst/>
          </a:prstGeom>
          <a:noFill/>
          <a:ln w="9525">
            <a:noFill/>
            <a:miter lim="800000"/>
            <a:headEnd/>
            <a:tailEnd/>
          </a:ln>
        </p:spPr>
      </p:pic>
    </p:spTree>
    <p:extLst>
      <p:ext uri="{BB962C8B-B14F-4D97-AF65-F5344CB8AC3E}">
        <p14:creationId xmlns:p14="http://schemas.microsoft.com/office/powerpoint/2010/main" val="367838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C2D-0A15-483F-9435-34CC8C721CD7}"/>
              </a:ext>
            </a:extLst>
          </p:cNvPr>
          <p:cNvSpPr>
            <a:spLocks noGrp="1"/>
          </p:cNvSpPr>
          <p:nvPr>
            <p:ph type="title"/>
          </p:nvPr>
        </p:nvSpPr>
        <p:spPr>
          <a:xfrm>
            <a:off x="1752600" y="274638"/>
            <a:ext cx="9861194" cy="868362"/>
          </a:xfrm>
        </p:spPr>
        <p:txBody>
          <a:bodyPr>
            <a:normAutofit fontScale="90000"/>
          </a:bodyPr>
          <a:lstStyle/>
          <a:p>
            <a:b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3100" b="1" dirty="0">
                <a:effectLst/>
                <a:latin typeface="Bookman Old Style" panose="02050604050505020204" pitchFamily="18" charset="0"/>
                <a:ea typeface="Times New Roman" panose="02020603050405020304" pitchFamily="18" charset="0"/>
                <a:cs typeface="Times New Roman" panose="02020603050405020304" pitchFamily="18" charset="0"/>
              </a:rPr>
              <a:t>Time Between Arrival Determination </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7"/>
          <p:cNvPicPr>
            <a:picLocks noGrp="1"/>
          </p:cNvPicPr>
          <p:nvPr>
            <p:ph idx="1"/>
          </p:nvPr>
        </p:nvPicPr>
        <p:blipFill>
          <a:blip r:embed="rId2" cstate="print"/>
          <a:srcRect/>
          <a:stretch>
            <a:fillRect/>
          </a:stretch>
        </p:blipFill>
        <p:spPr bwMode="auto">
          <a:xfrm>
            <a:off x="1371600" y="1143000"/>
            <a:ext cx="9829800" cy="4876800"/>
          </a:xfrm>
          <a:prstGeom prst="rect">
            <a:avLst/>
          </a:prstGeom>
          <a:noFill/>
          <a:ln w="9525">
            <a:noFill/>
            <a:miter lim="800000"/>
            <a:headEnd/>
            <a:tailEnd/>
          </a:ln>
        </p:spPr>
      </p:pic>
    </p:spTree>
    <p:extLst>
      <p:ext uri="{BB962C8B-B14F-4D97-AF65-F5344CB8AC3E}">
        <p14:creationId xmlns:p14="http://schemas.microsoft.com/office/powerpoint/2010/main" val="228760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C2D-0A15-483F-9435-34CC8C721CD7}"/>
              </a:ext>
            </a:extLst>
          </p:cNvPr>
          <p:cNvSpPr>
            <a:spLocks noGrp="1"/>
          </p:cNvSpPr>
          <p:nvPr>
            <p:ph type="title"/>
          </p:nvPr>
        </p:nvSpPr>
        <p:spPr>
          <a:xfrm>
            <a:off x="1752600" y="274638"/>
            <a:ext cx="9861194" cy="868362"/>
          </a:xfrm>
        </p:spPr>
        <p:txBody>
          <a:bodyPr>
            <a:normAutofit fontScale="90000"/>
          </a:bodyPr>
          <a:lstStyle/>
          <a:p>
            <a:b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br>
            <a:r>
              <a:rPr lang="en-US" sz="1800" b="1"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3100" b="1" dirty="0">
                <a:effectLst/>
                <a:latin typeface="Bookman Old Style" panose="02050604050505020204" pitchFamily="18" charset="0"/>
                <a:ea typeface="Times New Roman" panose="02020603050405020304" pitchFamily="18" charset="0"/>
                <a:cs typeface="Times New Roman" panose="02020603050405020304" pitchFamily="18" charset="0"/>
              </a:rPr>
              <a:t>Service Time Determination </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143000"/>
            <a:ext cx="9296400" cy="5410200"/>
          </a:xfrm>
          <a:prstGeom prst="rect">
            <a:avLst/>
          </a:prstGeom>
          <a:noFill/>
          <a:ln w="9525">
            <a:noFill/>
            <a:miter lim="800000"/>
            <a:headEnd/>
            <a:tailEnd/>
          </a:ln>
        </p:spPr>
      </p:pic>
    </p:spTree>
    <p:extLst>
      <p:ext uri="{BB962C8B-B14F-4D97-AF65-F5344CB8AC3E}">
        <p14:creationId xmlns:p14="http://schemas.microsoft.com/office/powerpoint/2010/main" val="178154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3"/>
          <a:srcRect/>
          <a:stretch>
            <a:fillRect/>
          </a:stretch>
        </p:blipFill>
        <p:spPr bwMode="auto">
          <a:xfrm>
            <a:off x="0" y="0"/>
            <a:ext cx="118872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0"/>
            <a:ext cx="1066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99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840" y="0"/>
            <a:ext cx="10500360" cy="685800"/>
          </a:xfrm>
        </p:spPr>
        <p:txBody>
          <a:bodyPr>
            <a:normAutofit/>
          </a:bodyPr>
          <a:lstStyle/>
          <a:p>
            <a:pPr algn="ctr"/>
            <a:r>
              <a:rPr lang="en-US" sz="2700" dirty="0">
                <a:effectLst/>
                <a:latin typeface="Algerian" pitchFamily="82" charset="0"/>
              </a:rPr>
              <a:t>Characteristics of Queuing Systems</a:t>
            </a:r>
            <a:endParaRPr lang="en-US" dirty="0"/>
          </a:p>
        </p:txBody>
      </p:sp>
      <p:sp>
        <p:nvSpPr>
          <p:cNvPr id="5" name="Content Placeholder 4"/>
          <p:cNvSpPr>
            <a:spLocks noGrp="1"/>
          </p:cNvSpPr>
          <p:nvPr>
            <p:ph idx="1"/>
          </p:nvPr>
        </p:nvSpPr>
        <p:spPr>
          <a:xfrm>
            <a:off x="1524000" y="533400"/>
            <a:ext cx="10058400" cy="6324600"/>
          </a:xfrm>
        </p:spPr>
        <p:txBody>
          <a:bodyPr>
            <a:normAutofit/>
          </a:bodyPr>
          <a:lstStyle/>
          <a:p>
            <a:pPr>
              <a:buFont typeface="Wingdings" panose="05000000000000000000" pitchFamily="2" charset="2"/>
              <a:buChar char="ü"/>
            </a:pPr>
            <a:r>
              <a:rPr lang="en-US" sz="2400" dirty="0">
                <a:latin typeface="Centaur" pitchFamily="18" charset="0"/>
              </a:rPr>
              <a:t>The </a:t>
            </a:r>
            <a:r>
              <a:rPr lang="en-US" sz="2800" b="1" dirty="0">
                <a:latin typeface="Centaur" pitchFamily="18" charset="0"/>
              </a:rPr>
              <a:t>key elements, </a:t>
            </a:r>
            <a:r>
              <a:rPr lang="en-US" sz="2400" dirty="0">
                <a:latin typeface="Centaur" pitchFamily="18" charset="0"/>
              </a:rPr>
              <a:t>of a queuing system are the </a:t>
            </a:r>
            <a:r>
              <a:rPr lang="en-US" sz="2400" dirty="0">
                <a:solidFill>
                  <a:srgbClr val="FF0000"/>
                </a:solidFill>
                <a:latin typeface="Centaur" pitchFamily="18" charset="0"/>
              </a:rPr>
              <a:t>customers and servers. </a:t>
            </a:r>
          </a:p>
          <a:p>
            <a:pPr lvl="2"/>
            <a:r>
              <a:rPr lang="en-US" b="1" dirty="0">
                <a:latin typeface="Centaur" pitchFamily="18" charset="0"/>
              </a:rPr>
              <a:t>Customer: </a:t>
            </a:r>
            <a:r>
              <a:rPr lang="en-US" dirty="0">
                <a:latin typeface="Centaur" pitchFamily="18" charset="0"/>
              </a:rPr>
              <a:t>refers to anything that arrives at a facility and requires service e.g., people, machines, trucks, emails, packets, frames, patients.</a:t>
            </a:r>
          </a:p>
          <a:p>
            <a:pPr lvl="2"/>
            <a:r>
              <a:rPr lang="en-US" b="1" dirty="0">
                <a:latin typeface="Centaur" pitchFamily="18" charset="0"/>
              </a:rPr>
              <a:t>Server: </a:t>
            </a:r>
            <a:r>
              <a:rPr lang="en-US" dirty="0">
                <a:latin typeface="Centaur" pitchFamily="18" charset="0"/>
              </a:rPr>
              <a:t>refers to any resource (Person, machine)that provides the requested service, e.g., repairpersons,  washing machines, runways at airport, host, switch, router, disk drive, CPUs in computer.</a:t>
            </a:r>
          </a:p>
          <a:p>
            <a:pPr marL="82296" indent="0">
              <a:buNone/>
            </a:pPr>
            <a:endParaRPr lang="en-US" sz="2800" dirty="0">
              <a:latin typeface="Centaur" pitchFamily="18" charset="0"/>
            </a:endParaRPr>
          </a:p>
          <a:p>
            <a:endParaRPr lang="en-US" dirty="0">
              <a:latin typeface="Centaur" pitchFamily="18" charset="0"/>
            </a:endParaRPr>
          </a:p>
          <a:p>
            <a:endParaRPr lang="en-US" sz="2800" dirty="0">
              <a:latin typeface="Centaur" pitchFamily="18" charset="0"/>
            </a:endParaRPr>
          </a:p>
        </p:txBody>
      </p:sp>
      <p:pic>
        <p:nvPicPr>
          <p:cNvPr id="4" name="Picture 2"/>
          <p:cNvPicPr>
            <a:picLocks noChangeAspect="1" noChangeArrowheads="1"/>
          </p:cNvPicPr>
          <p:nvPr/>
        </p:nvPicPr>
        <p:blipFill>
          <a:blip r:embed="rId2"/>
          <a:srcRect/>
          <a:stretch>
            <a:fillRect/>
          </a:stretch>
        </p:blipFill>
        <p:spPr bwMode="auto">
          <a:xfrm>
            <a:off x="2133600" y="3048000"/>
            <a:ext cx="9067800" cy="32766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11887200" cy="685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118872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11887200"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118872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143000"/>
            <a:ext cx="10058400" cy="3276600"/>
          </a:xfrm>
        </p:spPr>
        <p:txBody>
          <a:bodyPr>
            <a:normAutofit fontScale="77500" lnSpcReduction="20000"/>
          </a:bodyPr>
          <a:lstStyle/>
          <a:p>
            <a:pPr marL="82296" indent="0">
              <a:buNone/>
            </a:pPr>
            <a:r>
              <a:rPr lang="en-US" dirty="0"/>
              <a:t> </a:t>
            </a:r>
          </a:p>
          <a:p>
            <a:pPr marL="82296" indent="0">
              <a:buNone/>
            </a:pPr>
            <a:endParaRPr lang="en-US" dirty="0"/>
          </a:p>
          <a:p>
            <a:pPr marL="82296" indent="0" algn="ctr">
              <a:buNone/>
            </a:pPr>
            <a:r>
              <a:rPr lang="en-US" sz="11500" dirty="0">
                <a:solidFill>
                  <a:srgbClr val="FF0000"/>
                </a:solidFill>
              </a:rPr>
              <a:t>Thank You</a:t>
            </a:r>
          </a:p>
          <a:p>
            <a:pPr marL="82296" indent="0" algn="ctr">
              <a:buNone/>
            </a:pPr>
            <a:r>
              <a:rPr lang="en-US" sz="11500" dirty="0">
                <a:solidFill>
                  <a:srgbClr val="FF0000"/>
                </a:solidFill>
              </a:rPr>
              <a:t>??</a:t>
            </a:r>
          </a:p>
        </p:txBody>
      </p:sp>
    </p:spTree>
    <p:extLst>
      <p:ext uri="{BB962C8B-B14F-4D97-AF65-F5344CB8AC3E}">
        <p14:creationId xmlns:p14="http://schemas.microsoft.com/office/powerpoint/2010/main" val="270437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910" y="152400"/>
            <a:ext cx="10599420" cy="685800"/>
          </a:xfrm>
        </p:spPr>
        <p:txBody>
          <a:bodyPr>
            <a:normAutofit/>
          </a:bodyPr>
          <a:lstStyle/>
          <a:p>
            <a:pPr algn="ctr"/>
            <a:r>
              <a:rPr lang="en-US" sz="2800" dirty="0">
                <a:effectLst>
                  <a:outerShdw blurRad="38100" dist="38100" dir="2700000" algn="tl">
                    <a:srgbClr val="000000">
                      <a:alpha val="43137"/>
                    </a:srgbClr>
                  </a:outerShdw>
                </a:effectLst>
                <a:latin typeface="Algerian" pitchFamily="82" charset="0"/>
              </a:rPr>
              <a:t>The Elements of a Queuing System</a:t>
            </a:r>
          </a:p>
        </p:txBody>
      </p:sp>
      <p:sp>
        <p:nvSpPr>
          <p:cNvPr id="5" name="Content Placeholder 4"/>
          <p:cNvSpPr>
            <a:spLocks noGrp="1"/>
          </p:cNvSpPr>
          <p:nvPr>
            <p:ph idx="1"/>
          </p:nvPr>
        </p:nvSpPr>
        <p:spPr>
          <a:xfrm>
            <a:off x="1287780" y="685800"/>
            <a:ext cx="10218420" cy="6172200"/>
          </a:xfrm>
        </p:spPr>
        <p:txBody>
          <a:bodyPr>
            <a:normAutofit fontScale="92500"/>
          </a:bodyPr>
          <a:lstStyle/>
          <a:p>
            <a:pPr marL="653796" indent="-571500">
              <a:buClrTx/>
              <a:buFont typeface="+mj-lt"/>
              <a:buAutoNum type="romanLcPeriod"/>
            </a:pPr>
            <a:r>
              <a:rPr lang="en-US" sz="2800" b="1" dirty="0">
                <a:latin typeface="Centaur" pitchFamily="18" charset="0"/>
              </a:rPr>
              <a:t>The Calling Population: </a:t>
            </a:r>
            <a:r>
              <a:rPr lang="en-US" sz="2800" dirty="0">
                <a:latin typeface="Centaur" pitchFamily="18" charset="0"/>
              </a:rPr>
              <a:t>The population of potential customers, referred to as the calling population.</a:t>
            </a:r>
          </a:p>
          <a:p>
            <a:pPr marL="653796" indent="-571500">
              <a:buClrTx/>
              <a:buFont typeface="+mj-lt"/>
              <a:buAutoNum type="romanLcPeriod"/>
            </a:pPr>
            <a:r>
              <a:rPr lang="en-US" sz="2800" b="1" dirty="0">
                <a:latin typeface="Centaur" pitchFamily="18" charset="0"/>
              </a:rPr>
              <a:t>System Capacity: </a:t>
            </a:r>
            <a:r>
              <a:rPr lang="en-US" sz="2800" dirty="0">
                <a:latin typeface="Centaur" pitchFamily="18" charset="0"/>
              </a:rPr>
              <a:t>The maximum number of customers allowed in the system or waiting line.</a:t>
            </a:r>
          </a:p>
          <a:p>
            <a:pPr lvl="0">
              <a:buClrTx/>
              <a:buFont typeface="Wingdings" panose="05000000000000000000" pitchFamily="2" charset="2"/>
              <a:buChar char="Ø"/>
            </a:pPr>
            <a:r>
              <a:rPr lang="en-US" sz="2800" dirty="0">
                <a:latin typeface="Centaur" pitchFamily="18" charset="0"/>
              </a:rPr>
              <a:t>  The system capacity has no limit, meaning that any number of units can  wait in line. Finally, units are served in the order of their arrival by a single server or channel.</a:t>
            </a:r>
          </a:p>
          <a:p>
            <a:pPr>
              <a:buFont typeface="Wingdings" panose="05000000000000000000" pitchFamily="2" charset="2"/>
              <a:buChar char="Ø"/>
            </a:pPr>
            <a:r>
              <a:rPr lang="en-US" sz="2800" dirty="0">
                <a:latin typeface="Centaur" pitchFamily="18" charset="0"/>
              </a:rPr>
              <a:t>When a system has limited capacity, a distinction is made between the arrival rate (i.e., the number of arrivals per time unit) and the effective arrival rate (i.e., the number who arrive and enter the system per time unit).</a:t>
            </a:r>
            <a:endParaRPr lang="en-US" sz="2800" b="1" dirty="0">
              <a:latin typeface="Centaur" pitchFamily="18" charset="0"/>
            </a:endParaRPr>
          </a:p>
          <a:p>
            <a:pPr marL="577850" indent="-496888">
              <a:buNone/>
            </a:pPr>
            <a:r>
              <a:rPr lang="en-US" sz="2800" b="1" dirty="0"/>
              <a:t> </a:t>
            </a:r>
            <a:r>
              <a:rPr lang="en-US" sz="2800" dirty="0"/>
              <a:t>iii.  </a:t>
            </a:r>
            <a:r>
              <a:rPr lang="en-US" sz="2400" dirty="0"/>
              <a:t>The Arrival Process</a:t>
            </a:r>
            <a:r>
              <a:rPr lang="en-US" sz="2400" b="1" dirty="0"/>
              <a:t>:- </a:t>
            </a:r>
            <a:r>
              <a:rPr lang="en-US" sz="2800" dirty="0">
                <a:latin typeface="Centaur" pitchFamily="18" charset="0"/>
              </a:rPr>
              <a:t>Arrivals may occur at scheduled times or at random   times. when at random times, the inter-arrival times are usually characterized by  a probability distribution.</a:t>
            </a:r>
          </a:p>
          <a:p>
            <a:pPr>
              <a:buClrTx/>
              <a:buFont typeface="Wingdings" panose="05000000000000000000" pitchFamily="2" charset="2"/>
              <a:buChar char="Ø"/>
            </a:pPr>
            <a:r>
              <a:rPr lang="en-US" sz="2800" dirty="0">
                <a:latin typeface="Centaur" pitchFamily="18" charset="0"/>
              </a:rPr>
              <a:t> Inter arrival time is the time between each arrival into the system and the next.</a:t>
            </a:r>
          </a:p>
          <a:p>
            <a:pPr marL="577850" indent="-496888">
              <a:buNone/>
            </a:pPr>
            <a:endParaRPr lang="en-US" sz="2800" dirty="0">
              <a:latin typeface="Centaur" pitchFamily="18" charset="0"/>
            </a:endParaRPr>
          </a:p>
          <a:p>
            <a:pPr lvl="0">
              <a:buClrTx/>
              <a:buFont typeface="Wingdings" panose="05000000000000000000" pitchFamily="2" charset="2"/>
              <a:buChar char="Ø"/>
            </a:pPr>
            <a:endParaRPr lang="en-US" sz="2800" dirty="0">
              <a:latin typeface="Centaur" pitchFamily="18" charset="0"/>
            </a:endParaRPr>
          </a:p>
          <a:p>
            <a:pPr marL="82296" indent="0">
              <a:buClrTx/>
              <a:buNone/>
            </a:pPr>
            <a:endParaRPr lang="en-US" sz="2800" dirty="0">
              <a:latin typeface="Centaur" pitchFamily="18" charset="0"/>
            </a:endParaRPr>
          </a:p>
          <a:p>
            <a:pPr marL="653796" indent="-571500">
              <a:buClrTx/>
              <a:buFont typeface="+mj-lt"/>
              <a:buAutoNum type="romanLcPeriod"/>
            </a:pPr>
            <a:endParaRPr lang="en-US" sz="2400" dirty="0">
              <a:latin typeface="Centaur" pitchFamily="18" charset="0"/>
            </a:endParaRPr>
          </a:p>
          <a:p>
            <a:pPr>
              <a:buClrTx/>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152400"/>
            <a:ext cx="10599420" cy="381000"/>
          </a:xfrm>
        </p:spPr>
        <p:txBody>
          <a:bodyPr>
            <a:normAutofit fontScale="90000"/>
          </a:bodyPr>
          <a:lstStyle/>
          <a:p>
            <a:pPr algn="ctr"/>
            <a:br>
              <a:rPr lang="en-US" sz="3600" dirty="0">
                <a:effectLst/>
                <a:latin typeface="Algerian" pitchFamily="82" charset="0"/>
              </a:rPr>
            </a:br>
            <a:r>
              <a:rPr lang="en-US" sz="3600" dirty="0">
                <a:effectLst/>
                <a:latin typeface="Algerian" pitchFamily="82" charset="0"/>
              </a:rPr>
              <a:t>EXERCISE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87780" y="838200"/>
                <a:ext cx="10599420" cy="6019800"/>
              </a:xfrm>
            </p:spPr>
            <p:txBody>
              <a:bodyPr>
                <a:normAutofit/>
              </a:bodyPr>
              <a:lstStyle/>
              <a:p>
                <a:pPr lvl="0">
                  <a:lnSpc>
                    <a:spcPct val="150000"/>
                  </a:lnSpc>
                  <a:buFont typeface="Wingdings" panose="05000000000000000000" pitchFamily="2" charset="2"/>
                  <a:buChar char="§"/>
                </a:pPr>
                <a:r>
                  <a:rPr lang="en-US" sz="2800" dirty="0">
                    <a:latin typeface="Centaur" panose="02030504050205020304" pitchFamily="18" charset="0"/>
                  </a:rPr>
                  <a:t>Customer arrive at a shop with one counter at a rate of 30 per hours. The counter takes three minutes to serve the customer. Then </a:t>
                </a:r>
              </a:p>
              <a:p>
                <a:pPr lvl="0">
                  <a:lnSpc>
                    <a:spcPct val="150000"/>
                  </a:lnSpc>
                  <a:buFont typeface="Wingdings" panose="05000000000000000000" pitchFamily="2" charset="2"/>
                  <a:buChar char="§"/>
                </a:pPr>
                <a:r>
                  <a:rPr lang="en-US" sz="2800" dirty="0">
                    <a:latin typeface="Centaur" panose="02030504050205020304" pitchFamily="18" charset="0"/>
                  </a:rPr>
                  <a:t>What is the inter arrival time of the customer ?</a:t>
                </a:r>
              </a:p>
              <a:p>
                <a:pPr lvl="0">
                  <a:lnSpc>
                    <a:spcPct val="150000"/>
                  </a:lnSpc>
                  <a:buFont typeface="Wingdings" panose="05000000000000000000" pitchFamily="2" charset="2"/>
                  <a:buChar char="§"/>
                </a:pPr>
                <a:r>
                  <a:rPr lang="en-US" sz="2800" dirty="0">
                    <a:latin typeface="Centaur" panose="02030504050205020304" pitchFamily="18" charset="0"/>
                  </a:rPr>
                  <a:t> Do you expect the queue to shrink/grow?</a:t>
                </a:r>
              </a:p>
              <a:p>
                <a:pPr lvl="0">
                  <a:lnSpc>
                    <a:spcPct val="150000"/>
                  </a:lnSpc>
                  <a:buFont typeface="Wingdings" panose="05000000000000000000" pitchFamily="2" charset="2"/>
                  <a:buChar char="§"/>
                </a:pPr>
                <a:r>
                  <a:rPr lang="en-US" sz="2800" dirty="0">
                    <a:solidFill>
                      <a:srgbClr val="7030A0"/>
                    </a:solidFill>
                    <a:latin typeface="Centaur" panose="02030504050205020304" pitchFamily="18" charset="0"/>
                  </a:rPr>
                  <a:t>Hint:-  Inter arrival time  = </a:t>
                </a:r>
                <a14:m>
                  <m:oMath xmlns:m="http://schemas.openxmlformats.org/officeDocument/2006/math">
                    <m:f>
                      <m:fPr>
                        <m:ctrlPr>
                          <a:rPr lang="en-US" sz="2800" i="1" smtClean="0">
                            <a:solidFill>
                              <a:srgbClr val="7030A0"/>
                            </a:solidFill>
                            <a:latin typeface="Cambria Math" panose="02040503050406030204" pitchFamily="18" charset="0"/>
                          </a:rPr>
                        </m:ctrlPr>
                      </m:fPr>
                      <m:num>
                        <m:r>
                          <a:rPr lang="en-US" sz="2800" b="0" i="1" smtClean="0">
                            <a:solidFill>
                              <a:srgbClr val="7030A0"/>
                            </a:solidFill>
                            <a:latin typeface="Cambria Math" panose="02040503050406030204" pitchFamily="18" charset="0"/>
                          </a:rPr>
                          <m:t>𝑇𝑜𝑡𝑎𝑙</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𝑡𝑖𝑚𝑒</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𝑡𝑎𝑘𝑒𝑛</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𝑚𝑖𝑛𝑢𝑡𝑒𝑠</m:t>
                        </m:r>
                        <m:r>
                          <a:rPr lang="en-US" sz="2800" b="0" i="1" smtClean="0">
                            <a:solidFill>
                              <a:srgbClr val="7030A0"/>
                            </a:solidFill>
                            <a:latin typeface="Cambria Math" panose="02040503050406030204" pitchFamily="18" charset="0"/>
                          </a:rPr>
                          <m:t>)</m:t>
                        </m:r>
                      </m:num>
                      <m:den>
                        <m:r>
                          <a:rPr lang="en-US" sz="2800" b="0" i="1" smtClean="0">
                            <a:solidFill>
                              <a:srgbClr val="7030A0"/>
                            </a:solidFill>
                            <a:latin typeface="Cambria Math" panose="02040503050406030204" pitchFamily="18" charset="0"/>
                          </a:rPr>
                          <m:t>𝑁𝑢𝑚𝑏𝑒𝑟</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𝑜𝑓</m:t>
                        </m:r>
                        <m:r>
                          <a:rPr lang="en-US" sz="2800" b="0" i="1" smtClean="0">
                            <a:solidFill>
                              <a:srgbClr val="7030A0"/>
                            </a:solidFill>
                            <a:latin typeface="Cambria Math" panose="02040503050406030204" pitchFamily="18" charset="0"/>
                          </a:rPr>
                          <m:t> </m:t>
                        </m:r>
                        <m:r>
                          <a:rPr lang="en-US" sz="2800" b="0" i="1" smtClean="0">
                            <a:solidFill>
                              <a:srgbClr val="7030A0"/>
                            </a:solidFill>
                            <a:latin typeface="Cambria Math" panose="02040503050406030204" pitchFamily="18" charset="0"/>
                          </a:rPr>
                          <m:t>𝑐𝑢𝑠𝑡𝑜𝑚𝑒𝑟𝑠</m:t>
                        </m:r>
                        <m:r>
                          <a:rPr lang="en-US" sz="2800" b="0" i="1" smtClean="0">
                            <a:solidFill>
                              <a:srgbClr val="7030A0"/>
                            </a:solidFill>
                            <a:latin typeface="Cambria Math" panose="02040503050406030204" pitchFamily="18" charset="0"/>
                          </a:rPr>
                          <m:t> </m:t>
                        </m:r>
                      </m:den>
                    </m:f>
                  </m:oMath>
                </a14:m>
                <a:endParaRPr lang="en-US" sz="2400" dirty="0">
                  <a:latin typeface="Centaur" panose="02030504050205020304" pitchFamily="18" charset="0"/>
                </a:endParaRPr>
              </a:p>
              <a:p>
                <a:pPr lvl="0">
                  <a:lnSpc>
                    <a:spcPct val="150000"/>
                  </a:lnSpc>
                  <a:buFont typeface="Wingdings" panose="05000000000000000000" pitchFamily="2" charset="2"/>
                  <a:buChar char="§"/>
                </a:pPr>
                <a:endParaRPr lang="en-US" sz="2400" dirty="0">
                  <a:latin typeface="Centaur" panose="020305040502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87780" y="838200"/>
                <a:ext cx="10599420" cy="6019800"/>
              </a:xfrm>
              <a:blipFill>
                <a:blip r:embed="rId2"/>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rmAutofit fontScale="90000"/>
          </a:bodyPr>
          <a:lstStyle/>
          <a:p>
            <a:pPr algn="ctr"/>
            <a:br>
              <a:rPr lang="en-US" sz="3600" dirty="0">
                <a:effectLst/>
                <a:latin typeface="Algerian" pitchFamily="82" charset="0"/>
              </a:rPr>
            </a:br>
            <a:r>
              <a:rPr lang="en-US" sz="3600" dirty="0">
                <a:effectLst/>
                <a:latin typeface="Algerian" pitchFamily="82" charset="0"/>
              </a:rPr>
              <a:t>Single  channel Queuing System</a:t>
            </a:r>
          </a:p>
        </p:txBody>
      </p:sp>
      <p:sp>
        <p:nvSpPr>
          <p:cNvPr id="3" name="Content Placeholder 2"/>
          <p:cNvSpPr>
            <a:spLocks noGrp="1"/>
          </p:cNvSpPr>
          <p:nvPr>
            <p:ph idx="1"/>
          </p:nvPr>
        </p:nvSpPr>
        <p:spPr>
          <a:xfrm>
            <a:off x="1287780" y="838200"/>
            <a:ext cx="10599420" cy="6019800"/>
          </a:xfrm>
        </p:spPr>
        <p:txBody>
          <a:bodyPr>
            <a:normAutofit/>
          </a:bodyPr>
          <a:lstStyle/>
          <a:p>
            <a:pPr lvl="0">
              <a:lnSpc>
                <a:spcPct val="150000"/>
              </a:lnSpc>
              <a:buFont typeface="Wingdings" panose="05000000000000000000" pitchFamily="2" charset="2"/>
              <a:buChar char="§"/>
            </a:pPr>
            <a:r>
              <a:rPr lang="en-US" sz="2800" dirty="0">
                <a:latin typeface="Centaur" panose="02030504050205020304" pitchFamily="18" charset="0"/>
              </a:rPr>
              <a:t>Single-station or single-channel queuing system is the name applied on those problems in which only one unit (station) is delivering the service.</a:t>
            </a:r>
          </a:p>
          <a:p>
            <a:pPr>
              <a:lnSpc>
                <a:spcPct val="150000"/>
              </a:lnSpc>
              <a:buFont typeface="Wingdings" panose="05000000000000000000" pitchFamily="2" charset="2"/>
              <a:buChar char="§"/>
            </a:pPr>
            <a:r>
              <a:rPr lang="en-US" sz="2800" dirty="0">
                <a:latin typeface="Centaur" panose="02030504050205020304" pitchFamily="18" charset="0"/>
              </a:rPr>
              <a:t>For any single channel queuing system, if the inter arrival less than the service time, then the waiting line will grow without bound. When queues grow without bound, they are termed “explosive” or unstable.</a:t>
            </a:r>
          </a:p>
          <a:p>
            <a:pPr lvl="0">
              <a:lnSpc>
                <a:spcPct val="150000"/>
              </a:lnSpc>
              <a:buFont typeface="Wingdings" panose="05000000000000000000" pitchFamily="2" charset="2"/>
              <a:buChar char="§"/>
            </a:pPr>
            <a:r>
              <a:rPr lang="en-US" sz="2800" dirty="0">
                <a:latin typeface="Centaur" panose="02030504050205020304" pitchFamily="18" charset="0"/>
              </a:rPr>
              <a:t>In a single –channel queuing system there are only two possible events that can affect the state of the system.</a:t>
            </a:r>
          </a:p>
          <a:p>
            <a:pPr lvl="1">
              <a:lnSpc>
                <a:spcPct val="150000"/>
              </a:lnSpc>
            </a:pPr>
            <a:r>
              <a:rPr lang="en-US" sz="2400" dirty="0">
                <a:latin typeface="Centaur" panose="02030504050205020304" pitchFamily="18" charset="0"/>
              </a:rPr>
              <a:t> The entry of a unit into the system.</a:t>
            </a:r>
          </a:p>
          <a:p>
            <a:pPr lvl="1">
              <a:lnSpc>
                <a:spcPct val="150000"/>
              </a:lnSpc>
            </a:pPr>
            <a:r>
              <a:rPr lang="en-US" sz="2400" dirty="0">
                <a:latin typeface="Centaur" panose="02030504050205020304" pitchFamily="18" charset="0"/>
              </a:rPr>
              <a:t>The completion of service on a unit.</a:t>
            </a:r>
          </a:p>
          <a:p>
            <a:pPr marL="82296" indent="0">
              <a:buNone/>
            </a:pPr>
            <a:endParaRPr lang="en-US" sz="2400" dirty="0">
              <a:latin typeface="Centaur" panose="02030504050205020304" pitchFamily="18" charset="0"/>
            </a:endParaRPr>
          </a:p>
        </p:txBody>
      </p:sp>
    </p:spTree>
    <p:extLst>
      <p:ext uri="{BB962C8B-B14F-4D97-AF65-F5344CB8AC3E}">
        <p14:creationId xmlns:p14="http://schemas.microsoft.com/office/powerpoint/2010/main" val="195772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47800" y="2026860"/>
            <a:ext cx="10210800" cy="4602540"/>
          </a:xfrm>
          <a:prstGeom prst="rect">
            <a:avLst/>
          </a:prstGeom>
          <a:noFill/>
          <a:ln w="9525">
            <a:noFill/>
            <a:miter lim="800000"/>
            <a:headEnd/>
            <a:tailEnd/>
          </a:ln>
        </p:spPr>
      </p:pic>
      <p:sp>
        <p:nvSpPr>
          <p:cNvPr id="5" name="TextBox 4"/>
          <p:cNvSpPr txBox="1"/>
          <p:nvPr/>
        </p:nvSpPr>
        <p:spPr>
          <a:xfrm>
            <a:off x="1447800" y="152400"/>
            <a:ext cx="9906000" cy="2369880"/>
          </a:xfrm>
          <a:prstGeom prst="rect">
            <a:avLst/>
          </a:prstGeom>
          <a:noFill/>
        </p:spPr>
        <p:txBody>
          <a:bodyPr wrap="square" rtlCol="0">
            <a:spAutoFit/>
          </a:bodyPr>
          <a:lstStyle/>
          <a:p>
            <a:r>
              <a:rPr lang="en-US" sz="4000" dirty="0">
                <a:latin typeface="Centaur" pitchFamily="18" charset="0"/>
              </a:rPr>
              <a:t>                                  Cont…</a:t>
            </a:r>
          </a:p>
          <a:p>
            <a:pPr marL="342900" indent="-342900">
              <a:buFont typeface="Wingdings" panose="05000000000000000000" pitchFamily="2" charset="2"/>
              <a:buChar char="Ø"/>
            </a:pPr>
            <a:r>
              <a:rPr lang="en-US" sz="2800" dirty="0">
                <a:solidFill>
                  <a:srgbClr val="FF0000"/>
                </a:solidFill>
                <a:latin typeface="Centaur" pitchFamily="18" charset="0"/>
              </a:rPr>
              <a:t>Departure event </a:t>
            </a:r>
            <a:r>
              <a:rPr lang="en-US" sz="2800" dirty="0">
                <a:latin typeface="Centaur" pitchFamily="18" charset="0"/>
              </a:rPr>
              <a:t>occurs when a unit has just completed the service, the simulation proceeds in the manner shown in the flow diagram below. </a:t>
            </a:r>
          </a:p>
          <a:p>
            <a:pPr marL="342900" indent="-342900">
              <a:buFont typeface="Wingdings" panose="05000000000000000000" pitchFamily="2" charset="2"/>
              <a:buChar char="Ø"/>
            </a:pPr>
            <a:r>
              <a:rPr lang="en-US" sz="2800" dirty="0">
                <a:solidFill>
                  <a:srgbClr val="FF0000"/>
                </a:solidFill>
                <a:latin typeface="Centaur" pitchFamily="18" charset="0"/>
              </a:rPr>
              <a:t>Note</a:t>
            </a:r>
            <a:r>
              <a:rPr lang="en-US" sz="2800" dirty="0">
                <a:latin typeface="Centaur" pitchFamily="18" charset="0"/>
              </a:rPr>
              <a:t> that the server has only two possible states: it is either </a:t>
            </a:r>
            <a:r>
              <a:rPr lang="en-US" sz="2800" dirty="0">
                <a:solidFill>
                  <a:srgbClr val="FF0000"/>
                </a:solidFill>
                <a:latin typeface="Centaur" pitchFamily="18" charset="0"/>
              </a:rPr>
              <a:t>busy or idle.</a:t>
            </a:r>
          </a:p>
          <a:p>
            <a:endParaRPr lang="en-US" sz="2400" dirty="0">
              <a:latin typeface="Centaur"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287780" y="2286000"/>
            <a:ext cx="10599420" cy="4572001"/>
          </a:xfrm>
          <a:prstGeom prst="rect">
            <a:avLst/>
          </a:prstGeom>
          <a:noFill/>
          <a:ln w="9525">
            <a:noFill/>
            <a:miter lim="800000"/>
            <a:headEnd/>
            <a:tailEnd/>
          </a:ln>
        </p:spPr>
      </p:pic>
      <p:sp>
        <p:nvSpPr>
          <p:cNvPr id="5" name="TextBox 4"/>
          <p:cNvSpPr txBox="1"/>
          <p:nvPr/>
        </p:nvSpPr>
        <p:spPr>
          <a:xfrm>
            <a:off x="1447800" y="0"/>
            <a:ext cx="10287000" cy="2739211"/>
          </a:xfrm>
          <a:prstGeom prst="rect">
            <a:avLst/>
          </a:prstGeom>
          <a:noFill/>
        </p:spPr>
        <p:txBody>
          <a:bodyPr wrap="square" rtlCol="0">
            <a:spAutoFit/>
          </a:bodyPr>
          <a:lstStyle/>
          <a:p>
            <a:pPr lvl="0"/>
            <a:r>
              <a:rPr lang="en-US" sz="4000" dirty="0">
                <a:latin typeface="Centaur" pitchFamily="18" charset="0"/>
              </a:rPr>
              <a:t>                                   Cont….</a:t>
            </a:r>
            <a:endParaRPr lang="en-US" sz="2400" dirty="0">
              <a:latin typeface="Centaur" pitchFamily="18" charset="0"/>
            </a:endParaRPr>
          </a:p>
          <a:p>
            <a:pPr marL="457200" lvl="0" indent="-457200">
              <a:buFont typeface="Wingdings" panose="05000000000000000000" pitchFamily="2" charset="2"/>
              <a:buChar char="Ø"/>
            </a:pPr>
            <a:r>
              <a:rPr lang="en-US" sz="2600" dirty="0">
                <a:latin typeface="Centaur" pitchFamily="18" charset="0"/>
              </a:rPr>
              <a:t> </a:t>
            </a:r>
            <a:r>
              <a:rPr lang="en-US" sz="2600" dirty="0">
                <a:solidFill>
                  <a:srgbClr val="FF0000"/>
                </a:solidFill>
                <a:latin typeface="Centaur" pitchFamily="18" charset="0"/>
              </a:rPr>
              <a:t>Arrival event </a:t>
            </a:r>
            <a:r>
              <a:rPr lang="en-US" sz="2600" dirty="0">
                <a:latin typeface="Centaur" pitchFamily="18" charset="0"/>
              </a:rPr>
              <a:t>occurs when a unit enters into the system. The flow diagram for the arrival event is shown in figure below. </a:t>
            </a:r>
          </a:p>
          <a:p>
            <a:pPr marL="457200" lvl="0" indent="-457200">
              <a:buFont typeface="Wingdings" panose="05000000000000000000" pitchFamily="2" charset="2"/>
              <a:buChar char="Ø"/>
            </a:pPr>
            <a:r>
              <a:rPr lang="en-US" sz="2600" dirty="0">
                <a:latin typeface="Centaur" pitchFamily="18" charset="0"/>
              </a:rPr>
              <a:t>The unit may find the server either idle or busy, therefore, either the unit begins service immediately, or it enters the queue for the server. </a:t>
            </a:r>
          </a:p>
          <a:p>
            <a:endParaRPr lang="en-US" sz="2400" dirty="0">
              <a:latin typeface="Centaur"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828800" y="2819400"/>
            <a:ext cx="9334499" cy="3810000"/>
          </a:xfrm>
          <a:prstGeom prst="rect">
            <a:avLst/>
          </a:prstGeom>
          <a:noFill/>
          <a:ln w="9525">
            <a:noFill/>
            <a:miter lim="800000"/>
            <a:headEnd/>
            <a:tailEnd/>
          </a:ln>
        </p:spPr>
      </p:pic>
      <p:sp>
        <p:nvSpPr>
          <p:cNvPr id="5" name="TextBox 4"/>
          <p:cNvSpPr txBox="1"/>
          <p:nvPr/>
        </p:nvSpPr>
        <p:spPr>
          <a:xfrm>
            <a:off x="1287780" y="1"/>
            <a:ext cx="10256519" cy="3046988"/>
          </a:xfrm>
          <a:prstGeom prst="rect">
            <a:avLst/>
          </a:prstGeom>
          <a:noFill/>
        </p:spPr>
        <p:txBody>
          <a:bodyPr wrap="square" rtlCol="0">
            <a:spAutoFit/>
          </a:bodyPr>
          <a:lstStyle/>
          <a:p>
            <a:pPr lvl="0">
              <a:lnSpc>
                <a:spcPct val="150000"/>
              </a:lnSpc>
            </a:pPr>
            <a:r>
              <a:rPr lang="en-US" sz="2400" dirty="0">
                <a:latin typeface="Centaur" pitchFamily="18" charset="0"/>
              </a:rPr>
              <a:t>                                                            </a:t>
            </a:r>
            <a:r>
              <a:rPr lang="en-US" sz="3200" b="1" dirty="0">
                <a:latin typeface="Centaur" pitchFamily="18" charset="0"/>
              </a:rPr>
              <a:t>Cont…</a:t>
            </a:r>
          </a:p>
          <a:p>
            <a:pPr marL="342900" lvl="0" indent="-342900">
              <a:lnSpc>
                <a:spcPct val="150000"/>
              </a:lnSpc>
              <a:buFont typeface="Wingdings" panose="05000000000000000000" pitchFamily="2" charset="2"/>
              <a:buChar char="Ø"/>
            </a:pPr>
            <a:r>
              <a:rPr lang="en-US" sz="2400" dirty="0">
                <a:latin typeface="Centaur" pitchFamily="18" charset="0"/>
              </a:rPr>
              <a:t> </a:t>
            </a:r>
            <a:r>
              <a:rPr lang="en-US" sz="2800" dirty="0">
                <a:latin typeface="Centaur" pitchFamily="18" charset="0"/>
              </a:rPr>
              <a:t>If the server is busy, the unit enters the queue. If the server is idle and the queue is empty, the unit begins service. It is not possible for the server to be idle and the queue to be non empty.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marL="82296" indent="0">
              <a:buNone/>
            </a:pPr>
            <a:r>
              <a:rPr lang="en-US" sz="2400" dirty="0">
                <a:latin typeface="Centaur" pitchFamily="18" charset="0"/>
              </a:rPr>
              <a:t>                                                </a:t>
            </a:r>
            <a:r>
              <a:rPr lang="en-US" b="1" dirty="0">
                <a:latin typeface="Centaur" pitchFamily="18" charset="0"/>
              </a:rPr>
              <a:t>Cont…</a:t>
            </a:r>
          </a:p>
          <a:p>
            <a:pPr>
              <a:buFont typeface="Wingdings" panose="05000000000000000000" pitchFamily="2" charset="2"/>
              <a:buChar char="Ø"/>
            </a:pPr>
            <a:r>
              <a:rPr lang="en-US" sz="2400" dirty="0">
                <a:latin typeface="Centaur" pitchFamily="18" charset="0"/>
              </a:rPr>
              <a:t>In a single-channel queuing system, </a:t>
            </a:r>
            <a:r>
              <a:rPr lang="en-US" sz="2400" dirty="0">
                <a:solidFill>
                  <a:srgbClr val="FF0000"/>
                </a:solidFill>
                <a:latin typeface="Centaur" pitchFamily="18" charset="0"/>
              </a:rPr>
              <a:t>interarrival time </a:t>
            </a:r>
            <a:r>
              <a:rPr lang="en-US" sz="2400" dirty="0">
                <a:latin typeface="Centaur" pitchFamily="18" charset="0"/>
              </a:rPr>
              <a:t>and </a:t>
            </a:r>
            <a:r>
              <a:rPr lang="en-US" sz="2400" dirty="0">
                <a:solidFill>
                  <a:srgbClr val="FF0000"/>
                </a:solidFill>
                <a:latin typeface="Centaur" pitchFamily="18" charset="0"/>
              </a:rPr>
              <a:t>service time </a:t>
            </a:r>
            <a:r>
              <a:rPr lang="en-US" sz="2400" dirty="0">
                <a:latin typeface="Centaur" pitchFamily="18" charset="0"/>
              </a:rPr>
              <a:t>are generated from the distributions of random variables. </a:t>
            </a:r>
          </a:p>
          <a:p>
            <a:pPr>
              <a:buFont typeface="Wingdings" panose="05000000000000000000" pitchFamily="2" charset="2"/>
              <a:buChar char="Ø"/>
            </a:pPr>
            <a:r>
              <a:rPr lang="en-US" sz="2400" dirty="0">
                <a:latin typeface="Centaur" pitchFamily="18" charset="0"/>
              </a:rPr>
              <a:t>The table given below contains a set of </a:t>
            </a:r>
            <a:r>
              <a:rPr lang="en-US" sz="2400" b="1" dirty="0">
                <a:latin typeface="Centaur" pitchFamily="18" charset="0"/>
              </a:rPr>
              <a:t>five</a:t>
            </a:r>
            <a:r>
              <a:rPr lang="en-US" sz="2400" dirty="0">
                <a:latin typeface="Centaur" pitchFamily="18" charset="0"/>
              </a:rPr>
              <a:t> </a:t>
            </a:r>
            <a:r>
              <a:rPr lang="en-US" sz="2400" b="1" dirty="0">
                <a:latin typeface="Centaur" pitchFamily="18" charset="0"/>
              </a:rPr>
              <a:t>interarrival</a:t>
            </a:r>
            <a:r>
              <a:rPr lang="en-US" sz="2400" dirty="0">
                <a:latin typeface="Centaur" pitchFamily="18" charset="0"/>
              </a:rPr>
              <a:t> time to compute the </a:t>
            </a:r>
            <a:r>
              <a:rPr lang="en-US" sz="2400" b="1" dirty="0">
                <a:latin typeface="Centaur" pitchFamily="18" charset="0"/>
              </a:rPr>
              <a:t>arrival</a:t>
            </a:r>
            <a:r>
              <a:rPr lang="en-US" sz="2400" dirty="0">
                <a:latin typeface="Centaur" pitchFamily="18" charset="0"/>
              </a:rPr>
              <a:t> </a:t>
            </a:r>
            <a:r>
              <a:rPr lang="en-US" sz="2400" b="1" dirty="0">
                <a:latin typeface="Centaur" pitchFamily="18" charset="0"/>
              </a:rPr>
              <a:t>time</a:t>
            </a:r>
            <a:r>
              <a:rPr lang="en-US" sz="2400" dirty="0">
                <a:latin typeface="Centaur" pitchFamily="18" charset="0"/>
              </a:rPr>
              <a:t> of six customers at the </a:t>
            </a:r>
            <a:r>
              <a:rPr lang="en-US" sz="2400" b="1" dirty="0">
                <a:latin typeface="Centaur" pitchFamily="18" charset="0"/>
              </a:rPr>
              <a:t>queuing</a:t>
            </a:r>
            <a:r>
              <a:rPr lang="en-US" sz="2400" dirty="0">
                <a:latin typeface="Centaur" pitchFamily="18" charset="0"/>
              </a:rPr>
              <a:t> system.</a:t>
            </a:r>
          </a:p>
          <a:p>
            <a:endParaRPr lang="en-US" sz="2400" dirty="0">
              <a:latin typeface="Centaur" pitchFamily="18" charset="0"/>
            </a:endParaRPr>
          </a:p>
        </p:txBody>
      </p:sp>
      <p:pic>
        <p:nvPicPr>
          <p:cNvPr id="4" name="Picture 3"/>
          <p:cNvPicPr/>
          <p:nvPr/>
        </p:nvPicPr>
        <p:blipFill>
          <a:blip r:embed="rId2"/>
          <a:srcRect/>
          <a:stretch>
            <a:fillRect/>
          </a:stretch>
        </p:blipFill>
        <p:spPr bwMode="auto">
          <a:xfrm>
            <a:off x="2133600" y="2209800"/>
            <a:ext cx="8023860" cy="243840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126538746"/>
              </p:ext>
            </p:extLst>
          </p:nvPr>
        </p:nvGraphicFramePr>
        <p:xfrm>
          <a:off x="4419600" y="4648200"/>
          <a:ext cx="3743073" cy="1794513"/>
        </p:xfrm>
        <a:graphic>
          <a:graphicData uri="http://schemas.openxmlformats.org/drawingml/2006/table">
            <a:tbl>
              <a:tblPr/>
              <a:tblGrid>
                <a:gridCol w="1572578">
                  <a:extLst>
                    <a:ext uri="{9D8B030D-6E8A-4147-A177-3AD203B41FA5}">
                      <a16:colId xmlns:a16="http://schemas.microsoft.com/office/drawing/2014/main" val="20000"/>
                    </a:ext>
                  </a:extLst>
                </a:gridCol>
                <a:gridCol w="482347">
                  <a:extLst>
                    <a:ext uri="{9D8B030D-6E8A-4147-A177-3AD203B41FA5}">
                      <a16:colId xmlns:a16="http://schemas.microsoft.com/office/drawing/2014/main" val="20001"/>
                    </a:ext>
                  </a:extLst>
                </a:gridCol>
                <a:gridCol w="1688148">
                  <a:extLst>
                    <a:ext uri="{9D8B030D-6E8A-4147-A177-3AD203B41FA5}">
                      <a16:colId xmlns:a16="http://schemas.microsoft.com/office/drawing/2014/main" val="20002"/>
                    </a:ext>
                  </a:extLst>
                </a:gridCol>
              </a:tblGrid>
              <a:tr h="318655">
                <a:tc>
                  <a:txBody>
                    <a:bodyPr/>
                    <a:lstStyle/>
                    <a:p>
                      <a:pPr marL="0" marR="0" algn="ctr">
                        <a:lnSpc>
                          <a:spcPct val="150000"/>
                        </a:lnSpc>
                        <a:spcBef>
                          <a:spcPts val="0"/>
                        </a:spcBef>
                        <a:spcAft>
                          <a:spcPts val="0"/>
                        </a:spcAft>
                      </a:pPr>
                      <a:r>
                        <a:rPr lang="en-US" sz="1600" b="1" dirty="0">
                          <a:latin typeface="Times New Roman" panose="02020603050405020304" pitchFamily="18" charset="0"/>
                          <a:ea typeface="Calibri"/>
                          <a:cs typeface="Times New Roman" panose="02020603050405020304" pitchFamily="18" charset="0"/>
                        </a:rPr>
                        <a:t>customer</a:t>
                      </a:r>
                      <a:endParaRPr lang="en-US" sz="1400" b="1" dirty="0">
                        <a:latin typeface="Times New Roman" panose="02020603050405020304" pitchFamily="18" charset="0"/>
                        <a:ea typeface="Calibri"/>
                        <a:cs typeface="Times New Roman" panose="02020603050405020304" pitchFamily="18" charset="0"/>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600" b="1">
                        <a:latin typeface="Times New Roman" panose="02020603050405020304" pitchFamily="18" charset="0"/>
                        <a:ea typeface="Calibri"/>
                        <a:cs typeface="Times New Roman" panose="02020603050405020304" pitchFamily="18" charset="0"/>
                      </a:endParaRPr>
                    </a:p>
                  </a:txBody>
                  <a:tcPr marL="89154" marR="8915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b="1" dirty="0">
                          <a:latin typeface="Times New Roman" panose="02020603050405020304" pitchFamily="18" charset="0"/>
                          <a:ea typeface="Calibri"/>
                          <a:cs typeface="Times New Roman" panose="02020603050405020304" pitchFamily="18" charset="0"/>
                        </a:rPr>
                        <a:t>Service time</a:t>
                      </a:r>
                      <a:endParaRPr lang="en-US" sz="1400" b="1" dirty="0">
                        <a:latin typeface="Times New Roman" panose="02020603050405020304" pitchFamily="18" charset="0"/>
                        <a:ea typeface="Calibri"/>
                        <a:cs typeface="Times New Roman" panose="02020603050405020304" pitchFamily="18" charset="0"/>
                      </a:endParaRPr>
                    </a:p>
                  </a:txBody>
                  <a:tcPr marL="89154" marR="8915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991">
                <a:tc>
                  <a:txBody>
                    <a:bodyPr/>
                    <a:lstStyle/>
                    <a:p>
                      <a:pPr marL="0" marR="0" algn="ctr">
                        <a:lnSpc>
                          <a:spcPct val="150000"/>
                        </a:lnSpc>
                        <a:spcBef>
                          <a:spcPts val="0"/>
                        </a:spcBef>
                        <a:spcAft>
                          <a:spcPts val="0"/>
                        </a:spcAft>
                      </a:pPr>
                      <a:r>
                        <a:rPr lang="en-US" sz="1200">
                          <a:latin typeface="Bookman Old Style"/>
                          <a:ea typeface="Calibri"/>
                          <a:cs typeface="Times New Roman"/>
                        </a:rPr>
                        <a:t>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en-US" sz="1200" dirty="0">
                          <a:latin typeface="Bookman Old Style"/>
                          <a:ea typeface="Calibri"/>
                          <a:cs typeface="Times New Roman"/>
                        </a:rPr>
                        <a:t>2</a:t>
                      </a:r>
                      <a:endParaRPr lang="en-US" sz="1100" dirty="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38991">
                <a:tc>
                  <a:txBody>
                    <a:bodyPr/>
                    <a:lstStyle/>
                    <a:p>
                      <a:pPr marL="0" marR="0" algn="ctr">
                        <a:lnSpc>
                          <a:spcPct val="150000"/>
                        </a:lnSpc>
                        <a:spcBef>
                          <a:spcPts val="0"/>
                        </a:spcBef>
                        <a:spcAft>
                          <a:spcPts val="0"/>
                        </a:spcAft>
                      </a:pPr>
                      <a:r>
                        <a:rPr lang="en-US" sz="1200" dirty="0">
                          <a:latin typeface="Bookman Old Style"/>
                          <a:ea typeface="Calibri"/>
                          <a:cs typeface="Times New Roman"/>
                        </a:rPr>
                        <a:t>2</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50000"/>
                        </a:lnSpc>
                        <a:spcBef>
                          <a:spcPts val="0"/>
                        </a:spcBef>
                        <a:spcAft>
                          <a:spcPts val="0"/>
                        </a:spcAft>
                      </a:pPr>
                      <a:r>
                        <a:rPr lang="en-US" sz="1200" dirty="0">
                          <a:latin typeface="Bookman Old Style"/>
                          <a:ea typeface="Calibri"/>
                          <a:cs typeface="Times New Roman"/>
                        </a:rPr>
                        <a:t>1</a:t>
                      </a:r>
                      <a:endParaRPr lang="en-US" sz="1100" dirty="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38991">
                <a:tc>
                  <a:txBody>
                    <a:bodyPr/>
                    <a:lstStyle/>
                    <a:p>
                      <a:pPr marL="0" marR="0" algn="ctr">
                        <a:lnSpc>
                          <a:spcPct val="150000"/>
                        </a:lnSpc>
                        <a:spcBef>
                          <a:spcPts val="0"/>
                        </a:spcBef>
                        <a:spcAft>
                          <a:spcPts val="0"/>
                        </a:spcAft>
                      </a:pPr>
                      <a:r>
                        <a:rPr lang="en-US" sz="1200">
                          <a:latin typeface="Bookman Old Style"/>
                          <a:ea typeface="Calibri"/>
                          <a:cs typeface="Times New Roman"/>
                        </a:rPr>
                        <a:t>3</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50000"/>
                        </a:lnSpc>
                        <a:spcBef>
                          <a:spcPts val="0"/>
                        </a:spcBef>
                        <a:spcAft>
                          <a:spcPts val="0"/>
                        </a:spcAft>
                      </a:pPr>
                      <a:r>
                        <a:rPr lang="en-US" sz="1200">
                          <a:latin typeface="Bookman Old Style"/>
                          <a:ea typeface="Calibri"/>
                          <a:cs typeface="Times New Roman"/>
                        </a:rPr>
                        <a:t>3</a:t>
                      </a:r>
                      <a:endParaRPr lang="en-US" sz="110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38991">
                <a:tc>
                  <a:txBody>
                    <a:bodyPr/>
                    <a:lstStyle/>
                    <a:p>
                      <a:pPr marL="0" marR="0" algn="ctr">
                        <a:lnSpc>
                          <a:spcPct val="150000"/>
                        </a:lnSpc>
                        <a:spcBef>
                          <a:spcPts val="0"/>
                        </a:spcBef>
                        <a:spcAft>
                          <a:spcPts val="0"/>
                        </a:spcAft>
                      </a:pPr>
                      <a:r>
                        <a:rPr lang="en-US" sz="1200">
                          <a:latin typeface="Bookman Old Style"/>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50000"/>
                        </a:lnSpc>
                        <a:spcBef>
                          <a:spcPts val="0"/>
                        </a:spcBef>
                        <a:spcAft>
                          <a:spcPts val="0"/>
                        </a:spcAft>
                      </a:pPr>
                      <a:r>
                        <a:rPr lang="en-US" sz="1200">
                          <a:latin typeface="Bookman Old Style"/>
                          <a:ea typeface="Calibri"/>
                          <a:cs typeface="Times New Roman"/>
                        </a:rPr>
                        <a:t>2</a:t>
                      </a:r>
                      <a:endParaRPr lang="en-US" sz="110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38991">
                <a:tc>
                  <a:txBody>
                    <a:bodyPr/>
                    <a:lstStyle/>
                    <a:p>
                      <a:pPr marL="0" marR="0" algn="ctr">
                        <a:lnSpc>
                          <a:spcPct val="150000"/>
                        </a:lnSpc>
                        <a:spcBef>
                          <a:spcPts val="0"/>
                        </a:spcBef>
                        <a:spcAft>
                          <a:spcPts val="0"/>
                        </a:spcAft>
                      </a:pPr>
                      <a:r>
                        <a:rPr lang="en-US" sz="1200">
                          <a:latin typeface="Bookman Old Style"/>
                          <a:ea typeface="Calibri"/>
                          <a:cs typeface="Times New Roman"/>
                        </a:rPr>
                        <a:t>5</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50000"/>
                        </a:lnSpc>
                        <a:spcBef>
                          <a:spcPts val="0"/>
                        </a:spcBef>
                        <a:spcAft>
                          <a:spcPts val="0"/>
                        </a:spcAft>
                      </a:pPr>
                      <a:r>
                        <a:rPr lang="en-US" sz="1200">
                          <a:latin typeface="Bookman Old Style"/>
                          <a:ea typeface="Calibri"/>
                          <a:cs typeface="Times New Roman"/>
                        </a:rPr>
                        <a:t>1</a:t>
                      </a:r>
                      <a:endParaRPr lang="en-US" sz="110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38991">
                <a:tc>
                  <a:txBody>
                    <a:bodyPr/>
                    <a:lstStyle/>
                    <a:p>
                      <a:pPr marL="0" marR="0" algn="ctr">
                        <a:lnSpc>
                          <a:spcPct val="150000"/>
                        </a:lnSpc>
                        <a:spcBef>
                          <a:spcPts val="0"/>
                        </a:spcBef>
                        <a:spcAft>
                          <a:spcPts val="0"/>
                        </a:spcAft>
                      </a:pPr>
                      <a:r>
                        <a:rPr lang="en-US" sz="1200">
                          <a:latin typeface="Bookman Old Style"/>
                          <a:ea typeface="Calibri"/>
                          <a:cs typeface="Times New Roman"/>
                        </a:rPr>
                        <a:t>6</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endParaRPr lang="en-US" sz="1200">
                        <a:latin typeface="Bookman Old Style"/>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Bookman Old Style"/>
                          <a:ea typeface="Calibri"/>
                          <a:cs typeface="Times New Roman"/>
                        </a:rPr>
                        <a:t>4</a:t>
                      </a:r>
                      <a:endParaRPr lang="en-US" sz="1100" dirty="0">
                        <a:latin typeface="Calibri"/>
                        <a:ea typeface="Calibri"/>
                        <a:cs typeface="Times New Roman"/>
                      </a:endParaRPr>
                    </a:p>
                  </a:txBody>
                  <a:tcPr marL="89154" marR="89154"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1886</TotalTime>
  <Words>918</Words>
  <Application>Microsoft Office PowerPoint</Application>
  <PresentationFormat>Custom</PresentationFormat>
  <Paragraphs>155</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Algerian</vt:lpstr>
      <vt:lpstr>Bookman Old Style</vt:lpstr>
      <vt:lpstr>Calibri</vt:lpstr>
      <vt:lpstr>Cambria Math</vt:lpstr>
      <vt:lpstr>Centaur</vt:lpstr>
      <vt:lpstr>Gill Sans MT</vt:lpstr>
      <vt:lpstr>Times New Roman</vt:lpstr>
      <vt:lpstr>Verdana</vt:lpstr>
      <vt:lpstr>Wingdings</vt:lpstr>
      <vt:lpstr>Wingdings 2</vt:lpstr>
      <vt:lpstr>Solstice</vt:lpstr>
      <vt:lpstr>Chapter Two</vt:lpstr>
      <vt:lpstr>Characteristics of Queuing Systems</vt:lpstr>
      <vt:lpstr>The Elements of a Queuing System</vt:lpstr>
      <vt:lpstr> EXERCISE </vt:lpstr>
      <vt:lpstr> Single  channel Queuing System</vt:lpstr>
      <vt:lpstr>PowerPoint Presentation</vt:lpstr>
      <vt:lpstr>PowerPoint Presentation</vt:lpstr>
      <vt:lpstr>PowerPoint Presentation</vt:lpstr>
      <vt:lpstr>PowerPoint Presentation</vt:lpstr>
      <vt:lpstr>PowerPoint Presentation</vt:lpstr>
      <vt:lpstr>PowerPoint Presentation</vt:lpstr>
      <vt:lpstr>SINGLE CHANNEL Queuing PROBELEM EXAMPLE </vt:lpstr>
      <vt:lpstr>                             Arrival Time distribution Table </vt:lpstr>
      <vt:lpstr>                            Service Time distribution Table  </vt:lpstr>
      <vt:lpstr>                         Time Between Arrival Determination  </vt:lpstr>
      <vt:lpstr>                         Time Between Arrival Determination  </vt:lpstr>
      <vt:lpstr>                               Service Time Determination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Getachew</dc:creator>
  <cp:lastModifiedBy>Truth</cp:lastModifiedBy>
  <cp:revision>171</cp:revision>
  <dcterms:created xsi:type="dcterms:W3CDTF">2015-07-26T01:17:34Z</dcterms:created>
  <dcterms:modified xsi:type="dcterms:W3CDTF">2023-03-28T13:36:28Z</dcterms:modified>
</cp:coreProperties>
</file>