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57" r:id="rId3"/>
    <p:sldId id="258" r:id="rId4"/>
    <p:sldId id="291" r:id="rId5"/>
    <p:sldId id="261" r:id="rId6"/>
    <p:sldId id="264" r:id="rId7"/>
    <p:sldId id="265" r:id="rId8"/>
    <p:sldId id="266" r:id="rId9"/>
    <p:sldId id="267" r:id="rId10"/>
    <p:sldId id="286" r:id="rId11"/>
    <p:sldId id="292" r:id="rId12"/>
    <p:sldId id="269" r:id="rId13"/>
    <p:sldId id="270" r:id="rId14"/>
    <p:sldId id="271" r:id="rId15"/>
    <p:sldId id="272" r:id="rId16"/>
    <p:sldId id="273" r:id="rId17"/>
    <p:sldId id="274" r:id="rId18"/>
    <p:sldId id="290" r:id="rId19"/>
    <p:sldId id="285" r:id="rId20"/>
  </p:sldIdLst>
  <p:sldSz cx="118872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7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726" y="78"/>
      </p:cViewPr>
      <p:guideLst>
        <p:guide orient="horz" pos="2160"/>
        <p:guide pos="374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4" d="100"/>
        <a:sy n="3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422D5F-8268-4F37-99E1-3DE0A9C5E6DD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685800"/>
            <a:ext cx="59436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714D4-5F2C-4082-9FCC-CC0108CF9A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57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0EE608-8953-4AE5-8D71-170C6B65B68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685800"/>
            <a:ext cx="5943600" cy="34290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14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714D4-5F2C-4082-9FCC-CC0108CF9A1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36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862328" y="359898"/>
            <a:ext cx="9628632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862328" y="1850064"/>
            <a:ext cx="9628632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ECD8E-3BAA-4428-B775-EC131EFAC911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CAC1-8E7C-47D2-B9E1-7C27CC2C44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197863" y="1413802"/>
            <a:ext cx="27340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504329" y="1345016"/>
            <a:ext cx="83210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ECD8E-3BAA-4428-B775-EC131EFAC911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CAC1-8E7C-47D2-B9E1-7C27CC2C44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15400" y="274640"/>
            <a:ext cx="237744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5900" y="274641"/>
            <a:ext cx="723138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ECD8E-3BAA-4428-B775-EC131EFAC911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CAC1-8E7C-47D2-B9E1-7C27CC2C44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57200"/>
            <a:ext cx="1069848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94360" y="1447800"/>
            <a:ext cx="525018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42660" y="1447800"/>
            <a:ext cx="5250180" cy="213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42660" y="3733800"/>
            <a:ext cx="5250180" cy="213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CF820B-394C-4876-8EBD-910C2B576E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ECD8E-3BAA-4428-B775-EC131EFAC911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CAC1-8E7C-47D2-B9E1-7C27CC2C44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67757" y="-54"/>
            <a:ext cx="89154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1910" y="2600325"/>
            <a:ext cx="832104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1910" y="1066800"/>
            <a:ext cx="832104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ECD8E-3BAA-4428-B775-EC131EFAC911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CAC1-8E7C-47D2-B9E1-7C27CC2C44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971800" y="0"/>
            <a:ext cx="9906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824017" y="2814656"/>
            <a:ext cx="27340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3130483" y="2745870"/>
            <a:ext cx="83210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6290" y="274320"/>
            <a:ext cx="9747504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66290" y="1524000"/>
            <a:ext cx="475488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914" y="1524000"/>
            <a:ext cx="475488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ECD8E-3BAA-4428-B775-EC131EFAC911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CAC1-8E7C-47D2-B9E1-7C27CC2C44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5160336"/>
            <a:ext cx="1069848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28278"/>
            <a:ext cx="5230368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062472" y="328278"/>
            <a:ext cx="5230368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94360" y="969336"/>
            <a:ext cx="5230368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62472" y="969336"/>
            <a:ext cx="5230368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ECD8E-3BAA-4428-B775-EC131EFAC911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CAC1-8E7C-47D2-B9E1-7C27CC2C44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6290" y="274320"/>
            <a:ext cx="9747504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ECD8E-3BAA-4428-B775-EC131EFAC911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CAC1-8E7C-47D2-B9E1-7C27CC2C44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19479" y="0"/>
            <a:ext cx="10567721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ECD8E-3BAA-4428-B775-EC131EFAC911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CAC1-8E7C-47D2-B9E1-7C27CC2C44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319479" y="-54"/>
            <a:ext cx="95098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216778"/>
            <a:ext cx="4953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94360" y="1406964"/>
            <a:ext cx="4953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94360" y="2133601"/>
            <a:ext cx="1059942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ECD8E-3BAA-4428-B775-EC131EFAC911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CAC1-8E7C-47D2-B9E1-7C27CC2C44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2965" y="1066800"/>
            <a:ext cx="356616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ECD8E-3BAA-4428-B775-EC131EFAC911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4CAC1-8E7C-47D2-B9E1-7C27CC2C44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90600" y="1066800"/>
            <a:ext cx="59436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89660" y="1143004"/>
            <a:ext cx="574548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515743" y="954341"/>
            <a:ext cx="89154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6504767" y="936786"/>
            <a:ext cx="843991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9660" y="4800600"/>
            <a:ext cx="574548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1060704" y="-815922"/>
            <a:ext cx="213055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9462" y="21103"/>
            <a:ext cx="221284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237746" y="1055077"/>
            <a:ext cx="1463432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316736" y="-54"/>
            <a:ext cx="10570465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866290" y="274638"/>
            <a:ext cx="9747504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866290" y="1447800"/>
            <a:ext cx="9747504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655820" y="6305550"/>
            <a:ext cx="277368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1CECD8E-3BAA-4428-B775-EC131EFAC911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429500" y="6305550"/>
            <a:ext cx="376428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197742" y="6305550"/>
            <a:ext cx="59436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774CAC1-8E7C-47D2-B9E1-7C27CC2C44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319479" y="-54"/>
            <a:ext cx="95098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87780" y="1066800"/>
            <a:ext cx="10599420" cy="14478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Algerian" pitchFamily="82" charset="0"/>
              </a:rPr>
              <a:t>Chapter three</a:t>
            </a:r>
            <a:endParaRPr lang="en-US" sz="3600" dirty="0">
              <a:solidFill>
                <a:schemeClr val="tx1"/>
              </a:solidFill>
              <a:latin typeface="Algerian" pitchFamily="8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87780" y="2971800"/>
            <a:ext cx="10599420" cy="3886200"/>
          </a:xfrm>
        </p:spPr>
        <p:txBody>
          <a:bodyPr/>
          <a:lstStyle/>
          <a:p>
            <a:pPr algn="ctr">
              <a:buNone/>
            </a:pPr>
            <a:r>
              <a:rPr lang="en-US" sz="3600" b="1" dirty="0">
                <a:latin typeface="Algerian" pitchFamily="82" charset="0"/>
              </a:rPr>
              <a:t>Random-Number Generation</a:t>
            </a:r>
            <a:endParaRPr lang="en-US" sz="3600" dirty="0">
              <a:latin typeface="Algerian" pitchFamily="82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780" y="0"/>
            <a:ext cx="10599420" cy="68580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>
                <a:latin typeface="Centaur" pitchFamily="18" charset="0"/>
              </a:rPr>
              <a:t>                                                                  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Cont…</a:t>
            </a:r>
            <a:r>
              <a:rPr lang="en-US" b="1" dirty="0">
                <a:latin typeface="Centaur" pitchFamily="18" charset="0"/>
              </a:rPr>
              <a:t>        </a:t>
            </a:r>
          </a:p>
          <a:p>
            <a:pPr>
              <a:lnSpc>
                <a:spcPct val="160000"/>
              </a:lnSpc>
              <a:buBlip>
                <a:blip r:embed="rId2"/>
              </a:buBlip>
            </a:pPr>
            <a:r>
              <a:rPr lang="en-US" b="1" dirty="0">
                <a:latin typeface="Centaur" pitchFamily="18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Centaur" pitchFamily="18" charset="0"/>
              </a:rPr>
              <a:t>Example 3.2 </a:t>
            </a:r>
            <a:r>
              <a:rPr lang="en-US" sz="2800" b="1" dirty="0">
                <a:latin typeface="Centaur" pitchFamily="18" charset="0"/>
              </a:rPr>
              <a:t>:-</a:t>
            </a:r>
            <a:r>
              <a:rPr lang="en-US" sz="2800" dirty="0">
                <a:latin typeface="Centaur" pitchFamily="18" charset="0"/>
              </a:rPr>
              <a:t> Using the multiplicative congruential method, find the period of the generator for a=13, m=64, and X0= 1, 2, 3, and 4. 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800" dirty="0">
                <a:latin typeface="Centaur" pitchFamily="18" charset="0"/>
              </a:rPr>
              <a:t>The solution is given in table </a:t>
            </a:r>
            <a:r>
              <a:rPr lang="en-US" sz="2800" dirty="0">
                <a:latin typeface="Calibri" pitchFamily="34" charset="0"/>
              </a:rPr>
              <a:t> </a:t>
            </a:r>
            <a:r>
              <a:rPr lang="en-US" sz="2800" dirty="0">
                <a:latin typeface="Centaur" pitchFamily="18" charset="0"/>
              </a:rPr>
              <a:t>below.  When the seed is </a:t>
            </a:r>
            <a:r>
              <a:rPr lang="en-US" sz="2800" dirty="0">
                <a:latin typeface="Calibri" pitchFamily="34" charset="0"/>
              </a:rPr>
              <a:t>1</a:t>
            </a:r>
            <a:r>
              <a:rPr lang="en-US" sz="2800" dirty="0">
                <a:latin typeface="Centaur" pitchFamily="18" charset="0"/>
              </a:rPr>
              <a:t> and </a:t>
            </a:r>
            <a:r>
              <a:rPr lang="en-US" sz="2800" dirty="0">
                <a:latin typeface="Calibri" pitchFamily="34" charset="0"/>
              </a:rPr>
              <a:t>3</a:t>
            </a:r>
            <a:r>
              <a:rPr lang="en-US" sz="2800" dirty="0">
                <a:latin typeface="Centaur" pitchFamily="18" charset="0"/>
              </a:rPr>
              <a:t>, the sequence has period </a:t>
            </a:r>
            <a:r>
              <a:rPr lang="en-US" sz="2800" dirty="0">
                <a:latin typeface="Calibri" pitchFamily="34" charset="0"/>
              </a:rPr>
              <a:t>16</a:t>
            </a:r>
            <a:r>
              <a:rPr lang="en-US" sz="2800" dirty="0">
                <a:latin typeface="Centaur" pitchFamily="18" charset="0"/>
              </a:rPr>
              <a:t>.  However, a period of length eight is achieved when the seed is </a:t>
            </a:r>
            <a:r>
              <a:rPr lang="en-US" sz="2800" dirty="0">
                <a:latin typeface="Calibri" pitchFamily="34" charset="0"/>
              </a:rPr>
              <a:t>2</a:t>
            </a:r>
            <a:r>
              <a:rPr lang="en-US" sz="2800" dirty="0">
                <a:latin typeface="Centaur" pitchFamily="18" charset="0"/>
              </a:rPr>
              <a:t> and a period of length four occurs when the seed is </a:t>
            </a:r>
            <a:r>
              <a:rPr lang="en-US" sz="2800" dirty="0">
                <a:latin typeface="Calibri" pitchFamily="34" charset="0"/>
              </a:rPr>
              <a:t>4.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800" dirty="0">
                <a:latin typeface="Centaur" pitchFamily="18" charset="0"/>
              </a:rPr>
              <a:t>In example 3.2, </a:t>
            </a:r>
            <a:r>
              <a:rPr lang="en-US" sz="2800" dirty="0">
                <a:latin typeface="Calibri" pitchFamily="34" charset="0"/>
              </a:rPr>
              <a:t>m=2</a:t>
            </a:r>
            <a:r>
              <a:rPr lang="en-US" sz="2800" baseline="30000" dirty="0">
                <a:latin typeface="Calibri" pitchFamily="34" charset="0"/>
              </a:rPr>
              <a:t>6</a:t>
            </a:r>
            <a:r>
              <a:rPr lang="en-US" sz="2800" dirty="0">
                <a:latin typeface="Calibri" pitchFamily="34" charset="0"/>
              </a:rPr>
              <a:t> =64 and c=0</a:t>
            </a:r>
            <a:r>
              <a:rPr lang="en-US" sz="2800" dirty="0">
                <a:latin typeface="Centaur" pitchFamily="18" charset="0"/>
              </a:rPr>
              <a:t>. The maximal period is there fore </a:t>
            </a:r>
            <a:r>
              <a:rPr lang="en-US" sz="2800" dirty="0">
                <a:latin typeface="Calibri" pitchFamily="34" charset="0"/>
              </a:rPr>
              <a:t>P=m/4=16.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en-US" sz="2800" dirty="0">
                <a:latin typeface="Centaur" pitchFamily="18" charset="0"/>
              </a:rPr>
              <a:t> Notice that this period is achieved using odd seeds X</a:t>
            </a:r>
            <a:r>
              <a:rPr lang="en-US" sz="2800" baseline="-25000" dirty="0">
                <a:latin typeface="Centaur" pitchFamily="18" charset="0"/>
              </a:rPr>
              <a:t>0</a:t>
            </a:r>
            <a:r>
              <a:rPr lang="en-US" sz="2800" dirty="0">
                <a:latin typeface="Centaur" pitchFamily="18" charset="0"/>
              </a:rPr>
              <a:t>=</a:t>
            </a:r>
            <a:r>
              <a:rPr lang="en-US" sz="2800" dirty="0">
                <a:latin typeface="Calibri" pitchFamily="34" charset="0"/>
              </a:rPr>
              <a:t>1 </a:t>
            </a:r>
            <a:r>
              <a:rPr lang="en-US" sz="2800" dirty="0">
                <a:latin typeface="Centaur" pitchFamily="18" charset="0"/>
              </a:rPr>
              <a:t>and X</a:t>
            </a:r>
            <a:r>
              <a:rPr lang="en-US" sz="2800" baseline="-25000" dirty="0">
                <a:latin typeface="Centaur" pitchFamily="18" charset="0"/>
              </a:rPr>
              <a:t>0</a:t>
            </a:r>
            <a:r>
              <a:rPr lang="en-US" sz="2800" dirty="0">
                <a:latin typeface="Centaur" pitchFamily="18" charset="0"/>
              </a:rPr>
              <a:t>=</a:t>
            </a:r>
            <a:r>
              <a:rPr lang="en-US" sz="2800" dirty="0">
                <a:latin typeface="Calibri" pitchFamily="34" charset="0"/>
              </a:rPr>
              <a:t>3</a:t>
            </a:r>
            <a:r>
              <a:rPr lang="en-US" sz="2800" dirty="0">
                <a:latin typeface="Centaur" pitchFamily="18" charset="0"/>
              </a:rPr>
              <a:t>, but, even seeds X</a:t>
            </a:r>
            <a:r>
              <a:rPr lang="en-US" sz="2800" baseline="-25000" dirty="0">
                <a:latin typeface="Centaur" pitchFamily="18" charset="0"/>
              </a:rPr>
              <a:t>0</a:t>
            </a:r>
            <a:r>
              <a:rPr lang="en-US" sz="2800" dirty="0">
                <a:latin typeface="Centaur" pitchFamily="18" charset="0"/>
              </a:rPr>
              <a:t>=</a:t>
            </a:r>
            <a:r>
              <a:rPr lang="en-US" sz="2800" dirty="0">
                <a:latin typeface="Calibri" pitchFamily="34" charset="0"/>
              </a:rPr>
              <a:t>2</a:t>
            </a:r>
            <a:r>
              <a:rPr lang="en-US" sz="2800" dirty="0">
                <a:latin typeface="Centaur" pitchFamily="18" charset="0"/>
              </a:rPr>
              <a:t> and X</a:t>
            </a:r>
            <a:r>
              <a:rPr lang="en-US" sz="2800" baseline="-25000" dirty="0">
                <a:latin typeface="Centaur" pitchFamily="18" charset="0"/>
              </a:rPr>
              <a:t>0</a:t>
            </a:r>
            <a:r>
              <a:rPr lang="en-US" sz="2800" dirty="0">
                <a:latin typeface="Centaur" pitchFamily="18" charset="0"/>
              </a:rPr>
              <a:t>=4, yield periods of eight and four, both less than maximum. </a:t>
            </a:r>
          </a:p>
        </p:txBody>
      </p:sp>
    </p:spTree>
    <p:extLst>
      <p:ext uri="{BB962C8B-B14F-4D97-AF65-F5344CB8AC3E}">
        <p14:creationId xmlns:p14="http://schemas.microsoft.com/office/powerpoint/2010/main" val="17033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4602588"/>
              </p:ext>
            </p:extLst>
          </p:nvPr>
        </p:nvGraphicFramePr>
        <p:xfrm>
          <a:off x="1905000" y="304800"/>
          <a:ext cx="8686800" cy="62483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7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7133">
                <a:tc>
                  <a:txBody>
                    <a:bodyPr/>
                    <a:lstStyle/>
                    <a:p>
                      <a:r>
                        <a:rPr lang="en-US" sz="1600" dirty="0" err="1"/>
                        <a:t>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X0=1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X0=2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X0=3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X0=4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33">
                <a:tc>
                  <a:txBody>
                    <a:bodyPr/>
                    <a:lstStyle/>
                    <a:p>
                      <a:r>
                        <a:rPr lang="en-US" sz="1600" dirty="0"/>
                        <a:t>x0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33">
                <a:tc>
                  <a:txBody>
                    <a:bodyPr/>
                    <a:lstStyle/>
                    <a:p>
                      <a:r>
                        <a:rPr lang="en-US" sz="16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33">
                <a:tc>
                  <a:txBody>
                    <a:bodyPr/>
                    <a:lstStyle/>
                    <a:p>
                      <a:r>
                        <a:rPr lang="en-US" sz="16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133">
                <a:tc>
                  <a:txBody>
                    <a:bodyPr/>
                    <a:lstStyle/>
                    <a:p>
                      <a:r>
                        <a:rPr lang="en-US" sz="1600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133">
                <a:tc>
                  <a:txBody>
                    <a:bodyPr/>
                    <a:lstStyle/>
                    <a:p>
                      <a:r>
                        <a:rPr lang="en-US" sz="1600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133">
                <a:tc>
                  <a:txBody>
                    <a:bodyPr/>
                    <a:lstStyle/>
                    <a:p>
                      <a:r>
                        <a:rPr lang="en-US" sz="1600" dirty="0"/>
                        <a:t>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133">
                <a:tc>
                  <a:txBody>
                    <a:bodyPr/>
                    <a:lstStyle/>
                    <a:p>
                      <a:r>
                        <a:rPr lang="en-US" sz="1600" dirty="0"/>
                        <a:t>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133">
                <a:tc>
                  <a:txBody>
                    <a:bodyPr/>
                    <a:lstStyle/>
                    <a:p>
                      <a:r>
                        <a:rPr lang="en-US" sz="1600" dirty="0"/>
                        <a:t>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7133">
                <a:tc>
                  <a:txBody>
                    <a:bodyPr/>
                    <a:lstStyle/>
                    <a:p>
                      <a:r>
                        <a:rPr lang="en-US" sz="1600" dirty="0"/>
                        <a:t>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7133">
                <a:tc>
                  <a:txBody>
                    <a:bodyPr/>
                    <a:lstStyle/>
                    <a:p>
                      <a:r>
                        <a:rPr lang="en-US" sz="1600" dirty="0"/>
                        <a:t>x9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7133">
                <a:tc>
                  <a:txBody>
                    <a:bodyPr/>
                    <a:lstStyle/>
                    <a:p>
                      <a:r>
                        <a:rPr lang="en-US" sz="1600" dirty="0"/>
                        <a:t>x10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7133">
                <a:tc>
                  <a:txBody>
                    <a:bodyPr/>
                    <a:lstStyle/>
                    <a:p>
                      <a:r>
                        <a:rPr lang="en-US" sz="1600" dirty="0"/>
                        <a:t>x11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7133">
                <a:tc>
                  <a:txBody>
                    <a:bodyPr/>
                    <a:lstStyle/>
                    <a:p>
                      <a:r>
                        <a:rPr lang="en-US" sz="1600" dirty="0"/>
                        <a:t>x12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7133">
                <a:tc>
                  <a:txBody>
                    <a:bodyPr/>
                    <a:lstStyle/>
                    <a:p>
                      <a:r>
                        <a:rPr lang="en-US" sz="1600" dirty="0"/>
                        <a:t>x13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47133">
                <a:tc>
                  <a:txBody>
                    <a:bodyPr/>
                    <a:lstStyle/>
                    <a:p>
                      <a:r>
                        <a:rPr lang="en-US" sz="1600" dirty="0"/>
                        <a:t>x14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47133">
                <a:tc>
                  <a:txBody>
                    <a:bodyPr/>
                    <a:lstStyle/>
                    <a:p>
                      <a:r>
                        <a:rPr lang="en-US" sz="1600" dirty="0"/>
                        <a:t>x15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47133">
                <a:tc>
                  <a:txBody>
                    <a:bodyPr/>
                    <a:lstStyle/>
                    <a:p>
                      <a:r>
                        <a:rPr lang="en-US" sz="1600" dirty="0"/>
                        <a:t>x16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1983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7780" y="0"/>
            <a:ext cx="10599420" cy="6858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effectLst/>
                <a:latin typeface="Algerian" pitchFamily="82" charset="0"/>
              </a:rPr>
              <a:t>Tests for Random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780" y="704850"/>
            <a:ext cx="10599420" cy="6324600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sz="2800" dirty="0">
                <a:latin typeface="Centaur" pitchFamily="18" charset="0"/>
              </a:rPr>
              <a:t>The desirable properties of random numbers are uniformity and independence. </a:t>
            </a:r>
          </a:p>
          <a:p>
            <a:pPr>
              <a:buBlip>
                <a:blip r:embed="rId2"/>
              </a:buBlip>
            </a:pPr>
            <a:r>
              <a:rPr lang="en-US" sz="2800" dirty="0">
                <a:latin typeface="Centaur" pitchFamily="18" charset="0"/>
              </a:rPr>
              <a:t>To insure that these desirable properties are achieved, a number of tests can be performed.</a:t>
            </a:r>
          </a:p>
          <a:p>
            <a:pPr>
              <a:buBlip>
                <a:blip r:embed="rId2"/>
              </a:buBlip>
            </a:pPr>
            <a:r>
              <a:rPr lang="en-US" sz="2800" dirty="0">
                <a:latin typeface="Centaur" pitchFamily="18" charset="0"/>
              </a:rPr>
              <a:t>The  types of tests are:-</a:t>
            </a:r>
          </a:p>
          <a:p>
            <a:pPr marL="916686" lvl="1" indent="-514350">
              <a:buClrTx/>
              <a:buFont typeface="+mj-lt"/>
              <a:buAutoNum type="romanLcPeriod"/>
            </a:pPr>
            <a:r>
              <a:rPr lang="en-US" sz="2400" b="1" dirty="0">
                <a:solidFill>
                  <a:srgbClr val="C00000"/>
                </a:solidFill>
                <a:latin typeface="Centaur" pitchFamily="18" charset="0"/>
              </a:rPr>
              <a:t>Frequency test:-  </a:t>
            </a:r>
            <a:r>
              <a:rPr lang="en-US" sz="2400" dirty="0">
                <a:solidFill>
                  <a:srgbClr val="7030A0"/>
                </a:solidFill>
                <a:latin typeface="Centaur" pitchFamily="18" charset="0"/>
              </a:rPr>
              <a:t>Kolmogorov- smirnov </a:t>
            </a:r>
            <a:r>
              <a:rPr lang="en-US" sz="2400" dirty="0">
                <a:latin typeface="Centaur" pitchFamily="18" charset="0"/>
              </a:rPr>
              <a:t>and </a:t>
            </a:r>
            <a:r>
              <a:rPr lang="en-US" sz="2400" dirty="0">
                <a:solidFill>
                  <a:srgbClr val="7030A0"/>
                </a:solidFill>
                <a:latin typeface="Centaur" pitchFamily="18" charset="0"/>
              </a:rPr>
              <a:t>chi- square </a:t>
            </a:r>
            <a:r>
              <a:rPr lang="en-US" sz="2400" dirty="0">
                <a:latin typeface="Centaur" pitchFamily="18" charset="0"/>
              </a:rPr>
              <a:t>tests are used  to compare the distribution of the set of numbers generated  to a uniform distribution.</a:t>
            </a:r>
          </a:p>
          <a:p>
            <a:pPr marL="916686" lvl="1" indent="-514350">
              <a:buClrTx/>
              <a:buFont typeface="+mj-lt"/>
              <a:buAutoNum type="romanLcPeriod"/>
            </a:pPr>
            <a:r>
              <a:rPr lang="en-US" sz="2400" b="1" dirty="0">
                <a:solidFill>
                  <a:srgbClr val="C00000"/>
                </a:solidFill>
                <a:latin typeface="Centaur" pitchFamily="18" charset="0"/>
              </a:rPr>
              <a:t>Runs test:-</a:t>
            </a:r>
            <a:r>
              <a:rPr lang="en-US" sz="2400" dirty="0">
                <a:latin typeface="Centaur" pitchFamily="18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entaur" pitchFamily="18" charset="0"/>
              </a:rPr>
              <a:t> </a:t>
            </a:r>
          </a:p>
          <a:p>
            <a:pPr marL="916686" lvl="1" indent="-514350">
              <a:buClrTx/>
              <a:buFont typeface="+mj-lt"/>
              <a:buAutoNum type="romanLcPeriod"/>
            </a:pPr>
            <a:r>
              <a:rPr lang="en-US" sz="2400" b="1" dirty="0">
                <a:solidFill>
                  <a:srgbClr val="C00000"/>
                </a:solidFill>
                <a:latin typeface="Centaur" pitchFamily="18" charset="0"/>
              </a:rPr>
              <a:t>Autocorrelation test </a:t>
            </a:r>
          </a:p>
          <a:p>
            <a:pPr marL="916686" lvl="1" indent="-514350">
              <a:buClrTx/>
              <a:buFont typeface="+mj-lt"/>
              <a:buAutoNum type="romanLcPeriod"/>
            </a:pPr>
            <a:r>
              <a:rPr lang="en-US" sz="2400" b="1" dirty="0">
                <a:solidFill>
                  <a:srgbClr val="C00000"/>
                </a:solidFill>
                <a:latin typeface="Centaur" pitchFamily="18" charset="0"/>
              </a:rPr>
              <a:t>Poker test</a:t>
            </a:r>
          </a:p>
          <a:p>
            <a:pPr marL="916686" lvl="1" indent="-514350">
              <a:buClrTx/>
              <a:buFont typeface="+mj-lt"/>
              <a:buAutoNum type="romanLcPeriod"/>
            </a:pPr>
            <a:r>
              <a:rPr lang="en-US" sz="2400" b="1" dirty="0">
                <a:solidFill>
                  <a:srgbClr val="C00000"/>
                </a:solidFill>
                <a:latin typeface="Centaur" pitchFamily="18" charset="0"/>
              </a:rPr>
              <a:t>Gap test </a:t>
            </a:r>
            <a:endParaRPr lang="en-US" sz="2400" dirty="0">
              <a:solidFill>
                <a:srgbClr val="C00000"/>
              </a:solidFill>
              <a:latin typeface="Centaur" pitchFamily="18" charset="0"/>
            </a:endParaRPr>
          </a:p>
          <a:p>
            <a:pPr marL="916686" lvl="1" indent="-514350">
              <a:buClrTx/>
              <a:buFont typeface="+mj-lt"/>
              <a:buAutoNum type="romanLcPeriod"/>
            </a:pPr>
            <a:endParaRPr lang="en-US" sz="2400" dirty="0">
              <a:latin typeface="Centaur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7780" y="0"/>
            <a:ext cx="1059942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effectLst/>
                <a:latin typeface="Algerian" pitchFamily="82" charset="0"/>
              </a:rPr>
              <a:t>Frequency Tests</a:t>
            </a:r>
            <a:endParaRPr lang="en-US" sz="3600" dirty="0">
              <a:effectLst/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780" y="457200"/>
            <a:ext cx="10599420" cy="6400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>
                <a:latin typeface="Centaur" pitchFamily="18" charset="0"/>
              </a:rPr>
              <a:t>Two different frequency testing are available. They are </a:t>
            </a:r>
          </a:p>
          <a:p>
            <a:pPr marL="916686" lvl="1" indent="-514350">
              <a:buClrTx/>
              <a:buFont typeface="+mj-lt"/>
              <a:buAutoNum type="romanLcPeriod"/>
            </a:pPr>
            <a:r>
              <a:rPr lang="en-US" sz="2400" dirty="0">
                <a:latin typeface="Centaur" pitchFamily="18" charset="0"/>
              </a:rPr>
              <a:t>Kolmogorov-Smirnov  </a:t>
            </a:r>
          </a:p>
          <a:p>
            <a:pPr marL="916686" lvl="1" indent="-514350">
              <a:buClrTx/>
              <a:buFont typeface="+mj-lt"/>
              <a:buAutoNum type="romanLcPeriod"/>
            </a:pPr>
            <a:r>
              <a:rPr lang="en-US" sz="2400" dirty="0">
                <a:latin typeface="Centaur" pitchFamily="18" charset="0"/>
              </a:rPr>
              <a:t>Chi-square test. </a:t>
            </a:r>
          </a:p>
          <a:p>
            <a:pPr marL="642366" indent="-514350">
              <a:buClrTx/>
              <a:buNone/>
            </a:pPr>
            <a:r>
              <a:rPr lang="en-US" sz="2400" dirty="0">
                <a:latin typeface="Centaur" pitchFamily="18" charset="0"/>
              </a:rPr>
              <a:t>For testing uniformity using Kolmogorov-Smirnov the steps are  as follows:- </a:t>
            </a:r>
          </a:p>
          <a:p>
            <a:pPr marL="642366" indent="-514350">
              <a:buClrTx/>
              <a:buNone/>
            </a:pPr>
            <a:r>
              <a:rPr lang="en-US" sz="2400" b="1" dirty="0">
                <a:solidFill>
                  <a:srgbClr val="C00000"/>
                </a:solidFill>
                <a:latin typeface="Centaur" pitchFamily="18" charset="0"/>
              </a:rPr>
              <a:t>Step-</a:t>
            </a:r>
            <a:r>
              <a:rPr lang="en-US" sz="24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US" sz="2400" b="1" dirty="0">
                <a:solidFill>
                  <a:srgbClr val="C00000"/>
                </a:solidFill>
                <a:latin typeface="Centaur" pitchFamily="18" charset="0"/>
              </a:rPr>
              <a:t>:</a:t>
            </a:r>
            <a:r>
              <a:rPr lang="en-US" sz="2400" dirty="0">
                <a:latin typeface="Centaur" pitchFamily="18" charset="0"/>
              </a:rPr>
              <a:t> Rank the random number  from smallest to largest. </a:t>
            </a:r>
          </a:p>
          <a:p>
            <a:pPr marL="642366" indent="-514350">
              <a:buClrTx/>
              <a:buNone/>
            </a:pPr>
            <a:r>
              <a:rPr lang="en-US" sz="2400" dirty="0">
                <a:latin typeface="Centaur" pitchFamily="18" charset="0"/>
              </a:rPr>
              <a:t>Let R (i) denote the ith smallest observation, so that  </a:t>
            </a:r>
            <a:r>
              <a:rPr lang="en-US" sz="1600" b="1" dirty="0">
                <a:solidFill>
                  <a:srgbClr val="C00000"/>
                </a:solidFill>
                <a:latin typeface="Centaur" pitchFamily="18" charset="0"/>
              </a:rPr>
              <a:t>R (</a:t>
            </a:r>
            <a:r>
              <a:rPr lang="en-US" sz="1600" b="1" dirty="0">
                <a:solidFill>
                  <a:srgbClr val="C00000"/>
                </a:solidFill>
                <a:latin typeface="Calibri" pitchFamily="34" charset="0"/>
              </a:rPr>
              <a:t>1</a:t>
            </a:r>
            <a:r>
              <a:rPr lang="en-US" sz="1600" b="1" dirty="0">
                <a:solidFill>
                  <a:srgbClr val="C00000"/>
                </a:solidFill>
                <a:latin typeface="Centaur" pitchFamily="18" charset="0"/>
              </a:rPr>
              <a:t>) &lt;= R (</a:t>
            </a:r>
            <a:r>
              <a:rPr lang="en-US" sz="1600" b="1" dirty="0">
                <a:solidFill>
                  <a:srgbClr val="C00000"/>
                </a:solidFill>
                <a:latin typeface="Calibri" pitchFamily="34" charset="0"/>
              </a:rPr>
              <a:t>2</a:t>
            </a:r>
            <a:r>
              <a:rPr lang="en-US" sz="1600" b="1" dirty="0">
                <a:solidFill>
                  <a:srgbClr val="C00000"/>
                </a:solidFill>
                <a:latin typeface="Centaur" pitchFamily="18" charset="0"/>
              </a:rPr>
              <a:t>) &lt;= • • • &lt;= R (N)</a:t>
            </a:r>
          </a:p>
          <a:p>
            <a:pPr marL="642366" indent="-514350">
              <a:buClrTx/>
              <a:buNone/>
            </a:pPr>
            <a:endParaRPr lang="en-US" sz="1600" b="1" dirty="0">
              <a:solidFill>
                <a:srgbClr val="C00000"/>
              </a:solidFill>
              <a:latin typeface="Centaur" pitchFamily="18" charset="0"/>
            </a:endParaRPr>
          </a:p>
          <a:p>
            <a:pPr marL="642366" indent="-514350">
              <a:buClrTx/>
              <a:buNone/>
            </a:pPr>
            <a:endParaRPr lang="en-US" sz="2400" dirty="0">
              <a:latin typeface="Centaur" pitchFamily="18" charset="0"/>
            </a:endParaRPr>
          </a:p>
          <a:p>
            <a:pPr marL="642366" indent="-514350">
              <a:buClrTx/>
              <a:buFont typeface="+mj-lt"/>
              <a:buAutoNum type="romanLcPeriod"/>
            </a:pPr>
            <a:endParaRPr lang="en-US" dirty="0">
              <a:latin typeface="Centaur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6840" y="3200400"/>
            <a:ext cx="9814561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386840" y="6149153"/>
            <a:ext cx="105003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entaur" pitchFamily="18" charset="0"/>
              </a:rPr>
              <a:t>Step-3</a:t>
            </a:r>
            <a:r>
              <a:rPr lang="en-US" sz="2400" b="1" dirty="0">
                <a:latin typeface="Centaur" pitchFamily="18" charset="0"/>
              </a:rPr>
              <a:t>:</a:t>
            </a:r>
            <a:r>
              <a:rPr lang="en-US" sz="2400" dirty="0">
                <a:latin typeface="Centaur" pitchFamily="18" charset="0"/>
              </a:rPr>
              <a:t> Compute D = max (D+, D-).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87780" y="0"/>
            <a:ext cx="10599420" cy="68580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Cont…</a:t>
            </a:r>
            <a:endParaRPr lang="en-US" sz="2400" b="1" dirty="0">
              <a:solidFill>
                <a:srgbClr val="C00000"/>
              </a:solidFill>
              <a:latin typeface="Centaur" pitchFamily="18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entaur" pitchFamily="18" charset="0"/>
              </a:rPr>
              <a:t>Step-4: </a:t>
            </a:r>
            <a:r>
              <a:rPr lang="en-US" sz="2400" dirty="0">
                <a:latin typeface="Centaur" pitchFamily="18" charset="0"/>
              </a:rPr>
              <a:t>Determine the critical value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2400" dirty="0">
                <a:latin typeface="Constantia" pitchFamily="18" charset="0"/>
                <a:cs typeface="Arial" pitchFamily="34" charset="0"/>
              </a:rPr>
              <a:t>α</a:t>
            </a:r>
            <a:r>
              <a:rPr lang="en-US" sz="2400" dirty="0">
                <a:latin typeface="Centaur" pitchFamily="18" charset="0"/>
              </a:rPr>
              <a:t>, from the Kolmogorov-</a:t>
            </a:r>
            <a:r>
              <a:rPr lang="en-US" sz="2400" dirty="0" err="1">
                <a:latin typeface="Centaur" pitchFamily="18" charset="0"/>
              </a:rPr>
              <a:t>smirnov</a:t>
            </a:r>
            <a:r>
              <a:rPr lang="en-US" sz="2400" dirty="0">
                <a:latin typeface="Centaur" pitchFamily="18" charset="0"/>
              </a:rPr>
              <a:t> critical value table,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</a:t>
            </a:r>
            <a:r>
              <a:rPr lang="en-US" sz="2400" dirty="0">
                <a:latin typeface="Centaur" pitchFamily="18" charset="0"/>
              </a:rPr>
              <a:t> Let </a:t>
            </a:r>
            <a:r>
              <a:rPr lang="en-US" sz="2400" dirty="0">
                <a:latin typeface="Constantia" pitchFamily="18" charset="0"/>
                <a:cs typeface="Arial" pitchFamily="34" charset="0"/>
              </a:rPr>
              <a:t>α</a:t>
            </a:r>
            <a:r>
              <a:rPr lang="en-US" sz="2400" dirty="0">
                <a:latin typeface="Centaur" pitchFamily="18" charset="0"/>
              </a:rPr>
              <a:t>=</a:t>
            </a:r>
            <a:r>
              <a:rPr lang="en-US" sz="2400" dirty="0">
                <a:latin typeface="Calibri" pitchFamily="34" charset="0"/>
              </a:rPr>
              <a:t>0.05</a:t>
            </a:r>
            <a:r>
              <a:rPr lang="en-US" sz="2400" dirty="0">
                <a:latin typeface="Centaur" pitchFamily="18" charset="0"/>
              </a:rPr>
              <a:t>. </a:t>
            </a:r>
          </a:p>
          <a:p>
            <a:r>
              <a:rPr lang="en-US" sz="2400" b="1" dirty="0">
                <a:solidFill>
                  <a:srgbClr val="C00000"/>
                </a:solidFill>
                <a:latin typeface="Centaur" pitchFamily="18" charset="0"/>
              </a:rPr>
              <a:t>Step-5:</a:t>
            </a:r>
            <a:r>
              <a:rPr lang="en-US" sz="2400" dirty="0">
                <a:solidFill>
                  <a:srgbClr val="C00000"/>
                </a:solidFill>
                <a:latin typeface="Centaur" pitchFamily="18" charset="0"/>
              </a:rPr>
              <a:t> </a:t>
            </a:r>
            <a:r>
              <a:rPr lang="en-US" sz="2400" dirty="0">
                <a:latin typeface="Centaur" pitchFamily="18" charset="0"/>
              </a:rPr>
              <a:t>If the sample statistic D is greater than the critical value, </a:t>
            </a:r>
            <a:r>
              <a:rPr lang="en-US" sz="2400" dirty="0">
                <a:latin typeface="Calibri" pitchFamily="34" charset="0"/>
              </a:rPr>
              <a:t>Dα</a:t>
            </a:r>
            <a:r>
              <a:rPr lang="en-US" sz="2400" dirty="0">
                <a:latin typeface="Centaur" pitchFamily="18" charset="0"/>
              </a:rPr>
              <a:t>, the null hypothesis is  rejected</a:t>
            </a:r>
            <a:r>
              <a:rPr lang="en-US" sz="2400" dirty="0"/>
              <a:t>.</a:t>
            </a:r>
          </a:p>
          <a:p>
            <a:r>
              <a:rPr lang="en-US" sz="2400" u="sng" dirty="0">
                <a:solidFill>
                  <a:srgbClr val="FF0000"/>
                </a:solidFill>
                <a:latin typeface="Centaur" pitchFamily="18" charset="0"/>
              </a:rPr>
              <a:t>EXAMPLE:-3.3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Centaur" pitchFamily="18" charset="0"/>
              </a:rPr>
              <a:t> Suppose that the five numbers </a:t>
            </a:r>
            <a:r>
              <a:rPr lang="en-US" sz="2400" dirty="0">
                <a:latin typeface="Calibri" pitchFamily="34" charset="0"/>
              </a:rPr>
              <a:t>0.44, 0.81, 0.14, 0.05, 0.93 </a:t>
            </a:r>
            <a:r>
              <a:rPr lang="en-US" sz="2400" dirty="0">
                <a:latin typeface="Centaur" pitchFamily="18" charset="0"/>
              </a:rPr>
              <a:t>were generated, and it is desired to perform a test for uniformity using the Kolmogorov-Smirnov test with a level of significance </a:t>
            </a:r>
            <a:r>
              <a:rPr lang="en-US" sz="2400" dirty="0">
                <a:latin typeface="Constantia" pitchFamily="18" charset="0"/>
                <a:cs typeface="Arial" pitchFamily="34" charset="0"/>
              </a:rPr>
              <a:t>α</a:t>
            </a:r>
            <a:r>
              <a:rPr lang="en-US" sz="2400" dirty="0">
                <a:latin typeface="Centaur" pitchFamily="18" charset="0"/>
              </a:rPr>
              <a:t> of 0.05.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Centaur" pitchFamily="18" charset="0"/>
              </a:rPr>
              <a:t>First, the numbers must be ranked from smallest to largest. The calculations can be facilitated by use the following table.</a:t>
            </a:r>
          </a:p>
          <a:p>
            <a:pPr>
              <a:buNone/>
            </a:pPr>
            <a:endParaRPr lang="en-US" sz="2400" dirty="0">
              <a:latin typeface="Centaur" pitchFamily="18" charset="0"/>
            </a:endParaRPr>
          </a:p>
        </p:txBody>
      </p:sp>
      <p:pic>
        <p:nvPicPr>
          <p:cNvPr id="4" name="Content Placeholder 3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1670" y="4572000"/>
            <a:ext cx="931164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87780" y="0"/>
            <a:ext cx="10599420" cy="68580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400" dirty="0">
                <a:latin typeface="Centaur" pitchFamily="18" charset="0"/>
              </a:rPr>
              <a:t>                                                                                                  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Cont…</a:t>
            </a:r>
            <a:endParaRPr lang="en-US" sz="2400" dirty="0">
              <a:latin typeface="Centaur" pitchFamily="18" charset="0"/>
            </a:endParaRPr>
          </a:p>
          <a:p>
            <a:r>
              <a:rPr lang="en-US" sz="2400" dirty="0">
                <a:latin typeface="Centaur" pitchFamily="18" charset="0"/>
              </a:rPr>
              <a:t>The top row lists the numbers from smallest </a:t>
            </a:r>
            <a:r>
              <a:rPr lang="en-US" sz="2400" dirty="0">
                <a:latin typeface="Calibri" pitchFamily="34" charset="0"/>
              </a:rPr>
              <a:t>(R(1) ) </a:t>
            </a:r>
            <a:r>
              <a:rPr lang="en-US" sz="2400" dirty="0">
                <a:latin typeface="Centaur" pitchFamily="18" charset="0"/>
              </a:rPr>
              <a:t>to largest </a:t>
            </a:r>
            <a:r>
              <a:rPr lang="en-US" sz="2400" dirty="0">
                <a:latin typeface="Calibri" pitchFamily="34" charset="0"/>
              </a:rPr>
              <a:t>(R(n).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entaur" pitchFamily="18" charset="0"/>
              </a:rPr>
              <a:t>The computations for </a:t>
            </a:r>
            <a:r>
              <a:rPr lang="en-US" sz="2400" b="1" dirty="0">
                <a:solidFill>
                  <a:srgbClr val="C00000"/>
                </a:solidFill>
                <a:latin typeface="Centaur" pitchFamily="18" charset="0"/>
              </a:rPr>
              <a:t>D+</a:t>
            </a:r>
            <a:r>
              <a:rPr lang="en-US" sz="2400" dirty="0">
                <a:latin typeface="Centaur" pitchFamily="18" charset="0"/>
              </a:rPr>
              <a:t>, namely </a:t>
            </a:r>
            <a:r>
              <a:rPr lang="en-US" sz="2400" dirty="0">
                <a:latin typeface="Calibri" pitchFamily="34" charset="0"/>
              </a:rPr>
              <a:t>i /N -R(i} </a:t>
            </a:r>
            <a:r>
              <a:rPr lang="en-US" sz="2400" dirty="0">
                <a:latin typeface="Centaur" pitchFamily="18" charset="0"/>
              </a:rPr>
              <a:t>and for </a:t>
            </a:r>
            <a:r>
              <a:rPr lang="en-US" sz="2400" b="1" dirty="0">
                <a:solidFill>
                  <a:srgbClr val="C00000"/>
                </a:solidFill>
                <a:latin typeface="Centaur" pitchFamily="18" charset="0"/>
              </a:rPr>
              <a:t>D-</a:t>
            </a:r>
            <a:r>
              <a:rPr lang="en-US" sz="2400" dirty="0">
                <a:latin typeface="Centaur" pitchFamily="18" charset="0"/>
              </a:rPr>
              <a:t>, namely  </a:t>
            </a:r>
            <a:r>
              <a:rPr lang="en-US" sz="2400" dirty="0">
                <a:latin typeface="Calibri" pitchFamily="34" charset="0"/>
              </a:rPr>
              <a:t>R(i ) - ( i - l ) / N, </a:t>
            </a:r>
            <a:r>
              <a:rPr lang="en-US" sz="2400" dirty="0">
                <a:latin typeface="Centaur" pitchFamily="18" charset="0"/>
              </a:rPr>
              <a:t>are easily accomplished using the above table.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entaur" pitchFamily="18" charset="0"/>
              </a:rPr>
              <a:t>The statistics are computed as D+ =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0.26</a:t>
            </a:r>
            <a:r>
              <a:rPr lang="en-US" sz="2400" dirty="0">
                <a:latin typeface="Centaur" pitchFamily="18" charset="0"/>
              </a:rPr>
              <a:t> and D- =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0.21</a:t>
            </a:r>
            <a:r>
              <a:rPr lang="en-US" sz="2400" dirty="0">
                <a:latin typeface="Centaur" pitchFamily="18" charset="0"/>
              </a:rPr>
              <a:t>. Therefore, D = max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{0.26, 0.21} = 0.26. </a:t>
            </a:r>
            <a:endParaRPr lang="en-US" sz="2400" dirty="0">
              <a:latin typeface="Centaur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Centaur" pitchFamily="18" charset="0"/>
              </a:rPr>
              <a:t>The critical value of D</a:t>
            </a:r>
            <a:r>
              <a:rPr lang="en-US" sz="2400" dirty="0">
                <a:latin typeface="Constantia" pitchFamily="18" charset="0"/>
                <a:cs typeface="Arial" pitchFamily="34" charset="0"/>
              </a:rPr>
              <a:t>α</a:t>
            </a:r>
            <a:r>
              <a:rPr lang="en-US" sz="2400" dirty="0">
                <a:latin typeface="Centaur" pitchFamily="18" charset="0"/>
              </a:rPr>
              <a:t> , obtained from Table A.8  for </a:t>
            </a:r>
            <a:r>
              <a:rPr lang="en-US" sz="2400" dirty="0">
                <a:latin typeface="Constantia" pitchFamily="18" charset="0"/>
                <a:cs typeface="Arial" pitchFamily="34" charset="0"/>
              </a:rPr>
              <a:t>α</a:t>
            </a:r>
            <a:r>
              <a:rPr lang="en-US" sz="2400" dirty="0">
                <a:latin typeface="Centaur" pitchFamily="18" charset="0"/>
              </a:rPr>
              <a:t> = 0.05 and  N =5, is </a:t>
            </a:r>
            <a:r>
              <a:rPr lang="en-US" sz="2400" b="1" dirty="0">
                <a:latin typeface="Centaur" pitchFamily="18" charset="0"/>
              </a:rPr>
              <a:t>0.565</a:t>
            </a:r>
            <a:r>
              <a:rPr lang="en-US" sz="2400" dirty="0">
                <a:latin typeface="Centaur" pitchFamily="18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entaur" pitchFamily="18" charset="0"/>
              </a:rPr>
              <a:t>Since, the computed value, </a:t>
            </a:r>
            <a:r>
              <a:rPr lang="en-US" sz="2400" b="1" dirty="0">
                <a:latin typeface="Centaur" pitchFamily="18" charset="0"/>
              </a:rPr>
              <a:t>0.26</a:t>
            </a:r>
            <a:r>
              <a:rPr lang="en-US" sz="2400" dirty="0">
                <a:latin typeface="Centaur" pitchFamily="18" charset="0"/>
              </a:rPr>
              <a:t>, is less than the tabulated critical value, </a:t>
            </a:r>
            <a:r>
              <a:rPr lang="en-US" sz="2400" b="1" dirty="0">
                <a:latin typeface="Centaur" pitchFamily="18" charset="0"/>
              </a:rPr>
              <a:t>0.565</a:t>
            </a:r>
            <a:r>
              <a:rPr lang="en-US" sz="2400" dirty="0">
                <a:latin typeface="Centaur" pitchFamily="18" charset="0"/>
              </a:rPr>
              <a:t>, the hypothesis of no difference between the distribution of the generated numbers so ,the uniform distribution is </a:t>
            </a:r>
            <a:r>
              <a:rPr lang="en-US" sz="2400" b="1" dirty="0">
                <a:latin typeface="Centaur" pitchFamily="18" charset="0"/>
              </a:rPr>
              <a:t>not rejected</a:t>
            </a:r>
            <a:r>
              <a:rPr lang="en-US" sz="2400" dirty="0">
                <a:latin typeface="Centaur" pitchFamily="18" charset="0"/>
              </a:rPr>
              <a:t>.</a:t>
            </a:r>
          </a:p>
          <a:p>
            <a:pPr>
              <a:buNone/>
            </a:pPr>
            <a:endParaRPr lang="en-US" sz="24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7780" y="0"/>
            <a:ext cx="10599420" cy="6858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effectLst/>
                <a:latin typeface="Algerian" pitchFamily="82" charset="0"/>
              </a:rPr>
              <a:t>The chi-square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780" y="762000"/>
            <a:ext cx="10599420" cy="60960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endParaRPr lang="en-US" sz="2800" dirty="0">
              <a:latin typeface="Centaur" pitchFamily="18" charset="0"/>
            </a:endParaRPr>
          </a:p>
          <a:p>
            <a:r>
              <a:rPr lang="en-US" sz="2800" dirty="0">
                <a:latin typeface="Centaur" pitchFamily="18" charset="0"/>
              </a:rPr>
              <a:t> </a:t>
            </a:r>
          </a:p>
          <a:p>
            <a:endParaRPr lang="en-US" sz="2400" dirty="0">
              <a:latin typeface="Centaur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7820" y="3140765"/>
            <a:ext cx="10058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>
                <a:solidFill>
                  <a:srgbClr val="FF0000"/>
                </a:solidFill>
                <a:latin typeface="Centaur" pitchFamily="18" charset="0"/>
              </a:rPr>
              <a:t>Ei </a:t>
            </a:r>
            <a:r>
              <a:rPr lang="en-US" sz="2400" dirty="0">
                <a:latin typeface="Centaur" pitchFamily="18" charset="0"/>
              </a:rPr>
              <a:t>the expected number in each class is given by  </a:t>
            </a:r>
            <a:r>
              <a:rPr lang="en-US" sz="2400" b="1" dirty="0">
                <a:solidFill>
                  <a:srgbClr val="C00000"/>
                </a:solidFill>
                <a:latin typeface="Centaur" pitchFamily="18" charset="0"/>
              </a:rPr>
              <a:t>Ei = N/n</a:t>
            </a:r>
          </a:p>
          <a:p>
            <a:r>
              <a:rPr lang="en-US" sz="2400" dirty="0">
                <a:latin typeface="Centaur" pitchFamily="18" charset="0"/>
              </a:rPr>
              <a:t>Where  N is the total # of observation.</a:t>
            </a:r>
          </a:p>
          <a:p>
            <a:r>
              <a:rPr lang="en-US" sz="2400" dirty="0">
                <a:latin typeface="Centaur" pitchFamily="18" charset="0"/>
              </a:rPr>
              <a:t> Approximately the chi-square distribution with </a:t>
            </a:r>
            <a:r>
              <a:rPr lang="en-US" sz="2400" dirty="0">
                <a:latin typeface="Calibri" pitchFamily="34" charset="0"/>
              </a:rPr>
              <a:t>n-1</a:t>
            </a:r>
            <a:r>
              <a:rPr lang="en-US" sz="2400" dirty="0">
                <a:latin typeface="Centaur" pitchFamily="18" charset="0"/>
              </a:rPr>
              <a:t> degrees of freedom (where the critical   values are tabulated in Table A.6)</a:t>
            </a:r>
          </a:p>
          <a:p>
            <a:r>
              <a:rPr lang="en-US" sz="2400" b="1" dirty="0">
                <a:solidFill>
                  <a:srgbClr val="FF0000"/>
                </a:solidFill>
                <a:latin typeface="Centaur" pitchFamily="18" charset="0"/>
              </a:rPr>
              <a:t>EXAMPLE 3.4 :- </a:t>
            </a:r>
            <a:r>
              <a:rPr lang="en-US" sz="2400" dirty="0">
                <a:latin typeface="Centaur" pitchFamily="18" charset="0"/>
              </a:rPr>
              <a:t>Use the chi-square test with </a:t>
            </a:r>
            <a:r>
              <a:rPr lang="en-US" sz="2400" dirty="0">
                <a:latin typeface="Constantia" pitchFamily="18" charset="0"/>
                <a:cs typeface="Arial" pitchFamily="34" charset="0"/>
              </a:rPr>
              <a:t>α</a:t>
            </a:r>
            <a:r>
              <a:rPr lang="en-US" sz="2400" dirty="0">
                <a:latin typeface="Calibri" pitchFamily="34" charset="0"/>
              </a:rPr>
              <a:t> = 0.05, </a:t>
            </a:r>
            <a:r>
              <a:rPr lang="en-US" sz="2400" dirty="0">
                <a:latin typeface="Centaur" pitchFamily="18" charset="0"/>
              </a:rPr>
              <a:t>and test whether the data shown below are uniformly distributed or not . The test uses </a:t>
            </a:r>
            <a:r>
              <a:rPr lang="en-US" sz="2400" dirty="0">
                <a:latin typeface="Calibri" pitchFamily="34" charset="0"/>
              </a:rPr>
              <a:t>n = 10 </a:t>
            </a:r>
            <a:r>
              <a:rPr lang="en-US" sz="2400" dirty="0">
                <a:latin typeface="Centaur" pitchFamily="18" charset="0"/>
              </a:rPr>
              <a:t>intervals of equal length, namely </a:t>
            </a:r>
            <a:r>
              <a:rPr lang="en-US" sz="2400" dirty="0">
                <a:latin typeface="Calibri" pitchFamily="34" charset="0"/>
              </a:rPr>
              <a:t>[0, 0.10), [0.11, 0.20), . . . , [0.91, 1.0).</a:t>
            </a:r>
          </a:p>
          <a:p>
            <a:endParaRPr lang="en-US" sz="2400" b="1" dirty="0">
              <a:solidFill>
                <a:srgbClr val="C00000"/>
              </a:solidFill>
              <a:latin typeface="Centaur" pitchFamily="18" charset="0"/>
            </a:endParaRPr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7820" y="1098274"/>
            <a:ext cx="10058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6400" y="304800"/>
            <a:ext cx="9677400" cy="20574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574192"/>
              </p:ext>
            </p:extLst>
          </p:nvPr>
        </p:nvGraphicFramePr>
        <p:xfrm>
          <a:off x="1714499" y="2590800"/>
          <a:ext cx="9639301" cy="2811017"/>
        </p:xfrm>
        <a:graphic>
          <a:graphicData uri="http://schemas.openxmlformats.org/drawingml/2006/table">
            <a:tbl>
              <a:tblPr/>
              <a:tblGrid>
                <a:gridCol w="1772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6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44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8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25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55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Calibri"/>
                          <a:cs typeface="Times New Roman"/>
                        </a:rPr>
                        <a:t>            Interval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154" marR="89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latin typeface="Times New Roman"/>
                          <a:ea typeface="Calibri"/>
                          <a:cs typeface="Times New Roman"/>
                        </a:rPr>
                        <a:t>O</a:t>
                      </a:r>
                      <a:r>
                        <a:rPr lang="en-US" sz="1400" b="1" baseline="-25000" dirty="0" err="1">
                          <a:latin typeface="Times New Roman"/>
                          <a:ea typeface="Calibri"/>
                          <a:cs typeface="Times New Roman"/>
                        </a:rPr>
                        <a:t>i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154" marR="89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latin typeface="Times New Roman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400" b="1" baseline="-25000">
                          <a:latin typeface="Times New Roman"/>
                          <a:ea typeface="Calibri"/>
                          <a:cs typeface="Times New Roman"/>
                        </a:rPr>
                        <a:t>i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154" marR="89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latin typeface="Times New Roman"/>
                          <a:ea typeface="Calibri"/>
                          <a:cs typeface="Times New Roman"/>
                        </a:rPr>
                        <a:t>O</a:t>
                      </a:r>
                      <a:r>
                        <a:rPr lang="en-US" sz="1400" b="1" baseline="-25000" dirty="0" err="1">
                          <a:latin typeface="Times New Roman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400" b="1" dirty="0">
                          <a:latin typeface="Times New Roman"/>
                          <a:ea typeface="Calibri"/>
                          <a:cs typeface="Times New Roman"/>
                        </a:rPr>
                        <a:t> -</a:t>
                      </a:r>
                      <a:r>
                        <a:rPr lang="en-US" sz="1400" b="1" dirty="0" err="1">
                          <a:latin typeface="Times New Roman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400" b="1" baseline="-25000" dirty="0" err="1">
                          <a:latin typeface="Times New Roman"/>
                          <a:ea typeface="Calibri"/>
                          <a:cs typeface="Times New Roman"/>
                        </a:rPr>
                        <a:t>i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154" marR="89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Calibri"/>
                          <a:cs typeface="Times New Roman"/>
                        </a:rPr>
                        <a:t>( O</a:t>
                      </a:r>
                      <a:r>
                        <a:rPr lang="en-US" sz="1400" b="1" baseline="-25000" dirty="0">
                          <a:latin typeface="Times New Roman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400" b="1" dirty="0">
                          <a:latin typeface="Times New Roman"/>
                          <a:ea typeface="Calibri"/>
                          <a:cs typeface="Times New Roman"/>
                        </a:rPr>
                        <a:t> -E</a:t>
                      </a:r>
                      <a:r>
                        <a:rPr lang="en-US" sz="1400" b="1" baseline="-25000" dirty="0">
                          <a:latin typeface="Times New Roman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400" b="1" dirty="0">
                          <a:latin typeface="Times New Roman"/>
                          <a:ea typeface="Calibri"/>
                          <a:cs typeface="Times New Roman"/>
                        </a:rPr>
                        <a:t> )</a:t>
                      </a:r>
                      <a:r>
                        <a:rPr lang="en-US" sz="1400" b="1" baseline="30000" dirty="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154" marR="89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Calibri"/>
                          <a:cs typeface="Times New Roman"/>
                        </a:rPr>
                        <a:t>( </a:t>
                      </a:r>
                      <a:r>
                        <a:rPr lang="en-US" sz="1400" b="1" dirty="0" err="1">
                          <a:latin typeface="Times New Roman"/>
                          <a:ea typeface="Calibri"/>
                          <a:cs typeface="Times New Roman"/>
                        </a:rPr>
                        <a:t>O</a:t>
                      </a:r>
                      <a:r>
                        <a:rPr lang="en-US" sz="1400" b="1" baseline="-25000" dirty="0" err="1">
                          <a:latin typeface="Times New Roman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400" b="1" dirty="0">
                          <a:latin typeface="Times New Roman"/>
                          <a:ea typeface="Calibri"/>
                          <a:cs typeface="Times New Roman"/>
                        </a:rPr>
                        <a:t> -</a:t>
                      </a:r>
                      <a:r>
                        <a:rPr lang="en-US" sz="1400" b="1" dirty="0" err="1">
                          <a:latin typeface="Times New Roman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400" b="1" baseline="-25000" dirty="0" err="1">
                          <a:latin typeface="Times New Roman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en-US" sz="1400" b="1" dirty="0">
                          <a:latin typeface="Times New Roman"/>
                          <a:ea typeface="Calibri"/>
                          <a:cs typeface="Times New Roman"/>
                        </a:rPr>
                        <a:t> )</a:t>
                      </a:r>
                      <a:r>
                        <a:rPr lang="en-US" sz="1400" b="1" baseline="30000" dirty="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en-US" sz="1400" b="1" dirty="0">
                          <a:latin typeface="Times New Roman"/>
                          <a:ea typeface="Calibri"/>
                          <a:cs typeface="Times New Roman"/>
                        </a:rPr>
                        <a:t> / </a:t>
                      </a:r>
                      <a:r>
                        <a:rPr lang="en-US" sz="1400" b="1" dirty="0" err="1">
                          <a:latin typeface="Times New Roman"/>
                          <a:ea typeface="Calibri"/>
                          <a:cs typeface="Times New Roman"/>
                        </a:rPr>
                        <a:t>E</a:t>
                      </a:r>
                      <a:r>
                        <a:rPr lang="en-US" sz="1400" b="1" baseline="-25000" dirty="0" err="1">
                          <a:latin typeface="Times New Roman"/>
                          <a:ea typeface="Calibri"/>
                          <a:cs typeface="Times New Roman"/>
                        </a:rPr>
                        <a:t>i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154" marR="89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Calibri"/>
                          <a:cs typeface="Times New Roman"/>
                        </a:rPr>
                        <a:t>1         (0 - 0.10)</a:t>
                      </a:r>
                      <a:endParaRPr lang="en-U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154" marR="89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154" marR="89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154" marR="89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-2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154" marR="89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154" marR="89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0.4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154" marR="89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5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Calibri"/>
                          <a:cs typeface="Times New Roman"/>
                        </a:rPr>
                        <a:t>2        (0.11-</a:t>
                      </a:r>
                      <a:r>
                        <a:rPr lang="en-US" sz="1400" b="1" baseline="0" dirty="0">
                          <a:latin typeface="Times New Roman"/>
                          <a:ea typeface="Calibri"/>
                          <a:cs typeface="Times New Roman"/>
                        </a:rPr>
                        <a:t> .20)</a:t>
                      </a:r>
                      <a:endParaRPr lang="en-U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154" marR="89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154" marR="89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154" marR="89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-2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154" marR="89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154" marR="89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0.4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154" marR="89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5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Calibri"/>
                          <a:cs typeface="Times New Roman"/>
                        </a:rPr>
                        <a:t>3        (0.21-</a:t>
                      </a:r>
                      <a:r>
                        <a:rPr lang="en-US" sz="1400" b="1" baseline="0" dirty="0">
                          <a:latin typeface="Times New Roman"/>
                          <a:ea typeface="Calibri"/>
                          <a:cs typeface="Times New Roman"/>
                        </a:rPr>
                        <a:t> .30)</a:t>
                      </a:r>
                      <a:endParaRPr lang="en-U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154" marR="89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154" marR="89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154" marR="89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154" marR="89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154" marR="89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0.0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154" marR="89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Calibri"/>
                          <a:cs typeface="Times New Roman"/>
                        </a:rPr>
                        <a:t>4        (0.31- .40)</a:t>
                      </a:r>
                      <a:endParaRPr lang="en-U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154" marR="89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9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154" marR="89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154" marR="89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-1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154" marR="89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154" marR="89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0.1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154" marR="89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5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Calibri"/>
                          <a:cs typeface="Times New Roman"/>
                        </a:rPr>
                        <a:t>5        (0.41- .50)</a:t>
                      </a:r>
                      <a:endParaRPr lang="en-U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154" marR="89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12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154" marR="89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154" marR="89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154" marR="89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154" marR="89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0.4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154" marR="89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5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Calibri"/>
                          <a:cs typeface="Times New Roman"/>
                        </a:rPr>
                        <a:t>6        (0.51- .60)</a:t>
                      </a:r>
                      <a:endParaRPr lang="en-U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154" marR="89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154" marR="89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154" marR="89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-2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154" marR="89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154" marR="89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0.4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154" marR="89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5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Calibri"/>
                          <a:cs typeface="Times New Roman"/>
                        </a:rPr>
                        <a:t>7        (0.61- .70)</a:t>
                      </a:r>
                      <a:endParaRPr lang="en-U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154" marR="89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154" marR="89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154" marR="89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154" marR="89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154" marR="89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0.0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154" marR="89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5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Calibri"/>
                          <a:cs typeface="Times New Roman"/>
                        </a:rPr>
                        <a:t>8        (0.71- .80)</a:t>
                      </a:r>
                      <a:endParaRPr lang="en-U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154" marR="89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14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154" marR="89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154" marR="89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154" marR="89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16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154" marR="89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1.6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154" marR="89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5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Calibri"/>
                          <a:cs typeface="Times New Roman"/>
                        </a:rPr>
                        <a:t>9        (0.81- .90)</a:t>
                      </a:r>
                      <a:endParaRPr lang="en-U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154" marR="89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154" marR="89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154" marR="89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154" marR="89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154" marR="89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0.0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154" marR="89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5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Times New Roman"/>
                          <a:ea typeface="Calibri"/>
                          <a:cs typeface="Times New Roman"/>
                        </a:rPr>
                        <a:t>10      (0.91-</a:t>
                      </a:r>
                      <a:r>
                        <a:rPr lang="en-US" sz="1400" b="1" baseline="0" dirty="0">
                          <a:latin typeface="Times New Roman"/>
                          <a:ea typeface="Calibri"/>
                          <a:cs typeface="Times New Roman"/>
                        </a:rPr>
                        <a:t> 1.00)</a:t>
                      </a:r>
                      <a:endParaRPr lang="en-U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154" marR="89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11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154" marR="89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154" marR="89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154" marR="89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154" marR="89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Calibri"/>
                          <a:cs typeface="Times New Roman"/>
                        </a:rPr>
                        <a:t>0.1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154" marR="891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87780" y="5181600"/>
            <a:ext cx="1020318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3.4. This is compared with the critical value X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0.05,9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=16.9. Since 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much smaller than the tabulated value of X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0.05,9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the null hypothesis of a uniform distribution is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rejected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7780" y="0"/>
            <a:ext cx="10599420" cy="533400"/>
          </a:xfrm>
        </p:spPr>
        <p:txBody>
          <a:bodyPr>
            <a:noAutofit/>
          </a:bodyPr>
          <a:lstStyle/>
          <a:p>
            <a:pPr algn="ctr"/>
            <a:r>
              <a:rPr lang="en-US" sz="3200" b="1" i="1" dirty="0">
                <a:latin typeface="Algerian" pitchFamily="82" charset="0"/>
              </a:rPr>
              <a:t>exercise</a:t>
            </a:r>
            <a:endParaRPr lang="en-US" sz="32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523875"/>
            <a:ext cx="10058400" cy="6324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100 numbers are distributed between [0,1] and the number of sample observed  in each interval is given in the table below. Consider 10 interval of equal length namely  [0.01-0.10],[0.11-0.2],-----------------[0.91-1.0] and the level of significance α=0.05,  X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0.05,9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=16.9.  Then check these number are distributed uniformly or not.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>
              <a:lnSpc>
                <a:spcPct val="150000"/>
              </a:lnSpc>
              <a:buNone/>
            </a:pPr>
            <a:endParaRPr lang="en-US" sz="2400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076153"/>
              </p:ext>
            </p:extLst>
          </p:nvPr>
        </p:nvGraphicFramePr>
        <p:xfrm>
          <a:off x="2133600" y="3581400"/>
          <a:ext cx="9296400" cy="279210"/>
        </p:xfrm>
        <a:graphic>
          <a:graphicData uri="http://schemas.openxmlformats.org/drawingml/2006/table">
            <a:tbl>
              <a:tblPr firstRow="1" firstCol="1" lastCol="1" bandRow="1">
                <a:tableStyleId>{D27102A9-8310-4765-A935-A1911B00CA55}</a:tableStyleId>
              </a:tblPr>
              <a:tblGrid>
                <a:gridCol w="929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423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25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o</a:t>
                      </a:r>
                      <a:r>
                        <a:rPr lang="en-US" sz="1800" baseline="-25000" dirty="0">
                          <a:effectLst/>
                        </a:rPr>
                        <a:t>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7913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/>
              <a:t>  </a:t>
            </a:r>
            <a:endParaRPr lang="en-US" sz="138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39459" t="8333" r="37702" b="20834"/>
          <a:stretch/>
        </p:blipFill>
        <p:spPr>
          <a:xfrm>
            <a:off x="1600200" y="381000"/>
            <a:ext cx="9144000" cy="63246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14552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7780" y="274638"/>
            <a:ext cx="1059942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Algerian" pitchFamily="82" charset="0"/>
              </a:rPr>
              <a:t>Random-Number Generation</a:t>
            </a:r>
            <a:endParaRPr lang="en-US" sz="3600" dirty="0">
              <a:solidFill>
                <a:schemeClr val="tx1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780" y="1600200"/>
            <a:ext cx="10599420" cy="5257800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dirty="0">
                <a:latin typeface="Centaur" pitchFamily="18" charset="0"/>
              </a:rPr>
              <a:t>Random numbers are basic ingredient in the simulation of almost all discrete systems. </a:t>
            </a:r>
          </a:p>
          <a:p>
            <a:pPr>
              <a:buBlip>
                <a:blip r:embed="rId2"/>
              </a:buBlip>
            </a:pPr>
            <a:r>
              <a:rPr lang="en-US" dirty="0">
                <a:latin typeface="Centaur" pitchFamily="18" charset="0"/>
              </a:rPr>
              <a:t>Most computer languages have a subroutine, object, or function that will generate a random number. </a:t>
            </a:r>
          </a:p>
          <a:p>
            <a:pPr marL="82296" indent="0">
              <a:buNone/>
            </a:pPr>
            <a:endParaRPr lang="en-US" dirty="0">
              <a:latin typeface="Centaur" pitchFamily="18" charset="0"/>
            </a:endParaRPr>
          </a:p>
          <a:p>
            <a:pPr>
              <a:buBlip>
                <a:blip r:embed="rId2"/>
              </a:buBlip>
            </a:pPr>
            <a:endParaRPr lang="en-US" dirty="0">
              <a:latin typeface="Centaur" pitchFamily="18" charset="0"/>
            </a:endParaRPr>
          </a:p>
          <a:p>
            <a:endParaRPr lang="en-US" dirty="0">
              <a:latin typeface="Centaur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7780" y="76200"/>
            <a:ext cx="10599420" cy="6858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Algerian" pitchFamily="82" charset="0"/>
              </a:rPr>
              <a:t>Properties of Random Numbers</a:t>
            </a:r>
            <a:endParaRPr lang="en-US" sz="3200" dirty="0">
              <a:solidFill>
                <a:schemeClr val="tx1"/>
              </a:solidFill>
              <a:latin typeface="Algerian" pitchFamily="82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287780" y="609600"/>
            <a:ext cx="10599420" cy="62484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Centaur" pitchFamily="18" charset="0"/>
              </a:rPr>
              <a:t>A sequence of random numbers R1, R2….. must  have two important statistical properties:</a:t>
            </a:r>
          </a:p>
          <a:p>
            <a:pPr lvl="1" eaLnBrk="1" hangingPunct="1"/>
            <a:r>
              <a:rPr lang="en-US" sz="3200" dirty="0">
                <a:latin typeface="Centaur" pitchFamily="18" charset="0"/>
              </a:rPr>
              <a:t>Independence.</a:t>
            </a:r>
          </a:p>
          <a:p>
            <a:pPr lvl="1" eaLnBrk="1" hangingPunct="1"/>
            <a:r>
              <a:rPr lang="en-US" sz="3200" dirty="0">
                <a:latin typeface="Centaur" pitchFamily="18" charset="0"/>
              </a:rPr>
              <a:t>Uniformity.</a:t>
            </a:r>
          </a:p>
          <a:p>
            <a:r>
              <a:rPr lang="en-US" dirty="0">
                <a:latin typeface="Centaur" pitchFamily="18" charset="0"/>
              </a:rPr>
              <a:t>Each Random Number, </a:t>
            </a:r>
            <a:r>
              <a:rPr lang="en-US" i="1" dirty="0">
                <a:latin typeface="Centaur" pitchFamily="18" charset="0"/>
              </a:rPr>
              <a:t>R</a:t>
            </a:r>
            <a:r>
              <a:rPr lang="en-US" i="1" baseline="-25000" dirty="0">
                <a:latin typeface="Centaur" pitchFamily="18" charset="0"/>
              </a:rPr>
              <a:t>i</a:t>
            </a:r>
            <a:r>
              <a:rPr lang="en-US" dirty="0">
                <a:latin typeface="Centaur" pitchFamily="18" charset="0"/>
              </a:rPr>
              <a:t>, must be independently drawn from a</a:t>
            </a:r>
            <a:r>
              <a:rPr lang="en-US" dirty="0"/>
              <a:t> </a:t>
            </a:r>
            <a:r>
              <a:rPr lang="en-US" dirty="0">
                <a:latin typeface="Centaur" pitchFamily="18" charset="0"/>
              </a:rPr>
              <a:t>continuous uniform distribution between </a:t>
            </a:r>
            <a:r>
              <a:rPr lang="en-US" b="1" dirty="0">
                <a:latin typeface="Centaur" pitchFamily="18" charset="0"/>
              </a:rPr>
              <a:t>0</a:t>
            </a:r>
            <a:r>
              <a:rPr lang="en-US" dirty="0">
                <a:latin typeface="Centaur" pitchFamily="18" charset="0"/>
              </a:rPr>
              <a:t> and </a:t>
            </a:r>
            <a:r>
              <a:rPr lang="en-US" dirty="0">
                <a:latin typeface="Calibri" pitchFamily="34" charset="0"/>
              </a:rPr>
              <a:t>1</a:t>
            </a:r>
            <a:r>
              <a:rPr lang="en-US" dirty="0"/>
              <a:t>.</a:t>
            </a:r>
            <a:r>
              <a:rPr lang="en-US" dirty="0">
                <a:latin typeface="Centaur" pitchFamily="18" charset="0"/>
              </a:rPr>
              <a:t>  </a:t>
            </a:r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7780" y="0"/>
            <a:ext cx="10599420" cy="6858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Algerian" pitchFamily="82" charset="0"/>
              </a:rPr>
              <a:t>                                                   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Cont…</a:t>
            </a:r>
            <a:endParaRPr lang="en-US" sz="3200" dirty="0">
              <a:solidFill>
                <a:schemeClr val="tx1"/>
              </a:solidFill>
              <a:latin typeface="Algerian" pitchFamily="82" charset="0"/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41"/>
          <a:stretch/>
        </p:blipFill>
        <p:spPr bwMode="auto">
          <a:xfrm>
            <a:off x="2133600" y="990600"/>
            <a:ext cx="8991600" cy="5105400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35268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7780" y="0"/>
            <a:ext cx="10599420" cy="838200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latin typeface="Algerian" pitchFamily="82" charset="0"/>
              </a:rPr>
              <a:t>Pseudo-Random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780" y="762000"/>
            <a:ext cx="10599420" cy="6096000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dirty="0">
                <a:latin typeface="Centaur" pitchFamily="18" charset="0"/>
              </a:rPr>
              <a:t>Pseudo” means false, so false random numbers are being generated. </a:t>
            </a:r>
          </a:p>
          <a:p>
            <a:pPr>
              <a:buBlip>
                <a:blip r:embed="rId2"/>
              </a:buBlip>
            </a:pPr>
            <a:r>
              <a:rPr lang="en-US" dirty="0">
                <a:latin typeface="Centaur" pitchFamily="18" charset="0"/>
              </a:rPr>
              <a:t>When generating pseudo-random numbers, certain problems or errors can occur. Some of the problems are the following :-</a:t>
            </a:r>
          </a:p>
          <a:p>
            <a:pPr marL="539496" lvl="0" indent="-457200">
              <a:buClrTx/>
              <a:buFont typeface="+mj-lt"/>
              <a:buAutoNum type="arabicPeriod"/>
            </a:pPr>
            <a:r>
              <a:rPr lang="en-US" dirty="0">
                <a:latin typeface="Centaur" pitchFamily="18" charset="0"/>
              </a:rPr>
              <a:t>The generated numbers may not be uniformly distributed.</a:t>
            </a:r>
          </a:p>
          <a:p>
            <a:pPr marL="539496" lvl="0" indent="-457200">
              <a:buClrTx/>
              <a:buFont typeface="+mj-lt"/>
              <a:buAutoNum type="arabicPeriod"/>
            </a:pPr>
            <a:r>
              <a:rPr lang="en-US" dirty="0">
                <a:latin typeface="Centaur" pitchFamily="18" charset="0"/>
              </a:rPr>
              <a:t>The generated numbers may be discrete -valued instead continuous valued.</a:t>
            </a:r>
          </a:p>
          <a:p>
            <a:pPr marL="539496" lvl="0" indent="-457200">
              <a:buClrTx/>
              <a:buFont typeface="+mj-lt"/>
              <a:buAutoNum type="arabicPeriod"/>
            </a:pPr>
            <a:r>
              <a:rPr lang="en-US" dirty="0">
                <a:latin typeface="Centaur" pitchFamily="18" charset="0"/>
              </a:rPr>
              <a:t>The mean of the generated numbers may be too high or too low.</a:t>
            </a:r>
          </a:p>
          <a:p>
            <a:pPr marL="539496" lvl="0" indent="-457200">
              <a:buClrTx/>
              <a:buFont typeface="+mj-lt"/>
              <a:buAutoNum type="arabicPeriod"/>
            </a:pPr>
            <a:r>
              <a:rPr lang="en-US" dirty="0">
                <a:latin typeface="Centaur" pitchFamily="18" charset="0"/>
              </a:rPr>
              <a:t>The variance of the generated numbers may be too high or low.</a:t>
            </a:r>
          </a:p>
          <a:p>
            <a:pPr marL="539496" lvl="0" indent="-457200">
              <a:buClrTx/>
              <a:buFont typeface="+mj-lt"/>
              <a:buAutoNum type="arabicPeriod"/>
            </a:pPr>
            <a:r>
              <a:rPr lang="en-US" dirty="0">
                <a:latin typeface="Centaur" pitchFamily="18" charset="0"/>
              </a:rPr>
              <a:t>There may be dependence. </a:t>
            </a:r>
            <a:endParaRPr lang="en-US" sz="4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22E2FF1-F165-46E0-8245-F0940BDEAB2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1188720" y="28575"/>
            <a:ext cx="10698480" cy="969962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3200" b="1" dirty="0">
                <a:latin typeface="Algerian" pitchFamily="82" charset="0"/>
              </a:rPr>
            </a:br>
            <a:r>
              <a:rPr lang="en-US" sz="2700" b="1" dirty="0">
                <a:latin typeface="Algerian" pitchFamily="82" charset="0"/>
              </a:rPr>
              <a:t>Technique for Generating Random Numbers</a:t>
            </a:r>
            <a:br>
              <a:rPr lang="en-US" sz="2700" dirty="0">
                <a:solidFill>
                  <a:schemeClr val="tx1"/>
                </a:solidFill>
                <a:latin typeface="Algerian" pitchFamily="82" charset="0"/>
              </a:rPr>
            </a:br>
            <a:r>
              <a:rPr lang="en-US" sz="2700" b="1" dirty="0">
                <a:latin typeface="Algerian" pitchFamily="82" charset="0"/>
              </a:rPr>
              <a:t>	</a:t>
            </a:r>
            <a:r>
              <a:rPr lang="en-US" dirty="0"/>
              <a:t>	</a:t>
            </a:r>
            <a:endParaRPr lang="en-US" sz="2200" dirty="0">
              <a:solidFill>
                <a:schemeClr val="bg2"/>
              </a:solidFill>
            </a:endParaRP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87780" y="762000"/>
            <a:ext cx="10599420" cy="6096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latin typeface="Algerian" pitchFamily="82" charset="0"/>
              </a:rPr>
              <a:t>Linear Congruential Method</a:t>
            </a:r>
            <a:endParaRPr lang="en-US" sz="2400" dirty="0">
              <a:latin typeface="Centaur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entaur" pitchFamily="18" charset="0"/>
              </a:rPr>
              <a:t>To produce a sequence of integers, </a:t>
            </a:r>
            <a:r>
              <a:rPr lang="en-US" sz="2400" i="1" dirty="0">
                <a:latin typeface="Calibri" pitchFamily="34" charset="0"/>
              </a:rPr>
              <a:t>X</a:t>
            </a:r>
            <a:r>
              <a:rPr lang="en-US" sz="2400" i="1" baseline="-25000" dirty="0">
                <a:latin typeface="Calibri" pitchFamily="34" charset="0"/>
              </a:rPr>
              <a:t>1</a:t>
            </a:r>
            <a:r>
              <a:rPr lang="en-US" sz="2400" i="1" dirty="0">
                <a:latin typeface="Calibri" pitchFamily="34" charset="0"/>
              </a:rPr>
              <a:t>, X</a:t>
            </a:r>
            <a:r>
              <a:rPr lang="en-US" sz="2400" i="1" baseline="-25000" dirty="0">
                <a:latin typeface="Calibri" pitchFamily="34" charset="0"/>
              </a:rPr>
              <a:t>2</a:t>
            </a:r>
            <a:r>
              <a:rPr lang="en-US" sz="2400" i="1" dirty="0">
                <a:latin typeface="Calibri" pitchFamily="34" charset="0"/>
              </a:rPr>
              <a:t>, </a:t>
            </a:r>
            <a:r>
              <a:rPr lang="en-US" sz="2400" i="1" dirty="0">
                <a:latin typeface="Centaur" pitchFamily="18" charset="0"/>
              </a:rPr>
              <a:t>…</a:t>
            </a:r>
            <a:r>
              <a:rPr lang="en-US" sz="2400" dirty="0">
                <a:latin typeface="Centaur" pitchFamily="18" charset="0"/>
              </a:rPr>
              <a:t> between </a:t>
            </a:r>
            <a:r>
              <a:rPr lang="en-US" sz="2400" dirty="0">
                <a:latin typeface="Calibri" pitchFamily="34" charset="0"/>
              </a:rPr>
              <a:t>0</a:t>
            </a:r>
            <a:r>
              <a:rPr lang="en-US" sz="2400" dirty="0">
                <a:latin typeface="Centaur" pitchFamily="18" charset="0"/>
              </a:rPr>
              <a:t> and </a:t>
            </a:r>
            <a:r>
              <a:rPr lang="en-US" sz="2400" dirty="0">
                <a:latin typeface="Calibri" pitchFamily="34" charset="0"/>
              </a:rPr>
              <a:t>m-1</a:t>
            </a:r>
            <a:r>
              <a:rPr lang="en-US" sz="2400" dirty="0">
                <a:latin typeface="Centaur" pitchFamily="18" charset="0"/>
              </a:rPr>
              <a:t>  by following a recursive relationship: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dirty="0">
              <a:latin typeface="Centaur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dirty="0">
              <a:latin typeface="Centaur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dirty="0">
              <a:latin typeface="Centaur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dirty="0">
              <a:latin typeface="Centaur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dirty="0">
              <a:latin typeface="Centaur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Centaur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entaur" pitchFamily="18" charset="0"/>
              </a:rPr>
              <a:t>The  integers being generated  is between [</a:t>
            </a:r>
            <a:r>
              <a:rPr lang="en-US" sz="2400" dirty="0">
                <a:latin typeface="Calibri" pitchFamily="34" charset="0"/>
              </a:rPr>
              <a:t>0,m-1</a:t>
            </a:r>
            <a:r>
              <a:rPr lang="en-US" sz="2400" dirty="0">
                <a:latin typeface="Centaur" pitchFamily="18" charset="0"/>
              </a:rPr>
              <a:t>], and  to convert the integers to random numbers:</a:t>
            </a:r>
          </a:p>
        </p:txBody>
      </p:sp>
      <p:graphicFrame>
        <p:nvGraphicFramePr>
          <p:cNvPr id="2050" name="Object 1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070860" y="2338389"/>
          <a:ext cx="515112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60" name="Equation" r:id="rId4" imgW="2222280" imgH="228600" progId="Equation.3">
                  <p:embed/>
                </p:oleObj>
              </mc:Choice>
              <mc:Fallback>
                <p:oleObj name="Equation" r:id="rId4" imgW="222228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0860" y="2338389"/>
                        <a:ext cx="5151120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AutoShape 12"/>
          <p:cNvSpPr>
            <a:spLocks noChangeArrowheads="1"/>
          </p:cNvSpPr>
          <p:nvPr/>
        </p:nvSpPr>
        <p:spPr bwMode="auto">
          <a:xfrm>
            <a:off x="2278380" y="3200400"/>
            <a:ext cx="891540" cy="6858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>
              <a:buFont typeface="Wingdings" pitchFamily="2" charset="2"/>
              <a:buChar char="•"/>
            </a:pPr>
            <a:endParaRPr lang="en-US" sz="1600"/>
          </a:p>
        </p:txBody>
      </p:sp>
      <p:sp>
        <p:nvSpPr>
          <p:cNvPr id="2056" name="AutoShape 13"/>
          <p:cNvSpPr>
            <a:spLocks noChangeArrowheads="1"/>
          </p:cNvSpPr>
          <p:nvPr/>
        </p:nvSpPr>
        <p:spPr bwMode="auto">
          <a:xfrm>
            <a:off x="1853565" y="3200400"/>
            <a:ext cx="1499236" cy="762000"/>
          </a:xfrm>
          <a:prstGeom prst="wedgeRoundRectCallout">
            <a:avLst>
              <a:gd name="adj1" fmla="val 98398"/>
              <a:gd name="adj2" fmla="val -121431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dirty="0"/>
              <a:t>Constant multiplier</a:t>
            </a:r>
          </a:p>
        </p:txBody>
      </p:sp>
      <p:sp>
        <p:nvSpPr>
          <p:cNvPr id="2057" name="AutoShape 14"/>
          <p:cNvSpPr>
            <a:spLocks noChangeArrowheads="1"/>
          </p:cNvSpPr>
          <p:nvPr/>
        </p:nvSpPr>
        <p:spPr bwMode="auto">
          <a:xfrm>
            <a:off x="4419600" y="3314700"/>
            <a:ext cx="1783080" cy="838200"/>
          </a:xfrm>
          <a:prstGeom prst="wedgeRoundRectCallout">
            <a:avLst>
              <a:gd name="adj1" fmla="val -12917"/>
              <a:gd name="adj2" fmla="val -133333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dirty="0"/>
              <a:t>The increment</a:t>
            </a:r>
          </a:p>
        </p:txBody>
      </p:sp>
      <p:sp>
        <p:nvSpPr>
          <p:cNvPr id="2058" name="AutoShape 15"/>
          <p:cNvSpPr>
            <a:spLocks noChangeArrowheads="1"/>
          </p:cNvSpPr>
          <p:nvPr/>
        </p:nvSpPr>
        <p:spPr bwMode="auto">
          <a:xfrm>
            <a:off x="6736080" y="3048000"/>
            <a:ext cx="1882140" cy="685800"/>
          </a:xfrm>
          <a:prstGeom prst="wedgeRoundRectCallout">
            <a:avLst>
              <a:gd name="adj1" fmla="val -75597"/>
              <a:gd name="adj2" fmla="val -116370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dirty="0"/>
              <a:t>The modulus</a:t>
            </a:r>
          </a:p>
        </p:txBody>
      </p:sp>
      <p:graphicFrame>
        <p:nvGraphicFramePr>
          <p:cNvPr id="2051" name="Object 18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368695662"/>
              </p:ext>
            </p:extLst>
          </p:nvPr>
        </p:nvGraphicFramePr>
        <p:xfrm>
          <a:off x="5200650" y="5334000"/>
          <a:ext cx="2674620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61" name="Equation" r:id="rId6" imgW="1218960" imgH="393480" progId="Equation.3">
                  <p:embed/>
                </p:oleObj>
              </mc:Choice>
              <mc:Fallback>
                <p:oleObj name="Equation" r:id="rId6" imgW="1218960" imgH="3934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0650" y="5334000"/>
                        <a:ext cx="2674620" cy="665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87780" y="0"/>
            <a:ext cx="10599420" cy="68580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800" dirty="0">
                <a:latin typeface="Constantia" pitchFamily="18" charset="0"/>
                <a:cs typeface="Arial" pitchFamily="34" charset="0"/>
              </a:rPr>
              <a:t>                                                                           </a:t>
            </a:r>
            <a:r>
              <a:rPr lang="en-US" sz="2800" b="1" dirty="0">
                <a:latin typeface="Constantia" pitchFamily="18" charset="0"/>
                <a:cs typeface="Arial" pitchFamily="34" charset="0"/>
              </a:rPr>
              <a:t>Cont…</a:t>
            </a:r>
            <a:endParaRPr lang="en-US" sz="2800" b="1" dirty="0">
              <a:latin typeface="Centaur" pitchFamily="18" charset="0"/>
            </a:endParaRPr>
          </a:p>
          <a:p>
            <a:pPr>
              <a:buBlip>
                <a:blip r:embed="rId2"/>
              </a:buBlip>
            </a:pPr>
            <a:r>
              <a:rPr lang="en-US" sz="2800" dirty="0">
                <a:latin typeface="Centaur" pitchFamily="18" charset="0"/>
              </a:rPr>
              <a:t>The initial value </a:t>
            </a:r>
            <a:r>
              <a:rPr lang="en-US" sz="2800" b="1" dirty="0">
                <a:solidFill>
                  <a:srgbClr val="C00000"/>
                </a:solidFill>
                <a:latin typeface="Centaur" pitchFamily="18" charset="0"/>
              </a:rPr>
              <a:t>X</a:t>
            </a:r>
            <a:r>
              <a:rPr lang="en-US" sz="2800" b="1" baseline="-25000" dirty="0">
                <a:solidFill>
                  <a:srgbClr val="C00000"/>
                </a:solidFill>
                <a:latin typeface="Centaur" pitchFamily="18" charset="0"/>
              </a:rPr>
              <a:t>0</a:t>
            </a:r>
            <a:r>
              <a:rPr lang="en-US" sz="2800" dirty="0">
                <a:latin typeface="Centaur" pitchFamily="18" charset="0"/>
              </a:rPr>
              <a:t> is called the seed, </a:t>
            </a:r>
            <a:r>
              <a:rPr lang="en-US" sz="2800" b="1" dirty="0">
                <a:solidFill>
                  <a:srgbClr val="C00000"/>
                </a:solidFill>
                <a:latin typeface="Centaur" pitchFamily="18" charset="0"/>
              </a:rPr>
              <a:t>a </a:t>
            </a:r>
            <a:r>
              <a:rPr lang="en-US" sz="2800" i="1" dirty="0">
                <a:latin typeface="Centaur" pitchFamily="18" charset="0"/>
              </a:rPr>
              <a:t> </a:t>
            </a:r>
            <a:r>
              <a:rPr lang="en-US" sz="2800" dirty="0">
                <a:latin typeface="Centaur" pitchFamily="18" charset="0"/>
              </a:rPr>
              <a:t>is called the constant multiplier, </a:t>
            </a:r>
            <a:r>
              <a:rPr lang="en-US" sz="2800" b="1" dirty="0">
                <a:latin typeface="Centaur" pitchFamily="18" charset="0"/>
              </a:rPr>
              <a:t>c</a:t>
            </a:r>
            <a:r>
              <a:rPr lang="en-US" sz="2800" dirty="0">
                <a:latin typeface="Centaur" pitchFamily="18" charset="0"/>
              </a:rPr>
              <a:t> is the increment, and </a:t>
            </a:r>
            <a:r>
              <a:rPr lang="en-US" sz="2800" b="1" dirty="0">
                <a:solidFill>
                  <a:srgbClr val="C00000"/>
                </a:solidFill>
                <a:latin typeface="Centaur" pitchFamily="18" charset="0"/>
              </a:rPr>
              <a:t>m</a:t>
            </a:r>
            <a:r>
              <a:rPr lang="en-US" sz="2800" i="1" dirty="0">
                <a:latin typeface="Centaur" pitchFamily="18" charset="0"/>
              </a:rPr>
              <a:t> </a:t>
            </a:r>
            <a:r>
              <a:rPr lang="en-US" sz="2800" dirty="0">
                <a:latin typeface="Centaur" pitchFamily="18" charset="0"/>
              </a:rPr>
              <a:t>is the modulus. </a:t>
            </a:r>
          </a:p>
          <a:p>
            <a:pPr>
              <a:buBlip>
                <a:blip r:embed="rId2"/>
              </a:buBlip>
            </a:pPr>
            <a:r>
              <a:rPr lang="en-US" sz="2800" dirty="0">
                <a:latin typeface="Centaur" pitchFamily="18" charset="0"/>
              </a:rPr>
              <a:t>When </a:t>
            </a:r>
            <a:r>
              <a:rPr lang="en-US" sz="2800" i="1" dirty="0">
                <a:solidFill>
                  <a:srgbClr val="C00000"/>
                </a:solidFill>
                <a:latin typeface="Calibri" pitchFamily="34" charset="0"/>
              </a:rPr>
              <a:t>c = </a:t>
            </a:r>
            <a:r>
              <a:rPr lang="en-US" sz="2800" dirty="0">
                <a:solidFill>
                  <a:srgbClr val="C00000"/>
                </a:solidFill>
                <a:latin typeface="Calibri" pitchFamily="34" charset="0"/>
              </a:rPr>
              <a:t>0</a:t>
            </a:r>
            <a:r>
              <a:rPr lang="en-US" sz="2800" dirty="0">
                <a:latin typeface="Centaur" pitchFamily="18" charset="0"/>
              </a:rPr>
              <a:t>, the form is known as the </a:t>
            </a:r>
            <a:r>
              <a:rPr lang="en-US" sz="2800" b="1" i="1" dirty="0">
                <a:latin typeface="Centaur" pitchFamily="18" charset="0"/>
              </a:rPr>
              <a:t>Multiplicative congruential method</a:t>
            </a:r>
            <a:r>
              <a:rPr lang="en-US" sz="2800" i="1" dirty="0">
                <a:latin typeface="Centaur" pitchFamily="18" charset="0"/>
              </a:rPr>
              <a:t>. </a:t>
            </a:r>
          </a:p>
          <a:p>
            <a:pPr>
              <a:buBlip>
                <a:blip r:embed="rId2"/>
              </a:buBlip>
            </a:pPr>
            <a:r>
              <a:rPr lang="en-US" sz="2800" dirty="0">
                <a:latin typeface="Centaur" pitchFamily="18" charset="0"/>
              </a:rPr>
              <a:t> If </a:t>
            </a:r>
            <a:r>
              <a:rPr lang="en-US" sz="2800" i="1" dirty="0">
                <a:solidFill>
                  <a:srgbClr val="C00000"/>
                </a:solidFill>
                <a:latin typeface="Calibri" pitchFamily="34" charset="0"/>
              </a:rPr>
              <a:t>c </a:t>
            </a:r>
            <a:r>
              <a:rPr lang="en-US" sz="2800" dirty="0">
                <a:solidFill>
                  <a:srgbClr val="C00000"/>
                </a:solidFill>
                <a:latin typeface="Calibri" pitchFamily="34" charset="0"/>
              </a:rPr>
              <a:t>≠0</a:t>
            </a:r>
            <a:r>
              <a:rPr lang="en-US" sz="2800" dirty="0">
                <a:latin typeface="Calibri" pitchFamily="34" charset="0"/>
              </a:rPr>
              <a:t>,</a:t>
            </a:r>
            <a:r>
              <a:rPr lang="en-US" sz="2800" dirty="0">
                <a:latin typeface="Centaur" pitchFamily="18" charset="0"/>
              </a:rPr>
              <a:t> then the form is called the  </a:t>
            </a:r>
            <a:r>
              <a:rPr lang="en-US" sz="2800" b="1" dirty="0">
                <a:latin typeface="Centaur" pitchFamily="18" charset="0"/>
              </a:rPr>
              <a:t>Mixed congruential method</a:t>
            </a:r>
            <a:r>
              <a:rPr lang="en-US" sz="2800" b="1" i="1" dirty="0">
                <a:latin typeface="Centaur" pitchFamily="18" charset="0"/>
              </a:rPr>
              <a:t>.</a:t>
            </a:r>
            <a:r>
              <a:rPr lang="en-US" sz="2800" i="1" dirty="0">
                <a:latin typeface="Centaur" pitchFamily="18" charset="0"/>
              </a:rPr>
              <a:t> </a:t>
            </a:r>
          </a:p>
          <a:p>
            <a:pPr>
              <a:buNone/>
            </a:pPr>
            <a:r>
              <a:rPr lang="en-US" sz="2800" b="1" dirty="0">
                <a:solidFill>
                  <a:srgbClr val="C00000"/>
                </a:solidFill>
                <a:latin typeface="Centaur" pitchFamily="18" charset="0"/>
              </a:rPr>
              <a:t>EXAMPLE 3.1</a:t>
            </a:r>
            <a:endParaRPr lang="en-US" sz="2800" dirty="0">
              <a:solidFill>
                <a:srgbClr val="C00000"/>
              </a:solidFill>
              <a:latin typeface="Centaur" pitchFamily="18" charset="0"/>
            </a:endParaRPr>
          </a:p>
          <a:p>
            <a:pPr>
              <a:buBlip>
                <a:blip r:embed="rId2"/>
              </a:buBlip>
            </a:pPr>
            <a:r>
              <a:rPr lang="en-US" sz="2800" b="1" dirty="0">
                <a:latin typeface="Centaur" pitchFamily="18" charset="0"/>
              </a:rPr>
              <a:t> </a:t>
            </a:r>
            <a:r>
              <a:rPr lang="en-US" sz="2800" dirty="0">
                <a:latin typeface="Centaur" pitchFamily="18" charset="0"/>
              </a:rPr>
              <a:t>Use the linear congruential method and  generate a sequence of 3 random numbers with </a:t>
            </a:r>
            <a:r>
              <a:rPr lang="en-US" sz="2800" b="1" dirty="0">
                <a:solidFill>
                  <a:srgbClr val="C00000"/>
                </a:solidFill>
                <a:latin typeface="Calibri" pitchFamily="34" charset="0"/>
              </a:rPr>
              <a:t>X</a:t>
            </a:r>
            <a:r>
              <a:rPr lang="en-US" sz="2800" b="1" baseline="-25000" dirty="0">
                <a:solidFill>
                  <a:srgbClr val="C00000"/>
                </a:solidFill>
                <a:latin typeface="Calibri" pitchFamily="34" charset="0"/>
              </a:rPr>
              <a:t>0</a:t>
            </a:r>
            <a:r>
              <a:rPr lang="en-US" sz="2800" b="1" dirty="0">
                <a:solidFill>
                  <a:srgbClr val="C00000"/>
                </a:solidFill>
                <a:latin typeface="Calibri" pitchFamily="34" charset="0"/>
              </a:rPr>
              <a:t> = 27, a=</a:t>
            </a:r>
            <a:r>
              <a:rPr lang="en-US" sz="2800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Calibri" pitchFamily="34" charset="0"/>
              </a:rPr>
              <a:t>17, c = 43</a:t>
            </a:r>
            <a:r>
              <a:rPr lang="en-US" sz="2800" dirty="0">
                <a:solidFill>
                  <a:srgbClr val="C00000"/>
                </a:solidFill>
                <a:latin typeface="Calibri" pitchFamily="34" charset="0"/>
              </a:rPr>
              <a:t>, and </a:t>
            </a:r>
            <a:r>
              <a:rPr lang="en-US" sz="2800" b="1" dirty="0">
                <a:solidFill>
                  <a:srgbClr val="C00000"/>
                </a:solidFill>
                <a:latin typeface="Calibri" pitchFamily="34" charset="0"/>
              </a:rPr>
              <a:t>m = 100</a:t>
            </a:r>
            <a:r>
              <a:rPr lang="en-US" sz="2800" dirty="0">
                <a:solidFill>
                  <a:srgbClr val="C00000"/>
                </a:solidFill>
                <a:latin typeface="Calibri" pitchFamily="34" charset="0"/>
              </a:rPr>
              <a:t>. </a:t>
            </a:r>
          </a:p>
          <a:p>
            <a:pPr>
              <a:buBlip>
                <a:blip r:embed="rId2"/>
              </a:buBlip>
            </a:pPr>
            <a:r>
              <a:rPr lang="en-US" sz="2800" dirty="0">
                <a:latin typeface="Centaur" pitchFamily="18" charset="0"/>
              </a:rPr>
              <a:t>Here, the integer values generated will all be between zero and 99, because of the value of the modulus.</a:t>
            </a:r>
          </a:p>
          <a:p>
            <a:pPr>
              <a:buBlip>
                <a:blip r:embed="rId2"/>
              </a:buBlip>
            </a:pPr>
            <a:r>
              <a:rPr lang="en-US" sz="2800" dirty="0">
                <a:latin typeface="Centaur" pitchFamily="18" charset="0"/>
              </a:rPr>
              <a:t>So, random numbers between zero and </a:t>
            </a:r>
            <a:r>
              <a:rPr lang="en-US" sz="2800" dirty="0">
                <a:latin typeface="Calibri" pitchFamily="34" charset="0"/>
              </a:rPr>
              <a:t>1</a:t>
            </a:r>
            <a:r>
              <a:rPr lang="en-US" sz="2800" dirty="0">
                <a:latin typeface="Centaur" pitchFamily="18" charset="0"/>
              </a:rPr>
              <a:t> can be generated by:-</a:t>
            </a:r>
          </a:p>
          <a:p>
            <a:pPr lvl="1">
              <a:buNone/>
            </a:pPr>
            <a:r>
              <a:rPr lang="en-US" sz="2400" b="1" dirty="0">
                <a:solidFill>
                  <a:srgbClr val="C00000"/>
                </a:solidFill>
                <a:latin typeface="Calibri" pitchFamily="34" charset="0"/>
              </a:rPr>
              <a:t>Ri =Xi/m, i= 1,2,…………………………………………………………………(3.1)</a:t>
            </a:r>
            <a:endParaRPr lang="en-US" sz="2400" dirty="0">
              <a:solidFill>
                <a:srgbClr val="C00000"/>
              </a:solidFill>
              <a:latin typeface="Calibri" pitchFamily="34" charset="0"/>
            </a:endParaRPr>
          </a:p>
          <a:p>
            <a:pPr marL="82296" indent="0">
              <a:buNone/>
            </a:pPr>
            <a:endParaRPr lang="en-US" sz="2800" dirty="0">
              <a:latin typeface="Centaur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780" y="0"/>
            <a:ext cx="10599420" cy="68580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dirty="0">
                <a:latin typeface="Centaur" pitchFamily="18" charset="0"/>
              </a:rPr>
              <a:t>                                                                  </a:t>
            </a:r>
            <a:r>
              <a:rPr lang="en-US" b="1" dirty="0">
                <a:latin typeface="Constantia" pitchFamily="18" charset="0"/>
                <a:cs typeface="Arial" pitchFamily="34" charset="0"/>
              </a:rPr>
              <a:t>Cont…</a:t>
            </a:r>
            <a:endParaRPr lang="en-US" dirty="0">
              <a:latin typeface="Centaur" pitchFamily="18" charset="0"/>
            </a:endParaRPr>
          </a:p>
          <a:p>
            <a:pPr>
              <a:buBlip>
                <a:blip r:embed="rId2"/>
              </a:buBlip>
            </a:pPr>
            <a:r>
              <a:rPr lang="en-US" dirty="0">
                <a:latin typeface="Centaur" pitchFamily="18" charset="0"/>
              </a:rPr>
              <a:t>The sequence of X</a:t>
            </a:r>
            <a:r>
              <a:rPr lang="en-US" baseline="-25000" dirty="0">
                <a:latin typeface="Centaur" pitchFamily="18" charset="0"/>
              </a:rPr>
              <a:t>i</a:t>
            </a:r>
            <a:r>
              <a:rPr lang="en-US" dirty="0">
                <a:latin typeface="Centaur" pitchFamily="18" charset="0"/>
              </a:rPr>
              <a:t> and subsequent R</a:t>
            </a:r>
            <a:r>
              <a:rPr lang="en-US" baseline="-25000" dirty="0">
                <a:latin typeface="Centaur" pitchFamily="18" charset="0"/>
              </a:rPr>
              <a:t>i</a:t>
            </a:r>
            <a:r>
              <a:rPr lang="en-US" dirty="0">
                <a:latin typeface="Centaur" pitchFamily="18" charset="0"/>
              </a:rPr>
              <a:t> values is computed as follows:</a:t>
            </a:r>
          </a:p>
          <a:p>
            <a:pPr>
              <a:buBlip>
                <a:blip r:embed="rId2"/>
              </a:buBlip>
            </a:pPr>
            <a:r>
              <a:rPr lang="en-US" dirty="0">
                <a:latin typeface="Centaur" pitchFamily="18" charset="0"/>
              </a:rPr>
              <a:t>X</a:t>
            </a:r>
            <a:r>
              <a:rPr lang="en-US" baseline="-25000" dirty="0">
                <a:latin typeface="Centaur" pitchFamily="18" charset="0"/>
              </a:rPr>
              <a:t>0</a:t>
            </a:r>
            <a:r>
              <a:rPr lang="en-US" dirty="0">
                <a:latin typeface="Centaur" pitchFamily="18" charset="0"/>
              </a:rPr>
              <a:t> = </a:t>
            </a:r>
            <a:r>
              <a:rPr lang="en-US" dirty="0">
                <a:latin typeface="Calibri" pitchFamily="34" charset="0"/>
              </a:rPr>
              <a:t>27</a:t>
            </a:r>
          </a:p>
          <a:p>
            <a:pPr>
              <a:buBlip>
                <a:blip r:embed="rId2"/>
              </a:buBlip>
            </a:pPr>
            <a:r>
              <a:rPr lang="en-US" dirty="0">
                <a:latin typeface="Centaur" pitchFamily="18" charset="0"/>
              </a:rPr>
              <a:t>X</a:t>
            </a:r>
            <a:r>
              <a:rPr lang="en-US" baseline="-25000" dirty="0">
                <a:latin typeface="Centaur" pitchFamily="18" charset="0"/>
              </a:rPr>
              <a:t>1</a:t>
            </a:r>
            <a:r>
              <a:rPr lang="en-US" dirty="0">
                <a:latin typeface="Centaur" pitchFamily="18" charset="0"/>
              </a:rPr>
              <a:t> = (</a:t>
            </a:r>
            <a:r>
              <a:rPr lang="en-US" dirty="0">
                <a:latin typeface="Calibri" pitchFamily="34" charset="0"/>
              </a:rPr>
              <a:t>17</a:t>
            </a:r>
            <a:r>
              <a:rPr lang="en-US" b="1" dirty="0">
                <a:latin typeface="Calibri" pitchFamily="34" charset="0"/>
              </a:rPr>
              <a:t>.</a:t>
            </a:r>
            <a:r>
              <a:rPr lang="en-US" dirty="0">
                <a:latin typeface="Calibri" pitchFamily="34" charset="0"/>
              </a:rPr>
              <a:t>27 + 43) </a:t>
            </a:r>
            <a:r>
              <a:rPr lang="en-US" dirty="0">
                <a:latin typeface="Centaur" pitchFamily="18" charset="0"/>
              </a:rPr>
              <a:t>mod </a:t>
            </a:r>
            <a:r>
              <a:rPr lang="en-US" dirty="0">
                <a:latin typeface="Calibri" pitchFamily="34" charset="0"/>
              </a:rPr>
              <a:t>100</a:t>
            </a:r>
            <a:r>
              <a:rPr lang="en-US" dirty="0">
                <a:latin typeface="Centaur" pitchFamily="18" charset="0"/>
              </a:rPr>
              <a:t> = </a:t>
            </a:r>
            <a:r>
              <a:rPr lang="en-US" dirty="0">
                <a:latin typeface="Calibri" pitchFamily="34" charset="0"/>
              </a:rPr>
              <a:t>502</a:t>
            </a:r>
            <a:r>
              <a:rPr lang="en-US" dirty="0">
                <a:latin typeface="Centaur" pitchFamily="18" charset="0"/>
              </a:rPr>
              <a:t> mod </a:t>
            </a:r>
            <a:r>
              <a:rPr lang="en-US" dirty="0">
                <a:latin typeface="Calibri" pitchFamily="34" charset="0"/>
              </a:rPr>
              <a:t>100 = 2</a:t>
            </a:r>
          </a:p>
          <a:p>
            <a:pPr>
              <a:buBlip>
                <a:blip r:embed="rId2"/>
              </a:buBlip>
            </a:pPr>
            <a:r>
              <a:rPr lang="en-US" dirty="0">
                <a:latin typeface="Centaur" pitchFamily="18" charset="0"/>
              </a:rPr>
              <a:t>R</a:t>
            </a:r>
            <a:r>
              <a:rPr lang="en-US" baseline="-25000" dirty="0">
                <a:latin typeface="Centaur" pitchFamily="18" charset="0"/>
              </a:rPr>
              <a:t>1</a:t>
            </a:r>
            <a:r>
              <a:rPr lang="en-US" dirty="0">
                <a:latin typeface="Centaur" pitchFamily="18" charset="0"/>
              </a:rPr>
              <a:t>=</a:t>
            </a:r>
            <a:r>
              <a:rPr lang="en-US" dirty="0">
                <a:latin typeface="Calibri" pitchFamily="34" charset="0"/>
              </a:rPr>
              <a:t>2</a:t>
            </a:r>
            <a:r>
              <a:rPr lang="en-US" dirty="0">
                <a:latin typeface="Centaur" pitchFamily="18" charset="0"/>
              </a:rPr>
              <a:t>⁄</a:t>
            </a:r>
            <a:r>
              <a:rPr lang="en-US" dirty="0">
                <a:latin typeface="Calibri" pitchFamily="34" charset="0"/>
              </a:rPr>
              <a:t>100=0. 02</a:t>
            </a:r>
          </a:p>
          <a:p>
            <a:pPr>
              <a:buBlip>
                <a:blip r:embed="rId2"/>
              </a:buBlip>
            </a:pPr>
            <a:r>
              <a:rPr lang="en-US" sz="3000" i="1" dirty="0">
                <a:latin typeface="Centaur" pitchFamily="18" charset="0"/>
              </a:rPr>
              <a:t>X</a:t>
            </a:r>
            <a:r>
              <a:rPr lang="en-US" sz="3000" i="1" baseline="-25000" dirty="0">
                <a:latin typeface="Centaur" pitchFamily="18" charset="0"/>
              </a:rPr>
              <a:t>2</a:t>
            </a:r>
            <a:r>
              <a:rPr lang="en-US" sz="3000" i="1" dirty="0">
                <a:latin typeface="Centaur" pitchFamily="18" charset="0"/>
              </a:rPr>
              <a:t> </a:t>
            </a:r>
            <a:r>
              <a:rPr lang="en-US" sz="3000" dirty="0">
                <a:latin typeface="Centaur" pitchFamily="18" charset="0"/>
              </a:rPr>
              <a:t>= (</a:t>
            </a:r>
            <a:r>
              <a:rPr lang="en-US" sz="3000" dirty="0">
                <a:latin typeface="Calibri" pitchFamily="34" charset="0"/>
              </a:rPr>
              <a:t>17 • 2 + 43) </a:t>
            </a:r>
            <a:r>
              <a:rPr lang="en-US" sz="3000" dirty="0">
                <a:latin typeface="Centaur" pitchFamily="18" charset="0"/>
              </a:rPr>
              <a:t>mod </a:t>
            </a:r>
            <a:r>
              <a:rPr lang="en-US" sz="3000" dirty="0">
                <a:latin typeface="Calibri" pitchFamily="34" charset="0"/>
              </a:rPr>
              <a:t>100 </a:t>
            </a:r>
            <a:r>
              <a:rPr lang="en-US" sz="3000" i="1" dirty="0">
                <a:latin typeface="Calibri" pitchFamily="34" charset="0"/>
              </a:rPr>
              <a:t>= </a:t>
            </a:r>
            <a:r>
              <a:rPr lang="en-US" sz="3000" dirty="0">
                <a:latin typeface="Calibri" pitchFamily="34" charset="0"/>
              </a:rPr>
              <a:t>77 </a:t>
            </a:r>
            <a:r>
              <a:rPr lang="en-US" sz="3000" dirty="0">
                <a:latin typeface="Centaur" pitchFamily="18" charset="0"/>
              </a:rPr>
              <a:t>mod </a:t>
            </a:r>
            <a:r>
              <a:rPr lang="en-US" sz="3000" dirty="0">
                <a:latin typeface="Calibri" pitchFamily="34" charset="0"/>
              </a:rPr>
              <a:t>100 = 77</a:t>
            </a:r>
          </a:p>
          <a:p>
            <a:pPr>
              <a:buBlip>
                <a:blip r:embed="rId2"/>
              </a:buBlip>
            </a:pPr>
            <a:r>
              <a:rPr lang="en-US" dirty="0">
                <a:latin typeface="Centaur" pitchFamily="18" charset="0"/>
              </a:rPr>
              <a:t>R</a:t>
            </a:r>
            <a:r>
              <a:rPr lang="en-US" baseline="-25000" dirty="0">
                <a:latin typeface="Centaur" pitchFamily="18" charset="0"/>
              </a:rPr>
              <a:t>2</a:t>
            </a:r>
            <a:r>
              <a:rPr lang="en-US" dirty="0">
                <a:latin typeface="Centaur" pitchFamily="18" charset="0"/>
              </a:rPr>
              <a:t>=</a:t>
            </a:r>
            <a:r>
              <a:rPr lang="en-US" dirty="0">
                <a:latin typeface="Calibri" pitchFamily="34" charset="0"/>
              </a:rPr>
              <a:t>77 </a:t>
            </a:r>
            <a:r>
              <a:rPr lang="en-US" dirty="0">
                <a:latin typeface="Centaur" pitchFamily="18" charset="0"/>
              </a:rPr>
              <a:t>⁄</a:t>
            </a:r>
            <a:r>
              <a:rPr lang="en-US" dirty="0">
                <a:latin typeface="Calibri" pitchFamily="34" charset="0"/>
              </a:rPr>
              <a:t>100=0. 77</a:t>
            </a:r>
          </a:p>
          <a:p>
            <a:pPr>
              <a:buBlip>
                <a:blip r:embed="rId2"/>
              </a:buBlip>
            </a:pPr>
            <a:r>
              <a:rPr lang="en-US" dirty="0">
                <a:latin typeface="Centaur" pitchFamily="18" charset="0"/>
              </a:rPr>
              <a:t> </a:t>
            </a:r>
            <a:r>
              <a:rPr lang="en-US" sz="3000" dirty="0">
                <a:latin typeface="Centaur" pitchFamily="18" charset="0"/>
              </a:rPr>
              <a:t>X</a:t>
            </a:r>
            <a:r>
              <a:rPr lang="en-US" sz="3000" baseline="-25000" dirty="0">
                <a:latin typeface="Centaur" pitchFamily="18" charset="0"/>
              </a:rPr>
              <a:t>3</a:t>
            </a:r>
            <a:r>
              <a:rPr lang="en-US" sz="3000" dirty="0">
                <a:latin typeface="Centaur" pitchFamily="18" charset="0"/>
              </a:rPr>
              <a:t> = (</a:t>
            </a:r>
            <a:r>
              <a:rPr lang="en-US" sz="3000" dirty="0">
                <a:latin typeface="Calibri" pitchFamily="34" charset="0"/>
              </a:rPr>
              <a:t>17•77+ 43) </a:t>
            </a:r>
            <a:r>
              <a:rPr lang="en-US" sz="3000" dirty="0">
                <a:latin typeface="Centaur" pitchFamily="18" charset="0"/>
              </a:rPr>
              <a:t>mod </a:t>
            </a:r>
            <a:r>
              <a:rPr lang="en-US" sz="3000" dirty="0">
                <a:latin typeface="Calibri" pitchFamily="34" charset="0"/>
              </a:rPr>
              <a:t>100 = 1352 </a:t>
            </a:r>
            <a:r>
              <a:rPr lang="en-US" sz="3000" dirty="0">
                <a:latin typeface="Centaur" pitchFamily="18" charset="0"/>
              </a:rPr>
              <a:t>mod </a:t>
            </a:r>
            <a:r>
              <a:rPr lang="en-US" sz="3000" dirty="0">
                <a:latin typeface="Calibri" pitchFamily="34" charset="0"/>
              </a:rPr>
              <a:t>100 = 52</a:t>
            </a:r>
          </a:p>
          <a:p>
            <a:pPr>
              <a:buBlip>
                <a:blip r:embed="rId2"/>
              </a:buBlip>
            </a:pPr>
            <a:r>
              <a:rPr lang="en-US" dirty="0">
                <a:latin typeface="Centaur" pitchFamily="18" charset="0"/>
              </a:rPr>
              <a:t>R</a:t>
            </a:r>
            <a:r>
              <a:rPr lang="en-US" baseline="-25000" dirty="0">
                <a:latin typeface="Centaur" pitchFamily="18" charset="0"/>
              </a:rPr>
              <a:t>3</a:t>
            </a:r>
            <a:r>
              <a:rPr lang="en-US" dirty="0">
                <a:latin typeface="Calibri" pitchFamily="34" charset="0"/>
              </a:rPr>
              <a:t>=52 ⁄100=0. 52 </a:t>
            </a:r>
          </a:p>
          <a:p>
            <a:pPr marL="82296" indent="0">
              <a:buNone/>
            </a:pP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780" y="0"/>
            <a:ext cx="10447020" cy="6858000"/>
          </a:xfrm>
        </p:spPr>
        <p:txBody>
          <a:bodyPr>
            <a:normAutofit fontScale="92500" lnSpcReduction="20000"/>
          </a:bodyPr>
          <a:lstStyle/>
          <a:p>
            <a:pPr marL="82296" lvl="1" indent="0">
              <a:lnSpc>
                <a:spcPct val="110000"/>
              </a:lnSpc>
              <a:spcBef>
                <a:spcPts val="600"/>
              </a:spcBef>
              <a:buSzPct val="80000"/>
              <a:buNone/>
            </a:pPr>
            <a:r>
              <a:rPr lang="en-US" dirty="0">
                <a:latin typeface="Centaur" pitchFamily="18" charset="0"/>
              </a:rPr>
              <a:t>                                                                       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Cont…</a:t>
            </a:r>
            <a:endParaRPr lang="en-US" dirty="0">
              <a:latin typeface="Centaur" pitchFamily="18" charset="0"/>
            </a:endParaRPr>
          </a:p>
          <a:p>
            <a:pPr marL="365760" lvl="1" indent="-283464">
              <a:lnSpc>
                <a:spcPct val="110000"/>
              </a:lnSpc>
              <a:spcBef>
                <a:spcPts val="600"/>
              </a:spcBef>
              <a:buSzPct val="80000"/>
              <a:buBlip>
                <a:blip r:embed="rId2"/>
              </a:buBlip>
            </a:pPr>
            <a:r>
              <a:rPr lang="en-US" dirty="0">
                <a:latin typeface="Centaur" pitchFamily="18" charset="0"/>
              </a:rPr>
              <a:t>Notice that the numbers generated from Equation above can only assume values from the set </a:t>
            </a:r>
            <a:r>
              <a:rPr lang="en-US" dirty="0" err="1">
                <a:latin typeface="Centaur" pitchFamily="18" charset="0"/>
              </a:rPr>
              <a:t>i</a:t>
            </a:r>
            <a:r>
              <a:rPr lang="en-US" dirty="0">
                <a:latin typeface="Centaur" pitchFamily="18" charset="0"/>
              </a:rPr>
              <a:t> = {0, 1 /m, 2/m,..., (m- l)/m). </a:t>
            </a:r>
          </a:p>
          <a:p>
            <a:pPr marL="365760" lvl="1" indent="-283464">
              <a:lnSpc>
                <a:spcPct val="110000"/>
              </a:lnSpc>
              <a:spcBef>
                <a:spcPts val="600"/>
              </a:spcBef>
              <a:buSzPct val="80000"/>
              <a:buBlip>
                <a:blip r:embed="rId2"/>
              </a:buBlip>
            </a:pPr>
            <a:r>
              <a:rPr lang="en-US" sz="2600" b="1" dirty="0">
                <a:latin typeface="Centaur" pitchFamily="18" charset="0"/>
              </a:rPr>
              <a:t>Maximum Density:- </a:t>
            </a:r>
            <a:r>
              <a:rPr lang="en-US" dirty="0">
                <a:latin typeface="Centaur" pitchFamily="18" charset="0"/>
              </a:rPr>
              <a:t>The values assumed by R1,R2, leave no large gaps on [0,1]</a:t>
            </a:r>
          </a:p>
          <a:p>
            <a:pPr marL="365760" lvl="1" indent="-283464">
              <a:lnSpc>
                <a:spcPct val="110000"/>
              </a:lnSpc>
              <a:spcBef>
                <a:spcPts val="600"/>
              </a:spcBef>
              <a:buSzPct val="80000"/>
              <a:buBlip>
                <a:blip r:embed="rId2"/>
              </a:buBlip>
            </a:pPr>
            <a:r>
              <a:rPr lang="en-US" sz="2600" b="1" dirty="0">
                <a:latin typeface="Centaur" pitchFamily="18" charset="0"/>
              </a:rPr>
              <a:t>Maximum Period:-   </a:t>
            </a:r>
            <a:r>
              <a:rPr lang="en-US" dirty="0">
                <a:latin typeface="Centaur" pitchFamily="18" charset="0"/>
              </a:rPr>
              <a:t>The cycle length, or period, represents the length of the random-integer sequence before previous numbers begin to repeat themselves in an earlier order.</a:t>
            </a:r>
          </a:p>
          <a:p>
            <a:pPr marL="365760" lvl="1" indent="-283464">
              <a:lnSpc>
                <a:spcPct val="110000"/>
              </a:lnSpc>
              <a:spcBef>
                <a:spcPts val="600"/>
              </a:spcBef>
              <a:buSzPct val="80000"/>
              <a:buBlip>
                <a:blip r:embed="rId2"/>
              </a:buBlip>
            </a:pPr>
            <a:r>
              <a:rPr lang="en-US" dirty="0">
                <a:latin typeface="Centaur" pitchFamily="18" charset="0"/>
              </a:rPr>
              <a:t>To achieve maximal density and to avoid cycling the generator should the longest possible period .</a:t>
            </a:r>
          </a:p>
          <a:p>
            <a:pPr marL="365760" lvl="1" indent="-283464">
              <a:lnSpc>
                <a:spcPct val="110000"/>
              </a:lnSpc>
              <a:spcBef>
                <a:spcPts val="600"/>
              </a:spcBef>
              <a:buSzPct val="80000"/>
              <a:buBlip>
                <a:blip r:embed="rId2"/>
              </a:buBlip>
            </a:pPr>
            <a:r>
              <a:rPr lang="en-US" dirty="0">
                <a:latin typeface="Centaur" pitchFamily="18" charset="0"/>
              </a:rPr>
              <a:t> Maximal period can be achieved by the proper choice of a, c, m, and X0.</a:t>
            </a:r>
          </a:p>
          <a:p>
            <a:pPr marL="365760" lvl="1" indent="-283464">
              <a:lnSpc>
                <a:spcPct val="110000"/>
              </a:lnSpc>
              <a:spcBef>
                <a:spcPts val="600"/>
              </a:spcBef>
              <a:buSzPct val="80000"/>
              <a:buBlip>
                <a:blip r:embed="rId2"/>
              </a:buBlip>
            </a:pPr>
            <a:r>
              <a:rPr lang="en-US" dirty="0">
                <a:latin typeface="Centaur" pitchFamily="18" charset="0"/>
              </a:rPr>
              <a:t>For m is a power of 2, say m =</a:t>
            </a:r>
            <a:r>
              <a:rPr lang="en-US" dirty="0"/>
              <a:t>2</a:t>
            </a:r>
            <a:r>
              <a:rPr lang="en-US" baseline="30000" dirty="0"/>
              <a:t>b</a:t>
            </a:r>
            <a:r>
              <a:rPr lang="en-US" dirty="0">
                <a:latin typeface="Centaur" pitchFamily="18" charset="0"/>
              </a:rPr>
              <a:t> and c ≠ 0, the longest possible period is P = m = </a:t>
            </a:r>
            <a:r>
              <a:rPr lang="en-US" dirty="0"/>
              <a:t>2</a:t>
            </a:r>
            <a:r>
              <a:rPr lang="en-US" baseline="30000" dirty="0"/>
              <a:t>b,</a:t>
            </a:r>
            <a:r>
              <a:rPr lang="en-US" dirty="0">
                <a:latin typeface="Centaur" pitchFamily="18" charset="0"/>
              </a:rPr>
              <a:t> when  c  is relatively prime to m (the greatest common factor of c and m is 1),  and a = l+4k, where k is an integer.</a:t>
            </a:r>
          </a:p>
          <a:p>
            <a:pPr marL="365760" lvl="1" indent="-283464">
              <a:lnSpc>
                <a:spcPct val="110000"/>
              </a:lnSpc>
              <a:spcBef>
                <a:spcPts val="600"/>
              </a:spcBef>
              <a:buSzPct val="80000"/>
              <a:buBlip>
                <a:blip r:embed="rId2"/>
              </a:buBlip>
            </a:pPr>
            <a:r>
              <a:rPr lang="en-US" dirty="0">
                <a:latin typeface="Centaur" pitchFamily="18" charset="0"/>
              </a:rPr>
              <a:t>For m is a power of 2, say m =</a:t>
            </a:r>
            <a:r>
              <a:rPr lang="en-US" dirty="0"/>
              <a:t>2</a:t>
            </a:r>
            <a:r>
              <a:rPr lang="en-US" baseline="30000" dirty="0"/>
              <a:t>b</a:t>
            </a:r>
            <a:r>
              <a:rPr lang="en-US" dirty="0">
                <a:latin typeface="Centaur" pitchFamily="18" charset="0"/>
              </a:rPr>
              <a:t> and c = 0, the longest possible period is P = m⁄4 , when seed X0 is odd and the multiplier, a, is given by =3+8K , for some K=0,1,..</a:t>
            </a:r>
          </a:p>
          <a:p>
            <a:pPr marL="402336" lvl="1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6063</TotalTime>
  <Words>1687</Words>
  <Application>Microsoft Office PowerPoint</Application>
  <PresentationFormat>Custom</PresentationFormat>
  <Paragraphs>259</Paragraphs>
  <Slides>19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Algerian</vt:lpstr>
      <vt:lpstr>Arial</vt:lpstr>
      <vt:lpstr>Calibri</vt:lpstr>
      <vt:lpstr>Centaur</vt:lpstr>
      <vt:lpstr>Constantia</vt:lpstr>
      <vt:lpstr>Gill Sans MT</vt:lpstr>
      <vt:lpstr>Times New Roman</vt:lpstr>
      <vt:lpstr>Verdana</vt:lpstr>
      <vt:lpstr>Wingdings</vt:lpstr>
      <vt:lpstr>Wingdings 2</vt:lpstr>
      <vt:lpstr>Solstice</vt:lpstr>
      <vt:lpstr>Equation</vt:lpstr>
      <vt:lpstr>Chapter three</vt:lpstr>
      <vt:lpstr>Random-Number Generation</vt:lpstr>
      <vt:lpstr>Properties of Random Numbers</vt:lpstr>
      <vt:lpstr>                                                    Cont…</vt:lpstr>
      <vt:lpstr>Pseudo-Random Numbers</vt:lpstr>
      <vt:lpstr> Technique for Generating Random Numbers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Tests for Random Numbers</vt:lpstr>
      <vt:lpstr>Frequency Tests</vt:lpstr>
      <vt:lpstr>PowerPoint Presentation</vt:lpstr>
      <vt:lpstr>PowerPoint Presentation</vt:lpstr>
      <vt:lpstr>The chi-square test</vt:lpstr>
      <vt:lpstr>PowerPoint Presentation</vt:lpstr>
      <vt:lpstr>exercise</vt:lpstr>
      <vt:lpstr>PowerPoint Presentation</vt:lpstr>
    </vt:vector>
  </TitlesOfParts>
  <Company>MCA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three</dc:title>
  <dc:creator>Getachew</dc:creator>
  <cp:lastModifiedBy>Truth</cp:lastModifiedBy>
  <cp:revision>344</cp:revision>
  <dcterms:created xsi:type="dcterms:W3CDTF">2015-08-01T13:54:01Z</dcterms:created>
  <dcterms:modified xsi:type="dcterms:W3CDTF">2023-04-04T12:53:40Z</dcterms:modified>
</cp:coreProperties>
</file>