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84" r:id="rId3"/>
    <p:sldId id="257" r:id="rId4"/>
    <p:sldId id="283" r:id="rId5"/>
    <p:sldId id="258" r:id="rId6"/>
    <p:sldId id="260" r:id="rId7"/>
    <p:sldId id="282" r:id="rId8"/>
    <p:sldId id="261" r:id="rId9"/>
    <p:sldId id="263" r:id="rId10"/>
    <p:sldId id="262"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80" r:id="rId26"/>
    <p:sldId id="278" r:id="rId27"/>
    <p:sldId id="279" r:id="rId28"/>
    <p:sldId id="285" r:id="rId29"/>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768" y="72"/>
      </p:cViewPr>
      <p:guideLst>
        <p:guide orient="horz" pos="2160"/>
        <p:guide pos="3744"/>
      </p:guideLst>
    </p:cSldViewPr>
  </p:slideViewPr>
  <p:notesTextViewPr>
    <p:cViewPr>
      <p:scale>
        <a:sx n="100" d="100"/>
        <a:sy n="100" d="100"/>
      </p:scale>
      <p:origin x="0" y="0"/>
    </p:cViewPr>
  </p:notesTextViewPr>
  <p:sorterViewPr>
    <p:cViewPr>
      <p:scale>
        <a:sx n="34" d="100"/>
        <a:sy n="34"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422D5F-8268-4F37-99E1-3DE0A9C5E6DD}" type="datetimeFigureOut">
              <a:rPr lang="en-US" smtClean="0"/>
              <a:pPr/>
              <a:t>4/25/2020</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C714D4-5F2C-4082-9FCC-CC0108CF9A1E}" type="slidenum">
              <a:rPr lang="en-US" smtClean="0"/>
              <a:pPr/>
              <a:t>‹#›</a:t>
            </a:fld>
            <a:endParaRPr lang="en-US"/>
          </a:p>
        </p:txBody>
      </p:sp>
    </p:spTree>
    <p:extLst>
      <p:ext uri="{BB962C8B-B14F-4D97-AF65-F5344CB8AC3E}">
        <p14:creationId xmlns:p14="http://schemas.microsoft.com/office/powerpoint/2010/main" val="3605757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EBDC9A-5178-4A5C-BFBD-276D48A59F6E}" type="slidenum">
              <a:rPr lang="en-US"/>
              <a:pPr/>
              <a:t>7</a:t>
            </a:fld>
            <a:endParaRPr lang="en-US"/>
          </a:p>
        </p:txBody>
      </p:sp>
      <p:sp>
        <p:nvSpPr>
          <p:cNvPr id="25602" name="Rectangle 2"/>
          <p:cNvSpPr>
            <a:spLocks noGrp="1" noRot="1" noChangeAspect="1" noChangeArrowheads="1" noTextEdit="1"/>
          </p:cNvSpPr>
          <p:nvPr>
            <p:ph type="sldImg"/>
          </p:nvPr>
        </p:nvSpPr>
        <p:spPr bwMode="auto">
          <a:xfrm>
            <a:off x="712788" y="914400"/>
            <a:ext cx="5432425" cy="3135313"/>
          </a:xfrm>
          <a:prstGeom prst="rect">
            <a:avLst/>
          </a:prstGeom>
          <a:solidFill>
            <a:srgbClr val="FFFFFF"/>
          </a:solidFill>
          <a:ln>
            <a:solidFill>
              <a:srgbClr val="000000"/>
            </a:solidFill>
            <a:miter lim="800000"/>
            <a:headEnd/>
            <a:tailEnd/>
          </a:ln>
        </p:spPr>
      </p:sp>
      <p:sp>
        <p:nvSpPr>
          <p:cNvPr id="25603" name="Rectangle 3"/>
          <p:cNvSpPr txBox="1">
            <a:spLocks noGrp="1" noChangeArrowheads="1"/>
          </p:cNvSpPr>
          <p:nvPr>
            <p:ph type="body" idx="1"/>
          </p:nvPr>
        </p:nvSpPr>
        <p:spPr bwMode="auto">
          <a:xfrm>
            <a:off x="1046163" y="4352925"/>
            <a:ext cx="4770437" cy="3479800"/>
          </a:xfrm>
          <a:prstGeom prst="rect">
            <a:avLst/>
          </a:prstGeom>
          <a:noFill/>
          <a:ln>
            <a:miter lim="800000"/>
            <a:headEnd/>
            <a:tailEnd/>
          </a:ln>
        </p:spPr>
        <p:txBody>
          <a:bodyPr wrap="none" lIns="82058" tIns="41029" rIns="82058" bIns="41029" anchor="ctr"/>
          <a:lstStyle/>
          <a:p>
            <a:endParaRPr lang="en-US"/>
          </a:p>
        </p:txBody>
      </p:sp>
    </p:spTree>
    <p:extLst>
      <p:ext uri="{BB962C8B-B14F-4D97-AF65-F5344CB8AC3E}">
        <p14:creationId xmlns:p14="http://schemas.microsoft.com/office/powerpoint/2010/main" val="25223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D00EE608-8953-4AE5-8D71-170C6B65B682}" type="slidenum">
              <a:rPr lang="en-US" smtClean="0"/>
              <a:pPr/>
              <a:t>11</a:t>
            </a:fld>
            <a:endParaRPr lang="en-US" smtClean="0"/>
          </a:p>
        </p:txBody>
      </p:sp>
      <p:sp>
        <p:nvSpPr>
          <p:cNvPr id="31747" name="Rectangle 2"/>
          <p:cNvSpPr>
            <a:spLocks noGrp="1" noRot="1" noChangeAspect="1" noChangeArrowheads="1" noTextEdit="1"/>
          </p:cNvSpPr>
          <p:nvPr>
            <p:ph type="sldImg"/>
          </p:nvPr>
        </p:nvSpPr>
        <p:spPr>
          <a:xfrm>
            <a:off x="457200" y="685800"/>
            <a:ext cx="5943600" cy="3429000"/>
          </a:xfrm>
          <a:ln/>
        </p:spPr>
      </p:sp>
      <p:sp>
        <p:nvSpPr>
          <p:cNvPr id="31748" name="Rectangle 3"/>
          <p:cNvSpPr>
            <a:spLocks noGrp="1" noChangeArrowheads="1"/>
          </p:cNvSpPr>
          <p:nvPr>
            <p:ph type="body" idx="1"/>
          </p:nvPr>
        </p:nvSpPr>
        <p:spPr>
          <a:noFill/>
          <a:ln/>
        </p:spPr>
        <p:txBody>
          <a:bodyPr/>
          <a:lstStyle/>
          <a:p>
            <a:pPr lvl="1" eaLnBrk="1" hangingPunct="1"/>
            <a:endParaRPr lang="en-US" smtClean="0"/>
          </a:p>
        </p:txBody>
      </p:sp>
    </p:spTree>
    <p:extLst>
      <p:ext uri="{BB962C8B-B14F-4D97-AF65-F5344CB8AC3E}">
        <p14:creationId xmlns:p14="http://schemas.microsoft.com/office/powerpoint/2010/main" val="2653814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862328" y="359898"/>
            <a:ext cx="9628632"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862328" y="1850064"/>
            <a:ext cx="9628632"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21CECD8E-3BAA-4428-B775-EC131EFAC911}" type="datetimeFigureOut">
              <a:rPr lang="en-US" smtClean="0"/>
              <a:pPr/>
              <a:t>4/25/2020</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2774CAC1-8E7C-47D2-B9E1-7C27CC2C4465}" type="slidenum">
              <a:rPr lang="en-US" smtClean="0"/>
              <a:pPr/>
              <a:t>‹#›</a:t>
            </a:fld>
            <a:endParaRPr lang="en-US"/>
          </a:p>
        </p:txBody>
      </p:sp>
      <p:sp>
        <p:nvSpPr>
          <p:cNvPr id="8" name="Oval 7"/>
          <p:cNvSpPr/>
          <p:nvPr/>
        </p:nvSpPr>
        <p:spPr>
          <a:xfrm>
            <a:off x="1197863" y="1413802"/>
            <a:ext cx="27340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504329" y="1345016"/>
            <a:ext cx="83210"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1CECD8E-3BAA-4428-B775-EC131EFAC911}" type="datetimeFigureOut">
              <a:rPr lang="en-US" smtClean="0"/>
              <a:pPr/>
              <a:t>4/25/2020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74CAC1-8E7C-47D2-B9E1-7C27CC2C446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274640"/>
            <a:ext cx="237744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485900" y="274641"/>
            <a:ext cx="723138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1CECD8E-3BAA-4428-B775-EC131EFAC911}" type="datetimeFigureOut">
              <a:rPr lang="en-US" smtClean="0"/>
              <a:pPr/>
              <a:t>4/25/2020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74CAC1-8E7C-47D2-B9E1-7C27CC2C446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457200"/>
            <a:ext cx="1069848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594360" y="1447800"/>
            <a:ext cx="5250180" cy="4419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042660" y="1447800"/>
            <a:ext cx="525018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042660" y="3733800"/>
            <a:ext cx="5250180" cy="2133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
          <p:cNvSpPr>
            <a:spLocks noGrp="1" noChangeArrowheads="1"/>
          </p:cNvSpPr>
          <p:nvPr>
            <p:ph type="ftr" sz="quarter" idx="10"/>
          </p:nvPr>
        </p:nvSpPr>
        <p:spPr>
          <a:ln/>
        </p:spPr>
        <p:txBody>
          <a:bodyPr/>
          <a:lstStyle>
            <a:lvl1pPr>
              <a:defRPr/>
            </a:lvl1pPr>
          </a:lstStyle>
          <a:p>
            <a:pPr>
              <a:defRPr/>
            </a:pPr>
            <a:endParaRPr lang="en-US"/>
          </a:p>
        </p:txBody>
      </p:sp>
      <p:sp>
        <p:nvSpPr>
          <p:cNvPr id="7" name="Rectangle 3"/>
          <p:cNvSpPr>
            <a:spLocks noGrp="1" noChangeArrowheads="1"/>
          </p:cNvSpPr>
          <p:nvPr>
            <p:ph type="sldNum" sz="quarter" idx="11"/>
          </p:nvPr>
        </p:nvSpPr>
        <p:spPr>
          <a:ln/>
        </p:spPr>
        <p:txBody>
          <a:bodyPr/>
          <a:lstStyle>
            <a:lvl1pPr>
              <a:defRPr/>
            </a:lvl1pPr>
          </a:lstStyle>
          <a:p>
            <a:pPr>
              <a:defRPr/>
            </a:pPr>
            <a:fld id="{F8CF820B-394C-4876-8EBD-910C2B576E85}" type="slidenum">
              <a:rPr lang="en-US"/>
              <a:pPr>
                <a:defRPr/>
              </a:pPr>
              <a:t>‹#›</a:t>
            </a:fld>
            <a:endParaRPr lang="en-US"/>
          </a:p>
        </p:txBody>
      </p:sp>
      <p:sp>
        <p:nvSpPr>
          <p:cNvPr id="8" name="Rectangle 16"/>
          <p:cNvSpPr>
            <a:spLocks noGrp="1" noChangeArrowheads="1"/>
          </p:cNvSpPr>
          <p:nvPr>
            <p:ph type="dt" sz="half" idx="12"/>
          </p:nvPr>
        </p:nvSpPr>
        <p:spPr>
          <a:ln/>
        </p:spPr>
        <p:txBody>
          <a:bodyPr/>
          <a:lstStyle>
            <a:lvl1pPr>
              <a:defRPr/>
            </a:lvl1pPr>
          </a:lstStyle>
          <a:p>
            <a:pPr>
              <a:defRPr/>
            </a:pP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1CECD8E-3BAA-4428-B775-EC131EFAC911}" type="datetimeFigureOut">
              <a:rPr lang="en-US" smtClean="0"/>
              <a:pPr/>
              <a:t>4/25/2020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74CAC1-8E7C-47D2-B9E1-7C27CC2C446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967757" y="-54"/>
            <a:ext cx="89154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3351910" y="2600325"/>
            <a:ext cx="832104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351910" y="1066800"/>
            <a:ext cx="832104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1CECD8E-3BAA-4428-B775-EC131EFAC911}" type="datetimeFigureOut">
              <a:rPr lang="en-US" smtClean="0"/>
              <a:pPr/>
              <a:t>4/25/2020</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2774CAC1-8E7C-47D2-B9E1-7C27CC2C4465}" type="slidenum">
              <a:rPr lang="en-US" smtClean="0"/>
              <a:pPr/>
              <a:t>‹#›</a:t>
            </a:fld>
            <a:endParaRPr lang="en-US"/>
          </a:p>
        </p:txBody>
      </p:sp>
      <p:sp>
        <p:nvSpPr>
          <p:cNvPr id="10" name="Rectangle 9"/>
          <p:cNvSpPr/>
          <p:nvPr/>
        </p:nvSpPr>
        <p:spPr bwMode="invGray">
          <a:xfrm>
            <a:off x="2971800" y="0"/>
            <a:ext cx="9906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824017" y="2814656"/>
            <a:ext cx="27340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3130483" y="2745870"/>
            <a:ext cx="83210"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66290" y="274320"/>
            <a:ext cx="9747504"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866290" y="1524000"/>
            <a:ext cx="475488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858914" y="1524000"/>
            <a:ext cx="475488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1CECD8E-3BAA-4428-B775-EC131EFAC911}" type="datetimeFigureOut">
              <a:rPr lang="en-US" smtClean="0"/>
              <a:pPr/>
              <a:t>4/25/2020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74CAC1-8E7C-47D2-B9E1-7C27CC2C446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360" y="5160336"/>
            <a:ext cx="1069848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94360" y="328278"/>
            <a:ext cx="523036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062472" y="328278"/>
            <a:ext cx="5230368"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94360" y="969336"/>
            <a:ext cx="5230368"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062472" y="969336"/>
            <a:ext cx="5230368"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1CECD8E-3BAA-4428-B775-EC131EFAC911}" type="datetimeFigureOut">
              <a:rPr lang="en-US" smtClean="0"/>
              <a:pPr/>
              <a:t>4/25/2020</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2774CAC1-8E7C-47D2-B9E1-7C27CC2C446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66290" y="274320"/>
            <a:ext cx="9747504"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1CECD8E-3BAA-4428-B775-EC131EFAC911}" type="datetimeFigureOut">
              <a:rPr lang="en-US" smtClean="0"/>
              <a:pPr/>
              <a:t>4/25/2020</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2774CAC1-8E7C-47D2-B9E1-7C27CC2C446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19479" y="0"/>
            <a:ext cx="10567721"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1CECD8E-3BAA-4428-B775-EC131EFAC911}" type="datetimeFigureOut">
              <a:rPr lang="en-US" smtClean="0"/>
              <a:pPr/>
              <a:t>4/25/2020</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2774CAC1-8E7C-47D2-B9E1-7C27CC2C4465}" type="slidenum">
              <a:rPr lang="en-US" smtClean="0"/>
              <a:pPr/>
              <a:t>‹#›</a:t>
            </a:fld>
            <a:endParaRPr lang="en-US"/>
          </a:p>
        </p:txBody>
      </p:sp>
      <p:sp>
        <p:nvSpPr>
          <p:cNvPr id="6" name="Rectangle 5"/>
          <p:cNvSpPr/>
          <p:nvPr/>
        </p:nvSpPr>
        <p:spPr bwMode="invGray">
          <a:xfrm>
            <a:off x="1319479" y="-54"/>
            <a:ext cx="9509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60" y="216778"/>
            <a:ext cx="4953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94360" y="1406964"/>
            <a:ext cx="4953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594360" y="2133601"/>
            <a:ext cx="1059942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1CECD8E-3BAA-4428-B775-EC131EFAC911}" type="datetimeFigureOut">
              <a:rPr lang="en-US" smtClean="0"/>
              <a:pPr/>
              <a:t>4/25/2020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74CAC1-8E7C-47D2-B9E1-7C27CC2C446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52965" y="1066800"/>
            <a:ext cx="356616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21CECD8E-3BAA-4428-B775-EC131EFAC911}" type="datetimeFigureOut">
              <a:rPr lang="en-US" smtClean="0"/>
              <a:pPr/>
              <a:t>4/25/2020</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2774CAC1-8E7C-47D2-B9E1-7C27CC2C4465}" type="slidenum">
              <a:rPr lang="en-US" smtClean="0"/>
              <a:pPr/>
              <a:t>‹#›</a:t>
            </a:fld>
            <a:endParaRPr lang="en-US"/>
          </a:p>
        </p:txBody>
      </p:sp>
      <p:sp>
        <p:nvSpPr>
          <p:cNvPr id="8" name="Rectangle 7"/>
          <p:cNvSpPr/>
          <p:nvPr/>
        </p:nvSpPr>
        <p:spPr>
          <a:xfrm>
            <a:off x="990600" y="1066800"/>
            <a:ext cx="59436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1089660" y="1143004"/>
            <a:ext cx="574548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15743" y="954341"/>
            <a:ext cx="89154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6504767" y="936786"/>
            <a:ext cx="843991"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1089660" y="4800600"/>
            <a:ext cx="574548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60704" y="-815922"/>
            <a:ext cx="213055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9462" y="21103"/>
            <a:ext cx="221284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237746" y="1055077"/>
            <a:ext cx="1463432"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316736" y="-54"/>
            <a:ext cx="10570465"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866290" y="274638"/>
            <a:ext cx="9747504"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866290" y="1447800"/>
            <a:ext cx="9747504"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655820" y="6305550"/>
            <a:ext cx="277368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1CECD8E-3BAA-4428-B775-EC131EFAC911}" type="datetimeFigureOut">
              <a:rPr lang="en-US" smtClean="0"/>
              <a:pPr/>
              <a:t>4/25/2020</a:t>
            </a:fld>
            <a:endParaRPr lang="en-US"/>
          </a:p>
        </p:txBody>
      </p:sp>
      <p:sp>
        <p:nvSpPr>
          <p:cNvPr id="10" name="Footer Placeholder 9"/>
          <p:cNvSpPr>
            <a:spLocks noGrp="1"/>
          </p:cNvSpPr>
          <p:nvPr>
            <p:ph type="ftr" sz="quarter" idx="3"/>
          </p:nvPr>
        </p:nvSpPr>
        <p:spPr>
          <a:xfrm>
            <a:off x="7429500" y="6305550"/>
            <a:ext cx="376428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11197742" y="6305550"/>
            <a:ext cx="59436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2774CAC1-8E7C-47D2-B9E1-7C27CC2C4465}" type="slidenum">
              <a:rPr lang="en-US" smtClean="0"/>
              <a:pPr/>
              <a:t>‹#›</a:t>
            </a:fld>
            <a:endParaRPr lang="en-US"/>
          </a:p>
        </p:txBody>
      </p:sp>
      <p:sp>
        <p:nvSpPr>
          <p:cNvPr id="15" name="Rectangle 14"/>
          <p:cNvSpPr/>
          <p:nvPr/>
        </p:nvSpPr>
        <p:spPr bwMode="invGray">
          <a:xfrm>
            <a:off x="1319479" y="-54"/>
            <a:ext cx="95098"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7.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wmf"/></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87780" y="1066800"/>
            <a:ext cx="10599420" cy="1447800"/>
          </a:xfrm>
        </p:spPr>
        <p:txBody>
          <a:bodyPr>
            <a:normAutofit/>
          </a:bodyPr>
          <a:lstStyle/>
          <a:p>
            <a:pPr algn="ctr"/>
            <a:r>
              <a:rPr lang="en-US" sz="3600" b="1" dirty="0" smtClean="0">
                <a:solidFill>
                  <a:schemeClr val="tx1"/>
                </a:solidFill>
                <a:latin typeface="Algerian" pitchFamily="82" charset="0"/>
              </a:rPr>
              <a:t>Chapter three</a:t>
            </a:r>
            <a:endParaRPr lang="en-US" sz="3600" dirty="0">
              <a:solidFill>
                <a:schemeClr val="tx1"/>
              </a:solidFill>
              <a:latin typeface="Algerian" pitchFamily="82" charset="0"/>
            </a:endParaRPr>
          </a:p>
        </p:txBody>
      </p:sp>
      <p:sp>
        <p:nvSpPr>
          <p:cNvPr id="5" name="Content Placeholder 4"/>
          <p:cNvSpPr>
            <a:spLocks noGrp="1"/>
          </p:cNvSpPr>
          <p:nvPr>
            <p:ph idx="1"/>
          </p:nvPr>
        </p:nvSpPr>
        <p:spPr>
          <a:xfrm>
            <a:off x="1287780" y="2971800"/>
            <a:ext cx="10599420" cy="3886200"/>
          </a:xfrm>
        </p:spPr>
        <p:txBody>
          <a:bodyPr/>
          <a:lstStyle/>
          <a:p>
            <a:pPr algn="ctr">
              <a:buNone/>
            </a:pPr>
            <a:r>
              <a:rPr lang="en-US" sz="3600" b="1" dirty="0" smtClean="0">
                <a:latin typeface="Algerian" pitchFamily="82" charset="0"/>
              </a:rPr>
              <a:t>Random-Number Generation</a:t>
            </a:r>
            <a:endParaRPr lang="en-US" sz="3600" dirty="0" smtClean="0">
              <a:latin typeface="Algerian" pitchFamily="82" charset="0"/>
            </a:endParaRP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762000"/>
          </a:xfrm>
        </p:spPr>
        <p:txBody>
          <a:bodyPr>
            <a:normAutofit/>
          </a:bodyPr>
          <a:lstStyle/>
          <a:p>
            <a:pPr algn="ctr"/>
            <a:r>
              <a:rPr lang="en-US" sz="2700" b="1" dirty="0" smtClean="0">
                <a:latin typeface="Algerian" pitchFamily="82" charset="0"/>
              </a:rPr>
              <a:t>Techniques for Generating Random Numbers</a:t>
            </a:r>
            <a:endParaRPr lang="en-US" dirty="0">
              <a:latin typeface="Algerian" pitchFamily="82" charset="0"/>
            </a:endParaRPr>
          </a:p>
        </p:txBody>
      </p:sp>
      <p:sp>
        <p:nvSpPr>
          <p:cNvPr id="3" name="Content Placeholder 2"/>
          <p:cNvSpPr>
            <a:spLocks noGrp="1"/>
          </p:cNvSpPr>
          <p:nvPr>
            <p:ph idx="1"/>
          </p:nvPr>
        </p:nvSpPr>
        <p:spPr>
          <a:xfrm>
            <a:off x="1287780" y="838200"/>
            <a:ext cx="10599420" cy="6019800"/>
          </a:xfrm>
        </p:spPr>
        <p:txBody>
          <a:bodyPr/>
          <a:lstStyle/>
          <a:p>
            <a:pPr>
              <a:lnSpc>
                <a:spcPct val="150000"/>
              </a:lnSpc>
              <a:buBlip>
                <a:blip r:embed="rId2"/>
              </a:buBlip>
            </a:pPr>
            <a:r>
              <a:rPr lang="en-US" dirty="0" smtClean="0">
                <a:latin typeface="Centaur" pitchFamily="18" charset="0"/>
              </a:rPr>
              <a:t>Linear Congruential Method (LCM).</a:t>
            </a:r>
          </a:p>
          <a:p>
            <a:pPr>
              <a:lnSpc>
                <a:spcPct val="150000"/>
              </a:lnSpc>
              <a:buBlip>
                <a:blip r:embed="rId2"/>
              </a:buBlip>
            </a:pPr>
            <a:r>
              <a:rPr lang="en-US" dirty="0" smtClean="0">
                <a:latin typeface="Centaur" pitchFamily="18" charset="0"/>
              </a:rPr>
              <a:t>Combined Linear Congruential Generators (CLCG).</a:t>
            </a:r>
          </a:p>
          <a:p>
            <a:pPr>
              <a:lnSpc>
                <a:spcPct val="150000"/>
              </a:lnSpc>
              <a:buBlip>
                <a:blip r:embed="rId2"/>
              </a:buBlip>
            </a:pPr>
            <a:r>
              <a:rPr lang="en-US" dirty="0" smtClean="0">
                <a:latin typeface="Centaur" pitchFamily="18" charset="0"/>
              </a:rPr>
              <a:t>Random-Number Streams.</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6"/>
          <p:cNvSpPr>
            <a:spLocks noGrp="1"/>
          </p:cNvSpPr>
          <p:nvPr>
            <p:ph type="sldNum" sz="quarter" idx="11"/>
          </p:nvPr>
        </p:nvSpPr>
        <p:spPr>
          <a:noFill/>
        </p:spPr>
        <p:txBody>
          <a:bodyPr/>
          <a:lstStyle/>
          <a:p>
            <a:fld id="{E22E2FF1-F165-46E0-8245-F0940BDEAB20}" type="slidenum">
              <a:rPr lang="en-US" smtClean="0"/>
              <a:pPr/>
              <a:t>11</a:t>
            </a:fld>
            <a:endParaRPr lang="en-US" smtClean="0"/>
          </a:p>
        </p:txBody>
      </p:sp>
      <p:sp>
        <p:nvSpPr>
          <p:cNvPr id="2053" name="Rectangle 2"/>
          <p:cNvSpPr>
            <a:spLocks noGrp="1" noChangeArrowheads="1"/>
          </p:cNvSpPr>
          <p:nvPr>
            <p:ph type="title"/>
          </p:nvPr>
        </p:nvSpPr>
        <p:spPr>
          <a:xfrm>
            <a:off x="1188720" y="228600"/>
            <a:ext cx="10698480" cy="762000"/>
          </a:xfrm>
        </p:spPr>
        <p:txBody>
          <a:bodyPr>
            <a:normAutofit/>
          </a:bodyPr>
          <a:lstStyle/>
          <a:p>
            <a:pPr algn="ctr" eaLnBrk="1" hangingPunct="1"/>
            <a:r>
              <a:rPr lang="en-US" sz="3200" dirty="0" smtClean="0">
                <a:solidFill>
                  <a:schemeClr val="tx1"/>
                </a:solidFill>
                <a:latin typeface="Algerian" pitchFamily="82" charset="0"/>
              </a:rPr>
              <a:t>Linear Congruential Method</a:t>
            </a:r>
            <a:r>
              <a:rPr lang="en-US" dirty="0" smtClean="0"/>
              <a:t>		</a:t>
            </a:r>
            <a:endParaRPr lang="en-US" sz="2200" dirty="0" smtClean="0">
              <a:solidFill>
                <a:schemeClr val="bg2"/>
              </a:solidFill>
            </a:endParaRPr>
          </a:p>
        </p:txBody>
      </p:sp>
      <p:sp>
        <p:nvSpPr>
          <p:cNvPr id="2054" name="Rectangle 3"/>
          <p:cNvSpPr>
            <a:spLocks noGrp="1" noChangeArrowheads="1"/>
          </p:cNvSpPr>
          <p:nvPr>
            <p:ph type="body" sz="half" idx="1"/>
          </p:nvPr>
        </p:nvSpPr>
        <p:spPr>
          <a:xfrm>
            <a:off x="1287780" y="1143000"/>
            <a:ext cx="10599420" cy="5562600"/>
          </a:xfrm>
        </p:spPr>
        <p:txBody>
          <a:bodyPr>
            <a:normAutofit/>
          </a:bodyPr>
          <a:lstStyle/>
          <a:p>
            <a:pPr eaLnBrk="1" hangingPunct="1">
              <a:lnSpc>
                <a:spcPct val="90000"/>
              </a:lnSpc>
            </a:pPr>
            <a:r>
              <a:rPr lang="en-US" sz="2400" dirty="0" smtClean="0">
                <a:latin typeface="Centaur" pitchFamily="18" charset="0"/>
              </a:rPr>
              <a:t>To produce a sequence of integers, </a:t>
            </a:r>
            <a:r>
              <a:rPr lang="en-US" sz="2400" i="1" dirty="0" smtClean="0">
                <a:latin typeface="Calibri" pitchFamily="34" charset="0"/>
              </a:rPr>
              <a:t>X</a:t>
            </a:r>
            <a:r>
              <a:rPr lang="en-US" sz="2400" i="1" baseline="-25000" dirty="0" smtClean="0">
                <a:latin typeface="Calibri" pitchFamily="34" charset="0"/>
              </a:rPr>
              <a:t>1</a:t>
            </a:r>
            <a:r>
              <a:rPr lang="en-US" sz="2400" i="1" dirty="0" smtClean="0">
                <a:latin typeface="Calibri" pitchFamily="34" charset="0"/>
              </a:rPr>
              <a:t>, X</a:t>
            </a:r>
            <a:r>
              <a:rPr lang="en-US" sz="2400" i="1" baseline="-25000" dirty="0" smtClean="0">
                <a:latin typeface="Calibri" pitchFamily="34" charset="0"/>
              </a:rPr>
              <a:t>2</a:t>
            </a:r>
            <a:r>
              <a:rPr lang="en-US" sz="2400" i="1" dirty="0" smtClean="0">
                <a:latin typeface="Calibri" pitchFamily="34" charset="0"/>
              </a:rPr>
              <a:t>, </a:t>
            </a:r>
            <a:r>
              <a:rPr lang="en-US" sz="2400" i="1" dirty="0" smtClean="0">
                <a:latin typeface="Centaur" pitchFamily="18" charset="0"/>
              </a:rPr>
              <a:t>…</a:t>
            </a:r>
            <a:r>
              <a:rPr lang="en-US" sz="2400" dirty="0" smtClean="0">
                <a:latin typeface="Centaur" pitchFamily="18" charset="0"/>
              </a:rPr>
              <a:t> between </a:t>
            </a:r>
            <a:r>
              <a:rPr lang="en-US" sz="2400" dirty="0" smtClean="0">
                <a:latin typeface="Calibri" pitchFamily="34" charset="0"/>
              </a:rPr>
              <a:t>0</a:t>
            </a:r>
            <a:r>
              <a:rPr lang="en-US" sz="2400" dirty="0" smtClean="0">
                <a:latin typeface="Centaur" pitchFamily="18" charset="0"/>
              </a:rPr>
              <a:t> and </a:t>
            </a:r>
            <a:r>
              <a:rPr lang="en-US" sz="2400" dirty="0" smtClean="0">
                <a:latin typeface="Calibri" pitchFamily="34" charset="0"/>
              </a:rPr>
              <a:t>m-1</a:t>
            </a:r>
            <a:r>
              <a:rPr lang="en-US" sz="2400" dirty="0" smtClean="0">
                <a:latin typeface="Centaur" pitchFamily="18" charset="0"/>
              </a:rPr>
              <a:t> by following a recursive relationship:</a:t>
            </a:r>
          </a:p>
          <a:p>
            <a:pPr eaLnBrk="1" hangingPunct="1">
              <a:lnSpc>
                <a:spcPct val="90000"/>
              </a:lnSpc>
              <a:buFont typeface="Wingdings" pitchFamily="2" charset="2"/>
              <a:buNone/>
            </a:pPr>
            <a:endParaRPr lang="en-US" sz="2400" dirty="0" smtClean="0">
              <a:latin typeface="Centaur" pitchFamily="18" charset="0"/>
            </a:endParaRPr>
          </a:p>
          <a:p>
            <a:pPr eaLnBrk="1" hangingPunct="1">
              <a:lnSpc>
                <a:spcPct val="90000"/>
              </a:lnSpc>
              <a:buFont typeface="Wingdings" pitchFamily="2" charset="2"/>
              <a:buNone/>
            </a:pPr>
            <a:endParaRPr lang="en-US" sz="2400" dirty="0" smtClean="0">
              <a:latin typeface="Centaur" pitchFamily="18" charset="0"/>
            </a:endParaRPr>
          </a:p>
          <a:p>
            <a:pPr eaLnBrk="1" hangingPunct="1">
              <a:lnSpc>
                <a:spcPct val="90000"/>
              </a:lnSpc>
              <a:buFont typeface="Wingdings" pitchFamily="2" charset="2"/>
              <a:buNone/>
            </a:pPr>
            <a:endParaRPr lang="en-US" sz="2400" dirty="0" smtClean="0">
              <a:latin typeface="Centaur" pitchFamily="18" charset="0"/>
            </a:endParaRPr>
          </a:p>
          <a:p>
            <a:pPr eaLnBrk="1" hangingPunct="1">
              <a:lnSpc>
                <a:spcPct val="90000"/>
              </a:lnSpc>
              <a:buFont typeface="Wingdings" pitchFamily="2" charset="2"/>
              <a:buNone/>
            </a:pPr>
            <a:endParaRPr lang="en-US" sz="2400" dirty="0" smtClean="0">
              <a:latin typeface="Centaur" pitchFamily="18" charset="0"/>
            </a:endParaRPr>
          </a:p>
          <a:p>
            <a:pPr eaLnBrk="1" hangingPunct="1">
              <a:lnSpc>
                <a:spcPct val="90000"/>
              </a:lnSpc>
              <a:buFont typeface="Wingdings" pitchFamily="2" charset="2"/>
              <a:buNone/>
            </a:pPr>
            <a:endParaRPr lang="en-US" sz="2400" dirty="0" smtClean="0">
              <a:latin typeface="Centaur" pitchFamily="18" charset="0"/>
            </a:endParaRPr>
          </a:p>
          <a:p>
            <a:pPr eaLnBrk="1" hangingPunct="1">
              <a:lnSpc>
                <a:spcPct val="90000"/>
              </a:lnSpc>
            </a:pPr>
            <a:endParaRPr lang="en-US" sz="2400" dirty="0" smtClean="0">
              <a:latin typeface="Centaur" pitchFamily="18" charset="0"/>
            </a:endParaRPr>
          </a:p>
          <a:p>
            <a:pPr eaLnBrk="1" hangingPunct="1">
              <a:lnSpc>
                <a:spcPct val="90000"/>
              </a:lnSpc>
            </a:pPr>
            <a:r>
              <a:rPr lang="en-US" sz="2400" dirty="0" smtClean="0">
                <a:latin typeface="Centaur" pitchFamily="18" charset="0"/>
              </a:rPr>
              <a:t>The selection of the values for </a:t>
            </a:r>
            <a:r>
              <a:rPr lang="en-US" sz="2400" i="1" dirty="0" smtClean="0">
                <a:latin typeface="Calibri" pitchFamily="34" charset="0"/>
              </a:rPr>
              <a:t>a</a:t>
            </a:r>
            <a:r>
              <a:rPr lang="en-US" sz="2400" dirty="0" smtClean="0">
                <a:latin typeface="Calibri" pitchFamily="34" charset="0"/>
              </a:rPr>
              <a:t>, </a:t>
            </a:r>
            <a:r>
              <a:rPr lang="en-US" sz="2400" i="1" dirty="0" smtClean="0">
                <a:latin typeface="Calibri" pitchFamily="34" charset="0"/>
              </a:rPr>
              <a:t>c</a:t>
            </a:r>
            <a:r>
              <a:rPr lang="en-US" sz="2400" dirty="0" smtClean="0">
                <a:latin typeface="Calibri" pitchFamily="34" charset="0"/>
              </a:rPr>
              <a:t>, </a:t>
            </a:r>
            <a:r>
              <a:rPr lang="en-US" sz="2400" i="1" dirty="0" smtClean="0">
                <a:latin typeface="Calibri" pitchFamily="34" charset="0"/>
              </a:rPr>
              <a:t>m</a:t>
            </a:r>
            <a:r>
              <a:rPr lang="en-US" sz="2400" dirty="0" smtClean="0">
                <a:latin typeface="Centaur" pitchFamily="18" charset="0"/>
              </a:rPr>
              <a:t>, and </a:t>
            </a:r>
            <a:r>
              <a:rPr lang="en-US" sz="2400" dirty="0" smtClean="0">
                <a:latin typeface="Calibri" pitchFamily="34" charset="0"/>
              </a:rPr>
              <a:t>X</a:t>
            </a:r>
            <a:r>
              <a:rPr lang="en-US" sz="2400" baseline="-25000" dirty="0" smtClean="0">
                <a:latin typeface="Calibri" pitchFamily="34" charset="0"/>
              </a:rPr>
              <a:t>0</a:t>
            </a:r>
            <a:r>
              <a:rPr lang="en-US" sz="2400" dirty="0" smtClean="0">
                <a:latin typeface="Centaur" pitchFamily="18" charset="0"/>
              </a:rPr>
              <a:t> drastically affects the statistical properties and the cycle length.</a:t>
            </a:r>
          </a:p>
          <a:p>
            <a:pPr eaLnBrk="1" hangingPunct="1">
              <a:lnSpc>
                <a:spcPct val="90000"/>
              </a:lnSpc>
            </a:pPr>
            <a:r>
              <a:rPr lang="en-US" sz="2400" dirty="0" smtClean="0">
                <a:latin typeface="Centaur" pitchFamily="18" charset="0"/>
              </a:rPr>
              <a:t>The random integers are being generated [</a:t>
            </a:r>
            <a:r>
              <a:rPr lang="en-US" sz="2400" dirty="0" smtClean="0">
                <a:latin typeface="Calibri" pitchFamily="34" charset="0"/>
              </a:rPr>
              <a:t>0,m-1</a:t>
            </a:r>
            <a:r>
              <a:rPr lang="en-US" sz="2400" dirty="0" smtClean="0">
                <a:latin typeface="Centaur" pitchFamily="18" charset="0"/>
              </a:rPr>
              <a:t>], and to convert the integers to random numbers:</a:t>
            </a:r>
          </a:p>
        </p:txBody>
      </p:sp>
      <p:graphicFrame>
        <p:nvGraphicFramePr>
          <p:cNvPr id="2050" name="Object 10"/>
          <p:cNvGraphicFramePr>
            <a:graphicFrameLocks noGrp="1" noChangeAspect="1"/>
          </p:cNvGraphicFramePr>
          <p:nvPr>
            <p:ph sz="quarter" idx="2"/>
          </p:nvPr>
        </p:nvGraphicFramePr>
        <p:xfrm>
          <a:off x="3070860" y="2338389"/>
          <a:ext cx="5151120" cy="407987"/>
        </p:xfrm>
        <a:graphic>
          <a:graphicData uri="http://schemas.openxmlformats.org/presentationml/2006/ole">
            <mc:AlternateContent xmlns:mc="http://schemas.openxmlformats.org/markup-compatibility/2006">
              <mc:Choice xmlns:v="urn:schemas-microsoft-com:vml" Requires="v">
                <p:oleObj spid="_x0000_s16476" name="Equation" r:id="rId4" imgW="2222280" imgH="228600" progId="Equation.3">
                  <p:embed/>
                </p:oleObj>
              </mc:Choice>
              <mc:Fallback>
                <p:oleObj name="Equation" r:id="rId4" imgW="2222280" imgH="2286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860" y="2338389"/>
                        <a:ext cx="5151120" cy="407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AutoShape 12"/>
          <p:cNvSpPr>
            <a:spLocks noChangeArrowheads="1"/>
          </p:cNvSpPr>
          <p:nvPr/>
        </p:nvSpPr>
        <p:spPr bwMode="auto">
          <a:xfrm>
            <a:off x="2278380" y="3200400"/>
            <a:ext cx="891540" cy="685800"/>
          </a:xfrm>
          <a:prstGeom prst="wedgeRoundRectCallout">
            <a:avLst>
              <a:gd name="adj1" fmla="val -43750"/>
              <a:gd name="adj2" fmla="val 70000"/>
              <a:gd name="adj3" fmla="val 16667"/>
            </a:avLst>
          </a:prstGeom>
          <a:noFill/>
          <a:ln w="9525" algn="ctr">
            <a:noFill/>
            <a:miter lim="800000"/>
            <a:headEnd/>
            <a:tailEnd/>
          </a:ln>
        </p:spPr>
        <p:txBody>
          <a:bodyPr/>
          <a:lstStyle/>
          <a:p>
            <a:pPr>
              <a:buFont typeface="Wingdings" pitchFamily="2" charset="2"/>
              <a:buChar char="•"/>
            </a:pPr>
            <a:endParaRPr lang="en-US" sz="1600"/>
          </a:p>
        </p:txBody>
      </p:sp>
      <p:sp>
        <p:nvSpPr>
          <p:cNvPr id="2056" name="AutoShape 13"/>
          <p:cNvSpPr>
            <a:spLocks noChangeArrowheads="1"/>
          </p:cNvSpPr>
          <p:nvPr/>
        </p:nvSpPr>
        <p:spPr bwMode="auto">
          <a:xfrm>
            <a:off x="2278380" y="3124200"/>
            <a:ext cx="1584960" cy="762000"/>
          </a:xfrm>
          <a:prstGeom prst="wedgeRoundRectCallout">
            <a:avLst>
              <a:gd name="adj1" fmla="val 98398"/>
              <a:gd name="adj2" fmla="val -121431"/>
              <a:gd name="adj3" fmla="val 16667"/>
            </a:avLst>
          </a:prstGeom>
          <a:noFill/>
          <a:ln w="9525" algn="ctr">
            <a:solidFill>
              <a:schemeClr val="tx1"/>
            </a:solidFill>
            <a:miter lim="800000"/>
            <a:headEnd/>
            <a:tailEnd/>
          </a:ln>
        </p:spPr>
        <p:txBody>
          <a:bodyPr/>
          <a:lstStyle/>
          <a:p>
            <a:r>
              <a:rPr lang="en-US"/>
              <a:t>The multiplier</a:t>
            </a:r>
          </a:p>
        </p:txBody>
      </p:sp>
      <p:sp>
        <p:nvSpPr>
          <p:cNvPr id="2057" name="AutoShape 14"/>
          <p:cNvSpPr>
            <a:spLocks noChangeArrowheads="1"/>
          </p:cNvSpPr>
          <p:nvPr/>
        </p:nvSpPr>
        <p:spPr bwMode="auto">
          <a:xfrm>
            <a:off x="4556760" y="3124200"/>
            <a:ext cx="1783080" cy="838200"/>
          </a:xfrm>
          <a:prstGeom prst="wedgeRoundRectCallout">
            <a:avLst>
              <a:gd name="adj1" fmla="val -12917"/>
              <a:gd name="adj2" fmla="val -133333"/>
              <a:gd name="adj3" fmla="val 16667"/>
            </a:avLst>
          </a:prstGeom>
          <a:noFill/>
          <a:ln w="9525" algn="ctr">
            <a:solidFill>
              <a:schemeClr val="tx1"/>
            </a:solidFill>
            <a:miter lim="800000"/>
            <a:headEnd/>
            <a:tailEnd/>
          </a:ln>
        </p:spPr>
        <p:txBody>
          <a:bodyPr/>
          <a:lstStyle/>
          <a:p>
            <a:r>
              <a:rPr lang="en-US" dirty="0"/>
              <a:t>The increment</a:t>
            </a:r>
          </a:p>
        </p:txBody>
      </p:sp>
      <p:sp>
        <p:nvSpPr>
          <p:cNvPr id="2058" name="AutoShape 15"/>
          <p:cNvSpPr>
            <a:spLocks noChangeArrowheads="1"/>
          </p:cNvSpPr>
          <p:nvPr/>
        </p:nvSpPr>
        <p:spPr bwMode="auto">
          <a:xfrm>
            <a:off x="6736080" y="3048000"/>
            <a:ext cx="1882140" cy="685800"/>
          </a:xfrm>
          <a:prstGeom prst="wedgeRoundRectCallout">
            <a:avLst>
              <a:gd name="adj1" fmla="val -75597"/>
              <a:gd name="adj2" fmla="val -116370"/>
              <a:gd name="adj3" fmla="val 16667"/>
            </a:avLst>
          </a:prstGeom>
          <a:noFill/>
          <a:ln w="9525" algn="ctr">
            <a:solidFill>
              <a:schemeClr val="tx1"/>
            </a:solidFill>
            <a:miter lim="800000"/>
            <a:headEnd/>
            <a:tailEnd/>
          </a:ln>
        </p:spPr>
        <p:txBody>
          <a:bodyPr/>
          <a:lstStyle/>
          <a:p>
            <a:r>
              <a:rPr lang="en-US" dirty="0"/>
              <a:t>The modulus</a:t>
            </a:r>
          </a:p>
        </p:txBody>
      </p:sp>
      <p:graphicFrame>
        <p:nvGraphicFramePr>
          <p:cNvPr id="2051" name="Object 18"/>
          <p:cNvGraphicFramePr>
            <a:graphicFrameLocks noGrp="1" noChangeAspect="1"/>
          </p:cNvGraphicFramePr>
          <p:nvPr>
            <p:ph sz="quarter" idx="3"/>
          </p:nvPr>
        </p:nvGraphicFramePr>
        <p:xfrm>
          <a:off x="5448300" y="5791200"/>
          <a:ext cx="2674620" cy="665162"/>
        </p:xfrm>
        <a:graphic>
          <a:graphicData uri="http://schemas.openxmlformats.org/presentationml/2006/ole">
            <mc:AlternateContent xmlns:mc="http://schemas.openxmlformats.org/markup-compatibility/2006">
              <mc:Choice xmlns:v="urn:schemas-microsoft-com:vml" Requires="v">
                <p:oleObj spid="_x0000_s16477" name="Equation" r:id="rId6" imgW="1218960" imgH="393480" progId="Equation.3">
                  <p:embed/>
                </p:oleObj>
              </mc:Choice>
              <mc:Fallback>
                <p:oleObj name="Equation" r:id="rId6" imgW="1218960" imgH="393480" progId="Equation.3">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48300" y="5791200"/>
                        <a:ext cx="2674620"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287780" y="0"/>
            <a:ext cx="10599420" cy="6858000"/>
          </a:xfrm>
        </p:spPr>
        <p:txBody>
          <a:bodyPr>
            <a:normAutofit/>
          </a:bodyPr>
          <a:lstStyle/>
          <a:p>
            <a:pPr>
              <a:buBlip>
                <a:blip r:embed="rId2"/>
              </a:buBlip>
            </a:pPr>
            <a:r>
              <a:rPr lang="en-US" sz="2800" dirty="0" smtClean="0">
                <a:latin typeface="Centaur" pitchFamily="18" charset="0"/>
              </a:rPr>
              <a:t>The initial value </a:t>
            </a:r>
            <a:r>
              <a:rPr lang="en-US" sz="2800" b="1" dirty="0" smtClean="0">
                <a:solidFill>
                  <a:srgbClr val="C00000"/>
                </a:solidFill>
                <a:latin typeface="Centaur" pitchFamily="18" charset="0"/>
              </a:rPr>
              <a:t>X</a:t>
            </a:r>
            <a:r>
              <a:rPr lang="en-US" sz="2800" b="1" baseline="-25000" dirty="0" smtClean="0">
                <a:solidFill>
                  <a:srgbClr val="C00000"/>
                </a:solidFill>
                <a:latin typeface="Centaur" pitchFamily="18" charset="0"/>
              </a:rPr>
              <a:t>0</a:t>
            </a:r>
            <a:r>
              <a:rPr lang="en-US" sz="2800" dirty="0" smtClean="0">
                <a:latin typeface="Centaur" pitchFamily="18" charset="0"/>
              </a:rPr>
              <a:t> is called the seed, </a:t>
            </a:r>
            <a:r>
              <a:rPr lang="en-US" sz="2800" b="1" dirty="0" smtClean="0">
                <a:solidFill>
                  <a:srgbClr val="C00000"/>
                </a:solidFill>
                <a:latin typeface="Centaur" pitchFamily="18" charset="0"/>
              </a:rPr>
              <a:t>a </a:t>
            </a:r>
            <a:r>
              <a:rPr lang="en-US" sz="2800" i="1" dirty="0" smtClean="0">
                <a:latin typeface="Centaur" pitchFamily="18" charset="0"/>
              </a:rPr>
              <a:t> </a:t>
            </a:r>
            <a:r>
              <a:rPr lang="en-US" sz="2800" dirty="0" smtClean="0">
                <a:latin typeface="Centaur" pitchFamily="18" charset="0"/>
              </a:rPr>
              <a:t>is called the constant multiplier, </a:t>
            </a:r>
            <a:r>
              <a:rPr lang="en-US" sz="2800" b="1" dirty="0" smtClean="0">
                <a:latin typeface="Centaur" pitchFamily="18" charset="0"/>
              </a:rPr>
              <a:t>c</a:t>
            </a:r>
            <a:r>
              <a:rPr lang="en-US" sz="2800" dirty="0" smtClean="0">
                <a:latin typeface="Centaur" pitchFamily="18" charset="0"/>
              </a:rPr>
              <a:t> is the increment, and </a:t>
            </a:r>
            <a:r>
              <a:rPr lang="en-US" sz="2800" b="1" dirty="0" smtClean="0">
                <a:solidFill>
                  <a:srgbClr val="C00000"/>
                </a:solidFill>
                <a:latin typeface="Centaur" pitchFamily="18" charset="0"/>
              </a:rPr>
              <a:t>m</a:t>
            </a:r>
            <a:r>
              <a:rPr lang="en-US" sz="2800" i="1" dirty="0" smtClean="0">
                <a:latin typeface="Centaur" pitchFamily="18" charset="0"/>
              </a:rPr>
              <a:t> </a:t>
            </a:r>
            <a:r>
              <a:rPr lang="en-US" sz="2800" dirty="0" smtClean="0">
                <a:latin typeface="Centaur" pitchFamily="18" charset="0"/>
              </a:rPr>
              <a:t>is the modulus. </a:t>
            </a:r>
          </a:p>
          <a:p>
            <a:pPr>
              <a:buBlip>
                <a:blip r:embed="rId2"/>
              </a:buBlip>
            </a:pPr>
            <a:r>
              <a:rPr lang="en-US" sz="2800" dirty="0" smtClean="0">
                <a:latin typeface="Centaur" pitchFamily="18" charset="0"/>
              </a:rPr>
              <a:t>If </a:t>
            </a:r>
            <a:r>
              <a:rPr lang="en-US" sz="2800" i="1" dirty="0" smtClean="0">
                <a:solidFill>
                  <a:srgbClr val="C00000"/>
                </a:solidFill>
                <a:latin typeface="Calibri" pitchFamily="34" charset="0"/>
              </a:rPr>
              <a:t>c </a:t>
            </a:r>
            <a:r>
              <a:rPr lang="en-US" sz="2800" dirty="0" smtClean="0">
                <a:solidFill>
                  <a:srgbClr val="C00000"/>
                </a:solidFill>
                <a:latin typeface="Calibri" pitchFamily="34" charset="0"/>
              </a:rPr>
              <a:t>≠0</a:t>
            </a:r>
            <a:r>
              <a:rPr lang="en-US" sz="2800" dirty="0" smtClean="0">
                <a:latin typeface="Calibri" pitchFamily="34" charset="0"/>
              </a:rPr>
              <a:t>,</a:t>
            </a:r>
            <a:r>
              <a:rPr lang="en-US" sz="2800" dirty="0" smtClean="0">
                <a:latin typeface="Centaur" pitchFamily="18" charset="0"/>
              </a:rPr>
              <a:t> then the form is called the  </a:t>
            </a:r>
            <a:r>
              <a:rPr lang="en-US" sz="2800" b="1" dirty="0" smtClean="0">
                <a:latin typeface="Centaur" pitchFamily="18" charset="0"/>
              </a:rPr>
              <a:t>mixed congruential method</a:t>
            </a:r>
            <a:r>
              <a:rPr lang="en-US" sz="2800" b="1" i="1" dirty="0" smtClean="0">
                <a:latin typeface="Centaur" pitchFamily="18" charset="0"/>
              </a:rPr>
              <a:t>.</a:t>
            </a:r>
            <a:r>
              <a:rPr lang="en-US" sz="2800" i="1" dirty="0" smtClean="0">
                <a:latin typeface="Centaur" pitchFamily="18" charset="0"/>
              </a:rPr>
              <a:t> </a:t>
            </a:r>
          </a:p>
          <a:p>
            <a:pPr>
              <a:buBlip>
                <a:blip r:embed="rId2"/>
              </a:buBlip>
            </a:pPr>
            <a:r>
              <a:rPr lang="en-US" sz="2800" dirty="0" smtClean="0">
                <a:latin typeface="Centaur" pitchFamily="18" charset="0"/>
              </a:rPr>
              <a:t>When </a:t>
            </a:r>
            <a:r>
              <a:rPr lang="en-US" sz="2800" i="1" dirty="0" smtClean="0">
                <a:solidFill>
                  <a:srgbClr val="C00000"/>
                </a:solidFill>
                <a:latin typeface="Calibri" pitchFamily="34" charset="0"/>
              </a:rPr>
              <a:t>c = </a:t>
            </a:r>
            <a:r>
              <a:rPr lang="en-US" sz="2800" dirty="0" smtClean="0">
                <a:solidFill>
                  <a:srgbClr val="C00000"/>
                </a:solidFill>
                <a:latin typeface="Calibri" pitchFamily="34" charset="0"/>
              </a:rPr>
              <a:t>0</a:t>
            </a:r>
            <a:r>
              <a:rPr lang="en-US" sz="2800" dirty="0" smtClean="0">
                <a:latin typeface="Centaur" pitchFamily="18" charset="0"/>
              </a:rPr>
              <a:t>, the form is known as the </a:t>
            </a:r>
            <a:r>
              <a:rPr lang="en-US" sz="2800" b="1" i="1" dirty="0" smtClean="0">
                <a:latin typeface="Centaur" pitchFamily="18" charset="0"/>
              </a:rPr>
              <a:t>multiplicative congruential method</a:t>
            </a:r>
            <a:r>
              <a:rPr lang="en-US" sz="2800" i="1" dirty="0" smtClean="0">
                <a:latin typeface="Centaur" pitchFamily="18" charset="0"/>
              </a:rPr>
              <a:t>. </a:t>
            </a:r>
          </a:p>
          <a:p>
            <a:pPr>
              <a:buNone/>
            </a:pPr>
            <a:r>
              <a:rPr lang="en-US" sz="2800" b="1" dirty="0" smtClean="0">
                <a:solidFill>
                  <a:srgbClr val="C00000"/>
                </a:solidFill>
                <a:latin typeface="Centaur" pitchFamily="18" charset="0"/>
              </a:rPr>
              <a:t>EXAMPLE 3.1</a:t>
            </a:r>
            <a:endParaRPr lang="en-US" sz="2800" dirty="0" smtClean="0">
              <a:solidFill>
                <a:srgbClr val="C00000"/>
              </a:solidFill>
              <a:latin typeface="Centaur" pitchFamily="18" charset="0"/>
            </a:endParaRPr>
          </a:p>
          <a:p>
            <a:pPr>
              <a:buBlip>
                <a:blip r:embed="rId2"/>
              </a:buBlip>
            </a:pPr>
            <a:r>
              <a:rPr lang="en-US" sz="2800" b="1" dirty="0" smtClean="0">
                <a:latin typeface="Centaur" pitchFamily="18" charset="0"/>
              </a:rPr>
              <a:t> </a:t>
            </a:r>
            <a:r>
              <a:rPr lang="en-US" sz="2800" dirty="0" smtClean="0">
                <a:latin typeface="Centaur" pitchFamily="18" charset="0"/>
              </a:rPr>
              <a:t>Use the linear congruential method to generate a sequence of random numbers with </a:t>
            </a:r>
            <a:r>
              <a:rPr lang="en-US" sz="2800" b="1" dirty="0" smtClean="0">
                <a:solidFill>
                  <a:srgbClr val="C00000"/>
                </a:solidFill>
                <a:latin typeface="Calibri" pitchFamily="34" charset="0"/>
              </a:rPr>
              <a:t>X</a:t>
            </a:r>
            <a:r>
              <a:rPr lang="en-US" sz="2800" b="1" baseline="-25000" dirty="0" smtClean="0">
                <a:solidFill>
                  <a:srgbClr val="C00000"/>
                </a:solidFill>
                <a:latin typeface="Calibri" pitchFamily="34" charset="0"/>
              </a:rPr>
              <a:t>0</a:t>
            </a:r>
            <a:r>
              <a:rPr lang="en-US" sz="2800" b="1" dirty="0" smtClean="0">
                <a:solidFill>
                  <a:srgbClr val="C00000"/>
                </a:solidFill>
                <a:latin typeface="Calibri" pitchFamily="34" charset="0"/>
              </a:rPr>
              <a:t> = 27, a=</a:t>
            </a:r>
            <a:r>
              <a:rPr lang="en-US" sz="2800" dirty="0" smtClean="0">
                <a:solidFill>
                  <a:srgbClr val="C00000"/>
                </a:solidFill>
                <a:latin typeface="Calibri" pitchFamily="34" charset="0"/>
              </a:rPr>
              <a:t> </a:t>
            </a:r>
            <a:r>
              <a:rPr lang="en-US" sz="2800" b="1" dirty="0" smtClean="0">
                <a:solidFill>
                  <a:srgbClr val="C00000"/>
                </a:solidFill>
                <a:latin typeface="Calibri" pitchFamily="34" charset="0"/>
              </a:rPr>
              <a:t>17, c = 43</a:t>
            </a:r>
            <a:r>
              <a:rPr lang="en-US" sz="2800" dirty="0" smtClean="0">
                <a:solidFill>
                  <a:srgbClr val="C00000"/>
                </a:solidFill>
                <a:latin typeface="Calibri" pitchFamily="34" charset="0"/>
              </a:rPr>
              <a:t>, and </a:t>
            </a:r>
            <a:r>
              <a:rPr lang="en-US" sz="2800" b="1" dirty="0" smtClean="0">
                <a:solidFill>
                  <a:srgbClr val="C00000"/>
                </a:solidFill>
                <a:latin typeface="Calibri" pitchFamily="34" charset="0"/>
              </a:rPr>
              <a:t>m = 100</a:t>
            </a:r>
            <a:r>
              <a:rPr lang="en-US" sz="2800" dirty="0" smtClean="0">
                <a:solidFill>
                  <a:srgbClr val="C00000"/>
                </a:solidFill>
                <a:latin typeface="Calibri" pitchFamily="34" charset="0"/>
              </a:rPr>
              <a:t>. </a:t>
            </a:r>
          </a:p>
          <a:p>
            <a:pPr>
              <a:buBlip>
                <a:blip r:embed="rId2"/>
              </a:buBlip>
            </a:pPr>
            <a:r>
              <a:rPr lang="en-US" sz="2800" dirty="0" smtClean="0">
                <a:latin typeface="Centaur" pitchFamily="18" charset="0"/>
              </a:rPr>
              <a:t>Here, the integer values generated will all be between zero and 99 because of the value of the modulus.</a:t>
            </a:r>
          </a:p>
          <a:p>
            <a:pPr>
              <a:buBlip>
                <a:blip r:embed="rId2"/>
              </a:buBlip>
            </a:pPr>
            <a:r>
              <a:rPr lang="en-US" sz="2800" dirty="0" smtClean="0">
                <a:latin typeface="Centaur" pitchFamily="18" charset="0"/>
              </a:rPr>
              <a:t> These random integers should appear to be uniformly distributed the integers zero to 99.Random numbers between zero and </a:t>
            </a:r>
            <a:r>
              <a:rPr lang="en-US" sz="2800" dirty="0" smtClean="0">
                <a:latin typeface="Calibri" pitchFamily="34" charset="0"/>
              </a:rPr>
              <a:t>1</a:t>
            </a:r>
            <a:r>
              <a:rPr lang="en-US" sz="2800" dirty="0" smtClean="0">
                <a:latin typeface="Centaur" pitchFamily="18" charset="0"/>
              </a:rPr>
              <a:t> can be generated by</a:t>
            </a:r>
          </a:p>
          <a:p>
            <a:pPr lvl="1">
              <a:buNone/>
            </a:pPr>
            <a:r>
              <a:rPr lang="en-US" sz="2400" b="1" dirty="0" smtClean="0">
                <a:solidFill>
                  <a:srgbClr val="C00000"/>
                </a:solidFill>
                <a:latin typeface="Calibri" pitchFamily="34" charset="0"/>
              </a:rPr>
              <a:t>Ri =Xi/m, i= 1,2,…… </a:t>
            </a:r>
            <a:r>
              <a:rPr lang="en-US" sz="2400" b="1" smtClean="0">
                <a:solidFill>
                  <a:srgbClr val="C00000"/>
                </a:solidFill>
                <a:latin typeface="Calibri" pitchFamily="34" charset="0"/>
              </a:rPr>
              <a:t>(3.1)</a:t>
            </a:r>
            <a:endParaRPr lang="en-US" sz="2400" dirty="0" smtClean="0">
              <a:solidFill>
                <a:srgbClr val="C00000"/>
              </a:solidFill>
              <a:latin typeface="Calibri" pitchFamily="34" charset="0"/>
            </a:endParaRPr>
          </a:p>
          <a:p>
            <a:pPr>
              <a:buBlip>
                <a:blip r:embed="rId2"/>
              </a:buBlip>
            </a:pPr>
            <a:endParaRPr lang="en-US" sz="2800" dirty="0">
              <a:latin typeface="Centaur"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normAutofit/>
          </a:bodyPr>
          <a:lstStyle/>
          <a:p>
            <a:pPr>
              <a:buBlip>
                <a:blip r:embed="rId2"/>
              </a:buBlip>
            </a:pPr>
            <a:r>
              <a:rPr lang="en-US" dirty="0" smtClean="0">
                <a:latin typeface="Centaur" pitchFamily="18" charset="0"/>
              </a:rPr>
              <a:t>The sequence of X</a:t>
            </a:r>
            <a:r>
              <a:rPr lang="en-US" baseline="-25000" dirty="0" smtClean="0">
                <a:latin typeface="Centaur" pitchFamily="18" charset="0"/>
              </a:rPr>
              <a:t>i</a:t>
            </a:r>
            <a:r>
              <a:rPr lang="en-US" dirty="0" smtClean="0">
                <a:latin typeface="Centaur" pitchFamily="18" charset="0"/>
              </a:rPr>
              <a:t> and subsequent R</a:t>
            </a:r>
            <a:r>
              <a:rPr lang="en-US" baseline="-25000" dirty="0" smtClean="0">
                <a:latin typeface="Centaur" pitchFamily="18" charset="0"/>
              </a:rPr>
              <a:t>i</a:t>
            </a:r>
            <a:r>
              <a:rPr lang="en-US" dirty="0" smtClean="0">
                <a:latin typeface="Centaur" pitchFamily="18" charset="0"/>
              </a:rPr>
              <a:t> values is computed as follows:</a:t>
            </a:r>
          </a:p>
          <a:p>
            <a:pPr>
              <a:buBlip>
                <a:blip r:embed="rId2"/>
              </a:buBlip>
            </a:pPr>
            <a:r>
              <a:rPr lang="en-US" dirty="0" smtClean="0">
                <a:latin typeface="Centaur" pitchFamily="18" charset="0"/>
              </a:rPr>
              <a:t>X</a:t>
            </a:r>
            <a:r>
              <a:rPr lang="en-US" baseline="-25000" dirty="0" smtClean="0">
                <a:latin typeface="Centaur" pitchFamily="18" charset="0"/>
              </a:rPr>
              <a:t>0</a:t>
            </a:r>
            <a:r>
              <a:rPr lang="en-US" dirty="0" smtClean="0">
                <a:latin typeface="Centaur" pitchFamily="18" charset="0"/>
              </a:rPr>
              <a:t> = </a:t>
            </a:r>
            <a:r>
              <a:rPr lang="en-US" dirty="0" smtClean="0">
                <a:latin typeface="Calibri" pitchFamily="34" charset="0"/>
              </a:rPr>
              <a:t>27</a:t>
            </a:r>
          </a:p>
          <a:p>
            <a:pPr>
              <a:buBlip>
                <a:blip r:embed="rId2"/>
              </a:buBlip>
            </a:pPr>
            <a:r>
              <a:rPr lang="en-US" dirty="0" smtClean="0">
                <a:latin typeface="Centaur" pitchFamily="18" charset="0"/>
              </a:rPr>
              <a:t>X</a:t>
            </a:r>
            <a:r>
              <a:rPr lang="en-US" baseline="-25000" dirty="0" smtClean="0">
                <a:latin typeface="Centaur" pitchFamily="18" charset="0"/>
              </a:rPr>
              <a:t>1</a:t>
            </a:r>
            <a:r>
              <a:rPr lang="en-US" dirty="0" smtClean="0">
                <a:latin typeface="Centaur" pitchFamily="18" charset="0"/>
              </a:rPr>
              <a:t> = (</a:t>
            </a:r>
            <a:r>
              <a:rPr lang="en-US" dirty="0" smtClean="0">
                <a:latin typeface="Calibri" pitchFamily="34" charset="0"/>
              </a:rPr>
              <a:t>17</a:t>
            </a:r>
            <a:r>
              <a:rPr lang="en-US" b="1" dirty="0" smtClean="0">
                <a:latin typeface="Calibri" pitchFamily="34" charset="0"/>
              </a:rPr>
              <a:t>.</a:t>
            </a:r>
            <a:r>
              <a:rPr lang="en-US" dirty="0" smtClean="0">
                <a:latin typeface="Calibri" pitchFamily="34" charset="0"/>
              </a:rPr>
              <a:t>27 + 43) </a:t>
            </a:r>
            <a:r>
              <a:rPr lang="en-US" dirty="0" smtClean="0">
                <a:latin typeface="Centaur" pitchFamily="18" charset="0"/>
              </a:rPr>
              <a:t>mod </a:t>
            </a:r>
            <a:r>
              <a:rPr lang="en-US" dirty="0" smtClean="0">
                <a:latin typeface="Calibri" pitchFamily="34" charset="0"/>
              </a:rPr>
              <a:t>100</a:t>
            </a:r>
            <a:r>
              <a:rPr lang="en-US" dirty="0" smtClean="0">
                <a:latin typeface="Centaur" pitchFamily="18" charset="0"/>
              </a:rPr>
              <a:t> = </a:t>
            </a:r>
            <a:r>
              <a:rPr lang="en-US" dirty="0" smtClean="0">
                <a:latin typeface="Calibri" pitchFamily="34" charset="0"/>
              </a:rPr>
              <a:t>502</a:t>
            </a:r>
            <a:r>
              <a:rPr lang="en-US" dirty="0" smtClean="0">
                <a:latin typeface="Centaur" pitchFamily="18" charset="0"/>
              </a:rPr>
              <a:t> mod </a:t>
            </a:r>
            <a:r>
              <a:rPr lang="en-US" dirty="0" smtClean="0">
                <a:latin typeface="Calibri" pitchFamily="34" charset="0"/>
              </a:rPr>
              <a:t>100 = 2</a:t>
            </a:r>
          </a:p>
          <a:p>
            <a:pPr>
              <a:buBlip>
                <a:blip r:embed="rId2"/>
              </a:buBlip>
            </a:pPr>
            <a:r>
              <a:rPr lang="en-US" dirty="0" smtClean="0">
                <a:latin typeface="Centaur" pitchFamily="18" charset="0"/>
              </a:rPr>
              <a:t>R</a:t>
            </a:r>
            <a:r>
              <a:rPr lang="en-US" baseline="-25000" dirty="0" smtClean="0">
                <a:latin typeface="Centaur" pitchFamily="18" charset="0"/>
              </a:rPr>
              <a:t>1</a:t>
            </a:r>
            <a:r>
              <a:rPr lang="en-US" dirty="0" smtClean="0">
                <a:latin typeface="Centaur" pitchFamily="18" charset="0"/>
              </a:rPr>
              <a:t>=</a:t>
            </a:r>
            <a:r>
              <a:rPr lang="en-US" dirty="0" smtClean="0">
                <a:latin typeface="Calibri" pitchFamily="34" charset="0"/>
              </a:rPr>
              <a:t>2</a:t>
            </a:r>
            <a:r>
              <a:rPr lang="en-US" dirty="0" smtClean="0">
                <a:latin typeface="Centaur" pitchFamily="18" charset="0"/>
              </a:rPr>
              <a:t>⁄</a:t>
            </a:r>
            <a:r>
              <a:rPr lang="en-US" dirty="0" smtClean="0">
                <a:latin typeface="Calibri" pitchFamily="34" charset="0"/>
              </a:rPr>
              <a:t>100=0. 02</a:t>
            </a:r>
          </a:p>
          <a:p>
            <a:pPr>
              <a:buBlip>
                <a:blip r:embed="rId2"/>
              </a:buBlip>
            </a:pPr>
            <a:r>
              <a:rPr lang="en-US" sz="3000" i="1" dirty="0" smtClean="0">
                <a:latin typeface="Centaur" pitchFamily="18" charset="0"/>
              </a:rPr>
              <a:t>X</a:t>
            </a:r>
            <a:r>
              <a:rPr lang="en-US" sz="3000" i="1" baseline="-25000" dirty="0" smtClean="0">
                <a:latin typeface="Centaur" pitchFamily="18" charset="0"/>
              </a:rPr>
              <a:t>2</a:t>
            </a:r>
            <a:r>
              <a:rPr lang="en-US" sz="3000" i="1" dirty="0" smtClean="0">
                <a:latin typeface="Centaur" pitchFamily="18" charset="0"/>
              </a:rPr>
              <a:t> </a:t>
            </a:r>
            <a:r>
              <a:rPr lang="en-US" sz="3000" dirty="0" smtClean="0">
                <a:latin typeface="Centaur" pitchFamily="18" charset="0"/>
              </a:rPr>
              <a:t>= (</a:t>
            </a:r>
            <a:r>
              <a:rPr lang="en-US" sz="3000" dirty="0" smtClean="0">
                <a:latin typeface="Calibri" pitchFamily="34" charset="0"/>
              </a:rPr>
              <a:t>17 • 2 + 43) </a:t>
            </a:r>
            <a:r>
              <a:rPr lang="en-US" sz="3000" dirty="0" smtClean="0">
                <a:latin typeface="Centaur" pitchFamily="18" charset="0"/>
              </a:rPr>
              <a:t>mod </a:t>
            </a:r>
            <a:r>
              <a:rPr lang="en-US" sz="3000" dirty="0" smtClean="0">
                <a:latin typeface="Calibri" pitchFamily="34" charset="0"/>
              </a:rPr>
              <a:t>100 </a:t>
            </a:r>
            <a:r>
              <a:rPr lang="en-US" sz="3000" i="1" dirty="0" smtClean="0">
                <a:latin typeface="Calibri" pitchFamily="34" charset="0"/>
              </a:rPr>
              <a:t>= </a:t>
            </a:r>
            <a:r>
              <a:rPr lang="en-US" sz="3000" dirty="0" smtClean="0">
                <a:latin typeface="Calibri" pitchFamily="34" charset="0"/>
              </a:rPr>
              <a:t>77 </a:t>
            </a:r>
            <a:r>
              <a:rPr lang="en-US" sz="3000" dirty="0" smtClean="0">
                <a:latin typeface="Centaur" pitchFamily="18" charset="0"/>
              </a:rPr>
              <a:t>mod </a:t>
            </a:r>
            <a:r>
              <a:rPr lang="en-US" sz="3000" dirty="0" smtClean="0">
                <a:latin typeface="Calibri" pitchFamily="34" charset="0"/>
              </a:rPr>
              <a:t>100 = 77</a:t>
            </a:r>
          </a:p>
          <a:p>
            <a:pPr>
              <a:buBlip>
                <a:blip r:embed="rId2"/>
              </a:buBlip>
            </a:pPr>
            <a:r>
              <a:rPr lang="en-US" dirty="0" smtClean="0">
                <a:latin typeface="Centaur" pitchFamily="18" charset="0"/>
              </a:rPr>
              <a:t>R</a:t>
            </a:r>
            <a:r>
              <a:rPr lang="en-US" baseline="-25000" dirty="0" smtClean="0">
                <a:latin typeface="Centaur" pitchFamily="18" charset="0"/>
              </a:rPr>
              <a:t>2</a:t>
            </a:r>
            <a:r>
              <a:rPr lang="en-US" dirty="0" smtClean="0">
                <a:latin typeface="Centaur" pitchFamily="18" charset="0"/>
              </a:rPr>
              <a:t>=</a:t>
            </a:r>
            <a:r>
              <a:rPr lang="en-US" dirty="0" smtClean="0">
                <a:latin typeface="Calibri" pitchFamily="34" charset="0"/>
              </a:rPr>
              <a:t>77 </a:t>
            </a:r>
            <a:r>
              <a:rPr lang="en-US" dirty="0" smtClean="0">
                <a:latin typeface="Centaur" pitchFamily="18" charset="0"/>
              </a:rPr>
              <a:t>⁄</a:t>
            </a:r>
            <a:r>
              <a:rPr lang="en-US" dirty="0" smtClean="0">
                <a:latin typeface="Calibri" pitchFamily="34" charset="0"/>
              </a:rPr>
              <a:t>100=0. 77</a:t>
            </a:r>
          </a:p>
          <a:p>
            <a:pPr>
              <a:buBlip>
                <a:blip r:embed="rId2"/>
              </a:buBlip>
            </a:pPr>
            <a:r>
              <a:rPr lang="en-US" dirty="0" smtClean="0">
                <a:latin typeface="Centaur" pitchFamily="18" charset="0"/>
              </a:rPr>
              <a:t> </a:t>
            </a:r>
            <a:r>
              <a:rPr lang="en-US" sz="3000" dirty="0" smtClean="0">
                <a:latin typeface="Centaur" pitchFamily="18" charset="0"/>
              </a:rPr>
              <a:t>X</a:t>
            </a:r>
            <a:r>
              <a:rPr lang="en-US" sz="3000" baseline="-25000" dirty="0" smtClean="0">
                <a:latin typeface="Centaur" pitchFamily="18" charset="0"/>
              </a:rPr>
              <a:t>3</a:t>
            </a:r>
            <a:r>
              <a:rPr lang="en-US" sz="3000" dirty="0" smtClean="0">
                <a:latin typeface="Centaur" pitchFamily="18" charset="0"/>
              </a:rPr>
              <a:t> = (</a:t>
            </a:r>
            <a:r>
              <a:rPr lang="en-US" sz="3000" dirty="0" smtClean="0">
                <a:latin typeface="Calibri" pitchFamily="34" charset="0"/>
              </a:rPr>
              <a:t>17•77+ 43) </a:t>
            </a:r>
            <a:r>
              <a:rPr lang="en-US" sz="3000" dirty="0" smtClean="0">
                <a:latin typeface="Centaur" pitchFamily="18" charset="0"/>
              </a:rPr>
              <a:t>mod </a:t>
            </a:r>
            <a:r>
              <a:rPr lang="en-US" sz="3000" dirty="0" smtClean="0">
                <a:latin typeface="Calibri" pitchFamily="34" charset="0"/>
              </a:rPr>
              <a:t>100 = 1352 </a:t>
            </a:r>
            <a:r>
              <a:rPr lang="en-US" sz="3000" dirty="0" smtClean="0">
                <a:latin typeface="Centaur" pitchFamily="18" charset="0"/>
              </a:rPr>
              <a:t>mod </a:t>
            </a:r>
            <a:r>
              <a:rPr lang="en-US" sz="3000" dirty="0" smtClean="0">
                <a:latin typeface="Calibri" pitchFamily="34" charset="0"/>
              </a:rPr>
              <a:t>100 = 52</a:t>
            </a:r>
          </a:p>
          <a:p>
            <a:pPr>
              <a:buBlip>
                <a:blip r:embed="rId2"/>
              </a:buBlip>
            </a:pPr>
            <a:r>
              <a:rPr lang="en-US" dirty="0" smtClean="0">
                <a:latin typeface="Centaur" pitchFamily="18" charset="0"/>
              </a:rPr>
              <a:t>R</a:t>
            </a:r>
            <a:r>
              <a:rPr lang="en-US" baseline="-25000" dirty="0" smtClean="0">
                <a:latin typeface="Centaur" pitchFamily="18" charset="0"/>
              </a:rPr>
              <a:t>3</a:t>
            </a:r>
            <a:r>
              <a:rPr lang="en-US" dirty="0" smtClean="0">
                <a:latin typeface="Calibri" pitchFamily="34" charset="0"/>
              </a:rPr>
              <a:t>=52 ⁄100=0. 52 </a:t>
            </a:r>
          </a:p>
          <a:p>
            <a:pPr>
              <a:buBlip>
                <a:blip r:embed="rId2"/>
              </a:buBlip>
            </a:pPr>
            <a:r>
              <a:rPr lang="en-US" dirty="0" smtClean="0">
                <a:latin typeface="Centaur" pitchFamily="18" charset="0"/>
              </a:rPr>
              <a:t>Maximal period can be achieved by the proper choice of </a:t>
            </a:r>
            <a:r>
              <a:rPr lang="en-US" i="1" dirty="0" smtClean="0">
                <a:latin typeface="Calibri" pitchFamily="34" charset="0"/>
              </a:rPr>
              <a:t>a, </a:t>
            </a:r>
            <a:r>
              <a:rPr lang="en-US" dirty="0" smtClean="0">
                <a:latin typeface="Calibri" pitchFamily="34" charset="0"/>
              </a:rPr>
              <a:t>c, m</a:t>
            </a:r>
            <a:r>
              <a:rPr lang="en-US" dirty="0" smtClean="0">
                <a:latin typeface="Centaur" pitchFamily="18" charset="0"/>
              </a:rPr>
              <a:t>, and </a:t>
            </a:r>
            <a:r>
              <a:rPr lang="en-US" dirty="0" smtClean="0">
                <a:latin typeface="Calibri" pitchFamily="34" charset="0"/>
              </a:rPr>
              <a:t>X</a:t>
            </a:r>
            <a:r>
              <a:rPr lang="en-US" baseline="-25000" dirty="0" smtClean="0">
                <a:latin typeface="Calibri" pitchFamily="34" charset="0"/>
              </a:rPr>
              <a:t>0</a:t>
            </a:r>
            <a:r>
              <a:rPr lang="en-US" dirty="0" smtClean="0">
                <a:latin typeface="Calibri" pitchFamily="34" charset="0"/>
              </a:rPr>
              <a:t> </a:t>
            </a:r>
            <a:endParaRPr lang="en-US" dirty="0">
              <a:latin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normAutofit/>
          </a:bodyPr>
          <a:lstStyle/>
          <a:p>
            <a:pPr>
              <a:buNone/>
            </a:pPr>
            <a:r>
              <a:rPr lang="en-US" dirty="0" smtClean="0">
                <a:latin typeface="Centaur" pitchFamily="18" charset="0"/>
              </a:rPr>
              <a:t>Example 3.2</a:t>
            </a:r>
          </a:p>
          <a:p>
            <a:pPr>
              <a:buBlip>
                <a:blip r:embed="rId2"/>
              </a:buBlip>
            </a:pPr>
            <a:r>
              <a:rPr lang="en-US" dirty="0" smtClean="0">
                <a:latin typeface="Centaur" pitchFamily="18" charset="0"/>
              </a:rPr>
              <a:t>Using the multiplicative congruential method, find the period of the generator </a:t>
            </a:r>
            <a:r>
              <a:rPr lang="en-US" dirty="0" smtClean="0">
                <a:latin typeface="Calibri" pitchFamily="34" charset="0"/>
              </a:rPr>
              <a:t>for a=13, m=2</a:t>
            </a:r>
            <a:r>
              <a:rPr lang="en-US" baseline="30000" dirty="0" smtClean="0">
                <a:latin typeface="Calibri" pitchFamily="34" charset="0"/>
              </a:rPr>
              <a:t>6</a:t>
            </a:r>
            <a:r>
              <a:rPr lang="en-US" dirty="0" smtClean="0">
                <a:latin typeface="Calibri" pitchFamily="34" charset="0"/>
              </a:rPr>
              <a:t>=64, and X</a:t>
            </a:r>
            <a:r>
              <a:rPr lang="en-US" baseline="-25000" dirty="0" smtClean="0">
                <a:latin typeface="Calibri" pitchFamily="34" charset="0"/>
              </a:rPr>
              <a:t>0</a:t>
            </a:r>
            <a:r>
              <a:rPr lang="en-US" dirty="0" smtClean="0">
                <a:latin typeface="Calibri" pitchFamily="34" charset="0"/>
              </a:rPr>
              <a:t>= 1, 2, 3, and 4.</a:t>
            </a:r>
            <a:r>
              <a:rPr lang="en-US" dirty="0" smtClean="0">
                <a:latin typeface="Centaur" pitchFamily="18" charset="0"/>
              </a:rPr>
              <a:t> </a:t>
            </a:r>
          </a:p>
          <a:p>
            <a:pPr>
              <a:buBlip>
                <a:blip r:embed="rId2"/>
              </a:buBlip>
            </a:pPr>
            <a:r>
              <a:rPr lang="en-US" dirty="0" smtClean="0">
                <a:latin typeface="Centaur" pitchFamily="18" charset="0"/>
              </a:rPr>
              <a:t>The solution is given in table </a:t>
            </a:r>
            <a:r>
              <a:rPr lang="en-US" dirty="0" smtClean="0">
                <a:latin typeface="Calibri" pitchFamily="34" charset="0"/>
              </a:rPr>
              <a:t>3.1</a:t>
            </a:r>
            <a:r>
              <a:rPr lang="en-US" dirty="0" smtClean="0">
                <a:latin typeface="Centaur" pitchFamily="18" charset="0"/>
              </a:rPr>
              <a:t>. When the seed is </a:t>
            </a:r>
            <a:r>
              <a:rPr lang="en-US" dirty="0" smtClean="0">
                <a:latin typeface="Calibri" pitchFamily="34" charset="0"/>
              </a:rPr>
              <a:t>1</a:t>
            </a:r>
            <a:r>
              <a:rPr lang="en-US" dirty="0" smtClean="0">
                <a:latin typeface="Centaur" pitchFamily="18" charset="0"/>
              </a:rPr>
              <a:t> and </a:t>
            </a:r>
            <a:r>
              <a:rPr lang="en-US" dirty="0" smtClean="0">
                <a:latin typeface="Calibri" pitchFamily="34" charset="0"/>
              </a:rPr>
              <a:t>3</a:t>
            </a:r>
            <a:r>
              <a:rPr lang="en-US" dirty="0" smtClean="0">
                <a:latin typeface="Centaur" pitchFamily="18" charset="0"/>
              </a:rPr>
              <a:t>, the sequence has period </a:t>
            </a:r>
            <a:r>
              <a:rPr lang="en-US" dirty="0" smtClean="0">
                <a:latin typeface="Calibri" pitchFamily="34" charset="0"/>
              </a:rPr>
              <a:t>16</a:t>
            </a:r>
            <a:r>
              <a:rPr lang="en-US" dirty="0" smtClean="0">
                <a:latin typeface="Centaur" pitchFamily="18" charset="0"/>
              </a:rPr>
              <a:t>. However, a period of length eight is achieved when the seed is </a:t>
            </a:r>
            <a:r>
              <a:rPr lang="en-US" dirty="0" smtClean="0">
                <a:latin typeface="Calibri" pitchFamily="34" charset="0"/>
              </a:rPr>
              <a:t>2</a:t>
            </a:r>
            <a:r>
              <a:rPr lang="en-US" dirty="0" smtClean="0">
                <a:latin typeface="Centaur" pitchFamily="18" charset="0"/>
              </a:rPr>
              <a:t> and a period of length four occurs when the seed is </a:t>
            </a:r>
            <a:r>
              <a:rPr lang="en-US" dirty="0" smtClean="0">
                <a:latin typeface="Calibri" pitchFamily="34" charset="0"/>
              </a:rPr>
              <a:t>4.</a:t>
            </a:r>
          </a:p>
          <a:p>
            <a:pPr>
              <a:buBlip>
                <a:blip r:embed="rId2"/>
              </a:buBlip>
            </a:pPr>
            <a:r>
              <a:rPr lang="en-US" dirty="0" smtClean="0">
                <a:latin typeface="Centaur" pitchFamily="18" charset="0"/>
              </a:rPr>
              <a:t>In example 3.2, </a:t>
            </a:r>
            <a:r>
              <a:rPr lang="en-US" dirty="0" smtClean="0">
                <a:latin typeface="Calibri" pitchFamily="34" charset="0"/>
              </a:rPr>
              <a:t>m=2</a:t>
            </a:r>
            <a:r>
              <a:rPr lang="en-US" baseline="30000" dirty="0" smtClean="0">
                <a:latin typeface="Calibri" pitchFamily="34" charset="0"/>
              </a:rPr>
              <a:t>6</a:t>
            </a:r>
            <a:r>
              <a:rPr lang="en-US" dirty="0" smtClean="0">
                <a:latin typeface="Calibri" pitchFamily="34" charset="0"/>
              </a:rPr>
              <a:t> =64 and c=0</a:t>
            </a:r>
            <a:r>
              <a:rPr lang="en-US" dirty="0" smtClean="0">
                <a:latin typeface="Centaur" pitchFamily="18" charset="0"/>
              </a:rPr>
              <a:t>. The maximal period is there fore </a:t>
            </a:r>
            <a:r>
              <a:rPr lang="en-US" dirty="0" smtClean="0">
                <a:latin typeface="Calibri" pitchFamily="34" charset="0"/>
              </a:rPr>
              <a:t>P=m/4=16.</a:t>
            </a:r>
          </a:p>
          <a:p>
            <a:pPr>
              <a:buBlip>
                <a:blip r:embed="rId2"/>
              </a:buBlip>
            </a:pPr>
            <a:r>
              <a:rPr lang="en-US" dirty="0" smtClean="0">
                <a:latin typeface="Centaur" pitchFamily="18" charset="0"/>
              </a:rPr>
              <a:t> Notice that this period is achieved using odd seeds X</a:t>
            </a:r>
            <a:r>
              <a:rPr lang="en-US" baseline="-25000" dirty="0" smtClean="0">
                <a:latin typeface="Centaur" pitchFamily="18" charset="0"/>
              </a:rPr>
              <a:t>0</a:t>
            </a:r>
            <a:r>
              <a:rPr lang="en-US" dirty="0" smtClean="0">
                <a:latin typeface="Centaur" pitchFamily="18" charset="0"/>
              </a:rPr>
              <a:t>=</a:t>
            </a:r>
            <a:r>
              <a:rPr lang="en-US" dirty="0" smtClean="0">
                <a:latin typeface="Calibri" pitchFamily="34" charset="0"/>
              </a:rPr>
              <a:t>1 </a:t>
            </a:r>
            <a:r>
              <a:rPr lang="en-US" dirty="0" smtClean="0">
                <a:latin typeface="Centaur" pitchFamily="18" charset="0"/>
              </a:rPr>
              <a:t>and X</a:t>
            </a:r>
            <a:r>
              <a:rPr lang="en-US" baseline="-25000" dirty="0" smtClean="0">
                <a:latin typeface="Centaur" pitchFamily="18" charset="0"/>
              </a:rPr>
              <a:t>0</a:t>
            </a:r>
            <a:r>
              <a:rPr lang="en-US" dirty="0" smtClean="0">
                <a:latin typeface="Centaur" pitchFamily="18" charset="0"/>
              </a:rPr>
              <a:t>=</a:t>
            </a:r>
            <a:r>
              <a:rPr lang="en-US" dirty="0" smtClean="0">
                <a:latin typeface="Calibri" pitchFamily="34" charset="0"/>
              </a:rPr>
              <a:t>3</a:t>
            </a:r>
            <a:r>
              <a:rPr lang="en-US" dirty="0" smtClean="0">
                <a:latin typeface="Centaur" pitchFamily="18" charset="0"/>
              </a:rPr>
              <a:t>, but even seeds X</a:t>
            </a:r>
            <a:r>
              <a:rPr lang="en-US" baseline="-25000" dirty="0" smtClean="0">
                <a:latin typeface="Centaur" pitchFamily="18" charset="0"/>
              </a:rPr>
              <a:t>0</a:t>
            </a:r>
            <a:r>
              <a:rPr lang="en-US" dirty="0" smtClean="0">
                <a:latin typeface="Centaur" pitchFamily="18" charset="0"/>
              </a:rPr>
              <a:t>=</a:t>
            </a:r>
            <a:r>
              <a:rPr lang="en-US" dirty="0" smtClean="0">
                <a:latin typeface="Calibri" pitchFamily="34" charset="0"/>
              </a:rPr>
              <a:t>2</a:t>
            </a:r>
            <a:r>
              <a:rPr lang="en-US" dirty="0" smtClean="0">
                <a:latin typeface="Centaur" pitchFamily="18" charset="0"/>
              </a:rPr>
              <a:t> and X</a:t>
            </a:r>
            <a:r>
              <a:rPr lang="en-US" baseline="-25000" dirty="0" smtClean="0">
                <a:latin typeface="Centaur" pitchFamily="18" charset="0"/>
              </a:rPr>
              <a:t>0</a:t>
            </a:r>
            <a:r>
              <a:rPr lang="en-US" dirty="0" smtClean="0">
                <a:latin typeface="Centaur" pitchFamily="18" charset="0"/>
              </a:rPr>
              <a:t>=4, yield periods of eight and four, both less than maximum. </a:t>
            </a: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p:cNvPicPr>
            <a:picLocks noGrp="1" noChangeAspect="1" noChangeArrowheads="1"/>
          </p:cNvPicPr>
          <p:nvPr>
            <p:ph idx="1"/>
          </p:nvPr>
        </p:nvPicPr>
        <p:blipFill>
          <a:blip r:embed="rId2"/>
          <a:srcRect/>
          <a:stretch>
            <a:fillRect/>
          </a:stretch>
        </p:blipFill>
        <p:spPr bwMode="auto">
          <a:xfrm>
            <a:off x="1882140" y="304800"/>
            <a:ext cx="9014460" cy="62484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85800"/>
          </a:xfrm>
        </p:spPr>
        <p:txBody>
          <a:bodyPr>
            <a:normAutofit/>
          </a:bodyPr>
          <a:lstStyle/>
          <a:p>
            <a:pPr algn="ctr"/>
            <a:r>
              <a:rPr lang="en-US" sz="3200" dirty="0" smtClean="0">
                <a:effectLst/>
                <a:latin typeface="Algerian" pitchFamily="82" charset="0"/>
              </a:rPr>
              <a:t>Tests for Random Numbers</a:t>
            </a:r>
            <a:endParaRPr lang="en-US" sz="3200" dirty="0">
              <a:effectLst/>
              <a:latin typeface="Algerian" pitchFamily="82" charset="0"/>
            </a:endParaRPr>
          </a:p>
        </p:txBody>
      </p:sp>
      <p:sp>
        <p:nvSpPr>
          <p:cNvPr id="3" name="Content Placeholder 2"/>
          <p:cNvSpPr>
            <a:spLocks noGrp="1"/>
          </p:cNvSpPr>
          <p:nvPr>
            <p:ph idx="1"/>
          </p:nvPr>
        </p:nvSpPr>
        <p:spPr>
          <a:xfrm>
            <a:off x="1287780" y="533400"/>
            <a:ext cx="10599420" cy="6324600"/>
          </a:xfrm>
        </p:spPr>
        <p:txBody>
          <a:bodyPr>
            <a:normAutofit/>
          </a:bodyPr>
          <a:lstStyle/>
          <a:p>
            <a:pPr>
              <a:buBlip>
                <a:blip r:embed="rId2"/>
              </a:buBlip>
            </a:pPr>
            <a:r>
              <a:rPr lang="en-US" sz="2800" dirty="0" smtClean="0">
                <a:latin typeface="Centaur" pitchFamily="18" charset="0"/>
              </a:rPr>
              <a:t>The desirable properties of random numbers are uniformity and independence. </a:t>
            </a:r>
          </a:p>
          <a:p>
            <a:pPr>
              <a:buBlip>
                <a:blip r:embed="rId2"/>
              </a:buBlip>
            </a:pPr>
            <a:r>
              <a:rPr lang="en-US" sz="2800" dirty="0" smtClean="0">
                <a:latin typeface="Centaur" pitchFamily="18" charset="0"/>
              </a:rPr>
              <a:t>To insure that these desirable properties are achieved, a number of tests can be performed.</a:t>
            </a:r>
          </a:p>
          <a:p>
            <a:pPr>
              <a:buBlip>
                <a:blip r:embed="rId2"/>
              </a:buBlip>
            </a:pPr>
            <a:r>
              <a:rPr lang="en-US" sz="2800" dirty="0" smtClean="0">
                <a:latin typeface="Centaur" pitchFamily="18" charset="0"/>
              </a:rPr>
              <a:t>Here The five types of tests are</a:t>
            </a:r>
          </a:p>
          <a:p>
            <a:pPr marL="916686" lvl="1" indent="-514350">
              <a:buClrTx/>
              <a:buFont typeface="+mj-lt"/>
              <a:buAutoNum type="romanLcPeriod"/>
            </a:pPr>
            <a:r>
              <a:rPr lang="en-US" sz="2400" dirty="0" smtClean="0">
                <a:latin typeface="Centaur" pitchFamily="18" charset="0"/>
              </a:rPr>
              <a:t> </a:t>
            </a:r>
            <a:r>
              <a:rPr lang="en-US" sz="2400" b="1" dirty="0" smtClean="0">
                <a:solidFill>
                  <a:srgbClr val="C00000"/>
                </a:solidFill>
                <a:latin typeface="Centaur" pitchFamily="18" charset="0"/>
              </a:rPr>
              <a:t>Frequency test:-</a:t>
            </a:r>
            <a:r>
              <a:rPr lang="en-US" sz="2400" dirty="0" smtClean="0">
                <a:latin typeface="Centaur" pitchFamily="18" charset="0"/>
              </a:rPr>
              <a:t>the chi- square test to compare the distribution of the set of numbers generated to a uniform distribution</a:t>
            </a:r>
          </a:p>
          <a:p>
            <a:pPr marL="916686" lvl="1" indent="-514350">
              <a:buClrTx/>
              <a:buFont typeface="+mj-lt"/>
              <a:buAutoNum type="romanLcPeriod"/>
            </a:pPr>
            <a:r>
              <a:rPr lang="en-US" sz="2400" b="1" dirty="0" smtClean="0">
                <a:solidFill>
                  <a:srgbClr val="C00000"/>
                </a:solidFill>
                <a:latin typeface="Centaur" pitchFamily="18" charset="0"/>
              </a:rPr>
              <a:t>Runs test:-</a:t>
            </a:r>
            <a:r>
              <a:rPr lang="en-US" sz="2400" dirty="0" smtClean="0">
                <a:latin typeface="Centaur" pitchFamily="18" charset="0"/>
              </a:rPr>
              <a:t> the runs above, and below the mean by comparing the actual values to expected values</a:t>
            </a:r>
          </a:p>
          <a:p>
            <a:pPr marL="916686" lvl="1" indent="-514350">
              <a:buClrTx/>
              <a:buFont typeface="+mj-lt"/>
              <a:buAutoNum type="romanLcPeriod"/>
            </a:pPr>
            <a:r>
              <a:rPr lang="en-US" sz="2400" b="1" dirty="0" smtClean="0">
                <a:solidFill>
                  <a:srgbClr val="C00000"/>
                </a:solidFill>
                <a:latin typeface="Centaur" pitchFamily="18" charset="0"/>
              </a:rPr>
              <a:t>Autocorrelation test: -</a:t>
            </a:r>
            <a:r>
              <a:rPr lang="en-US" sz="2400" dirty="0" smtClean="0">
                <a:latin typeface="Centaur" pitchFamily="18" charset="0"/>
              </a:rPr>
              <a:t>Tests the correlation between numbers and compares the sample correlation to the expected correlation  </a:t>
            </a:r>
          </a:p>
          <a:p>
            <a:pPr marL="916686" lvl="1" indent="-514350">
              <a:buClrTx/>
              <a:buFont typeface="+mj-lt"/>
              <a:buAutoNum type="romanLcPeriod"/>
            </a:pPr>
            <a:r>
              <a:rPr lang="en-US" sz="2400" b="1" dirty="0" smtClean="0">
                <a:solidFill>
                  <a:srgbClr val="C00000"/>
                </a:solidFill>
                <a:latin typeface="Centaur" pitchFamily="18" charset="0"/>
              </a:rPr>
              <a:t> Gap test:- </a:t>
            </a:r>
            <a:r>
              <a:rPr lang="en-US" sz="2400" dirty="0" smtClean="0">
                <a:latin typeface="Centaur" pitchFamily="18" charset="0"/>
              </a:rPr>
              <a:t> Counts the number of digits that appear between repetitions of particular digit </a:t>
            </a:r>
          </a:p>
          <a:p>
            <a:pPr marL="916686" lvl="1" indent="-514350">
              <a:buClrTx/>
              <a:buFont typeface="+mj-lt"/>
              <a:buAutoNum type="romanLcPeriod"/>
            </a:pPr>
            <a:r>
              <a:rPr lang="en-US" sz="2400" b="1" dirty="0" smtClean="0">
                <a:solidFill>
                  <a:srgbClr val="C00000"/>
                </a:solidFill>
                <a:latin typeface="Centaur" pitchFamily="18" charset="0"/>
              </a:rPr>
              <a:t>Poker test: </a:t>
            </a:r>
            <a:r>
              <a:rPr lang="en-US" sz="2400" dirty="0" smtClean="0">
                <a:solidFill>
                  <a:srgbClr val="C00000"/>
                </a:solidFill>
                <a:latin typeface="Centaur" pitchFamily="18" charset="0"/>
              </a:rPr>
              <a:t>- </a:t>
            </a:r>
            <a:r>
              <a:rPr lang="en-US" sz="2400" dirty="0" smtClean="0">
                <a:latin typeface="Centaur" pitchFamily="18" charset="0"/>
              </a:rPr>
              <a:t>Treats numbers grouped together as a poker hand. </a:t>
            </a:r>
            <a:endParaRPr lang="en-US" sz="2400" dirty="0">
              <a:latin typeface="Centaur"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09600"/>
          </a:xfrm>
        </p:spPr>
        <p:txBody>
          <a:bodyPr>
            <a:normAutofit fontScale="90000"/>
          </a:bodyPr>
          <a:lstStyle/>
          <a:p>
            <a:pPr algn="ctr"/>
            <a:r>
              <a:rPr lang="en-US" sz="3600" b="1" dirty="0" smtClean="0">
                <a:effectLst/>
                <a:latin typeface="Algerian" pitchFamily="82" charset="0"/>
              </a:rPr>
              <a:t>Frequency Tests</a:t>
            </a:r>
            <a:endParaRPr lang="en-US" sz="3600" dirty="0">
              <a:effectLst/>
              <a:latin typeface="Algerian" pitchFamily="82" charset="0"/>
            </a:endParaRPr>
          </a:p>
        </p:txBody>
      </p:sp>
      <p:sp>
        <p:nvSpPr>
          <p:cNvPr id="3" name="Content Placeholder 2"/>
          <p:cNvSpPr>
            <a:spLocks noGrp="1"/>
          </p:cNvSpPr>
          <p:nvPr>
            <p:ph idx="1"/>
          </p:nvPr>
        </p:nvSpPr>
        <p:spPr>
          <a:xfrm>
            <a:off x="1287780" y="457200"/>
            <a:ext cx="10599420" cy="6400800"/>
          </a:xfrm>
        </p:spPr>
        <p:txBody>
          <a:bodyPr>
            <a:normAutofit/>
          </a:bodyPr>
          <a:lstStyle/>
          <a:p>
            <a:pPr>
              <a:buFont typeface="Wingdings" pitchFamily="2" charset="2"/>
              <a:buChar char="Ø"/>
            </a:pPr>
            <a:r>
              <a:rPr lang="en-US" sz="2800" dirty="0" smtClean="0">
                <a:latin typeface="Centaur" pitchFamily="18" charset="0"/>
              </a:rPr>
              <a:t>Two different methods of testing are available. They are </a:t>
            </a:r>
          </a:p>
          <a:p>
            <a:pPr marL="916686" lvl="1" indent="-514350">
              <a:buClrTx/>
              <a:buFont typeface="+mj-lt"/>
              <a:buAutoNum type="romanLcPeriod"/>
            </a:pPr>
            <a:r>
              <a:rPr lang="en-US" sz="2400" dirty="0" smtClean="0">
                <a:latin typeface="Centaur" pitchFamily="18" charset="0"/>
              </a:rPr>
              <a:t>Kolmogorov-Smirnov  </a:t>
            </a:r>
          </a:p>
          <a:p>
            <a:pPr marL="916686" lvl="1" indent="-514350">
              <a:buClrTx/>
              <a:buFont typeface="+mj-lt"/>
              <a:buAutoNum type="romanLcPeriod"/>
            </a:pPr>
            <a:r>
              <a:rPr lang="en-US" sz="2400" dirty="0" smtClean="0">
                <a:latin typeface="Centaur" pitchFamily="18" charset="0"/>
              </a:rPr>
              <a:t>chi-square test. </a:t>
            </a:r>
          </a:p>
          <a:p>
            <a:pPr marL="642366" indent="-514350">
              <a:buClrTx/>
              <a:buNone/>
            </a:pPr>
            <a:r>
              <a:rPr lang="en-US" sz="2400" dirty="0" smtClean="0">
                <a:latin typeface="Centaur" pitchFamily="18" charset="0"/>
              </a:rPr>
              <a:t>For testing against a uniform cdf, the test procedure step as follows </a:t>
            </a:r>
          </a:p>
          <a:p>
            <a:pPr marL="642366" indent="-514350">
              <a:buClrTx/>
              <a:buNone/>
            </a:pPr>
            <a:r>
              <a:rPr lang="en-US" sz="2400" b="1" dirty="0" smtClean="0">
                <a:solidFill>
                  <a:srgbClr val="C00000"/>
                </a:solidFill>
                <a:latin typeface="Centaur" pitchFamily="18" charset="0"/>
              </a:rPr>
              <a:t>Step-</a:t>
            </a:r>
            <a:r>
              <a:rPr lang="en-US" sz="2400" b="1" dirty="0" smtClean="0">
                <a:solidFill>
                  <a:srgbClr val="C00000"/>
                </a:solidFill>
                <a:latin typeface="Calibri" pitchFamily="34" charset="0"/>
              </a:rPr>
              <a:t>1</a:t>
            </a:r>
            <a:r>
              <a:rPr lang="en-US" sz="2400" b="1" dirty="0" smtClean="0">
                <a:solidFill>
                  <a:srgbClr val="C00000"/>
                </a:solidFill>
                <a:latin typeface="Centaur" pitchFamily="18" charset="0"/>
              </a:rPr>
              <a:t>:</a:t>
            </a:r>
            <a:r>
              <a:rPr lang="en-US" sz="2400" dirty="0" smtClean="0">
                <a:latin typeface="Centaur" pitchFamily="18" charset="0"/>
              </a:rPr>
              <a:t> Rank the data from smallest to largest. Let R (i) denote the ith smallest observation, so that  </a:t>
            </a:r>
            <a:r>
              <a:rPr lang="en-US" sz="1600" b="1" dirty="0" smtClean="0">
                <a:solidFill>
                  <a:srgbClr val="C00000"/>
                </a:solidFill>
                <a:latin typeface="Centaur" pitchFamily="18" charset="0"/>
              </a:rPr>
              <a:t>R (</a:t>
            </a:r>
            <a:r>
              <a:rPr lang="en-US" sz="1600" b="1" dirty="0" smtClean="0">
                <a:solidFill>
                  <a:srgbClr val="C00000"/>
                </a:solidFill>
                <a:latin typeface="Calibri" pitchFamily="34" charset="0"/>
              </a:rPr>
              <a:t>1</a:t>
            </a:r>
            <a:r>
              <a:rPr lang="en-US" sz="1600" b="1" dirty="0" smtClean="0">
                <a:solidFill>
                  <a:srgbClr val="C00000"/>
                </a:solidFill>
                <a:latin typeface="Centaur" pitchFamily="18" charset="0"/>
              </a:rPr>
              <a:t>) &lt;= R (</a:t>
            </a:r>
            <a:r>
              <a:rPr lang="en-US" sz="1600" b="1" dirty="0" smtClean="0">
                <a:solidFill>
                  <a:srgbClr val="C00000"/>
                </a:solidFill>
                <a:latin typeface="Calibri" pitchFamily="34" charset="0"/>
              </a:rPr>
              <a:t>2</a:t>
            </a:r>
            <a:r>
              <a:rPr lang="en-US" sz="1600" b="1" dirty="0" smtClean="0">
                <a:solidFill>
                  <a:srgbClr val="C00000"/>
                </a:solidFill>
                <a:latin typeface="Centaur" pitchFamily="18" charset="0"/>
              </a:rPr>
              <a:t>) &lt;= • • • &lt;= R (N)</a:t>
            </a:r>
          </a:p>
          <a:p>
            <a:pPr marL="642366" indent="-514350">
              <a:buClrTx/>
              <a:buNone/>
            </a:pPr>
            <a:endParaRPr lang="en-US" sz="1600" b="1" dirty="0" smtClean="0">
              <a:solidFill>
                <a:srgbClr val="C00000"/>
              </a:solidFill>
              <a:latin typeface="Centaur" pitchFamily="18" charset="0"/>
            </a:endParaRPr>
          </a:p>
          <a:p>
            <a:pPr marL="642366" indent="-514350">
              <a:buClrTx/>
              <a:buNone/>
            </a:pPr>
            <a:endParaRPr lang="en-US" sz="2400" dirty="0" smtClean="0">
              <a:latin typeface="Centaur" pitchFamily="18" charset="0"/>
            </a:endParaRPr>
          </a:p>
          <a:p>
            <a:pPr marL="642366" indent="-514350">
              <a:buClrTx/>
              <a:buFont typeface="+mj-lt"/>
              <a:buAutoNum type="romanLcPeriod"/>
            </a:pPr>
            <a:endParaRPr lang="en-US" dirty="0">
              <a:latin typeface="Centaur" pitchFamily="18" charset="0"/>
            </a:endParaRPr>
          </a:p>
        </p:txBody>
      </p:sp>
      <p:pic>
        <p:nvPicPr>
          <p:cNvPr id="5" name="Picture 2"/>
          <p:cNvPicPr>
            <a:picLocks noChangeAspect="1" noChangeArrowheads="1"/>
          </p:cNvPicPr>
          <p:nvPr/>
        </p:nvPicPr>
        <p:blipFill>
          <a:blip r:embed="rId2"/>
          <a:srcRect/>
          <a:stretch>
            <a:fillRect/>
          </a:stretch>
        </p:blipFill>
        <p:spPr bwMode="auto">
          <a:xfrm>
            <a:off x="1386840" y="3048000"/>
            <a:ext cx="9806940" cy="2971800"/>
          </a:xfrm>
          <a:prstGeom prst="rect">
            <a:avLst/>
          </a:prstGeom>
          <a:noFill/>
          <a:ln w="9525">
            <a:noFill/>
            <a:miter lim="800000"/>
            <a:headEnd/>
            <a:tailEnd/>
          </a:ln>
          <a:effectLst/>
        </p:spPr>
      </p:pic>
      <p:sp>
        <p:nvSpPr>
          <p:cNvPr id="6" name="TextBox 5"/>
          <p:cNvSpPr txBox="1"/>
          <p:nvPr/>
        </p:nvSpPr>
        <p:spPr>
          <a:xfrm>
            <a:off x="1386840" y="6019800"/>
            <a:ext cx="10500360" cy="738664"/>
          </a:xfrm>
          <a:prstGeom prst="rect">
            <a:avLst/>
          </a:prstGeom>
          <a:noFill/>
        </p:spPr>
        <p:txBody>
          <a:bodyPr wrap="square" rtlCol="0">
            <a:spAutoFit/>
          </a:bodyPr>
          <a:lstStyle/>
          <a:p>
            <a:r>
              <a:rPr lang="en-US" sz="2400" b="1" dirty="0" smtClean="0">
                <a:solidFill>
                  <a:srgbClr val="C00000"/>
                </a:solidFill>
                <a:latin typeface="Centaur" pitchFamily="18" charset="0"/>
              </a:rPr>
              <a:t>Step-3</a:t>
            </a:r>
            <a:r>
              <a:rPr lang="en-US" sz="2400" b="1" dirty="0" smtClean="0">
                <a:latin typeface="Centaur" pitchFamily="18" charset="0"/>
              </a:rPr>
              <a:t>:</a:t>
            </a:r>
            <a:r>
              <a:rPr lang="en-US" sz="2400" dirty="0" smtClean="0">
                <a:latin typeface="Centaur" pitchFamily="18" charset="0"/>
              </a:rPr>
              <a:t> Compute D = max (D+, D-).</a:t>
            </a:r>
          </a:p>
          <a:p>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87780" y="0"/>
            <a:ext cx="10599420" cy="6858000"/>
          </a:xfrm>
        </p:spPr>
        <p:txBody>
          <a:bodyPr>
            <a:normAutofit/>
          </a:bodyPr>
          <a:lstStyle/>
          <a:p>
            <a:r>
              <a:rPr lang="en-US" sz="2400" b="1" dirty="0" smtClean="0">
                <a:solidFill>
                  <a:srgbClr val="C00000"/>
                </a:solidFill>
                <a:latin typeface="Centaur" pitchFamily="18" charset="0"/>
              </a:rPr>
              <a:t>Step-4: </a:t>
            </a:r>
            <a:r>
              <a:rPr lang="en-US" sz="2400" dirty="0" smtClean="0">
                <a:latin typeface="Centaur" pitchFamily="18" charset="0"/>
              </a:rPr>
              <a:t>Determine the critical value, </a:t>
            </a:r>
            <a:r>
              <a:rPr lang="en-US" sz="2400" dirty="0" smtClean="0">
                <a:latin typeface="Arial" pitchFamily="34" charset="0"/>
                <a:cs typeface="Arial" pitchFamily="34" charset="0"/>
              </a:rPr>
              <a:t>D</a:t>
            </a:r>
            <a:r>
              <a:rPr lang="en-US" sz="2400" dirty="0" smtClean="0">
                <a:latin typeface="Constantia" pitchFamily="18" charset="0"/>
                <a:cs typeface="Arial" pitchFamily="34" charset="0"/>
              </a:rPr>
              <a:t>α</a:t>
            </a:r>
            <a:r>
              <a:rPr lang="en-US" sz="2400" dirty="0" smtClean="0">
                <a:latin typeface="Arial" pitchFamily="34" charset="0"/>
                <a:cs typeface="Arial" pitchFamily="34" charset="0"/>
              </a:rPr>
              <a:t>,</a:t>
            </a:r>
            <a:r>
              <a:rPr lang="en-US" sz="2400" dirty="0" smtClean="0">
                <a:latin typeface="Centaur" pitchFamily="18" charset="0"/>
              </a:rPr>
              <a:t> Let </a:t>
            </a:r>
            <a:r>
              <a:rPr lang="en-US" sz="2400" dirty="0" smtClean="0">
                <a:latin typeface="Constantia" pitchFamily="18" charset="0"/>
                <a:cs typeface="Arial" pitchFamily="34" charset="0"/>
              </a:rPr>
              <a:t>α</a:t>
            </a:r>
            <a:r>
              <a:rPr lang="en-US" sz="2400" dirty="0" smtClean="0">
                <a:latin typeface="Centaur" pitchFamily="18" charset="0"/>
              </a:rPr>
              <a:t>=</a:t>
            </a:r>
            <a:r>
              <a:rPr lang="en-US" sz="2400" dirty="0" smtClean="0">
                <a:latin typeface="Calibri" pitchFamily="34" charset="0"/>
              </a:rPr>
              <a:t>0.05</a:t>
            </a:r>
            <a:r>
              <a:rPr lang="en-US" sz="2400" dirty="0" smtClean="0">
                <a:latin typeface="Centaur" pitchFamily="18" charset="0"/>
              </a:rPr>
              <a:t>.</a:t>
            </a:r>
          </a:p>
          <a:p>
            <a:r>
              <a:rPr lang="en-US" sz="2400" b="1" dirty="0" smtClean="0">
                <a:solidFill>
                  <a:srgbClr val="C00000"/>
                </a:solidFill>
                <a:latin typeface="Centaur" pitchFamily="18" charset="0"/>
              </a:rPr>
              <a:t>Step-5:</a:t>
            </a:r>
            <a:r>
              <a:rPr lang="en-US" sz="2400" dirty="0" smtClean="0">
                <a:solidFill>
                  <a:srgbClr val="C00000"/>
                </a:solidFill>
                <a:latin typeface="Centaur" pitchFamily="18" charset="0"/>
              </a:rPr>
              <a:t> </a:t>
            </a:r>
            <a:r>
              <a:rPr lang="en-US" sz="2400" dirty="0" smtClean="0">
                <a:latin typeface="Centaur" pitchFamily="18" charset="0"/>
              </a:rPr>
              <a:t>If the sample statistic D is greater than the critical value, </a:t>
            </a:r>
            <a:r>
              <a:rPr lang="en-US" sz="2400" dirty="0" smtClean="0">
                <a:latin typeface="Calibri" pitchFamily="34" charset="0"/>
              </a:rPr>
              <a:t>Dα</a:t>
            </a:r>
            <a:r>
              <a:rPr lang="en-US" sz="2400" dirty="0" smtClean="0">
                <a:latin typeface="Centaur" pitchFamily="18" charset="0"/>
              </a:rPr>
              <a:t>, the null hypothesis that the data are a sample from a uniform distribution is rejected</a:t>
            </a:r>
            <a:r>
              <a:rPr lang="en-US" sz="2400" dirty="0" smtClean="0"/>
              <a:t>.</a:t>
            </a:r>
          </a:p>
          <a:p>
            <a:r>
              <a:rPr lang="en-US" sz="2400" u="sng" dirty="0" smtClean="0">
                <a:latin typeface="Centaur" pitchFamily="18" charset="0"/>
              </a:rPr>
              <a:t>EXAMPLE</a:t>
            </a:r>
          </a:p>
          <a:p>
            <a:pPr>
              <a:buNone/>
            </a:pPr>
            <a:r>
              <a:rPr lang="en-US" sz="2400" dirty="0" smtClean="0">
                <a:latin typeface="Centaur" pitchFamily="18" charset="0"/>
              </a:rPr>
              <a:t>Suppose that the five numbers </a:t>
            </a:r>
            <a:r>
              <a:rPr lang="en-US" sz="2400" dirty="0" smtClean="0">
                <a:latin typeface="Calibri" pitchFamily="34" charset="0"/>
              </a:rPr>
              <a:t>0.44, 0.81, 0.14, 0.05, 0.93 </a:t>
            </a:r>
            <a:r>
              <a:rPr lang="en-US" sz="2400" dirty="0" smtClean="0">
                <a:latin typeface="Centaur" pitchFamily="18" charset="0"/>
              </a:rPr>
              <a:t>were generated, and it is desired to perform a test for uniformity using the Kolmogorov-Smirnov test with a level of significance a of 0.05</a:t>
            </a:r>
          </a:p>
          <a:p>
            <a:pPr>
              <a:buFont typeface="Wingdings" pitchFamily="2" charset="2"/>
              <a:buChar char="Ø"/>
            </a:pPr>
            <a:r>
              <a:rPr lang="en-US" sz="2400" dirty="0" smtClean="0">
                <a:latin typeface="Centaur" pitchFamily="18" charset="0"/>
              </a:rPr>
              <a:t>First, the numbers must be ranked from smallest to largest. The calculations can be facilitated by use the following table</a:t>
            </a:r>
          </a:p>
          <a:p>
            <a:pPr>
              <a:buNone/>
            </a:pPr>
            <a:endParaRPr lang="en-US" sz="2400" dirty="0">
              <a:latin typeface="Centaur" pitchFamily="18" charset="0"/>
            </a:endParaRPr>
          </a:p>
        </p:txBody>
      </p:sp>
      <p:pic>
        <p:nvPicPr>
          <p:cNvPr id="4" name="Content Placeholder 3"/>
          <p:cNvPicPr>
            <a:picLocks/>
          </p:cNvPicPr>
          <p:nvPr/>
        </p:nvPicPr>
        <p:blipFill>
          <a:blip r:embed="rId2"/>
          <a:srcRect/>
          <a:stretch>
            <a:fillRect/>
          </a:stretch>
        </p:blipFill>
        <p:spPr bwMode="auto">
          <a:xfrm>
            <a:off x="2080260" y="4267200"/>
            <a:ext cx="9311640" cy="2590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287780" y="0"/>
            <a:ext cx="10599420" cy="6858000"/>
          </a:xfrm>
        </p:spPr>
        <p:txBody>
          <a:bodyPr>
            <a:normAutofit/>
          </a:bodyPr>
          <a:lstStyle/>
          <a:p>
            <a:r>
              <a:rPr lang="en-US" sz="2400" dirty="0" smtClean="0">
                <a:latin typeface="Centaur" pitchFamily="18" charset="0"/>
              </a:rPr>
              <a:t>The top row lists the numbers from smallest </a:t>
            </a:r>
            <a:r>
              <a:rPr lang="en-US" sz="2400" dirty="0" smtClean="0">
                <a:latin typeface="Calibri" pitchFamily="34" charset="0"/>
              </a:rPr>
              <a:t>(R(1) ) </a:t>
            </a:r>
            <a:r>
              <a:rPr lang="en-US" sz="2400" dirty="0" smtClean="0">
                <a:latin typeface="Centaur" pitchFamily="18" charset="0"/>
              </a:rPr>
              <a:t>to largest </a:t>
            </a:r>
            <a:r>
              <a:rPr lang="en-US" sz="2400" dirty="0" smtClean="0">
                <a:latin typeface="Calibri" pitchFamily="34" charset="0"/>
              </a:rPr>
              <a:t>(R(n)</a:t>
            </a:r>
          </a:p>
          <a:p>
            <a:pPr>
              <a:lnSpc>
                <a:spcPct val="150000"/>
              </a:lnSpc>
            </a:pPr>
            <a:r>
              <a:rPr lang="en-US" sz="2400" dirty="0" smtClean="0">
                <a:latin typeface="Centaur" pitchFamily="18" charset="0"/>
              </a:rPr>
              <a:t>The computations for </a:t>
            </a:r>
            <a:r>
              <a:rPr lang="en-US" sz="2400" b="1" dirty="0" smtClean="0">
                <a:solidFill>
                  <a:srgbClr val="C00000"/>
                </a:solidFill>
                <a:latin typeface="Centaur" pitchFamily="18" charset="0"/>
              </a:rPr>
              <a:t>D+</a:t>
            </a:r>
            <a:r>
              <a:rPr lang="en-US" sz="2400" dirty="0" smtClean="0">
                <a:latin typeface="Centaur" pitchFamily="18" charset="0"/>
              </a:rPr>
              <a:t>, namely </a:t>
            </a:r>
            <a:r>
              <a:rPr lang="en-US" sz="2400" dirty="0" smtClean="0">
                <a:latin typeface="Calibri" pitchFamily="34" charset="0"/>
              </a:rPr>
              <a:t>i /N -R(i} </a:t>
            </a:r>
            <a:r>
              <a:rPr lang="en-US" sz="2400" dirty="0" smtClean="0">
                <a:latin typeface="Centaur" pitchFamily="18" charset="0"/>
              </a:rPr>
              <a:t>and for </a:t>
            </a:r>
            <a:r>
              <a:rPr lang="en-US" sz="2400" b="1" dirty="0" smtClean="0">
                <a:solidFill>
                  <a:srgbClr val="C00000"/>
                </a:solidFill>
                <a:latin typeface="Centaur" pitchFamily="18" charset="0"/>
              </a:rPr>
              <a:t>D-</a:t>
            </a:r>
            <a:r>
              <a:rPr lang="en-US" sz="2400" dirty="0" smtClean="0">
                <a:latin typeface="Centaur" pitchFamily="18" charset="0"/>
              </a:rPr>
              <a:t>, namely  </a:t>
            </a:r>
            <a:r>
              <a:rPr lang="en-US" sz="2400" dirty="0" smtClean="0">
                <a:latin typeface="Calibri" pitchFamily="34" charset="0"/>
              </a:rPr>
              <a:t>R(i ) - ( i - l ) / N, </a:t>
            </a:r>
            <a:r>
              <a:rPr lang="en-US" sz="2400" dirty="0" smtClean="0">
                <a:latin typeface="Centaur" pitchFamily="18" charset="0"/>
              </a:rPr>
              <a:t>are easily accomplished using the above table </a:t>
            </a:r>
          </a:p>
          <a:p>
            <a:pPr>
              <a:buNone/>
            </a:pPr>
            <a:r>
              <a:rPr lang="en-US" sz="2400" dirty="0" smtClean="0">
                <a:latin typeface="Centaur" pitchFamily="18" charset="0"/>
              </a:rPr>
              <a:t> The statistics are computed as D+ = </a:t>
            </a:r>
            <a:r>
              <a:rPr lang="en-US" sz="2400" dirty="0" smtClean="0">
                <a:latin typeface="Arial" pitchFamily="34" charset="0"/>
                <a:cs typeface="Arial" pitchFamily="34" charset="0"/>
              </a:rPr>
              <a:t>0.26</a:t>
            </a:r>
            <a:r>
              <a:rPr lang="en-US" sz="2400" dirty="0" smtClean="0">
                <a:latin typeface="Centaur" pitchFamily="18" charset="0"/>
              </a:rPr>
              <a:t> and D- = </a:t>
            </a:r>
            <a:r>
              <a:rPr lang="en-US" sz="2400" dirty="0" smtClean="0">
                <a:latin typeface="Arial" pitchFamily="34" charset="0"/>
                <a:cs typeface="Arial" pitchFamily="34" charset="0"/>
              </a:rPr>
              <a:t>0.21</a:t>
            </a:r>
            <a:r>
              <a:rPr lang="en-US" sz="2400" dirty="0" smtClean="0">
                <a:latin typeface="Centaur" pitchFamily="18" charset="0"/>
              </a:rPr>
              <a:t>. Therefore, D = max </a:t>
            </a:r>
            <a:r>
              <a:rPr lang="en-US" sz="2400" dirty="0" smtClean="0">
                <a:latin typeface="Arial" pitchFamily="34" charset="0"/>
                <a:cs typeface="Arial" pitchFamily="34" charset="0"/>
              </a:rPr>
              <a:t>{0.26, 0.21} = 0.26. </a:t>
            </a:r>
          </a:p>
          <a:p>
            <a:endParaRPr lang="en-US" sz="2400" dirty="0" smtClean="0">
              <a:latin typeface="Centaur" pitchFamily="18" charset="0"/>
            </a:endParaRPr>
          </a:p>
          <a:p>
            <a:pPr>
              <a:lnSpc>
                <a:spcPct val="150000"/>
              </a:lnSpc>
            </a:pPr>
            <a:r>
              <a:rPr lang="en-US" sz="2400" dirty="0" smtClean="0">
                <a:latin typeface="Centaur" pitchFamily="18" charset="0"/>
              </a:rPr>
              <a:t>The critical value of D, obtained from Table A.8 for a = 0.05 and  N =5, is 0.565. </a:t>
            </a:r>
          </a:p>
          <a:p>
            <a:pPr>
              <a:lnSpc>
                <a:spcPct val="150000"/>
              </a:lnSpc>
            </a:pPr>
            <a:r>
              <a:rPr lang="en-US" sz="2400" dirty="0" smtClean="0">
                <a:latin typeface="Centaur" pitchFamily="18" charset="0"/>
              </a:rPr>
              <a:t>Since the computed value, 0.26, is less than the tabulated critical value, 0.565, the hypothesis of no difference between the distribution of the generated numbers and the uniform distribution is not rejected.</a:t>
            </a:r>
          </a:p>
          <a:p>
            <a:pPr>
              <a:buNone/>
            </a:pPr>
            <a:endParaRPr lang="en-US" sz="2400" dirty="0">
              <a:latin typeface="Calibri"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solidFill>
                  <a:schemeClr val="tx1"/>
                </a:solidFill>
                <a:latin typeface="Algerian" pitchFamily="82" charset="0"/>
              </a:rPr>
              <a:t>Random-Number Generation</a:t>
            </a:r>
            <a:endParaRPr lang="en-US" dirty="0"/>
          </a:p>
        </p:txBody>
      </p:sp>
      <p:sp>
        <p:nvSpPr>
          <p:cNvPr id="3" name="Content Placeholder 2"/>
          <p:cNvSpPr>
            <a:spLocks noGrp="1"/>
          </p:cNvSpPr>
          <p:nvPr>
            <p:ph idx="1"/>
          </p:nvPr>
        </p:nvSpPr>
        <p:spPr>
          <a:xfrm>
            <a:off x="1295400" y="1447800"/>
            <a:ext cx="10591800" cy="5257800"/>
          </a:xfrm>
        </p:spPr>
        <p:txBody>
          <a:bodyPr>
            <a:normAutofit fontScale="92500" lnSpcReduction="10000"/>
          </a:bodyPr>
          <a:lstStyle/>
          <a:p>
            <a:r>
              <a:rPr lang="en-US" dirty="0">
                <a:latin typeface="Centaur" pitchFamily="18" charset="0"/>
              </a:rPr>
              <a:t>is a </a:t>
            </a:r>
            <a:r>
              <a:rPr lang="en-US" dirty="0" smtClean="0">
                <a:latin typeface="Centaur" pitchFamily="18" charset="0"/>
              </a:rPr>
              <a:t>computational </a:t>
            </a:r>
            <a:r>
              <a:rPr lang="en-US" dirty="0">
                <a:latin typeface="Centaur" pitchFamily="18" charset="0"/>
              </a:rPr>
              <a:t>or physical device designed to generate a sequence of </a:t>
            </a:r>
            <a:r>
              <a:rPr lang="en-US" dirty="0" smtClean="0">
                <a:latin typeface="Centaur" pitchFamily="18" charset="0"/>
              </a:rPr>
              <a:t>numbers </a:t>
            </a:r>
            <a:r>
              <a:rPr lang="en-US" dirty="0">
                <a:latin typeface="Centaur" pitchFamily="18" charset="0"/>
              </a:rPr>
              <a:t>or symbols that cannot be reasonably predicted better than by a </a:t>
            </a:r>
            <a:r>
              <a:rPr lang="en-US" dirty="0" smtClean="0">
                <a:latin typeface="Centaur" pitchFamily="18" charset="0"/>
              </a:rPr>
              <a:t>random chance</a:t>
            </a:r>
            <a:r>
              <a:rPr lang="en-US" dirty="0">
                <a:latin typeface="Centaur" pitchFamily="18" charset="0"/>
              </a:rPr>
              <a:t>.</a:t>
            </a:r>
            <a:r>
              <a:rPr lang="en-US" dirty="0" smtClean="0">
                <a:latin typeface="Centaur" pitchFamily="18" charset="0"/>
              </a:rPr>
              <a:t>.</a:t>
            </a:r>
          </a:p>
          <a:p>
            <a:r>
              <a:rPr lang="en-US" dirty="0">
                <a:latin typeface="Centaur" pitchFamily="18" charset="0"/>
              </a:rPr>
              <a:t>A sequence in which each term is </a:t>
            </a:r>
            <a:r>
              <a:rPr lang="en-US" dirty="0" smtClean="0">
                <a:latin typeface="Centaur" pitchFamily="18" charset="0"/>
              </a:rPr>
              <a:t>unpredictable.</a:t>
            </a:r>
          </a:p>
          <a:p>
            <a:r>
              <a:rPr lang="en-US" dirty="0">
                <a:latin typeface="Centaur" pitchFamily="18" charset="0"/>
              </a:rPr>
              <a:t>A random number is a number chosen as if by chance from some specified </a:t>
            </a:r>
            <a:r>
              <a:rPr lang="en-US" dirty="0" smtClean="0">
                <a:latin typeface="Centaur" pitchFamily="18" charset="0"/>
              </a:rPr>
              <a:t>distribution.</a:t>
            </a:r>
          </a:p>
          <a:p>
            <a:r>
              <a:rPr lang="en-US" dirty="0">
                <a:latin typeface="Centaur" pitchFamily="18" charset="0"/>
              </a:rPr>
              <a:t>Random numbers are numbers that occur in a sequence such that two conditions are met:</a:t>
            </a:r>
            <a:r>
              <a:rPr lang="en-US" dirty="0" smtClean="0">
                <a:latin typeface="Centaur" pitchFamily="18" charset="0"/>
              </a:rPr>
              <a:t> </a:t>
            </a:r>
          </a:p>
          <a:p>
            <a:r>
              <a:rPr lang="en-US" dirty="0">
                <a:latin typeface="Centaur" pitchFamily="18" charset="0"/>
              </a:rPr>
              <a:t>Computer generated "Random Numbers" are used in many </a:t>
            </a:r>
            <a:r>
              <a:rPr lang="en-US" dirty="0" smtClean="0">
                <a:latin typeface="Centaur" pitchFamily="18" charset="0"/>
              </a:rPr>
              <a:t>applications.</a:t>
            </a:r>
          </a:p>
          <a:p>
            <a:r>
              <a:rPr lang="en-US" dirty="0" smtClean="0">
                <a:latin typeface="Centaur" pitchFamily="18" charset="0"/>
              </a:rPr>
              <a:t>Ex. Design game</a:t>
            </a:r>
          </a:p>
          <a:p>
            <a:endParaRPr lang="en-US" dirty="0">
              <a:latin typeface="Centaur" pitchFamily="18" charset="0"/>
            </a:endParaRPr>
          </a:p>
          <a:p>
            <a:endParaRPr lang="en-US" dirty="0">
              <a:latin typeface="Centaur" pitchFamily="18" charset="0"/>
            </a:endParaRPr>
          </a:p>
          <a:p>
            <a:endParaRPr lang="en-US" dirty="0"/>
          </a:p>
        </p:txBody>
      </p:sp>
    </p:spTree>
    <p:extLst>
      <p:ext uri="{BB962C8B-B14F-4D97-AF65-F5344CB8AC3E}">
        <p14:creationId xmlns:p14="http://schemas.microsoft.com/office/powerpoint/2010/main" val="35595455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85800"/>
          </a:xfrm>
        </p:spPr>
        <p:txBody>
          <a:bodyPr>
            <a:normAutofit/>
          </a:bodyPr>
          <a:lstStyle/>
          <a:p>
            <a:pPr algn="ctr"/>
            <a:r>
              <a:rPr lang="en-US" sz="3200" dirty="0" smtClean="0">
                <a:effectLst/>
                <a:latin typeface="Algerian" pitchFamily="82" charset="0"/>
              </a:rPr>
              <a:t>The chi-square test</a:t>
            </a:r>
            <a:endParaRPr lang="en-US" sz="3200" dirty="0">
              <a:effectLst/>
              <a:latin typeface="Algerian" pitchFamily="82" charset="0"/>
            </a:endParaRPr>
          </a:p>
        </p:txBody>
      </p:sp>
      <p:sp>
        <p:nvSpPr>
          <p:cNvPr id="3" name="Content Placeholder 2"/>
          <p:cNvSpPr>
            <a:spLocks noGrp="1"/>
          </p:cNvSpPr>
          <p:nvPr>
            <p:ph idx="1"/>
          </p:nvPr>
        </p:nvSpPr>
        <p:spPr>
          <a:xfrm>
            <a:off x="1287780" y="762000"/>
            <a:ext cx="10599420" cy="6096000"/>
          </a:xfrm>
        </p:spPr>
        <p:txBody>
          <a:bodyPr>
            <a:normAutofit/>
          </a:bodyPr>
          <a:lstStyle/>
          <a:p>
            <a:r>
              <a:rPr lang="en-US" sz="2800" dirty="0" smtClean="0">
                <a:latin typeface="Centaur" pitchFamily="18" charset="0"/>
              </a:rPr>
              <a:t>The chi-square test uses the sample statistic</a:t>
            </a:r>
          </a:p>
          <a:p>
            <a:r>
              <a:rPr lang="en-US" sz="2800" dirty="0" smtClean="0">
                <a:latin typeface="Centaur" pitchFamily="18" charset="0"/>
              </a:rPr>
              <a:t> </a:t>
            </a:r>
          </a:p>
          <a:p>
            <a:endParaRPr lang="en-US" sz="2400" dirty="0">
              <a:latin typeface="Centaur" pitchFamily="18" charset="0"/>
            </a:endParaRPr>
          </a:p>
        </p:txBody>
      </p:sp>
      <p:sp>
        <p:nvSpPr>
          <p:cNvPr id="5" name="TextBox 4"/>
          <p:cNvSpPr txBox="1"/>
          <p:nvPr/>
        </p:nvSpPr>
        <p:spPr>
          <a:xfrm>
            <a:off x="1287780" y="2971801"/>
            <a:ext cx="10599420" cy="4062651"/>
          </a:xfrm>
          <a:prstGeom prst="rect">
            <a:avLst/>
          </a:prstGeom>
          <a:noFill/>
        </p:spPr>
        <p:txBody>
          <a:bodyPr wrap="square" rtlCol="0">
            <a:spAutoFit/>
          </a:bodyPr>
          <a:lstStyle/>
          <a:p>
            <a:pPr>
              <a:buFont typeface="Wingdings" pitchFamily="2" charset="2"/>
              <a:buChar char="Ø"/>
            </a:pPr>
            <a:r>
              <a:rPr lang="en-US" sz="2400" b="1" dirty="0" smtClean="0">
                <a:solidFill>
                  <a:srgbClr val="FF0000"/>
                </a:solidFill>
                <a:latin typeface="Centaur" pitchFamily="18" charset="0"/>
              </a:rPr>
              <a:t>Ei </a:t>
            </a:r>
            <a:r>
              <a:rPr lang="en-US" sz="2400" dirty="0" smtClean="0">
                <a:latin typeface="Centaur" pitchFamily="18" charset="0"/>
              </a:rPr>
              <a:t>the expected number in each class is given by  </a:t>
            </a:r>
            <a:r>
              <a:rPr lang="en-US" sz="2400" b="1" dirty="0" smtClean="0">
                <a:solidFill>
                  <a:srgbClr val="C00000"/>
                </a:solidFill>
                <a:latin typeface="Centaur" pitchFamily="18" charset="0"/>
              </a:rPr>
              <a:t>Ei = N/n</a:t>
            </a:r>
          </a:p>
          <a:p>
            <a:r>
              <a:rPr lang="en-US" sz="2400" dirty="0" smtClean="0">
                <a:latin typeface="Centaur" pitchFamily="18" charset="0"/>
              </a:rPr>
              <a:t>Where  N is the total # of observation</a:t>
            </a:r>
          </a:p>
          <a:p>
            <a:r>
              <a:rPr lang="en-US" sz="2400" dirty="0" smtClean="0">
                <a:latin typeface="Centaur" pitchFamily="18" charset="0"/>
              </a:rPr>
              <a:t>Approximately the chi-square distribution with </a:t>
            </a:r>
            <a:r>
              <a:rPr lang="en-US" sz="2400" dirty="0" smtClean="0">
                <a:latin typeface="Calibri" pitchFamily="34" charset="0"/>
              </a:rPr>
              <a:t>n-1</a:t>
            </a:r>
            <a:r>
              <a:rPr lang="en-US" sz="2400" dirty="0" smtClean="0">
                <a:latin typeface="Centaur" pitchFamily="18" charset="0"/>
              </a:rPr>
              <a:t> degrees of freedom (where the critical values are tabulated in Table A.6)</a:t>
            </a:r>
          </a:p>
          <a:p>
            <a:r>
              <a:rPr lang="en-US" sz="2400" b="1" dirty="0" smtClean="0">
                <a:latin typeface="Centaur" pitchFamily="18" charset="0"/>
              </a:rPr>
              <a:t>EXAMPLE 3.6</a:t>
            </a:r>
          </a:p>
          <a:p>
            <a:r>
              <a:rPr lang="en-US" sz="2400" dirty="0" smtClean="0">
                <a:latin typeface="Centaur" pitchFamily="18" charset="0"/>
              </a:rPr>
              <a:t>Use the chi-square test with </a:t>
            </a:r>
            <a:r>
              <a:rPr lang="en-US" sz="2400" dirty="0" smtClean="0">
                <a:latin typeface="Constantia" pitchFamily="18" charset="0"/>
                <a:cs typeface="Arial" pitchFamily="34" charset="0"/>
              </a:rPr>
              <a:t>α</a:t>
            </a:r>
            <a:r>
              <a:rPr lang="en-US" sz="2400" dirty="0" smtClean="0">
                <a:latin typeface="Calibri" pitchFamily="34" charset="0"/>
              </a:rPr>
              <a:t> = 0.05 </a:t>
            </a:r>
            <a:r>
              <a:rPr lang="en-US" sz="2400" dirty="0" smtClean="0">
                <a:latin typeface="Centaur" pitchFamily="18" charset="0"/>
              </a:rPr>
              <a:t>to test whether the data shown below are uniformly distributed</a:t>
            </a:r>
          </a:p>
          <a:p>
            <a:r>
              <a:rPr lang="en-US" sz="2400" dirty="0" smtClean="0">
                <a:latin typeface="Centaur" pitchFamily="18" charset="0"/>
              </a:rPr>
              <a:t>The test uses </a:t>
            </a:r>
            <a:r>
              <a:rPr lang="en-US" sz="2400" dirty="0" smtClean="0">
                <a:latin typeface="Calibri" pitchFamily="34" charset="0"/>
              </a:rPr>
              <a:t>n = 10 </a:t>
            </a:r>
            <a:r>
              <a:rPr lang="en-US" sz="2400" dirty="0" smtClean="0">
                <a:latin typeface="Centaur" pitchFamily="18" charset="0"/>
              </a:rPr>
              <a:t>intervals of equal length, namely </a:t>
            </a:r>
            <a:r>
              <a:rPr lang="en-US" sz="2400" dirty="0" smtClean="0">
                <a:latin typeface="Calibri" pitchFamily="34" charset="0"/>
              </a:rPr>
              <a:t>[0, 0.10), [0.11, 0.20), . . . , [0.91, 1.0).</a:t>
            </a:r>
          </a:p>
          <a:p>
            <a:endParaRPr lang="en-US" sz="2400" b="1" dirty="0" smtClean="0">
              <a:solidFill>
                <a:srgbClr val="C00000"/>
              </a:solidFill>
              <a:latin typeface="Centaur" pitchFamily="18" charset="0"/>
            </a:endParaRPr>
          </a:p>
          <a:p>
            <a:endParaRPr lang="en-US" dirty="0"/>
          </a:p>
        </p:txBody>
      </p:sp>
      <p:pic>
        <p:nvPicPr>
          <p:cNvPr id="6" name="Picture 2"/>
          <p:cNvPicPr>
            <a:picLocks noChangeAspect="1" noChangeArrowheads="1"/>
          </p:cNvPicPr>
          <p:nvPr/>
        </p:nvPicPr>
        <p:blipFill>
          <a:blip r:embed="rId2"/>
          <a:srcRect/>
          <a:stretch>
            <a:fillRect/>
          </a:stretch>
        </p:blipFill>
        <p:spPr bwMode="auto">
          <a:xfrm>
            <a:off x="1386840" y="1295400"/>
            <a:ext cx="1050036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p:cNvPicPr>
          <p:nvPr>
            <p:ph idx="1"/>
          </p:nvPr>
        </p:nvPicPr>
        <p:blipFill>
          <a:blip r:embed="rId2"/>
          <a:srcRect/>
          <a:stretch>
            <a:fillRect/>
          </a:stretch>
        </p:blipFill>
        <p:spPr bwMode="auto">
          <a:xfrm>
            <a:off x="1386840" y="0"/>
            <a:ext cx="10005060" cy="1981200"/>
          </a:xfrm>
          <a:prstGeom prst="rect">
            <a:avLst/>
          </a:prstGeom>
          <a:noFill/>
          <a:ln w="9525">
            <a:noFill/>
            <a:miter lim="800000"/>
            <a:headEnd/>
            <a:tailEnd/>
          </a:ln>
        </p:spPr>
      </p:pic>
      <p:graphicFrame>
        <p:nvGraphicFramePr>
          <p:cNvPr id="7" name="Table 6"/>
          <p:cNvGraphicFramePr>
            <a:graphicFrameLocks noGrp="1"/>
          </p:cNvGraphicFramePr>
          <p:nvPr>
            <p:extLst>
              <p:ext uri="{D42A27DB-BD31-4B8C-83A1-F6EECF244321}">
                <p14:modId xmlns:p14="http://schemas.microsoft.com/office/powerpoint/2010/main" val="2266687341"/>
              </p:ext>
            </p:extLst>
          </p:nvPr>
        </p:nvGraphicFramePr>
        <p:xfrm>
          <a:off x="1752600" y="2209801"/>
          <a:ext cx="9639301" cy="2811017"/>
        </p:xfrm>
        <a:graphic>
          <a:graphicData uri="http://schemas.openxmlformats.org/drawingml/2006/table">
            <a:tbl>
              <a:tblPr/>
              <a:tblGrid>
                <a:gridCol w="1772305"/>
                <a:gridCol w="838338"/>
                <a:gridCol w="860651"/>
                <a:gridCol w="1434419"/>
                <a:gridCol w="2008188"/>
                <a:gridCol w="2725400"/>
              </a:tblGrid>
              <a:tr h="255547">
                <a:tc>
                  <a:txBody>
                    <a:bodyPr/>
                    <a:lstStyle/>
                    <a:p>
                      <a:pPr marL="0" marR="0" algn="just">
                        <a:lnSpc>
                          <a:spcPct val="115000"/>
                        </a:lnSpc>
                        <a:spcBef>
                          <a:spcPts val="0"/>
                        </a:spcBef>
                        <a:spcAft>
                          <a:spcPts val="0"/>
                        </a:spcAft>
                      </a:pPr>
                      <a:r>
                        <a:rPr lang="en-US" sz="1300" b="1" dirty="0">
                          <a:latin typeface="Times New Roman"/>
                          <a:ea typeface="Calibri"/>
                          <a:cs typeface="Times New Roman"/>
                        </a:rPr>
                        <a:t>Interval</a:t>
                      </a:r>
                      <a:endParaRPr lang="en-US" sz="1100"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b="1" dirty="0" err="1">
                          <a:latin typeface="Times New Roman"/>
                          <a:ea typeface="Calibri"/>
                          <a:cs typeface="Times New Roman"/>
                        </a:rPr>
                        <a:t>O</a:t>
                      </a:r>
                      <a:r>
                        <a:rPr lang="en-US" sz="1300" b="1" baseline="-25000" dirty="0" err="1">
                          <a:latin typeface="Times New Roman"/>
                          <a:ea typeface="Calibri"/>
                          <a:cs typeface="Times New Roman"/>
                        </a:rPr>
                        <a:t>i</a:t>
                      </a:r>
                      <a:endParaRPr lang="en-US" sz="1100"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b="1">
                          <a:latin typeface="Times New Roman"/>
                          <a:ea typeface="Calibri"/>
                          <a:cs typeface="Times New Roman"/>
                        </a:rPr>
                        <a:t>E</a:t>
                      </a:r>
                      <a:r>
                        <a:rPr lang="en-US" sz="1300" b="1" baseline="-25000">
                          <a:latin typeface="Times New Roman"/>
                          <a:ea typeface="Calibri"/>
                          <a:cs typeface="Times New Roman"/>
                        </a:rPr>
                        <a:t>i</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err="1">
                          <a:latin typeface="Times New Roman"/>
                          <a:ea typeface="Calibri"/>
                          <a:cs typeface="Times New Roman"/>
                        </a:rPr>
                        <a:t>O</a:t>
                      </a:r>
                      <a:r>
                        <a:rPr lang="en-US" sz="1300" b="1" baseline="-25000" dirty="0" err="1">
                          <a:latin typeface="Times New Roman"/>
                          <a:ea typeface="Calibri"/>
                          <a:cs typeface="Times New Roman"/>
                        </a:rPr>
                        <a:t>i</a:t>
                      </a:r>
                      <a:r>
                        <a:rPr lang="en-US" sz="1300" b="1" dirty="0">
                          <a:latin typeface="Times New Roman"/>
                          <a:ea typeface="Calibri"/>
                          <a:cs typeface="Times New Roman"/>
                        </a:rPr>
                        <a:t> -</a:t>
                      </a:r>
                      <a:r>
                        <a:rPr lang="en-US" sz="1300" b="1" dirty="0" err="1">
                          <a:latin typeface="Times New Roman"/>
                          <a:ea typeface="Calibri"/>
                          <a:cs typeface="Times New Roman"/>
                        </a:rPr>
                        <a:t>E</a:t>
                      </a:r>
                      <a:r>
                        <a:rPr lang="en-US" sz="1300" b="1" baseline="-25000" dirty="0" err="1">
                          <a:latin typeface="Times New Roman"/>
                          <a:ea typeface="Calibri"/>
                          <a:cs typeface="Times New Roman"/>
                        </a:rPr>
                        <a:t>i</a:t>
                      </a:r>
                      <a:endParaRPr lang="en-US" sz="1100"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a:latin typeface="Times New Roman"/>
                          <a:ea typeface="Calibri"/>
                          <a:cs typeface="Times New Roman"/>
                        </a:rPr>
                        <a:t>( O</a:t>
                      </a:r>
                      <a:r>
                        <a:rPr lang="en-US" sz="1300" b="1" baseline="-25000" dirty="0">
                          <a:latin typeface="Times New Roman"/>
                          <a:ea typeface="Calibri"/>
                          <a:cs typeface="Times New Roman"/>
                        </a:rPr>
                        <a:t>i</a:t>
                      </a:r>
                      <a:r>
                        <a:rPr lang="en-US" sz="1300" b="1" dirty="0">
                          <a:latin typeface="Times New Roman"/>
                          <a:ea typeface="Calibri"/>
                          <a:cs typeface="Times New Roman"/>
                        </a:rPr>
                        <a:t> -E</a:t>
                      </a:r>
                      <a:r>
                        <a:rPr lang="en-US" sz="1300" b="1" baseline="-25000" dirty="0">
                          <a:latin typeface="Times New Roman"/>
                          <a:ea typeface="Calibri"/>
                          <a:cs typeface="Times New Roman"/>
                        </a:rPr>
                        <a:t>i</a:t>
                      </a:r>
                      <a:r>
                        <a:rPr lang="en-US" sz="1300" b="1" dirty="0">
                          <a:latin typeface="Times New Roman"/>
                          <a:ea typeface="Calibri"/>
                          <a:cs typeface="Times New Roman"/>
                        </a:rPr>
                        <a:t> )</a:t>
                      </a:r>
                      <a:r>
                        <a:rPr lang="en-US" sz="1300" b="1" baseline="30000" dirty="0">
                          <a:latin typeface="Times New Roman"/>
                          <a:ea typeface="Calibri"/>
                          <a:cs typeface="Times New Roman"/>
                        </a:rPr>
                        <a:t>2</a:t>
                      </a:r>
                      <a:endParaRPr lang="en-US" sz="1100"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b="1" dirty="0">
                          <a:latin typeface="Times New Roman"/>
                          <a:ea typeface="Calibri"/>
                          <a:cs typeface="Times New Roman"/>
                        </a:rPr>
                        <a:t>( </a:t>
                      </a:r>
                      <a:r>
                        <a:rPr lang="en-US" sz="1300" b="1" dirty="0" err="1">
                          <a:latin typeface="Times New Roman"/>
                          <a:ea typeface="Calibri"/>
                          <a:cs typeface="Times New Roman"/>
                        </a:rPr>
                        <a:t>O</a:t>
                      </a:r>
                      <a:r>
                        <a:rPr lang="en-US" sz="1300" b="1" baseline="-25000" dirty="0" err="1">
                          <a:latin typeface="Times New Roman"/>
                          <a:ea typeface="Calibri"/>
                          <a:cs typeface="Times New Roman"/>
                        </a:rPr>
                        <a:t>i</a:t>
                      </a:r>
                      <a:r>
                        <a:rPr lang="en-US" sz="1300" b="1" dirty="0">
                          <a:latin typeface="Times New Roman"/>
                          <a:ea typeface="Calibri"/>
                          <a:cs typeface="Times New Roman"/>
                        </a:rPr>
                        <a:t> -</a:t>
                      </a:r>
                      <a:r>
                        <a:rPr lang="en-US" sz="1300" b="1" dirty="0" err="1">
                          <a:latin typeface="Times New Roman"/>
                          <a:ea typeface="Calibri"/>
                          <a:cs typeface="Times New Roman"/>
                        </a:rPr>
                        <a:t>E</a:t>
                      </a:r>
                      <a:r>
                        <a:rPr lang="en-US" sz="1300" b="1" baseline="-25000" dirty="0" err="1">
                          <a:latin typeface="Times New Roman"/>
                          <a:ea typeface="Calibri"/>
                          <a:cs typeface="Times New Roman"/>
                        </a:rPr>
                        <a:t>i</a:t>
                      </a:r>
                      <a:r>
                        <a:rPr lang="en-US" sz="1300" b="1" dirty="0">
                          <a:latin typeface="Times New Roman"/>
                          <a:ea typeface="Calibri"/>
                          <a:cs typeface="Times New Roman"/>
                        </a:rPr>
                        <a:t> )</a:t>
                      </a:r>
                      <a:r>
                        <a:rPr lang="en-US" sz="1300" b="1" baseline="30000" dirty="0">
                          <a:latin typeface="Times New Roman"/>
                          <a:ea typeface="Calibri"/>
                          <a:cs typeface="Times New Roman"/>
                        </a:rPr>
                        <a:t>2</a:t>
                      </a:r>
                      <a:r>
                        <a:rPr lang="en-US" sz="1300" b="1" dirty="0">
                          <a:latin typeface="Times New Roman"/>
                          <a:ea typeface="Calibri"/>
                          <a:cs typeface="Times New Roman"/>
                        </a:rPr>
                        <a:t> / </a:t>
                      </a:r>
                      <a:r>
                        <a:rPr lang="en-US" sz="1300" b="1" dirty="0" err="1">
                          <a:latin typeface="Times New Roman"/>
                          <a:ea typeface="Calibri"/>
                          <a:cs typeface="Times New Roman"/>
                        </a:rPr>
                        <a:t>E</a:t>
                      </a:r>
                      <a:r>
                        <a:rPr lang="en-US" sz="1300" b="1" baseline="-25000" dirty="0" err="1">
                          <a:latin typeface="Times New Roman"/>
                          <a:ea typeface="Calibri"/>
                          <a:cs typeface="Times New Roman"/>
                        </a:rPr>
                        <a:t>i</a:t>
                      </a:r>
                      <a:endParaRPr lang="en-US" sz="1100"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547">
                <a:tc>
                  <a:txBody>
                    <a:bodyPr/>
                    <a:lstStyle/>
                    <a:p>
                      <a:pPr marL="0" marR="0" algn="just">
                        <a:lnSpc>
                          <a:spcPct val="115000"/>
                        </a:lnSpc>
                        <a:spcBef>
                          <a:spcPts val="0"/>
                        </a:spcBef>
                        <a:spcAft>
                          <a:spcPts val="0"/>
                        </a:spcAft>
                      </a:pPr>
                      <a:r>
                        <a:rPr lang="en-US" sz="1300" b="1" dirty="0" smtClean="0">
                          <a:latin typeface="Times New Roman"/>
                          <a:ea typeface="Calibri"/>
                          <a:cs typeface="Times New Roman"/>
                        </a:rPr>
                        <a:t>1        (0-.10)</a:t>
                      </a:r>
                      <a:endParaRPr lang="en-US" sz="1100" b="1"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08</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dirty="0">
                          <a:latin typeface="Times New Roman"/>
                          <a:ea typeface="Calibri"/>
                          <a:cs typeface="Times New Roman"/>
                        </a:rPr>
                        <a:t>10</a:t>
                      </a:r>
                      <a:endParaRPr lang="en-US" sz="1100"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-2</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4</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0.4</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547">
                <a:tc>
                  <a:txBody>
                    <a:bodyPr/>
                    <a:lstStyle/>
                    <a:p>
                      <a:pPr marL="0" marR="0" algn="just">
                        <a:lnSpc>
                          <a:spcPct val="115000"/>
                        </a:lnSpc>
                        <a:spcBef>
                          <a:spcPts val="0"/>
                        </a:spcBef>
                        <a:spcAft>
                          <a:spcPts val="0"/>
                        </a:spcAft>
                      </a:pPr>
                      <a:r>
                        <a:rPr lang="en-US" sz="1300" b="1" dirty="0" smtClean="0">
                          <a:latin typeface="Times New Roman"/>
                          <a:ea typeface="Calibri"/>
                          <a:cs typeface="Times New Roman"/>
                        </a:rPr>
                        <a:t>2        (.11-</a:t>
                      </a:r>
                      <a:r>
                        <a:rPr lang="en-US" sz="1300" b="1" baseline="0" dirty="0" smtClean="0">
                          <a:latin typeface="Times New Roman"/>
                          <a:ea typeface="Calibri"/>
                          <a:cs typeface="Times New Roman"/>
                        </a:rPr>
                        <a:t> .20)</a:t>
                      </a:r>
                      <a:endParaRPr lang="en-US" sz="1100" b="1"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08</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-2</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4</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0.4</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547">
                <a:tc>
                  <a:txBody>
                    <a:bodyPr/>
                    <a:lstStyle/>
                    <a:p>
                      <a:pPr marL="0" marR="0" algn="just">
                        <a:lnSpc>
                          <a:spcPct val="115000"/>
                        </a:lnSpc>
                        <a:spcBef>
                          <a:spcPts val="0"/>
                        </a:spcBef>
                        <a:spcAft>
                          <a:spcPts val="0"/>
                        </a:spcAft>
                      </a:pPr>
                      <a:r>
                        <a:rPr lang="en-US" sz="1300" b="1" dirty="0" smtClean="0">
                          <a:latin typeface="Times New Roman"/>
                          <a:ea typeface="Calibri"/>
                          <a:cs typeface="Times New Roman"/>
                        </a:rPr>
                        <a:t>3        (.21-</a:t>
                      </a:r>
                      <a:r>
                        <a:rPr lang="en-US" sz="1300" b="1" baseline="0" dirty="0" smtClean="0">
                          <a:latin typeface="Times New Roman"/>
                          <a:ea typeface="Calibri"/>
                          <a:cs typeface="Times New Roman"/>
                        </a:rPr>
                        <a:t> .30)</a:t>
                      </a:r>
                      <a:endParaRPr lang="en-US" sz="1100" b="1"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547">
                <a:tc>
                  <a:txBody>
                    <a:bodyPr/>
                    <a:lstStyle/>
                    <a:p>
                      <a:pPr marL="0" marR="0" algn="just">
                        <a:lnSpc>
                          <a:spcPct val="115000"/>
                        </a:lnSpc>
                        <a:spcBef>
                          <a:spcPts val="0"/>
                        </a:spcBef>
                        <a:spcAft>
                          <a:spcPts val="0"/>
                        </a:spcAft>
                      </a:pPr>
                      <a:r>
                        <a:rPr lang="en-US" sz="1300" b="1" dirty="0" smtClean="0">
                          <a:latin typeface="Times New Roman"/>
                          <a:ea typeface="Calibri"/>
                          <a:cs typeface="Times New Roman"/>
                        </a:rPr>
                        <a:t>4        (.31- .40)</a:t>
                      </a:r>
                      <a:endParaRPr lang="en-US" sz="1100" b="1"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09</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-1</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1</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0.1</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547">
                <a:tc>
                  <a:txBody>
                    <a:bodyPr/>
                    <a:lstStyle/>
                    <a:p>
                      <a:pPr marL="0" marR="0" algn="just">
                        <a:lnSpc>
                          <a:spcPct val="115000"/>
                        </a:lnSpc>
                        <a:spcBef>
                          <a:spcPts val="0"/>
                        </a:spcBef>
                        <a:spcAft>
                          <a:spcPts val="0"/>
                        </a:spcAft>
                      </a:pPr>
                      <a:r>
                        <a:rPr lang="en-US" sz="1300" b="1" dirty="0" smtClean="0">
                          <a:latin typeface="Times New Roman"/>
                          <a:ea typeface="Calibri"/>
                          <a:cs typeface="Times New Roman"/>
                        </a:rPr>
                        <a:t>5        (.41- .50)</a:t>
                      </a:r>
                      <a:endParaRPr lang="en-US" sz="1100" b="1"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12</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2</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4</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0.4</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547">
                <a:tc>
                  <a:txBody>
                    <a:bodyPr/>
                    <a:lstStyle/>
                    <a:p>
                      <a:pPr marL="0" marR="0" algn="just">
                        <a:lnSpc>
                          <a:spcPct val="115000"/>
                        </a:lnSpc>
                        <a:spcBef>
                          <a:spcPts val="0"/>
                        </a:spcBef>
                        <a:spcAft>
                          <a:spcPts val="0"/>
                        </a:spcAft>
                      </a:pPr>
                      <a:r>
                        <a:rPr lang="en-US" sz="1300" b="1" dirty="0" smtClean="0">
                          <a:latin typeface="Times New Roman"/>
                          <a:ea typeface="Calibri"/>
                          <a:cs typeface="Times New Roman"/>
                        </a:rPr>
                        <a:t>6        (.51- .60)</a:t>
                      </a:r>
                      <a:endParaRPr lang="en-US" sz="1100" b="1"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08</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-2</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4</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0.4</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547">
                <a:tc>
                  <a:txBody>
                    <a:bodyPr/>
                    <a:lstStyle/>
                    <a:p>
                      <a:pPr marL="0" marR="0" algn="just">
                        <a:lnSpc>
                          <a:spcPct val="115000"/>
                        </a:lnSpc>
                        <a:spcBef>
                          <a:spcPts val="0"/>
                        </a:spcBef>
                        <a:spcAft>
                          <a:spcPts val="0"/>
                        </a:spcAft>
                      </a:pPr>
                      <a:r>
                        <a:rPr lang="en-US" sz="1300" b="1" dirty="0" smtClean="0">
                          <a:latin typeface="Times New Roman"/>
                          <a:ea typeface="Calibri"/>
                          <a:cs typeface="Times New Roman"/>
                        </a:rPr>
                        <a:t>7        (.61- .70)</a:t>
                      </a:r>
                      <a:endParaRPr lang="en-US" sz="1100" b="1"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547">
                <a:tc>
                  <a:txBody>
                    <a:bodyPr/>
                    <a:lstStyle/>
                    <a:p>
                      <a:pPr marL="0" marR="0" algn="just">
                        <a:lnSpc>
                          <a:spcPct val="115000"/>
                        </a:lnSpc>
                        <a:spcBef>
                          <a:spcPts val="0"/>
                        </a:spcBef>
                        <a:spcAft>
                          <a:spcPts val="0"/>
                        </a:spcAft>
                      </a:pPr>
                      <a:r>
                        <a:rPr lang="en-US" sz="1300" b="1" dirty="0" smtClean="0">
                          <a:latin typeface="Times New Roman"/>
                          <a:ea typeface="Calibri"/>
                          <a:cs typeface="Times New Roman"/>
                        </a:rPr>
                        <a:t>8        (.71- .80)</a:t>
                      </a:r>
                      <a:endParaRPr lang="en-US" sz="1100" b="1"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14</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4</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16</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1.6</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547">
                <a:tc>
                  <a:txBody>
                    <a:bodyPr/>
                    <a:lstStyle/>
                    <a:p>
                      <a:pPr marL="0" marR="0" algn="just">
                        <a:lnSpc>
                          <a:spcPct val="115000"/>
                        </a:lnSpc>
                        <a:spcBef>
                          <a:spcPts val="0"/>
                        </a:spcBef>
                        <a:spcAft>
                          <a:spcPts val="0"/>
                        </a:spcAft>
                      </a:pPr>
                      <a:r>
                        <a:rPr lang="en-US" sz="1300" b="1" dirty="0" smtClean="0">
                          <a:latin typeface="Times New Roman"/>
                          <a:ea typeface="Calibri"/>
                          <a:cs typeface="Times New Roman"/>
                        </a:rPr>
                        <a:t>9        (.81- .90)</a:t>
                      </a:r>
                      <a:endParaRPr lang="en-US" sz="1100" b="1"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0.0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5547">
                <a:tc>
                  <a:txBody>
                    <a:bodyPr/>
                    <a:lstStyle/>
                    <a:p>
                      <a:pPr marL="0" marR="0" algn="just">
                        <a:lnSpc>
                          <a:spcPct val="115000"/>
                        </a:lnSpc>
                        <a:spcBef>
                          <a:spcPts val="0"/>
                        </a:spcBef>
                        <a:spcAft>
                          <a:spcPts val="0"/>
                        </a:spcAft>
                      </a:pPr>
                      <a:r>
                        <a:rPr lang="en-US" sz="1300" b="1" dirty="0" smtClean="0">
                          <a:latin typeface="Times New Roman"/>
                          <a:ea typeface="Calibri"/>
                          <a:cs typeface="Times New Roman"/>
                        </a:rPr>
                        <a:t>10      (.91-</a:t>
                      </a:r>
                      <a:r>
                        <a:rPr lang="en-US" sz="1300" b="1" baseline="0" dirty="0" smtClean="0">
                          <a:latin typeface="Times New Roman"/>
                          <a:ea typeface="Calibri"/>
                          <a:cs typeface="Times New Roman"/>
                        </a:rPr>
                        <a:t> 1.00)</a:t>
                      </a:r>
                      <a:endParaRPr lang="en-US" sz="1100" b="1"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11</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300">
                          <a:latin typeface="Times New Roman"/>
                          <a:ea typeface="Calibri"/>
                          <a:cs typeface="Times New Roman"/>
                        </a:rPr>
                        <a:t>10</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1</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a:latin typeface="Times New Roman"/>
                          <a:ea typeface="Calibri"/>
                          <a:cs typeface="Times New Roman"/>
                        </a:rPr>
                        <a:t>1</a:t>
                      </a:r>
                      <a:endParaRPr lang="en-US" sz="110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300" dirty="0">
                          <a:latin typeface="Times New Roman"/>
                          <a:ea typeface="Calibri"/>
                          <a:cs typeface="Times New Roman"/>
                        </a:rPr>
                        <a:t>0.1</a:t>
                      </a:r>
                      <a:endParaRPr lang="en-US" sz="1100" dirty="0">
                        <a:latin typeface="Calibri"/>
                        <a:ea typeface="Calibri"/>
                        <a:cs typeface="Times New Roman"/>
                      </a:endParaRPr>
                    </a:p>
                  </a:txBody>
                  <a:tcPr marL="89154" marR="8915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8" name="TextBox 7"/>
          <p:cNvSpPr txBox="1"/>
          <p:nvPr/>
        </p:nvSpPr>
        <p:spPr>
          <a:xfrm>
            <a:off x="1287780" y="5181600"/>
            <a:ext cx="10203180" cy="1477328"/>
          </a:xfrm>
          <a:prstGeom prst="rect">
            <a:avLst/>
          </a:prstGeom>
          <a:noFill/>
        </p:spPr>
        <p:txBody>
          <a:bodyPr wrap="square" rtlCol="0">
            <a:spAutoFit/>
          </a:bodyPr>
          <a:lstStyle/>
          <a:p>
            <a:r>
              <a:rPr lang="en-US" sz="2400" dirty="0" smtClean="0">
                <a:latin typeface="Centaur" pitchFamily="18" charset="0"/>
              </a:rPr>
              <a:t>The value of </a:t>
            </a:r>
            <a:r>
              <a:rPr lang="en-US" sz="2400" dirty="0" smtClean="0"/>
              <a:t>X</a:t>
            </a:r>
            <a:r>
              <a:rPr lang="en-US" sz="2400" baseline="-25000" dirty="0" smtClean="0"/>
              <a:t>0</a:t>
            </a:r>
            <a:r>
              <a:rPr lang="en-US" sz="2400" baseline="30000" dirty="0" smtClean="0"/>
              <a:t>2</a:t>
            </a:r>
            <a:r>
              <a:rPr lang="en-US" sz="2400" dirty="0" smtClean="0"/>
              <a:t> is 3.4. </a:t>
            </a:r>
            <a:r>
              <a:rPr lang="en-US" sz="2400" dirty="0" smtClean="0">
                <a:latin typeface="Centaur" pitchFamily="18" charset="0"/>
              </a:rPr>
              <a:t>This is compared with the critical value </a:t>
            </a:r>
            <a:r>
              <a:rPr lang="en-US" sz="2400" dirty="0" smtClean="0"/>
              <a:t>X</a:t>
            </a:r>
            <a:r>
              <a:rPr lang="en-US" sz="2400" baseline="30000" dirty="0" smtClean="0"/>
              <a:t>2</a:t>
            </a:r>
            <a:r>
              <a:rPr lang="en-US" sz="2400" baseline="-25000" dirty="0" smtClean="0"/>
              <a:t>0.05,9 </a:t>
            </a:r>
            <a:r>
              <a:rPr lang="en-US" sz="2400" dirty="0" smtClean="0"/>
              <a:t>=16.9. </a:t>
            </a:r>
            <a:r>
              <a:rPr lang="en-US" sz="2400" dirty="0" smtClean="0">
                <a:latin typeface="Centaur" pitchFamily="18" charset="0"/>
              </a:rPr>
              <a:t>Since</a:t>
            </a:r>
            <a:r>
              <a:rPr lang="en-US" sz="2400" dirty="0" smtClean="0"/>
              <a:t> X</a:t>
            </a:r>
            <a:r>
              <a:rPr lang="en-US" sz="2400" baseline="-25000" dirty="0" smtClean="0"/>
              <a:t>0</a:t>
            </a:r>
            <a:r>
              <a:rPr lang="en-US" sz="2400" baseline="30000" dirty="0" smtClean="0"/>
              <a:t>2</a:t>
            </a:r>
            <a:r>
              <a:rPr lang="en-US" sz="2400" dirty="0" smtClean="0"/>
              <a:t> </a:t>
            </a:r>
            <a:r>
              <a:rPr lang="en-US" sz="2400" dirty="0" smtClean="0">
                <a:latin typeface="Centaur" pitchFamily="18" charset="0"/>
              </a:rPr>
              <a:t>is much smaller than the tabulated value</a:t>
            </a:r>
            <a:r>
              <a:rPr lang="en-US" sz="2400" dirty="0" smtClean="0"/>
              <a:t> </a:t>
            </a:r>
            <a:r>
              <a:rPr lang="en-US" sz="2400" dirty="0" smtClean="0">
                <a:latin typeface="Centaur" pitchFamily="18" charset="0"/>
              </a:rPr>
              <a:t>of</a:t>
            </a:r>
            <a:r>
              <a:rPr lang="en-US" sz="2400" dirty="0" smtClean="0"/>
              <a:t> X</a:t>
            </a:r>
            <a:r>
              <a:rPr lang="en-US" sz="2400" baseline="30000" dirty="0" smtClean="0"/>
              <a:t>2 </a:t>
            </a:r>
            <a:r>
              <a:rPr lang="en-US" sz="2400" baseline="-25000" dirty="0" smtClean="0"/>
              <a:t>0.05,9</a:t>
            </a:r>
            <a:r>
              <a:rPr lang="en-US" sz="2400" dirty="0" smtClean="0"/>
              <a:t> , </a:t>
            </a:r>
            <a:r>
              <a:rPr lang="en-US" sz="2400" dirty="0" smtClean="0">
                <a:latin typeface="Centaur" pitchFamily="18" charset="0"/>
              </a:rPr>
              <a:t>the null hypothesis of a uniform distribution is not rejected.</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533400"/>
          </a:xfrm>
        </p:spPr>
        <p:txBody>
          <a:bodyPr>
            <a:noAutofit/>
          </a:bodyPr>
          <a:lstStyle/>
          <a:p>
            <a:pPr algn="ctr"/>
            <a:r>
              <a:rPr lang="en-US" sz="3200" b="1" i="1" dirty="0" smtClean="0">
                <a:latin typeface="Algerian" pitchFamily="82" charset="0"/>
              </a:rPr>
              <a:t>Runs Tests</a:t>
            </a:r>
            <a:endParaRPr lang="en-US" sz="3200" dirty="0">
              <a:latin typeface="Algerian" pitchFamily="82" charset="0"/>
            </a:endParaRPr>
          </a:p>
        </p:txBody>
      </p:sp>
      <p:sp>
        <p:nvSpPr>
          <p:cNvPr id="3" name="Content Placeholder 2"/>
          <p:cNvSpPr>
            <a:spLocks noGrp="1"/>
          </p:cNvSpPr>
          <p:nvPr>
            <p:ph idx="1"/>
          </p:nvPr>
        </p:nvSpPr>
        <p:spPr>
          <a:xfrm>
            <a:off x="1287780" y="533400"/>
            <a:ext cx="10599420" cy="6324600"/>
          </a:xfrm>
        </p:spPr>
        <p:txBody>
          <a:bodyPr/>
          <a:lstStyle/>
          <a:p>
            <a:r>
              <a:rPr lang="en-US" sz="2400" b="1" dirty="0" smtClean="0">
                <a:solidFill>
                  <a:srgbClr val="C00000"/>
                </a:solidFill>
                <a:latin typeface="Centaur" pitchFamily="18" charset="0"/>
              </a:rPr>
              <a:t>Runs up and runs down</a:t>
            </a:r>
            <a:r>
              <a:rPr lang="en-US" sz="2400" b="1" i="1" dirty="0" smtClean="0">
                <a:solidFill>
                  <a:srgbClr val="C00000"/>
                </a:solidFill>
                <a:latin typeface="Centaur" pitchFamily="18" charset="0"/>
              </a:rPr>
              <a:t>. </a:t>
            </a:r>
            <a:r>
              <a:rPr lang="en-US" sz="2400" dirty="0" smtClean="0">
                <a:latin typeface="Centaur" pitchFamily="18" charset="0"/>
              </a:rPr>
              <a:t>The runs test examines the arrangement of numbers in a sequence to test the hypothesis of </a:t>
            </a:r>
            <a:r>
              <a:rPr lang="en-US" sz="2400" b="1" dirty="0" smtClean="0">
                <a:solidFill>
                  <a:srgbClr val="C00000"/>
                </a:solidFill>
                <a:latin typeface="Centaur" pitchFamily="18" charset="0"/>
              </a:rPr>
              <a:t>independence</a:t>
            </a:r>
            <a:r>
              <a:rPr lang="en-US" sz="2400" dirty="0" smtClean="0">
                <a:latin typeface="Centaur" pitchFamily="18" charset="0"/>
              </a:rPr>
              <a:t>.</a:t>
            </a:r>
          </a:p>
          <a:p>
            <a:r>
              <a:rPr lang="en-US" sz="2400" dirty="0" smtClean="0">
                <a:latin typeface="Centaur" pitchFamily="18" charset="0"/>
              </a:rPr>
              <a:t>Before defining a run, a look at a sequence of coin tosses will help with some terminology. Consider the following sequence generated by tossing a coin </a:t>
            </a:r>
            <a:r>
              <a:rPr lang="en-US" sz="2400" dirty="0" smtClean="0">
                <a:latin typeface="Calibri" pitchFamily="34" charset="0"/>
              </a:rPr>
              <a:t>10</a:t>
            </a:r>
            <a:r>
              <a:rPr lang="en-US" sz="2400" dirty="0" smtClean="0">
                <a:latin typeface="Centaur" pitchFamily="18" charset="0"/>
              </a:rPr>
              <a:t> times:</a:t>
            </a:r>
          </a:p>
          <a:p>
            <a:pPr algn="ctr">
              <a:buNone/>
            </a:pPr>
            <a:r>
              <a:rPr lang="en-US" sz="2400" b="1" i="1" dirty="0" smtClean="0">
                <a:latin typeface="Centaur" pitchFamily="18" charset="0"/>
              </a:rPr>
              <a:t>	</a:t>
            </a:r>
            <a:r>
              <a:rPr lang="en-US" sz="2400" dirty="0" smtClean="0">
                <a:latin typeface="Centaur" pitchFamily="18" charset="0"/>
              </a:rPr>
              <a:t>H T </a:t>
            </a:r>
            <a:r>
              <a:rPr lang="en-US" sz="2400" dirty="0" err="1" smtClean="0">
                <a:latin typeface="Centaur" pitchFamily="18" charset="0"/>
              </a:rPr>
              <a:t>T</a:t>
            </a:r>
            <a:r>
              <a:rPr lang="en-US" sz="2400" dirty="0" smtClean="0">
                <a:latin typeface="Centaur" pitchFamily="18" charset="0"/>
              </a:rPr>
              <a:t> H </a:t>
            </a:r>
            <a:r>
              <a:rPr lang="en-US" sz="2400" dirty="0" err="1" smtClean="0">
                <a:latin typeface="Centaur" pitchFamily="18" charset="0"/>
              </a:rPr>
              <a:t>H</a:t>
            </a:r>
            <a:r>
              <a:rPr lang="en-US" sz="2400" dirty="0" smtClean="0">
                <a:latin typeface="Centaur" pitchFamily="18" charset="0"/>
              </a:rPr>
              <a:t> T </a:t>
            </a:r>
            <a:r>
              <a:rPr lang="en-US" sz="2400" dirty="0" err="1" smtClean="0">
                <a:latin typeface="Centaur" pitchFamily="18" charset="0"/>
              </a:rPr>
              <a:t>T</a:t>
            </a:r>
            <a:r>
              <a:rPr lang="en-US" sz="2400" dirty="0" smtClean="0">
                <a:latin typeface="Centaur" pitchFamily="18" charset="0"/>
              </a:rPr>
              <a:t> </a:t>
            </a:r>
            <a:r>
              <a:rPr lang="en-US" sz="2400" dirty="0" err="1" smtClean="0">
                <a:latin typeface="Centaur" pitchFamily="18" charset="0"/>
              </a:rPr>
              <a:t>T</a:t>
            </a:r>
            <a:r>
              <a:rPr lang="en-US" sz="2400" dirty="0" smtClean="0">
                <a:latin typeface="Centaur" pitchFamily="18" charset="0"/>
              </a:rPr>
              <a:t> H T</a:t>
            </a:r>
          </a:p>
          <a:p>
            <a:pPr>
              <a:buFont typeface="Wingdings" pitchFamily="2" charset="2"/>
              <a:buChar char="Ø"/>
            </a:pPr>
            <a:r>
              <a:rPr lang="en-US" sz="2400" dirty="0" smtClean="0">
                <a:latin typeface="Centaur" pitchFamily="18" charset="0"/>
              </a:rPr>
              <a:t>There are three mutually exclusive outcomes, or events, with respect to the sequence.</a:t>
            </a:r>
          </a:p>
          <a:p>
            <a:pPr>
              <a:buFont typeface="Wingdings" pitchFamily="2" charset="2"/>
              <a:buChar char="Ø"/>
            </a:pPr>
            <a:r>
              <a:rPr lang="en-US" sz="2400" dirty="0" smtClean="0">
                <a:latin typeface="Centaur" pitchFamily="18" charset="0"/>
              </a:rPr>
              <a:t>The first head is preceded by no event and the last tail is succeeded by no event. Every sequence begins and ends with no event.</a:t>
            </a:r>
          </a:p>
          <a:p>
            <a:pPr>
              <a:buFont typeface="Wingdings" pitchFamily="2" charset="2"/>
              <a:buChar char="Ø"/>
            </a:pPr>
            <a:r>
              <a:rPr lang="en-US" sz="2400" dirty="0" smtClean="0">
                <a:latin typeface="Centaur" pitchFamily="18" charset="0"/>
              </a:rPr>
              <a:t>A run is defined as a succession of similar events preceded and followed by a different event.</a:t>
            </a:r>
          </a:p>
          <a:p>
            <a:pPr>
              <a:buFont typeface="Wingdings" pitchFamily="2" charset="2"/>
              <a:buChar char="Ø"/>
            </a:pPr>
            <a:r>
              <a:rPr lang="en-US" sz="2400" dirty="0" smtClean="0">
                <a:latin typeface="Centaur" pitchFamily="18" charset="0"/>
              </a:rPr>
              <a:t>There are two possible concerns in a runs test for a sequence of number. The </a:t>
            </a:r>
            <a:r>
              <a:rPr lang="en-US" sz="2400" dirty="0" smtClean="0">
                <a:solidFill>
                  <a:srgbClr val="C00000"/>
                </a:solidFill>
                <a:latin typeface="Centaur" pitchFamily="18" charset="0"/>
              </a:rPr>
              <a:t>number of runs </a:t>
            </a:r>
            <a:r>
              <a:rPr lang="en-US" sz="2400" dirty="0" smtClean="0">
                <a:latin typeface="Centaur" pitchFamily="18" charset="0"/>
              </a:rPr>
              <a:t>is the first concern and the </a:t>
            </a:r>
            <a:r>
              <a:rPr lang="en-US" sz="2400" dirty="0" smtClean="0">
                <a:solidFill>
                  <a:srgbClr val="C00000"/>
                </a:solidFill>
                <a:latin typeface="Centaur" pitchFamily="18" charset="0"/>
              </a:rPr>
              <a:t>length of runs</a:t>
            </a:r>
            <a:r>
              <a:rPr lang="en-US" sz="2400" dirty="0" smtClean="0">
                <a:latin typeface="Centaur" pitchFamily="18" charset="0"/>
              </a:rPr>
              <a:t> is a second concern.</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normAutofit fontScale="92500"/>
          </a:bodyPr>
          <a:lstStyle/>
          <a:p>
            <a:pPr>
              <a:lnSpc>
                <a:spcPct val="110000"/>
              </a:lnSpc>
              <a:buFont typeface="Wingdings" pitchFamily="2" charset="2"/>
              <a:buChar char="Ø"/>
            </a:pPr>
            <a:r>
              <a:rPr lang="en-US" sz="2400" dirty="0" smtClean="0">
                <a:latin typeface="Centaur" pitchFamily="18" charset="0"/>
              </a:rPr>
              <a:t>The types of runs counted in the first case might be runs up and runs down</a:t>
            </a:r>
            <a:r>
              <a:rPr lang="en-US" dirty="0" smtClean="0">
                <a:latin typeface="Centaur" pitchFamily="18" charset="0"/>
              </a:rPr>
              <a:t>. </a:t>
            </a:r>
          </a:p>
          <a:p>
            <a:pPr>
              <a:lnSpc>
                <a:spcPct val="110000"/>
              </a:lnSpc>
              <a:buFont typeface="Wingdings" pitchFamily="2" charset="2"/>
              <a:buChar char="Ø"/>
            </a:pPr>
            <a:r>
              <a:rPr lang="en-US" sz="2400" dirty="0" smtClean="0">
                <a:latin typeface="Centaur" pitchFamily="18" charset="0"/>
              </a:rPr>
              <a:t>An up run is a sequence of numbers each of which is </a:t>
            </a:r>
            <a:r>
              <a:rPr lang="en-US" sz="2400" b="1" dirty="0" smtClean="0">
                <a:solidFill>
                  <a:srgbClr val="C00000"/>
                </a:solidFill>
                <a:latin typeface="Centaur" pitchFamily="18" charset="0"/>
              </a:rPr>
              <a:t>succeeded by a larger number</a:t>
            </a:r>
            <a:r>
              <a:rPr lang="en-US" b="1" dirty="0" smtClean="0">
                <a:solidFill>
                  <a:srgbClr val="C00000"/>
                </a:solidFill>
                <a:latin typeface="Centaur" pitchFamily="18" charset="0"/>
              </a:rPr>
              <a:t>. </a:t>
            </a:r>
          </a:p>
          <a:p>
            <a:pPr>
              <a:lnSpc>
                <a:spcPct val="110000"/>
              </a:lnSpc>
              <a:buFont typeface="Wingdings" pitchFamily="2" charset="2"/>
              <a:buChar char="Ø"/>
            </a:pPr>
            <a:r>
              <a:rPr lang="en-US" sz="2400" dirty="0" smtClean="0">
                <a:latin typeface="Centaur" pitchFamily="18" charset="0"/>
              </a:rPr>
              <a:t>Similarly, a down run is a sequence of numbers each of which is </a:t>
            </a:r>
            <a:r>
              <a:rPr lang="en-US" sz="2400" b="1" dirty="0" smtClean="0">
                <a:solidFill>
                  <a:srgbClr val="C00000"/>
                </a:solidFill>
                <a:latin typeface="Centaur" pitchFamily="18" charset="0"/>
              </a:rPr>
              <a:t>succeeded by a smaller number</a:t>
            </a:r>
            <a:r>
              <a:rPr lang="en-US" sz="2400" dirty="0" smtClean="0">
                <a:latin typeface="Centaur" pitchFamily="18" charset="0"/>
              </a:rPr>
              <a:t>. </a:t>
            </a:r>
          </a:p>
          <a:p>
            <a:pPr>
              <a:lnSpc>
                <a:spcPct val="110000"/>
              </a:lnSpc>
              <a:buNone/>
            </a:pPr>
            <a:r>
              <a:rPr lang="en-US" sz="2400" dirty="0" smtClean="0">
                <a:latin typeface="Centaur" pitchFamily="18" charset="0"/>
              </a:rPr>
              <a:t>To illustrate the concept, consider the following sequence of </a:t>
            </a:r>
            <a:r>
              <a:rPr lang="en-US" sz="2400" dirty="0" smtClean="0">
                <a:latin typeface="Arial" pitchFamily="34" charset="0"/>
                <a:cs typeface="Arial" pitchFamily="34" charset="0"/>
              </a:rPr>
              <a:t>15 </a:t>
            </a:r>
            <a:r>
              <a:rPr lang="en-US" sz="2400" dirty="0" smtClean="0">
                <a:latin typeface="Centaur" pitchFamily="18" charset="0"/>
              </a:rPr>
              <a:t>numbers</a:t>
            </a:r>
          </a:p>
          <a:p>
            <a:pPr>
              <a:lnSpc>
                <a:spcPct val="110000"/>
              </a:lnSpc>
              <a:buNone/>
            </a:pPr>
            <a:r>
              <a:rPr lang="en-US" sz="2400" dirty="0" smtClean="0">
                <a:latin typeface="Calibri" pitchFamily="34" charset="0"/>
              </a:rPr>
              <a:t>-0.87 +0.15 +0.23 +0.45 -0.69 -0.32 -0.30 +0.19 -.24  +0.18 +0.65 +0.82 -0.93 +0.22 0.81</a:t>
            </a:r>
          </a:p>
          <a:p>
            <a:pPr>
              <a:lnSpc>
                <a:spcPct val="110000"/>
              </a:lnSpc>
              <a:buFont typeface="Wingdings" pitchFamily="2" charset="2"/>
              <a:buChar char="Ø"/>
            </a:pPr>
            <a:r>
              <a:rPr lang="en-US" sz="2400" dirty="0" smtClean="0">
                <a:latin typeface="Centaur" pitchFamily="18" charset="0"/>
              </a:rPr>
              <a:t>The numbers are given a “+” or a “— “depending on whether they are followed by a larger number or a smaller number</a:t>
            </a:r>
            <a:r>
              <a:rPr lang="en-US" sz="2400" dirty="0" smtClean="0"/>
              <a:t>. </a:t>
            </a:r>
          </a:p>
          <a:p>
            <a:pPr>
              <a:lnSpc>
                <a:spcPct val="110000"/>
              </a:lnSpc>
              <a:buFont typeface="Wingdings" pitchFamily="2" charset="2"/>
              <a:buChar char="Ø"/>
            </a:pPr>
            <a:r>
              <a:rPr lang="en-US" sz="2400" dirty="0" smtClean="0">
                <a:latin typeface="Centaur" pitchFamily="18" charset="0"/>
              </a:rPr>
              <a:t>Since there are </a:t>
            </a:r>
            <a:r>
              <a:rPr lang="en-US" sz="2400" dirty="0" smtClean="0">
                <a:latin typeface="Calibri" pitchFamily="34" charset="0"/>
                <a:cs typeface="Arial" pitchFamily="34" charset="0"/>
              </a:rPr>
              <a:t>15</a:t>
            </a:r>
            <a:r>
              <a:rPr lang="en-US" sz="2400" dirty="0" smtClean="0">
                <a:latin typeface="Centaur" pitchFamily="18" charset="0"/>
              </a:rPr>
              <a:t> numbers, and they are all different, there will be </a:t>
            </a:r>
            <a:r>
              <a:rPr lang="en-US" sz="2400" dirty="0" smtClean="0">
                <a:latin typeface="Calibri" pitchFamily="34" charset="0"/>
              </a:rPr>
              <a:t>14</a:t>
            </a:r>
            <a:r>
              <a:rPr lang="en-US" sz="2400" dirty="0" smtClean="0">
                <a:latin typeface="Centaur" pitchFamily="18" charset="0"/>
              </a:rPr>
              <a:t> +'s and —’s. </a:t>
            </a:r>
          </a:p>
          <a:p>
            <a:pPr>
              <a:lnSpc>
                <a:spcPct val="110000"/>
              </a:lnSpc>
              <a:buFont typeface="Wingdings" pitchFamily="2" charset="2"/>
              <a:buChar char="Ø"/>
            </a:pPr>
            <a:r>
              <a:rPr lang="en-US" sz="2400" dirty="0" smtClean="0">
                <a:latin typeface="Centaur" pitchFamily="18" charset="0"/>
              </a:rPr>
              <a:t>The last number is followed by </a:t>
            </a:r>
            <a:r>
              <a:rPr lang="en-US" sz="2400" b="1" dirty="0" smtClean="0">
                <a:solidFill>
                  <a:srgbClr val="C00000"/>
                </a:solidFill>
                <a:latin typeface="Centaur" pitchFamily="18" charset="0"/>
              </a:rPr>
              <a:t>"no event" </a:t>
            </a:r>
            <a:r>
              <a:rPr lang="en-US" sz="2400" dirty="0" smtClean="0">
                <a:latin typeface="Centaur" pitchFamily="18" charset="0"/>
              </a:rPr>
              <a:t>and hence will get neither a + nor a —. The sequence of 14 +s and —’s as follows:</a:t>
            </a:r>
          </a:p>
          <a:p>
            <a:pPr lvl="2">
              <a:lnSpc>
                <a:spcPct val="110000"/>
              </a:lnSpc>
              <a:buNone/>
            </a:pPr>
            <a:r>
              <a:rPr lang="en-US" dirty="0" smtClean="0">
                <a:latin typeface="Centaur" pitchFamily="18" charset="0"/>
              </a:rPr>
              <a:t>           - + + + - - - + - + + - +</a:t>
            </a:r>
          </a:p>
          <a:p>
            <a:pPr>
              <a:lnSpc>
                <a:spcPct val="110000"/>
              </a:lnSpc>
              <a:buNone/>
            </a:pPr>
            <a:r>
              <a:rPr lang="en-US" sz="2400" dirty="0" smtClean="0">
                <a:latin typeface="Centaur" pitchFamily="18" charset="0"/>
              </a:rPr>
              <a:t>Each succession of +’s and —’s forms a run. There are </a:t>
            </a:r>
            <a:r>
              <a:rPr lang="en-US" sz="2400" b="1" dirty="0" smtClean="0">
                <a:solidFill>
                  <a:srgbClr val="C00000"/>
                </a:solidFill>
                <a:latin typeface="Centaur" pitchFamily="18" charset="0"/>
              </a:rPr>
              <a:t>eight runs</a:t>
            </a:r>
            <a:r>
              <a:rPr lang="en-US" sz="2400" dirty="0" smtClean="0">
                <a:latin typeface="Centaur" pitchFamily="18" charset="0"/>
              </a:rPr>
              <a:t>. The first run is of length one. The second and third are of length three, and so on. Further, there are four runs up and four runs down.</a:t>
            </a:r>
          </a:p>
          <a:p>
            <a:pPr>
              <a:lnSpc>
                <a:spcPct val="110000"/>
              </a:lnSpc>
              <a:buNone/>
            </a:pPr>
            <a:endParaRPr lang="en-US" dirty="0" smtClean="0">
              <a:latin typeface="Centaur" pitchFamily="18" charset="0"/>
            </a:endParaRPr>
          </a:p>
          <a:p>
            <a:pPr>
              <a:buNone/>
            </a:pPr>
            <a:endParaRPr lang="en-US" sz="2400" dirty="0" smtClean="0">
              <a:latin typeface="Calibri" pitchFamily="34" charset="0"/>
            </a:endParaRPr>
          </a:p>
          <a:p>
            <a:pPr lvl="1">
              <a:buNone/>
            </a:pPr>
            <a:endParaRPr lang="en-US" sz="2400" dirty="0">
              <a:latin typeface="Centaur"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normAutofit lnSpcReduction="10000"/>
          </a:bodyPr>
          <a:lstStyle/>
          <a:p>
            <a:pPr>
              <a:buFont typeface="Wingdings" pitchFamily="2" charset="2"/>
              <a:buChar char="Ø"/>
            </a:pPr>
            <a:r>
              <a:rPr lang="en-US" sz="2400" dirty="0" smtClean="0">
                <a:latin typeface="Centaur" pitchFamily="18" charset="0"/>
              </a:rPr>
              <a:t>These two extremes can be formalized as follows: if </a:t>
            </a:r>
            <a:r>
              <a:rPr lang="en-US" sz="2400" i="1" dirty="0" smtClean="0">
                <a:latin typeface="Centaur" pitchFamily="18" charset="0"/>
              </a:rPr>
              <a:t>N </a:t>
            </a:r>
            <a:r>
              <a:rPr lang="en-US" sz="2400" dirty="0" smtClean="0">
                <a:latin typeface="Centaur" pitchFamily="18" charset="0"/>
              </a:rPr>
              <a:t>is the number of numbers in a sequence, the maximum number of runs is </a:t>
            </a:r>
            <a:r>
              <a:rPr lang="en-US" sz="2400" b="1" dirty="0" smtClean="0">
                <a:solidFill>
                  <a:srgbClr val="C00000"/>
                </a:solidFill>
                <a:latin typeface="Calibri" pitchFamily="34" charset="0"/>
              </a:rPr>
              <a:t>N —1</a:t>
            </a:r>
            <a:r>
              <a:rPr lang="en-US" sz="2400" i="1" dirty="0" smtClean="0">
                <a:latin typeface="Centaur" pitchFamily="18" charset="0"/>
              </a:rPr>
              <a:t> </a:t>
            </a:r>
            <a:r>
              <a:rPr lang="en-US" sz="2400" dirty="0" smtClean="0">
                <a:latin typeface="Centaur" pitchFamily="18" charset="0"/>
              </a:rPr>
              <a:t>and the minimum number of runs is one.</a:t>
            </a:r>
          </a:p>
          <a:p>
            <a:pPr>
              <a:buFont typeface="Wingdings" pitchFamily="2" charset="2"/>
              <a:buChar char="Ø"/>
            </a:pPr>
            <a:r>
              <a:rPr lang="en-US" sz="2400" dirty="0" smtClean="0">
                <a:latin typeface="Centaur" pitchFamily="18" charset="0"/>
              </a:rPr>
              <a:t>If </a:t>
            </a:r>
            <a:r>
              <a:rPr lang="en-US" sz="2400" i="1" dirty="0" smtClean="0">
                <a:latin typeface="Centaur" pitchFamily="18" charset="0"/>
              </a:rPr>
              <a:t>a </a:t>
            </a:r>
            <a:r>
              <a:rPr lang="en-US" sz="2400" dirty="0" smtClean="0">
                <a:latin typeface="Centaur" pitchFamily="18" charset="0"/>
              </a:rPr>
              <a:t>is the total number of runs in a truly random sequence, the mean and variance of </a:t>
            </a:r>
            <a:r>
              <a:rPr lang="en-US" sz="2400" i="1" dirty="0" smtClean="0">
                <a:latin typeface="Centaur" pitchFamily="18" charset="0"/>
              </a:rPr>
              <a:t>a </a:t>
            </a:r>
            <a:r>
              <a:rPr lang="en-US" sz="2400" dirty="0" smtClean="0">
                <a:latin typeface="Centaur" pitchFamily="18" charset="0"/>
              </a:rPr>
              <a:t>are given by</a:t>
            </a:r>
          </a:p>
          <a:p>
            <a:pPr lvl="6">
              <a:buNone/>
            </a:pPr>
            <a:r>
              <a:rPr lang="en-US" sz="2400" dirty="0" smtClean="0">
                <a:latin typeface="Calibri" pitchFamily="34" charset="0"/>
              </a:rPr>
              <a:t> μa = 2N – 1 / 3                (3.4)</a:t>
            </a:r>
          </a:p>
          <a:p>
            <a:pPr lvl="6">
              <a:buNone/>
            </a:pPr>
            <a:r>
              <a:rPr lang="en-US" sz="2400" dirty="0" smtClean="0">
                <a:latin typeface="Calibri" pitchFamily="34" charset="0"/>
              </a:rPr>
              <a:t>  and</a:t>
            </a:r>
          </a:p>
          <a:p>
            <a:pPr lvl="6">
              <a:buNone/>
            </a:pPr>
            <a:r>
              <a:rPr lang="en-US" sz="2400" dirty="0" smtClean="0">
                <a:latin typeface="Calibri" pitchFamily="34" charset="0"/>
              </a:rPr>
              <a:t> σ</a:t>
            </a:r>
            <a:r>
              <a:rPr lang="en-US" sz="2400" baseline="30000" dirty="0" smtClean="0">
                <a:latin typeface="Calibri" pitchFamily="34" charset="0"/>
              </a:rPr>
              <a:t>2</a:t>
            </a:r>
            <a:r>
              <a:rPr lang="en-US" sz="2400" baseline="-25000" dirty="0" smtClean="0">
                <a:latin typeface="Calibri" pitchFamily="34" charset="0"/>
              </a:rPr>
              <a:t>a</a:t>
            </a:r>
            <a:r>
              <a:rPr lang="en-US" sz="2400" dirty="0" smtClean="0">
                <a:latin typeface="Calibri" pitchFamily="34" charset="0"/>
              </a:rPr>
              <a:t> = 16N – 29 / 90         (3.5)</a:t>
            </a:r>
          </a:p>
          <a:p>
            <a:pPr>
              <a:buFont typeface="Wingdings" pitchFamily="2" charset="2"/>
              <a:buChar char="Ø"/>
            </a:pPr>
            <a:r>
              <a:rPr lang="en-US" sz="2400" dirty="0" smtClean="0">
                <a:latin typeface="Centaur" pitchFamily="18" charset="0"/>
              </a:rPr>
              <a:t>For N &gt; </a:t>
            </a:r>
            <a:r>
              <a:rPr lang="en-US" sz="2400" dirty="0" smtClean="0">
                <a:latin typeface="Calibri" pitchFamily="34" charset="0"/>
              </a:rPr>
              <a:t>20</a:t>
            </a:r>
            <a:r>
              <a:rPr lang="en-US" sz="2400" dirty="0" smtClean="0">
                <a:latin typeface="Centaur" pitchFamily="18" charset="0"/>
              </a:rPr>
              <a:t>, the distribution of a is reasonably approximated by a normal distribution</a:t>
            </a:r>
            <a:r>
              <a:rPr lang="en-US" sz="2400" b="1" dirty="0" smtClean="0">
                <a:latin typeface="Centaur" pitchFamily="18" charset="0"/>
              </a:rPr>
              <a:t>,</a:t>
            </a:r>
            <a:r>
              <a:rPr lang="en-US" sz="2400" b="1" dirty="0" smtClean="0">
                <a:solidFill>
                  <a:srgbClr val="C00000"/>
                </a:solidFill>
                <a:latin typeface="Centaur" pitchFamily="18" charset="0"/>
              </a:rPr>
              <a:t> N ( μa , σ</a:t>
            </a:r>
            <a:r>
              <a:rPr lang="en-US" sz="2400" b="1" baseline="30000" dirty="0" smtClean="0">
                <a:solidFill>
                  <a:srgbClr val="C00000"/>
                </a:solidFill>
                <a:latin typeface="Centaur" pitchFamily="18" charset="0"/>
              </a:rPr>
              <a:t>2</a:t>
            </a:r>
            <a:r>
              <a:rPr lang="en-US" sz="2400" b="1" dirty="0" smtClean="0">
                <a:solidFill>
                  <a:srgbClr val="C00000"/>
                </a:solidFill>
                <a:latin typeface="Centaur" pitchFamily="18" charset="0"/>
              </a:rPr>
              <a:t> a) </a:t>
            </a:r>
            <a:r>
              <a:rPr lang="en-US" sz="2400" dirty="0" smtClean="0">
                <a:latin typeface="Centaur" pitchFamily="18" charset="0"/>
              </a:rPr>
              <a:t>This approximation can be used to test the independence of numbers from a generator.</a:t>
            </a:r>
          </a:p>
          <a:p>
            <a:pPr>
              <a:buFont typeface="Wingdings" pitchFamily="2" charset="2"/>
              <a:buChar char="Ø"/>
            </a:pPr>
            <a:r>
              <a:rPr lang="en-US" sz="2400" dirty="0" smtClean="0">
                <a:latin typeface="Centaur" pitchFamily="18" charset="0"/>
              </a:rPr>
              <a:t> In that case the standardized normal test statistic is developed by subtracting the mean from the observed number of runs, </a:t>
            </a:r>
            <a:r>
              <a:rPr lang="en-US" sz="2400" b="1" dirty="0" smtClean="0">
                <a:solidFill>
                  <a:srgbClr val="C00000"/>
                </a:solidFill>
                <a:latin typeface="Centaur" pitchFamily="18" charset="0"/>
              </a:rPr>
              <a:t>a</a:t>
            </a:r>
            <a:r>
              <a:rPr lang="en-US" sz="2400" dirty="0" smtClean="0">
                <a:latin typeface="Centaur" pitchFamily="18" charset="0"/>
              </a:rPr>
              <a:t>, and dividing by the standard deviation. That is, the test statistic is</a:t>
            </a:r>
          </a:p>
          <a:p>
            <a:pPr>
              <a:buNone/>
            </a:pPr>
            <a:r>
              <a:rPr lang="en-US" sz="2400" dirty="0" smtClean="0">
                <a:latin typeface="Centaur" pitchFamily="18" charset="0"/>
              </a:rPr>
              <a:t>                 Z</a:t>
            </a:r>
            <a:r>
              <a:rPr lang="en-US" sz="2400" baseline="-25000" dirty="0" smtClean="0">
                <a:latin typeface="Centaur" pitchFamily="18" charset="0"/>
              </a:rPr>
              <a:t>0</a:t>
            </a:r>
            <a:r>
              <a:rPr lang="en-US" sz="2400" dirty="0" smtClean="0">
                <a:latin typeface="Centaur" pitchFamily="18" charset="0"/>
              </a:rPr>
              <a:t> = a - μa / σa</a:t>
            </a:r>
          </a:p>
          <a:p>
            <a:pPr>
              <a:buFont typeface="Wingdings" pitchFamily="2" charset="2"/>
              <a:buChar char="Ø"/>
            </a:pPr>
            <a:r>
              <a:rPr lang="en-US" sz="2400" dirty="0" smtClean="0">
                <a:latin typeface="Centaur" pitchFamily="18" charset="0"/>
              </a:rPr>
              <a:t>Substituting Equation (3,4) for μa and the square root of Equation (3.5) for σa yields</a:t>
            </a:r>
          </a:p>
          <a:p>
            <a:pPr lvl="2">
              <a:buNone/>
            </a:pPr>
            <a:r>
              <a:rPr lang="en-US" dirty="0" smtClean="0">
                <a:latin typeface="Arial" pitchFamily="34" charset="0"/>
                <a:cs typeface="Arial" pitchFamily="34" charset="0"/>
              </a:rPr>
              <a:t>Z</a:t>
            </a:r>
            <a:r>
              <a:rPr lang="en-US" baseline="-25000" dirty="0" smtClean="0">
                <a:latin typeface="Arial" pitchFamily="34" charset="0"/>
                <a:cs typeface="Arial" pitchFamily="34" charset="0"/>
              </a:rPr>
              <a:t>0</a:t>
            </a:r>
            <a:r>
              <a:rPr lang="en-US" dirty="0" smtClean="0">
                <a:latin typeface="Arial" pitchFamily="34" charset="0"/>
                <a:cs typeface="Arial" pitchFamily="34" charset="0"/>
              </a:rPr>
              <a:t> =</a:t>
            </a:r>
            <a:r>
              <a:rPr lang="en-US" dirty="0" smtClean="0">
                <a:latin typeface="Centaur" pitchFamily="18" charset="0"/>
              </a:rPr>
              <a:t> </a:t>
            </a:r>
            <a:r>
              <a:rPr lang="en-US" dirty="0" smtClean="0">
                <a:latin typeface="Arial" pitchFamily="34" charset="0"/>
                <a:cs typeface="Arial" pitchFamily="34" charset="0"/>
              </a:rPr>
              <a:t>a - [( 2N - 1)/3] / sqrt((16N – 29) / 90 )</a:t>
            </a:r>
          </a:p>
          <a:p>
            <a:pPr>
              <a:buFont typeface="Wingdings" pitchFamily="2" charset="2"/>
              <a:buChar char="Ø"/>
            </a:pPr>
            <a:endParaRPr lang="en-US" sz="2400" dirty="0" smtClean="0">
              <a:latin typeface="Centaur" pitchFamily="18" charset="0"/>
            </a:endParaRPr>
          </a:p>
          <a:p>
            <a:pPr>
              <a:buFont typeface="Wingdings" pitchFamily="2" charset="2"/>
              <a:buChar char="Ø"/>
            </a:pPr>
            <a:endParaRPr lang="en-US" sz="2400" dirty="0" smtClean="0">
              <a:latin typeface="Centaur" pitchFamily="18" charset="0"/>
            </a:endParaRP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lstStyle/>
          <a:p>
            <a:pPr>
              <a:buFont typeface="Wingdings" pitchFamily="2" charset="2"/>
              <a:buChar char="Ø"/>
            </a:pPr>
            <a:r>
              <a:rPr lang="en-US" dirty="0" smtClean="0">
                <a:latin typeface="Centaur" pitchFamily="18" charset="0"/>
              </a:rPr>
              <a:t>Where Z</a:t>
            </a:r>
            <a:r>
              <a:rPr lang="en-US" baseline="-25000" dirty="0" smtClean="0">
                <a:latin typeface="Centaur" pitchFamily="18" charset="0"/>
              </a:rPr>
              <a:t>0</a:t>
            </a:r>
            <a:r>
              <a:rPr lang="en-US" dirty="0" smtClean="0">
                <a:latin typeface="Centaur" pitchFamily="18" charset="0"/>
              </a:rPr>
              <a:t> ~ </a:t>
            </a:r>
            <a:r>
              <a:rPr lang="en-US" i="1" dirty="0" smtClean="0">
                <a:latin typeface="Arial" pitchFamily="34" charset="0"/>
                <a:cs typeface="Arial" pitchFamily="34" charset="0"/>
              </a:rPr>
              <a:t>N(0, </a:t>
            </a:r>
            <a:r>
              <a:rPr lang="en-US" dirty="0" smtClean="0">
                <a:latin typeface="Arial" pitchFamily="34" charset="0"/>
                <a:cs typeface="Arial" pitchFamily="34" charset="0"/>
              </a:rPr>
              <a:t>1</a:t>
            </a:r>
            <a:r>
              <a:rPr lang="en-US" dirty="0" smtClean="0">
                <a:latin typeface="Centaur" pitchFamily="18" charset="0"/>
              </a:rPr>
              <a:t>). Failures to reject the hypothesis of independence occur when </a:t>
            </a:r>
            <a:r>
              <a:rPr lang="en-US" b="1" dirty="0" smtClean="0">
                <a:solidFill>
                  <a:srgbClr val="C00000"/>
                </a:solidFill>
                <a:latin typeface="Arial" pitchFamily="34" charset="0"/>
                <a:cs typeface="Arial" pitchFamily="34" charset="0"/>
              </a:rPr>
              <a:t>— Z</a:t>
            </a:r>
            <a:r>
              <a:rPr lang="en-US" b="1" dirty="0" smtClean="0">
                <a:solidFill>
                  <a:srgbClr val="C00000"/>
                </a:solidFill>
                <a:latin typeface="Constantia" pitchFamily="18" charset="0"/>
                <a:cs typeface="Arial" pitchFamily="34" charset="0"/>
              </a:rPr>
              <a:t> </a:t>
            </a:r>
            <a:r>
              <a:rPr lang="en-US" b="1" dirty="0">
                <a:solidFill>
                  <a:srgbClr val="C00000"/>
                </a:solidFill>
                <a:latin typeface="Constantia" pitchFamily="18" charset="0"/>
                <a:cs typeface="Arial" pitchFamily="34" charset="0"/>
              </a:rPr>
              <a:t>α </a:t>
            </a:r>
            <a:r>
              <a:rPr lang="en-US" b="1" i="1" dirty="0" smtClean="0">
                <a:solidFill>
                  <a:srgbClr val="C00000"/>
                </a:solidFill>
                <a:latin typeface="Arial" pitchFamily="34" charset="0"/>
                <a:cs typeface="Arial" pitchFamily="34" charset="0"/>
              </a:rPr>
              <a:t>/ 2 </a:t>
            </a:r>
            <a:r>
              <a:rPr lang="en-US" b="1" dirty="0" smtClean="0">
                <a:solidFill>
                  <a:srgbClr val="C00000"/>
                </a:solidFill>
                <a:latin typeface="Arial" pitchFamily="34" charset="0"/>
                <a:cs typeface="Arial" pitchFamily="34" charset="0"/>
              </a:rPr>
              <a:t>&lt;= Z</a:t>
            </a:r>
            <a:r>
              <a:rPr lang="en-US" b="1" baseline="-25000" dirty="0" smtClean="0">
                <a:solidFill>
                  <a:srgbClr val="C00000"/>
                </a:solidFill>
                <a:latin typeface="Arial" pitchFamily="34" charset="0"/>
                <a:cs typeface="Arial" pitchFamily="34" charset="0"/>
              </a:rPr>
              <a:t>0</a:t>
            </a:r>
            <a:r>
              <a:rPr lang="en-US" b="1" dirty="0" smtClean="0">
                <a:solidFill>
                  <a:srgbClr val="C00000"/>
                </a:solidFill>
                <a:latin typeface="Arial" pitchFamily="34" charset="0"/>
                <a:cs typeface="Arial" pitchFamily="34" charset="0"/>
              </a:rPr>
              <a:t>&lt;= Z</a:t>
            </a:r>
            <a:r>
              <a:rPr lang="en-US" b="1" dirty="0" smtClean="0">
                <a:solidFill>
                  <a:srgbClr val="C00000"/>
                </a:solidFill>
                <a:latin typeface="Constantia" pitchFamily="18" charset="0"/>
                <a:cs typeface="Arial" pitchFamily="34" charset="0"/>
              </a:rPr>
              <a:t>α </a:t>
            </a:r>
            <a:r>
              <a:rPr lang="en-US" b="1" i="1" dirty="0" smtClean="0">
                <a:solidFill>
                  <a:srgbClr val="C00000"/>
                </a:solidFill>
                <a:latin typeface="Arial" pitchFamily="34" charset="0"/>
                <a:cs typeface="Arial" pitchFamily="34" charset="0"/>
              </a:rPr>
              <a:t>/ 2</a:t>
            </a:r>
            <a:r>
              <a:rPr lang="en-US" b="1" i="1" dirty="0" smtClean="0">
                <a:solidFill>
                  <a:srgbClr val="C00000"/>
                </a:solidFill>
                <a:latin typeface="Calibri" pitchFamily="34" charset="0"/>
              </a:rPr>
              <a:t>  </a:t>
            </a:r>
            <a:r>
              <a:rPr lang="en-US" dirty="0" smtClean="0">
                <a:latin typeface="Centaur" pitchFamily="18" charset="0"/>
              </a:rPr>
              <a:t>where </a:t>
            </a:r>
            <a:r>
              <a:rPr lang="en-US" b="1" dirty="0">
                <a:solidFill>
                  <a:srgbClr val="C00000"/>
                </a:solidFill>
                <a:latin typeface="Constantia" pitchFamily="18" charset="0"/>
                <a:cs typeface="Arial" pitchFamily="34" charset="0"/>
              </a:rPr>
              <a:t>α</a:t>
            </a:r>
            <a:r>
              <a:rPr lang="en-US" dirty="0">
                <a:latin typeface="Constantia" pitchFamily="18" charset="0"/>
                <a:cs typeface="Arial" pitchFamily="34" charset="0"/>
              </a:rPr>
              <a:t> </a:t>
            </a:r>
            <a:r>
              <a:rPr lang="en-US" i="1" dirty="0" smtClean="0">
                <a:latin typeface="Centaur" pitchFamily="18" charset="0"/>
              </a:rPr>
              <a:t> </a:t>
            </a:r>
            <a:r>
              <a:rPr lang="en-US" dirty="0" smtClean="0">
                <a:latin typeface="Centaur" pitchFamily="18" charset="0"/>
              </a:rPr>
              <a:t>is the level of significance. The critical values and rejection region are shown in the following Figure  </a:t>
            </a:r>
          </a:p>
          <a:p>
            <a:endParaRPr lang="en-US" dirty="0"/>
          </a:p>
        </p:txBody>
      </p:sp>
      <p:pic>
        <p:nvPicPr>
          <p:cNvPr id="4" name="Picture 3"/>
          <p:cNvPicPr/>
          <p:nvPr/>
        </p:nvPicPr>
        <p:blipFill>
          <a:blip r:embed="rId2"/>
          <a:srcRect/>
          <a:stretch>
            <a:fillRect/>
          </a:stretch>
        </p:blipFill>
        <p:spPr bwMode="auto">
          <a:xfrm>
            <a:off x="1371600" y="2133600"/>
            <a:ext cx="10515600" cy="4724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780" y="0"/>
            <a:ext cx="10599420" cy="6858000"/>
          </a:xfrm>
        </p:spPr>
        <p:txBody>
          <a:bodyPr>
            <a:normAutofit fontScale="92500" lnSpcReduction="10000"/>
          </a:bodyPr>
          <a:lstStyle/>
          <a:p>
            <a:pPr>
              <a:buNone/>
            </a:pPr>
            <a:r>
              <a:rPr lang="en-US" b="1" dirty="0" smtClean="0">
                <a:latin typeface="Centaur" pitchFamily="18" charset="0"/>
              </a:rPr>
              <a:t>Example 3.8</a:t>
            </a:r>
            <a:endParaRPr lang="en-US" dirty="0" smtClean="0">
              <a:latin typeface="Centaur" pitchFamily="18" charset="0"/>
            </a:endParaRPr>
          </a:p>
          <a:p>
            <a:pPr>
              <a:buFont typeface="Wingdings" pitchFamily="2" charset="2"/>
              <a:buChar char="Ø"/>
            </a:pPr>
            <a:r>
              <a:rPr lang="en-US" sz="2600" dirty="0" smtClean="0">
                <a:latin typeface="Centaur" pitchFamily="18" charset="0"/>
              </a:rPr>
              <a:t>Based on run up and run down determine whether the following sequence of </a:t>
            </a:r>
            <a:r>
              <a:rPr lang="en-US" sz="2600" dirty="0" smtClean="0">
                <a:latin typeface="Calibri" pitchFamily="34" charset="0"/>
              </a:rPr>
              <a:t>40</a:t>
            </a:r>
            <a:r>
              <a:rPr lang="en-US" sz="2600" dirty="0" smtClean="0">
                <a:latin typeface="Centaur" pitchFamily="18" charset="0"/>
              </a:rPr>
              <a:t> numbers is such that the hypothesis of independence can be rejected where </a:t>
            </a:r>
            <a:r>
              <a:rPr lang="en-US" sz="2200" dirty="0" smtClean="0">
                <a:latin typeface="Calibri" pitchFamily="34" charset="0"/>
              </a:rPr>
              <a:t>σ= 0.05</a:t>
            </a:r>
          </a:p>
          <a:p>
            <a:pPr>
              <a:buNone/>
            </a:pPr>
            <a:endParaRPr lang="en-US" sz="2800" dirty="0" smtClean="0">
              <a:latin typeface="Calibri" pitchFamily="34" charset="0"/>
            </a:endParaRPr>
          </a:p>
          <a:p>
            <a:pPr>
              <a:buNone/>
            </a:pPr>
            <a:endParaRPr lang="en-US" sz="2800" dirty="0" smtClean="0">
              <a:latin typeface="Centaur" pitchFamily="18" charset="0"/>
            </a:endParaRPr>
          </a:p>
          <a:p>
            <a:pPr>
              <a:buNone/>
            </a:pPr>
            <a:endParaRPr lang="en-US" sz="2800" dirty="0" smtClean="0">
              <a:latin typeface="Centaur" pitchFamily="18" charset="0"/>
            </a:endParaRPr>
          </a:p>
          <a:p>
            <a:pPr>
              <a:buNone/>
            </a:pPr>
            <a:r>
              <a:rPr lang="en-US" sz="2800" dirty="0" smtClean="0">
                <a:latin typeface="Centaur" pitchFamily="18" charset="0"/>
              </a:rPr>
              <a:t>The sequence of runs up and down is as follows</a:t>
            </a:r>
          </a:p>
          <a:p>
            <a:pPr>
              <a:buNone/>
            </a:pPr>
            <a:r>
              <a:rPr lang="en-US" sz="2200" dirty="0" smtClean="0">
                <a:latin typeface="Centaur" pitchFamily="18" charset="0"/>
              </a:rPr>
              <a:t>+ + + - + - + - - - + + - + - - + - + - - + - - + - + + - - + + - + - - + + -</a:t>
            </a:r>
          </a:p>
          <a:p>
            <a:pPr>
              <a:buNone/>
            </a:pPr>
            <a:r>
              <a:rPr lang="en-US" sz="2600" dirty="0" smtClean="0">
                <a:latin typeface="Centaur" pitchFamily="18" charset="0"/>
              </a:rPr>
              <a:t>There are 26 run in this sequence. N = 40 and a = 26 so</a:t>
            </a:r>
          </a:p>
          <a:p>
            <a:pPr lvl="1">
              <a:buNone/>
            </a:pPr>
            <a:r>
              <a:rPr lang="en-US" sz="2600" dirty="0" smtClean="0">
                <a:latin typeface="Calibri" pitchFamily="34" charset="0"/>
              </a:rPr>
              <a:t>                    μa = 2(40) – 1 / 3  = 26.33</a:t>
            </a:r>
          </a:p>
          <a:p>
            <a:pPr lvl="1">
              <a:buNone/>
            </a:pPr>
            <a:r>
              <a:rPr lang="en-US" sz="2600" dirty="0" smtClean="0">
                <a:latin typeface="Calibri" pitchFamily="34" charset="0"/>
              </a:rPr>
              <a:t>  and</a:t>
            </a:r>
          </a:p>
          <a:p>
            <a:pPr lvl="1">
              <a:buNone/>
            </a:pPr>
            <a:r>
              <a:rPr lang="en-US" sz="2600" dirty="0" smtClean="0">
                <a:latin typeface="Calibri" pitchFamily="34" charset="0"/>
              </a:rPr>
              <a:t>                 σ</a:t>
            </a:r>
            <a:r>
              <a:rPr lang="en-US" sz="2600" baseline="30000" dirty="0" smtClean="0">
                <a:latin typeface="Calibri" pitchFamily="34" charset="0"/>
              </a:rPr>
              <a:t>2</a:t>
            </a:r>
            <a:r>
              <a:rPr lang="en-US" sz="2600" baseline="-25000" dirty="0" smtClean="0">
                <a:latin typeface="Calibri" pitchFamily="34" charset="0"/>
              </a:rPr>
              <a:t>a</a:t>
            </a:r>
            <a:r>
              <a:rPr lang="en-US" sz="2600" dirty="0" smtClean="0">
                <a:latin typeface="Calibri" pitchFamily="34" charset="0"/>
              </a:rPr>
              <a:t> = 16(40) – 29 / 90   = 6.79</a:t>
            </a:r>
            <a:endParaRPr lang="en-US" sz="2600" dirty="0" smtClean="0">
              <a:latin typeface="Centaur" pitchFamily="18" charset="0"/>
            </a:endParaRPr>
          </a:p>
          <a:p>
            <a:pPr>
              <a:buNone/>
            </a:pPr>
            <a:r>
              <a:rPr lang="en-US" sz="2600" b="1" dirty="0" smtClean="0">
                <a:latin typeface="Centaur" pitchFamily="18" charset="0"/>
              </a:rPr>
              <a:t> Then     </a:t>
            </a:r>
          </a:p>
          <a:p>
            <a:pPr>
              <a:buNone/>
            </a:pPr>
            <a:r>
              <a:rPr lang="en-US" sz="2600" b="1" dirty="0" smtClean="0">
                <a:latin typeface="Centaur" pitchFamily="18" charset="0"/>
              </a:rPr>
              <a:t> </a:t>
            </a:r>
            <a:r>
              <a:rPr lang="en-US" sz="2600" dirty="0" smtClean="0">
                <a:latin typeface="Calibri" pitchFamily="34" charset="0"/>
              </a:rPr>
              <a:t>Z</a:t>
            </a:r>
            <a:r>
              <a:rPr lang="en-US" sz="2600" baseline="-25000" dirty="0" smtClean="0">
                <a:latin typeface="Calibri" pitchFamily="34" charset="0"/>
              </a:rPr>
              <a:t>0</a:t>
            </a:r>
            <a:r>
              <a:rPr lang="en-US" sz="2600" dirty="0" smtClean="0">
                <a:latin typeface="Calibri" pitchFamily="34" charset="0"/>
              </a:rPr>
              <a:t> = </a:t>
            </a:r>
            <a:r>
              <a:rPr lang="en-US" sz="2600" i="1" dirty="0" smtClean="0">
                <a:latin typeface="Calibri" pitchFamily="34" charset="0"/>
              </a:rPr>
              <a:t>a - </a:t>
            </a:r>
            <a:r>
              <a:rPr lang="en-US" sz="2600" dirty="0" smtClean="0">
                <a:latin typeface="Calibri" pitchFamily="34" charset="0"/>
              </a:rPr>
              <a:t>μa / σa.   Z</a:t>
            </a:r>
            <a:r>
              <a:rPr lang="en-US" sz="2600" baseline="-25000" dirty="0" smtClean="0">
                <a:latin typeface="Calibri" pitchFamily="34" charset="0"/>
              </a:rPr>
              <a:t>0</a:t>
            </a:r>
            <a:r>
              <a:rPr lang="en-US" sz="2600" dirty="0" smtClean="0">
                <a:latin typeface="Calibri" pitchFamily="34" charset="0"/>
              </a:rPr>
              <a:t> = 24</a:t>
            </a:r>
            <a:r>
              <a:rPr lang="en-US" sz="2600" i="1" dirty="0" smtClean="0">
                <a:latin typeface="Calibri" pitchFamily="34" charset="0"/>
              </a:rPr>
              <a:t> – 26.33</a:t>
            </a:r>
            <a:r>
              <a:rPr lang="en-US" sz="2600" dirty="0" smtClean="0">
                <a:latin typeface="Calibri" pitchFamily="34" charset="0"/>
              </a:rPr>
              <a:t> / sqrt 6.79 </a:t>
            </a:r>
            <a:r>
              <a:rPr lang="en-US" sz="2600" smtClean="0">
                <a:latin typeface="Calibri" pitchFamily="34" charset="0"/>
              </a:rPr>
              <a:t>= -0.89</a:t>
            </a:r>
            <a:endParaRPr lang="en-US" sz="2600" dirty="0" smtClean="0">
              <a:latin typeface="Calibri" pitchFamily="34" charset="0"/>
            </a:endParaRPr>
          </a:p>
          <a:p>
            <a:pPr>
              <a:buNone/>
            </a:pPr>
            <a:r>
              <a:rPr lang="en-US" sz="2600" dirty="0" smtClean="0">
                <a:latin typeface="Centaur" pitchFamily="18" charset="0"/>
              </a:rPr>
              <a:t>Now, the critical value is </a:t>
            </a:r>
            <a:r>
              <a:rPr lang="en-US" sz="2600" dirty="0" smtClean="0">
                <a:latin typeface="Calibri" pitchFamily="34" charset="0"/>
              </a:rPr>
              <a:t>z</a:t>
            </a:r>
            <a:r>
              <a:rPr lang="en-US" sz="2600" baseline="-25000" dirty="0" smtClean="0">
                <a:latin typeface="Calibri" pitchFamily="34" charset="0"/>
              </a:rPr>
              <a:t>0</a:t>
            </a:r>
            <a:r>
              <a:rPr lang="en-US" sz="2600" dirty="0" smtClean="0">
                <a:latin typeface="Calibri" pitchFamily="34" charset="0"/>
              </a:rPr>
              <a:t> 0.025=1.96</a:t>
            </a:r>
            <a:r>
              <a:rPr lang="en-US" sz="2600" dirty="0" smtClean="0">
                <a:latin typeface="Centaur" pitchFamily="18" charset="0"/>
              </a:rPr>
              <a:t>, so the independence of the numbers cannot be rejected on the base of this test</a:t>
            </a:r>
            <a:r>
              <a:rPr lang="en-US" sz="2600" dirty="0" smtClean="0"/>
              <a:t>.</a:t>
            </a:r>
          </a:p>
          <a:p>
            <a:endParaRPr lang="en-US" sz="2600" dirty="0"/>
          </a:p>
        </p:txBody>
      </p:sp>
      <p:pic>
        <p:nvPicPr>
          <p:cNvPr id="4" name="Picture 3"/>
          <p:cNvPicPr/>
          <p:nvPr/>
        </p:nvPicPr>
        <p:blipFill>
          <a:blip r:embed="rId2"/>
          <a:srcRect/>
          <a:stretch>
            <a:fillRect/>
          </a:stretch>
        </p:blipFill>
        <p:spPr bwMode="auto">
          <a:xfrm>
            <a:off x="2872740" y="1295400"/>
            <a:ext cx="6240780" cy="12954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09600"/>
          </a:xfrm>
        </p:spPr>
        <p:txBody>
          <a:bodyPr>
            <a:noAutofit/>
          </a:bodyPr>
          <a:lstStyle/>
          <a:p>
            <a:pPr algn="ctr"/>
            <a:r>
              <a:rPr lang="en-US" sz="3600" dirty="0" smtClean="0">
                <a:latin typeface="Algerian" pitchFamily="82" charset="0"/>
              </a:rPr>
              <a:t>Assignment</a:t>
            </a:r>
            <a:endParaRPr lang="en-US" sz="3600" dirty="0">
              <a:latin typeface="Algerian" pitchFamily="82" charset="0"/>
            </a:endParaRPr>
          </a:p>
        </p:txBody>
      </p:sp>
      <p:sp>
        <p:nvSpPr>
          <p:cNvPr id="3" name="Content Placeholder 2"/>
          <p:cNvSpPr>
            <a:spLocks noGrp="1"/>
          </p:cNvSpPr>
          <p:nvPr>
            <p:ph idx="1"/>
          </p:nvPr>
        </p:nvSpPr>
        <p:spPr>
          <a:xfrm>
            <a:off x="1287780" y="990600"/>
            <a:ext cx="10599420" cy="5867400"/>
          </a:xfrm>
        </p:spPr>
        <p:txBody>
          <a:bodyPr>
            <a:normAutofit/>
          </a:bodyPr>
          <a:lstStyle/>
          <a:p>
            <a:pPr marL="596646" indent="-514350">
              <a:buFont typeface="+mj-lt"/>
              <a:buAutoNum type="arabicPeriod"/>
            </a:pPr>
            <a:r>
              <a:rPr lang="en-US" dirty="0" smtClean="0">
                <a:latin typeface="Centaur" pitchFamily="18" charset="0"/>
              </a:rPr>
              <a:t>Discuss briefly with example Run above and below the mean.</a:t>
            </a:r>
          </a:p>
          <a:p>
            <a:pPr marL="596646" indent="-514350">
              <a:buFont typeface="+mj-lt"/>
              <a:buAutoNum type="arabicPeriod"/>
            </a:pPr>
            <a:r>
              <a:rPr lang="en-US" dirty="0" smtClean="0">
                <a:latin typeface="Centaur" pitchFamily="18" charset="0"/>
              </a:rPr>
              <a:t>Discuss briefly with example test length of run.</a:t>
            </a:r>
          </a:p>
          <a:p>
            <a:pPr marL="596646" indent="-514350">
              <a:buFont typeface="+mj-lt"/>
              <a:buAutoNum type="arabicPeriod"/>
            </a:pPr>
            <a:r>
              <a:rPr lang="en-US" dirty="0" smtClean="0">
                <a:latin typeface="Centaur" pitchFamily="18" charset="0"/>
              </a:rPr>
              <a:t>Discuss briefly with example test for Autocorrelation.</a:t>
            </a:r>
          </a:p>
          <a:p>
            <a:pPr marL="596646" indent="-514350">
              <a:buFont typeface="+mj-lt"/>
              <a:buAutoNum type="arabicPeriod"/>
            </a:pPr>
            <a:r>
              <a:rPr lang="en-US" dirty="0" smtClean="0">
                <a:latin typeface="Centaur" pitchFamily="18" charset="0"/>
              </a:rPr>
              <a:t> Discuss briefly with example poker test.</a:t>
            </a:r>
          </a:p>
          <a:p>
            <a:pPr marL="596646" indent="-514350">
              <a:buFont typeface="+mj-lt"/>
              <a:buAutoNum type="arabicPeriod"/>
            </a:pPr>
            <a:r>
              <a:rPr lang="en-US" dirty="0" smtClean="0">
                <a:latin typeface="Centaur" pitchFamily="18" charset="0"/>
              </a:rPr>
              <a:t>Discuss briefly with example gap test.</a:t>
            </a:r>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82296" indent="0">
              <a:buNone/>
            </a:pPr>
            <a:r>
              <a:rPr lang="en-US" dirty="0" smtClean="0"/>
              <a:t>  </a:t>
            </a:r>
            <a:r>
              <a:rPr lang="en-US" sz="13800" dirty="0" smtClean="0">
                <a:solidFill>
                  <a:srgbClr val="FF0000"/>
                </a:solidFill>
              </a:rPr>
              <a:t>Thank You ?</a:t>
            </a:r>
            <a:endParaRPr lang="en-US" sz="13800" dirty="0">
              <a:solidFill>
                <a:srgbClr val="FF0000"/>
              </a:solidFill>
            </a:endParaRPr>
          </a:p>
        </p:txBody>
      </p:sp>
    </p:spTree>
    <p:extLst>
      <p:ext uri="{BB962C8B-B14F-4D97-AF65-F5344CB8AC3E}">
        <p14:creationId xmlns:p14="http://schemas.microsoft.com/office/powerpoint/2010/main" val="1314552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274638"/>
            <a:ext cx="10599420" cy="1143000"/>
          </a:xfrm>
        </p:spPr>
        <p:txBody>
          <a:bodyPr>
            <a:normAutofit/>
          </a:bodyPr>
          <a:lstStyle/>
          <a:p>
            <a:pPr algn="ctr"/>
            <a:r>
              <a:rPr lang="en-US" sz="3600" b="1" dirty="0" smtClean="0">
                <a:solidFill>
                  <a:schemeClr val="tx1"/>
                </a:solidFill>
                <a:latin typeface="Algerian" pitchFamily="82" charset="0"/>
              </a:rPr>
              <a:t>Random-Number Generation</a:t>
            </a:r>
            <a:endParaRPr lang="en-US" sz="3600" dirty="0">
              <a:solidFill>
                <a:schemeClr val="tx1"/>
              </a:solidFill>
              <a:latin typeface="Algerian" pitchFamily="82" charset="0"/>
            </a:endParaRPr>
          </a:p>
        </p:txBody>
      </p:sp>
      <p:sp>
        <p:nvSpPr>
          <p:cNvPr id="3" name="Content Placeholder 2"/>
          <p:cNvSpPr>
            <a:spLocks noGrp="1"/>
          </p:cNvSpPr>
          <p:nvPr>
            <p:ph idx="1"/>
          </p:nvPr>
        </p:nvSpPr>
        <p:spPr>
          <a:xfrm>
            <a:off x="1287780" y="1447800"/>
            <a:ext cx="10599420" cy="5410200"/>
          </a:xfrm>
        </p:spPr>
        <p:txBody>
          <a:bodyPr>
            <a:normAutofit/>
          </a:bodyPr>
          <a:lstStyle/>
          <a:p>
            <a:pPr>
              <a:buBlip>
                <a:blip r:embed="rId2"/>
              </a:buBlip>
            </a:pPr>
            <a:r>
              <a:rPr lang="en-US" dirty="0" smtClean="0">
                <a:latin typeface="Centaur" pitchFamily="18" charset="0"/>
              </a:rPr>
              <a:t>Random numbers are a necessary basic ingredient in the simulation of almost all discrete systems. </a:t>
            </a:r>
          </a:p>
          <a:p>
            <a:pPr>
              <a:buBlip>
                <a:blip r:embed="rId2"/>
              </a:buBlip>
            </a:pPr>
            <a:r>
              <a:rPr lang="en-US" dirty="0" smtClean="0">
                <a:latin typeface="Centaur" pitchFamily="18" charset="0"/>
              </a:rPr>
              <a:t>Most computer languages have a subroutine, object, or function that will generate a random number. </a:t>
            </a:r>
          </a:p>
          <a:p>
            <a:pPr>
              <a:buBlip>
                <a:blip r:embed="rId2"/>
              </a:buBlip>
            </a:pPr>
            <a:r>
              <a:rPr lang="en-US" dirty="0" smtClean="0">
                <a:latin typeface="Centaur" pitchFamily="18" charset="0"/>
              </a:rPr>
              <a:t>Similarly simulation languages generate random numbers that are used to generate event limes(tool for simulation of multiprocessors) and other random variables.</a:t>
            </a:r>
          </a:p>
          <a:p>
            <a:pPr>
              <a:buBlip>
                <a:blip r:embed="rId2"/>
              </a:buBlip>
            </a:pPr>
            <a:r>
              <a:rPr lang="en-US" dirty="0" smtClean="0">
                <a:latin typeface="Centaur" pitchFamily="18" charset="0"/>
              </a:rPr>
              <a:t>Random number generators produce a flow of numbers that</a:t>
            </a:r>
          </a:p>
          <a:p>
            <a:pPr lvl="2">
              <a:buBlip>
                <a:blip r:embed="rId2"/>
              </a:buBlip>
            </a:pPr>
            <a:r>
              <a:rPr lang="en-US" dirty="0" smtClean="0">
                <a:latin typeface="Centaur" pitchFamily="18" charset="0"/>
              </a:rPr>
              <a:t>Are observations from a continuous uniform distribution between </a:t>
            </a:r>
            <a:r>
              <a:rPr lang="en-US" dirty="0" smtClean="0">
                <a:latin typeface="Arial" pitchFamily="34" charset="0"/>
                <a:cs typeface="Arial" pitchFamily="34" charset="0"/>
              </a:rPr>
              <a:t>0</a:t>
            </a:r>
            <a:r>
              <a:rPr lang="en-US" dirty="0" smtClean="0">
                <a:latin typeface="Centaur" pitchFamily="18" charset="0"/>
              </a:rPr>
              <a:t> and </a:t>
            </a:r>
            <a:r>
              <a:rPr lang="en-US" dirty="0" smtClean="0">
                <a:latin typeface="Arial" pitchFamily="34" charset="0"/>
                <a:cs typeface="Arial" pitchFamily="34" charset="0"/>
              </a:rPr>
              <a:t>1</a:t>
            </a:r>
          </a:p>
          <a:p>
            <a:pPr lvl="2">
              <a:buBlip>
                <a:blip r:embed="rId2"/>
              </a:buBlip>
            </a:pPr>
            <a:r>
              <a:rPr lang="en-US" dirty="0" smtClean="0">
                <a:latin typeface="Centaur" pitchFamily="18" charset="0"/>
              </a:rPr>
              <a:t>Are independent of each other</a:t>
            </a:r>
          </a:p>
          <a:p>
            <a:pPr>
              <a:buBlip>
                <a:blip r:embed="rId2"/>
              </a:buBlip>
            </a:pPr>
            <a:endParaRPr lang="en-US" dirty="0" smtClean="0">
              <a:latin typeface="Centaur" pitchFamily="18" charset="0"/>
            </a:endParaRPr>
          </a:p>
          <a:p>
            <a:endParaRPr lang="en-US" dirty="0">
              <a:latin typeface="Centaur"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287780" y="274638"/>
            <a:ext cx="10326014" cy="1143000"/>
          </a:xfrm>
        </p:spPr>
        <p:txBody>
          <a:bodyPr>
            <a:normAutofit fontScale="90000"/>
          </a:bodyPr>
          <a:lstStyle/>
          <a:p>
            <a:r>
              <a:rPr lang="en-US" altLang="zh-CN" dirty="0" smtClean="0">
                <a:ea typeface="宋体" charset="-122"/>
              </a:rPr>
              <a:t>Application  area of Random Numbers</a:t>
            </a:r>
            <a:br>
              <a:rPr lang="en-US" altLang="zh-CN" dirty="0" smtClean="0">
                <a:ea typeface="宋体" charset="-122"/>
              </a:rPr>
            </a:br>
            <a:endParaRPr lang="en-US" altLang="zh-CN" dirty="0" smtClean="0">
              <a:ea typeface="宋体" charset="-122"/>
            </a:endParaRPr>
          </a:p>
        </p:txBody>
      </p:sp>
      <p:sp>
        <p:nvSpPr>
          <p:cNvPr id="17411" name="Rectangle 3"/>
          <p:cNvSpPr>
            <a:spLocks noGrp="1" noChangeArrowheads="1"/>
          </p:cNvSpPr>
          <p:nvPr>
            <p:ph type="body" idx="1"/>
          </p:nvPr>
        </p:nvSpPr>
        <p:spPr>
          <a:xfrm>
            <a:off x="990600" y="1098550"/>
            <a:ext cx="10591165" cy="5232400"/>
          </a:xfrm>
        </p:spPr>
        <p:txBody>
          <a:bodyPr/>
          <a:lstStyle/>
          <a:p>
            <a:pPr lvl="1" eaLnBrk="1" hangingPunct="1">
              <a:lnSpc>
                <a:spcPct val="90000"/>
              </a:lnSpc>
            </a:pPr>
            <a:r>
              <a:rPr lang="en-US" altLang="zh-CN" dirty="0" smtClean="0">
                <a:ea typeface="宋体" charset="-122"/>
              </a:rPr>
              <a:t>  Simulation</a:t>
            </a:r>
          </a:p>
          <a:p>
            <a:pPr lvl="2" eaLnBrk="1" hangingPunct="1">
              <a:lnSpc>
                <a:spcPct val="90000"/>
              </a:lnSpc>
            </a:pPr>
            <a:r>
              <a:rPr lang="en-US" altLang="zh-CN" dirty="0" smtClean="0">
                <a:ea typeface="宋体" charset="-122"/>
              </a:rPr>
              <a:t>Simulate natural phenomena</a:t>
            </a:r>
          </a:p>
          <a:p>
            <a:pPr lvl="1" eaLnBrk="1" hangingPunct="1">
              <a:lnSpc>
                <a:spcPct val="90000"/>
              </a:lnSpc>
            </a:pPr>
            <a:r>
              <a:rPr lang="en-US" altLang="zh-CN" dirty="0" smtClean="0">
                <a:ea typeface="宋体" charset="-122"/>
              </a:rPr>
              <a:t>Sampling</a:t>
            </a:r>
          </a:p>
          <a:p>
            <a:pPr lvl="2" eaLnBrk="1" hangingPunct="1">
              <a:lnSpc>
                <a:spcPct val="90000"/>
              </a:lnSpc>
            </a:pPr>
            <a:r>
              <a:rPr lang="en-US" altLang="zh-CN" dirty="0" smtClean="0">
                <a:ea typeface="宋体" charset="-122"/>
              </a:rPr>
              <a:t>It is often impractical to examine all possible cases, but a random sample will provide insight into what constitutes typical behavior</a:t>
            </a:r>
          </a:p>
          <a:p>
            <a:pPr lvl="1" eaLnBrk="1" hangingPunct="1">
              <a:lnSpc>
                <a:spcPct val="90000"/>
              </a:lnSpc>
            </a:pPr>
            <a:r>
              <a:rPr lang="en-US" altLang="zh-CN" dirty="0" smtClean="0">
                <a:ea typeface="宋体" charset="-122"/>
              </a:rPr>
              <a:t>Numerical analysis</a:t>
            </a:r>
          </a:p>
          <a:p>
            <a:pPr lvl="1" eaLnBrk="1" hangingPunct="1">
              <a:lnSpc>
                <a:spcPct val="90000"/>
              </a:lnSpc>
            </a:pPr>
            <a:r>
              <a:rPr lang="en-US" altLang="zh-CN" dirty="0" smtClean="0">
                <a:ea typeface="宋体" charset="-122"/>
              </a:rPr>
              <a:t>Computer programming</a:t>
            </a:r>
          </a:p>
          <a:p>
            <a:pPr lvl="1" eaLnBrk="1" hangingPunct="1">
              <a:lnSpc>
                <a:spcPct val="90000"/>
              </a:lnSpc>
            </a:pPr>
            <a:r>
              <a:rPr lang="en-US" altLang="zh-CN" dirty="0" smtClean="0">
                <a:ea typeface="宋体" charset="-122"/>
              </a:rPr>
              <a:t>Decision making</a:t>
            </a:r>
          </a:p>
          <a:p>
            <a:pPr lvl="2" eaLnBrk="1" hangingPunct="1">
              <a:lnSpc>
                <a:spcPct val="90000"/>
              </a:lnSpc>
            </a:pPr>
            <a:r>
              <a:rPr lang="en-US" altLang="zh-CN" dirty="0" smtClean="0">
                <a:ea typeface="宋体" charset="-122"/>
              </a:rPr>
              <a:t>“Many executives make their decisions by flipping a coin…”</a:t>
            </a:r>
          </a:p>
          <a:p>
            <a:pPr lvl="1" eaLnBrk="1" hangingPunct="1">
              <a:lnSpc>
                <a:spcPct val="90000"/>
              </a:lnSpc>
            </a:pPr>
            <a:r>
              <a:rPr lang="en-US" altLang="zh-CN" dirty="0" smtClean="0">
                <a:ea typeface="宋体" charset="-122"/>
              </a:rPr>
              <a:t>Recreation</a:t>
            </a:r>
          </a:p>
          <a:p>
            <a:pPr lvl="2">
              <a:lnSpc>
                <a:spcPct val="90000"/>
              </a:lnSpc>
            </a:pPr>
            <a:r>
              <a:rPr lang="en-US" altLang="zh-CN" dirty="0" smtClean="0">
                <a:ea typeface="宋体" charset="-122"/>
              </a:rPr>
              <a:t>Design games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85800"/>
          </a:xfrm>
        </p:spPr>
        <p:txBody>
          <a:bodyPr>
            <a:normAutofit/>
          </a:bodyPr>
          <a:lstStyle/>
          <a:p>
            <a:pPr algn="ctr"/>
            <a:r>
              <a:rPr lang="en-US" sz="3200" b="1" dirty="0" smtClean="0">
                <a:solidFill>
                  <a:schemeClr val="tx1"/>
                </a:solidFill>
                <a:latin typeface="Algerian" pitchFamily="82" charset="0"/>
              </a:rPr>
              <a:t>Properties of Random Numbers</a:t>
            </a:r>
            <a:endParaRPr lang="en-US" sz="3200" dirty="0">
              <a:solidFill>
                <a:schemeClr val="tx1"/>
              </a:solidFill>
              <a:latin typeface="Algerian" pitchFamily="82" charset="0"/>
            </a:endParaRPr>
          </a:p>
        </p:txBody>
      </p:sp>
      <p:sp>
        <p:nvSpPr>
          <p:cNvPr id="4" name="Rectangle 3"/>
          <p:cNvSpPr>
            <a:spLocks noGrp="1" noChangeArrowheads="1"/>
          </p:cNvSpPr>
          <p:nvPr>
            <p:ph idx="1"/>
          </p:nvPr>
        </p:nvSpPr>
        <p:spPr>
          <a:xfrm>
            <a:off x="1287780" y="609600"/>
            <a:ext cx="10599420" cy="6248400"/>
          </a:xfrm>
        </p:spPr>
        <p:txBody>
          <a:bodyPr>
            <a:normAutofit/>
          </a:bodyPr>
          <a:lstStyle/>
          <a:p>
            <a:pPr eaLnBrk="1" hangingPunct="1"/>
            <a:r>
              <a:rPr lang="en-US" dirty="0" smtClean="0">
                <a:latin typeface="Centaur" pitchFamily="18" charset="0"/>
              </a:rPr>
              <a:t>Two important statistical properties:</a:t>
            </a:r>
          </a:p>
          <a:p>
            <a:pPr lvl="1" eaLnBrk="1" hangingPunct="1"/>
            <a:r>
              <a:rPr lang="en-US" sz="3200" dirty="0" smtClean="0">
                <a:latin typeface="Centaur" pitchFamily="18" charset="0"/>
              </a:rPr>
              <a:t>Uniformity</a:t>
            </a:r>
          </a:p>
          <a:p>
            <a:pPr lvl="1" eaLnBrk="1" hangingPunct="1"/>
            <a:r>
              <a:rPr lang="en-US" sz="3200" dirty="0" smtClean="0">
                <a:latin typeface="Centaur" pitchFamily="18" charset="0"/>
              </a:rPr>
              <a:t>Independence.</a:t>
            </a:r>
          </a:p>
          <a:p>
            <a:r>
              <a:rPr lang="en-US" dirty="0" smtClean="0">
                <a:latin typeface="Centaur" pitchFamily="18" charset="0"/>
              </a:rPr>
              <a:t>Each Random Number, </a:t>
            </a:r>
            <a:r>
              <a:rPr lang="en-US" i="1" dirty="0" smtClean="0">
                <a:latin typeface="Centaur" pitchFamily="18" charset="0"/>
              </a:rPr>
              <a:t>R</a:t>
            </a:r>
            <a:r>
              <a:rPr lang="en-US" i="1" baseline="-25000" dirty="0" smtClean="0">
                <a:latin typeface="Centaur" pitchFamily="18" charset="0"/>
              </a:rPr>
              <a:t>i</a:t>
            </a:r>
            <a:r>
              <a:rPr lang="en-US" dirty="0" smtClean="0">
                <a:latin typeface="Centaur" pitchFamily="18" charset="0"/>
              </a:rPr>
              <a:t>, must be independently drawn from a</a:t>
            </a:r>
            <a:r>
              <a:rPr lang="en-US" dirty="0" smtClean="0"/>
              <a:t> </a:t>
            </a:r>
            <a:r>
              <a:rPr lang="en-US" dirty="0" smtClean="0">
                <a:latin typeface="Centaur" pitchFamily="18" charset="0"/>
              </a:rPr>
              <a:t>continuous uniform distribution between zero and </a:t>
            </a:r>
            <a:r>
              <a:rPr lang="en-US" dirty="0" smtClean="0">
                <a:latin typeface="Calibri" pitchFamily="34" charset="0"/>
              </a:rPr>
              <a:t>1</a:t>
            </a:r>
            <a:r>
              <a:rPr lang="en-US" dirty="0" smtClean="0"/>
              <a:t>.</a:t>
            </a:r>
            <a:r>
              <a:rPr lang="en-US" dirty="0" smtClean="0">
                <a:latin typeface="Centaur" pitchFamily="18" charset="0"/>
              </a:rPr>
              <a:t>  That is the pdf is given by:</a:t>
            </a:r>
          </a:p>
          <a:p>
            <a:pPr lvl="1" eaLnBrk="1" hangingPunct="1">
              <a:buFont typeface="Wingdings" pitchFamily="2" charset="2"/>
              <a:buNone/>
            </a:pPr>
            <a:endParaRPr lang="en-US" sz="3200" dirty="0" smtClean="0"/>
          </a:p>
          <a:p>
            <a:pPr eaLnBrk="1" hangingPunct="1">
              <a:buFont typeface="Wingdings" pitchFamily="2" charset="2"/>
              <a:buNone/>
            </a:pPr>
            <a:endParaRPr lang="en-US" dirty="0" smtClean="0"/>
          </a:p>
        </p:txBody>
      </p:sp>
      <p:graphicFrame>
        <p:nvGraphicFramePr>
          <p:cNvPr id="1028" name="Object 26"/>
          <p:cNvGraphicFramePr>
            <a:graphicFrameLocks noChangeAspect="1"/>
          </p:cNvGraphicFramePr>
          <p:nvPr>
            <p:extLst>
              <p:ext uri="{D42A27DB-BD31-4B8C-83A1-F6EECF244321}">
                <p14:modId xmlns:p14="http://schemas.microsoft.com/office/powerpoint/2010/main" val="830733023"/>
              </p:ext>
            </p:extLst>
          </p:nvPr>
        </p:nvGraphicFramePr>
        <p:xfrm>
          <a:off x="2667000" y="4419600"/>
          <a:ext cx="4754880" cy="990600"/>
        </p:xfrm>
        <a:graphic>
          <a:graphicData uri="http://schemas.openxmlformats.org/presentationml/2006/ole">
            <mc:AlternateContent xmlns:mc="http://schemas.openxmlformats.org/markup-compatibility/2006">
              <mc:Choice xmlns:v="urn:schemas-microsoft-com:vml" Requires="v">
                <p:oleObj spid="_x0000_s1077" name="Equation" r:id="rId3" imgW="1155600" imgH="393480" progId="Equation.3">
                  <p:embed/>
                </p:oleObj>
              </mc:Choice>
              <mc:Fallback>
                <p:oleObj name="Equation" r:id="rId3" imgW="1155600" imgH="393480" progId="Equation.3">
                  <p:embed/>
                  <p:pic>
                    <p:nvPicPr>
                      <p:cNvPr id="0" name="Object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4419600"/>
                        <a:ext cx="4754880"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1219200"/>
          </a:xfrm>
        </p:spPr>
        <p:txBody>
          <a:bodyPr>
            <a:noAutofit/>
          </a:bodyPr>
          <a:lstStyle/>
          <a:p>
            <a:r>
              <a:rPr lang="en-US" sz="2800" dirty="0" smtClean="0">
                <a:effectLst/>
                <a:latin typeface="Centaur" pitchFamily="18" charset="0"/>
              </a:rPr>
              <a:t>Some consequences of the uniformity and independence properties are the following</a:t>
            </a:r>
            <a:r>
              <a:rPr lang="en-US" sz="2800" b="1" dirty="0" smtClean="0">
                <a:effectLst/>
                <a:latin typeface="Centaur" pitchFamily="18" charset="0"/>
              </a:rPr>
              <a:t>:</a:t>
            </a:r>
            <a:r>
              <a:rPr lang="en-US" sz="2800" dirty="0" smtClean="0">
                <a:effectLst/>
                <a:latin typeface="Centaur" pitchFamily="18" charset="0"/>
              </a:rPr>
              <a:t/>
            </a:r>
            <a:br>
              <a:rPr lang="en-US" sz="2800" dirty="0" smtClean="0">
                <a:effectLst/>
                <a:latin typeface="Centaur" pitchFamily="18" charset="0"/>
              </a:rPr>
            </a:br>
            <a:endParaRPr lang="en-US" sz="2800" dirty="0">
              <a:effectLst/>
              <a:latin typeface="Centaur" pitchFamily="18" charset="0"/>
            </a:endParaRPr>
          </a:p>
        </p:txBody>
      </p:sp>
      <p:sp>
        <p:nvSpPr>
          <p:cNvPr id="3" name="Content Placeholder 2"/>
          <p:cNvSpPr>
            <a:spLocks noGrp="1"/>
          </p:cNvSpPr>
          <p:nvPr>
            <p:ph idx="1"/>
          </p:nvPr>
        </p:nvSpPr>
        <p:spPr>
          <a:xfrm>
            <a:off x="1287780" y="990600"/>
            <a:ext cx="10599420" cy="5867400"/>
          </a:xfrm>
        </p:spPr>
        <p:txBody>
          <a:bodyPr/>
          <a:lstStyle/>
          <a:p>
            <a:pPr lvl="0">
              <a:lnSpc>
                <a:spcPct val="150000"/>
              </a:lnSpc>
              <a:buBlip>
                <a:blip r:embed="rId2"/>
              </a:buBlip>
            </a:pPr>
            <a:r>
              <a:rPr lang="en-US" dirty="0" smtClean="0">
                <a:latin typeface="Centaur" pitchFamily="18" charset="0"/>
              </a:rPr>
              <a:t>If the interval </a:t>
            </a:r>
            <a:r>
              <a:rPr lang="en-US" dirty="0" smtClean="0">
                <a:latin typeface="Arial" pitchFamily="34" charset="0"/>
                <a:cs typeface="Arial" pitchFamily="34" charset="0"/>
              </a:rPr>
              <a:t>(0,1) </a:t>
            </a:r>
            <a:r>
              <a:rPr lang="en-US" dirty="0" smtClean="0">
                <a:latin typeface="Centaur" pitchFamily="18" charset="0"/>
              </a:rPr>
              <a:t>is divided into </a:t>
            </a:r>
            <a:r>
              <a:rPr lang="en-US" i="1" dirty="0" smtClean="0">
                <a:latin typeface="Centaur" pitchFamily="18" charset="0"/>
              </a:rPr>
              <a:t>n </a:t>
            </a:r>
            <a:r>
              <a:rPr lang="en-US" dirty="0" smtClean="0">
                <a:latin typeface="Centaur" pitchFamily="18" charset="0"/>
              </a:rPr>
              <a:t>classes, or subintervals of equal length, the expected number of observations </a:t>
            </a:r>
            <a:r>
              <a:rPr lang="en-US" dirty="0" smtClean="0">
                <a:solidFill>
                  <a:srgbClr val="C00000"/>
                </a:solidFill>
                <a:latin typeface="Centaur" pitchFamily="18" charset="0"/>
              </a:rPr>
              <a:t>m </a:t>
            </a:r>
            <a:r>
              <a:rPr lang="en-US" dirty="0" smtClean="0">
                <a:latin typeface="Centaur" pitchFamily="18" charset="0"/>
              </a:rPr>
              <a:t>each interval is </a:t>
            </a:r>
            <a:r>
              <a:rPr lang="en-US" i="1" dirty="0" smtClean="0">
                <a:latin typeface="Centaur" pitchFamily="18" charset="0"/>
              </a:rPr>
              <a:t>N/n </a:t>
            </a:r>
            <a:r>
              <a:rPr lang="en-US" dirty="0" smtClean="0">
                <a:latin typeface="Centaur" pitchFamily="18" charset="0"/>
              </a:rPr>
              <a:t>where  N is the total number of observations. </a:t>
            </a:r>
          </a:p>
          <a:p>
            <a:pPr lvl="0">
              <a:lnSpc>
                <a:spcPct val="150000"/>
              </a:lnSpc>
              <a:buBlip>
                <a:blip r:embed="rId2"/>
              </a:buBlip>
            </a:pPr>
            <a:r>
              <a:rPr lang="en-US" dirty="0" smtClean="0">
                <a:latin typeface="Centaur" pitchFamily="18" charset="0"/>
              </a:rPr>
              <a:t>The probability of observing a value in a particular interval is of the previous values drawn</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4"/>
          <p:cNvSpPr>
            <a:spLocks noGrp="1" noRot="1" noChangeArrowheads="1"/>
          </p:cNvSpPr>
          <p:nvPr>
            <p:ph type="title"/>
          </p:nvPr>
        </p:nvSpPr>
        <p:spPr>
          <a:xfrm>
            <a:off x="1828800" y="30480"/>
            <a:ext cx="9747504" cy="1143000"/>
          </a:xfrm>
        </p:spPr>
        <p:txBody>
          <a:bodyPr/>
          <a:lstStyle/>
          <a:p>
            <a:r>
              <a:rPr lang="en-GB" dirty="0" smtClean="0"/>
              <a:t>Three </a:t>
            </a:r>
            <a:r>
              <a:rPr lang="en-GB" dirty="0"/>
              <a:t>Types of Random Numbers</a:t>
            </a:r>
          </a:p>
        </p:txBody>
      </p:sp>
      <p:sp>
        <p:nvSpPr>
          <p:cNvPr id="24581" name="Rectangle 5"/>
          <p:cNvSpPr>
            <a:spLocks noGrp="1" noRot="1" noChangeArrowheads="1"/>
          </p:cNvSpPr>
          <p:nvPr>
            <p:ph type="body" idx="1"/>
          </p:nvPr>
        </p:nvSpPr>
        <p:spPr>
          <a:xfrm>
            <a:off x="1371600" y="1066800"/>
            <a:ext cx="10242194" cy="5791200"/>
          </a:xfrm>
        </p:spPr>
        <p:txBody>
          <a:bodyPr/>
          <a:lstStyle/>
          <a:p>
            <a:r>
              <a:rPr lang="en-GB" sz="3600" b="1" dirty="0">
                <a:solidFill>
                  <a:srgbClr val="C00000"/>
                </a:solidFill>
                <a:latin typeface="Centaur" pitchFamily="18" charset="0"/>
              </a:rPr>
              <a:t>Pseudorandom numbers </a:t>
            </a:r>
            <a:r>
              <a:rPr lang="en-GB" sz="3600" dirty="0">
                <a:latin typeface="Centaur" pitchFamily="18" charset="0"/>
              </a:rPr>
              <a:t>are numbers that appear random, but are obtained in a deterministic, repeatable, and predictable manner</a:t>
            </a:r>
            <a:r>
              <a:rPr lang="en-GB" dirty="0" smtClean="0"/>
              <a:t>.</a:t>
            </a:r>
          </a:p>
          <a:p>
            <a:r>
              <a:rPr lang="en-GB" sz="3600" b="1" dirty="0" smtClean="0">
                <a:solidFill>
                  <a:srgbClr val="C00000"/>
                </a:solidFill>
                <a:latin typeface="Centaur" pitchFamily="18" charset="0"/>
              </a:rPr>
              <a:t>True </a:t>
            </a:r>
            <a:r>
              <a:rPr lang="en-GB" sz="3600" b="1" dirty="0">
                <a:solidFill>
                  <a:srgbClr val="C00000"/>
                </a:solidFill>
                <a:latin typeface="Centaur" pitchFamily="18" charset="0"/>
              </a:rPr>
              <a:t>random numbers </a:t>
            </a:r>
            <a:r>
              <a:rPr lang="en-GB" sz="3600" dirty="0">
                <a:latin typeface="Centaur" pitchFamily="18" charset="0"/>
              </a:rPr>
              <a:t>are generated in non-deterministic ways.  They are not predictable.  They are not repeatable</a:t>
            </a:r>
            <a:r>
              <a:rPr lang="en-GB" dirty="0" smtClean="0"/>
              <a:t>.</a:t>
            </a:r>
          </a:p>
          <a:p>
            <a:r>
              <a:rPr lang="en-US" sz="3600" b="1" dirty="0" smtClean="0">
                <a:solidFill>
                  <a:srgbClr val="C00000"/>
                </a:solidFill>
                <a:latin typeface="Centaur" pitchFamily="18" charset="0"/>
              </a:rPr>
              <a:t>Quasi-Random  </a:t>
            </a:r>
            <a:r>
              <a:rPr lang="en-US" sz="3600" dirty="0" smtClean="0">
                <a:latin typeface="Centaur" pitchFamily="18" charset="0"/>
              </a:rPr>
              <a:t>is a </a:t>
            </a:r>
            <a:r>
              <a:rPr lang="en-US" sz="3600" dirty="0">
                <a:latin typeface="Centaur" pitchFamily="18" charset="0"/>
              </a:rPr>
              <a:t>series of numbers satisfying some mathematical random properties even though no random appearance is provided</a:t>
            </a:r>
          </a:p>
          <a:p>
            <a:endParaRPr lang="en-GB" b="1" dirty="0">
              <a:solidFill>
                <a:srgbClr val="C00000"/>
              </a:solidFill>
              <a:latin typeface="Centaur" pitchFamily="18" charset="0"/>
            </a:endParaRP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838200"/>
          </a:xfrm>
        </p:spPr>
        <p:txBody>
          <a:bodyPr>
            <a:noAutofit/>
          </a:bodyPr>
          <a:lstStyle/>
          <a:p>
            <a:pPr algn="ctr"/>
            <a:r>
              <a:rPr lang="en-US" sz="2800" dirty="0" smtClean="0">
                <a:latin typeface="Algerian" pitchFamily="82" charset="0"/>
              </a:rPr>
              <a:t>Generation of Pseudo-Random Numbers</a:t>
            </a:r>
            <a:endParaRPr lang="en-US" sz="2800" dirty="0">
              <a:latin typeface="Algerian" pitchFamily="82" charset="0"/>
            </a:endParaRPr>
          </a:p>
        </p:txBody>
      </p:sp>
      <p:sp>
        <p:nvSpPr>
          <p:cNvPr id="3" name="Content Placeholder 2"/>
          <p:cNvSpPr>
            <a:spLocks noGrp="1"/>
          </p:cNvSpPr>
          <p:nvPr>
            <p:ph idx="1"/>
          </p:nvPr>
        </p:nvSpPr>
        <p:spPr>
          <a:xfrm>
            <a:off x="1287780" y="762000"/>
            <a:ext cx="10599420" cy="6096000"/>
          </a:xfrm>
        </p:spPr>
        <p:txBody>
          <a:bodyPr>
            <a:normAutofit/>
          </a:bodyPr>
          <a:lstStyle/>
          <a:p>
            <a:pPr>
              <a:buBlip>
                <a:blip r:embed="rId2"/>
              </a:buBlip>
            </a:pPr>
            <a:r>
              <a:rPr lang="en-US" sz="2400" dirty="0" smtClean="0">
                <a:latin typeface="Centaur" pitchFamily="18" charset="0"/>
              </a:rPr>
              <a:t>Pseudo” means false, so false random numbers are being generated. </a:t>
            </a:r>
          </a:p>
          <a:p>
            <a:pPr>
              <a:buBlip>
                <a:blip r:embed="rId2"/>
              </a:buBlip>
            </a:pPr>
            <a:r>
              <a:rPr lang="en-US" sz="2400" dirty="0" smtClean="0">
                <a:latin typeface="Centaur" pitchFamily="18" charset="0"/>
              </a:rPr>
              <a:t>The goal of any generation scheme is to produce a sequence of numbers between zero and </a:t>
            </a:r>
            <a:r>
              <a:rPr lang="en-US" sz="2400" dirty="0" smtClean="0">
                <a:latin typeface="Calibri" pitchFamily="34" charset="0"/>
              </a:rPr>
              <a:t>1</a:t>
            </a:r>
            <a:r>
              <a:rPr lang="en-US" sz="2400" dirty="0" smtClean="0">
                <a:latin typeface="Centaur" pitchFamily="18" charset="0"/>
              </a:rPr>
              <a:t> which simulates, or initiates, the ideal properties of uniform distribution and independence as closely as possible. </a:t>
            </a:r>
          </a:p>
          <a:p>
            <a:pPr>
              <a:buBlip>
                <a:blip r:embed="rId2"/>
              </a:buBlip>
            </a:pPr>
            <a:r>
              <a:rPr lang="en-US" sz="2400" dirty="0" smtClean="0">
                <a:latin typeface="Centaur" pitchFamily="18" charset="0"/>
              </a:rPr>
              <a:t>When generating pseudo-random numbers, certain problems or errors can occur. . Some examples include the following</a:t>
            </a:r>
          </a:p>
          <a:p>
            <a:pPr marL="539496" lvl="0" indent="-457200">
              <a:buClrTx/>
              <a:buFont typeface="+mj-lt"/>
              <a:buAutoNum type="arabicPeriod"/>
            </a:pPr>
            <a:r>
              <a:rPr lang="en-US" sz="2400" dirty="0" smtClean="0">
                <a:latin typeface="Centaur" pitchFamily="18" charset="0"/>
              </a:rPr>
              <a:t>The generated numbers may not be uniformly distributed.</a:t>
            </a:r>
          </a:p>
          <a:p>
            <a:pPr marL="539496" lvl="0" indent="-457200">
              <a:buClrTx/>
              <a:buFont typeface="+mj-lt"/>
              <a:buAutoNum type="arabicPeriod"/>
            </a:pPr>
            <a:r>
              <a:rPr lang="en-US" sz="2400" dirty="0" smtClean="0">
                <a:latin typeface="Centaur" pitchFamily="18" charset="0"/>
              </a:rPr>
              <a:t>The generated numbers may be discrete -valued instead continuous valued</a:t>
            </a:r>
          </a:p>
          <a:p>
            <a:pPr marL="539496" lvl="0" indent="-457200">
              <a:buClrTx/>
              <a:buFont typeface="+mj-lt"/>
              <a:buAutoNum type="arabicPeriod"/>
            </a:pPr>
            <a:r>
              <a:rPr lang="en-US" sz="2400" dirty="0" smtClean="0">
                <a:latin typeface="Centaur" pitchFamily="18" charset="0"/>
              </a:rPr>
              <a:t>The mean of the generated numbers may be too high or too low.</a:t>
            </a:r>
          </a:p>
          <a:p>
            <a:pPr marL="539496" lvl="0" indent="-457200">
              <a:buClrTx/>
              <a:buFont typeface="+mj-lt"/>
              <a:buAutoNum type="arabicPeriod"/>
            </a:pPr>
            <a:r>
              <a:rPr lang="en-US" sz="2400" dirty="0" smtClean="0">
                <a:latin typeface="Centaur" pitchFamily="18" charset="0"/>
              </a:rPr>
              <a:t>The variance of the generated numbers may be too high or low</a:t>
            </a:r>
          </a:p>
          <a:p>
            <a:pPr marL="539496" lvl="0" indent="-457200">
              <a:buClrTx/>
              <a:buFont typeface="+mj-lt"/>
              <a:buAutoNum type="arabicPeriod"/>
            </a:pPr>
            <a:r>
              <a:rPr lang="en-US" sz="2400" dirty="0" smtClean="0">
                <a:latin typeface="Centaur" pitchFamily="18" charset="0"/>
              </a:rPr>
              <a:t>There may be dependence. The following are examples:</a:t>
            </a:r>
          </a:p>
          <a:p>
            <a:pPr marL="870966" lvl="1" indent="-514350">
              <a:buClrTx/>
              <a:buFont typeface="+mj-lt"/>
              <a:buAutoNum type="romanLcPeriod"/>
            </a:pPr>
            <a:r>
              <a:rPr lang="en-US" sz="2000" dirty="0" smtClean="0">
                <a:latin typeface="Centaur" pitchFamily="18" charset="0"/>
              </a:rPr>
              <a:t>Autocorrelation between numbers. </a:t>
            </a:r>
          </a:p>
          <a:p>
            <a:pPr marL="870966" lvl="1" indent="-514350">
              <a:buClrTx/>
              <a:buFont typeface="+mj-lt"/>
              <a:buAutoNum type="romanLcPeriod"/>
            </a:pPr>
            <a:r>
              <a:rPr lang="en-US" sz="2400" dirty="0" smtClean="0">
                <a:latin typeface="Centaur" pitchFamily="18" charset="0"/>
              </a:rPr>
              <a:t>Numbers successively higher or lower than adjacent numbers </a:t>
            </a:r>
          </a:p>
          <a:p>
            <a:pPr marL="870966" lvl="1" indent="-514350">
              <a:buClrTx/>
              <a:buFont typeface="+mj-lt"/>
              <a:buAutoNum type="romanLcPeriod"/>
            </a:pPr>
            <a:r>
              <a:rPr lang="en-US" sz="2400" dirty="0" smtClean="0">
                <a:latin typeface="Centaur" pitchFamily="18" charset="0"/>
              </a:rPr>
              <a:t>Several numbers above the mean followed by several numbers below the mean</a:t>
            </a:r>
          </a:p>
          <a:p>
            <a:pPr>
              <a:buNone/>
            </a:pPr>
            <a:endParaRPr lang="en-US" sz="2400" dirty="0" smtClean="0">
              <a:latin typeface="Centaur" pitchFamily="18" charset="0"/>
            </a:endParaRPr>
          </a:p>
          <a:p>
            <a:pPr>
              <a:buBlip>
                <a:blip r:embed="rId2"/>
              </a:buBlip>
            </a:pPr>
            <a:endParaRPr lang="en-US" sz="2400" dirty="0" smtClean="0">
              <a:latin typeface="Centaur" pitchFamily="18" charset="0"/>
            </a:endParaRP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7780" y="0"/>
            <a:ext cx="10599420" cy="685800"/>
          </a:xfrm>
        </p:spPr>
        <p:txBody>
          <a:bodyPr>
            <a:normAutofit/>
          </a:bodyPr>
          <a:lstStyle/>
          <a:p>
            <a:pPr algn="ctr"/>
            <a:r>
              <a:rPr lang="en-US" sz="2800" dirty="0" smtClean="0">
                <a:latin typeface="Algerian" pitchFamily="82" charset="0"/>
              </a:rPr>
              <a:t>Important considerations in RN routines</a:t>
            </a:r>
            <a:endParaRPr lang="en-US" sz="2800" dirty="0">
              <a:latin typeface="Algerian" pitchFamily="82" charset="0"/>
            </a:endParaRPr>
          </a:p>
        </p:txBody>
      </p:sp>
      <p:sp>
        <p:nvSpPr>
          <p:cNvPr id="3" name="Content Placeholder 2"/>
          <p:cNvSpPr>
            <a:spLocks noGrp="1"/>
          </p:cNvSpPr>
          <p:nvPr>
            <p:ph idx="1"/>
          </p:nvPr>
        </p:nvSpPr>
        <p:spPr>
          <a:xfrm>
            <a:off x="1287780" y="914400"/>
            <a:ext cx="10599420" cy="5943600"/>
          </a:xfrm>
        </p:spPr>
        <p:txBody>
          <a:bodyPr/>
          <a:lstStyle/>
          <a:p>
            <a:pPr lvl="1">
              <a:lnSpc>
                <a:spcPct val="150000"/>
              </a:lnSpc>
              <a:buBlip>
                <a:blip r:embed="rId2"/>
              </a:buBlip>
            </a:pPr>
            <a:r>
              <a:rPr lang="en-US" sz="3200" dirty="0" smtClean="0">
                <a:latin typeface="Centaur" pitchFamily="18" charset="0"/>
              </a:rPr>
              <a:t>Fast</a:t>
            </a:r>
          </a:p>
          <a:p>
            <a:pPr lvl="1">
              <a:lnSpc>
                <a:spcPct val="150000"/>
              </a:lnSpc>
              <a:buBlip>
                <a:blip r:embed="rId2"/>
              </a:buBlip>
            </a:pPr>
            <a:r>
              <a:rPr lang="en-US" sz="3200" dirty="0" smtClean="0">
                <a:latin typeface="Centaur" pitchFamily="18" charset="0"/>
              </a:rPr>
              <a:t>Portable to different computers</a:t>
            </a:r>
          </a:p>
          <a:p>
            <a:pPr lvl="1">
              <a:lnSpc>
                <a:spcPct val="150000"/>
              </a:lnSpc>
              <a:buBlip>
                <a:blip r:embed="rId2"/>
              </a:buBlip>
            </a:pPr>
            <a:r>
              <a:rPr lang="en-US" sz="3200" dirty="0" smtClean="0">
                <a:latin typeface="Centaur" pitchFamily="18" charset="0"/>
              </a:rPr>
              <a:t>Have sufficiently long cycle</a:t>
            </a:r>
          </a:p>
          <a:p>
            <a:pPr lvl="1">
              <a:lnSpc>
                <a:spcPct val="150000"/>
              </a:lnSpc>
              <a:buBlip>
                <a:blip r:embed="rId2"/>
              </a:buBlip>
            </a:pPr>
            <a:r>
              <a:rPr lang="en-US" sz="3200" dirty="0" smtClean="0">
                <a:latin typeface="Centaur" pitchFamily="18" charset="0"/>
              </a:rPr>
              <a:t>Replicable</a:t>
            </a:r>
          </a:p>
          <a:p>
            <a:pPr lvl="1">
              <a:lnSpc>
                <a:spcPct val="150000"/>
              </a:lnSpc>
              <a:buBlip>
                <a:blip r:embed="rId2"/>
              </a:buBlip>
            </a:pPr>
            <a:r>
              <a:rPr lang="en-US" sz="3200" dirty="0" smtClean="0">
                <a:latin typeface="Centaur" pitchFamily="18" charset="0"/>
              </a:rPr>
              <a:t>Closely approximate the ideal statistical properties of uniformity and independence</a:t>
            </a:r>
            <a:r>
              <a:rPr lang="en-US" sz="2000" dirty="0" smtClean="0"/>
              <a:t>.</a:t>
            </a:r>
            <a:endParaRPr lang="en-US" sz="1200" dirty="0" smtClean="0"/>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1459</TotalTime>
  <Words>2455</Words>
  <Application>Microsoft Office PowerPoint</Application>
  <PresentationFormat>Custom</PresentationFormat>
  <Paragraphs>257</Paragraphs>
  <Slides>28</Slides>
  <Notes>2</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41" baseType="lpstr">
      <vt:lpstr>宋体</vt:lpstr>
      <vt:lpstr>Algerian</vt:lpstr>
      <vt:lpstr>Arial</vt:lpstr>
      <vt:lpstr>Calibri</vt:lpstr>
      <vt:lpstr>Centaur</vt:lpstr>
      <vt:lpstr>Constantia</vt:lpstr>
      <vt:lpstr>Gill Sans MT</vt:lpstr>
      <vt:lpstr>Times New Roman</vt:lpstr>
      <vt:lpstr>Verdana</vt:lpstr>
      <vt:lpstr>Wingdings</vt:lpstr>
      <vt:lpstr>Wingdings 2</vt:lpstr>
      <vt:lpstr>Solstice</vt:lpstr>
      <vt:lpstr>Equation</vt:lpstr>
      <vt:lpstr>Chapter three</vt:lpstr>
      <vt:lpstr>Random-Number Generation</vt:lpstr>
      <vt:lpstr>Random-Number Generation</vt:lpstr>
      <vt:lpstr>Application  area of Random Numbers </vt:lpstr>
      <vt:lpstr>Properties of Random Numbers</vt:lpstr>
      <vt:lpstr>Some consequences of the uniformity and independence properties are the following: </vt:lpstr>
      <vt:lpstr>Three Types of Random Numbers</vt:lpstr>
      <vt:lpstr>Generation of Pseudo-Random Numbers</vt:lpstr>
      <vt:lpstr>Important considerations in RN routines</vt:lpstr>
      <vt:lpstr>Techniques for Generating Random Numbers</vt:lpstr>
      <vt:lpstr>Linear Congruential Method  </vt:lpstr>
      <vt:lpstr>PowerPoint Presentation</vt:lpstr>
      <vt:lpstr>PowerPoint Presentation</vt:lpstr>
      <vt:lpstr>PowerPoint Presentation</vt:lpstr>
      <vt:lpstr>PowerPoint Presentation</vt:lpstr>
      <vt:lpstr>Tests for Random Numbers</vt:lpstr>
      <vt:lpstr>Frequency Tests</vt:lpstr>
      <vt:lpstr>PowerPoint Presentation</vt:lpstr>
      <vt:lpstr>PowerPoint Presentation</vt:lpstr>
      <vt:lpstr>The chi-square test</vt:lpstr>
      <vt:lpstr>PowerPoint Presentation</vt:lpstr>
      <vt:lpstr>Runs Tests</vt:lpstr>
      <vt:lpstr>PowerPoint Presentation</vt:lpstr>
      <vt:lpstr>PowerPoint Presentation</vt:lpstr>
      <vt:lpstr>PowerPoint Presentation</vt:lpstr>
      <vt:lpstr>PowerPoint Presentation</vt:lpstr>
      <vt:lpstr>Assignment</vt:lpstr>
      <vt:lpstr>PowerPoint Presentation</vt:lpstr>
    </vt:vector>
  </TitlesOfParts>
  <Company>MCA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three</dc:title>
  <dc:creator>Getachew</dc:creator>
  <cp:lastModifiedBy>KM</cp:lastModifiedBy>
  <cp:revision>186</cp:revision>
  <dcterms:created xsi:type="dcterms:W3CDTF">2015-08-01T13:54:01Z</dcterms:created>
  <dcterms:modified xsi:type="dcterms:W3CDTF">2020-04-25T12:27:41Z</dcterms:modified>
</cp:coreProperties>
</file>