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6" r:id="rId16"/>
    <p:sldId id="270" r:id="rId17"/>
    <p:sldId id="271" r:id="rId18"/>
    <p:sldId id="272" r:id="rId19"/>
    <p:sldId id="273" r:id="rId20"/>
    <p:sldId id="274" r:id="rId21"/>
    <p:sldId id="278" r:id="rId22"/>
    <p:sldId id="277" r:id="rId23"/>
    <p:sldId id="279" r:id="rId24"/>
    <p:sldId id="280" r:id="rId25"/>
    <p:sldId id="281" r:id="rId26"/>
    <p:sldId id="282" r:id="rId27"/>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68" y="72"/>
      </p:cViewPr>
      <p:guideLst>
        <p:guide orient="horz" pos="216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3B1F78-694F-484B-8F2A-13C374BEFA9E}" type="datetimeFigureOut">
              <a:rPr lang="en-US" smtClean="0"/>
              <a:pPr/>
              <a:t>4/4/2020</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DE0BFB-9C2B-4997-B2F0-470F43181387}" type="slidenum">
              <a:rPr lang="en-US" smtClean="0"/>
              <a:pPr/>
              <a:t>‹#›</a:t>
            </a:fld>
            <a:endParaRPr lang="en-US"/>
          </a:p>
        </p:txBody>
      </p:sp>
    </p:spTree>
    <p:extLst>
      <p:ext uri="{BB962C8B-B14F-4D97-AF65-F5344CB8AC3E}">
        <p14:creationId xmlns:p14="http://schemas.microsoft.com/office/powerpoint/2010/main" val="310375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685800"/>
            <a:ext cx="59436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DE0BFB-9C2B-4997-B2F0-470F43181387}" type="slidenum">
              <a:rPr lang="en-US" smtClean="0"/>
              <a:pPr/>
              <a:t>5</a:t>
            </a:fld>
            <a:endParaRPr lang="en-US"/>
          </a:p>
        </p:txBody>
      </p:sp>
    </p:spTree>
    <p:extLst>
      <p:ext uri="{BB962C8B-B14F-4D97-AF65-F5344CB8AC3E}">
        <p14:creationId xmlns:p14="http://schemas.microsoft.com/office/powerpoint/2010/main" val="1196827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dt" sz="quarter" idx="1"/>
          </p:nvPr>
        </p:nvSpPr>
        <p:spPr>
          <a:noFill/>
        </p:spPr>
        <p:txBody>
          <a:bodyPr/>
          <a:lstStyle/>
          <a:p>
            <a:fld id="{DA4C3FFA-7A08-4EF1-ABBF-B56ACB50740A}" type="datetime1">
              <a:rPr lang="en-US" smtClean="0"/>
              <a:pPr/>
              <a:t>4/4/2020</a:t>
            </a:fld>
            <a:endParaRPr lang="en-US" smtClean="0"/>
          </a:p>
        </p:txBody>
      </p:sp>
      <p:sp>
        <p:nvSpPr>
          <p:cNvPr id="65539" name="Rectangle 5"/>
          <p:cNvSpPr>
            <a:spLocks noGrp="1" noChangeArrowheads="1"/>
          </p:cNvSpPr>
          <p:nvPr>
            <p:ph type="sldNum" sz="quarter" idx="5"/>
          </p:nvPr>
        </p:nvSpPr>
        <p:spPr>
          <a:noFill/>
        </p:spPr>
        <p:txBody>
          <a:bodyPr/>
          <a:lstStyle/>
          <a:p>
            <a:r>
              <a:rPr lang="en-US" smtClean="0"/>
              <a:t>Page </a:t>
            </a:r>
            <a:fld id="{687BEADD-4797-415F-84F0-17FC195ADD1E}" type="slidenum">
              <a:rPr lang="en-US" smtClean="0"/>
              <a:pPr/>
              <a:t>17</a:t>
            </a:fld>
            <a:endParaRPr lang="en-US" smtClean="0"/>
          </a:p>
        </p:txBody>
      </p:sp>
      <p:sp>
        <p:nvSpPr>
          <p:cNvPr id="65540" name="Rectangle 7"/>
          <p:cNvSpPr txBox="1">
            <a:spLocks noGrp="1" noChangeArrowheads="1"/>
          </p:cNvSpPr>
          <p:nvPr/>
        </p:nvSpPr>
        <p:spPr bwMode="auto">
          <a:xfrm>
            <a:off x="3884414" y="8685894"/>
            <a:ext cx="2972098" cy="456595"/>
          </a:xfrm>
          <a:prstGeom prst="rect">
            <a:avLst/>
          </a:prstGeom>
          <a:noFill/>
          <a:ln w="9525">
            <a:noFill/>
            <a:miter lim="800000"/>
            <a:headEnd/>
            <a:tailEnd/>
          </a:ln>
        </p:spPr>
        <p:txBody>
          <a:bodyPr lIns="91432" tIns="45716" rIns="91432" bIns="45716" anchor="b"/>
          <a:lstStyle/>
          <a:p>
            <a:pPr algn="r" defTabSz="914485"/>
            <a:fld id="{F2EB740F-22CB-43E8-AD57-C317D8402FB9}" type="slidenum">
              <a:rPr lang="en-US" sz="1200">
                <a:latin typeface="Arial" charset="0"/>
              </a:rPr>
              <a:pPr algn="r" defTabSz="914485"/>
              <a:t>17</a:t>
            </a:fld>
            <a:endParaRPr lang="en-US" sz="1200" dirty="0">
              <a:latin typeface="Arial" charset="0"/>
            </a:endParaRPr>
          </a:p>
        </p:txBody>
      </p:sp>
      <p:sp>
        <p:nvSpPr>
          <p:cNvPr id="65541" name="Rectangle 2"/>
          <p:cNvSpPr>
            <a:spLocks noGrp="1" noRot="1" noChangeAspect="1" noChangeArrowheads="1" noTextEdit="1"/>
          </p:cNvSpPr>
          <p:nvPr>
            <p:ph type="sldImg"/>
          </p:nvPr>
        </p:nvSpPr>
        <p:spPr>
          <a:xfrm>
            <a:off x="458788" y="685800"/>
            <a:ext cx="5942012" cy="3429000"/>
          </a:xfrm>
          <a:solidFill>
            <a:srgbClr val="FFFFFF"/>
          </a:solidFill>
          <a:ln/>
        </p:spPr>
      </p:sp>
      <p:sp>
        <p:nvSpPr>
          <p:cNvPr id="65542" name="Rectangle 3"/>
          <p:cNvSpPr>
            <a:spLocks noGrp="1" noChangeArrowheads="1"/>
          </p:cNvSpPr>
          <p:nvPr>
            <p:ph type="body" idx="1"/>
          </p:nvPr>
        </p:nvSpPr>
        <p:spPr>
          <a:xfrm>
            <a:off x="686098" y="4343704"/>
            <a:ext cx="5485805" cy="4113892"/>
          </a:xfrm>
          <a:solidFill>
            <a:srgbClr val="FFFFFF"/>
          </a:solidFill>
          <a:ln>
            <a:solidFill>
              <a:srgbClr val="000000"/>
            </a:solidFill>
          </a:ln>
        </p:spPr>
        <p:txBody>
          <a:bodyPr lIns="91432" tIns="45716" rIns="91432" bIns="45716"/>
          <a:lstStyle/>
          <a:p>
            <a:pPr marL="432465" lvl="1"/>
            <a:endParaRPr lang="en-US" dirty="0" smtClean="0"/>
          </a:p>
        </p:txBody>
      </p:sp>
    </p:spTree>
    <p:extLst>
      <p:ext uri="{BB962C8B-B14F-4D97-AF65-F5344CB8AC3E}">
        <p14:creationId xmlns:p14="http://schemas.microsoft.com/office/powerpoint/2010/main" val="1569587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862328" y="359898"/>
            <a:ext cx="9628632"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862328" y="1850064"/>
            <a:ext cx="9628632"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FB0903D5-0EBE-4990-8CEB-53E42AF63968}" type="datetimeFigureOut">
              <a:rPr lang="en-US" smtClean="0"/>
              <a:pPr/>
              <a:t>4/4/2020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9057041F-E947-4DB1-A36A-EE125D8CE45F}" type="slidenum">
              <a:rPr lang="en-US" smtClean="0"/>
              <a:pPr/>
              <a:t>‹#›</a:t>
            </a:fld>
            <a:endParaRPr lang="en-US"/>
          </a:p>
        </p:txBody>
      </p:sp>
      <p:sp>
        <p:nvSpPr>
          <p:cNvPr id="8" name="Oval 7"/>
          <p:cNvSpPr/>
          <p:nvPr/>
        </p:nvSpPr>
        <p:spPr>
          <a:xfrm>
            <a:off x="1197863" y="1413802"/>
            <a:ext cx="27340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04329" y="1345016"/>
            <a:ext cx="83210"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0903D5-0EBE-4990-8CEB-53E42AF63968}" type="datetimeFigureOut">
              <a:rPr lang="en-US" smtClean="0"/>
              <a:pPr/>
              <a:t>4/4/2020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057041F-E947-4DB1-A36A-EE125D8CE45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274640"/>
            <a:ext cx="237744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485900" y="274641"/>
            <a:ext cx="723138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0903D5-0EBE-4990-8CEB-53E42AF63968}" type="datetimeFigureOut">
              <a:rPr lang="en-US" smtClean="0"/>
              <a:pPr/>
              <a:t>4/4/2020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057041F-E947-4DB1-A36A-EE125D8CE45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B0903D5-0EBE-4990-8CEB-53E42AF63968}" type="datetimeFigureOut">
              <a:rPr lang="en-US" smtClean="0"/>
              <a:pPr/>
              <a:t>4/4/2020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057041F-E947-4DB1-A36A-EE125D8CE45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967757" y="-54"/>
            <a:ext cx="89154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351910" y="2600325"/>
            <a:ext cx="832104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351910" y="1066800"/>
            <a:ext cx="832104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B0903D5-0EBE-4990-8CEB-53E42AF63968}" type="datetimeFigureOut">
              <a:rPr lang="en-US" smtClean="0"/>
              <a:pPr/>
              <a:t>4/4/2020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9057041F-E947-4DB1-A36A-EE125D8CE45F}" type="slidenum">
              <a:rPr lang="en-US" smtClean="0"/>
              <a:pPr/>
              <a:t>‹#›</a:t>
            </a:fld>
            <a:endParaRPr lang="en-US"/>
          </a:p>
        </p:txBody>
      </p:sp>
      <p:sp>
        <p:nvSpPr>
          <p:cNvPr id="10" name="Rectangle 9"/>
          <p:cNvSpPr/>
          <p:nvPr/>
        </p:nvSpPr>
        <p:spPr bwMode="invGray">
          <a:xfrm>
            <a:off x="2971800" y="0"/>
            <a:ext cx="9906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24017" y="2814656"/>
            <a:ext cx="27340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130483" y="2745870"/>
            <a:ext cx="83210"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66290" y="274320"/>
            <a:ext cx="974750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866290" y="1524000"/>
            <a:ext cx="475488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858914" y="1524000"/>
            <a:ext cx="475488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B0903D5-0EBE-4990-8CEB-53E42AF63968}" type="datetimeFigureOut">
              <a:rPr lang="en-US" smtClean="0"/>
              <a:pPr/>
              <a:t>4/4/2020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057041F-E947-4DB1-A36A-EE125D8CE45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5160336"/>
            <a:ext cx="1069848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94360" y="328278"/>
            <a:ext cx="5230368"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062472" y="328278"/>
            <a:ext cx="5230368"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94360" y="969336"/>
            <a:ext cx="5230368"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062472" y="969336"/>
            <a:ext cx="5230368"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B0903D5-0EBE-4990-8CEB-53E42AF63968}" type="datetimeFigureOut">
              <a:rPr lang="en-US" smtClean="0"/>
              <a:pPr/>
              <a:t>4/4/2020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9057041F-E947-4DB1-A36A-EE125D8CE45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66290" y="274320"/>
            <a:ext cx="9747504"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B0903D5-0EBE-4990-8CEB-53E42AF63968}" type="datetimeFigureOut">
              <a:rPr lang="en-US" smtClean="0"/>
              <a:pPr/>
              <a:t>4/4/2020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9057041F-E947-4DB1-A36A-EE125D8CE45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19479" y="0"/>
            <a:ext cx="10567721"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B0903D5-0EBE-4990-8CEB-53E42AF63968}" type="datetimeFigureOut">
              <a:rPr lang="en-US" smtClean="0"/>
              <a:pPr/>
              <a:t>4/4/2020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9057041F-E947-4DB1-A36A-EE125D8CE45F}" type="slidenum">
              <a:rPr lang="en-US" smtClean="0"/>
              <a:pPr/>
              <a:t>‹#›</a:t>
            </a:fld>
            <a:endParaRPr lang="en-US"/>
          </a:p>
        </p:txBody>
      </p:sp>
      <p:sp>
        <p:nvSpPr>
          <p:cNvPr id="6" name="Rectangle 5"/>
          <p:cNvSpPr/>
          <p:nvPr/>
        </p:nvSpPr>
        <p:spPr bwMode="invGray">
          <a:xfrm>
            <a:off x="1319479" y="-54"/>
            <a:ext cx="9509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216778"/>
            <a:ext cx="4953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94360" y="1406964"/>
            <a:ext cx="4953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594360" y="2133601"/>
            <a:ext cx="1059942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B0903D5-0EBE-4990-8CEB-53E42AF63968}" type="datetimeFigureOut">
              <a:rPr lang="en-US" smtClean="0"/>
              <a:pPr/>
              <a:t>4/4/2020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057041F-E947-4DB1-A36A-EE125D8CE45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52965" y="1066800"/>
            <a:ext cx="356616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B0903D5-0EBE-4990-8CEB-53E42AF63968}" type="datetimeFigureOut">
              <a:rPr lang="en-US" smtClean="0"/>
              <a:pPr/>
              <a:t>4/4/2020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9057041F-E947-4DB1-A36A-EE125D8CE45F}" type="slidenum">
              <a:rPr lang="en-US" smtClean="0"/>
              <a:pPr/>
              <a:t>‹#›</a:t>
            </a:fld>
            <a:endParaRPr lang="en-US"/>
          </a:p>
        </p:txBody>
      </p:sp>
      <p:sp>
        <p:nvSpPr>
          <p:cNvPr id="8" name="Rectangle 7"/>
          <p:cNvSpPr/>
          <p:nvPr/>
        </p:nvSpPr>
        <p:spPr>
          <a:xfrm>
            <a:off x="990600" y="1066800"/>
            <a:ext cx="59436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089660" y="1143004"/>
            <a:ext cx="574548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15743" y="954341"/>
            <a:ext cx="89154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504767" y="936786"/>
            <a:ext cx="843991"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089660" y="4800600"/>
            <a:ext cx="574548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60704" y="-815922"/>
            <a:ext cx="213055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9462" y="21103"/>
            <a:ext cx="221284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37746" y="1055077"/>
            <a:ext cx="1463432"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16736" y="-54"/>
            <a:ext cx="10570465"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866290" y="274638"/>
            <a:ext cx="9747504"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866290" y="1447800"/>
            <a:ext cx="9747504"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655820" y="6305550"/>
            <a:ext cx="277368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B0903D5-0EBE-4990-8CEB-53E42AF63968}" type="datetimeFigureOut">
              <a:rPr lang="en-US" smtClean="0"/>
              <a:pPr/>
              <a:t>4/4/2020</a:t>
            </a:fld>
            <a:endParaRPr lang="en-US"/>
          </a:p>
        </p:txBody>
      </p:sp>
      <p:sp>
        <p:nvSpPr>
          <p:cNvPr id="10" name="Footer Placeholder 9"/>
          <p:cNvSpPr>
            <a:spLocks noGrp="1"/>
          </p:cNvSpPr>
          <p:nvPr>
            <p:ph type="ftr" sz="quarter" idx="3"/>
          </p:nvPr>
        </p:nvSpPr>
        <p:spPr>
          <a:xfrm>
            <a:off x="7429500" y="6305550"/>
            <a:ext cx="376428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197742" y="6305550"/>
            <a:ext cx="59436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057041F-E947-4DB1-A36A-EE125D8CE45F}" type="slidenum">
              <a:rPr lang="en-US" smtClean="0"/>
              <a:pPr/>
              <a:t>‹#›</a:t>
            </a:fld>
            <a:endParaRPr lang="en-US"/>
          </a:p>
        </p:txBody>
      </p:sp>
      <p:sp>
        <p:nvSpPr>
          <p:cNvPr id="15" name="Rectangle 14"/>
          <p:cNvSpPr/>
          <p:nvPr/>
        </p:nvSpPr>
        <p:spPr bwMode="invGray">
          <a:xfrm>
            <a:off x="1319479" y="-54"/>
            <a:ext cx="9509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oleObject" Target="../embeddings/oleObject1.bin"/><Relationship Id="rId7" Type="http://schemas.openxmlformats.org/officeDocument/2006/relationships/oleObject" Target="../embeddings/Microsoft_Excel_97-2003_Worksheet1.xls"/><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 Id="rId9"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wmf"/><Relationship Id="rId5" Type="http://schemas.openxmlformats.org/officeDocument/2006/relationships/oleObject" Target="../embeddings/oleObject5.bin"/><Relationship Id="rId4" Type="http://schemas.openxmlformats.org/officeDocument/2006/relationships/image" Target="../media/image16.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84020" y="762000"/>
            <a:ext cx="9747504" cy="1600200"/>
          </a:xfrm>
        </p:spPr>
        <p:txBody>
          <a:bodyPr>
            <a:normAutofit/>
          </a:bodyPr>
          <a:lstStyle/>
          <a:p>
            <a:pPr algn="ctr"/>
            <a:r>
              <a:rPr lang="en-US" sz="3600" dirty="0" smtClean="0">
                <a:latin typeface="Algerian" pitchFamily="82" charset="0"/>
              </a:rPr>
              <a:t>      Chapter </a:t>
            </a:r>
            <a:r>
              <a:rPr lang="en-US" sz="3600" dirty="0" smtClean="0">
                <a:latin typeface="Algerian" pitchFamily="82" charset="0"/>
              </a:rPr>
              <a:t>four </a:t>
            </a:r>
            <a:endParaRPr lang="en-US" sz="3600" dirty="0">
              <a:latin typeface="Algerian" pitchFamily="82" charset="0"/>
            </a:endParaRPr>
          </a:p>
        </p:txBody>
      </p:sp>
      <p:sp>
        <p:nvSpPr>
          <p:cNvPr id="5" name="Content Placeholder 4"/>
          <p:cNvSpPr>
            <a:spLocks noGrp="1"/>
          </p:cNvSpPr>
          <p:nvPr>
            <p:ph idx="1"/>
          </p:nvPr>
        </p:nvSpPr>
        <p:spPr>
          <a:xfrm>
            <a:off x="1882140" y="2667000"/>
            <a:ext cx="10005060" cy="4191000"/>
          </a:xfrm>
        </p:spPr>
        <p:txBody>
          <a:bodyPr/>
          <a:lstStyle/>
          <a:p>
            <a:endParaRPr lang="en-US" dirty="0" smtClean="0"/>
          </a:p>
          <a:p>
            <a:pPr algn="ctr">
              <a:buNone/>
            </a:pPr>
            <a:r>
              <a:rPr lang="en-US" dirty="0" smtClean="0">
                <a:effectLst>
                  <a:outerShdw blurRad="38100" dist="38100" dir="2700000" algn="tl">
                    <a:srgbClr val="000000">
                      <a:alpha val="43137"/>
                    </a:srgbClr>
                  </a:outerShdw>
                </a:effectLst>
                <a:latin typeface="Algerian" pitchFamily="82" charset="0"/>
              </a:rPr>
              <a:t>INPUT MODELING</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7780" y="2"/>
            <a:ext cx="10401300" cy="685799"/>
          </a:xfrm>
        </p:spPr>
        <p:txBody>
          <a:bodyPr>
            <a:normAutofit/>
          </a:bodyPr>
          <a:lstStyle/>
          <a:p>
            <a:pPr algn="ctr"/>
            <a:r>
              <a:rPr lang="en-US" sz="2800" b="1" dirty="0">
                <a:latin typeface="Algerian" pitchFamily="82" charset="0"/>
              </a:rPr>
              <a:t>Selecting the Family of Distributions</a:t>
            </a:r>
            <a:endParaRPr lang="en-US" sz="2800" dirty="0">
              <a:latin typeface="Algerian" pitchFamily="82" charset="0"/>
            </a:endParaRPr>
          </a:p>
        </p:txBody>
      </p:sp>
      <p:sp>
        <p:nvSpPr>
          <p:cNvPr id="3" name="Subtitle 2"/>
          <p:cNvSpPr>
            <a:spLocks noGrp="1"/>
          </p:cNvSpPr>
          <p:nvPr>
            <p:ph type="subTitle" idx="1"/>
          </p:nvPr>
        </p:nvSpPr>
        <p:spPr>
          <a:xfrm>
            <a:off x="1287780" y="762000"/>
            <a:ext cx="10599420" cy="6096000"/>
          </a:xfrm>
        </p:spPr>
        <p:txBody>
          <a:bodyPr>
            <a:normAutofit/>
          </a:bodyPr>
          <a:lstStyle/>
          <a:p>
            <a:r>
              <a:rPr lang="en-US" dirty="0">
                <a:solidFill>
                  <a:schemeClr val="tx1"/>
                </a:solidFill>
                <a:latin typeface="Centaur" pitchFamily="18" charset="0"/>
              </a:rPr>
              <a:t>A family of distributions is selected on the basis </a:t>
            </a:r>
            <a:r>
              <a:rPr lang="en-US" dirty="0" smtClean="0">
                <a:solidFill>
                  <a:schemeClr val="tx1"/>
                </a:solidFill>
                <a:latin typeface="Centaur" pitchFamily="18" charset="0"/>
              </a:rPr>
              <a:t>of what </a:t>
            </a:r>
            <a:r>
              <a:rPr lang="en-US" dirty="0">
                <a:solidFill>
                  <a:schemeClr val="tx1"/>
                </a:solidFill>
                <a:latin typeface="Centaur" pitchFamily="18" charset="0"/>
              </a:rPr>
              <a:t>might arise in the context being investigated along with the shape of the </a:t>
            </a:r>
            <a:r>
              <a:rPr lang="en-US" dirty="0" smtClean="0">
                <a:solidFill>
                  <a:schemeClr val="tx1"/>
                </a:solidFill>
                <a:latin typeface="Centaur" pitchFamily="18" charset="0"/>
              </a:rPr>
              <a:t>histogram.</a:t>
            </a:r>
          </a:p>
          <a:p>
            <a:pPr lvl="1" algn="l">
              <a:buFont typeface="Wingdings" pitchFamily="2" charset="2"/>
              <a:buChar char="Ø"/>
            </a:pPr>
            <a:r>
              <a:rPr lang="en-US" dirty="0" smtClean="0">
                <a:solidFill>
                  <a:schemeClr val="tx1"/>
                </a:solidFill>
                <a:latin typeface="Centaur" pitchFamily="18" charset="0"/>
              </a:rPr>
              <a:t>The context (background) of the input variable</a:t>
            </a:r>
          </a:p>
          <a:p>
            <a:pPr lvl="1" algn="l">
              <a:buFont typeface="Wingdings" pitchFamily="2" charset="2"/>
              <a:buChar char="Ø"/>
            </a:pPr>
            <a:r>
              <a:rPr lang="en-US" dirty="0" smtClean="0">
                <a:solidFill>
                  <a:schemeClr val="tx1"/>
                </a:solidFill>
                <a:latin typeface="Centaur" pitchFamily="18" charset="0"/>
              </a:rPr>
              <a:t>Shape of the histogram</a:t>
            </a:r>
          </a:p>
          <a:p>
            <a:r>
              <a:rPr lang="en-US" dirty="0" smtClean="0">
                <a:solidFill>
                  <a:schemeClr val="tx1"/>
                </a:solidFill>
                <a:latin typeface="Centaur" pitchFamily="18" charset="0"/>
              </a:rPr>
              <a:t>Here are some examples:</a:t>
            </a:r>
          </a:p>
          <a:p>
            <a:pPr marL="571500" indent="-571500">
              <a:buFont typeface="+mj-lt"/>
              <a:buAutoNum type="romanLcPeriod"/>
            </a:pPr>
            <a:r>
              <a:rPr lang="en-US" dirty="0" smtClean="0">
                <a:solidFill>
                  <a:srgbClr val="C00000"/>
                </a:solidFill>
                <a:latin typeface="Centaur" pitchFamily="18" charset="0"/>
              </a:rPr>
              <a:t>Binomial: </a:t>
            </a:r>
            <a:r>
              <a:rPr lang="en-US" dirty="0" smtClean="0">
                <a:solidFill>
                  <a:schemeClr val="tx1"/>
                </a:solidFill>
                <a:latin typeface="Centaur" pitchFamily="18" charset="0"/>
              </a:rPr>
              <a:t>Models the number of successes in ‘n’ trials, when the trials are independent with common success probability p, for example, the number of defective computer chips found in a lot of ‘n’ chips.</a:t>
            </a:r>
          </a:p>
          <a:p>
            <a:pPr marL="571500" indent="-571500">
              <a:buFont typeface="+mj-lt"/>
              <a:buAutoNum type="romanLcPeriod"/>
            </a:pPr>
            <a:r>
              <a:rPr lang="en-US" dirty="0" smtClean="0">
                <a:solidFill>
                  <a:srgbClr val="C00000"/>
                </a:solidFill>
                <a:latin typeface="Centaur" pitchFamily="18" charset="0"/>
              </a:rPr>
              <a:t>Poisson: </a:t>
            </a:r>
            <a:r>
              <a:rPr lang="en-US" dirty="0" smtClean="0">
                <a:solidFill>
                  <a:schemeClr val="tx1"/>
                </a:solidFill>
                <a:latin typeface="Centaur" pitchFamily="18" charset="0"/>
              </a:rPr>
              <a:t>Models the number of independent events that occur in a fixed amount of time or space: for example, the number of customers that arrive to a store during </a:t>
            </a:r>
            <a:r>
              <a:rPr lang="en-US" dirty="0" smtClean="0">
                <a:solidFill>
                  <a:schemeClr val="tx1"/>
                </a:solidFill>
                <a:latin typeface="Calibri" pitchFamily="34" charset="0"/>
              </a:rPr>
              <a:t>1</a:t>
            </a:r>
            <a:r>
              <a:rPr lang="en-US" dirty="0" smtClean="0">
                <a:solidFill>
                  <a:schemeClr val="tx1"/>
                </a:solidFill>
                <a:latin typeface="Centaur" pitchFamily="18" charset="0"/>
              </a:rPr>
              <a:t> hour, or the number of defects found in </a:t>
            </a:r>
            <a:r>
              <a:rPr lang="en-US" dirty="0" smtClean="0">
                <a:solidFill>
                  <a:schemeClr val="tx1"/>
                </a:solidFill>
                <a:latin typeface="Calibri" pitchFamily="34" charset="0"/>
              </a:rPr>
              <a:t>30</a:t>
            </a:r>
            <a:r>
              <a:rPr lang="en-US" dirty="0" smtClean="0">
                <a:solidFill>
                  <a:schemeClr val="tx1"/>
                </a:solidFill>
                <a:latin typeface="Centaur" pitchFamily="18" charset="0"/>
              </a:rPr>
              <a:t> square meters of sheet metal</a:t>
            </a:r>
          </a:p>
          <a:p>
            <a:pPr marL="571500" indent="-571500" algn="l">
              <a:buFont typeface="+mj-lt"/>
              <a:buAutoNum type="romanLcPeriod"/>
            </a:pPr>
            <a:endParaRPr lang="en-US" dirty="0" smtClean="0">
              <a:solidFill>
                <a:schemeClr val="tx1"/>
              </a:solidFill>
              <a:latin typeface="Centaur" pitchFamily="18" charset="0"/>
            </a:endParaRPr>
          </a:p>
          <a:p>
            <a:pPr lvl="1" algn="l"/>
            <a:endParaRPr lang="en-US" dirty="0" smtClean="0">
              <a:solidFill>
                <a:schemeClr val="tx1"/>
              </a:solidFill>
              <a:latin typeface="Centaur" pitchFamily="18" charset="0"/>
            </a:endParaRPr>
          </a:p>
          <a:p>
            <a:pPr lvl="2" algn="l">
              <a:buFont typeface="Wingdings" pitchFamily="2" charset="2"/>
              <a:buChar char="Ø"/>
            </a:pPr>
            <a:endParaRPr lang="en-US" dirty="0">
              <a:solidFill>
                <a:schemeClr val="tx1"/>
              </a:solidFill>
              <a:latin typeface="Centaur" pitchFamily="18" charset="0"/>
            </a:endParaRPr>
          </a:p>
          <a:p>
            <a:pPr lvl="2" algn="l">
              <a:buFont typeface="Wingdings" pitchFamily="2" charset="2"/>
              <a:buChar char="Ø"/>
            </a:pPr>
            <a:endParaRPr lang="en-US" dirty="0" smtClean="0">
              <a:solidFill>
                <a:schemeClr val="tx1"/>
              </a:solidFill>
              <a:latin typeface="Centaur" pitchFamily="18" charset="0"/>
            </a:endParaRPr>
          </a:p>
          <a:p>
            <a:pPr algn="l"/>
            <a:endParaRPr lang="en-US" sz="2800" dirty="0">
              <a:solidFill>
                <a:schemeClr val="tx1"/>
              </a:solidFill>
              <a:latin typeface="Centaur"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780" y="0"/>
            <a:ext cx="10599420" cy="6858000"/>
          </a:xfrm>
        </p:spPr>
        <p:txBody>
          <a:bodyPr>
            <a:normAutofit/>
          </a:bodyPr>
          <a:lstStyle/>
          <a:p>
            <a:pPr>
              <a:buNone/>
            </a:pPr>
            <a:r>
              <a:rPr lang="en-US" sz="3000" dirty="0" smtClean="0">
                <a:solidFill>
                  <a:srgbClr val="C00000"/>
                </a:solidFill>
                <a:latin typeface="Centaur" pitchFamily="18" charset="0"/>
              </a:rPr>
              <a:t>iii</a:t>
            </a:r>
            <a:r>
              <a:rPr lang="en-US" b="1" dirty="0" smtClean="0">
                <a:solidFill>
                  <a:srgbClr val="C00000"/>
                </a:solidFill>
                <a:latin typeface="Centaur" pitchFamily="18" charset="0"/>
              </a:rPr>
              <a:t>. </a:t>
            </a:r>
            <a:r>
              <a:rPr lang="en-US" sz="3000" b="1" dirty="0" smtClean="0">
                <a:solidFill>
                  <a:srgbClr val="C00000"/>
                </a:solidFill>
                <a:latin typeface="Centaur" pitchFamily="18" charset="0"/>
              </a:rPr>
              <a:t>Normal</a:t>
            </a:r>
            <a:r>
              <a:rPr lang="en-US" sz="3000" b="1" dirty="0">
                <a:solidFill>
                  <a:srgbClr val="C00000"/>
                </a:solidFill>
                <a:latin typeface="Centaur" pitchFamily="18" charset="0"/>
              </a:rPr>
              <a:t>:</a:t>
            </a:r>
            <a:r>
              <a:rPr lang="en-US" sz="3000" dirty="0">
                <a:solidFill>
                  <a:srgbClr val="C00000"/>
                </a:solidFill>
                <a:latin typeface="Centaur" pitchFamily="18" charset="0"/>
              </a:rPr>
              <a:t> </a:t>
            </a:r>
            <a:r>
              <a:rPr lang="en-US" sz="3000" dirty="0">
                <a:latin typeface="Centaur" pitchFamily="18" charset="0"/>
              </a:rPr>
              <a:t>Models the distribution of a process that can be thought of as the sum of a number of component processes; for example, the time to assemble a product which is the sum of the times required for each assembly operation. </a:t>
            </a:r>
            <a:endParaRPr lang="en-US" sz="3000" dirty="0" smtClean="0">
              <a:latin typeface="Centaur" pitchFamily="18" charset="0"/>
            </a:endParaRPr>
          </a:p>
          <a:p>
            <a:pPr lvl="0">
              <a:buNone/>
            </a:pPr>
            <a:r>
              <a:rPr lang="en-US" sz="3000" dirty="0" smtClean="0">
                <a:solidFill>
                  <a:srgbClr val="C00000"/>
                </a:solidFill>
                <a:latin typeface="Centaur" pitchFamily="18" charset="0"/>
              </a:rPr>
              <a:t>iv. Lognormal: </a:t>
            </a:r>
            <a:r>
              <a:rPr lang="en-US" sz="3000" dirty="0" smtClean="0">
                <a:latin typeface="Centaur" pitchFamily="18" charset="0"/>
              </a:rPr>
              <a:t>Models the distribution of a process that can be thought of as the product of (meaning to multiply together) a number of component processes; for example, the rate of return on an investment, when interest is compounded, is the product of the returns for a number of periods.</a:t>
            </a:r>
          </a:p>
          <a:p>
            <a:pPr>
              <a:buNone/>
            </a:pPr>
            <a:r>
              <a:rPr lang="en-US" sz="3000" dirty="0" smtClean="0">
                <a:solidFill>
                  <a:srgbClr val="C00000"/>
                </a:solidFill>
                <a:latin typeface="Centaur" pitchFamily="18" charset="0"/>
              </a:rPr>
              <a:t>v. Exponential: </a:t>
            </a:r>
            <a:r>
              <a:rPr lang="en-US" sz="3000" dirty="0" smtClean="0">
                <a:latin typeface="Centaur" pitchFamily="18" charset="0"/>
              </a:rPr>
              <a:t>Models the time between independent events, or a process. for example, the times between the arrivals of a large number of customers who act independently of each other </a:t>
            </a:r>
          </a:p>
          <a:p>
            <a:pPr>
              <a:buNone/>
            </a:pPr>
            <a:r>
              <a:rPr lang="en-US" sz="3000" dirty="0" smtClean="0">
                <a:solidFill>
                  <a:srgbClr val="C00000"/>
                </a:solidFill>
                <a:latin typeface="Centaur" pitchFamily="18" charset="0"/>
              </a:rPr>
              <a:t>vi. Empirical : </a:t>
            </a:r>
            <a:r>
              <a:rPr lang="en-US" sz="3000" dirty="0" smtClean="0">
                <a:latin typeface="Centaur" pitchFamily="18" charset="0"/>
              </a:rPr>
              <a:t>Resample from the actual data collected; often used when no theoretical distribution seems appropriate</a:t>
            </a:r>
          </a:p>
          <a:p>
            <a:pPr>
              <a:buNone/>
            </a:pPr>
            <a:endParaRPr lang="en-US" sz="3000" dirty="0" smtClean="0">
              <a:latin typeface="Centaur" pitchFamily="18" charset="0"/>
            </a:endParaRPr>
          </a:p>
          <a:p>
            <a:pPr lvl="0">
              <a:buNone/>
            </a:pPr>
            <a:endParaRPr lang="en-US" sz="3000" dirty="0" smtClean="0">
              <a:latin typeface="Centaur" pitchFamily="18" charset="0"/>
            </a:endParaRPr>
          </a:p>
          <a:p>
            <a:pPr>
              <a:buNone/>
            </a:pPr>
            <a:endParaRPr lang="en-US" sz="3000" dirty="0">
              <a:latin typeface="Centaur"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780" y="0"/>
            <a:ext cx="10599420" cy="6858000"/>
          </a:xfrm>
        </p:spPr>
        <p:txBody>
          <a:bodyPr>
            <a:normAutofit/>
          </a:bodyPr>
          <a:lstStyle/>
          <a:p>
            <a:pPr lvl="0">
              <a:buNone/>
            </a:pPr>
            <a:r>
              <a:rPr lang="en-US" sz="3000" b="1" dirty="0" smtClean="0">
                <a:solidFill>
                  <a:srgbClr val="C00000"/>
                </a:solidFill>
                <a:latin typeface="Centaur" pitchFamily="18" charset="0"/>
              </a:rPr>
              <a:t>vii. Gamma</a:t>
            </a:r>
            <a:r>
              <a:rPr lang="en-US" sz="3000" b="1" dirty="0">
                <a:solidFill>
                  <a:srgbClr val="C00000"/>
                </a:solidFill>
                <a:latin typeface="Centaur" pitchFamily="18" charset="0"/>
              </a:rPr>
              <a:t>:</a:t>
            </a:r>
            <a:r>
              <a:rPr lang="en-US" sz="3000" dirty="0">
                <a:solidFill>
                  <a:srgbClr val="C00000"/>
                </a:solidFill>
                <a:latin typeface="Centaur" pitchFamily="18" charset="0"/>
              </a:rPr>
              <a:t> </a:t>
            </a:r>
            <a:r>
              <a:rPr lang="en-US" sz="3000" dirty="0">
                <a:latin typeface="Centaur" pitchFamily="18" charset="0"/>
              </a:rPr>
              <a:t>An extremely flexible distribution used to model nonnegative random variables. The gamma can be shifted away from 0 by adding a constant</a:t>
            </a:r>
            <a:r>
              <a:rPr lang="en-US" sz="3000" dirty="0" smtClean="0">
                <a:latin typeface="Centaur" pitchFamily="18" charset="0"/>
              </a:rPr>
              <a:t>.</a:t>
            </a:r>
          </a:p>
          <a:p>
            <a:pPr marL="571500" indent="-571500">
              <a:buNone/>
            </a:pPr>
            <a:r>
              <a:rPr lang="en-US" sz="3000" b="1" dirty="0" smtClean="0">
                <a:solidFill>
                  <a:srgbClr val="C00000"/>
                </a:solidFill>
                <a:latin typeface="Centaur" pitchFamily="18" charset="0"/>
              </a:rPr>
              <a:t>viii. Beta: </a:t>
            </a:r>
            <a:r>
              <a:rPr lang="en-US" sz="3000" dirty="0" smtClean="0">
                <a:latin typeface="Centaur" pitchFamily="18" charset="0"/>
              </a:rPr>
              <a:t>An extremely flexible distribution used to model bounded (fixed upper and lower limits) random variables.</a:t>
            </a:r>
          </a:p>
          <a:p>
            <a:pPr marL="571500" indent="-571500">
              <a:buNone/>
            </a:pPr>
            <a:r>
              <a:rPr lang="en-US" sz="3000" b="1" dirty="0" smtClean="0">
                <a:solidFill>
                  <a:srgbClr val="C00000"/>
                </a:solidFill>
                <a:latin typeface="Centaur" pitchFamily="18" charset="0"/>
              </a:rPr>
              <a:t>ix. Erlang</a:t>
            </a:r>
            <a:r>
              <a:rPr lang="en-US" sz="3000" dirty="0" smtClean="0">
                <a:solidFill>
                  <a:srgbClr val="C00000"/>
                </a:solidFill>
                <a:latin typeface="Centaur" pitchFamily="18" charset="0"/>
              </a:rPr>
              <a:t>: </a:t>
            </a:r>
            <a:r>
              <a:rPr lang="en-US" sz="3000" dirty="0" smtClean="0">
                <a:latin typeface="Centaur" pitchFamily="18" charset="0"/>
              </a:rPr>
              <a:t>Models processes that can be viewed as the sum of several exponentially distributed processes; for example, a computer network fails when a computer and two backup computers fail, and each has a time to failure that is exponentially distributed. </a:t>
            </a:r>
          </a:p>
          <a:p>
            <a:pPr marL="571500" indent="-571500">
              <a:buNone/>
            </a:pPr>
            <a:r>
              <a:rPr lang="en-US" sz="3000" b="1" dirty="0" smtClean="0">
                <a:solidFill>
                  <a:srgbClr val="C00000"/>
                </a:solidFill>
                <a:latin typeface="Centaur" pitchFamily="18" charset="0"/>
              </a:rPr>
              <a:t>x. Weibull</a:t>
            </a:r>
            <a:r>
              <a:rPr lang="en-US" sz="3000" dirty="0" smtClean="0">
                <a:solidFill>
                  <a:srgbClr val="C00000"/>
                </a:solidFill>
                <a:latin typeface="Centaur" pitchFamily="18" charset="0"/>
              </a:rPr>
              <a:t>: </a:t>
            </a:r>
            <a:r>
              <a:rPr lang="en-US" sz="3000" dirty="0" smtClean="0">
                <a:latin typeface="Centaur" pitchFamily="18" charset="0"/>
              </a:rPr>
              <a:t>Models the time to failure for components; for example, the time to failure for a disk drive</a:t>
            </a:r>
          </a:p>
          <a:p>
            <a:pPr marL="571500" indent="-571500">
              <a:buNone/>
            </a:pPr>
            <a:r>
              <a:rPr lang="en-US" sz="3000" b="1" dirty="0" smtClean="0">
                <a:solidFill>
                  <a:srgbClr val="C00000"/>
                </a:solidFill>
                <a:latin typeface="Centaur" pitchFamily="18" charset="0"/>
              </a:rPr>
              <a:t>xi. Triangular : </a:t>
            </a:r>
            <a:r>
              <a:rPr lang="en-US" sz="3000" dirty="0" smtClean="0">
                <a:latin typeface="Centaur" pitchFamily="18" charset="0"/>
              </a:rPr>
              <a:t>Models a process when only the minimum, most-likely, and maximum values of the distribution are known; for example, the minimum, most likely, and maximum time required testing a product.</a:t>
            </a:r>
          </a:p>
          <a:p>
            <a:pPr marL="571500" indent="-571500">
              <a:buNone/>
            </a:pPr>
            <a:endParaRPr lang="en-US" sz="3000" dirty="0" smtClean="0">
              <a:latin typeface="Centaur" pitchFamily="18" charset="0"/>
            </a:endParaRPr>
          </a:p>
          <a:p>
            <a:pPr marL="571500" indent="-571500">
              <a:buNone/>
            </a:pPr>
            <a:endParaRPr lang="en-US" sz="3000" dirty="0" smtClean="0">
              <a:latin typeface="Centaur" pitchFamily="18" charset="0"/>
            </a:endParaRP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457200"/>
          </a:xfrm>
        </p:spPr>
        <p:txBody>
          <a:bodyPr>
            <a:normAutofit fontScale="90000"/>
          </a:bodyPr>
          <a:lstStyle/>
          <a:p>
            <a:pPr algn="ctr"/>
            <a:r>
              <a:rPr lang="en-US" b="1" dirty="0" smtClean="0"/>
              <a:t/>
            </a:r>
            <a:br>
              <a:rPr lang="en-US" b="1" dirty="0" smtClean="0"/>
            </a:br>
            <a:r>
              <a:rPr lang="en-US" sz="3600" b="1" dirty="0" smtClean="0">
                <a:latin typeface="Algerian" pitchFamily="82" charset="0"/>
              </a:rPr>
              <a:t>Parameter </a:t>
            </a:r>
            <a:r>
              <a:rPr lang="en-US" sz="3600" b="1" dirty="0">
                <a:latin typeface="Algerian" pitchFamily="82" charset="0"/>
              </a:rPr>
              <a:t>Estimation</a:t>
            </a:r>
            <a:r>
              <a:rPr lang="en-US" sz="3600" dirty="0">
                <a:latin typeface="Algerian" pitchFamily="82" charset="0"/>
              </a:rPr>
              <a:t/>
            </a:r>
            <a:br>
              <a:rPr lang="en-US" sz="3600" dirty="0">
                <a:latin typeface="Algerian" pitchFamily="82" charset="0"/>
              </a:rPr>
            </a:br>
            <a:endParaRPr lang="en-US" sz="3600" dirty="0">
              <a:latin typeface="Algerian" pitchFamily="82" charset="0"/>
            </a:endParaRPr>
          </a:p>
        </p:txBody>
      </p:sp>
      <p:sp>
        <p:nvSpPr>
          <p:cNvPr id="3" name="Content Placeholder 2"/>
          <p:cNvSpPr>
            <a:spLocks noGrp="1"/>
          </p:cNvSpPr>
          <p:nvPr>
            <p:ph idx="1"/>
          </p:nvPr>
        </p:nvSpPr>
        <p:spPr>
          <a:xfrm>
            <a:off x="1386840" y="533400"/>
            <a:ext cx="10500360" cy="6324600"/>
          </a:xfrm>
        </p:spPr>
        <p:txBody>
          <a:bodyPr>
            <a:normAutofit/>
          </a:bodyPr>
          <a:lstStyle/>
          <a:p>
            <a:pPr>
              <a:buNone/>
            </a:pPr>
            <a:r>
              <a:rPr lang="en-US" sz="2800" dirty="0">
                <a:latin typeface="Centaur" pitchFamily="18" charset="0"/>
              </a:rPr>
              <a:t>After a family of distributions has been selected, the next step is to estimate the parameters of the </a:t>
            </a:r>
            <a:r>
              <a:rPr lang="en-US" sz="2800" dirty="0" smtClean="0">
                <a:latin typeface="Centaur" pitchFamily="18" charset="0"/>
              </a:rPr>
              <a:t>distribution</a:t>
            </a:r>
          </a:p>
          <a:p>
            <a:pPr algn="ctr">
              <a:buNone/>
            </a:pPr>
            <a:r>
              <a:rPr lang="en-US" sz="2800" b="1" u="sng" dirty="0" smtClean="0">
                <a:solidFill>
                  <a:srgbClr val="C00000"/>
                </a:solidFill>
                <a:latin typeface="Centaur" pitchFamily="18" charset="0"/>
              </a:rPr>
              <a:t>Preliminary </a:t>
            </a:r>
            <a:r>
              <a:rPr lang="en-US" sz="2800" b="1" u="sng" dirty="0">
                <a:solidFill>
                  <a:srgbClr val="C00000"/>
                </a:solidFill>
                <a:latin typeface="Centaur" pitchFamily="18" charset="0"/>
              </a:rPr>
              <a:t>Statistics: Sample Mean and Sample </a:t>
            </a:r>
            <a:r>
              <a:rPr lang="en-US" sz="2800" b="1" u="sng" dirty="0" smtClean="0">
                <a:solidFill>
                  <a:srgbClr val="C00000"/>
                </a:solidFill>
                <a:latin typeface="Centaur" pitchFamily="18" charset="0"/>
              </a:rPr>
              <a:t>Variance</a:t>
            </a:r>
          </a:p>
          <a:p>
            <a:pPr>
              <a:buNone/>
            </a:pPr>
            <a:r>
              <a:rPr lang="en-US" sz="2800" dirty="0" smtClean="0">
                <a:latin typeface="Centaur" pitchFamily="18" charset="0"/>
              </a:rPr>
              <a:t>In a number of instances the </a:t>
            </a:r>
            <a:r>
              <a:rPr lang="en-US" sz="2800" dirty="0" smtClean="0">
                <a:solidFill>
                  <a:srgbClr val="C00000"/>
                </a:solidFill>
                <a:latin typeface="Centaur" pitchFamily="18" charset="0"/>
              </a:rPr>
              <a:t>sample mean </a:t>
            </a:r>
            <a:r>
              <a:rPr lang="en-US" sz="2800" dirty="0" smtClean="0">
                <a:latin typeface="Centaur" pitchFamily="18" charset="0"/>
              </a:rPr>
              <a:t>and </a:t>
            </a:r>
            <a:r>
              <a:rPr lang="en-US" sz="2800" dirty="0" smtClean="0">
                <a:solidFill>
                  <a:srgbClr val="C00000"/>
                </a:solidFill>
                <a:latin typeface="Centaur" pitchFamily="18" charset="0"/>
              </a:rPr>
              <a:t>sample variance</a:t>
            </a:r>
            <a:r>
              <a:rPr lang="en-US" sz="2800" dirty="0" smtClean="0">
                <a:latin typeface="Centaur" pitchFamily="18" charset="0"/>
              </a:rPr>
              <a:t>, are used to estimate of the parameters of hypothesized distribution.</a:t>
            </a:r>
          </a:p>
          <a:p>
            <a:pPr>
              <a:buNone/>
            </a:pPr>
            <a:r>
              <a:rPr lang="en-US" sz="2800" dirty="0">
                <a:latin typeface="Centaur" pitchFamily="18" charset="0"/>
              </a:rPr>
              <a:t>If the observations in a sample of size n are X</a:t>
            </a:r>
            <a:r>
              <a:rPr lang="en-US" sz="2800" baseline="-25000" dirty="0">
                <a:latin typeface="Calibri" pitchFamily="34" charset="0"/>
              </a:rPr>
              <a:t>1</a:t>
            </a:r>
            <a:r>
              <a:rPr lang="en-US" sz="2800" dirty="0">
                <a:latin typeface="Centaur" pitchFamily="18" charset="0"/>
              </a:rPr>
              <a:t>, X</a:t>
            </a:r>
            <a:r>
              <a:rPr lang="en-US" sz="2800" baseline="-25000" dirty="0">
                <a:latin typeface="Calibri" pitchFamily="34" charset="0"/>
              </a:rPr>
              <a:t>2</a:t>
            </a:r>
            <a:r>
              <a:rPr lang="en-US" sz="2800" dirty="0">
                <a:latin typeface="Centaur" pitchFamily="18" charset="0"/>
              </a:rPr>
              <a:t>,..., X</a:t>
            </a:r>
            <a:r>
              <a:rPr lang="en-US" sz="2800" baseline="-25000" dirty="0">
                <a:latin typeface="Centaur" pitchFamily="18" charset="0"/>
              </a:rPr>
              <a:t>n</a:t>
            </a:r>
            <a:r>
              <a:rPr lang="en-US" sz="2800" dirty="0">
                <a:latin typeface="Centaur" pitchFamily="18" charset="0"/>
              </a:rPr>
              <a:t>, the sample mean ( </a:t>
            </a:r>
            <a:r>
              <a:rPr lang="en-US" sz="2800" dirty="0" smtClean="0">
                <a:latin typeface="Centaur" pitchFamily="18" charset="0"/>
              </a:rPr>
              <a:t>  ) </a:t>
            </a:r>
            <a:r>
              <a:rPr lang="en-US" sz="2800" dirty="0">
                <a:latin typeface="Centaur" pitchFamily="18" charset="0"/>
              </a:rPr>
              <a:t>is defined </a:t>
            </a:r>
            <a:r>
              <a:rPr lang="en-US" sz="2800" dirty="0" smtClean="0">
                <a:latin typeface="Centaur" pitchFamily="18" charset="0"/>
              </a:rPr>
              <a:t>by                         </a:t>
            </a:r>
            <a:r>
              <a:rPr lang="en-US" sz="2800" dirty="0" smtClean="0">
                <a:latin typeface="Calibri" pitchFamily="34" charset="0"/>
              </a:rPr>
              <a:t>4.1</a:t>
            </a:r>
          </a:p>
          <a:p>
            <a:pPr>
              <a:buNone/>
            </a:pPr>
            <a:endParaRPr lang="en-US" sz="2800" dirty="0" smtClean="0">
              <a:latin typeface="Centaur" pitchFamily="18" charset="0"/>
            </a:endParaRPr>
          </a:p>
          <a:p>
            <a:pPr>
              <a:buNone/>
            </a:pPr>
            <a:r>
              <a:rPr lang="en-US" sz="2800" dirty="0" smtClean="0">
                <a:latin typeface="Centaur" pitchFamily="18" charset="0"/>
              </a:rPr>
              <a:t>and the sample variance, </a:t>
            </a:r>
            <a:r>
              <a:rPr lang="en-US" sz="2800" dirty="0" smtClean="0"/>
              <a:t>s</a:t>
            </a:r>
            <a:r>
              <a:rPr lang="en-US" sz="2800" baseline="30000" dirty="0" smtClean="0"/>
              <a:t>2 </a:t>
            </a:r>
            <a:r>
              <a:rPr lang="en-US" sz="2800" dirty="0" smtClean="0">
                <a:latin typeface="Centaur" pitchFamily="18" charset="0"/>
              </a:rPr>
              <a:t> is defined by</a:t>
            </a:r>
          </a:p>
          <a:p>
            <a:pPr>
              <a:buNone/>
            </a:pPr>
            <a:r>
              <a:rPr lang="en-US" sz="2800" dirty="0" smtClean="0">
                <a:latin typeface="Centaur" pitchFamily="18" charset="0"/>
              </a:rPr>
              <a:t>                                                                                 4.2</a:t>
            </a:r>
          </a:p>
          <a:p>
            <a:pPr>
              <a:buNone/>
            </a:pPr>
            <a:endParaRPr lang="en-US" sz="2800" dirty="0" smtClean="0">
              <a:latin typeface="Centaur" pitchFamily="18" charset="0"/>
            </a:endParaRPr>
          </a:p>
          <a:p>
            <a:pPr>
              <a:buNone/>
            </a:pPr>
            <a:endParaRPr lang="en-US" sz="2800" dirty="0" smtClean="0">
              <a:latin typeface="Centaur" pitchFamily="18" charset="0"/>
            </a:endParaRPr>
          </a:p>
          <a:p>
            <a:pPr>
              <a:buNone/>
            </a:pPr>
            <a:endParaRPr lang="en-US" sz="2800" dirty="0" smtClean="0">
              <a:latin typeface="Centaur" pitchFamily="18" charset="0"/>
            </a:endParaRPr>
          </a:p>
          <a:p>
            <a:pPr>
              <a:buNone/>
            </a:pPr>
            <a:endParaRPr lang="en-US" sz="2800" dirty="0">
              <a:latin typeface="Centaur" pitchFamily="18" charset="0"/>
            </a:endParaRPr>
          </a:p>
          <a:p>
            <a:pPr>
              <a:buNone/>
            </a:pPr>
            <a:endParaRPr lang="en-US" sz="2800" dirty="0" smtClean="0">
              <a:latin typeface="Centaur" pitchFamily="18" charset="0"/>
            </a:endParaRPr>
          </a:p>
          <a:p>
            <a:pPr>
              <a:buNone/>
            </a:pPr>
            <a:endParaRPr lang="en-US" sz="2800" u="sng" dirty="0">
              <a:solidFill>
                <a:srgbClr val="C00000"/>
              </a:solidFill>
              <a:latin typeface="Centaur" pitchFamily="18" charset="0"/>
            </a:endParaRPr>
          </a:p>
        </p:txBody>
      </p:sp>
      <p:pic>
        <p:nvPicPr>
          <p:cNvPr id="5" name="Picture 2"/>
          <p:cNvPicPr>
            <a:picLocks noChangeAspect="1" noChangeArrowheads="1"/>
          </p:cNvPicPr>
          <p:nvPr/>
        </p:nvPicPr>
        <p:blipFill>
          <a:blip r:embed="rId2"/>
          <a:srcRect/>
          <a:stretch>
            <a:fillRect/>
          </a:stretch>
        </p:blipFill>
        <p:spPr bwMode="auto">
          <a:xfrm>
            <a:off x="5052060" y="3886200"/>
            <a:ext cx="359093" cy="247650"/>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7825740" y="3886200"/>
            <a:ext cx="2278380" cy="781050"/>
          </a:xfrm>
          <a:prstGeom prst="rect">
            <a:avLst/>
          </a:prstGeom>
          <a:noFill/>
          <a:ln w="9525">
            <a:noFill/>
            <a:miter lim="800000"/>
            <a:headEnd/>
            <a:tailEnd/>
          </a:ln>
          <a:effectLst/>
        </p:spPr>
      </p:pic>
      <p:pic>
        <p:nvPicPr>
          <p:cNvPr id="8" name="Picture 4"/>
          <p:cNvPicPr>
            <a:picLocks noChangeAspect="1" noChangeArrowheads="1"/>
          </p:cNvPicPr>
          <p:nvPr/>
        </p:nvPicPr>
        <p:blipFill>
          <a:blip r:embed="rId4"/>
          <a:srcRect/>
          <a:stretch>
            <a:fillRect/>
          </a:stretch>
        </p:blipFill>
        <p:spPr bwMode="auto">
          <a:xfrm>
            <a:off x="6537960" y="5181600"/>
            <a:ext cx="4061460" cy="91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1287780" y="0"/>
            <a:ext cx="10599420" cy="6858000"/>
          </a:xfrm>
        </p:spPr>
        <p:txBody>
          <a:bodyPr>
            <a:normAutofit/>
          </a:bodyPr>
          <a:lstStyle/>
          <a:p>
            <a:pPr>
              <a:buNone/>
            </a:pPr>
            <a:r>
              <a:rPr lang="en-US" sz="2400" dirty="0">
                <a:latin typeface="Centaur" pitchFamily="18" charset="0"/>
              </a:rPr>
              <a:t>If the data are discrete and grouped in frequency distribution</a:t>
            </a:r>
            <a:r>
              <a:rPr lang="en-US" sz="2400" dirty="0" smtClean="0">
                <a:latin typeface="Centaur" pitchFamily="18" charset="0"/>
              </a:rPr>
              <a:t>,  </a:t>
            </a:r>
            <a:r>
              <a:rPr lang="en-US" sz="2400" dirty="0">
                <a:latin typeface="Centaur" pitchFamily="18" charset="0"/>
              </a:rPr>
              <a:t>Equation </a:t>
            </a:r>
            <a:r>
              <a:rPr lang="en-US" sz="2400" dirty="0" smtClean="0">
                <a:latin typeface="Centaur" pitchFamily="18" charset="0"/>
              </a:rPr>
              <a:t> </a:t>
            </a:r>
            <a:r>
              <a:rPr lang="en-US" sz="2400" dirty="0" smtClean="0">
                <a:latin typeface="Calibri" pitchFamily="34" charset="0"/>
              </a:rPr>
              <a:t>4.1</a:t>
            </a:r>
            <a:r>
              <a:rPr lang="en-US" sz="2400" dirty="0" smtClean="0">
                <a:latin typeface="Centaur" pitchFamily="18" charset="0"/>
              </a:rPr>
              <a:t> and </a:t>
            </a:r>
            <a:r>
              <a:rPr lang="en-US" sz="2400" dirty="0" smtClean="0">
                <a:latin typeface="Calibri" pitchFamily="34" charset="0"/>
              </a:rPr>
              <a:t>4.2  </a:t>
            </a:r>
            <a:r>
              <a:rPr lang="en-US" sz="2800" dirty="0" smtClean="0">
                <a:latin typeface="Centaur" pitchFamily="18" charset="0"/>
              </a:rPr>
              <a:t>can </a:t>
            </a:r>
            <a:r>
              <a:rPr lang="en-US" sz="2800" dirty="0">
                <a:latin typeface="Centaur" pitchFamily="18" charset="0"/>
              </a:rPr>
              <a:t>be modified to provide for much greater computational efficiency, the sample mean can be computed </a:t>
            </a:r>
            <a:r>
              <a:rPr lang="en-US" sz="2800" dirty="0" smtClean="0">
                <a:latin typeface="Centaur" pitchFamily="18" charset="0"/>
              </a:rPr>
              <a:t>by                                                     4.3</a:t>
            </a:r>
          </a:p>
          <a:p>
            <a:pPr>
              <a:buNone/>
            </a:pPr>
            <a:endParaRPr lang="en-US" sz="2800" dirty="0" smtClean="0">
              <a:latin typeface="Centaur" pitchFamily="18" charset="0"/>
            </a:endParaRPr>
          </a:p>
          <a:p>
            <a:pPr>
              <a:buNone/>
            </a:pPr>
            <a:r>
              <a:rPr lang="en-US" sz="2800" dirty="0" smtClean="0">
                <a:latin typeface="Centaur" pitchFamily="18" charset="0"/>
              </a:rPr>
              <a:t>And the sample variance by                                                          4.4</a:t>
            </a:r>
          </a:p>
          <a:p>
            <a:pPr>
              <a:buNone/>
            </a:pPr>
            <a:endParaRPr lang="en-US" sz="2800" dirty="0" smtClean="0">
              <a:latin typeface="Centaur" pitchFamily="18" charset="0"/>
            </a:endParaRPr>
          </a:p>
          <a:p>
            <a:pPr>
              <a:buNone/>
            </a:pPr>
            <a:r>
              <a:rPr lang="en-US" sz="2800" dirty="0" smtClean="0">
                <a:latin typeface="Centaur" pitchFamily="18" charset="0"/>
              </a:rPr>
              <a:t>where f</a:t>
            </a:r>
            <a:r>
              <a:rPr lang="en-US" sz="2800" baseline="-25000" dirty="0" smtClean="0">
                <a:latin typeface="Centaur" pitchFamily="18" charset="0"/>
              </a:rPr>
              <a:t>j</a:t>
            </a:r>
            <a:r>
              <a:rPr lang="en-US" sz="2800" dirty="0" smtClean="0">
                <a:latin typeface="Centaur" pitchFamily="18" charset="0"/>
              </a:rPr>
              <a:t> is the observed frequency of value X</a:t>
            </a:r>
            <a:r>
              <a:rPr lang="en-US" sz="2800" baseline="-25000" dirty="0" smtClean="0">
                <a:latin typeface="Centaur" pitchFamily="18" charset="0"/>
              </a:rPr>
              <a:t>j</a:t>
            </a:r>
          </a:p>
          <a:p>
            <a:pPr>
              <a:buNone/>
            </a:pPr>
            <a:r>
              <a:rPr lang="en-US" sz="2800" b="1" dirty="0" smtClean="0">
                <a:latin typeface="Centaur" pitchFamily="18" charset="0"/>
              </a:rPr>
              <a:t>Example(for group data)</a:t>
            </a:r>
          </a:p>
          <a:p>
            <a:pPr>
              <a:lnSpc>
                <a:spcPct val="150000"/>
              </a:lnSpc>
            </a:pPr>
            <a:r>
              <a:rPr lang="en-US" sz="2800" dirty="0" smtClean="0">
                <a:latin typeface="Centaur" pitchFamily="18" charset="0"/>
              </a:rPr>
              <a:t>Vehicle Arrival in the histogram example on  the following table can be analyzed to obtain:  The sample mean and variance are</a:t>
            </a:r>
          </a:p>
          <a:p>
            <a:pPr>
              <a:buNone/>
            </a:pPr>
            <a:endParaRPr lang="en-US" sz="2800" b="1" dirty="0" smtClean="0">
              <a:latin typeface="Centaur" pitchFamily="18" charset="0"/>
            </a:endParaRPr>
          </a:p>
          <a:p>
            <a:pPr>
              <a:buNone/>
            </a:pPr>
            <a:endParaRPr lang="en-US" sz="2800" dirty="0" smtClean="0">
              <a:latin typeface="Centaur" pitchFamily="18" charset="0"/>
            </a:endParaRPr>
          </a:p>
          <a:p>
            <a:pPr>
              <a:buNone/>
            </a:pPr>
            <a:endParaRPr lang="en-US" sz="2800" dirty="0" smtClean="0">
              <a:latin typeface="Centaur" pitchFamily="18" charset="0"/>
            </a:endParaRPr>
          </a:p>
          <a:p>
            <a:pPr>
              <a:buNone/>
            </a:pPr>
            <a:endParaRPr lang="en-US" sz="2800" dirty="0">
              <a:latin typeface="Centaur" pitchFamily="18" charset="0"/>
            </a:endParaRPr>
          </a:p>
        </p:txBody>
      </p:sp>
      <p:pic>
        <p:nvPicPr>
          <p:cNvPr id="10" name="Picture 2"/>
          <p:cNvPicPr>
            <a:picLocks noChangeAspect="1" noChangeArrowheads="1"/>
          </p:cNvPicPr>
          <p:nvPr/>
        </p:nvPicPr>
        <p:blipFill>
          <a:blip r:embed="rId2"/>
          <a:srcRect/>
          <a:stretch>
            <a:fillRect/>
          </a:stretch>
        </p:blipFill>
        <p:spPr bwMode="auto">
          <a:xfrm>
            <a:off x="4655820" y="1295401"/>
            <a:ext cx="3169920" cy="8667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6" name="Picture 2"/>
          <p:cNvPicPr>
            <a:picLocks noChangeAspect="1" noChangeArrowheads="1"/>
          </p:cNvPicPr>
          <p:nvPr/>
        </p:nvPicPr>
        <p:blipFill>
          <a:blip r:embed="rId3"/>
          <a:srcRect/>
          <a:stretch>
            <a:fillRect/>
          </a:stretch>
        </p:blipFill>
        <p:spPr bwMode="auto">
          <a:xfrm>
            <a:off x="6339840" y="2362200"/>
            <a:ext cx="2885123" cy="742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2" name="Object 4"/>
          <p:cNvGraphicFramePr>
            <a:graphicFrameLocks noChangeAspect="1"/>
          </p:cNvGraphicFramePr>
          <p:nvPr/>
        </p:nvGraphicFramePr>
        <p:xfrm>
          <a:off x="1386840" y="304800"/>
          <a:ext cx="6042660" cy="990600"/>
        </p:xfrm>
        <a:graphic>
          <a:graphicData uri="http://schemas.openxmlformats.org/presentationml/2006/ole">
            <mc:AlternateContent xmlns:mc="http://schemas.openxmlformats.org/markup-compatibility/2006">
              <mc:Choice xmlns:v="urn:schemas-microsoft-com:vml" Requires="v">
                <p:oleObj spid="_x0000_s66595" name="Equation" r:id="rId3" imgW="2857320" imgH="533160" progId="Equation.3">
                  <p:embed/>
                </p:oleObj>
              </mc:Choice>
              <mc:Fallback>
                <p:oleObj name="Equation" r:id="rId3" imgW="2857320" imgH="5331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840" y="304800"/>
                        <a:ext cx="604266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3" name="Object 6"/>
          <p:cNvGraphicFramePr>
            <a:graphicFrameLocks noGrp="1" noChangeAspect="1"/>
          </p:cNvGraphicFramePr>
          <p:nvPr>
            <p:ph idx="1"/>
          </p:nvPr>
        </p:nvGraphicFramePr>
        <p:xfrm>
          <a:off x="1386840" y="1447800"/>
          <a:ext cx="5745480" cy="1549400"/>
        </p:xfrm>
        <a:graphic>
          <a:graphicData uri="http://schemas.openxmlformats.org/presentationml/2006/ole">
            <mc:AlternateContent xmlns:mc="http://schemas.openxmlformats.org/markup-compatibility/2006">
              <mc:Choice xmlns:v="urn:schemas-microsoft-com:vml" Requires="v">
                <p:oleObj spid="_x0000_s66596" name="Equation" r:id="rId5" imgW="1574640" imgH="1015920" progId="Equation.3">
                  <p:embed/>
                </p:oleObj>
              </mc:Choice>
              <mc:Fallback>
                <p:oleObj name="Equation" r:id="rId5" imgW="1574640" imgH="101592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6840" y="1447800"/>
                        <a:ext cx="5745480" cy="154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4" name="Object 4"/>
          <p:cNvGraphicFramePr>
            <a:graphicFrameLocks noChangeAspect="1"/>
          </p:cNvGraphicFramePr>
          <p:nvPr/>
        </p:nvGraphicFramePr>
        <p:xfrm>
          <a:off x="7924800" y="0"/>
          <a:ext cx="3962400" cy="3657600"/>
        </p:xfrm>
        <a:graphic>
          <a:graphicData uri="http://schemas.openxmlformats.org/presentationml/2006/ole">
            <mc:AlternateContent xmlns:mc="http://schemas.openxmlformats.org/markup-compatibility/2006">
              <mc:Choice xmlns:v="urn:schemas-microsoft-com:vml" Requires="v">
                <p:oleObj spid="_x0000_s66597" name="Worksheet" r:id="rId7" imgW="1604764" imgH="2383642" progId="Excel.Sheet.8">
                  <p:embed/>
                </p:oleObj>
              </mc:Choice>
              <mc:Fallback>
                <p:oleObj name="Worksheet" r:id="rId7" imgW="1604764" imgH="2383642" progId="Excel.Sheet.8">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4800" y="0"/>
                        <a:ext cx="39624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1386840" y="3733800"/>
            <a:ext cx="10500360" cy="3252172"/>
          </a:xfrm>
          <a:prstGeom prst="rect">
            <a:avLst/>
          </a:prstGeom>
          <a:noFill/>
        </p:spPr>
        <p:txBody>
          <a:bodyPr wrap="square" rtlCol="0">
            <a:spAutoFit/>
          </a:bodyPr>
          <a:lstStyle/>
          <a:p>
            <a:r>
              <a:rPr lang="en-US" sz="2800" dirty="0" smtClean="0">
                <a:latin typeface="Centaur" pitchFamily="18" charset="0"/>
              </a:rPr>
              <a:t>The sample standard deviation </a:t>
            </a:r>
            <a:r>
              <a:rPr lang="en-US" sz="2800" b="1" dirty="0" smtClean="0">
                <a:latin typeface="Centaur" pitchFamily="18" charset="0"/>
              </a:rPr>
              <a:t>S</a:t>
            </a:r>
            <a:r>
              <a:rPr lang="en-US" sz="2800" dirty="0" smtClean="0">
                <a:latin typeface="Centaur" pitchFamily="18" charset="0"/>
              </a:rPr>
              <a:t> is just the square root </a:t>
            </a:r>
          </a:p>
          <a:p>
            <a:r>
              <a:rPr lang="en-US" sz="2800" dirty="0" smtClean="0">
                <a:latin typeface="Centaur" pitchFamily="18" charset="0"/>
              </a:rPr>
              <a:t>of the sample variance  in this case s= 7.63= 2.76. </a:t>
            </a:r>
          </a:p>
          <a:p>
            <a:r>
              <a:rPr lang="en-US" sz="2800" dirty="0" smtClean="0">
                <a:latin typeface="Centaur" pitchFamily="18" charset="0"/>
              </a:rPr>
              <a:t> Equation </a:t>
            </a:r>
            <a:r>
              <a:rPr lang="en-US" sz="2800" dirty="0" smtClean="0">
                <a:latin typeface="Calibri" pitchFamily="34" charset="0"/>
              </a:rPr>
              <a:t>4.1</a:t>
            </a:r>
            <a:r>
              <a:rPr lang="en-US" sz="2800" dirty="0" smtClean="0">
                <a:latin typeface="Centaur" pitchFamily="18" charset="0"/>
              </a:rPr>
              <a:t> and </a:t>
            </a:r>
            <a:r>
              <a:rPr lang="en-US" sz="2800" dirty="0" smtClean="0">
                <a:latin typeface="Calibri" pitchFamily="34" charset="0"/>
              </a:rPr>
              <a:t>4.2</a:t>
            </a:r>
            <a:r>
              <a:rPr lang="en-US" sz="2800" dirty="0" smtClean="0">
                <a:latin typeface="Centaur" pitchFamily="18" charset="0"/>
              </a:rPr>
              <a:t> would have yielded exact the </a:t>
            </a:r>
          </a:p>
          <a:p>
            <a:r>
              <a:rPr lang="en-US" sz="2800" dirty="0" smtClean="0">
                <a:latin typeface="Centaur" pitchFamily="18" charset="0"/>
              </a:rPr>
              <a:t>same result for      and S</a:t>
            </a:r>
            <a:r>
              <a:rPr lang="en-US" sz="2800" baseline="30000" dirty="0" smtClean="0">
                <a:latin typeface="Centaur" pitchFamily="18" charset="0"/>
              </a:rPr>
              <a:t>2</a:t>
            </a:r>
          </a:p>
          <a:p>
            <a:endParaRPr lang="en-US" sz="2800" baseline="30000" dirty="0" smtClean="0">
              <a:latin typeface="Centaur" pitchFamily="18" charset="0"/>
            </a:endParaRPr>
          </a:p>
          <a:p>
            <a:r>
              <a:rPr lang="en-US" sz="2800" dirty="0" smtClean="0">
                <a:latin typeface="Centaur" pitchFamily="18" charset="0"/>
              </a:rPr>
              <a:t>The histogram suggests </a:t>
            </a:r>
            <a:r>
              <a:rPr lang="en-US" sz="2800" i="1" dirty="0" smtClean="0">
                <a:latin typeface="Centaur" pitchFamily="18" charset="0"/>
              </a:rPr>
              <a:t>X </a:t>
            </a:r>
            <a:r>
              <a:rPr lang="en-US" sz="2800" dirty="0" smtClean="0">
                <a:latin typeface="Centaur" pitchFamily="18" charset="0"/>
              </a:rPr>
              <a:t>to have a Poisson distribution .</a:t>
            </a:r>
          </a:p>
          <a:p>
            <a:endParaRPr lang="en-US" sz="2800" baseline="30000" dirty="0" smtClean="0">
              <a:latin typeface="Centaur" pitchFamily="18" charset="0"/>
            </a:endParaRPr>
          </a:p>
          <a:p>
            <a:endParaRPr lang="en-US" sz="2800" dirty="0"/>
          </a:p>
        </p:txBody>
      </p:sp>
      <p:pic>
        <p:nvPicPr>
          <p:cNvPr id="11" name="Picture 2"/>
          <p:cNvPicPr>
            <a:picLocks noChangeAspect="1" noChangeArrowheads="1"/>
          </p:cNvPicPr>
          <p:nvPr/>
        </p:nvPicPr>
        <p:blipFill>
          <a:blip r:embed="rId9"/>
          <a:srcRect/>
          <a:stretch>
            <a:fillRect/>
          </a:stretch>
        </p:blipFill>
        <p:spPr bwMode="auto">
          <a:xfrm>
            <a:off x="4061460" y="5181600"/>
            <a:ext cx="495300" cy="3415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6840" y="0"/>
            <a:ext cx="10500360" cy="685800"/>
          </a:xfrm>
        </p:spPr>
        <p:txBody>
          <a:bodyPr>
            <a:normAutofit/>
          </a:bodyPr>
          <a:lstStyle/>
          <a:p>
            <a:pPr algn="ctr"/>
            <a:r>
              <a:rPr lang="en-US" sz="3600" dirty="0" smtClean="0">
                <a:solidFill>
                  <a:srgbClr val="C00000"/>
                </a:solidFill>
                <a:latin typeface="Algerian" pitchFamily="82" charset="0"/>
              </a:rPr>
              <a:t>Goodness-of-Fit Tests</a:t>
            </a:r>
            <a:endParaRPr lang="en-US" sz="3600" dirty="0">
              <a:solidFill>
                <a:srgbClr val="C00000"/>
              </a:solidFill>
              <a:latin typeface="Algerian" pitchFamily="82" charset="0"/>
            </a:endParaRPr>
          </a:p>
        </p:txBody>
      </p:sp>
      <p:sp>
        <p:nvSpPr>
          <p:cNvPr id="7" name="Content Placeholder 6"/>
          <p:cNvSpPr>
            <a:spLocks noGrp="1"/>
          </p:cNvSpPr>
          <p:nvPr>
            <p:ph idx="1"/>
          </p:nvPr>
        </p:nvSpPr>
        <p:spPr>
          <a:xfrm>
            <a:off x="1287780" y="685800"/>
            <a:ext cx="10599420" cy="6172200"/>
          </a:xfrm>
        </p:spPr>
        <p:txBody>
          <a:bodyPr>
            <a:normAutofit/>
          </a:bodyPr>
          <a:lstStyle/>
          <a:p>
            <a:pPr>
              <a:buNone/>
            </a:pPr>
            <a:r>
              <a:rPr lang="en-US" sz="2800" dirty="0">
                <a:latin typeface="Centaur" pitchFamily="18" charset="0"/>
              </a:rPr>
              <a:t>Goodness-of-fit tests provide help full guidance for evaluating </a:t>
            </a:r>
            <a:r>
              <a:rPr lang="en-US" sz="2800" dirty="0" smtClean="0">
                <a:latin typeface="Centaur" pitchFamily="18" charset="0"/>
              </a:rPr>
              <a:t>the suitability </a:t>
            </a:r>
            <a:r>
              <a:rPr lang="en-US" sz="2800" dirty="0">
                <a:latin typeface="Centaur" pitchFamily="18" charset="0"/>
              </a:rPr>
              <a:t>of a potential input </a:t>
            </a:r>
            <a:r>
              <a:rPr lang="en-US" sz="2800" dirty="0" smtClean="0">
                <a:latin typeface="Centaur" pitchFamily="18" charset="0"/>
              </a:rPr>
              <a:t>model.</a:t>
            </a:r>
          </a:p>
          <a:p>
            <a:pPr>
              <a:buNone/>
            </a:pPr>
            <a:r>
              <a:rPr lang="en-US" sz="2800" dirty="0" smtClean="0">
                <a:latin typeface="Centaur" pitchFamily="18" charset="0"/>
              </a:rPr>
              <a:t>Conduct hypothesis testing on input data distribution using:</a:t>
            </a:r>
          </a:p>
          <a:p>
            <a:pPr lvl="1">
              <a:buFont typeface="Wingdings" pitchFamily="2" charset="2"/>
              <a:buChar char="v"/>
            </a:pPr>
            <a:r>
              <a:rPr lang="en-US" sz="2400" dirty="0" smtClean="0">
                <a:solidFill>
                  <a:srgbClr val="C00000"/>
                </a:solidFill>
                <a:latin typeface="Centaur" pitchFamily="18" charset="0"/>
              </a:rPr>
              <a:t>Kolmogorov-Smirnov test </a:t>
            </a:r>
          </a:p>
          <a:p>
            <a:pPr lvl="1">
              <a:buFont typeface="Wingdings" pitchFamily="2" charset="2"/>
              <a:buChar char="v"/>
            </a:pPr>
            <a:r>
              <a:rPr lang="en-US" sz="2400" dirty="0" smtClean="0">
                <a:solidFill>
                  <a:srgbClr val="C00000"/>
                </a:solidFill>
                <a:latin typeface="Centaur" pitchFamily="18" charset="0"/>
              </a:rPr>
              <a:t>Chi-square test</a:t>
            </a:r>
          </a:p>
          <a:p>
            <a:pPr>
              <a:buNone/>
            </a:pPr>
            <a:r>
              <a:rPr lang="en-US" sz="3000" dirty="0" smtClean="0">
                <a:latin typeface="Centaur" pitchFamily="18" charset="0"/>
              </a:rPr>
              <a:t>No single correct distribution in a real application exists.  </a:t>
            </a:r>
          </a:p>
          <a:p>
            <a:pPr lvl="1">
              <a:lnSpc>
                <a:spcPct val="150000"/>
              </a:lnSpc>
              <a:buFont typeface="Wingdings" pitchFamily="2" charset="2"/>
              <a:buChar char="§"/>
            </a:pPr>
            <a:r>
              <a:rPr lang="en-US" dirty="0" smtClean="0">
                <a:latin typeface="Centaur" pitchFamily="18" charset="0"/>
              </a:rPr>
              <a:t>If very little data are available, then a goodness-of-fit test </a:t>
            </a:r>
            <a:r>
              <a:rPr lang="en-US" smtClean="0">
                <a:latin typeface="Centaur" pitchFamily="18" charset="0"/>
              </a:rPr>
              <a:t>is unlikely </a:t>
            </a:r>
            <a:r>
              <a:rPr lang="en-US" dirty="0" smtClean="0">
                <a:latin typeface="Centaur" pitchFamily="18" charset="0"/>
              </a:rPr>
              <a:t>to reject any candidate distributions</a:t>
            </a:r>
          </a:p>
          <a:p>
            <a:pPr lvl="1">
              <a:lnSpc>
                <a:spcPct val="150000"/>
              </a:lnSpc>
              <a:buFont typeface="Wingdings" pitchFamily="2" charset="2"/>
              <a:buChar char="§"/>
            </a:pPr>
            <a:r>
              <a:rPr lang="en-US" dirty="0" smtClean="0">
                <a:latin typeface="Centaur" pitchFamily="18" charset="0"/>
              </a:rPr>
              <a:t>If a lot of data are available, then a goodness-of-fit test is  is likely to reject all candidate distributions</a:t>
            </a:r>
          </a:p>
          <a:p>
            <a:pPr lvl="1">
              <a:lnSpc>
                <a:spcPct val="150000"/>
              </a:lnSpc>
              <a:buFont typeface="Wingdings" pitchFamily="2" charset="2"/>
              <a:buChar char="§"/>
            </a:pPr>
            <a:endParaRPr lang="en-US" sz="2400" dirty="0" smtClean="0">
              <a:latin typeface="Centaur" pitchFamily="18" charset="0"/>
            </a:endParaRPr>
          </a:p>
          <a:p>
            <a:pPr>
              <a:lnSpc>
                <a:spcPct val="150000"/>
              </a:lnSpc>
              <a:buNone/>
            </a:pPr>
            <a:endParaRPr lang="en-US" dirty="0" smtClean="0">
              <a:solidFill>
                <a:srgbClr val="C00000"/>
              </a:solidFill>
              <a:latin typeface="Centaur" pitchFamily="18" charset="0"/>
            </a:endParaRPr>
          </a:p>
          <a:p>
            <a:pPr>
              <a:buNone/>
            </a:pPr>
            <a:endParaRPr lang="en-US" sz="2800" dirty="0">
              <a:latin typeface="Centaur"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5"/>
          <p:cNvSpPr txBox="1">
            <a:spLocks noGrp="1"/>
          </p:cNvSpPr>
          <p:nvPr/>
        </p:nvSpPr>
        <p:spPr bwMode="auto">
          <a:xfrm>
            <a:off x="8519160" y="6248400"/>
            <a:ext cx="2773680" cy="457200"/>
          </a:xfrm>
          <a:prstGeom prst="rect">
            <a:avLst/>
          </a:prstGeom>
          <a:noFill/>
          <a:ln w="9525">
            <a:noFill/>
            <a:miter lim="800000"/>
            <a:headEnd/>
            <a:tailEnd/>
          </a:ln>
        </p:spPr>
        <p:txBody>
          <a:bodyPr anchor="b"/>
          <a:lstStyle/>
          <a:p>
            <a:pPr algn="r" eaLnBrk="1" hangingPunct="1"/>
            <a:fld id="{75087A26-5CDB-4EFD-9F4D-05B1299D83D4}" type="slidenum">
              <a:rPr lang="en-US" sz="1200">
                <a:latin typeface="Arial Black" pitchFamily="34" charset="0"/>
              </a:rPr>
              <a:pPr algn="r" eaLnBrk="1" hangingPunct="1"/>
              <a:t>17</a:t>
            </a:fld>
            <a:endParaRPr lang="en-US" sz="1200">
              <a:latin typeface="Arial Black" pitchFamily="34" charset="0"/>
            </a:endParaRPr>
          </a:p>
        </p:txBody>
      </p:sp>
      <p:sp>
        <p:nvSpPr>
          <p:cNvPr id="8196" name="Rectangle 2"/>
          <p:cNvSpPr>
            <a:spLocks noGrp="1" noChangeArrowheads="1"/>
          </p:cNvSpPr>
          <p:nvPr>
            <p:ph type="title" idx="4294967295"/>
          </p:nvPr>
        </p:nvSpPr>
        <p:spPr>
          <a:xfrm>
            <a:off x="1287780" y="0"/>
            <a:ext cx="10005060" cy="609600"/>
          </a:xfrm>
        </p:spPr>
        <p:txBody>
          <a:bodyPr lIns="91440" tIns="45720" rIns="91440" bIns="45720">
            <a:normAutofit fontScale="90000"/>
          </a:bodyPr>
          <a:lstStyle/>
          <a:p>
            <a:pPr algn="ctr" eaLnBrk="1" hangingPunct="1"/>
            <a:r>
              <a:rPr lang="en-US" sz="3600" dirty="0" smtClean="0">
                <a:latin typeface="Algerian" pitchFamily="82" charset="0"/>
              </a:rPr>
              <a:t>Chi-Square test</a:t>
            </a:r>
            <a:endParaRPr lang="en-US" sz="3600" dirty="0" smtClean="0">
              <a:solidFill>
                <a:schemeClr val="bg2"/>
              </a:solidFill>
              <a:latin typeface="Algerian" pitchFamily="82" charset="0"/>
            </a:endParaRPr>
          </a:p>
        </p:txBody>
      </p:sp>
      <p:sp>
        <p:nvSpPr>
          <p:cNvPr id="8197" name="Rectangle 3"/>
          <p:cNvSpPr>
            <a:spLocks noGrp="1" noChangeArrowheads="1"/>
          </p:cNvSpPr>
          <p:nvPr>
            <p:ph type="body" sz="half" idx="4294967295"/>
          </p:nvPr>
        </p:nvSpPr>
        <p:spPr>
          <a:xfrm>
            <a:off x="1287780" y="533400"/>
            <a:ext cx="10599420" cy="6324600"/>
          </a:xfrm>
        </p:spPr>
        <p:txBody>
          <a:bodyPr lIns="91440" tIns="45720" rIns="91440" bIns="45720">
            <a:noAutofit/>
          </a:bodyPr>
          <a:lstStyle/>
          <a:p>
            <a:pPr marL="0" indent="0" eaLnBrk="1" hangingPunct="1">
              <a:buFontTx/>
              <a:buNone/>
            </a:pPr>
            <a:r>
              <a:rPr lang="en-US" sz="2400" dirty="0" smtClean="0">
                <a:latin typeface="Centaur" pitchFamily="18" charset="0"/>
              </a:rPr>
              <a:t>Intuition: comparing the histogram of the data to the shape of the candidate density or mass function</a:t>
            </a:r>
          </a:p>
          <a:p>
            <a:pPr marL="0" indent="0" eaLnBrk="1" hangingPunct="1">
              <a:buFontTx/>
              <a:buNone/>
            </a:pPr>
            <a:r>
              <a:rPr lang="en-US" sz="2400" dirty="0" smtClean="0">
                <a:latin typeface="Centaur" pitchFamily="18" charset="0"/>
              </a:rPr>
              <a:t>Valid for </a:t>
            </a:r>
            <a:r>
              <a:rPr lang="en-US" sz="2400" b="1" dirty="0" smtClean="0">
                <a:latin typeface="Centaur" pitchFamily="18" charset="0"/>
              </a:rPr>
              <a:t>large</a:t>
            </a:r>
            <a:r>
              <a:rPr lang="en-US" sz="2400" dirty="0" smtClean="0">
                <a:latin typeface="Centaur" pitchFamily="18" charset="0"/>
              </a:rPr>
              <a:t> sample sizes when parameters are estimated by maximum likelihood</a:t>
            </a:r>
          </a:p>
          <a:p>
            <a:pPr marL="0" indent="0" eaLnBrk="1" hangingPunct="1">
              <a:buFontTx/>
              <a:buNone/>
            </a:pPr>
            <a:r>
              <a:rPr lang="en-US" sz="2400" dirty="0" smtClean="0">
                <a:latin typeface="Centaur" pitchFamily="18" charset="0"/>
              </a:rPr>
              <a:t>By arranging the </a:t>
            </a:r>
            <a:r>
              <a:rPr lang="en-US" sz="2400" i="1" dirty="0" smtClean="0">
                <a:latin typeface="Centaur" pitchFamily="18" charset="0"/>
              </a:rPr>
              <a:t>n</a:t>
            </a:r>
            <a:r>
              <a:rPr lang="en-US" sz="2400" dirty="0" smtClean="0">
                <a:latin typeface="Centaur" pitchFamily="18" charset="0"/>
              </a:rPr>
              <a:t> observations into a set of </a:t>
            </a:r>
            <a:r>
              <a:rPr lang="en-US" sz="2400" i="1" dirty="0" smtClean="0">
                <a:solidFill>
                  <a:srgbClr val="C00000"/>
                </a:solidFill>
                <a:latin typeface="Centaur" pitchFamily="18" charset="0"/>
              </a:rPr>
              <a:t>k</a:t>
            </a:r>
            <a:r>
              <a:rPr lang="en-US" sz="2400" dirty="0" smtClean="0">
                <a:solidFill>
                  <a:srgbClr val="C00000"/>
                </a:solidFill>
                <a:latin typeface="Centaur" pitchFamily="18" charset="0"/>
              </a:rPr>
              <a:t> class</a:t>
            </a:r>
            <a:r>
              <a:rPr lang="en-US" sz="2400" dirty="0" smtClean="0">
                <a:latin typeface="Centaur" pitchFamily="18" charset="0"/>
              </a:rPr>
              <a:t> intervals or cells, the test statistics is:</a:t>
            </a:r>
          </a:p>
          <a:p>
            <a:pPr lvl="1" eaLnBrk="1" hangingPunct="1">
              <a:buFontTx/>
              <a:buNone/>
            </a:pPr>
            <a:endParaRPr lang="en-US" sz="2400" dirty="0" smtClean="0">
              <a:latin typeface="Centaur" pitchFamily="18" charset="0"/>
            </a:endParaRPr>
          </a:p>
          <a:p>
            <a:pPr lvl="1" eaLnBrk="1" hangingPunct="1">
              <a:buFontTx/>
              <a:buNone/>
            </a:pPr>
            <a:endParaRPr lang="en-US" sz="2400" dirty="0">
              <a:latin typeface="Centaur" pitchFamily="18" charset="0"/>
            </a:endParaRPr>
          </a:p>
          <a:p>
            <a:pPr lvl="1" eaLnBrk="1" hangingPunct="1">
              <a:buFontTx/>
              <a:buNone/>
            </a:pPr>
            <a:endParaRPr lang="en-US" sz="2400" dirty="0" smtClean="0">
              <a:latin typeface="Centaur" pitchFamily="18" charset="0"/>
            </a:endParaRPr>
          </a:p>
          <a:p>
            <a:pPr lvl="1" eaLnBrk="1" hangingPunct="1">
              <a:buFontTx/>
              <a:buNone/>
            </a:pPr>
            <a:endParaRPr lang="en-US" sz="2400" dirty="0" smtClean="0">
              <a:latin typeface="Centaur" pitchFamily="18" charset="0"/>
            </a:endParaRPr>
          </a:p>
          <a:p>
            <a:pPr lvl="1" eaLnBrk="1" hangingPunct="1">
              <a:buFontTx/>
              <a:buNone/>
            </a:pPr>
            <a:r>
              <a:rPr lang="en-US" sz="2400" dirty="0" smtClean="0">
                <a:latin typeface="Centaur" pitchFamily="18" charset="0"/>
              </a:rPr>
              <a:t>	</a:t>
            </a:r>
          </a:p>
          <a:p>
            <a:pPr lvl="1" eaLnBrk="1" hangingPunct="1">
              <a:buFontTx/>
              <a:buNone/>
            </a:pPr>
            <a:r>
              <a:rPr lang="en-US" sz="2400" dirty="0" smtClean="0">
                <a:latin typeface="Centaur" pitchFamily="18" charset="0"/>
              </a:rPr>
              <a:t>which </a:t>
            </a:r>
            <a:r>
              <a:rPr lang="en-US" sz="2400" b="1" dirty="0" smtClean="0">
                <a:solidFill>
                  <a:srgbClr val="C00000"/>
                </a:solidFill>
                <a:latin typeface="Centaur" pitchFamily="18" charset="0"/>
              </a:rPr>
              <a:t>approximately</a:t>
            </a:r>
            <a:r>
              <a:rPr lang="en-US" sz="2400" dirty="0" smtClean="0">
                <a:latin typeface="Centaur" pitchFamily="18" charset="0"/>
              </a:rPr>
              <a:t> follows the </a:t>
            </a:r>
            <a:r>
              <a:rPr lang="en-US" sz="2400" dirty="0" smtClean="0">
                <a:solidFill>
                  <a:srgbClr val="C00000"/>
                </a:solidFill>
                <a:latin typeface="Centaur" pitchFamily="18" charset="0"/>
              </a:rPr>
              <a:t>chi-square distribution with </a:t>
            </a:r>
            <a:r>
              <a:rPr lang="en-US" sz="2400" dirty="0" smtClean="0">
                <a:solidFill>
                  <a:srgbClr val="C00000"/>
                </a:solidFill>
                <a:latin typeface="+mj-lt"/>
              </a:rPr>
              <a:t>k-s-</a:t>
            </a:r>
            <a:r>
              <a:rPr lang="en-US" sz="2400" dirty="0" smtClean="0">
                <a:solidFill>
                  <a:srgbClr val="C00000"/>
                </a:solidFill>
                <a:latin typeface="Calibri" pitchFamily="34" charset="0"/>
              </a:rPr>
              <a:t>1</a:t>
            </a:r>
            <a:r>
              <a:rPr lang="en-US" sz="2400" dirty="0" smtClean="0">
                <a:solidFill>
                  <a:srgbClr val="C00000"/>
                </a:solidFill>
                <a:latin typeface="Centaur" pitchFamily="18" charset="0"/>
              </a:rPr>
              <a:t> degrees </a:t>
            </a:r>
            <a:r>
              <a:rPr lang="en-US" sz="2400" dirty="0" smtClean="0">
                <a:latin typeface="Centaur" pitchFamily="18" charset="0"/>
              </a:rPr>
              <a:t>of freedom, where </a:t>
            </a:r>
            <a:r>
              <a:rPr lang="en-US" dirty="0" smtClean="0">
                <a:solidFill>
                  <a:srgbClr val="FF0000"/>
                </a:solidFill>
                <a:latin typeface="Centaur" pitchFamily="18" charset="0"/>
              </a:rPr>
              <a:t>s </a:t>
            </a:r>
            <a:r>
              <a:rPr lang="en-US" sz="2400" dirty="0" smtClean="0">
                <a:latin typeface="Centaur" pitchFamily="18" charset="0"/>
              </a:rPr>
              <a:t>represent the number  of parameters of the hypothesized distribution estimated by the sample statistics.</a:t>
            </a:r>
          </a:p>
        </p:txBody>
      </p:sp>
      <p:sp>
        <p:nvSpPr>
          <p:cNvPr id="8198" name="AutoShape 4"/>
          <p:cNvSpPr>
            <a:spLocks noChangeArrowheads="1"/>
          </p:cNvSpPr>
          <p:nvPr/>
        </p:nvSpPr>
        <p:spPr bwMode="auto">
          <a:xfrm>
            <a:off x="2278380" y="3200400"/>
            <a:ext cx="891540" cy="685800"/>
          </a:xfrm>
          <a:prstGeom prst="wedgeRoundRectCallout">
            <a:avLst>
              <a:gd name="adj1" fmla="val -43750"/>
              <a:gd name="adj2" fmla="val 70000"/>
              <a:gd name="adj3" fmla="val 16667"/>
            </a:avLst>
          </a:prstGeom>
          <a:noFill/>
          <a:ln w="9525" algn="ctr">
            <a:noFill/>
            <a:miter lim="800000"/>
            <a:headEnd/>
            <a:tailEnd/>
          </a:ln>
        </p:spPr>
        <p:txBody>
          <a:bodyPr/>
          <a:lstStyle/>
          <a:p>
            <a:pPr algn="ctr" eaLnBrk="1" hangingPunct="1">
              <a:spcBef>
                <a:spcPct val="20000"/>
              </a:spcBef>
              <a:buSzPct val="100000"/>
              <a:buFont typeface="Wingdings" pitchFamily="2" charset="2"/>
              <a:buChar char="•"/>
            </a:pPr>
            <a:endParaRPr lang="en-US" sz="1600">
              <a:latin typeface="Arial" charset="0"/>
            </a:endParaRPr>
          </a:p>
        </p:txBody>
      </p:sp>
      <p:graphicFrame>
        <p:nvGraphicFramePr>
          <p:cNvPr id="8194" name="Object 5"/>
          <p:cNvGraphicFramePr>
            <a:graphicFrameLocks noGrp="1" noChangeAspect="1"/>
          </p:cNvGraphicFramePr>
          <p:nvPr>
            <p:ph sz="half" idx="4294967295"/>
            <p:extLst>
              <p:ext uri="{D42A27DB-BD31-4B8C-83A1-F6EECF244321}">
                <p14:modId xmlns:p14="http://schemas.microsoft.com/office/powerpoint/2010/main" val="928328072"/>
              </p:ext>
            </p:extLst>
          </p:nvPr>
        </p:nvGraphicFramePr>
        <p:xfrm>
          <a:off x="3657600" y="2438400"/>
          <a:ext cx="2565242" cy="904875"/>
        </p:xfrm>
        <a:graphic>
          <a:graphicData uri="http://schemas.openxmlformats.org/presentationml/2006/ole">
            <mc:AlternateContent xmlns:mc="http://schemas.openxmlformats.org/markup-compatibility/2006">
              <mc:Choice xmlns:v="urn:schemas-microsoft-com:vml" Requires="v">
                <p:oleObj spid="_x0000_s1037" name="Equation" r:id="rId4" imgW="1066680" imgH="444240" progId="Equation.3">
                  <p:embed/>
                </p:oleObj>
              </mc:Choice>
              <mc:Fallback>
                <p:oleObj name="Equation" r:id="rId4" imgW="1066680" imgH="4442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438400"/>
                        <a:ext cx="2565242"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9" name="AutoShape 7"/>
          <p:cNvSpPr>
            <a:spLocks noChangeArrowheads="1"/>
          </p:cNvSpPr>
          <p:nvPr/>
        </p:nvSpPr>
        <p:spPr bwMode="auto">
          <a:xfrm>
            <a:off x="2259089" y="3181591"/>
            <a:ext cx="1485900" cy="609600"/>
          </a:xfrm>
          <a:prstGeom prst="wedgeRoundRectCallout">
            <a:avLst>
              <a:gd name="adj1" fmla="val 139722"/>
              <a:gd name="adj2" fmla="val -119009"/>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spcBef>
                <a:spcPct val="20000"/>
              </a:spcBef>
              <a:buSzPct val="100000"/>
              <a:buFont typeface="Wingdings" pitchFamily="2" charset="2"/>
              <a:buNone/>
            </a:pPr>
            <a:r>
              <a:rPr lang="en-US" sz="1400" dirty="0">
                <a:latin typeface="Arial" charset="0"/>
              </a:rPr>
              <a:t>Observed Frequency</a:t>
            </a:r>
          </a:p>
        </p:txBody>
      </p:sp>
      <p:sp>
        <p:nvSpPr>
          <p:cNvPr id="8200" name="AutoShape 8"/>
          <p:cNvSpPr>
            <a:spLocks noChangeArrowheads="1"/>
          </p:cNvSpPr>
          <p:nvPr/>
        </p:nvSpPr>
        <p:spPr bwMode="auto">
          <a:xfrm>
            <a:off x="6709072" y="2463961"/>
            <a:ext cx="3268980" cy="1447800"/>
          </a:xfrm>
          <a:prstGeom prst="wedgeRoundRectCallout">
            <a:avLst>
              <a:gd name="adj1" fmla="val -79421"/>
              <a:gd name="adj2" fmla="val -32019"/>
              <a:gd name="adj3" fmla="val 16667"/>
            </a:avLst>
          </a:prstGeom>
          <a:ln>
            <a:headEnd/>
            <a:tailEnd/>
          </a:ln>
        </p:spPr>
        <p:style>
          <a:lnRef idx="2">
            <a:schemeClr val="accent1"/>
          </a:lnRef>
          <a:fillRef idx="1">
            <a:schemeClr val="lt1"/>
          </a:fillRef>
          <a:effectRef idx="0">
            <a:schemeClr val="accent1"/>
          </a:effectRef>
          <a:fontRef idx="minor">
            <a:schemeClr val="dk1"/>
          </a:fontRef>
        </p:style>
        <p:txBody>
          <a:bodyPr/>
          <a:lstStyle/>
          <a:p>
            <a:pPr algn="ctr" eaLnBrk="1" hangingPunct="1">
              <a:spcBef>
                <a:spcPct val="20000"/>
              </a:spcBef>
              <a:buSzPct val="100000"/>
              <a:buFont typeface="Wingdings" pitchFamily="2" charset="2"/>
              <a:buNone/>
            </a:pPr>
            <a:r>
              <a:rPr lang="en-US" sz="1400" dirty="0">
                <a:latin typeface="Arial" charset="0"/>
              </a:rPr>
              <a:t>Expected Frequency</a:t>
            </a:r>
          </a:p>
          <a:p>
            <a:pPr algn="ctr" eaLnBrk="1" hangingPunct="1">
              <a:spcBef>
                <a:spcPct val="20000"/>
              </a:spcBef>
              <a:buSzPct val="100000"/>
              <a:buFont typeface="Wingdings" pitchFamily="2" charset="2"/>
              <a:buNone/>
            </a:pPr>
            <a:r>
              <a:rPr lang="en-US" sz="1400" i="1" dirty="0">
                <a:latin typeface="Arial" charset="0"/>
              </a:rPr>
              <a:t>E</a:t>
            </a:r>
            <a:r>
              <a:rPr lang="en-US" sz="1400" i="1" baseline="-25000" dirty="0">
                <a:latin typeface="Arial" charset="0"/>
              </a:rPr>
              <a:t>i</a:t>
            </a:r>
            <a:r>
              <a:rPr lang="en-US" sz="1400" i="1" dirty="0">
                <a:latin typeface="Arial" charset="0"/>
              </a:rPr>
              <a:t> = n*p</a:t>
            </a:r>
            <a:r>
              <a:rPr lang="en-US" sz="1400" i="1" baseline="-25000" dirty="0">
                <a:latin typeface="Arial" charset="0"/>
              </a:rPr>
              <a:t>i</a:t>
            </a:r>
          </a:p>
          <a:p>
            <a:pPr algn="ctr" eaLnBrk="1" hangingPunct="1">
              <a:spcBef>
                <a:spcPct val="20000"/>
              </a:spcBef>
              <a:buSzPct val="100000"/>
              <a:buFont typeface="Wingdings" pitchFamily="2" charset="2"/>
              <a:buNone/>
            </a:pPr>
            <a:r>
              <a:rPr lang="en-US" sz="1400" dirty="0">
                <a:latin typeface="Arial" charset="0"/>
              </a:rPr>
              <a:t>where </a:t>
            </a:r>
            <a:r>
              <a:rPr lang="en-US" sz="1400" i="1" dirty="0">
                <a:latin typeface="Arial" charset="0"/>
              </a:rPr>
              <a:t>p</a:t>
            </a:r>
            <a:r>
              <a:rPr lang="en-US" sz="1400" baseline="-25000" dirty="0">
                <a:latin typeface="Arial" charset="0"/>
              </a:rPr>
              <a:t>i</a:t>
            </a:r>
            <a:r>
              <a:rPr lang="en-US" sz="1400" dirty="0">
                <a:latin typeface="Arial" charset="0"/>
              </a:rPr>
              <a:t> is the theoretical prob. of the </a:t>
            </a:r>
            <a:r>
              <a:rPr lang="en-US" sz="1400" i="1" dirty="0">
                <a:latin typeface="Arial" charset="0"/>
              </a:rPr>
              <a:t>i</a:t>
            </a:r>
            <a:r>
              <a:rPr lang="en-US" sz="1400" dirty="0">
                <a:latin typeface="Arial" charset="0"/>
              </a:rPr>
              <a:t>th interval.</a:t>
            </a:r>
          </a:p>
          <a:p>
            <a:pPr algn="ctr" eaLnBrk="1" hangingPunct="1">
              <a:spcBef>
                <a:spcPct val="20000"/>
              </a:spcBef>
              <a:buSzPct val="100000"/>
              <a:buFont typeface="Wingdings" pitchFamily="2" charset="2"/>
              <a:buNone/>
            </a:pPr>
            <a:r>
              <a:rPr lang="en-US" sz="1400" i="1" dirty="0">
                <a:latin typeface="Arial" charset="0"/>
              </a:rPr>
              <a:t>Suggested Minimum = 5</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87780" y="0"/>
            <a:ext cx="10599420" cy="6858000"/>
          </a:xfrm>
        </p:spPr>
        <p:txBody>
          <a:bodyPr/>
          <a:lstStyle/>
          <a:p>
            <a:pPr algn="l"/>
            <a:r>
              <a:rPr lang="en-US" sz="3600" dirty="0" smtClean="0">
                <a:solidFill>
                  <a:schemeClr val="tx1"/>
                </a:solidFill>
                <a:latin typeface="Centaur" pitchFamily="18" charset="0"/>
              </a:rPr>
              <a:t>The hypothesis of a chi-square test is:</a:t>
            </a:r>
          </a:p>
          <a:p>
            <a:pPr algn="l"/>
            <a:r>
              <a:rPr lang="en-US" sz="3600" dirty="0" smtClean="0">
                <a:solidFill>
                  <a:srgbClr val="C00000"/>
                </a:solidFill>
                <a:latin typeface="Centaur" pitchFamily="18" charset="0"/>
              </a:rPr>
              <a:t>     </a:t>
            </a:r>
            <a:r>
              <a:rPr lang="en-US" sz="3000" dirty="0" smtClean="0">
                <a:solidFill>
                  <a:srgbClr val="C00000"/>
                </a:solidFill>
                <a:latin typeface="Centaur" pitchFamily="18" charset="0"/>
              </a:rPr>
              <a:t>H</a:t>
            </a:r>
            <a:r>
              <a:rPr lang="en-US" sz="3000" baseline="-25000" dirty="0" smtClean="0">
                <a:solidFill>
                  <a:srgbClr val="C00000"/>
                </a:solidFill>
                <a:latin typeface="Centaur" pitchFamily="18" charset="0"/>
              </a:rPr>
              <a:t>0</a:t>
            </a:r>
            <a:r>
              <a:rPr lang="en-US" sz="3000" dirty="0" smtClean="0">
                <a:solidFill>
                  <a:srgbClr val="C00000"/>
                </a:solidFill>
                <a:latin typeface="Centaur" pitchFamily="18" charset="0"/>
              </a:rPr>
              <a:t>: </a:t>
            </a:r>
            <a:r>
              <a:rPr lang="en-US" sz="3000" dirty="0" smtClean="0">
                <a:solidFill>
                  <a:schemeClr val="tx1"/>
                </a:solidFill>
                <a:latin typeface="Centaur" pitchFamily="18" charset="0"/>
              </a:rPr>
              <a:t>The random variable, </a:t>
            </a:r>
            <a:r>
              <a:rPr lang="en-US" sz="3000" i="1" dirty="0" smtClean="0">
                <a:solidFill>
                  <a:schemeClr val="tx1"/>
                </a:solidFill>
                <a:latin typeface="Centaur" pitchFamily="18" charset="0"/>
              </a:rPr>
              <a:t>X</a:t>
            </a:r>
            <a:r>
              <a:rPr lang="en-US" sz="3000" dirty="0" smtClean="0">
                <a:solidFill>
                  <a:schemeClr val="tx1"/>
                </a:solidFill>
                <a:latin typeface="Centaur" pitchFamily="18" charset="0"/>
              </a:rPr>
              <a:t>, conforms to the distributional  assumption with the parameter(s) given by the estimate(s).</a:t>
            </a:r>
          </a:p>
          <a:p>
            <a:pPr algn="l"/>
            <a:r>
              <a:rPr lang="en-US" sz="3000" i="1" dirty="0" smtClean="0">
                <a:solidFill>
                  <a:schemeClr val="tx1"/>
                </a:solidFill>
                <a:latin typeface="Centaur" pitchFamily="18" charset="0"/>
              </a:rPr>
              <a:t>     </a:t>
            </a:r>
            <a:r>
              <a:rPr lang="en-US" sz="3000" dirty="0" smtClean="0">
                <a:solidFill>
                  <a:srgbClr val="C00000"/>
                </a:solidFill>
                <a:latin typeface="Centaur" pitchFamily="18" charset="0"/>
              </a:rPr>
              <a:t>H</a:t>
            </a:r>
            <a:r>
              <a:rPr lang="en-US" sz="3000" baseline="-25000" dirty="0" smtClean="0">
                <a:solidFill>
                  <a:srgbClr val="C00000"/>
                </a:solidFill>
                <a:latin typeface="Centaur" pitchFamily="18" charset="0"/>
              </a:rPr>
              <a:t>1</a:t>
            </a:r>
            <a:r>
              <a:rPr lang="en-US" sz="3000" dirty="0" smtClean="0">
                <a:solidFill>
                  <a:srgbClr val="C00000"/>
                </a:solidFill>
                <a:latin typeface="Centaur" pitchFamily="18" charset="0"/>
              </a:rPr>
              <a:t>: </a:t>
            </a:r>
            <a:r>
              <a:rPr lang="en-US" sz="3000" dirty="0" smtClean="0">
                <a:solidFill>
                  <a:schemeClr val="tx1"/>
                </a:solidFill>
                <a:latin typeface="Centaur" pitchFamily="18" charset="0"/>
              </a:rPr>
              <a:t>The random variable </a:t>
            </a:r>
            <a:r>
              <a:rPr lang="en-US" sz="3000" i="1" dirty="0" smtClean="0">
                <a:solidFill>
                  <a:schemeClr val="tx1"/>
                </a:solidFill>
                <a:latin typeface="Centaur" pitchFamily="18" charset="0"/>
              </a:rPr>
              <a:t>X</a:t>
            </a:r>
            <a:r>
              <a:rPr lang="en-US" sz="3000" dirty="0" smtClean="0">
                <a:solidFill>
                  <a:schemeClr val="tx1"/>
                </a:solidFill>
                <a:latin typeface="Centaur" pitchFamily="18" charset="0"/>
              </a:rPr>
              <a:t> does not conform</a:t>
            </a:r>
            <a:r>
              <a:rPr lang="en-US" dirty="0" smtClean="0">
                <a:solidFill>
                  <a:schemeClr val="tx1"/>
                </a:solidFill>
                <a:latin typeface="Centaur" pitchFamily="18" charset="0"/>
              </a:rPr>
              <a:t>.</a:t>
            </a:r>
          </a:p>
          <a:p>
            <a:pPr algn="l"/>
            <a:endParaRPr lang="en-US" dirty="0" smtClean="0">
              <a:solidFill>
                <a:schemeClr val="tx1"/>
              </a:solidFill>
              <a:latin typeface="Centaur" pitchFamily="18" charset="0"/>
            </a:endParaRPr>
          </a:p>
          <a:p>
            <a:pPr algn="l">
              <a:lnSpc>
                <a:spcPct val="150000"/>
              </a:lnSpc>
            </a:pPr>
            <a:r>
              <a:rPr lang="en-US" sz="2800" dirty="0" smtClean="0">
                <a:solidFill>
                  <a:schemeClr val="tx1"/>
                </a:solidFill>
                <a:latin typeface="Centaur" pitchFamily="18" charset="0"/>
              </a:rPr>
              <a:t>The critical value </a:t>
            </a:r>
            <a:r>
              <a:rPr lang="en-US" sz="2800" dirty="0" smtClean="0">
                <a:solidFill>
                  <a:schemeClr val="tx1"/>
                </a:solidFill>
              </a:rPr>
              <a:t>X</a:t>
            </a:r>
            <a:r>
              <a:rPr lang="en-US" sz="2800" baseline="30000" dirty="0" smtClean="0">
                <a:solidFill>
                  <a:schemeClr val="tx1"/>
                </a:solidFill>
              </a:rPr>
              <a:t>2</a:t>
            </a:r>
            <a:r>
              <a:rPr lang="en-US" sz="2800" dirty="0" smtClean="0">
                <a:solidFill>
                  <a:schemeClr val="tx1"/>
                </a:solidFill>
              </a:rPr>
              <a:t>α,</a:t>
            </a:r>
            <a:r>
              <a:rPr lang="en-US" sz="2800" dirty="0" smtClean="0">
                <a:solidFill>
                  <a:schemeClr val="tx1"/>
                </a:solidFill>
                <a:latin typeface="Centaur" pitchFamily="18" charset="0"/>
              </a:rPr>
              <a:t>k-s-</a:t>
            </a:r>
            <a:r>
              <a:rPr lang="en-US" sz="2800" dirty="0" smtClean="0">
                <a:solidFill>
                  <a:schemeClr val="tx1"/>
                </a:solidFill>
              </a:rPr>
              <a:t>1</a:t>
            </a:r>
            <a:r>
              <a:rPr lang="en-US" sz="2800" dirty="0" smtClean="0">
                <a:solidFill>
                  <a:schemeClr val="tx1"/>
                </a:solidFill>
                <a:latin typeface="Centaur" pitchFamily="18" charset="0"/>
              </a:rPr>
              <a:t> is found in </a:t>
            </a:r>
            <a:r>
              <a:rPr lang="en-US" sz="2800" smtClean="0">
                <a:solidFill>
                  <a:schemeClr val="tx1"/>
                </a:solidFill>
                <a:latin typeface="Centaur" pitchFamily="18" charset="0"/>
              </a:rPr>
              <a:t>the table A-6, </a:t>
            </a:r>
            <a:r>
              <a:rPr lang="en-US" sz="2800" dirty="0" smtClean="0">
                <a:solidFill>
                  <a:schemeClr val="tx1"/>
                </a:solidFill>
                <a:latin typeface="Centaur" pitchFamily="18" charset="0"/>
              </a:rPr>
              <a:t>the null hypothesis, H</a:t>
            </a:r>
            <a:r>
              <a:rPr lang="en-US" sz="2800" baseline="-25000" dirty="0" smtClean="0">
                <a:solidFill>
                  <a:schemeClr val="tx1"/>
                </a:solidFill>
                <a:latin typeface="Centaur" pitchFamily="18" charset="0"/>
              </a:rPr>
              <a:t>0</a:t>
            </a:r>
            <a:r>
              <a:rPr lang="en-US" sz="2800" dirty="0" smtClean="0">
                <a:solidFill>
                  <a:schemeClr val="tx1"/>
                </a:solidFill>
                <a:latin typeface="Centaur" pitchFamily="18" charset="0"/>
              </a:rPr>
              <a:t> is rejected if  </a:t>
            </a:r>
            <a:r>
              <a:rPr lang="en-US" sz="2800" b="1" dirty="0" smtClean="0">
                <a:solidFill>
                  <a:schemeClr val="tx1"/>
                </a:solidFill>
              </a:rPr>
              <a:t>X</a:t>
            </a:r>
            <a:r>
              <a:rPr lang="en-US" sz="2800" b="1" baseline="30000" dirty="0" smtClean="0">
                <a:solidFill>
                  <a:schemeClr val="tx1"/>
                </a:solidFill>
              </a:rPr>
              <a:t>2</a:t>
            </a:r>
            <a:r>
              <a:rPr lang="en-US" sz="2800" b="1" baseline="-25000" dirty="0" smtClean="0">
                <a:solidFill>
                  <a:schemeClr val="tx1"/>
                </a:solidFill>
              </a:rPr>
              <a:t>0</a:t>
            </a:r>
            <a:r>
              <a:rPr lang="en-US" sz="2800" dirty="0" smtClean="0">
                <a:solidFill>
                  <a:schemeClr val="tx1"/>
                </a:solidFill>
                <a:latin typeface="Centaur" pitchFamily="18" charset="0"/>
              </a:rPr>
              <a:t> &gt; </a:t>
            </a:r>
            <a:r>
              <a:rPr lang="en-US" sz="2800" dirty="0" smtClean="0">
                <a:solidFill>
                  <a:schemeClr val="tx1"/>
                </a:solidFill>
              </a:rPr>
              <a:t>X</a:t>
            </a:r>
            <a:r>
              <a:rPr lang="en-US" sz="2800" baseline="30000" dirty="0" smtClean="0">
                <a:solidFill>
                  <a:schemeClr val="tx1"/>
                </a:solidFill>
              </a:rPr>
              <a:t>2</a:t>
            </a:r>
            <a:r>
              <a:rPr lang="en-US" sz="2800" dirty="0" smtClean="0">
                <a:solidFill>
                  <a:schemeClr val="tx1"/>
                </a:solidFill>
              </a:rPr>
              <a:t>α</a:t>
            </a:r>
            <a:r>
              <a:rPr lang="en-US" sz="2800" dirty="0" smtClean="0">
                <a:solidFill>
                  <a:schemeClr val="tx1"/>
                </a:solidFill>
                <a:latin typeface="Centaur" pitchFamily="18" charset="0"/>
              </a:rPr>
              <a:t>,k-s-</a:t>
            </a:r>
            <a:r>
              <a:rPr lang="en-US" sz="2800" dirty="0" smtClean="0">
                <a:solidFill>
                  <a:schemeClr val="tx1"/>
                </a:solidFill>
              </a:rPr>
              <a:t>1</a:t>
            </a:r>
          </a:p>
          <a:p>
            <a:pPr algn="l"/>
            <a:endParaRPr lang="en-US" dirty="0" smtClean="0">
              <a:solidFill>
                <a:schemeClr val="tx1"/>
              </a:solidFill>
              <a:latin typeface="Centaur" pitchFamily="18" charset="0"/>
            </a:endParaRPr>
          </a:p>
          <a:p>
            <a:pPr algn="l"/>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6840" y="0"/>
            <a:ext cx="10500360" cy="533400"/>
          </a:xfrm>
        </p:spPr>
        <p:txBody>
          <a:bodyPr>
            <a:normAutofit fontScale="90000"/>
          </a:bodyPr>
          <a:lstStyle/>
          <a:p>
            <a:pPr algn="ctr"/>
            <a:r>
              <a:rPr lang="en-US" b="1" dirty="0" smtClean="0"/>
              <a:t/>
            </a:r>
            <a:br>
              <a:rPr lang="en-US" b="1" dirty="0" smtClean="0"/>
            </a:br>
            <a:r>
              <a:rPr lang="en-US" sz="3600" dirty="0" smtClean="0">
                <a:effectLst/>
                <a:latin typeface="Algerian" pitchFamily="82" charset="0"/>
              </a:rPr>
              <a:t>p-Values and "Best Fits"</a:t>
            </a:r>
            <a:br>
              <a:rPr lang="en-US" sz="3600" dirty="0" smtClean="0">
                <a:effectLst/>
                <a:latin typeface="Algerian" pitchFamily="82" charset="0"/>
              </a:rPr>
            </a:br>
            <a:endParaRPr lang="en-US" sz="3600" dirty="0">
              <a:effectLst/>
              <a:latin typeface="Algerian" pitchFamily="82" charset="0"/>
            </a:endParaRPr>
          </a:p>
        </p:txBody>
      </p:sp>
      <p:sp>
        <p:nvSpPr>
          <p:cNvPr id="3" name="Content Placeholder 2"/>
          <p:cNvSpPr>
            <a:spLocks noGrp="1"/>
          </p:cNvSpPr>
          <p:nvPr>
            <p:ph idx="1"/>
          </p:nvPr>
        </p:nvSpPr>
        <p:spPr>
          <a:xfrm>
            <a:off x="1386840" y="457200"/>
            <a:ext cx="10500360" cy="6400800"/>
          </a:xfrm>
        </p:spPr>
        <p:txBody>
          <a:bodyPr>
            <a:normAutofit/>
          </a:bodyPr>
          <a:lstStyle/>
          <a:p>
            <a:pPr>
              <a:buFont typeface="Wingdings" pitchFamily="2" charset="2"/>
              <a:buChar char="Ø"/>
            </a:pPr>
            <a:r>
              <a:rPr lang="en-US" sz="2800" dirty="0" smtClean="0">
                <a:latin typeface="Centaur" pitchFamily="18" charset="0"/>
              </a:rPr>
              <a:t>To apply a goodness-of-fit test a significance level must be chosen. The traditional significance levels are </a:t>
            </a:r>
            <a:r>
              <a:rPr lang="en-US" sz="2800" dirty="0" smtClean="0">
                <a:latin typeface="Calibri" pitchFamily="34" charset="0"/>
                <a:cs typeface="Arial" pitchFamily="34" charset="0"/>
              </a:rPr>
              <a:t>0.1,0.05,</a:t>
            </a:r>
            <a:r>
              <a:rPr lang="en-US" sz="2800" dirty="0" smtClean="0">
                <a:latin typeface="Centaur" pitchFamily="18" charset="0"/>
              </a:rPr>
              <a:t> and </a:t>
            </a:r>
            <a:r>
              <a:rPr lang="en-US" sz="2800" dirty="0" smtClean="0">
                <a:latin typeface="Calibri" pitchFamily="34" charset="0"/>
              </a:rPr>
              <a:t>0.01</a:t>
            </a:r>
            <a:r>
              <a:rPr lang="en-US" sz="2800" dirty="0" smtClean="0">
                <a:latin typeface="Centaur" pitchFamily="18" charset="0"/>
              </a:rPr>
              <a:t>. Prior to the availability of high-speed computing, having a small set of standard values made it possible to produce tables of useful critical values.</a:t>
            </a:r>
          </a:p>
          <a:p>
            <a:pPr>
              <a:buFont typeface="Wingdings" pitchFamily="2" charset="2"/>
              <a:buChar char="Ø"/>
            </a:pPr>
            <a:r>
              <a:rPr lang="en-US" sz="2800" dirty="0" smtClean="0">
                <a:latin typeface="Centaur" pitchFamily="18" charset="0"/>
              </a:rPr>
              <a:t>Thus, if the analyst prefers a level of significance of, say, </a:t>
            </a:r>
            <a:r>
              <a:rPr lang="en-US" sz="2800" dirty="0" smtClean="0">
                <a:latin typeface="Calibri" pitchFamily="34" charset="0"/>
              </a:rPr>
              <a:t>0.07,</a:t>
            </a:r>
            <a:r>
              <a:rPr lang="en-US" sz="2800" dirty="0" smtClean="0">
                <a:latin typeface="Centaur" pitchFamily="18" charset="0"/>
              </a:rPr>
              <a:t> then he or she can choose it. However, rather than require a pre specified significance level, many software packages compute a p-value for the test statistic.</a:t>
            </a:r>
          </a:p>
          <a:p>
            <a:pPr>
              <a:buFont typeface="Wingdings" pitchFamily="2" charset="2"/>
              <a:buChar char="Ø"/>
            </a:pPr>
            <a:r>
              <a:rPr lang="en-US" sz="2800" dirty="0" smtClean="0">
                <a:latin typeface="Centaur" pitchFamily="18" charset="0"/>
              </a:rPr>
              <a:t>The p-value can be viewed as a measure of fit, with larger values being better. This suggests that we could fit every distribution at our disposal, compute a test statistic for each fit, and then choose the distribution that yields the largest p-value. </a:t>
            </a:r>
            <a:endParaRPr lang="en-US" sz="2800" dirty="0">
              <a:latin typeface="Centaur"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1143000"/>
          </a:xfrm>
        </p:spPr>
        <p:txBody>
          <a:bodyPr>
            <a:normAutofit/>
          </a:bodyPr>
          <a:lstStyle/>
          <a:p>
            <a:pPr algn="ctr"/>
            <a:r>
              <a:rPr lang="en-US" dirty="0" smtClean="0">
                <a:effectLst>
                  <a:outerShdw blurRad="38100" dist="38100" dir="2700000" algn="tl">
                    <a:srgbClr val="000000">
                      <a:alpha val="43137"/>
                    </a:srgbClr>
                  </a:outerShdw>
                </a:effectLst>
                <a:latin typeface="Algerian" pitchFamily="82" charset="0"/>
              </a:rPr>
              <a:t>INPUT MODELING</a:t>
            </a:r>
            <a:endParaRPr lang="en-US" dirty="0"/>
          </a:p>
        </p:txBody>
      </p:sp>
      <p:sp>
        <p:nvSpPr>
          <p:cNvPr id="3" name="Content Placeholder 2"/>
          <p:cNvSpPr>
            <a:spLocks noGrp="1"/>
          </p:cNvSpPr>
          <p:nvPr>
            <p:ph idx="1"/>
          </p:nvPr>
        </p:nvSpPr>
        <p:spPr>
          <a:xfrm>
            <a:off x="1287780" y="838200"/>
            <a:ext cx="10599420" cy="6019800"/>
          </a:xfrm>
        </p:spPr>
        <p:txBody>
          <a:bodyPr>
            <a:normAutofit/>
          </a:bodyPr>
          <a:lstStyle/>
          <a:p>
            <a:pPr>
              <a:buFont typeface="Wingdings" pitchFamily="2" charset="2"/>
              <a:buChar char="Ø"/>
            </a:pPr>
            <a:r>
              <a:rPr lang="en-US" sz="2800" dirty="0" smtClean="0">
                <a:latin typeface="Centaur" pitchFamily="18" charset="0"/>
              </a:rPr>
              <a:t>Input models provide the driving force for a simulation model.</a:t>
            </a:r>
          </a:p>
          <a:p>
            <a:pPr>
              <a:buFont typeface="Wingdings" pitchFamily="2" charset="2"/>
              <a:buChar char="Ø"/>
            </a:pPr>
            <a:r>
              <a:rPr lang="en-US" sz="2800" dirty="0" smtClean="0">
                <a:latin typeface="Centaur" pitchFamily="18" charset="0"/>
              </a:rPr>
              <a:t>There are four steps in the development of a useful model of input data:</a:t>
            </a:r>
          </a:p>
          <a:p>
            <a:pPr marL="971550" lvl="1" indent="-514350">
              <a:buClrTx/>
              <a:buFont typeface="+mj-lt"/>
              <a:buAutoNum type="romanLcPeriod"/>
            </a:pPr>
            <a:r>
              <a:rPr lang="en-US" dirty="0" smtClean="0">
                <a:latin typeface="Centaur" pitchFamily="18" charset="0"/>
              </a:rPr>
              <a:t>Collect data from the real system</a:t>
            </a:r>
          </a:p>
          <a:p>
            <a:pPr marL="971550" lvl="1" indent="-514350">
              <a:buClrTx/>
              <a:buFont typeface="+mj-lt"/>
              <a:buAutoNum type="romanLcPeriod"/>
            </a:pPr>
            <a:r>
              <a:rPr lang="en-US" dirty="0" smtClean="0">
                <a:latin typeface="Centaur" pitchFamily="18" charset="0"/>
              </a:rPr>
              <a:t>Identify a probability distribution to represent the input process</a:t>
            </a:r>
          </a:p>
          <a:p>
            <a:pPr marL="971550" lvl="1" indent="-514350">
              <a:buClrTx/>
              <a:buFont typeface="+mj-lt"/>
              <a:buAutoNum type="romanLcPeriod"/>
            </a:pPr>
            <a:r>
              <a:rPr lang="en-US" dirty="0" smtClean="0">
                <a:latin typeface="Centaur" pitchFamily="18" charset="0"/>
              </a:rPr>
              <a:t>Choose parameters for the distribution</a:t>
            </a:r>
          </a:p>
          <a:p>
            <a:pPr marL="971550" lvl="1" indent="-514350">
              <a:buClrTx/>
              <a:buFont typeface="+mj-lt"/>
              <a:buAutoNum type="romanLcPeriod"/>
            </a:pPr>
            <a:r>
              <a:rPr lang="en-US" dirty="0" smtClean="0">
                <a:latin typeface="Centaur" pitchFamily="18" charset="0"/>
              </a:rPr>
              <a:t>Evaluate the chosen distribution and parameters for goodness of fit.</a:t>
            </a:r>
          </a:p>
          <a:p>
            <a:pPr>
              <a:buFont typeface="Wingdings" pitchFamily="2" charset="2"/>
              <a:buChar char="Ø"/>
            </a:pPr>
            <a:r>
              <a:rPr lang="en-US" sz="2800" dirty="0" smtClean="0">
                <a:latin typeface="Centaur" pitchFamily="18" charset="0"/>
              </a:rPr>
              <a:t>Goodness-of-fit may be evaluated informally via graphical methods, or formally via statistical tests. </a:t>
            </a:r>
          </a:p>
          <a:p>
            <a:pPr>
              <a:buFont typeface="Wingdings" pitchFamily="2" charset="2"/>
              <a:buChar char="Ø"/>
            </a:pPr>
            <a:r>
              <a:rPr lang="en-US" sz="2800" dirty="0" smtClean="0">
                <a:latin typeface="Centaur" pitchFamily="18" charset="0"/>
              </a:rPr>
              <a:t>The chi-square and the Kolmogorov-Smirnov tests are standard goodness-of-fit tests</a:t>
            </a:r>
          </a:p>
          <a:p>
            <a:pPr>
              <a:buFont typeface="Wingdings" pitchFamily="2" charset="2"/>
              <a:buChar char="Ø"/>
            </a:pPr>
            <a:endParaRPr lang="en-US" sz="2800" dirty="0">
              <a:latin typeface="Centaur"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609600"/>
          </a:xfrm>
        </p:spPr>
        <p:txBody>
          <a:bodyPr>
            <a:noAutofit/>
          </a:bodyPr>
          <a:lstStyle/>
          <a:p>
            <a:pPr algn="ctr"/>
            <a:r>
              <a:rPr lang="en-US" sz="3200" dirty="0" smtClean="0">
                <a:latin typeface="Algerian" pitchFamily="82" charset="0"/>
              </a:rPr>
              <a:t>Selecting Input Models without Data</a:t>
            </a:r>
            <a:endParaRPr lang="en-US" sz="3200" dirty="0">
              <a:latin typeface="Algerian" pitchFamily="82" charset="0"/>
            </a:endParaRPr>
          </a:p>
        </p:txBody>
      </p:sp>
      <p:sp>
        <p:nvSpPr>
          <p:cNvPr id="3" name="Content Placeholder 2"/>
          <p:cNvSpPr>
            <a:spLocks noGrp="1"/>
          </p:cNvSpPr>
          <p:nvPr>
            <p:ph idx="1"/>
          </p:nvPr>
        </p:nvSpPr>
        <p:spPr>
          <a:xfrm>
            <a:off x="1287780" y="533400"/>
            <a:ext cx="10599420" cy="6324600"/>
          </a:xfrm>
        </p:spPr>
        <p:txBody>
          <a:bodyPr>
            <a:normAutofit/>
          </a:bodyPr>
          <a:lstStyle/>
          <a:p>
            <a:r>
              <a:rPr lang="en-US" sz="2800" dirty="0" smtClean="0">
                <a:latin typeface="Centaur" pitchFamily="18" charset="0"/>
              </a:rPr>
              <a:t>If data is not available, some possible sources to obtain information about the process are:</a:t>
            </a:r>
          </a:p>
          <a:p>
            <a:pPr lvl="1"/>
            <a:r>
              <a:rPr lang="en-US" b="1" dirty="0" smtClean="0">
                <a:latin typeface="Centaur" pitchFamily="18" charset="0"/>
              </a:rPr>
              <a:t>Engineering data: </a:t>
            </a:r>
            <a:r>
              <a:rPr lang="en-US" dirty="0" smtClean="0">
                <a:latin typeface="Centaur" pitchFamily="18" charset="0"/>
              </a:rPr>
              <a:t>often product or process has performance ratings provided by the manufacturer or company rules specify time or production standards.</a:t>
            </a:r>
          </a:p>
          <a:p>
            <a:pPr lvl="1"/>
            <a:r>
              <a:rPr lang="en-US" b="1" dirty="0" smtClean="0">
                <a:latin typeface="Centaur" pitchFamily="18" charset="0"/>
              </a:rPr>
              <a:t>Expert option: </a:t>
            </a:r>
            <a:r>
              <a:rPr lang="en-US" dirty="0" smtClean="0">
                <a:latin typeface="Centaur" pitchFamily="18" charset="0"/>
              </a:rPr>
              <a:t>people who are experienced with the process or similar processes, often, they can provide optimistic, pessimistic and most-likely times, and they may know the variability as well.</a:t>
            </a:r>
          </a:p>
          <a:p>
            <a:pPr lvl="1"/>
            <a:r>
              <a:rPr lang="en-US" b="1" dirty="0" smtClean="0">
                <a:latin typeface="Centaur" pitchFamily="18" charset="0"/>
              </a:rPr>
              <a:t>Physical or conventional limitations: </a:t>
            </a:r>
            <a:r>
              <a:rPr lang="en-US" dirty="0" smtClean="0">
                <a:latin typeface="Centaur" pitchFamily="18" charset="0"/>
              </a:rPr>
              <a:t>physical limits on performance, limits or bounds that narrow the range of the input process.</a:t>
            </a:r>
          </a:p>
          <a:p>
            <a:pPr lvl="1"/>
            <a:r>
              <a:rPr lang="en-US" b="1" dirty="0" smtClean="0">
                <a:latin typeface="Centaur" pitchFamily="18" charset="0"/>
              </a:rPr>
              <a:t>The nature of the process.</a:t>
            </a:r>
          </a:p>
          <a:p>
            <a:pPr lvl="1">
              <a:buNone/>
            </a:pPr>
            <a:r>
              <a:rPr lang="en-US" dirty="0" smtClean="0">
                <a:latin typeface="Centaur" pitchFamily="18" charset="0"/>
              </a:rPr>
              <a:t> The uniform, triangular, and beta distributions are often used as input models</a:t>
            </a:r>
          </a:p>
          <a:p>
            <a:pPr marL="653796" indent="-571500">
              <a:buClrTx/>
              <a:buFont typeface="+mj-lt"/>
              <a:buAutoNum type="romanLcPeriod"/>
            </a:pPr>
            <a:endParaRPr lang="en-US" sz="2800" dirty="0" smtClean="0">
              <a:latin typeface="Centaur" pitchFamily="18" charset="0"/>
            </a:endParaRPr>
          </a:p>
          <a:p>
            <a:pPr>
              <a:buNone/>
            </a:pPr>
            <a:endParaRPr lang="en-US" sz="2800" dirty="0">
              <a:latin typeface="Centaur"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780" y="0"/>
            <a:ext cx="10599420" cy="6858000"/>
          </a:xfrm>
        </p:spPr>
        <p:txBody>
          <a:bodyPr/>
          <a:lstStyle/>
          <a:p>
            <a:r>
              <a:rPr lang="en-US" sz="2400" dirty="0" smtClean="0">
                <a:latin typeface="Centaur" pitchFamily="18" charset="0"/>
              </a:rPr>
              <a:t>Example: Production planning simulation.</a:t>
            </a:r>
          </a:p>
          <a:p>
            <a:pPr lvl="1"/>
            <a:r>
              <a:rPr lang="en-US" sz="2400" dirty="0" smtClean="0">
                <a:latin typeface="Centaur" pitchFamily="18" charset="0"/>
              </a:rPr>
              <a:t>Input of sales volume of various products is required, salesperson of product XYZ says that:</a:t>
            </a:r>
          </a:p>
          <a:p>
            <a:pPr lvl="2"/>
            <a:r>
              <a:rPr lang="en-US" dirty="0" smtClean="0">
                <a:latin typeface="Centaur" pitchFamily="18" charset="0"/>
              </a:rPr>
              <a:t>No fewer than </a:t>
            </a:r>
            <a:r>
              <a:rPr lang="en-US" i="1" dirty="0" smtClean="0">
                <a:latin typeface="Centaur" pitchFamily="18" charset="0"/>
              </a:rPr>
              <a:t>1,000</a:t>
            </a:r>
            <a:r>
              <a:rPr lang="en-US" dirty="0" smtClean="0">
                <a:latin typeface="Centaur" pitchFamily="18" charset="0"/>
              </a:rPr>
              <a:t> units and no more than </a:t>
            </a:r>
            <a:r>
              <a:rPr lang="en-US" i="1" dirty="0" smtClean="0">
                <a:latin typeface="Centaur" pitchFamily="18" charset="0"/>
              </a:rPr>
              <a:t>5,000</a:t>
            </a:r>
            <a:r>
              <a:rPr lang="en-US" dirty="0" smtClean="0">
                <a:latin typeface="Centaur" pitchFamily="18" charset="0"/>
              </a:rPr>
              <a:t> units will be sold.  </a:t>
            </a:r>
          </a:p>
          <a:p>
            <a:pPr lvl="2"/>
            <a:r>
              <a:rPr lang="en-US" dirty="0" smtClean="0">
                <a:latin typeface="Centaur" pitchFamily="18" charset="0"/>
              </a:rPr>
              <a:t>Given her experience, she believes there is a </a:t>
            </a:r>
            <a:r>
              <a:rPr lang="en-US" i="1" dirty="0" smtClean="0">
                <a:latin typeface="Centaur" pitchFamily="18" charset="0"/>
              </a:rPr>
              <a:t>90%</a:t>
            </a:r>
            <a:r>
              <a:rPr lang="en-US" dirty="0" smtClean="0">
                <a:latin typeface="Centaur" pitchFamily="18" charset="0"/>
              </a:rPr>
              <a:t> chance of selling more than </a:t>
            </a:r>
            <a:r>
              <a:rPr lang="en-US" i="1" dirty="0" smtClean="0">
                <a:latin typeface="Centaur" pitchFamily="18" charset="0"/>
              </a:rPr>
              <a:t>2,000</a:t>
            </a:r>
            <a:r>
              <a:rPr lang="en-US" dirty="0" smtClean="0">
                <a:latin typeface="Centaur" pitchFamily="18" charset="0"/>
              </a:rPr>
              <a:t> units, a </a:t>
            </a:r>
            <a:r>
              <a:rPr lang="en-US" i="1" dirty="0" smtClean="0">
                <a:latin typeface="Centaur" pitchFamily="18" charset="0"/>
              </a:rPr>
              <a:t>25%</a:t>
            </a:r>
            <a:r>
              <a:rPr lang="en-US" dirty="0" smtClean="0">
                <a:latin typeface="Centaur" pitchFamily="18" charset="0"/>
              </a:rPr>
              <a:t> chance of selling more than </a:t>
            </a:r>
            <a:r>
              <a:rPr lang="en-US" i="1" dirty="0" smtClean="0">
                <a:latin typeface="Centaur" pitchFamily="18" charset="0"/>
              </a:rPr>
              <a:t>2,500</a:t>
            </a:r>
            <a:r>
              <a:rPr lang="en-US" dirty="0" smtClean="0">
                <a:latin typeface="Centaur" pitchFamily="18" charset="0"/>
              </a:rPr>
              <a:t> units, and only a </a:t>
            </a:r>
            <a:r>
              <a:rPr lang="en-US" i="1" dirty="0" smtClean="0">
                <a:latin typeface="Centaur" pitchFamily="18" charset="0"/>
              </a:rPr>
              <a:t>1%</a:t>
            </a:r>
            <a:r>
              <a:rPr lang="en-US" dirty="0" smtClean="0">
                <a:latin typeface="Centaur" pitchFamily="18" charset="0"/>
              </a:rPr>
              <a:t> chance of selling more than </a:t>
            </a:r>
            <a:r>
              <a:rPr lang="en-US" i="1" dirty="0" smtClean="0">
                <a:latin typeface="Centaur" pitchFamily="18" charset="0"/>
              </a:rPr>
              <a:t>4,500</a:t>
            </a:r>
            <a:r>
              <a:rPr lang="en-US" dirty="0" smtClean="0">
                <a:latin typeface="Centaur" pitchFamily="18" charset="0"/>
              </a:rPr>
              <a:t> units.</a:t>
            </a:r>
          </a:p>
          <a:p>
            <a:pPr lvl="1"/>
            <a:r>
              <a:rPr lang="en-US" sz="2400" dirty="0" smtClean="0">
                <a:latin typeface="Centaur" pitchFamily="18" charset="0"/>
              </a:rPr>
              <a:t>Translating these information into a cumulative probability of being less than or equal to those goals for simulation input: </a:t>
            </a:r>
          </a:p>
          <a:p>
            <a:pPr lvl="1"/>
            <a:endParaRPr lang="en-US" sz="2400" dirty="0" smtClean="0">
              <a:latin typeface="Centaur" pitchFamily="18" charset="0"/>
            </a:endParaRPr>
          </a:p>
          <a:p>
            <a:pPr lvl="1"/>
            <a:endParaRPr lang="en-US" sz="2400" dirty="0" smtClean="0">
              <a:latin typeface="Centaur" pitchFamily="18" charset="0"/>
            </a:endParaRPr>
          </a:p>
          <a:p>
            <a:endParaRPr lang="en-US" dirty="0"/>
          </a:p>
        </p:txBody>
      </p:sp>
      <p:pic>
        <p:nvPicPr>
          <p:cNvPr id="6" name="Picture 3"/>
          <p:cNvPicPr>
            <a:picLocks noChangeAspect="1" noChangeArrowheads="1"/>
          </p:cNvPicPr>
          <p:nvPr/>
        </p:nvPicPr>
        <p:blipFill>
          <a:blip r:embed="rId2"/>
          <a:srcRect/>
          <a:stretch>
            <a:fillRect/>
          </a:stretch>
        </p:blipFill>
        <p:spPr bwMode="auto">
          <a:xfrm>
            <a:off x="2872740" y="4648200"/>
            <a:ext cx="7924800" cy="205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1143000"/>
          </a:xfrm>
        </p:spPr>
        <p:txBody>
          <a:bodyPr>
            <a:noAutofit/>
          </a:bodyPr>
          <a:lstStyle/>
          <a:p>
            <a:pPr lvl="1" algn="l" rtl="0">
              <a:spcBef>
                <a:spcPct val="0"/>
              </a:spcBef>
            </a:pPr>
            <a:r>
              <a:rPr lang="en-US" sz="2800" dirty="0">
                <a:latin typeface="Algerian" pitchFamily="82" charset="0"/>
              </a:rPr>
              <a:t>Multivariate and Time-Series Input Models</a:t>
            </a:r>
            <a:r>
              <a:rPr lang="en-US" sz="3200" dirty="0"/>
              <a:t/>
            </a:r>
            <a:br>
              <a:rPr lang="en-US" sz="3200" dirty="0"/>
            </a:br>
            <a:endParaRPr lang="en-US" sz="3200" dirty="0"/>
          </a:p>
        </p:txBody>
      </p:sp>
      <p:sp>
        <p:nvSpPr>
          <p:cNvPr id="3" name="Content Placeholder 2"/>
          <p:cNvSpPr>
            <a:spLocks noGrp="1"/>
          </p:cNvSpPr>
          <p:nvPr>
            <p:ph idx="1"/>
          </p:nvPr>
        </p:nvSpPr>
        <p:spPr>
          <a:xfrm>
            <a:off x="1287780" y="533400"/>
            <a:ext cx="10599420" cy="6324600"/>
          </a:xfrm>
        </p:spPr>
        <p:txBody>
          <a:bodyPr>
            <a:normAutofit fontScale="92500" lnSpcReduction="10000"/>
          </a:bodyPr>
          <a:lstStyle/>
          <a:p>
            <a:r>
              <a:rPr lang="en-US" dirty="0" smtClean="0">
                <a:latin typeface="Centaur" pitchFamily="18" charset="0"/>
              </a:rPr>
              <a:t>If input variables are not independent their relationship must be taken into consideration (multivariable input model).</a:t>
            </a:r>
          </a:p>
          <a:p>
            <a:r>
              <a:rPr lang="en-US" dirty="0" smtClean="0">
                <a:latin typeface="Centaur" pitchFamily="18" charset="0"/>
              </a:rPr>
              <a:t>If input variables constitute a sequence (in time) of related random variables, their relationship must be taken into account (time-series input model).</a:t>
            </a:r>
          </a:p>
          <a:p>
            <a:pPr>
              <a:buNone/>
            </a:pPr>
            <a:r>
              <a:rPr lang="en-US" b="1" dirty="0" smtClean="0">
                <a:latin typeface="Centaur" pitchFamily="18" charset="0"/>
              </a:rPr>
              <a:t>Multivariate: </a:t>
            </a:r>
          </a:p>
          <a:p>
            <a:r>
              <a:rPr lang="en-US" dirty="0" smtClean="0">
                <a:latin typeface="Centaur" pitchFamily="18" charset="0"/>
              </a:rPr>
              <a:t>For example, lead time and annual demand for an inventory model, increase in demand results in lead time increase, hence variables are dependent.</a:t>
            </a:r>
          </a:p>
          <a:p>
            <a:pPr>
              <a:buNone/>
            </a:pPr>
            <a:r>
              <a:rPr lang="en-US" b="1" dirty="0" smtClean="0">
                <a:latin typeface="Centaur" pitchFamily="18" charset="0"/>
              </a:rPr>
              <a:t>Time-series: </a:t>
            </a:r>
          </a:p>
          <a:p>
            <a:r>
              <a:rPr lang="en-US" dirty="0" smtClean="0">
                <a:latin typeface="Centaur" pitchFamily="18" charset="0"/>
              </a:rPr>
              <a:t>For example, time between arrivals of orders to buy and sell stocks, buy and sell orders tend to arrive in bursts, hence, times between arrivals are dependent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2"/>
          <p:cNvPicPr>
            <a:picLocks noGrp="1" noChangeAspect="1" noChangeArrowheads="1"/>
          </p:cNvPicPr>
          <p:nvPr>
            <p:ph idx="1"/>
          </p:nvPr>
        </p:nvPicPr>
        <p:blipFill>
          <a:blip r:embed="rId2"/>
          <a:srcRect/>
          <a:stretch>
            <a:fillRect/>
          </a:stretch>
        </p:blipFill>
        <p:spPr bwMode="auto">
          <a:xfrm>
            <a:off x="1188720" y="0"/>
            <a:ext cx="10698480" cy="6858000"/>
          </a:xfrm>
          <a:prstGeom prst="rect">
            <a:avLst/>
          </a:prstGeom>
          <a:noFill/>
          <a:ln w="9525">
            <a:noFill/>
            <a:miter lim="800000"/>
            <a:headEnd/>
            <a:tailEnd/>
          </a:ln>
          <a:effectLst/>
        </p:spPr>
      </p:pic>
      <p:sp>
        <p:nvSpPr>
          <p:cNvPr id="4" name="AutoShape 8"/>
          <p:cNvSpPr>
            <a:spLocks noChangeArrowheads="1"/>
          </p:cNvSpPr>
          <p:nvPr/>
        </p:nvSpPr>
        <p:spPr bwMode="auto">
          <a:xfrm>
            <a:off x="8321040" y="6477000"/>
            <a:ext cx="3169920" cy="381000"/>
          </a:xfrm>
          <a:prstGeom prst="wedgeRoundRectCallout">
            <a:avLst>
              <a:gd name="adj1" fmla="val -91986"/>
              <a:gd name="adj2" fmla="val -39583"/>
              <a:gd name="adj3" fmla="val 16667"/>
            </a:avLst>
          </a:prstGeom>
          <a:noFill/>
          <a:ln w="9525" algn="ctr">
            <a:solidFill>
              <a:schemeClr val="tx1"/>
            </a:solidFill>
            <a:miter lim="800000"/>
            <a:headEnd/>
            <a:tailEnd/>
          </a:ln>
        </p:spPr>
        <p:txBody>
          <a:bodyPr/>
          <a:lstStyle/>
          <a:p>
            <a:pPr algn="ctr" eaLnBrk="1" hangingPunct="1">
              <a:spcBef>
                <a:spcPct val="20000"/>
              </a:spcBef>
              <a:buSzPct val="100000"/>
              <a:buFont typeface="Wingdings" pitchFamily="2" charset="2"/>
              <a:buNone/>
            </a:pPr>
            <a:r>
              <a:rPr lang="en-US" sz="1400" dirty="0">
                <a:latin typeface="Arial" charset="0"/>
              </a:rPr>
              <a:t>Sample </a:t>
            </a:r>
            <a:r>
              <a:rPr lang="en-US" sz="1400" dirty="0" smtClean="0">
                <a:latin typeface="Arial" charset="0"/>
              </a:rPr>
              <a:t>standard deviation</a:t>
            </a:r>
            <a:endParaRPr lang="en-US" sz="1400" dirty="0">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780" y="0"/>
            <a:ext cx="10599420" cy="6629400"/>
          </a:xfrm>
        </p:spPr>
        <p:txBody>
          <a:bodyPr/>
          <a:lstStyle/>
          <a:p>
            <a:r>
              <a:rPr lang="en-US" sz="2800" b="1" dirty="0" smtClean="0">
                <a:latin typeface="Centaur" pitchFamily="18" charset="0"/>
              </a:rPr>
              <a:t>Example:</a:t>
            </a:r>
            <a:r>
              <a:rPr lang="en-US" sz="2800" dirty="0" smtClean="0">
                <a:latin typeface="Centaur" pitchFamily="18" charset="0"/>
              </a:rPr>
              <a:t> Let X</a:t>
            </a:r>
            <a:r>
              <a:rPr lang="en-US" sz="2800" baseline="-25000" dirty="0" smtClean="0">
                <a:latin typeface="Calibri" pitchFamily="34" charset="0"/>
              </a:rPr>
              <a:t>1</a:t>
            </a:r>
            <a:r>
              <a:rPr lang="en-US" sz="2800" dirty="0" smtClean="0">
                <a:latin typeface="Centaur" pitchFamily="18" charset="0"/>
              </a:rPr>
              <a:t> represent  the average lead time to deliver in months and X</a:t>
            </a:r>
            <a:r>
              <a:rPr lang="en-US" sz="2800" baseline="-25000" dirty="0" smtClean="0">
                <a:latin typeface="Calibri" pitchFamily="34" charset="0"/>
              </a:rPr>
              <a:t>2 </a:t>
            </a:r>
            <a:r>
              <a:rPr lang="en-US" sz="2800" dirty="0" smtClean="0">
                <a:latin typeface="Centaur" pitchFamily="18" charset="0"/>
              </a:rPr>
              <a:t>is the annual demand for industrial robots. The following data were available on demand and lead time for the last </a:t>
            </a:r>
            <a:r>
              <a:rPr lang="en-US" sz="2800" dirty="0" smtClean="0">
                <a:latin typeface="Calibri" pitchFamily="34" charset="0"/>
              </a:rPr>
              <a:t>10</a:t>
            </a:r>
            <a:r>
              <a:rPr lang="en-US" sz="2800" dirty="0" smtClean="0">
                <a:latin typeface="Centaur" pitchFamily="18" charset="0"/>
              </a:rPr>
              <a:t> years </a:t>
            </a:r>
          </a:p>
          <a:p>
            <a:endParaRPr lang="en-US" dirty="0"/>
          </a:p>
        </p:txBody>
      </p:sp>
      <p:pic>
        <p:nvPicPr>
          <p:cNvPr id="97282" name="Picture 2"/>
          <p:cNvPicPr>
            <a:picLocks noChangeAspect="1" noChangeArrowheads="1"/>
          </p:cNvPicPr>
          <p:nvPr/>
        </p:nvPicPr>
        <p:blipFill>
          <a:blip r:embed="rId2"/>
          <a:srcRect/>
          <a:stretch>
            <a:fillRect/>
          </a:stretch>
        </p:blipFill>
        <p:spPr bwMode="auto">
          <a:xfrm>
            <a:off x="1584960" y="1828800"/>
            <a:ext cx="10302240" cy="43434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7" name="Object 6"/>
          <p:cNvGraphicFramePr>
            <a:graphicFrameLocks noChangeAspect="1"/>
          </p:cNvGraphicFramePr>
          <p:nvPr/>
        </p:nvGraphicFramePr>
        <p:xfrm>
          <a:off x="1981200" y="1981200"/>
          <a:ext cx="8221980" cy="1828800"/>
        </p:xfrm>
        <a:graphic>
          <a:graphicData uri="http://schemas.openxmlformats.org/presentationml/2006/ole">
            <mc:AlternateContent xmlns:mc="http://schemas.openxmlformats.org/markup-compatibility/2006">
              <mc:Choice xmlns:v="urn:schemas-microsoft-com:vml" Requires="v">
                <p:oleObj spid="_x0000_s98329" name="Equation" r:id="rId3" imgW="3073320" imgH="1117440" progId="Equation.3">
                  <p:embed/>
                </p:oleObj>
              </mc:Choice>
              <mc:Fallback>
                <p:oleObj name="Equation" r:id="rId3" imgW="3073320" imgH="111744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981200"/>
                        <a:ext cx="822198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8308" name="Object 4"/>
          <p:cNvGraphicFramePr>
            <a:graphicFrameLocks noGrp="1" noChangeAspect="1"/>
          </p:cNvGraphicFramePr>
          <p:nvPr>
            <p:ph idx="1"/>
          </p:nvPr>
        </p:nvGraphicFramePr>
        <p:xfrm>
          <a:off x="1584960" y="838200"/>
          <a:ext cx="8876189" cy="762000"/>
        </p:xfrm>
        <a:graphic>
          <a:graphicData uri="http://schemas.openxmlformats.org/presentationml/2006/ole">
            <mc:AlternateContent xmlns:mc="http://schemas.openxmlformats.org/markup-compatibility/2006">
              <mc:Choice xmlns:v="urn:schemas-microsoft-com:vml" Requires="v">
                <p:oleObj spid="_x0000_s98330" name="Equation" r:id="rId5" imgW="3416040" imgH="457200" progId="Equation.3">
                  <p:embed/>
                </p:oleObj>
              </mc:Choice>
              <mc:Fallback>
                <p:oleObj name="Equation" r:id="rId5" imgW="3416040" imgH="457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960" y="838200"/>
                        <a:ext cx="8876189"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1684021" y="228601"/>
            <a:ext cx="4828501" cy="800219"/>
          </a:xfrm>
          <a:prstGeom prst="rect">
            <a:avLst/>
          </a:prstGeom>
          <a:noFill/>
        </p:spPr>
        <p:txBody>
          <a:bodyPr wrap="none" rtlCol="0">
            <a:spAutoFit/>
          </a:bodyPr>
          <a:lstStyle/>
          <a:p>
            <a:r>
              <a:rPr lang="en-US" sz="2800" dirty="0" smtClean="0"/>
              <a:t>From this data we can calculate:</a:t>
            </a:r>
          </a:p>
          <a:p>
            <a:endParaRPr lang="en-US" dirty="0"/>
          </a:p>
        </p:txBody>
      </p:sp>
      <p:sp>
        <p:nvSpPr>
          <p:cNvPr id="11" name="TextBox 10"/>
          <p:cNvSpPr txBox="1"/>
          <p:nvPr/>
        </p:nvSpPr>
        <p:spPr>
          <a:xfrm>
            <a:off x="1485900" y="1524000"/>
            <a:ext cx="5250180" cy="738664"/>
          </a:xfrm>
          <a:prstGeom prst="rect">
            <a:avLst/>
          </a:prstGeom>
          <a:noFill/>
        </p:spPr>
        <p:txBody>
          <a:bodyPr wrap="square" rtlCol="0">
            <a:spAutoFit/>
          </a:bodyPr>
          <a:lstStyle/>
          <a:p>
            <a:r>
              <a:rPr lang="en-US" sz="2400" dirty="0" smtClean="0"/>
              <a:t>Correlation is estimated as:</a:t>
            </a:r>
          </a:p>
          <a:p>
            <a:endParaRPr lang="en-US" dirty="0"/>
          </a:p>
        </p:txBody>
      </p:sp>
      <p:sp>
        <p:nvSpPr>
          <p:cNvPr id="12" name="TextBox 11"/>
          <p:cNvSpPr txBox="1"/>
          <p:nvPr/>
        </p:nvSpPr>
        <p:spPr>
          <a:xfrm>
            <a:off x="1485900" y="3886200"/>
            <a:ext cx="10401300" cy="2492990"/>
          </a:xfrm>
          <a:prstGeom prst="rect">
            <a:avLst/>
          </a:prstGeom>
          <a:noFill/>
        </p:spPr>
        <p:txBody>
          <a:bodyPr wrap="square" rtlCol="0">
            <a:spAutoFit/>
          </a:bodyPr>
          <a:lstStyle/>
          <a:p>
            <a:r>
              <a:rPr lang="en-US" sz="2400" dirty="0" smtClean="0">
                <a:latin typeface="Centaur" pitchFamily="18" charset="0"/>
              </a:rPr>
              <a:t>The closer     is to </a:t>
            </a:r>
            <a:r>
              <a:rPr lang="en-US" sz="2400" dirty="0" smtClean="0">
                <a:latin typeface="Calibri" pitchFamily="34" charset="0"/>
              </a:rPr>
              <a:t>-1</a:t>
            </a:r>
            <a:r>
              <a:rPr lang="en-US" sz="2400" dirty="0" smtClean="0">
                <a:latin typeface="Centaur" pitchFamily="18" charset="0"/>
              </a:rPr>
              <a:t> or </a:t>
            </a:r>
            <a:r>
              <a:rPr lang="en-US" sz="2400" dirty="0" smtClean="0">
                <a:latin typeface="Calibri" pitchFamily="34" charset="0"/>
              </a:rPr>
              <a:t>1</a:t>
            </a:r>
            <a:r>
              <a:rPr lang="en-US" sz="2400" dirty="0" smtClean="0">
                <a:latin typeface="Centaur" pitchFamily="18" charset="0"/>
              </a:rPr>
              <a:t>, the stronger the linear relationship is b/n </a:t>
            </a:r>
          </a:p>
          <a:p>
            <a:r>
              <a:rPr lang="en-US" sz="2400" dirty="0" smtClean="0">
                <a:latin typeface="Centaur" pitchFamily="18" charset="0"/>
              </a:rPr>
              <a:t>X</a:t>
            </a:r>
            <a:r>
              <a:rPr lang="en-US" sz="2400" baseline="-25000" dirty="0" smtClean="0">
                <a:latin typeface="Centaur" pitchFamily="18" charset="0"/>
              </a:rPr>
              <a:t>1</a:t>
            </a:r>
            <a:r>
              <a:rPr lang="en-US" sz="2400" dirty="0" smtClean="0">
                <a:latin typeface="Centaur" pitchFamily="18" charset="0"/>
              </a:rPr>
              <a:t> and X</a:t>
            </a:r>
            <a:r>
              <a:rPr lang="en-US" sz="2400" baseline="-25000" dirty="0" smtClean="0">
                <a:latin typeface="Centaur" pitchFamily="18" charset="0"/>
              </a:rPr>
              <a:t>2 .</a:t>
            </a:r>
          </a:p>
          <a:p>
            <a:r>
              <a:rPr lang="en-US" sz="2400" dirty="0" smtClean="0">
                <a:latin typeface="Centaur" pitchFamily="18" charset="0"/>
              </a:rPr>
              <a:t>Clearly lead time and demand are strongly dependant. Before accepting this model, However, lead time and demand should be  checked  individually to see if they are well represented by  normal distribution. </a:t>
            </a:r>
          </a:p>
          <a:p>
            <a:endParaRPr lang="en-US" dirty="0" smtClean="0"/>
          </a:p>
          <a:p>
            <a:endParaRPr lang="en-US" dirty="0"/>
          </a:p>
        </p:txBody>
      </p:sp>
      <p:pic>
        <p:nvPicPr>
          <p:cNvPr id="98309" name="Picture 5"/>
          <p:cNvPicPr>
            <a:picLocks noChangeAspect="1" noChangeArrowheads="1"/>
          </p:cNvPicPr>
          <p:nvPr/>
        </p:nvPicPr>
        <p:blipFill>
          <a:blip r:embed="rId7"/>
          <a:srcRect/>
          <a:stretch>
            <a:fillRect/>
          </a:stretch>
        </p:blipFill>
        <p:spPr bwMode="auto">
          <a:xfrm>
            <a:off x="3070860" y="3962400"/>
            <a:ext cx="495300" cy="48768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82296" indent="0">
              <a:buNone/>
            </a:pPr>
            <a:r>
              <a:rPr lang="en-US" dirty="0" smtClean="0"/>
              <a:t>  </a:t>
            </a:r>
          </a:p>
          <a:p>
            <a:pPr marL="82296" indent="0">
              <a:buNone/>
            </a:pPr>
            <a:endParaRPr lang="en-US" dirty="0"/>
          </a:p>
          <a:p>
            <a:pPr marL="82296" indent="0">
              <a:buNone/>
            </a:pPr>
            <a:endParaRPr lang="en-US" dirty="0" smtClean="0"/>
          </a:p>
          <a:p>
            <a:pPr marL="82296" indent="0" algn="ctr">
              <a:buNone/>
            </a:pPr>
            <a:r>
              <a:rPr lang="en-US" sz="9600" dirty="0" smtClean="0">
                <a:solidFill>
                  <a:srgbClr val="FF0000"/>
                </a:solidFill>
                <a:latin typeface="Times New Roman" panose="02020603050405020304" pitchFamily="18" charset="0"/>
                <a:cs typeface="Times New Roman" panose="02020603050405020304" pitchFamily="18" charset="0"/>
              </a:rPr>
              <a:t>Thank You?</a:t>
            </a:r>
            <a:endParaRPr lang="en-US" sz="9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62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609600"/>
          </a:xfrm>
        </p:spPr>
        <p:txBody>
          <a:bodyPr>
            <a:normAutofit/>
          </a:bodyPr>
          <a:lstStyle/>
          <a:p>
            <a:pPr algn="ctr"/>
            <a:r>
              <a:rPr lang="en-US" sz="3200" b="1" dirty="0" smtClean="0">
                <a:latin typeface="Algerian" pitchFamily="82" charset="0"/>
              </a:rPr>
              <a:t>Data Collection</a:t>
            </a:r>
            <a:endParaRPr lang="en-US" sz="3200" dirty="0">
              <a:latin typeface="Algerian" pitchFamily="82" charset="0"/>
            </a:endParaRPr>
          </a:p>
        </p:txBody>
      </p:sp>
      <p:sp>
        <p:nvSpPr>
          <p:cNvPr id="3" name="Content Placeholder 2"/>
          <p:cNvSpPr>
            <a:spLocks noGrp="1"/>
          </p:cNvSpPr>
          <p:nvPr>
            <p:ph idx="1"/>
          </p:nvPr>
        </p:nvSpPr>
        <p:spPr>
          <a:xfrm>
            <a:off x="1287780" y="609600"/>
            <a:ext cx="10599420" cy="6248400"/>
          </a:xfrm>
        </p:spPr>
        <p:txBody>
          <a:bodyPr>
            <a:normAutofit/>
          </a:bodyPr>
          <a:lstStyle/>
          <a:p>
            <a:pPr marL="342900" indent="-342900">
              <a:lnSpc>
                <a:spcPct val="90000"/>
              </a:lnSpc>
            </a:pPr>
            <a:r>
              <a:rPr lang="en-US" sz="2800" dirty="0" smtClean="0">
                <a:latin typeface="Centaur" pitchFamily="18" charset="0"/>
              </a:rPr>
              <a:t>One of the biggest tasks in solving a real problem.  GIGO – garbage-in-garbage-out</a:t>
            </a:r>
          </a:p>
          <a:p>
            <a:pPr marL="342900" indent="-342900">
              <a:lnSpc>
                <a:spcPct val="90000"/>
              </a:lnSpc>
            </a:pPr>
            <a:r>
              <a:rPr lang="en-US" sz="2800" dirty="0" smtClean="0">
                <a:latin typeface="Centaur" pitchFamily="18" charset="0"/>
              </a:rPr>
              <a:t>Suggestions that may enhance and facilitate data collection:</a:t>
            </a:r>
          </a:p>
          <a:p>
            <a:pPr marL="1028700" lvl="1" indent="-571500">
              <a:lnSpc>
                <a:spcPct val="80000"/>
              </a:lnSpc>
              <a:buClrTx/>
              <a:buFont typeface="+mj-lt"/>
              <a:buAutoNum type="romanLcPeriod"/>
            </a:pPr>
            <a:r>
              <a:rPr lang="en-US" dirty="0" smtClean="0">
                <a:latin typeface="Centaur" pitchFamily="18" charset="0"/>
              </a:rPr>
              <a:t>Plan ahead: begin by a practice or pre-observing session, watch for unusual circumstances</a:t>
            </a:r>
          </a:p>
          <a:p>
            <a:pPr marL="1028700" lvl="1" indent="-571500">
              <a:lnSpc>
                <a:spcPct val="80000"/>
              </a:lnSpc>
              <a:buClrTx/>
              <a:buFont typeface="+mj-lt"/>
              <a:buAutoNum type="romanLcPeriod"/>
            </a:pPr>
            <a:r>
              <a:rPr lang="en-US" dirty="0" smtClean="0">
                <a:latin typeface="Centaur" pitchFamily="18" charset="0"/>
              </a:rPr>
              <a:t>Analyze the data as it is being collected: check adequacy</a:t>
            </a:r>
          </a:p>
          <a:p>
            <a:pPr marL="1028700" lvl="1" indent="-571500">
              <a:lnSpc>
                <a:spcPct val="80000"/>
              </a:lnSpc>
              <a:buClrTx/>
              <a:buFont typeface="+mj-lt"/>
              <a:buAutoNum type="romanLcPeriod"/>
            </a:pPr>
            <a:r>
              <a:rPr lang="en-US" dirty="0" smtClean="0">
                <a:latin typeface="Centaur" pitchFamily="18" charset="0"/>
              </a:rPr>
              <a:t>Combine homogeneous data sets, e.g. successive time periods, during the same time period on successive days</a:t>
            </a:r>
          </a:p>
          <a:p>
            <a:pPr marL="1028700" lvl="1" indent="-571500">
              <a:lnSpc>
                <a:spcPct val="80000"/>
              </a:lnSpc>
              <a:buClrTx/>
              <a:buFont typeface="+mj-lt"/>
              <a:buAutoNum type="romanLcPeriod"/>
            </a:pPr>
            <a:r>
              <a:rPr lang="en-US" dirty="0" smtClean="0">
                <a:latin typeface="Centaur" pitchFamily="18" charset="0"/>
              </a:rPr>
              <a:t>Be aware of data censoring: the quantity is not observed in its entirety, danger of leaving out long process times</a:t>
            </a:r>
          </a:p>
          <a:p>
            <a:pPr marL="1028700" lvl="1" indent="-571500">
              <a:lnSpc>
                <a:spcPct val="80000"/>
              </a:lnSpc>
              <a:buClrTx/>
              <a:buFont typeface="+mj-lt"/>
              <a:buAutoNum type="romanLcPeriod"/>
            </a:pPr>
            <a:r>
              <a:rPr lang="en-US" dirty="0" smtClean="0">
                <a:latin typeface="Centaur" pitchFamily="18" charset="0"/>
              </a:rPr>
              <a:t>Check for relationship between variables, e.g. build scatter diagram</a:t>
            </a:r>
          </a:p>
          <a:p>
            <a:pPr marL="1028700" lvl="1" indent="-571500">
              <a:lnSpc>
                <a:spcPct val="80000"/>
              </a:lnSpc>
              <a:buClrTx/>
              <a:buFont typeface="+mj-lt"/>
              <a:buAutoNum type="romanLcPeriod"/>
            </a:pPr>
            <a:r>
              <a:rPr lang="en-US" dirty="0" smtClean="0">
                <a:latin typeface="Centaur" pitchFamily="18" charset="0"/>
              </a:rPr>
              <a:t>Check for autocorrelation</a:t>
            </a:r>
          </a:p>
          <a:p>
            <a:pPr marL="1028700" lvl="1" indent="-571500">
              <a:lnSpc>
                <a:spcPct val="80000"/>
              </a:lnSpc>
              <a:buClrTx/>
              <a:buFont typeface="+mj-lt"/>
              <a:buAutoNum type="romanLcPeriod"/>
            </a:pPr>
            <a:r>
              <a:rPr lang="en-US" dirty="0" smtClean="0">
                <a:latin typeface="Centaur" pitchFamily="18" charset="0"/>
              </a:rPr>
              <a:t>Collect input data, not performance data(output data)</a:t>
            </a:r>
          </a:p>
          <a:p>
            <a:endParaRPr lang="en-US" sz="2400" dirty="0">
              <a:latin typeface="Centaur"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762000"/>
          </a:xfrm>
        </p:spPr>
        <p:txBody>
          <a:bodyPr>
            <a:normAutofit/>
          </a:bodyPr>
          <a:lstStyle/>
          <a:p>
            <a:pPr algn="ctr"/>
            <a:r>
              <a:rPr lang="en-US" sz="3600" b="1" dirty="0" smtClean="0">
                <a:latin typeface="Algerian" pitchFamily="82" charset="0"/>
              </a:rPr>
              <a:t>PURPOSE OF DATA COLLECTION</a:t>
            </a:r>
            <a:endParaRPr lang="en-US" dirty="0"/>
          </a:p>
        </p:txBody>
      </p:sp>
      <p:sp>
        <p:nvSpPr>
          <p:cNvPr id="3" name="Content Placeholder 2"/>
          <p:cNvSpPr>
            <a:spLocks noGrp="1"/>
          </p:cNvSpPr>
          <p:nvPr>
            <p:ph idx="1"/>
          </p:nvPr>
        </p:nvSpPr>
        <p:spPr>
          <a:xfrm>
            <a:off x="1287780" y="762000"/>
            <a:ext cx="10599420" cy="6096000"/>
          </a:xfrm>
        </p:spPr>
        <p:txBody>
          <a:bodyPr>
            <a:normAutofit/>
          </a:bodyPr>
          <a:lstStyle/>
          <a:p>
            <a:pPr>
              <a:buNone/>
            </a:pPr>
            <a:r>
              <a:rPr lang="en-US" sz="2800" dirty="0" smtClean="0">
                <a:latin typeface="Centaur" pitchFamily="18" charset="0"/>
              </a:rPr>
              <a:t>By now you have known that data could be classified in the following three ways:</a:t>
            </a:r>
          </a:p>
          <a:p>
            <a:pPr marL="653796" indent="-571500">
              <a:buClrTx/>
              <a:buFont typeface="+mj-lt"/>
              <a:buAutoNum type="alphaUcPeriod"/>
            </a:pPr>
            <a:r>
              <a:rPr lang="en-US" sz="2800" dirty="0" smtClean="0">
                <a:latin typeface="Centaur" pitchFamily="18" charset="0"/>
              </a:rPr>
              <a:t> Quantitative and Qualitative Data.</a:t>
            </a:r>
          </a:p>
          <a:p>
            <a:pPr marL="653796" indent="-571500">
              <a:buClrTx/>
              <a:buFont typeface="+mj-lt"/>
              <a:buAutoNum type="alphaUcPeriod"/>
            </a:pPr>
            <a:r>
              <a:rPr lang="en-US" sz="2800" dirty="0" smtClean="0">
                <a:latin typeface="Centaur" pitchFamily="18" charset="0"/>
              </a:rPr>
              <a:t> Sample and Census Data.</a:t>
            </a:r>
          </a:p>
          <a:p>
            <a:pPr marL="653796" indent="-571500">
              <a:buClrTx/>
              <a:buFont typeface="+mj-lt"/>
              <a:buAutoNum type="alphaUcPeriod"/>
            </a:pPr>
            <a:r>
              <a:rPr lang="en-US" sz="2800" dirty="0" smtClean="0">
                <a:latin typeface="Centaur" pitchFamily="18" charset="0"/>
              </a:rPr>
              <a:t> Primary and Secondary data.</a:t>
            </a:r>
            <a:r>
              <a:rPr lang="en-US" sz="2800" b="1" dirty="0" smtClean="0">
                <a:latin typeface="Centaur" pitchFamily="18" charset="0"/>
              </a:rPr>
              <a:t> </a:t>
            </a:r>
          </a:p>
          <a:p>
            <a:pPr marL="653796" indent="-571500">
              <a:buClrTx/>
              <a:buAutoNum type="alphaUcParenR"/>
            </a:pPr>
            <a:r>
              <a:rPr lang="en-US" sz="2800" b="1" smtClean="0">
                <a:latin typeface="Centaur" pitchFamily="18" charset="0"/>
              </a:rPr>
              <a:t>Quantitative </a:t>
            </a:r>
            <a:r>
              <a:rPr lang="en-US" sz="2800" b="1" dirty="0" smtClean="0">
                <a:latin typeface="Centaur" pitchFamily="18" charset="0"/>
              </a:rPr>
              <a:t>and Qualitative data:</a:t>
            </a:r>
            <a:r>
              <a:rPr lang="en-US" sz="2800" dirty="0" smtClean="0">
                <a:latin typeface="Centaur" pitchFamily="18" charset="0"/>
              </a:rPr>
              <a:t> Quantitative data are those set of information which are quantifiable and can be expressed in some standard units like rupees or birr, kilograms, liters</a:t>
            </a:r>
          </a:p>
          <a:p>
            <a:pPr marL="653796" indent="-571500">
              <a:buClrTx/>
              <a:buNone/>
            </a:pPr>
            <a:r>
              <a:rPr lang="en-US" sz="2800" dirty="0" smtClean="0">
                <a:latin typeface="Centaur" pitchFamily="18" charset="0"/>
              </a:rPr>
              <a:t> </a:t>
            </a:r>
            <a:r>
              <a:rPr lang="en-US" sz="2800" b="1" dirty="0" smtClean="0">
                <a:latin typeface="Centaur" pitchFamily="18" charset="0"/>
              </a:rPr>
              <a:t>Qualitative data</a:t>
            </a:r>
            <a:r>
              <a:rPr lang="en-US" sz="2800" dirty="0" smtClean="0">
                <a:latin typeface="Centaur" pitchFamily="18" charset="0"/>
              </a:rPr>
              <a:t>, on the other hand, are not quantifiable, that is, cannot be expressed in standard units of measurement like kilograms, liters, etc.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780" y="0"/>
            <a:ext cx="10599420" cy="6858000"/>
          </a:xfrm>
        </p:spPr>
        <p:txBody>
          <a:bodyPr/>
          <a:lstStyle/>
          <a:p>
            <a:pPr>
              <a:buFont typeface="Wingdings" pitchFamily="2" charset="2"/>
              <a:buChar char="Ø"/>
            </a:pPr>
            <a:r>
              <a:rPr lang="en-US" sz="2800" dirty="0" smtClean="0">
                <a:latin typeface="Centaur" pitchFamily="18" charset="0"/>
              </a:rPr>
              <a:t>This is because they are 'features', 'qualities' or 'characteristics' like eye colors, skin complexion, honesty, good or bad, etc. These are also referred to as attributes</a:t>
            </a:r>
            <a:r>
              <a:rPr lang="en-US" dirty="0" smtClean="0"/>
              <a:t>.</a:t>
            </a:r>
          </a:p>
          <a:p>
            <a:pPr>
              <a:buNone/>
            </a:pPr>
            <a:r>
              <a:rPr lang="en-US" sz="2800" b="1" dirty="0" smtClean="0">
                <a:latin typeface="Centaur" pitchFamily="18" charset="0"/>
              </a:rPr>
              <a:t>B) Sample and Census Data: </a:t>
            </a:r>
            <a:r>
              <a:rPr lang="en-US" sz="2800" dirty="0" smtClean="0">
                <a:latin typeface="Centaur" pitchFamily="18" charset="0"/>
              </a:rPr>
              <a:t>It can be collected either by census method or sample method.</a:t>
            </a:r>
          </a:p>
          <a:p>
            <a:pPr>
              <a:buFont typeface="Wingdings" pitchFamily="2" charset="2"/>
              <a:buChar char="Ø"/>
            </a:pPr>
            <a:r>
              <a:rPr lang="en-US" sz="2800" dirty="0" smtClean="0">
                <a:latin typeface="Centaur" pitchFamily="18" charset="0"/>
              </a:rPr>
              <a:t> Information collected through sample inquiry is called sample data and the one collected through census inquiry is called census data.</a:t>
            </a:r>
          </a:p>
          <a:p>
            <a:pPr>
              <a:buNone/>
            </a:pPr>
            <a:r>
              <a:rPr lang="en-US" sz="2800" b="1" dirty="0" smtClean="0">
                <a:latin typeface="Centaur" pitchFamily="18" charset="0"/>
              </a:rPr>
              <a:t>C) Primary and Secondary Data:</a:t>
            </a:r>
            <a:r>
              <a:rPr lang="en-US" sz="2800" dirty="0" smtClean="0">
                <a:latin typeface="Centaur" pitchFamily="18" charset="0"/>
              </a:rPr>
              <a:t> The Primary data are collected by the investigator through field survey. Such data are in raw form and must be refined before use. </a:t>
            </a:r>
          </a:p>
          <a:p>
            <a:pPr>
              <a:buNone/>
            </a:pPr>
            <a:r>
              <a:rPr lang="en-US" sz="2800" dirty="0" smtClean="0">
                <a:latin typeface="Centaur" pitchFamily="18" charset="0"/>
              </a:rPr>
              <a:t>On the other hand, secondary data are extracted from the existing published or unpublished sources, which are from the data already collected by others.</a:t>
            </a:r>
          </a:p>
          <a:p>
            <a:pPr>
              <a:buFont typeface="Wingdings" pitchFamily="2" charset="2"/>
              <a:buChar char="Ø"/>
            </a:pPr>
            <a:endParaRPr lang="en-US" sz="2800" dirty="0">
              <a:latin typeface="Centaur"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1143000"/>
          </a:xfrm>
        </p:spPr>
        <p:txBody>
          <a:bodyPr>
            <a:normAutofit/>
          </a:bodyPr>
          <a:lstStyle/>
          <a:p>
            <a:r>
              <a:rPr lang="en-US" sz="3200" b="1" dirty="0" smtClean="0">
                <a:latin typeface="Algerian" pitchFamily="82" charset="0"/>
              </a:rPr>
              <a:t>methods to collect primary data</a:t>
            </a:r>
            <a:endParaRPr lang="en-US" sz="3200" dirty="0">
              <a:latin typeface="Algerian" pitchFamily="82" charset="0"/>
            </a:endParaRPr>
          </a:p>
        </p:txBody>
      </p:sp>
      <p:sp>
        <p:nvSpPr>
          <p:cNvPr id="3" name="Content Placeholder 2"/>
          <p:cNvSpPr>
            <a:spLocks noGrp="1"/>
          </p:cNvSpPr>
          <p:nvPr>
            <p:ph idx="1"/>
          </p:nvPr>
        </p:nvSpPr>
        <p:spPr>
          <a:xfrm>
            <a:off x="1287780" y="838200"/>
            <a:ext cx="10599420" cy="6019800"/>
          </a:xfrm>
        </p:spPr>
        <p:txBody>
          <a:bodyPr/>
          <a:lstStyle/>
          <a:p>
            <a:pPr>
              <a:lnSpc>
                <a:spcPct val="150000"/>
              </a:lnSpc>
              <a:buNone/>
            </a:pPr>
            <a:r>
              <a:rPr lang="en-US" sz="2800" b="1" dirty="0" smtClean="0">
                <a:latin typeface="Centaur" pitchFamily="18" charset="0"/>
              </a:rPr>
              <a:t>The following methods to collect primary data</a:t>
            </a:r>
            <a:endParaRPr lang="en-US" sz="2800" dirty="0" smtClean="0">
              <a:latin typeface="Centaur" pitchFamily="18" charset="0"/>
            </a:endParaRPr>
          </a:p>
          <a:p>
            <a:pPr>
              <a:lnSpc>
                <a:spcPct val="150000"/>
              </a:lnSpc>
              <a:buNone/>
            </a:pPr>
            <a:r>
              <a:rPr lang="en-US" sz="2800" dirty="0" smtClean="0">
                <a:latin typeface="Centaur" pitchFamily="18" charset="0"/>
              </a:rPr>
              <a:t>a) Direct Personal Investigation</a:t>
            </a:r>
          </a:p>
          <a:p>
            <a:pPr>
              <a:lnSpc>
                <a:spcPct val="150000"/>
              </a:lnSpc>
              <a:buNone/>
            </a:pPr>
            <a:r>
              <a:rPr lang="en-US" sz="2800" dirty="0" smtClean="0">
                <a:latin typeface="Centaur" pitchFamily="18" charset="0"/>
              </a:rPr>
              <a:t>b) Indirect Oral Investigation</a:t>
            </a:r>
          </a:p>
          <a:p>
            <a:pPr>
              <a:lnSpc>
                <a:spcPct val="150000"/>
              </a:lnSpc>
              <a:buNone/>
            </a:pPr>
            <a:r>
              <a:rPr lang="en-US" sz="2800" dirty="0" smtClean="0">
                <a:latin typeface="Centaur" pitchFamily="18" charset="0"/>
              </a:rPr>
              <a:t>c) Use of Local Reports</a:t>
            </a:r>
          </a:p>
          <a:p>
            <a:pPr>
              <a:lnSpc>
                <a:spcPct val="150000"/>
              </a:lnSpc>
              <a:buNone/>
            </a:pPr>
            <a:r>
              <a:rPr lang="en-US" sz="2800" dirty="0" smtClean="0">
                <a:latin typeface="Centaur" pitchFamily="18" charset="0"/>
              </a:rPr>
              <a:t>d) Questionnaire Method</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838200"/>
          </a:xfrm>
        </p:spPr>
        <p:txBody>
          <a:bodyPr>
            <a:normAutofit/>
          </a:bodyPr>
          <a:lstStyle/>
          <a:p>
            <a:pPr algn="ctr"/>
            <a:r>
              <a:rPr lang="en-US" sz="2800" b="1" dirty="0" smtClean="0">
                <a:latin typeface="Algerian" pitchFamily="82" charset="0"/>
              </a:rPr>
              <a:t>Identifying the Distribution with Data</a:t>
            </a:r>
            <a:endParaRPr lang="en-US" sz="2800" dirty="0">
              <a:latin typeface="Algerian" pitchFamily="82" charset="0"/>
            </a:endParaRPr>
          </a:p>
        </p:txBody>
      </p:sp>
      <p:sp>
        <p:nvSpPr>
          <p:cNvPr id="3" name="Content Placeholder 2"/>
          <p:cNvSpPr>
            <a:spLocks noGrp="1"/>
          </p:cNvSpPr>
          <p:nvPr>
            <p:ph idx="1"/>
          </p:nvPr>
        </p:nvSpPr>
        <p:spPr>
          <a:xfrm>
            <a:off x="1287780" y="609600"/>
            <a:ext cx="10599420" cy="6248400"/>
          </a:xfrm>
        </p:spPr>
        <p:txBody>
          <a:bodyPr/>
          <a:lstStyle/>
          <a:p>
            <a:pPr>
              <a:buClrTx/>
              <a:buFont typeface="Wingdings" pitchFamily="2" charset="2"/>
              <a:buChar char="Ø"/>
            </a:pPr>
            <a:r>
              <a:rPr lang="en-US" sz="2800" dirty="0" smtClean="0">
                <a:latin typeface="Centaur" pitchFamily="18" charset="0"/>
              </a:rPr>
              <a:t>In this section we discuss methods for selecting families of input distributions when data are available.</a:t>
            </a:r>
          </a:p>
          <a:p>
            <a:pPr algn="ctr">
              <a:buNone/>
            </a:pPr>
            <a:r>
              <a:rPr lang="en-US" b="1" dirty="0" smtClean="0">
                <a:solidFill>
                  <a:srgbClr val="C00000"/>
                </a:solidFill>
                <a:latin typeface="Algerian" pitchFamily="82" charset="0"/>
              </a:rPr>
              <a:t>Histogram</a:t>
            </a:r>
          </a:p>
          <a:p>
            <a:pPr>
              <a:buNone/>
            </a:pPr>
            <a:r>
              <a:rPr lang="en-US" sz="2800" dirty="0" smtClean="0">
                <a:latin typeface="Centaur" pitchFamily="18" charset="0"/>
              </a:rPr>
              <a:t>A frequency distribution or histogram is useful in identifying the shape of a distribution.</a:t>
            </a:r>
          </a:p>
          <a:p>
            <a:pPr>
              <a:buNone/>
            </a:pPr>
            <a:r>
              <a:rPr lang="en-US" sz="2800" b="1" dirty="0" smtClean="0">
                <a:latin typeface="Centaur" pitchFamily="18" charset="0"/>
              </a:rPr>
              <a:t>A histogram is constructed as follows</a:t>
            </a:r>
            <a:r>
              <a:rPr lang="en-US" sz="2800" b="1" i="1" dirty="0" smtClean="0">
                <a:latin typeface="Centaur" pitchFamily="18" charset="0"/>
              </a:rPr>
              <a:t>:</a:t>
            </a:r>
            <a:endParaRPr lang="en-US" sz="2800" dirty="0" smtClean="0">
              <a:latin typeface="Centaur" pitchFamily="18" charset="0"/>
            </a:endParaRPr>
          </a:p>
          <a:p>
            <a:pPr marL="928116" lvl="1" indent="-571500">
              <a:buClrTx/>
              <a:buFont typeface="+mj-lt"/>
              <a:buAutoNum type="romanLcPeriod"/>
            </a:pPr>
            <a:r>
              <a:rPr lang="en-US" dirty="0" smtClean="0">
                <a:latin typeface="Centaur" pitchFamily="18" charset="0"/>
              </a:rPr>
              <a:t>Divide the range of the data into intervals </a:t>
            </a:r>
          </a:p>
          <a:p>
            <a:pPr marL="928116" lvl="1" indent="-571500">
              <a:buClrTx/>
              <a:buFont typeface="+mj-lt"/>
              <a:buAutoNum type="romanLcPeriod"/>
            </a:pPr>
            <a:r>
              <a:rPr lang="en-US" dirty="0" smtClean="0">
                <a:latin typeface="Centaur" pitchFamily="18" charset="0"/>
              </a:rPr>
              <a:t>Label the horizontal axis to confirm to the intervals selected</a:t>
            </a:r>
          </a:p>
          <a:p>
            <a:pPr marL="928116" lvl="1" indent="-571500">
              <a:buClrTx/>
              <a:buFont typeface="+mj-lt"/>
              <a:buAutoNum type="romanLcPeriod"/>
            </a:pPr>
            <a:r>
              <a:rPr lang="en-US" dirty="0" smtClean="0">
                <a:latin typeface="Centaur" pitchFamily="18" charset="0"/>
              </a:rPr>
              <a:t>Determine the frequency of occurrences within each interval.</a:t>
            </a:r>
          </a:p>
          <a:p>
            <a:pPr marL="928116" lvl="1" indent="-571500">
              <a:buClrTx/>
              <a:buFont typeface="+mj-lt"/>
              <a:buAutoNum type="romanLcPeriod"/>
            </a:pPr>
            <a:r>
              <a:rPr lang="en-US" dirty="0" smtClean="0">
                <a:latin typeface="Centaur" pitchFamily="18" charset="0"/>
              </a:rPr>
              <a:t>Plot the frequencies on the vertical axis.</a:t>
            </a:r>
          </a:p>
          <a:p>
            <a:pPr marL="928116" lvl="1" indent="-571500">
              <a:buClrTx/>
              <a:buFont typeface="+mj-lt"/>
              <a:buAutoNum type="romanLcPeriod"/>
            </a:pPr>
            <a:endParaRPr lang="en-US" sz="2000" dirty="0" smtClean="0">
              <a:latin typeface="Centaur" pitchFamily="18" charset="0"/>
            </a:endParaRPr>
          </a:p>
          <a:p>
            <a:pPr>
              <a:buNone/>
            </a:pPr>
            <a:endParaRPr lang="en-US" sz="2800" dirty="0" smtClean="0">
              <a:solidFill>
                <a:srgbClr val="C00000"/>
              </a:solidFill>
              <a:latin typeface="Centaur" pitchFamily="18" charset="0"/>
            </a:endParaRP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780" y="0"/>
            <a:ext cx="10599420" cy="6858000"/>
          </a:xfrm>
        </p:spPr>
        <p:txBody>
          <a:bodyPr>
            <a:normAutofit/>
          </a:bodyPr>
          <a:lstStyle/>
          <a:p>
            <a:pPr>
              <a:buNone/>
            </a:pPr>
            <a:r>
              <a:rPr lang="en-US" sz="2800" b="1" dirty="0" smtClean="0">
                <a:latin typeface="Centaur" pitchFamily="18" charset="0"/>
              </a:rPr>
              <a:t>Example 4.1: </a:t>
            </a:r>
          </a:p>
          <a:p>
            <a:pPr>
              <a:buNone/>
            </a:pPr>
            <a:r>
              <a:rPr lang="en-US" sz="2800" dirty="0" smtClean="0">
                <a:latin typeface="Centaur" pitchFamily="18" charset="0"/>
              </a:rPr>
              <a:t>The number of vehicles arriving at the northwest corner of an intersection in a </a:t>
            </a:r>
            <a:r>
              <a:rPr lang="en-US" sz="2800" dirty="0" smtClean="0">
                <a:latin typeface="Calibri" pitchFamily="34" charset="0"/>
              </a:rPr>
              <a:t>5</a:t>
            </a:r>
            <a:r>
              <a:rPr lang="en-US" sz="2800" dirty="0" smtClean="0">
                <a:latin typeface="Centaur" pitchFamily="18" charset="0"/>
              </a:rPr>
              <a:t> min period between </a:t>
            </a:r>
            <a:r>
              <a:rPr lang="en-US" sz="2800" dirty="0" smtClean="0">
                <a:latin typeface="Calibri" pitchFamily="34" charset="0"/>
              </a:rPr>
              <a:t>7 A.M</a:t>
            </a:r>
            <a:r>
              <a:rPr lang="en-US" sz="2800" dirty="0" smtClean="0">
                <a:latin typeface="Centaur" pitchFamily="18" charset="0"/>
              </a:rPr>
              <a:t>. and </a:t>
            </a:r>
            <a:r>
              <a:rPr lang="en-US" sz="2800" dirty="0" smtClean="0">
                <a:latin typeface="Calibri" pitchFamily="34" charset="0"/>
              </a:rPr>
              <a:t>7:05 A.M</a:t>
            </a:r>
            <a:r>
              <a:rPr lang="en-US" sz="2800" dirty="0" smtClean="0">
                <a:latin typeface="Centaur" pitchFamily="18" charset="0"/>
              </a:rPr>
              <a:t>. was monitored for five workdays over a </a:t>
            </a:r>
            <a:r>
              <a:rPr lang="en-US" sz="2800" dirty="0" smtClean="0">
                <a:latin typeface="Calibri" pitchFamily="34" charset="0"/>
              </a:rPr>
              <a:t>20-</a:t>
            </a:r>
            <a:r>
              <a:rPr lang="en-US" sz="2800" dirty="0" smtClean="0">
                <a:latin typeface="Centaur" pitchFamily="18" charset="0"/>
              </a:rPr>
              <a:t>week period. Table shows the resulting data. The first entry in the table indicates that there were </a:t>
            </a:r>
            <a:r>
              <a:rPr lang="en-US" sz="2800" dirty="0" smtClean="0">
                <a:latin typeface="Calibri" pitchFamily="34" charset="0"/>
              </a:rPr>
              <a:t>12:5</a:t>
            </a:r>
            <a:r>
              <a:rPr lang="en-US" sz="2800" dirty="0" smtClean="0">
                <a:latin typeface="Centaur" pitchFamily="18" charset="0"/>
              </a:rPr>
              <a:t> min periods during which zero vehicles arrived, </a:t>
            </a:r>
            <a:r>
              <a:rPr lang="en-US" sz="2800" dirty="0" smtClean="0">
                <a:latin typeface="Calibri" pitchFamily="34" charset="0"/>
              </a:rPr>
              <a:t>10</a:t>
            </a:r>
            <a:r>
              <a:rPr lang="en-US" sz="2800" dirty="0" smtClean="0">
                <a:latin typeface="Centaur" pitchFamily="18" charset="0"/>
              </a:rPr>
              <a:t> periods during which one vehicles arrived, and so on,</a:t>
            </a:r>
          </a:p>
          <a:p>
            <a:endParaRPr lang="en-US" dirty="0"/>
          </a:p>
        </p:txBody>
      </p:sp>
      <p:pic>
        <p:nvPicPr>
          <p:cNvPr id="4" name="Picture 3"/>
          <p:cNvPicPr/>
          <p:nvPr/>
        </p:nvPicPr>
        <p:blipFill>
          <a:blip r:embed="rId2"/>
          <a:srcRect/>
          <a:stretch>
            <a:fillRect/>
          </a:stretch>
        </p:blipFill>
        <p:spPr bwMode="auto">
          <a:xfrm>
            <a:off x="1584960" y="2971800"/>
            <a:ext cx="1030224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584960" y="0"/>
            <a:ext cx="10302240" cy="5410200"/>
          </a:xfrm>
          <a:prstGeom prst="rect">
            <a:avLst/>
          </a:prstGeom>
          <a:noFill/>
          <a:ln w="9525">
            <a:noFill/>
            <a:miter lim="800000"/>
            <a:headEnd/>
            <a:tailEnd/>
          </a:ln>
        </p:spPr>
      </p:pic>
      <p:sp>
        <p:nvSpPr>
          <p:cNvPr id="5" name="TextBox 4"/>
          <p:cNvSpPr txBox="1"/>
          <p:nvPr/>
        </p:nvSpPr>
        <p:spPr>
          <a:xfrm>
            <a:off x="2080260" y="5410200"/>
            <a:ext cx="8221980" cy="738664"/>
          </a:xfrm>
          <a:prstGeom prst="rect">
            <a:avLst/>
          </a:prstGeom>
          <a:noFill/>
        </p:spPr>
        <p:txBody>
          <a:bodyPr wrap="square" rtlCol="0">
            <a:spAutoFit/>
          </a:bodyPr>
          <a:lstStyle/>
          <a:p>
            <a:pPr algn="ctr"/>
            <a:r>
              <a:rPr lang="en-US" sz="2400" b="1" dirty="0" smtClean="0">
                <a:latin typeface="Centaur" pitchFamily="18" charset="0"/>
              </a:rPr>
              <a:t>Fig 4.1 </a:t>
            </a:r>
            <a:r>
              <a:rPr lang="en-US" sz="2400" dirty="0" smtClean="0">
                <a:latin typeface="Centaur" pitchFamily="18" charset="0"/>
              </a:rPr>
              <a:t>Histogram of number of arrivals per period</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1662</TotalTime>
  <Words>2119</Words>
  <Application>Microsoft Office PowerPoint</Application>
  <PresentationFormat>Custom</PresentationFormat>
  <Paragraphs>170</Paragraphs>
  <Slides>26</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9" baseType="lpstr">
      <vt:lpstr>Algerian</vt:lpstr>
      <vt:lpstr>Arial</vt:lpstr>
      <vt:lpstr>Arial Black</vt:lpstr>
      <vt:lpstr>Calibri</vt:lpstr>
      <vt:lpstr>Centaur</vt:lpstr>
      <vt:lpstr>Gill Sans MT</vt:lpstr>
      <vt:lpstr>Times New Roman</vt:lpstr>
      <vt:lpstr>Verdana</vt:lpstr>
      <vt:lpstr>Wingdings</vt:lpstr>
      <vt:lpstr>Wingdings 2</vt:lpstr>
      <vt:lpstr>Solstice</vt:lpstr>
      <vt:lpstr>Equation</vt:lpstr>
      <vt:lpstr>Worksheet</vt:lpstr>
      <vt:lpstr>      Chapter four </vt:lpstr>
      <vt:lpstr>INPUT MODELING</vt:lpstr>
      <vt:lpstr>Data Collection</vt:lpstr>
      <vt:lpstr>PURPOSE OF DATA COLLECTION</vt:lpstr>
      <vt:lpstr>PowerPoint Presentation</vt:lpstr>
      <vt:lpstr>methods to collect primary data</vt:lpstr>
      <vt:lpstr>Identifying the Distribution with Data</vt:lpstr>
      <vt:lpstr>PowerPoint Presentation</vt:lpstr>
      <vt:lpstr>PowerPoint Presentation</vt:lpstr>
      <vt:lpstr>Selecting the Family of Distributions</vt:lpstr>
      <vt:lpstr>PowerPoint Presentation</vt:lpstr>
      <vt:lpstr>PowerPoint Presentation</vt:lpstr>
      <vt:lpstr> Parameter Estimation </vt:lpstr>
      <vt:lpstr>PowerPoint Presentation</vt:lpstr>
      <vt:lpstr>PowerPoint Presentation</vt:lpstr>
      <vt:lpstr>Goodness-of-Fit Tests</vt:lpstr>
      <vt:lpstr>Chi-Square test</vt:lpstr>
      <vt:lpstr>PowerPoint Presentation</vt:lpstr>
      <vt:lpstr> p-Values and "Best Fits" </vt:lpstr>
      <vt:lpstr>Selecting Input Models without Data</vt:lpstr>
      <vt:lpstr>PowerPoint Presentation</vt:lpstr>
      <vt:lpstr>Multivariate and Time-Series Input Models </vt:lpstr>
      <vt:lpstr>PowerPoint Presentation</vt:lpstr>
      <vt:lpstr>PowerPoint Presentation</vt:lpstr>
      <vt:lpstr>PowerPoint Presentation</vt:lpstr>
      <vt:lpstr>PowerPoint Presentation</vt:lpstr>
    </vt:vector>
  </TitlesOfParts>
  <Company>MCA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four</dc:title>
  <dc:creator>Getachew</dc:creator>
  <cp:lastModifiedBy>KM</cp:lastModifiedBy>
  <cp:revision>171</cp:revision>
  <dcterms:created xsi:type="dcterms:W3CDTF">2015-08-08T18:32:35Z</dcterms:created>
  <dcterms:modified xsi:type="dcterms:W3CDTF">2020-04-04T11:08:17Z</dcterms:modified>
</cp:coreProperties>
</file>