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4" r:id="rId4"/>
    <p:sldId id="258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68" r:id="rId13"/>
    <p:sldId id="269" r:id="rId14"/>
    <p:sldId id="276" r:id="rId15"/>
    <p:sldId id="270" r:id="rId16"/>
    <p:sldId id="285" r:id="rId17"/>
    <p:sldId id="282" r:id="rId18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58" y="7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1F78-694F-484B-8F2A-13C374BEFA9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E0BFB-9C2B-4997-B2F0-470F43181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862328" y="359898"/>
            <a:ext cx="9628632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862328" y="1850064"/>
            <a:ext cx="9628632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97863" y="1413802"/>
            <a:ext cx="27340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04329" y="1345016"/>
            <a:ext cx="83210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40"/>
            <a:ext cx="23774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74641"/>
            <a:ext cx="72313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67757" y="-54"/>
            <a:ext cx="89154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910" y="2600325"/>
            <a:ext cx="832104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910" y="1066800"/>
            <a:ext cx="832104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971800" y="0"/>
            <a:ext cx="9906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24017" y="2814656"/>
            <a:ext cx="27340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130483" y="2745870"/>
            <a:ext cx="83210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6290" y="1524000"/>
            <a:ext cx="47548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914" y="1524000"/>
            <a:ext cx="47548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160336"/>
            <a:ext cx="1069848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28278"/>
            <a:ext cx="523036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62472" y="328278"/>
            <a:ext cx="523036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94360" y="969336"/>
            <a:ext cx="523036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2472" y="969336"/>
            <a:ext cx="523036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9479" y="0"/>
            <a:ext cx="10567721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19479" y="-54"/>
            <a:ext cx="9509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6778"/>
            <a:ext cx="4953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94360" y="1406964"/>
            <a:ext cx="4953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94360" y="2133601"/>
            <a:ext cx="1059942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2965" y="1066800"/>
            <a:ext cx="356616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59436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9660" y="1143004"/>
            <a:ext cx="574548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15743" y="954341"/>
            <a:ext cx="89154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504767" y="936786"/>
            <a:ext cx="843991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660" y="4800600"/>
            <a:ext cx="574548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60704" y="-815922"/>
            <a:ext cx="213055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9462" y="21103"/>
            <a:ext cx="221284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37746" y="1055077"/>
            <a:ext cx="1463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16736" y="-54"/>
            <a:ext cx="1057046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B0903D5-0EBE-4990-8CEB-53E42AF63968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057041F-E947-4DB1-A36A-EE125D8CE4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19479" y="-54"/>
            <a:ext cx="9509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4020" y="762000"/>
            <a:ext cx="9747504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itchFamily="82" charset="0"/>
              </a:rPr>
              <a:t>      Chapter four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2140" y="2667000"/>
            <a:ext cx="10005060" cy="4191000"/>
          </a:xfrm>
        </p:spPr>
        <p:txBody>
          <a:bodyPr/>
          <a:lstStyle/>
          <a:p>
            <a:endParaRPr lang="en-US" dirty="0"/>
          </a:p>
          <a:p>
            <a:pPr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INPUT MODELING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  <a:latin typeface="Centaur" pitchFamily="18" charset="0"/>
              </a:rPr>
              <a:t>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r>
              <a:rPr lang="en-US" dirty="0"/>
              <a:t>..</a:t>
            </a:r>
          </a:p>
          <a:p>
            <a:pPr>
              <a:lnSpc>
                <a:spcPct val="150000"/>
              </a:lnSpc>
              <a:buNone/>
            </a:pPr>
            <a:r>
              <a:rPr lang="en-US" sz="3000" dirty="0">
                <a:solidFill>
                  <a:srgbClr val="C00000"/>
                </a:solidFill>
                <a:latin typeface="Centaur" pitchFamily="18" charset="0"/>
              </a:rPr>
              <a:t>iii</a:t>
            </a:r>
            <a:r>
              <a:rPr lang="en-US" b="1" dirty="0">
                <a:solidFill>
                  <a:srgbClr val="C00000"/>
                </a:solidFill>
                <a:latin typeface="Centaur" pitchFamily="18" charset="0"/>
              </a:rPr>
              <a:t>. </a:t>
            </a:r>
            <a:r>
              <a:rPr lang="en-US" sz="3000" b="1" dirty="0">
                <a:solidFill>
                  <a:srgbClr val="C00000"/>
                </a:solidFill>
                <a:latin typeface="Centaur" pitchFamily="18" charset="0"/>
              </a:rPr>
              <a:t>Normal:</a:t>
            </a:r>
            <a:r>
              <a:rPr lang="en-US" sz="3000" dirty="0">
                <a:solidFill>
                  <a:srgbClr val="C00000"/>
                </a:solidFill>
                <a:latin typeface="Centaur" pitchFamily="18" charset="0"/>
              </a:rPr>
              <a:t> </a:t>
            </a:r>
            <a:r>
              <a:rPr lang="en-US" sz="3000" dirty="0">
                <a:latin typeface="Centaur" pitchFamily="18" charset="0"/>
              </a:rPr>
              <a:t>Models the distribution of a process that can be thought as the sum of individual component processes.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>
                <a:latin typeface="Centaur" pitchFamily="18" charset="0"/>
              </a:rPr>
              <a:t>  For example, the time to assemble a product, which is the sum of the  times required for each assembly operation. </a:t>
            </a:r>
          </a:p>
          <a:p>
            <a:pPr lvl="0">
              <a:lnSpc>
                <a:spcPct val="150000"/>
              </a:lnSpc>
              <a:buNone/>
            </a:pPr>
            <a:r>
              <a:rPr lang="en-US" sz="3000" dirty="0">
                <a:solidFill>
                  <a:srgbClr val="C00000"/>
                </a:solidFill>
                <a:latin typeface="Centaur" pitchFamily="18" charset="0"/>
              </a:rPr>
              <a:t>iv. Lognormal: </a:t>
            </a:r>
            <a:r>
              <a:rPr lang="en-US" sz="3000" dirty="0">
                <a:latin typeface="Centaur" pitchFamily="18" charset="0"/>
              </a:rPr>
              <a:t>Models the distribution of a process that can be thought of as the product of a number of component processes.</a:t>
            </a:r>
          </a:p>
          <a:p>
            <a:pPr>
              <a:lnSpc>
                <a:spcPct val="150000"/>
              </a:lnSpc>
              <a:buNone/>
            </a:pPr>
            <a:r>
              <a:rPr lang="en-US" sz="3000" dirty="0">
                <a:solidFill>
                  <a:srgbClr val="C00000"/>
                </a:solidFill>
                <a:latin typeface="Centaur" pitchFamily="18" charset="0"/>
              </a:rPr>
              <a:t>v.  Exponential:  </a:t>
            </a:r>
            <a:r>
              <a:rPr lang="en-US" sz="3000" dirty="0">
                <a:latin typeface="Centaur" pitchFamily="18" charset="0"/>
              </a:rPr>
              <a:t>Models the time between independent events, or a process.</a:t>
            </a:r>
          </a:p>
          <a:p>
            <a:pPr>
              <a:lnSpc>
                <a:spcPct val="150000"/>
              </a:lnSpc>
              <a:buNone/>
            </a:pPr>
            <a:r>
              <a:rPr lang="en-US" sz="3000" dirty="0">
                <a:latin typeface="Centaur" pitchFamily="18" charset="0"/>
              </a:rPr>
              <a:t>   e.g. The time between arrival of large number of customer.</a:t>
            </a:r>
          </a:p>
          <a:p>
            <a:pPr lvl="0">
              <a:buNone/>
            </a:pPr>
            <a:endParaRPr lang="en-US" sz="3000" dirty="0">
              <a:latin typeface="Centaur" pitchFamily="18" charset="0"/>
            </a:endParaRPr>
          </a:p>
          <a:p>
            <a:pPr>
              <a:buNone/>
            </a:pPr>
            <a:endParaRPr lang="en-US" sz="30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7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4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r>
              <a:rPr lang="en-US" sz="3600" dirty="0"/>
              <a:t>..</a:t>
            </a:r>
          </a:p>
          <a:p>
            <a:pPr marL="571500" indent="-571500">
              <a:lnSpc>
                <a:spcPct val="170000"/>
              </a:lnSpc>
              <a:buNone/>
            </a:pP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extremely flexible distribution used to model bounded (fixed upper  and lower limits) random variables.</a:t>
            </a:r>
          </a:p>
          <a:p>
            <a:pPr marL="571500" indent="-571500">
              <a:lnSpc>
                <a:spcPct val="17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x. Weibull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the time to failure of components; for example, the time to failure for a disk drive.</a:t>
            </a:r>
          </a:p>
          <a:p>
            <a:pPr marL="571500" indent="-571500">
              <a:lnSpc>
                <a:spcPct val="170000"/>
              </a:lnSpc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xi. Triangular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 process when only the minimum, most-likely, and maximum values of the distribution are known.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minimum, most likely, and maximum time required testing a product.</a:t>
            </a:r>
          </a:p>
          <a:p>
            <a:pPr marL="571500" indent="-571500">
              <a:buNone/>
            </a:pPr>
            <a:endParaRPr lang="en-US" sz="3000" dirty="0">
              <a:latin typeface="Centaur" pitchFamily="18" charset="0"/>
            </a:endParaRPr>
          </a:p>
          <a:p>
            <a:pPr marL="571500" indent="-571500">
              <a:buNone/>
            </a:pPr>
            <a:endParaRPr lang="en-US" sz="3000" dirty="0">
              <a:latin typeface="Centaur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4572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2700" b="1" dirty="0"/>
              <a:t>3</a:t>
            </a:r>
            <a:r>
              <a:rPr lang="en-US" sz="4000" b="1" dirty="0"/>
              <a:t>. </a:t>
            </a:r>
            <a:r>
              <a:rPr lang="en-US" sz="2200" b="1" dirty="0">
                <a:latin typeface="Algerian" pitchFamily="82" charset="0"/>
              </a:rPr>
              <a:t>Parameter Estimation</a:t>
            </a:r>
            <a:br>
              <a:rPr lang="en-US" sz="3600" dirty="0">
                <a:latin typeface="Algerian" pitchFamily="82" charset="0"/>
              </a:rPr>
            </a:br>
            <a:endParaRPr lang="en-US" sz="36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840" y="609600"/>
            <a:ext cx="10500360" cy="62484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family of distributions has been selected, the next step is to estimate the parameters of the distribution.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number of instances, 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mean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variance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used to estimate of the parameters of hypothesized distribution.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observations in a sample of size n, are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,...,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sample mean  is defined by :-                        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sample variance, 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by:-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u="sng" dirty="0">
              <a:solidFill>
                <a:srgbClr val="C00000"/>
              </a:solidFill>
              <a:latin typeface="Centaur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4822" y="3714750"/>
            <a:ext cx="227838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5486400"/>
            <a:ext cx="40614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87780" y="0"/>
            <a:ext cx="1067562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are discrete and grouped in frequency distribution, the previous formula is modified like given below. 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mean can be computed by :-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the sample variance by:-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observed frequency of value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88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(for grouped data):-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Arrival in the histogram example </a:t>
            </a:r>
          </a:p>
          <a:p>
            <a:pPr marL="285750" indent="-17145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 the following table can be analyzed to obtain:  The sample mean and    variance are:-</a:t>
            </a:r>
          </a:p>
          <a:p>
            <a:pPr>
              <a:buNone/>
            </a:pPr>
            <a:endParaRPr lang="en-US" sz="2800" b="1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1814512"/>
            <a:ext cx="3169920" cy="86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3057525"/>
            <a:ext cx="2885123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7834"/>
              </p:ext>
            </p:extLst>
          </p:nvPr>
        </p:nvGraphicFramePr>
        <p:xfrm>
          <a:off x="1752600" y="914400"/>
          <a:ext cx="604266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" name="Equation" r:id="rId3" imgW="2857320" imgH="533160" progId="Equation.3">
                  <p:embed/>
                </p:oleObj>
              </mc:Choice>
              <mc:Fallback>
                <p:oleObj name="Equation" r:id="rId3" imgW="285732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14400"/>
                        <a:ext cx="604266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442915"/>
              </p:ext>
            </p:extLst>
          </p:nvPr>
        </p:nvGraphicFramePr>
        <p:xfrm>
          <a:off x="1524000" y="2430760"/>
          <a:ext cx="5745480" cy="214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2" name="Equation" r:id="rId5" imgW="1574640" imgH="1015920" progId="Equation.3">
                  <p:embed/>
                </p:oleObj>
              </mc:Choice>
              <mc:Fallback>
                <p:oleObj name="Equation" r:id="rId5" imgW="1574640" imgH="1015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0760"/>
                        <a:ext cx="5745480" cy="21460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164298"/>
              </p:ext>
            </p:extLst>
          </p:nvPr>
        </p:nvGraphicFramePr>
        <p:xfrm>
          <a:off x="7696200" y="919162"/>
          <a:ext cx="3962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3" name="Worksheet" r:id="rId7" imgW="1604764" imgH="2383642" progId="Excel.Sheet.8">
                  <p:embed/>
                </p:oleObj>
              </mc:Choice>
              <mc:Fallback>
                <p:oleObj name="Worksheet" r:id="rId7" imgW="1604764" imgH="2383642" progId="Excel.Shee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919162"/>
                        <a:ext cx="39624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4754860"/>
            <a:ext cx="10500360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standard deviation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just the square root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sample variance  in this case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7.63= 2.76. </a:t>
            </a:r>
          </a:p>
          <a:p>
            <a:endParaRPr lang="en-US" sz="2800" baseline="30000" dirty="0">
              <a:latin typeface="Centaur" pitchFamily="18" charset="0"/>
            </a:endParaRPr>
          </a:p>
          <a:p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4572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Conti…</a:t>
            </a:r>
            <a:br>
              <a:rPr lang="en-US" sz="3600" dirty="0">
                <a:latin typeface="Algerian" pitchFamily="82" charset="0"/>
              </a:rPr>
            </a:br>
            <a:endParaRPr lang="en-US" sz="3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195262"/>
            <a:ext cx="10500360" cy="6858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lgerian" pitchFamily="82" charset="0"/>
              </a:rPr>
              <a:t>Suggested estimator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86840" y="685800"/>
            <a:ext cx="10500360" cy="6172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entaur" pitchFamily="18" charset="0"/>
              </a:rPr>
              <a:t> </a:t>
            </a:r>
            <a:endParaRPr lang="en-US" sz="2400" dirty="0">
              <a:latin typeface="Centaur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7" t="19851" r="17857" b="37119"/>
          <a:stretch/>
        </p:blipFill>
        <p:spPr bwMode="auto">
          <a:xfrm>
            <a:off x="1600200" y="838200"/>
            <a:ext cx="9677400" cy="5333999"/>
          </a:xfrm>
          <a:prstGeom prst="rect">
            <a:avLst/>
          </a:prstGeom>
          <a:ln w="3175"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40" y="0"/>
            <a:ext cx="1050036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lgerian" pitchFamily="82" charset="0"/>
              </a:rPr>
              <a:t>4. Goodness-of-Fit Tests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86840" y="685800"/>
            <a:ext cx="10500360" cy="6172200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Centaur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Goodness-of-fit tests provide full guidance for evaluating the suitability of a  potential input model.</a:t>
            </a:r>
          </a:p>
          <a:p>
            <a:pPr marL="228600" indent="-2286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determine whether the distribution is good representation of the data or not.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hypothesis testing on input data distribution using:-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Kolmogorov-Smirnov test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Chi-square test</a:t>
            </a:r>
          </a:p>
          <a:p>
            <a:pPr marL="402336" lvl="1" indent="0">
              <a:lnSpc>
                <a:spcPct val="150000"/>
              </a:lnSpc>
              <a:buNone/>
            </a:pP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sz="2400" dirty="0">
              <a:latin typeface="Centaur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solidFill>
                <a:srgbClr val="C00000"/>
              </a:solidFill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latin typeface="Centau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3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You?</a:t>
            </a:r>
          </a:p>
        </p:txBody>
      </p:sp>
    </p:spTree>
    <p:extLst>
      <p:ext uri="{BB962C8B-B14F-4D97-AF65-F5344CB8AC3E}">
        <p14:creationId xmlns:p14="http://schemas.microsoft.com/office/powerpoint/2010/main" val="214962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INPUT MODELING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838200"/>
            <a:ext cx="10599420" cy="6019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models provide the driving force for a simulation model.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four steps in the development of a useful model of input data:</a:t>
            </a:r>
          </a:p>
          <a:p>
            <a:pPr marL="971550" lvl="1" indent="-51435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from the real system.</a:t>
            </a:r>
          </a:p>
          <a:p>
            <a:pPr marL="971550" lvl="1" indent="-51435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probability distribution to represent the input process.</a:t>
            </a:r>
          </a:p>
          <a:p>
            <a:pPr marL="971550" lvl="1" indent="-51435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parameters that determine specific instance of the distribution family.</a:t>
            </a:r>
          </a:p>
          <a:p>
            <a:pPr marL="971550" lvl="1" indent="-51435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chosen distribution and the associated parameters for goodness of fit.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Goodness-of-fit may be evaluated informally via graphical methods, or formally via statistical tests.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chi-square and the Kolmogorov-Smirnov tests are standard goodness-of-fit tests.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0" t="6353" r="18304" b="13181"/>
          <a:stretch/>
        </p:blipFill>
        <p:spPr bwMode="auto">
          <a:xfrm>
            <a:off x="1752600" y="904975"/>
            <a:ext cx="9677399" cy="58862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908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542" y="-47625"/>
            <a:ext cx="10599420" cy="609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Algerian" pitchFamily="82" charset="0"/>
              </a:rPr>
              <a:t>1</a:t>
            </a:r>
            <a:r>
              <a:rPr lang="en-US" sz="1800" b="1" dirty="0">
                <a:latin typeface="Algerian" pitchFamily="82" charset="0"/>
              </a:rPr>
              <a:t>. Data Collection</a:t>
            </a:r>
            <a:endParaRPr lang="en-US" sz="18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609600"/>
            <a:ext cx="10599420" cy="624840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biggest tasks in solving a real problem is data collection.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GIGO – garbage-in-garbage-out.</a:t>
            </a: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that may enhance and facilitate data collection: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ahead: begin by a practice or pre-observing session, try to collect pre-observing data.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as it is being collected: check adequacy.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homogeneous data sets.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data censoring: the quantity is not observed in its entirety, danger of leaving out long process times.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relationship between variables, e.g. build scatter diagram</a:t>
            </a:r>
          </a:p>
          <a:p>
            <a:pPr marL="1028700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input data, not performance data(output data).</a:t>
            </a:r>
          </a:p>
          <a:p>
            <a:endParaRPr lang="en-US" sz="24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8382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Algerian" pitchFamily="82" charset="0"/>
              </a:rPr>
              <a:t>2. Identifying the Distribution with Data</a:t>
            </a:r>
            <a:endParaRPr lang="en-US" sz="2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838200"/>
            <a:ext cx="10599420" cy="60198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or histogram is useful in identifying the shape of a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histogram is constructed as follows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range of the data into intervals </a:t>
            </a: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intervals selected on horizontal axis. </a:t>
            </a: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frequency of occurrences within each interval.</a:t>
            </a: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the frequencies on the vertical axis</a:t>
            </a:r>
            <a:r>
              <a:rPr lang="en-US" sz="2400" dirty="0">
                <a:latin typeface="Centaur" pitchFamily="18" charset="0"/>
              </a:rPr>
              <a:t>.</a:t>
            </a: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frequency of occurrences for each interval.</a:t>
            </a:r>
          </a:p>
          <a:p>
            <a:pPr marL="928116" lvl="1" indent="-571500">
              <a:lnSpc>
                <a:spcPct val="150000"/>
              </a:lnSpc>
              <a:buClrTx/>
              <a:buFont typeface="+mj-lt"/>
              <a:buAutoNum type="romanLcPeriod"/>
            </a:pPr>
            <a:endParaRPr lang="en-US" sz="2400" dirty="0">
              <a:latin typeface="Centaur" pitchFamily="18" charset="0"/>
            </a:endParaRPr>
          </a:p>
          <a:p>
            <a:pPr marL="928116" lvl="1" indent="-571500">
              <a:buClrTx/>
              <a:buFont typeface="+mj-lt"/>
              <a:buAutoNum type="romanLcPeriod"/>
            </a:pPr>
            <a:endParaRPr lang="en-US" sz="2000" dirty="0">
              <a:latin typeface="Centaur" pitchFamily="18" charset="0"/>
            </a:endParaRPr>
          </a:p>
          <a:p>
            <a:pPr>
              <a:buNone/>
            </a:pPr>
            <a:endParaRPr lang="en-US" sz="2800" dirty="0">
              <a:solidFill>
                <a:srgbClr val="C00000"/>
              </a:solidFill>
              <a:latin typeface="Centaur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6858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4960" y="0"/>
            <a:ext cx="1030224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80260" y="5410200"/>
            <a:ext cx="82219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aur" pitchFamily="18" charset="0"/>
              </a:rPr>
              <a:t>Fig 4.1 </a:t>
            </a:r>
            <a:r>
              <a:rPr lang="en-US" sz="2400" dirty="0">
                <a:latin typeface="Centaur" pitchFamily="18" charset="0"/>
              </a:rPr>
              <a:t>Histogram of number of arrivals per period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780" y="2"/>
            <a:ext cx="10401300" cy="685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Algerian" pitchFamily="82" charset="0"/>
              </a:rPr>
              <a:t>Selecting the Family of Distributions</a:t>
            </a:r>
            <a:endParaRPr lang="en-US" sz="20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85801"/>
            <a:ext cx="10515600" cy="6096000"/>
          </a:xfrm>
        </p:spPr>
        <p:txBody>
          <a:bodyPr>
            <a:normAutofit/>
          </a:bodyPr>
          <a:lstStyle/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of distributions is selected on the basis of what might arise in the context being investigated along with the shape of the histogram.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solidFill>
                <a:schemeClr val="tx1"/>
              </a:solidFill>
              <a:latin typeface="Centaur" pitchFamily="18" charset="0"/>
            </a:endParaRPr>
          </a:p>
          <a:p>
            <a:pPr lvl="2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Centaur" pitchFamily="18" charset="0"/>
            </a:endParaRPr>
          </a:p>
          <a:p>
            <a:pPr lvl="2" algn="l"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Centaur" pitchFamily="18" charset="0"/>
            </a:endParaRPr>
          </a:p>
          <a:p>
            <a:pPr algn="l"/>
            <a:endParaRPr lang="en-US" sz="2800" dirty="0">
              <a:solidFill>
                <a:schemeClr val="tx1"/>
              </a:solidFill>
              <a:latin typeface="Centaur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575" t="39583" r="24817" b="13543"/>
          <a:stretch/>
        </p:blipFill>
        <p:spPr>
          <a:xfrm>
            <a:off x="1404937" y="2057400"/>
            <a:ext cx="10515600" cy="4267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>
                <a:solidFill>
                  <a:srgbClr val="C00000"/>
                </a:solidFill>
                <a:latin typeface="Centaur" pitchFamily="18" charset="0"/>
              </a:rPr>
              <a:t>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r>
              <a:rPr lang="en-US" dirty="0"/>
              <a:t>..</a:t>
            </a:r>
          </a:p>
          <a:p>
            <a:pPr marL="484188" lvl="0" indent="-3698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Centaur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examples:</a:t>
            </a:r>
          </a:p>
          <a:p>
            <a:pPr marL="457200" indent="-22860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Binomial: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 the number of successes in ‘n’ trials, when the    trials are independent with common success probability p.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number of defective computer chips found in a lot of ‘n’ chips.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II. Poisson: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the number of independent events that occur in a fixed amount of time or space.</a:t>
            </a:r>
          </a:p>
          <a:p>
            <a:pPr>
              <a:buNone/>
            </a:pPr>
            <a:endParaRPr lang="en-US" sz="30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2678</TotalTime>
  <Words>852</Words>
  <Application>Microsoft Office PowerPoint</Application>
  <PresentationFormat>Custom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Calibri</vt:lpstr>
      <vt:lpstr>Centaur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Worksheet</vt:lpstr>
      <vt:lpstr>      Chapter four </vt:lpstr>
      <vt:lpstr>INPUT MODELING</vt:lpstr>
      <vt:lpstr>Conti…</vt:lpstr>
      <vt:lpstr>1. Data Collection</vt:lpstr>
      <vt:lpstr>2. Identifying the Distribution with Data</vt:lpstr>
      <vt:lpstr>PowerPoint Presentation</vt:lpstr>
      <vt:lpstr>PowerPoint Presentation</vt:lpstr>
      <vt:lpstr>Selecting the Family of Distributions</vt:lpstr>
      <vt:lpstr>PowerPoint Presentation</vt:lpstr>
      <vt:lpstr>PowerPoint Presentation</vt:lpstr>
      <vt:lpstr>PowerPoint Presentation</vt:lpstr>
      <vt:lpstr> 3. Parameter Estimation </vt:lpstr>
      <vt:lpstr>PowerPoint Presentation</vt:lpstr>
      <vt:lpstr>  Conti… </vt:lpstr>
      <vt:lpstr>Suggested estimator </vt:lpstr>
      <vt:lpstr>4. Goodness-of-Fit Tests</vt:lpstr>
      <vt:lpstr>PowerPoint Presentation</vt:lpstr>
    </vt:vector>
  </TitlesOfParts>
  <Company>MCA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Getachew</dc:creator>
  <cp:lastModifiedBy>Truth</cp:lastModifiedBy>
  <cp:revision>283</cp:revision>
  <dcterms:created xsi:type="dcterms:W3CDTF">2015-08-08T18:32:35Z</dcterms:created>
  <dcterms:modified xsi:type="dcterms:W3CDTF">2023-04-05T08:17:37Z</dcterms:modified>
</cp:coreProperties>
</file>