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84" r:id="rId4"/>
    <p:sldId id="258" r:id="rId5"/>
    <p:sldId id="260" r:id="rId6"/>
    <p:sldId id="261" r:id="rId7"/>
    <p:sldId id="262" r:id="rId8"/>
    <p:sldId id="263" r:id="rId9"/>
    <p:sldId id="264" r:id="rId10"/>
    <p:sldId id="265" r:id="rId11"/>
    <p:sldId id="267" r:id="rId12"/>
    <p:sldId id="283" r:id="rId1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58" y="72"/>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58C04A-625C-421E-9436-211AEEA5707E}" type="datetimeFigureOut">
              <a:rPr lang="en-US" smtClean="0"/>
              <a:pPr/>
              <a:t>6/24/2022</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CC620-D84B-4476-AE38-672D65FD7DF8}" type="slidenum">
              <a:rPr lang="en-US" smtClean="0"/>
              <a:pPr/>
              <a:t>‹#›</a:t>
            </a:fld>
            <a:endParaRPr lang="en-US"/>
          </a:p>
        </p:txBody>
      </p:sp>
    </p:spTree>
    <p:extLst>
      <p:ext uri="{BB962C8B-B14F-4D97-AF65-F5344CB8AC3E}">
        <p14:creationId xmlns:p14="http://schemas.microsoft.com/office/powerpoint/2010/main" val="181708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3094DDA-4C77-4CB6-A8B5-C06A8AE38604}" type="datetimeFigureOut">
              <a:rPr lang="en-US" smtClean="0"/>
              <a:pPr/>
              <a:t>6/24/2022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BF4D4B8-DD24-47F8-B1E7-77DAA9686852}"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094DDA-4C77-4CB6-A8B5-C06A8AE38604}"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74641"/>
            <a:ext cx="723138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094DDA-4C77-4CB6-A8B5-C06A8AE38604}"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094DDA-4C77-4CB6-A8B5-C06A8AE38604}"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094DDA-4C77-4CB6-A8B5-C06A8AE38604}"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D4B8-DD24-47F8-B1E7-77DAA9686852}"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p>
            <a:r>
              <a:rPr kumimoji="0" lang="en-US"/>
              <a:t>Click to edit Master title style</a:t>
            </a:r>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094DDA-4C77-4CB6-A8B5-C06A8AE38604}"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094DDA-4C77-4CB6-A8B5-C06A8AE38604}"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3094DDA-4C77-4CB6-A8B5-C06A8AE38604}"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094DDA-4C77-4CB6-A8B5-C06A8AE38604}"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4D4B8-DD24-47F8-B1E7-77DAA9686852}"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094DDA-4C77-4CB6-A8B5-C06A8AE38604}"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D4B8-DD24-47F8-B1E7-77DAA96868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3094DDA-4C77-4CB6-A8B5-C06A8AE38604}"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D4B8-DD24-47F8-B1E7-77DAA9686852}"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094DDA-4C77-4CB6-A8B5-C06A8AE38604}" type="datetimeFigureOut">
              <a:rPr lang="en-US" smtClean="0"/>
              <a:pPr/>
              <a:t>6/24/2022</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BF4D4B8-DD24-47F8-B1E7-77DAA9686852}"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87780" y="0"/>
            <a:ext cx="10599420" cy="6858000"/>
          </a:xfrm>
        </p:spPr>
        <p:txBody>
          <a:bodyPr/>
          <a:lstStyle/>
          <a:p>
            <a:pPr algn="ctr">
              <a:buNone/>
            </a:pPr>
            <a:endParaRPr lang="en-US" dirty="0"/>
          </a:p>
          <a:p>
            <a:pPr algn="ctr">
              <a:buNone/>
            </a:pPr>
            <a:endParaRPr lang="en-US" sz="3600" b="1" dirty="0">
              <a:latin typeface="Times New Roman" panose="02020603050405020304" pitchFamily="18" charset="0"/>
              <a:cs typeface="Times New Roman" panose="02020603050405020304" pitchFamily="18" charset="0"/>
            </a:endParaRPr>
          </a:p>
          <a:p>
            <a:pPr algn="ctr">
              <a:buNone/>
            </a:pPr>
            <a:r>
              <a:rPr lang="en-US" sz="3600" b="1" dirty="0">
                <a:latin typeface="Times New Roman" panose="02020603050405020304" pitchFamily="18" charset="0"/>
                <a:cs typeface="Times New Roman" panose="02020603050405020304" pitchFamily="18" charset="0"/>
              </a:rPr>
              <a:t>Chapter Five</a:t>
            </a:r>
          </a:p>
          <a:p>
            <a:pPr algn="ctr">
              <a:buNone/>
            </a:pPr>
            <a:endParaRPr lang="en-US" sz="3600" b="1" dirty="0">
              <a:latin typeface="Times New Roman" panose="02020603050405020304" pitchFamily="18" charset="0"/>
              <a:cs typeface="Times New Roman" panose="02020603050405020304" pitchFamily="18" charset="0"/>
            </a:endParaRPr>
          </a:p>
          <a:p>
            <a:pPr algn="ctr">
              <a:buNone/>
            </a:pPr>
            <a:r>
              <a:rPr lang="en-US" sz="3600" b="1" dirty="0">
                <a:latin typeface="Times New Roman" panose="02020603050405020304" pitchFamily="18" charset="0"/>
                <a:cs typeface="Times New Roman" panose="02020603050405020304" pitchFamily="18" charset="0"/>
              </a:rPr>
              <a:t>   Verification and Validation </a:t>
            </a:r>
          </a:p>
          <a:p>
            <a:pPr algn="ctr">
              <a:buNone/>
            </a:pPr>
            <a:endParaRPr lang="en-US" sz="3600" b="1" dirty="0">
              <a:latin typeface="Times New Roman" panose="02020603050405020304" pitchFamily="18" charset="0"/>
              <a:cs typeface="Times New Roman" panose="02020603050405020304" pitchFamily="18" charset="0"/>
            </a:endParaRPr>
          </a:p>
          <a:p>
            <a:pPr algn="ctr">
              <a:buNone/>
            </a:pPr>
            <a:r>
              <a:rPr lang="en-US" sz="3600" b="1" dirty="0">
                <a:latin typeface="Times New Roman" panose="02020603050405020304" pitchFamily="18" charset="0"/>
                <a:cs typeface="Times New Roman" panose="02020603050405020304" pitchFamily="18" charset="0"/>
              </a:rPr>
              <a:t>of  Simulation Models </a:t>
            </a:r>
          </a:p>
          <a:p>
            <a:pPr marL="82296" indent="0">
              <a:buNone/>
            </a:pPr>
            <a:endParaRPr lang="en-US" sz="3600" b="1"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326014" cy="685800"/>
          </a:xfrm>
        </p:spPr>
        <p:txBody>
          <a:bodyPr>
            <a:normAutofit/>
          </a:bodyPr>
          <a:lstStyle/>
          <a:p>
            <a:pPr algn="ctr"/>
            <a:r>
              <a:rPr lang="en-US" sz="2000" b="1" dirty="0">
                <a:latin typeface="Algerian" pitchFamily="82" charset="0"/>
              </a:rPr>
              <a:t>Validation of Model Assumptions</a:t>
            </a:r>
            <a:endParaRPr lang="en-US" sz="2000" dirty="0">
              <a:latin typeface="Algerian" pitchFamily="82" charset="0"/>
            </a:endParaRPr>
          </a:p>
        </p:txBody>
      </p:sp>
      <p:sp>
        <p:nvSpPr>
          <p:cNvPr id="3" name="Content Placeholder 2"/>
          <p:cNvSpPr>
            <a:spLocks noGrp="1"/>
          </p:cNvSpPr>
          <p:nvPr>
            <p:ph idx="1"/>
          </p:nvPr>
        </p:nvSpPr>
        <p:spPr>
          <a:xfrm>
            <a:off x="1386840" y="685800"/>
            <a:ext cx="10500360" cy="6172200"/>
          </a:xfrm>
        </p:spPr>
        <p:txBody>
          <a:bodyPr>
            <a:normAutofit/>
          </a:bodyPr>
          <a:lstStyle/>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General classes of model assumptions:</a:t>
            </a:r>
          </a:p>
          <a:p>
            <a:pPr lvl="1">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Structural assumptions</a:t>
            </a:r>
            <a:r>
              <a:rPr lang="en-US"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his assumption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involves question, how the system operates and usually involve simplification and abstractions of reality.  </a:t>
            </a:r>
          </a:p>
          <a:p>
            <a:pPr lvl="1">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Data assumptions:-  </a:t>
            </a:r>
            <a:r>
              <a:rPr lang="en-US" dirty="0">
                <a:latin typeface="Times New Roman" panose="02020603050405020304" pitchFamily="18" charset="0"/>
                <a:cs typeface="Times New Roman" panose="02020603050405020304" pitchFamily="18" charset="0"/>
              </a:rPr>
              <a:t>This assumption </a:t>
            </a:r>
            <a:r>
              <a:rPr lang="en-US" sz="2400" dirty="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 based on the collection of reliable data and correct statistical analysis of the data. </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Example interarrival time of customers, service times for commercial accounts.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762000"/>
          </a:xfrm>
        </p:spPr>
        <p:txBody>
          <a:bodyPr>
            <a:normAutofit/>
          </a:bodyPr>
          <a:lstStyle/>
          <a:p>
            <a:pPr algn="ctr"/>
            <a:r>
              <a:rPr lang="en-US" sz="3200" dirty="0">
                <a:latin typeface="Algerian" pitchFamily="82" charset="0"/>
              </a:rPr>
              <a:t> </a:t>
            </a:r>
            <a:r>
              <a:rPr lang="en-US" sz="2400" dirty="0">
                <a:latin typeface="Algerian" pitchFamily="82" charset="0"/>
              </a:rPr>
              <a:t>Validating I-O Transformations</a:t>
            </a:r>
          </a:p>
        </p:txBody>
      </p:sp>
      <p:sp>
        <p:nvSpPr>
          <p:cNvPr id="3" name="Content Placeholder 2"/>
          <p:cNvSpPr>
            <a:spLocks noGrp="1"/>
          </p:cNvSpPr>
          <p:nvPr>
            <p:ph idx="1"/>
          </p:nvPr>
        </p:nvSpPr>
        <p:spPr>
          <a:xfrm>
            <a:off x="1287780" y="762000"/>
            <a:ext cx="10599420" cy="60960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model accepts the values of input parameters and transforms these inputs into output measure of performance.</a:t>
            </a:r>
          </a:p>
          <a:p>
            <a:pPr>
              <a:lnSpc>
                <a:spcPct val="150000"/>
              </a:lnSpc>
            </a:pPr>
            <a:r>
              <a:rPr lang="en-US" sz="2400" dirty="0">
                <a:latin typeface="Times New Roman" panose="02020603050405020304" pitchFamily="18" charset="0"/>
                <a:cs typeface="Times New Roman" panose="02020603050405020304" pitchFamily="18" charset="0"/>
              </a:rPr>
              <a:t> If the system is in planning stage and no system operating data can be collected, complete input-output validation is not possible.</a:t>
            </a:r>
          </a:p>
          <a:p>
            <a:pPr>
              <a:lnSpc>
                <a:spcPct val="150000"/>
              </a:lnSpc>
            </a:pPr>
            <a:r>
              <a:rPr lang="en-US" sz="2400" dirty="0">
                <a:latin typeface="Times New Roman" panose="02020603050405020304" pitchFamily="18" charset="0"/>
                <a:cs typeface="Times New Roman" panose="02020603050405020304" pitchFamily="18" charset="0"/>
              </a:rPr>
              <a:t>Validation increases modeler’s confidence that the model of existing system is accurate.</a:t>
            </a:r>
          </a:p>
          <a:p>
            <a:pPr>
              <a:lnSpc>
                <a:spcPct val="150000"/>
              </a:lnSpc>
            </a:pPr>
            <a:r>
              <a:rPr lang="en-US" sz="2400" dirty="0">
                <a:latin typeface="Times New Roman" panose="02020603050405020304" pitchFamily="18" charset="0"/>
                <a:cs typeface="Times New Roman" panose="02020603050405020304" pitchFamily="18" charset="0"/>
              </a:rPr>
              <a:t> Changes in the computerized representation of the system, ranging from  relatively minor to relatively major.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a:t> </a:t>
            </a:r>
          </a:p>
          <a:p>
            <a:pPr marL="82296" indent="0">
              <a:buNone/>
            </a:pPr>
            <a:r>
              <a:rPr lang="en-US" sz="11500" dirty="0">
                <a:solidFill>
                  <a:srgbClr val="FF0000"/>
                </a:solidFill>
              </a:rPr>
              <a:t>THANK YOU ?</a:t>
            </a:r>
            <a:endParaRPr lang="en-US" dirty="0">
              <a:solidFill>
                <a:srgbClr val="FF0000"/>
              </a:solidFill>
            </a:endParaRPr>
          </a:p>
        </p:txBody>
      </p:sp>
    </p:spTree>
    <p:extLst>
      <p:ext uri="{BB962C8B-B14F-4D97-AF65-F5344CB8AC3E}">
        <p14:creationId xmlns:p14="http://schemas.microsoft.com/office/powerpoint/2010/main" val="427395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914400"/>
          </a:xfrm>
        </p:spPr>
        <p:txBody>
          <a:bodyPr>
            <a:normAutofit/>
          </a:bodyPr>
          <a:lstStyle/>
          <a:p>
            <a:pPr algn="ctr"/>
            <a:r>
              <a:rPr lang="en-US" sz="2000" b="1" dirty="0">
                <a:latin typeface="Algerian" pitchFamily="82" charset="0"/>
              </a:rPr>
              <a:t>         </a:t>
            </a:r>
            <a:r>
              <a:rPr lang="en-US" sz="2000" b="1" dirty="0">
                <a:latin typeface="Times New Roman" panose="02020603050405020304" pitchFamily="18" charset="0"/>
                <a:cs typeface="Times New Roman" panose="02020603050405020304" pitchFamily="18" charset="0"/>
              </a:rPr>
              <a:t>VERIFICATION AND VALIDATION OF SIMULATION MODELS</a:t>
            </a:r>
          </a:p>
        </p:txBody>
      </p:sp>
      <p:sp>
        <p:nvSpPr>
          <p:cNvPr id="3" name="Content Placeholder 2"/>
          <p:cNvSpPr>
            <a:spLocks noGrp="1"/>
          </p:cNvSpPr>
          <p:nvPr>
            <p:ph idx="1"/>
          </p:nvPr>
        </p:nvSpPr>
        <p:spPr>
          <a:xfrm>
            <a:off x="1287780" y="685800"/>
            <a:ext cx="10599420" cy="6172200"/>
          </a:xfrm>
        </p:spPr>
        <p:txBody>
          <a:bodyPr>
            <a:normAutofit fontScale="92500"/>
          </a:bodyPr>
          <a:lstStyle/>
          <a:p>
            <a:pPr>
              <a:lnSpc>
                <a:spcPct val="150000"/>
              </a:lnSpc>
              <a:buBlip>
                <a:blip r:embed="rId2"/>
              </a:buBlip>
            </a:pPr>
            <a:r>
              <a:rPr lang="en-US" dirty="0">
                <a:latin typeface="Times New Roman" panose="02020603050405020304" pitchFamily="18" charset="0"/>
                <a:cs typeface="Times New Roman" panose="02020603050405020304" pitchFamily="18" charset="0"/>
              </a:rPr>
              <a:t>One of the most important and difficult tasks facing a model developer is verification and validation of  simulation model.</a:t>
            </a:r>
          </a:p>
          <a:p>
            <a:pPr>
              <a:lnSpc>
                <a:spcPct val="150000"/>
              </a:lnSpc>
              <a:buBlip>
                <a:blip r:embed="rId2"/>
              </a:buBlip>
            </a:pPr>
            <a:r>
              <a:rPr lang="en-US" dirty="0">
                <a:latin typeface="Times New Roman" panose="02020603050405020304" pitchFamily="18" charset="0"/>
                <a:cs typeface="Times New Roman" panose="02020603050405020304" pitchFamily="18" charset="0"/>
              </a:rPr>
              <a:t> It is the job of the model developer to work closely with the end users throughout the period (development and validation).</a:t>
            </a:r>
          </a:p>
          <a:p>
            <a:pPr>
              <a:lnSpc>
                <a:spcPct val="150000"/>
              </a:lnSpc>
              <a:buBlip>
                <a:blip r:embed="rId2"/>
              </a:buBlip>
            </a:pPr>
            <a:r>
              <a:rPr lang="en-US" b="1" dirty="0">
                <a:latin typeface="Times New Roman" panose="02020603050405020304" pitchFamily="18" charset="0"/>
                <a:cs typeface="Times New Roman" panose="02020603050405020304" pitchFamily="18" charset="0"/>
              </a:rPr>
              <a:t>The Goal of the validation process  is two fold. </a:t>
            </a:r>
          </a:p>
          <a:p>
            <a:pPr>
              <a:lnSpc>
                <a:spcPct val="150000"/>
              </a:lnSpc>
              <a:buBlip>
                <a:blip r:embed="rId2"/>
              </a:buBlip>
            </a:pPr>
            <a:r>
              <a:rPr lang="en-US" dirty="0">
                <a:latin typeface="Times New Roman" panose="02020603050405020304" pitchFamily="18" charset="0"/>
                <a:cs typeface="Times New Roman" panose="02020603050405020304" pitchFamily="18" charset="0"/>
              </a:rPr>
              <a:t>To develop a better  model.</a:t>
            </a:r>
          </a:p>
          <a:p>
            <a:pPr>
              <a:lnSpc>
                <a:spcPct val="150000"/>
              </a:lnSpc>
              <a:buBlip>
                <a:blip r:embed="rId2"/>
              </a:buBlip>
            </a:pPr>
            <a:r>
              <a:rPr lang="en-US" dirty="0">
                <a:latin typeface="Times New Roman" panose="02020603050405020304" pitchFamily="18" charset="0"/>
                <a:cs typeface="Times New Roman" panose="02020603050405020304" pitchFamily="18" charset="0"/>
              </a:rPr>
              <a:t>To increase the credibility of the model, so that the model will be used by managers and other decision makers.</a:t>
            </a:r>
          </a:p>
          <a:p>
            <a:pPr>
              <a:buBlip>
                <a:blip r:embed="rId2"/>
              </a:buBlip>
            </a:pPr>
            <a:endParaRPr lang="en-US" sz="2800" dirty="0">
              <a:latin typeface="Centaur" pitchFamily="18" charset="0"/>
            </a:endParaRPr>
          </a:p>
          <a:p>
            <a:endParaRPr lang="en-US" sz="2400" dirty="0">
              <a:latin typeface="Centaur"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914400"/>
          </a:xfrm>
        </p:spPr>
        <p:txBody>
          <a:bodyPr>
            <a:normAutofit/>
          </a:bodyPr>
          <a:lstStyle/>
          <a:p>
            <a:pPr algn="ctr"/>
            <a:r>
              <a:rPr lang="en-US" sz="2400" b="1" dirty="0">
                <a:latin typeface="Times New Roman" panose="02020603050405020304" pitchFamily="18" charset="0"/>
                <a:cs typeface="Times New Roman" panose="02020603050405020304" pitchFamily="18" charset="0"/>
              </a:rPr>
              <a:t> V</a:t>
            </a:r>
            <a:r>
              <a:rPr lang="en-US" sz="2000" b="1" dirty="0">
                <a:latin typeface="Times New Roman" panose="02020603050405020304" pitchFamily="18" charset="0"/>
                <a:cs typeface="Times New Roman" panose="02020603050405020304" pitchFamily="18" charset="0"/>
              </a:rPr>
              <a:t>ERIFICATION AND VALIDATION OF SIMULATION MODELS</a:t>
            </a:r>
          </a:p>
        </p:txBody>
      </p:sp>
      <p:sp>
        <p:nvSpPr>
          <p:cNvPr id="3" name="Content Placeholder 2"/>
          <p:cNvSpPr>
            <a:spLocks noGrp="1"/>
          </p:cNvSpPr>
          <p:nvPr>
            <p:ph idx="1"/>
          </p:nvPr>
        </p:nvSpPr>
        <p:spPr>
          <a:xfrm>
            <a:off x="1287780" y="685800"/>
            <a:ext cx="10599420" cy="6172200"/>
          </a:xfrm>
        </p:spPr>
        <p:txBody>
          <a:bodyPr>
            <a:normAutofit lnSpcReduction="10000"/>
          </a:bodyPr>
          <a:lstStyle/>
          <a:p>
            <a:pPr>
              <a:lnSpc>
                <a:spcPct val="150000"/>
              </a:lnSpc>
              <a:buBlip>
                <a:blip r:embed="rId2"/>
              </a:buBlip>
            </a:pPr>
            <a:r>
              <a:rPr lang="en-US" sz="2600" dirty="0">
                <a:latin typeface="Times New Roman" panose="02020603050405020304" pitchFamily="18" charset="0"/>
                <a:cs typeface="Times New Roman" panose="02020603050405020304" pitchFamily="18" charset="0"/>
              </a:rPr>
              <a:t>Validation and verification are two of the most important steps in any simulation project.</a:t>
            </a:r>
          </a:p>
          <a:p>
            <a:pPr>
              <a:lnSpc>
                <a:spcPct val="150000"/>
              </a:lnSpc>
              <a:buBlip>
                <a:blip r:embed="rId2"/>
              </a:buBlip>
            </a:pPr>
            <a:r>
              <a:rPr lang="en-US" sz="2600" b="1" dirty="0">
                <a:latin typeface="Times New Roman" panose="02020603050405020304" pitchFamily="18" charset="0"/>
                <a:cs typeface="Times New Roman" panose="02020603050405020304" pitchFamily="18" charset="0"/>
              </a:rPr>
              <a:t>Validation</a:t>
            </a:r>
            <a:r>
              <a:rPr lang="en-US" sz="2600" dirty="0">
                <a:latin typeface="Times New Roman" panose="02020603050405020304" pitchFamily="18" charset="0"/>
                <a:cs typeface="Times New Roman" panose="02020603050405020304" pitchFamily="18" charset="0"/>
              </a:rPr>
              <a:t> is the process of determining the developed  model is an accurate representation of the actual system being analyzed.  </a:t>
            </a:r>
          </a:p>
          <a:p>
            <a:pPr>
              <a:lnSpc>
                <a:spcPct val="160000"/>
              </a:lnSpc>
              <a:buBlip>
                <a:blip r:embed="rId2"/>
              </a:buBlip>
            </a:pPr>
            <a:r>
              <a:rPr lang="en-US" sz="2600" b="1" dirty="0">
                <a:latin typeface="Times New Roman" panose="02020603050405020304" pitchFamily="18" charset="0"/>
                <a:cs typeface="Times New Roman" panose="02020603050405020304" pitchFamily="18" charset="0"/>
              </a:rPr>
              <a:t>Verification:-</a:t>
            </a:r>
            <a:r>
              <a:rPr lang="en-US" sz="2600" dirty="0">
                <a:latin typeface="Times New Roman" panose="02020603050405020304" pitchFamily="18" charset="0"/>
                <a:cs typeface="Times New Roman" panose="02020603050405020304" pitchFamily="18" charset="0"/>
              </a:rPr>
              <a:t> It is utilized in comparison of the conceptual model to the computer representation. (i.e. debugging the computer program). </a:t>
            </a:r>
          </a:p>
          <a:p>
            <a:pPr>
              <a:lnSpc>
                <a:spcPct val="150000"/>
              </a:lnSpc>
              <a:buBlip>
                <a:blip r:embed="rId2"/>
              </a:buBlip>
            </a:pPr>
            <a:r>
              <a:rPr lang="en-US" sz="2600" dirty="0">
                <a:latin typeface="Times New Roman" panose="02020603050405020304" pitchFamily="18" charset="0"/>
                <a:cs typeface="Times New Roman" panose="02020603050405020304" pitchFamily="18" charset="0"/>
              </a:rPr>
              <a:t>It asks the questions: </a:t>
            </a:r>
          </a:p>
          <a:p>
            <a:pPr lvl="1">
              <a:lnSpc>
                <a:spcPct val="150000"/>
              </a:lnSpc>
              <a:buBlip>
                <a:blip r:embed="rId2"/>
              </a:buBlip>
            </a:pPr>
            <a:r>
              <a:rPr lang="en-US" sz="2600" dirty="0">
                <a:latin typeface="Times New Roman" panose="02020603050405020304" pitchFamily="18" charset="0"/>
                <a:cs typeface="Times New Roman" panose="02020603050405020304" pitchFamily="18" charset="0"/>
              </a:rPr>
              <a:t>  Is the conceptual model implemented correctly in the computer?</a:t>
            </a:r>
          </a:p>
          <a:p>
            <a:pPr lvl="1">
              <a:lnSpc>
                <a:spcPct val="150000"/>
              </a:lnSpc>
              <a:buBlip>
                <a:blip r:embed="rId2"/>
              </a:buBlip>
            </a:pPr>
            <a:r>
              <a:rPr lang="en-US" sz="2600" dirty="0">
                <a:latin typeface="Times New Roman" panose="02020603050405020304" pitchFamily="18" charset="0"/>
                <a:cs typeface="Times New Roman" panose="02020603050405020304" pitchFamily="18" charset="0"/>
              </a:rPr>
              <a:t> Are the input parameters and logical structure of the model correctly represented?</a:t>
            </a:r>
          </a:p>
          <a:p>
            <a:endParaRPr lang="en-US" sz="2800" dirty="0">
              <a:latin typeface="Centaur" pitchFamily="18" charset="0"/>
            </a:endParaRPr>
          </a:p>
          <a:p>
            <a:endParaRPr lang="en-US" dirty="0"/>
          </a:p>
        </p:txBody>
      </p:sp>
    </p:spTree>
    <p:extLst>
      <p:ext uri="{BB962C8B-B14F-4D97-AF65-F5344CB8AC3E}">
        <p14:creationId xmlns:p14="http://schemas.microsoft.com/office/powerpoint/2010/main" val="241675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42" y="33337"/>
            <a:ext cx="10599420" cy="762000"/>
          </a:xfrm>
        </p:spPr>
        <p:txBody>
          <a:bodyPr>
            <a:normAutofit/>
          </a:bodyPr>
          <a:lstStyle/>
          <a:p>
            <a:pPr algn="ctr"/>
            <a:r>
              <a:rPr lang="en-US" sz="2400" dirty="0">
                <a:effectLst/>
                <a:latin typeface="Algerian" pitchFamily="82" charset="0"/>
              </a:rPr>
              <a:t>Model Building, Verification and Validation</a:t>
            </a:r>
            <a:endParaRPr lang="en-US" sz="3600" dirty="0"/>
          </a:p>
        </p:txBody>
      </p:sp>
      <p:sp>
        <p:nvSpPr>
          <p:cNvPr id="3" name="Content Placeholder 2"/>
          <p:cNvSpPr>
            <a:spLocks noGrp="1"/>
          </p:cNvSpPr>
          <p:nvPr>
            <p:ph idx="1"/>
          </p:nvPr>
        </p:nvSpPr>
        <p:spPr>
          <a:xfrm>
            <a:off x="1447800" y="533400"/>
            <a:ext cx="10287000" cy="5410200"/>
          </a:xfrm>
        </p:spPr>
        <p:txBody>
          <a:bodyPr>
            <a:normAutofit fontScale="77500" lnSpcReduction="20000"/>
          </a:bodyPr>
          <a:lstStyle/>
          <a:p>
            <a:pPr>
              <a:buNone/>
            </a:pPr>
            <a:endParaRPr lang="en-US" sz="2800" dirty="0">
              <a:latin typeface="Centaur" pitchFamily="18" charset="0"/>
            </a:endParaRPr>
          </a:p>
          <a:p>
            <a:pPr>
              <a:lnSpc>
                <a:spcPct val="150000"/>
              </a:lnSpc>
              <a:buFont typeface="Wingdings" panose="05000000000000000000" pitchFamily="2" charset="2"/>
              <a:buChar char="Ø"/>
            </a:pPr>
            <a:r>
              <a:rPr lang="en-US" sz="3400" dirty="0">
                <a:latin typeface="Centaur" pitchFamily="18" charset="0"/>
              </a:rPr>
              <a:t>   </a:t>
            </a:r>
            <a:r>
              <a:rPr lang="en-US" sz="3400" dirty="0">
                <a:latin typeface="Times New Roman" panose="02020603050405020304" pitchFamily="18" charset="0"/>
                <a:cs typeface="Times New Roman" panose="02020603050405020304" pitchFamily="18" charset="0"/>
              </a:rPr>
              <a:t>The first step in model building consists of</a:t>
            </a:r>
          </a:p>
          <a:p>
            <a:pPr marL="916686" lvl="1" indent="-514350">
              <a:lnSpc>
                <a:spcPct val="150000"/>
              </a:lnSpc>
              <a:buClrTx/>
              <a:buFont typeface="+mj-lt"/>
              <a:buAutoNum type="romanLcPeriod"/>
            </a:pPr>
            <a:r>
              <a:rPr lang="en-US" sz="3400" dirty="0">
                <a:latin typeface="Times New Roman" panose="02020603050405020304" pitchFamily="18" charset="0"/>
                <a:cs typeface="Times New Roman" panose="02020603050405020304" pitchFamily="18" charset="0"/>
              </a:rPr>
              <a:t>Observing the real system , the interactions among its various components and collecting data on its behavior.</a:t>
            </a:r>
          </a:p>
          <a:p>
            <a:pPr marL="585216" indent="-457200">
              <a:lnSpc>
                <a:spcPct val="150000"/>
              </a:lnSpc>
              <a:buClrTx/>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The second step is building a conceptual model based on </a:t>
            </a:r>
          </a:p>
          <a:p>
            <a:pPr marL="916686" lvl="1" indent="-514350">
              <a:lnSpc>
                <a:spcPct val="150000"/>
              </a:lnSpc>
              <a:buClrTx/>
              <a:buFont typeface="+mj-lt"/>
              <a:buAutoNum type="romanLcPeriod"/>
            </a:pPr>
            <a:r>
              <a:rPr lang="en-US" sz="3400" dirty="0">
                <a:latin typeface="Times New Roman" panose="02020603050405020304" pitchFamily="18" charset="0"/>
                <a:cs typeface="Times New Roman" panose="02020603050405020304" pitchFamily="18" charset="0"/>
              </a:rPr>
              <a:t>The assumptions on system components or structure. 			</a:t>
            </a:r>
          </a:p>
          <a:p>
            <a:pPr marL="916686" lvl="1" indent="-514350">
              <a:lnSpc>
                <a:spcPct val="150000"/>
              </a:lnSpc>
              <a:buClrTx/>
              <a:buFont typeface="+mj-lt"/>
              <a:buAutoNum type="romanLcPeriod"/>
            </a:pPr>
            <a:r>
              <a:rPr lang="en-US" sz="3400" dirty="0">
                <a:latin typeface="Times New Roman" panose="02020603050405020304" pitchFamily="18" charset="0"/>
                <a:cs typeface="Times New Roman" panose="02020603050405020304" pitchFamily="18" charset="0"/>
              </a:rPr>
              <a:t> hypothesis on the values of model input parameters.</a:t>
            </a:r>
          </a:p>
          <a:p>
            <a:pPr marL="539750" lvl="1" indent="-457200">
              <a:lnSpc>
                <a:spcPct val="150000"/>
              </a:lnSpc>
              <a:spcBef>
                <a:spcPts val="600"/>
              </a:spcBef>
              <a:buSzPct val="800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The third step is the translation of the conceptual model into operational model (computer recognizable form).</a:t>
            </a:r>
          </a:p>
          <a:p>
            <a:pPr marL="916686" lvl="1" indent="-514350">
              <a:buClrTx/>
              <a:buNone/>
            </a:pPr>
            <a:endParaRPr lang="en-US" dirty="0">
              <a:latin typeface="Centaur" pitchFamily="18" charset="0"/>
            </a:endParaRPr>
          </a:p>
          <a:p>
            <a:pPr marL="642366" indent="-514350">
              <a:buClrTx/>
              <a:buNone/>
            </a:pPr>
            <a:endParaRPr lang="en-US" sz="2800" dirty="0">
              <a:latin typeface="Centaur" pitchFamily="18" charset="0"/>
            </a:endParaRPr>
          </a:p>
          <a:p>
            <a:pPr marL="916686" lvl="1" indent="-514350">
              <a:buClrTx/>
              <a:buNone/>
            </a:pPr>
            <a:endParaRPr lang="en-US" sz="2400" dirty="0">
              <a:latin typeface="Centaur"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326014" cy="838200"/>
          </a:xfrm>
        </p:spPr>
        <p:txBody>
          <a:bodyPr>
            <a:normAutofit fontScale="90000"/>
          </a:bodyPr>
          <a:lstStyle/>
          <a:p>
            <a:pPr algn="ctr"/>
            <a:r>
              <a:rPr lang="en-US" sz="2200" b="1" dirty="0">
                <a:latin typeface="Algerian" pitchFamily="82" charset="0"/>
              </a:rPr>
              <a:t>Verification of Simulation Models</a:t>
            </a:r>
            <a:br>
              <a:rPr lang="en-US" sz="2800" dirty="0">
                <a:latin typeface="Algerian" pitchFamily="82" charset="0"/>
              </a:rPr>
            </a:br>
            <a:endParaRPr lang="en-US" sz="2800" dirty="0">
              <a:latin typeface="Algerian" pitchFamily="82" charset="0"/>
            </a:endParaRPr>
          </a:p>
        </p:txBody>
      </p:sp>
      <p:sp>
        <p:nvSpPr>
          <p:cNvPr id="3" name="Content Placeholder 2"/>
          <p:cNvSpPr>
            <a:spLocks noGrp="1"/>
          </p:cNvSpPr>
          <p:nvPr>
            <p:ph idx="1"/>
          </p:nvPr>
        </p:nvSpPr>
        <p:spPr>
          <a:xfrm>
            <a:off x="1386840" y="457200"/>
            <a:ext cx="10500360" cy="6400800"/>
          </a:xfrm>
        </p:spPr>
        <p:txBody>
          <a:bodyPr>
            <a:normAutofit fontScale="70000" lnSpcReduction="20000"/>
          </a:bodyPr>
          <a:lstStyle/>
          <a:p>
            <a:pPr>
              <a:lnSpc>
                <a:spcPct val="150000"/>
              </a:lnSpc>
            </a:pPr>
            <a:r>
              <a:rPr lang="en-US" sz="2800" dirty="0">
                <a:latin typeface="Times New Roman" panose="02020603050405020304" pitchFamily="18" charset="0"/>
                <a:cs typeface="Times New Roman" panose="02020603050405020304" pitchFamily="18" charset="0"/>
              </a:rPr>
              <a:t>The purpose of model verification is to assure  the conceptual model is reflected accurately in the computerized representation. </a:t>
            </a:r>
          </a:p>
          <a:p>
            <a:pPr>
              <a:lnSpc>
                <a:spcPct val="150000"/>
              </a:lnSpc>
            </a:pPr>
            <a:r>
              <a:rPr lang="en-US" sz="2800" dirty="0">
                <a:latin typeface="Times New Roman" panose="02020603050405020304" pitchFamily="18" charset="0"/>
                <a:cs typeface="Times New Roman" panose="02020603050405020304" pitchFamily="18" charset="0"/>
              </a:rPr>
              <a:t>The conceptual model  involves some degree of abstraction about system operations or some amount of simplification of actual operations.</a:t>
            </a:r>
          </a:p>
          <a:p>
            <a:pPr>
              <a:lnSpc>
                <a:spcPct val="160000"/>
              </a:lnSpc>
            </a:pPr>
            <a:r>
              <a:rPr lang="en-US" sz="2800" b="1" dirty="0">
                <a:latin typeface="Times New Roman" panose="02020603050405020304" pitchFamily="18" charset="0"/>
                <a:cs typeface="Times New Roman" panose="02020603050405020304" pitchFamily="18" charset="0"/>
              </a:rPr>
              <a:t>Suggestions in the verification process</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Have someone else check the model.</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Make a flow diagram that includes each logically possible interaction of a system. </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Closely examine the model output for reasonableness under a variety of input parameter settings. </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Print the input parameters at the end of the simulation.</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Make the computerized representation of self-documenting as possible.</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Check  the animation imitates the real system.</a:t>
            </a:r>
          </a:p>
          <a:p>
            <a:pPr marL="813816" lvl="1" indent="-457200">
              <a:lnSpc>
                <a:spcPct val="160000"/>
              </a:lnSpc>
              <a:buClrTx/>
              <a:buFont typeface="+mj-lt"/>
              <a:buAutoNum type="arabicPeriod"/>
            </a:pPr>
            <a:r>
              <a:rPr lang="en-US" dirty="0">
                <a:latin typeface="Times New Roman" panose="02020603050405020304" pitchFamily="18" charset="0"/>
                <a:cs typeface="Times New Roman" panose="02020603050405020304" pitchFamily="18" charset="0"/>
              </a:rPr>
              <a:t>Graphical interfaces are recommended for accomplishing verification &amp; validation.</a:t>
            </a:r>
          </a:p>
          <a:p>
            <a:pPr marL="813816" lvl="1" indent="-457200">
              <a:buClrTx/>
              <a:buFont typeface="+mj-lt"/>
              <a:buAutoNum type="arabicPeriod"/>
            </a:pPr>
            <a:endParaRPr lang="en-US" sz="2400" dirty="0"/>
          </a:p>
          <a:p>
            <a:pPr marL="813816" lvl="1" indent="-457200">
              <a:buClrTx/>
              <a:buFont typeface="+mj-lt"/>
              <a:buAutoNum type="arabicPeriod"/>
            </a:pPr>
            <a:endParaRPr lang="en-US" sz="2400" dirty="0">
              <a:latin typeface="Calibri" pitchFamily="34" charset="0"/>
            </a:endParaRPr>
          </a:p>
          <a:p>
            <a:pPr marL="539496" indent="-457200">
              <a:buClrTx/>
              <a:buFont typeface="+mj-lt"/>
              <a:buAutoNum type="arabicPeriod"/>
            </a:pPr>
            <a:endParaRPr lang="en-US" sz="2400" dirty="0">
              <a:latin typeface="Centaur"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r>
              <a:rPr lang="en-US" sz="2000" dirty="0">
                <a:latin typeface="Algerian" pitchFamily="82" charset="0"/>
              </a:rPr>
              <a:t>                                          Calibration and Validation of Models</a:t>
            </a:r>
          </a:p>
        </p:txBody>
      </p:sp>
      <p:sp>
        <p:nvSpPr>
          <p:cNvPr id="3" name="Content Placeholder 2"/>
          <p:cNvSpPr>
            <a:spLocks noGrp="1"/>
          </p:cNvSpPr>
          <p:nvPr>
            <p:ph idx="1"/>
          </p:nvPr>
        </p:nvSpPr>
        <p:spPr>
          <a:xfrm>
            <a:off x="1287780" y="685800"/>
            <a:ext cx="10370820" cy="6172200"/>
          </a:xfrm>
        </p:spPr>
        <p:txBody>
          <a:bodyPr>
            <a:normAutofit fontScale="85000" lnSpcReduction="20000"/>
          </a:bodyPr>
          <a:lstStyle/>
          <a:p>
            <a:pPr>
              <a:lnSpc>
                <a:spcPct val="170000"/>
              </a:lnSpc>
            </a:pPr>
            <a:r>
              <a:rPr lang="en-US" sz="2800" b="1" dirty="0">
                <a:solidFill>
                  <a:srgbClr val="C00000"/>
                </a:solidFill>
                <a:latin typeface="Times New Roman" panose="02020603050405020304" pitchFamily="18" charset="0"/>
                <a:cs typeface="Times New Roman" panose="02020603050405020304" pitchFamily="18" charset="0"/>
              </a:rPr>
              <a:t>Validation:</a:t>
            </a:r>
            <a:r>
              <a:rPr lang="en-US" sz="2800" dirty="0">
                <a:latin typeface="Times New Roman" panose="02020603050405020304" pitchFamily="18" charset="0"/>
                <a:cs typeface="Times New Roman" panose="02020603050405020304" pitchFamily="18" charset="0"/>
              </a:rPr>
              <a:t> the overall process of comparing the model and its behavior to the real system.</a:t>
            </a:r>
          </a:p>
          <a:p>
            <a:pPr>
              <a:lnSpc>
                <a:spcPct val="170000"/>
              </a:lnSpc>
            </a:pPr>
            <a:r>
              <a:rPr lang="en-US" sz="2800" b="1" dirty="0">
                <a:solidFill>
                  <a:srgbClr val="C00000"/>
                </a:solidFill>
                <a:latin typeface="Times New Roman" panose="02020603050405020304" pitchFamily="18" charset="0"/>
                <a:cs typeface="Times New Roman" panose="02020603050405020304" pitchFamily="18" charset="0"/>
              </a:rPr>
              <a:t>Calibration:</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iterative process of comparing the model to the real system and making adjustments. Validation is achieved through calibration.</a:t>
            </a:r>
          </a:p>
          <a:p>
            <a:pPr>
              <a:lnSpc>
                <a:spcPct val="170000"/>
              </a:lnSpc>
            </a:pPr>
            <a:r>
              <a:rPr lang="en-US" sz="2800" dirty="0">
                <a:latin typeface="Times New Roman" panose="02020603050405020304" pitchFamily="18" charset="0"/>
                <a:cs typeface="Times New Roman" panose="02020603050405020304" pitchFamily="18" charset="0"/>
              </a:rPr>
              <a:t>The comparison of the model to reality is carried out by variety of test. These are  subjective and objective.</a:t>
            </a:r>
          </a:p>
          <a:p>
            <a:pPr>
              <a:lnSpc>
                <a:spcPct val="170000"/>
              </a:lnSpc>
            </a:pPr>
            <a:r>
              <a:rPr lang="en-US" sz="2800" dirty="0">
                <a:latin typeface="Times New Roman" panose="02020603050405020304" pitchFamily="18" charset="0"/>
                <a:cs typeface="Times New Roman" panose="02020603050405020304" pitchFamily="18" charset="0"/>
              </a:rPr>
              <a:t> Subjective test usually involve people, who are knowledgeable about one or more aspects of the system, making judgments about the model and its output. </a:t>
            </a:r>
          </a:p>
          <a:p>
            <a:pPr>
              <a:lnSpc>
                <a:spcPct val="170000"/>
              </a:lnSpc>
            </a:pPr>
            <a:r>
              <a:rPr lang="en-US" sz="2800" dirty="0">
                <a:latin typeface="Times New Roman" panose="02020603050405020304" pitchFamily="18" charset="0"/>
                <a:cs typeface="Times New Roman" panose="02020603050405020304" pitchFamily="18" charset="0"/>
              </a:rPr>
              <a:t> Objective tests always require data on the system's behavior plus the corresponding data produced by the model.</a:t>
            </a:r>
          </a:p>
          <a:p>
            <a:pPr>
              <a:lnSpc>
                <a:spcPct val="150000"/>
              </a:lnSpc>
            </a:pPr>
            <a:endParaRPr lang="en-US" sz="600" dirty="0">
              <a:latin typeface="Centaur" pitchFamily="18" charset="0"/>
            </a:endParaRPr>
          </a:p>
          <a:p>
            <a:pPr>
              <a:lnSpc>
                <a:spcPct val="150000"/>
              </a:lnSpc>
            </a:pPr>
            <a:endParaRPr lang="en-US" sz="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10-3"/>
          <p:cNvPicPr>
            <a:picLocks noGrp="1" noChangeAspect="1" noChangeArrowheads="1"/>
          </p:cNvPicPr>
          <p:nvPr>
            <p:ph idx="1"/>
          </p:nvPr>
        </p:nvPicPr>
        <p:blipFill>
          <a:blip r:embed="rId2"/>
          <a:srcRect/>
          <a:stretch>
            <a:fillRect/>
          </a:stretch>
        </p:blipFill>
        <p:spPr>
          <a:xfrm>
            <a:off x="1143000" y="800101"/>
            <a:ext cx="10500360" cy="4495800"/>
          </a:xfrm>
          <a:noFill/>
        </p:spPr>
      </p:pic>
      <p:sp>
        <p:nvSpPr>
          <p:cNvPr id="5" name="TextBox 4"/>
          <p:cNvSpPr txBox="1"/>
          <p:nvPr/>
        </p:nvSpPr>
        <p:spPr>
          <a:xfrm>
            <a:off x="1287780" y="5257801"/>
            <a:ext cx="10599420" cy="938719"/>
          </a:xfrm>
          <a:prstGeom prst="rect">
            <a:avLst/>
          </a:prstGeom>
          <a:noFill/>
        </p:spPr>
        <p:txBody>
          <a:bodyPr wrap="square" rtlCol="0">
            <a:spAutoFit/>
          </a:bodyPr>
          <a:lstStyle/>
          <a:p>
            <a:pPr algn="ctr"/>
            <a:r>
              <a:rPr lang="en-US" sz="2700" b="1" dirty="0">
                <a:latin typeface="Centaur" pitchFamily="18" charset="0"/>
              </a:rPr>
              <a:t>Figure-5.2: Iterative Process of Calibration model</a:t>
            </a:r>
            <a:endParaRPr lang="en-US" sz="2700" dirty="0">
              <a:latin typeface="Centaur" pitchFamily="18" charset="0"/>
            </a:endParaRP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2400" dirty="0">
                <a:latin typeface="Algerian" pitchFamily="82" charset="0"/>
              </a:rPr>
              <a:t>Calibration and Validation</a:t>
            </a:r>
          </a:p>
        </p:txBody>
      </p:sp>
      <p:sp>
        <p:nvSpPr>
          <p:cNvPr id="3" name="Content Placeholder 2"/>
          <p:cNvSpPr>
            <a:spLocks noGrp="1"/>
          </p:cNvSpPr>
          <p:nvPr>
            <p:ph idx="1"/>
          </p:nvPr>
        </p:nvSpPr>
        <p:spPr>
          <a:xfrm>
            <a:off x="1287780" y="609600"/>
            <a:ext cx="10599420" cy="6248400"/>
          </a:xfrm>
        </p:spPr>
        <p:txBody>
          <a:bodyPr>
            <a:normAutofit/>
          </a:bodyPr>
          <a:lstStyle/>
          <a:p>
            <a:pPr>
              <a:lnSpc>
                <a:spcPct val="150000"/>
              </a:lnSpc>
              <a:buClrTx/>
              <a:buFont typeface="Wingdings"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 model is a perfect representation of the system.</a:t>
            </a:r>
          </a:p>
          <a:p>
            <a:pPr>
              <a:lnSpc>
                <a:spcPct val="150000"/>
              </a:lnSpc>
              <a:buClrTx/>
              <a:buFont typeface="Wingdings" pitchFamily="2" charset="2"/>
              <a:buChar char="Ø"/>
            </a:pPr>
            <a:r>
              <a:rPr lang="en-US" sz="2400" dirty="0">
                <a:latin typeface="Times New Roman" panose="02020603050405020304" pitchFamily="18" charset="0"/>
                <a:cs typeface="Times New Roman" panose="02020603050405020304" pitchFamily="18" charset="0"/>
              </a:rPr>
              <a:t> Three step of validation approach by Naylor and Finger [1967] .</a:t>
            </a:r>
          </a:p>
          <a:p>
            <a:pPr marL="596646" indent="-514350">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 Build a model that has high face validity. </a:t>
            </a:r>
          </a:p>
          <a:p>
            <a:pPr marL="596646" indent="-514350">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Validate model assumptions.</a:t>
            </a:r>
          </a:p>
          <a:p>
            <a:pPr marL="596646" indent="-514350">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Compare the model input-output transformations to corresponding input-output transformations for the real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838200"/>
          </a:xfrm>
        </p:spPr>
        <p:txBody>
          <a:bodyPr>
            <a:normAutofit/>
          </a:bodyPr>
          <a:lstStyle/>
          <a:p>
            <a:pPr algn="ctr"/>
            <a:r>
              <a:rPr lang="en-US" sz="2400" b="1" dirty="0">
                <a:latin typeface="Algerian" pitchFamily="82" charset="0"/>
              </a:rPr>
              <a:t>FACE VALIDITY</a:t>
            </a:r>
            <a:endParaRPr lang="en-US" sz="2400" dirty="0">
              <a:latin typeface="Algerian" pitchFamily="82" charset="0"/>
            </a:endParaRPr>
          </a:p>
        </p:txBody>
      </p:sp>
      <p:sp>
        <p:nvSpPr>
          <p:cNvPr id="3" name="Content Placeholder 2"/>
          <p:cNvSpPr>
            <a:spLocks noGrp="1"/>
          </p:cNvSpPr>
          <p:nvPr>
            <p:ph idx="1"/>
          </p:nvPr>
        </p:nvSpPr>
        <p:spPr>
          <a:xfrm>
            <a:off x="1287780" y="685800"/>
            <a:ext cx="10599420" cy="6172200"/>
          </a:xfrm>
        </p:spPr>
        <p:txBody>
          <a:bodyPr>
            <a:normAutofit fontScale="92500" lnSpcReduction="20000"/>
          </a:bodyPr>
          <a:lstStyle/>
          <a:p>
            <a:pPr>
              <a:lnSpc>
                <a:spcPct val="160000"/>
              </a:lnSpc>
              <a:buBlip>
                <a:blip r:embed="rId2"/>
              </a:buBlip>
            </a:pPr>
            <a:r>
              <a:rPr lang="en-US" dirty="0">
                <a:latin typeface="Times New Roman" panose="02020603050405020304" pitchFamily="18" charset="0"/>
                <a:cs typeface="Times New Roman" panose="02020603050405020304" pitchFamily="18" charset="0"/>
              </a:rPr>
              <a:t>The developed  model appears reasonable on its face to model users and others who are knowledgeable about the real system being simulated.</a:t>
            </a:r>
          </a:p>
          <a:p>
            <a:pPr>
              <a:lnSpc>
                <a:spcPct val="160000"/>
              </a:lnSpc>
              <a:buBlip>
                <a:blip r:embed="rId2"/>
              </a:buBlip>
            </a:pPr>
            <a:r>
              <a:rPr lang="en-US" dirty="0">
                <a:latin typeface="Times New Roman" panose="02020603050405020304" pitchFamily="18" charset="0"/>
                <a:cs typeface="Times New Roman" panose="02020603050405020304" pitchFamily="18" charset="0"/>
              </a:rPr>
              <a:t>To ensure a high degree of realism potential users should be involved in model development (from its conceptualization to its implementation).</a:t>
            </a:r>
          </a:p>
          <a:p>
            <a:pPr>
              <a:lnSpc>
                <a:spcPct val="160000"/>
              </a:lnSpc>
              <a:buBlip>
                <a:blip r:embed="rId2"/>
              </a:buBlip>
            </a:pPr>
            <a:r>
              <a:rPr lang="en-US" dirty="0">
                <a:latin typeface="Times New Roman" panose="02020603050405020304" pitchFamily="18" charset="0"/>
                <a:cs typeface="Times New Roman" panose="02020603050405020304" pitchFamily="18" charset="0"/>
              </a:rPr>
              <a:t>Based on experience and observations on the real system the model user and model builder can know the direction of change in model output when an input variable is increased or decreased.</a:t>
            </a:r>
            <a:endParaRPr lang="en-US" dirty="0">
              <a:latin typeface="Centaur" pitchFamily="18" charset="0"/>
            </a:endParaRPr>
          </a:p>
          <a:p>
            <a:pPr lvl="1">
              <a:buNone/>
            </a:pPr>
            <a:endParaRPr lang="en-US" sz="2400" dirty="0">
              <a:latin typeface="Centaur" pitchFamily="18" charset="0"/>
            </a:endParaRPr>
          </a:p>
          <a:p>
            <a:pPr>
              <a:buBlip>
                <a:blip r:embed="rId2"/>
              </a:buBlip>
            </a:pPr>
            <a:endParaRPr lang="en-US" sz="2800" dirty="0">
              <a:latin typeface="Centaur"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2374</TotalTime>
  <Words>807</Words>
  <Application>Microsoft Office PowerPoint</Application>
  <PresentationFormat>Custom</PresentationFormat>
  <Paragraphs>72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Calibri</vt:lpstr>
      <vt:lpstr>Centaur</vt:lpstr>
      <vt:lpstr>Gill Sans MT</vt:lpstr>
      <vt:lpstr>Times New Roman</vt:lpstr>
      <vt:lpstr>Verdana</vt:lpstr>
      <vt:lpstr>Wingdings</vt:lpstr>
      <vt:lpstr>Wingdings 2</vt:lpstr>
      <vt:lpstr>Solstice</vt:lpstr>
      <vt:lpstr>PowerPoint Presentation</vt:lpstr>
      <vt:lpstr>         VERIFICATION AND VALIDATION OF SIMULATION MODELS</vt:lpstr>
      <vt:lpstr> VERIFICATION AND VALIDATION OF SIMULATION MODELS</vt:lpstr>
      <vt:lpstr>Model Building, Verification and Validation</vt:lpstr>
      <vt:lpstr>Verification of Simulation Models </vt:lpstr>
      <vt:lpstr>                                          Calibration and Validation of Models</vt:lpstr>
      <vt:lpstr>PowerPoint Presentation</vt:lpstr>
      <vt:lpstr>Calibration and Validation</vt:lpstr>
      <vt:lpstr>FACE VALIDITY</vt:lpstr>
      <vt:lpstr>Validation of Model Assumptions</vt:lpstr>
      <vt:lpstr> Validating I-O Transformations</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Getachew</dc:creator>
  <cp:lastModifiedBy>Windows User</cp:lastModifiedBy>
  <cp:revision>269</cp:revision>
  <dcterms:created xsi:type="dcterms:W3CDTF">2015-08-15T18:34:59Z</dcterms:created>
  <dcterms:modified xsi:type="dcterms:W3CDTF">2022-06-24T07:32:10Z</dcterms:modified>
</cp:coreProperties>
</file>