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7" r:id="rId3"/>
    <p:sldId id="280" r:id="rId4"/>
    <p:sldId id="258" r:id="rId5"/>
    <p:sldId id="259" r:id="rId6"/>
    <p:sldId id="260" r:id="rId7"/>
    <p:sldId id="261" r:id="rId8"/>
    <p:sldId id="262" r:id="rId9"/>
    <p:sldId id="263" r:id="rId10"/>
    <p:sldId id="264" r:id="rId11"/>
    <p:sldId id="265" r:id="rId12"/>
    <p:sldId id="266" r:id="rId13"/>
    <p:sldId id="267" r:id="rId14"/>
    <p:sldId id="281" r:id="rId15"/>
    <p:sldId id="282" r:id="rId16"/>
    <p:sldId id="269" r:id="rId17"/>
    <p:sldId id="268" r:id="rId18"/>
    <p:sldId id="283" r:id="rId19"/>
  </p:sldIdLst>
  <p:sldSz cx="118872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7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68" y="72"/>
      </p:cViewPr>
      <p:guideLst>
        <p:guide orient="horz" pos="2160"/>
        <p:guide pos="374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58C04A-625C-421E-9436-211AEEA5707E}" type="datetimeFigureOut">
              <a:rPr lang="en-US" smtClean="0"/>
              <a:pPr/>
              <a:t>4/25/2020</a:t>
            </a:fld>
            <a:endParaRPr lang="en-US"/>
          </a:p>
        </p:txBody>
      </p:sp>
      <p:sp>
        <p:nvSpPr>
          <p:cNvPr id="4" name="Slide Image Placeholder 3"/>
          <p:cNvSpPr>
            <a:spLocks noGrp="1" noRot="1" noChangeAspect="1"/>
          </p:cNvSpPr>
          <p:nvPr>
            <p:ph type="sldImg" idx="2"/>
          </p:nvPr>
        </p:nvSpPr>
        <p:spPr>
          <a:xfrm>
            <a:off x="457200" y="685800"/>
            <a:ext cx="5943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6CC620-D84B-4476-AE38-672D65FD7DF8}" type="slidenum">
              <a:rPr lang="en-US" smtClean="0"/>
              <a:pPr/>
              <a:t>‹#›</a:t>
            </a:fld>
            <a:endParaRPr lang="en-US"/>
          </a:p>
        </p:txBody>
      </p:sp>
    </p:spTree>
    <p:extLst>
      <p:ext uri="{BB962C8B-B14F-4D97-AF65-F5344CB8AC3E}">
        <p14:creationId xmlns:p14="http://schemas.microsoft.com/office/powerpoint/2010/main" val="1817082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862328" y="359898"/>
            <a:ext cx="9628632"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862328" y="1850064"/>
            <a:ext cx="9628632"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43094DDA-4C77-4CB6-A8B5-C06A8AE38604}" type="datetimeFigureOut">
              <a:rPr lang="en-US" smtClean="0"/>
              <a:pPr/>
              <a:t>4/25/2020</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8BF4D4B8-DD24-47F8-B1E7-77DAA9686852}" type="slidenum">
              <a:rPr lang="en-US" smtClean="0"/>
              <a:pPr/>
              <a:t>‹#›</a:t>
            </a:fld>
            <a:endParaRPr lang="en-US"/>
          </a:p>
        </p:txBody>
      </p:sp>
      <p:sp>
        <p:nvSpPr>
          <p:cNvPr id="8" name="Oval 7"/>
          <p:cNvSpPr/>
          <p:nvPr/>
        </p:nvSpPr>
        <p:spPr>
          <a:xfrm>
            <a:off x="1197863" y="1413802"/>
            <a:ext cx="27340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504329" y="1345016"/>
            <a:ext cx="83210"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3094DDA-4C77-4CB6-A8B5-C06A8AE38604}" type="datetimeFigureOut">
              <a:rPr lang="en-US" smtClean="0"/>
              <a:pPr/>
              <a:t>4/25/2020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BF4D4B8-DD24-47F8-B1E7-77DAA968685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274640"/>
            <a:ext cx="237744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485900" y="274641"/>
            <a:ext cx="723138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3094DDA-4C77-4CB6-A8B5-C06A8AE38604}" type="datetimeFigureOut">
              <a:rPr lang="en-US" smtClean="0"/>
              <a:pPr/>
              <a:t>4/25/2020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BF4D4B8-DD24-47F8-B1E7-77DAA968685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3094DDA-4C77-4CB6-A8B5-C06A8AE38604}" type="datetimeFigureOut">
              <a:rPr lang="en-US" smtClean="0"/>
              <a:pPr/>
              <a:t>4/25/2020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BF4D4B8-DD24-47F8-B1E7-77DAA968685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967757" y="-54"/>
            <a:ext cx="89154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3351910" y="2600325"/>
            <a:ext cx="832104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351910" y="1066800"/>
            <a:ext cx="832104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3094DDA-4C77-4CB6-A8B5-C06A8AE38604}" type="datetimeFigureOut">
              <a:rPr lang="en-US" smtClean="0"/>
              <a:pPr/>
              <a:t>4/25/2020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BF4D4B8-DD24-47F8-B1E7-77DAA9686852}" type="slidenum">
              <a:rPr lang="en-US" smtClean="0"/>
              <a:pPr/>
              <a:t>‹#›</a:t>
            </a:fld>
            <a:endParaRPr lang="en-US"/>
          </a:p>
        </p:txBody>
      </p:sp>
      <p:sp>
        <p:nvSpPr>
          <p:cNvPr id="10" name="Rectangle 9"/>
          <p:cNvSpPr/>
          <p:nvPr/>
        </p:nvSpPr>
        <p:spPr bwMode="invGray">
          <a:xfrm>
            <a:off x="2971800" y="0"/>
            <a:ext cx="9906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824017" y="2814656"/>
            <a:ext cx="27340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3130483" y="2745870"/>
            <a:ext cx="83210"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66290" y="274320"/>
            <a:ext cx="9747504"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866290" y="1524000"/>
            <a:ext cx="475488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858914" y="1524000"/>
            <a:ext cx="475488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3094DDA-4C77-4CB6-A8B5-C06A8AE38604}" type="datetimeFigureOut">
              <a:rPr lang="en-US" smtClean="0"/>
              <a:pPr/>
              <a:t>4/25/2020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BF4D4B8-DD24-47F8-B1E7-77DAA968685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4360" y="5160336"/>
            <a:ext cx="1069848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94360" y="328278"/>
            <a:ext cx="5230368"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062472" y="328278"/>
            <a:ext cx="5230368"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94360" y="969336"/>
            <a:ext cx="5230368"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062472" y="969336"/>
            <a:ext cx="5230368"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3094DDA-4C77-4CB6-A8B5-C06A8AE38604}" type="datetimeFigureOut">
              <a:rPr lang="en-US" smtClean="0"/>
              <a:pPr/>
              <a:t>4/25/2020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BF4D4B8-DD24-47F8-B1E7-77DAA968685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66290" y="274320"/>
            <a:ext cx="9747504"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3094DDA-4C77-4CB6-A8B5-C06A8AE38604}" type="datetimeFigureOut">
              <a:rPr lang="en-US" smtClean="0"/>
              <a:pPr/>
              <a:t>4/25/2020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BF4D4B8-DD24-47F8-B1E7-77DAA968685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19479" y="0"/>
            <a:ext cx="10567721"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3094DDA-4C77-4CB6-A8B5-C06A8AE38604}" type="datetimeFigureOut">
              <a:rPr lang="en-US" smtClean="0"/>
              <a:pPr/>
              <a:t>4/25/2020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BF4D4B8-DD24-47F8-B1E7-77DAA9686852}" type="slidenum">
              <a:rPr lang="en-US" smtClean="0"/>
              <a:pPr/>
              <a:t>‹#›</a:t>
            </a:fld>
            <a:endParaRPr lang="en-US"/>
          </a:p>
        </p:txBody>
      </p:sp>
      <p:sp>
        <p:nvSpPr>
          <p:cNvPr id="6" name="Rectangle 5"/>
          <p:cNvSpPr/>
          <p:nvPr/>
        </p:nvSpPr>
        <p:spPr bwMode="invGray">
          <a:xfrm>
            <a:off x="1319479" y="-54"/>
            <a:ext cx="95098"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216778"/>
            <a:ext cx="4953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94360" y="1406964"/>
            <a:ext cx="4953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594360" y="2133601"/>
            <a:ext cx="1059942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3094DDA-4C77-4CB6-A8B5-C06A8AE38604}" type="datetimeFigureOut">
              <a:rPr lang="en-US" smtClean="0"/>
              <a:pPr/>
              <a:t>4/25/2020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BF4D4B8-DD24-47F8-B1E7-77DAA968685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52965" y="1066800"/>
            <a:ext cx="356616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43094DDA-4C77-4CB6-A8B5-C06A8AE38604}" type="datetimeFigureOut">
              <a:rPr lang="en-US" smtClean="0"/>
              <a:pPr/>
              <a:t>4/25/2020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BF4D4B8-DD24-47F8-B1E7-77DAA9686852}" type="slidenum">
              <a:rPr lang="en-US" smtClean="0"/>
              <a:pPr/>
              <a:t>‹#›</a:t>
            </a:fld>
            <a:endParaRPr lang="en-US"/>
          </a:p>
        </p:txBody>
      </p:sp>
      <p:sp>
        <p:nvSpPr>
          <p:cNvPr id="8" name="Rectangle 7"/>
          <p:cNvSpPr/>
          <p:nvPr/>
        </p:nvSpPr>
        <p:spPr>
          <a:xfrm>
            <a:off x="990600" y="1066800"/>
            <a:ext cx="59436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089660" y="1143004"/>
            <a:ext cx="574548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15743" y="954341"/>
            <a:ext cx="89154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6504767" y="936786"/>
            <a:ext cx="843991"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1089660" y="4800600"/>
            <a:ext cx="574548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60704" y="-815922"/>
            <a:ext cx="213055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9462" y="21103"/>
            <a:ext cx="221284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237746" y="1055077"/>
            <a:ext cx="1463432"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316736" y="-54"/>
            <a:ext cx="10570465"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866290" y="274638"/>
            <a:ext cx="9747504"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866290" y="1447800"/>
            <a:ext cx="9747504"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655820" y="6305550"/>
            <a:ext cx="277368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3094DDA-4C77-4CB6-A8B5-C06A8AE38604}" type="datetimeFigureOut">
              <a:rPr lang="en-US" smtClean="0"/>
              <a:pPr/>
              <a:t>4/25/2020</a:t>
            </a:fld>
            <a:endParaRPr lang="en-US"/>
          </a:p>
        </p:txBody>
      </p:sp>
      <p:sp>
        <p:nvSpPr>
          <p:cNvPr id="10" name="Footer Placeholder 9"/>
          <p:cNvSpPr>
            <a:spLocks noGrp="1"/>
          </p:cNvSpPr>
          <p:nvPr>
            <p:ph type="ftr" sz="quarter" idx="3"/>
          </p:nvPr>
        </p:nvSpPr>
        <p:spPr>
          <a:xfrm>
            <a:off x="7429500" y="6305550"/>
            <a:ext cx="376428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11197742" y="6305550"/>
            <a:ext cx="59436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BF4D4B8-DD24-47F8-B1E7-77DAA9686852}" type="slidenum">
              <a:rPr lang="en-US" smtClean="0"/>
              <a:pPr/>
              <a:t>‹#›</a:t>
            </a:fld>
            <a:endParaRPr lang="en-US"/>
          </a:p>
        </p:txBody>
      </p:sp>
      <p:sp>
        <p:nvSpPr>
          <p:cNvPr id="15" name="Rectangle 14"/>
          <p:cNvSpPr/>
          <p:nvPr/>
        </p:nvSpPr>
        <p:spPr bwMode="invGray">
          <a:xfrm>
            <a:off x="1319479" y="-54"/>
            <a:ext cx="95098"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2.gif"/><Relationship Id="rId1" Type="http://schemas.openxmlformats.org/officeDocument/2006/relationships/slideLayout" Target="../slideLayouts/slideLayout2.xml"/><Relationship Id="rId5" Type="http://schemas.openxmlformats.org/officeDocument/2006/relationships/image" Target="../media/image9.gif"/><Relationship Id="rId4" Type="http://schemas.openxmlformats.org/officeDocument/2006/relationships/image" Target="../media/image8.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87780" y="0"/>
            <a:ext cx="10599420" cy="6858000"/>
          </a:xfrm>
        </p:spPr>
        <p:txBody>
          <a:bodyPr/>
          <a:lstStyle/>
          <a:p>
            <a:pPr>
              <a:buNone/>
            </a:pPr>
            <a:endParaRPr lang="en-US" dirty="0" smtClean="0"/>
          </a:p>
          <a:p>
            <a:pPr algn="ctr">
              <a:buNone/>
            </a:pPr>
            <a:endParaRPr lang="en-US" dirty="0" smtClean="0"/>
          </a:p>
          <a:p>
            <a:pPr algn="ctr">
              <a:buNone/>
            </a:pPr>
            <a:r>
              <a:rPr lang="en-US" sz="3600" b="1" dirty="0" smtClean="0">
                <a:latin typeface="Algerian" pitchFamily="82" charset="0"/>
              </a:rPr>
              <a:t>Chapter five</a:t>
            </a:r>
          </a:p>
          <a:p>
            <a:pPr algn="ctr">
              <a:buNone/>
            </a:pPr>
            <a:endParaRPr lang="en-US" sz="3600" b="1" dirty="0" smtClean="0">
              <a:latin typeface="Algerian" pitchFamily="82" charset="0"/>
            </a:endParaRPr>
          </a:p>
          <a:p>
            <a:pPr algn="ctr">
              <a:buNone/>
            </a:pPr>
            <a:r>
              <a:rPr lang="en-US" sz="3600" b="1" dirty="0" smtClean="0">
                <a:latin typeface="Algerian" pitchFamily="82" charset="0"/>
              </a:rPr>
              <a:t>  verification and validation </a:t>
            </a:r>
          </a:p>
          <a:p>
            <a:pPr algn="ctr">
              <a:buNone/>
            </a:pPr>
            <a:endParaRPr lang="en-US" sz="3600" b="1" dirty="0" smtClean="0">
              <a:latin typeface="Algerian" pitchFamily="82" charset="0"/>
            </a:endParaRPr>
          </a:p>
          <a:p>
            <a:pPr algn="ctr">
              <a:buNone/>
            </a:pPr>
            <a:r>
              <a:rPr lang="en-US" sz="3600" b="1" dirty="0" smtClean="0">
                <a:latin typeface="Algerian" pitchFamily="82" charset="0"/>
              </a:rPr>
              <a:t>of simulation models </a:t>
            </a:r>
          </a:p>
          <a:p>
            <a:pPr marL="82296" indent="0">
              <a:buNone/>
            </a:pPr>
            <a:endParaRPr lang="en-US" sz="3600" b="1" dirty="0">
              <a:latin typeface="Algerian" pitchFamily="8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780" y="0"/>
            <a:ext cx="10599420" cy="838200"/>
          </a:xfrm>
        </p:spPr>
        <p:txBody>
          <a:bodyPr>
            <a:normAutofit/>
          </a:bodyPr>
          <a:lstStyle/>
          <a:p>
            <a:pPr algn="ctr"/>
            <a:r>
              <a:rPr lang="en-US" sz="3200" b="1" dirty="0" smtClean="0">
                <a:latin typeface="Algerian" pitchFamily="82" charset="0"/>
              </a:rPr>
              <a:t>FACE VALIDITY</a:t>
            </a:r>
            <a:endParaRPr lang="en-US" sz="3200" dirty="0">
              <a:latin typeface="Algerian" pitchFamily="82" charset="0"/>
            </a:endParaRPr>
          </a:p>
        </p:txBody>
      </p:sp>
      <p:sp>
        <p:nvSpPr>
          <p:cNvPr id="3" name="Content Placeholder 2"/>
          <p:cNvSpPr>
            <a:spLocks noGrp="1"/>
          </p:cNvSpPr>
          <p:nvPr>
            <p:ph idx="1"/>
          </p:nvPr>
        </p:nvSpPr>
        <p:spPr>
          <a:xfrm>
            <a:off x="1386840" y="685800"/>
            <a:ext cx="10226954" cy="6172200"/>
          </a:xfrm>
        </p:spPr>
        <p:txBody>
          <a:bodyPr/>
          <a:lstStyle/>
          <a:p>
            <a:pPr>
              <a:buBlip>
                <a:blip r:embed="rId2"/>
              </a:buBlip>
            </a:pPr>
            <a:r>
              <a:rPr lang="en-US" dirty="0" smtClean="0">
                <a:latin typeface="Centaur" pitchFamily="18" charset="0"/>
              </a:rPr>
              <a:t>The first goal of the simulation modeler is to construct a model that appears reasonable on its face to model users and others who are knowledgeable about the real system being simulated.</a:t>
            </a:r>
          </a:p>
          <a:p>
            <a:pPr>
              <a:buBlip>
                <a:blip r:embed="rId2"/>
              </a:buBlip>
            </a:pPr>
            <a:r>
              <a:rPr lang="en-US" dirty="0" smtClean="0">
                <a:latin typeface="Centaur" pitchFamily="18" charset="0"/>
              </a:rPr>
              <a:t>Ensure a high degree of realism: Potential users should be involved in model construction (from its conceptualization to its implementation).</a:t>
            </a:r>
          </a:p>
          <a:p>
            <a:pPr>
              <a:buBlip>
                <a:blip r:embed="rId2"/>
              </a:buBlip>
            </a:pPr>
            <a:r>
              <a:rPr lang="en-US" dirty="0" smtClean="0">
                <a:latin typeface="Centaur" pitchFamily="18" charset="0"/>
              </a:rPr>
              <a:t>Sensitivity analysis can also be used to check a model’s face validity.</a:t>
            </a:r>
          </a:p>
          <a:p>
            <a:pPr lvl="1">
              <a:buBlip>
                <a:blip r:embed="rId3"/>
              </a:buBlip>
            </a:pPr>
            <a:r>
              <a:rPr lang="en-US" sz="3200" b="1" dirty="0" smtClean="0">
                <a:latin typeface="Centaur" pitchFamily="18" charset="0"/>
              </a:rPr>
              <a:t>Example: </a:t>
            </a:r>
            <a:r>
              <a:rPr lang="en-US" sz="3200" dirty="0" smtClean="0">
                <a:latin typeface="Centaur" pitchFamily="18" charset="0"/>
              </a:rPr>
              <a:t>In most queuing systems, if the arrival rate of customers were to increase, it would be expected that server utilization, queue length and delays would tend to increase.</a:t>
            </a:r>
          </a:p>
          <a:p>
            <a:pPr lvl="1">
              <a:buNone/>
            </a:pPr>
            <a:endParaRPr lang="en-US" sz="2400" dirty="0" smtClean="0">
              <a:latin typeface="Centaur" pitchFamily="18" charset="0"/>
            </a:endParaRPr>
          </a:p>
          <a:p>
            <a:pPr>
              <a:buBlip>
                <a:blip r:embed="rId2"/>
              </a:buBlip>
            </a:pPr>
            <a:endParaRPr lang="en-US" sz="2800" dirty="0" smtClean="0">
              <a:latin typeface="Centaur" pitchFamily="18" charset="0"/>
            </a:endParaRP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780" y="0"/>
            <a:ext cx="10326014" cy="838200"/>
          </a:xfrm>
        </p:spPr>
        <p:txBody>
          <a:bodyPr>
            <a:normAutofit/>
          </a:bodyPr>
          <a:lstStyle/>
          <a:p>
            <a:pPr algn="ctr"/>
            <a:r>
              <a:rPr lang="en-US" sz="3200" b="1" dirty="0" smtClean="0">
                <a:latin typeface="Algerian" pitchFamily="82" charset="0"/>
              </a:rPr>
              <a:t>Validation of Model Assumptions</a:t>
            </a:r>
            <a:endParaRPr lang="en-US" sz="3200" dirty="0">
              <a:latin typeface="Algerian" pitchFamily="82" charset="0"/>
            </a:endParaRPr>
          </a:p>
        </p:txBody>
      </p:sp>
      <p:sp>
        <p:nvSpPr>
          <p:cNvPr id="3" name="Content Placeholder 2"/>
          <p:cNvSpPr>
            <a:spLocks noGrp="1"/>
          </p:cNvSpPr>
          <p:nvPr>
            <p:ph idx="1"/>
          </p:nvPr>
        </p:nvSpPr>
        <p:spPr>
          <a:xfrm>
            <a:off x="1386840" y="685800"/>
            <a:ext cx="10500360" cy="6172200"/>
          </a:xfrm>
        </p:spPr>
        <p:txBody>
          <a:bodyPr>
            <a:normAutofit/>
          </a:bodyPr>
          <a:lstStyle/>
          <a:p>
            <a:pPr>
              <a:buBlip>
                <a:blip r:embed="rId2"/>
              </a:buBlip>
            </a:pPr>
            <a:r>
              <a:rPr lang="en-US" sz="2800" dirty="0" smtClean="0">
                <a:latin typeface="Centaur" pitchFamily="18" charset="0"/>
              </a:rPr>
              <a:t>General classes of model assumptions:</a:t>
            </a:r>
          </a:p>
          <a:p>
            <a:pPr lvl="1">
              <a:buBlip>
                <a:blip r:embed="rId3"/>
              </a:buBlip>
            </a:pPr>
            <a:r>
              <a:rPr lang="en-US" b="1" dirty="0" smtClean="0">
                <a:latin typeface="Centaur" pitchFamily="18" charset="0"/>
              </a:rPr>
              <a:t>Structural assumptions: </a:t>
            </a:r>
            <a:r>
              <a:rPr lang="en-US" dirty="0" smtClean="0">
                <a:latin typeface="Centaur" pitchFamily="18" charset="0"/>
              </a:rPr>
              <a:t>how the system operates and usually involve simplification and abstractions of reality. </a:t>
            </a:r>
          </a:p>
          <a:p>
            <a:pPr lvl="2">
              <a:buBlip>
                <a:blip r:embed="rId4"/>
              </a:buBlip>
            </a:pPr>
            <a:r>
              <a:rPr lang="en-US" sz="2800" dirty="0" smtClean="0">
                <a:latin typeface="Centaur" pitchFamily="18" charset="0"/>
              </a:rPr>
              <a:t> For Example consider the customer queuing and service facility in a bank. customer waiting in one line versus many lines, served FCFS versus priority</a:t>
            </a:r>
          </a:p>
          <a:p>
            <a:pPr lvl="1">
              <a:buBlip>
                <a:blip r:embed="rId3"/>
              </a:buBlip>
            </a:pPr>
            <a:r>
              <a:rPr lang="en-US" b="1" dirty="0" smtClean="0">
                <a:latin typeface="Centaur" pitchFamily="18" charset="0"/>
              </a:rPr>
              <a:t>Data assumptions: </a:t>
            </a:r>
            <a:r>
              <a:rPr lang="en-US" dirty="0" smtClean="0">
                <a:latin typeface="Centaur" pitchFamily="18" charset="0"/>
              </a:rPr>
              <a:t>should be based on the collection of reliable data and correct statistical analysis of the data. </a:t>
            </a:r>
          </a:p>
          <a:p>
            <a:pPr lvl="2">
              <a:buBlip>
                <a:blip r:embed="rId5"/>
              </a:buBlip>
            </a:pPr>
            <a:r>
              <a:rPr lang="en-US" sz="2800" dirty="0" smtClean="0">
                <a:latin typeface="Centaur" pitchFamily="18" charset="0"/>
              </a:rPr>
              <a:t>For Example interarrival time of customers, service times for commercial accounts</a:t>
            </a:r>
          </a:p>
          <a:p>
            <a:pPr lvl="3">
              <a:buFont typeface="Arial" pitchFamily="34" charset="0"/>
              <a:buChar char="•"/>
            </a:pPr>
            <a:r>
              <a:rPr lang="en-US" sz="2800" dirty="0" smtClean="0">
                <a:latin typeface="Centaur" pitchFamily="18" charset="0"/>
              </a:rPr>
              <a:t>Verify data reliability with bank managers.</a:t>
            </a:r>
          </a:p>
          <a:p>
            <a:pPr lvl="3">
              <a:buFont typeface="Arial" pitchFamily="34" charset="0"/>
              <a:buChar char="•"/>
            </a:pPr>
            <a:r>
              <a:rPr lang="en-US" sz="2800" dirty="0" smtClean="0">
                <a:latin typeface="Centaur" pitchFamily="18" charset="0"/>
              </a:rPr>
              <a:t>Test correlation and goodness of fit for data</a:t>
            </a:r>
            <a:endParaRPr lang="en-US" sz="2800" dirty="0">
              <a:latin typeface="Centaur"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780" y="228600"/>
            <a:ext cx="10599420" cy="533400"/>
          </a:xfrm>
        </p:spPr>
        <p:txBody>
          <a:bodyPr>
            <a:normAutofit fontScale="90000"/>
          </a:bodyPr>
          <a:lstStyle/>
          <a:p>
            <a:pPr algn="ctr"/>
            <a:r>
              <a:rPr lang="en-US" b="1" i="1" dirty="0" smtClean="0"/>
              <a:t> </a:t>
            </a:r>
            <a:r>
              <a:rPr lang="en-US" sz="3600" dirty="0" smtClean="0">
                <a:latin typeface="Algerian" pitchFamily="82" charset="0"/>
              </a:rPr>
              <a:t>Analyzing of input data </a:t>
            </a:r>
            <a:endParaRPr lang="en-US" sz="3600" dirty="0">
              <a:latin typeface="Algerian" pitchFamily="82" charset="0"/>
            </a:endParaRPr>
          </a:p>
        </p:txBody>
      </p:sp>
      <p:sp>
        <p:nvSpPr>
          <p:cNvPr id="3" name="Content Placeholder 2"/>
          <p:cNvSpPr>
            <a:spLocks noGrp="1"/>
          </p:cNvSpPr>
          <p:nvPr>
            <p:ph idx="1"/>
          </p:nvPr>
        </p:nvSpPr>
        <p:spPr>
          <a:xfrm>
            <a:off x="1287780" y="762000"/>
            <a:ext cx="10599420" cy="6096000"/>
          </a:xfrm>
        </p:spPr>
        <p:txBody>
          <a:bodyPr/>
          <a:lstStyle/>
          <a:p>
            <a:pPr>
              <a:buNone/>
            </a:pPr>
            <a:r>
              <a:rPr lang="en-US" sz="3600" dirty="0" smtClean="0">
                <a:latin typeface="Centaur" pitchFamily="18" charset="0"/>
              </a:rPr>
              <a:t>The procedure for analyzing input data consist of three steps:</a:t>
            </a:r>
          </a:p>
          <a:p>
            <a:pPr marL="596646" indent="-514350">
              <a:buClrTx/>
              <a:buFont typeface="+mj-lt"/>
              <a:buAutoNum type="arabicPeriod"/>
            </a:pPr>
            <a:r>
              <a:rPr lang="en-US" sz="3600" dirty="0" smtClean="0">
                <a:latin typeface="Centaur" pitchFamily="18" charset="0"/>
              </a:rPr>
              <a:t>Identifying the appropriate probability distribution.</a:t>
            </a:r>
          </a:p>
          <a:p>
            <a:pPr marL="596646" indent="-514350">
              <a:buClrTx/>
              <a:buFont typeface="+mj-lt"/>
              <a:buAutoNum type="arabicPeriod"/>
            </a:pPr>
            <a:r>
              <a:rPr lang="en-US" sz="3600" dirty="0" smtClean="0">
                <a:latin typeface="Centaur" pitchFamily="18" charset="0"/>
              </a:rPr>
              <a:t>Estimating the parameters of the hypothesized distribution.</a:t>
            </a:r>
          </a:p>
          <a:p>
            <a:pPr marL="596646" indent="-514350">
              <a:buClrTx/>
              <a:buFont typeface="+mj-lt"/>
              <a:buAutoNum type="arabicPeriod"/>
            </a:pPr>
            <a:r>
              <a:rPr lang="en-US" sz="3600" dirty="0" smtClean="0">
                <a:latin typeface="Centaur" pitchFamily="18" charset="0"/>
              </a:rPr>
              <a:t>Validating the assumed statistical model by goodness  of fit test such as the Chi-square test methods.</a:t>
            </a:r>
          </a:p>
          <a:p>
            <a:pPr>
              <a:buNone/>
            </a:pPr>
            <a:endParaRPr lang="en-US" sz="2800" dirty="0" smtClean="0">
              <a:latin typeface="Centaur" pitchFamily="18" charset="0"/>
            </a:endParaRP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780" y="0"/>
            <a:ext cx="10599420" cy="762000"/>
          </a:xfrm>
        </p:spPr>
        <p:txBody>
          <a:bodyPr>
            <a:normAutofit/>
          </a:bodyPr>
          <a:lstStyle/>
          <a:p>
            <a:pPr algn="ctr"/>
            <a:r>
              <a:rPr lang="en-US" sz="3200" dirty="0" smtClean="0">
                <a:latin typeface="Algerian" pitchFamily="82" charset="0"/>
              </a:rPr>
              <a:t>Validate I-O Transformations</a:t>
            </a:r>
            <a:endParaRPr lang="en-US" sz="3200" dirty="0">
              <a:latin typeface="Algerian" pitchFamily="82" charset="0"/>
            </a:endParaRPr>
          </a:p>
        </p:txBody>
      </p:sp>
      <p:sp>
        <p:nvSpPr>
          <p:cNvPr id="3" name="Content Placeholder 2"/>
          <p:cNvSpPr>
            <a:spLocks noGrp="1"/>
          </p:cNvSpPr>
          <p:nvPr>
            <p:ph idx="1"/>
          </p:nvPr>
        </p:nvSpPr>
        <p:spPr>
          <a:xfrm>
            <a:off x="1287780" y="762000"/>
            <a:ext cx="10599420" cy="6096000"/>
          </a:xfrm>
        </p:spPr>
        <p:txBody>
          <a:bodyPr>
            <a:normAutofit/>
          </a:bodyPr>
          <a:lstStyle/>
          <a:p>
            <a:pPr>
              <a:buBlip>
                <a:blip r:embed="rId2"/>
              </a:buBlip>
            </a:pPr>
            <a:r>
              <a:rPr lang="en-US" sz="2800" b="1" dirty="0" smtClean="0">
                <a:latin typeface="Centaur" pitchFamily="18" charset="0"/>
              </a:rPr>
              <a:t>Goal:</a:t>
            </a:r>
            <a:r>
              <a:rPr lang="en-US" sz="2800" dirty="0" smtClean="0">
                <a:latin typeface="Centaur" pitchFamily="18" charset="0"/>
              </a:rPr>
              <a:t> Validate the model’s ability to predict future behavior</a:t>
            </a:r>
          </a:p>
          <a:p>
            <a:pPr lvl="2">
              <a:buBlip>
                <a:blip r:embed="rId3"/>
              </a:buBlip>
            </a:pPr>
            <a:r>
              <a:rPr lang="en-US" sz="2800" dirty="0" smtClean="0">
                <a:latin typeface="Centaur" pitchFamily="18" charset="0"/>
              </a:rPr>
              <a:t>The only objective test of the model as a whole.</a:t>
            </a:r>
          </a:p>
          <a:p>
            <a:pPr lvl="2">
              <a:buBlip>
                <a:blip r:embed="rId3"/>
              </a:buBlip>
            </a:pPr>
            <a:r>
              <a:rPr lang="en-US" sz="2800" dirty="0" smtClean="0">
                <a:latin typeface="Centaur" pitchFamily="18" charset="0"/>
              </a:rPr>
              <a:t>If input variables were to increase or decrease, model should accurately predict what would happen in the real system</a:t>
            </a:r>
          </a:p>
          <a:p>
            <a:pPr lvl="2">
              <a:buBlip>
                <a:blip r:embed="rId3"/>
              </a:buBlip>
            </a:pPr>
            <a:r>
              <a:rPr lang="en-US" sz="2800" dirty="0" smtClean="0">
                <a:latin typeface="Centaur" pitchFamily="18" charset="0"/>
              </a:rPr>
              <a:t>The structure of the model should be accurate enough to make good predictions for the range of input data sets of interest.</a:t>
            </a:r>
          </a:p>
          <a:p>
            <a:pPr>
              <a:buBlip>
                <a:blip r:embed="rId2"/>
              </a:buBlip>
            </a:pPr>
            <a:r>
              <a:rPr lang="en-US" sz="2800" dirty="0" smtClean="0">
                <a:latin typeface="Centaur" pitchFamily="18" charset="0"/>
              </a:rPr>
              <a:t>In this process the model is viewed as an input-output transformation</a:t>
            </a:r>
          </a:p>
          <a:p>
            <a:pPr>
              <a:buBlip>
                <a:blip r:embed="rId2"/>
              </a:buBlip>
            </a:pPr>
            <a:r>
              <a:rPr lang="en-US" sz="2800" dirty="0" smtClean="0">
                <a:latin typeface="Centaur" pitchFamily="18" charset="0"/>
              </a:rPr>
              <a:t>One possible approach: </a:t>
            </a:r>
            <a:r>
              <a:rPr lang="en-US" sz="2800" b="1" dirty="0" smtClean="0">
                <a:latin typeface="Centaur" pitchFamily="18" charset="0"/>
              </a:rPr>
              <a:t>use historical data</a:t>
            </a:r>
            <a:r>
              <a:rPr lang="en-US" sz="2800" dirty="0" smtClean="0">
                <a:latin typeface="Centaur" pitchFamily="18" charset="0"/>
              </a:rPr>
              <a:t> that have been reserved for validation purposes only.</a:t>
            </a:r>
          </a:p>
          <a:p>
            <a:pPr>
              <a:buBlip>
                <a:blip r:embed="rId2"/>
              </a:buBlip>
            </a:pPr>
            <a:r>
              <a:rPr lang="en-US" sz="2800" dirty="0" smtClean="0">
                <a:latin typeface="Centaur" pitchFamily="18" charset="0"/>
              </a:rPr>
              <a:t>Criteria: use the main responses of interest.</a:t>
            </a:r>
          </a:p>
          <a:p>
            <a:pPr lvl="2">
              <a:buBlip>
                <a:blip r:embed="rId3"/>
              </a:buBlip>
            </a:pPr>
            <a:r>
              <a:rPr lang="en-US" sz="2800" dirty="0" smtClean="0">
                <a:latin typeface="Centaur" pitchFamily="18" charset="0"/>
              </a:rPr>
              <a:t>If model is used for different purpose later, revalidate it</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7780" y="0"/>
            <a:ext cx="10599420" cy="6858000"/>
          </a:xfrm>
        </p:spPr>
        <p:txBody>
          <a:bodyPr>
            <a:normAutofit/>
          </a:bodyPr>
          <a:lstStyle/>
          <a:p>
            <a:r>
              <a:rPr lang="en-US" sz="2800" dirty="0" smtClean="0">
                <a:latin typeface="Centaur" pitchFamily="18" charset="0"/>
              </a:rPr>
              <a:t>If the system is in planning stage and no system operating data can be collected, complete input-output validation is not possible.</a:t>
            </a:r>
          </a:p>
          <a:p>
            <a:r>
              <a:rPr lang="en-US" sz="2800" dirty="0" smtClean="0">
                <a:latin typeface="Centaur" pitchFamily="18" charset="0"/>
              </a:rPr>
              <a:t>Validation increases modeler’s confidence that the model of existing system is accurate.</a:t>
            </a:r>
          </a:p>
          <a:p>
            <a:r>
              <a:rPr lang="en-US" sz="2800" dirty="0" smtClean="0">
                <a:solidFill>
                  <a:srgbClr val="C00000"/>
                </a:solidFill>
                <a:latin typeface="Centaur" pitchFamily="18" charset="0"/>
              </a:rPr>
              <a:t>Changes </a:t>
            </a:r>
            <a:r>
              <a:rPr lang="en-US" sz="2800" dirty="0" smtClean="0">
                <a:latin typeface="Centaur" pitchFamily="18" charset="0"/>
              </a:rPr>
              <a:t>in the computerized representation of the system, ranging from relatively minor to relatively major </a:t>
            </a:r>
            <a:r>
              <a:rPr lang="en-US" sz="2800" b="1" dirty="0" smtClean="0">
                <a:latin typeface="Centaur" pitchFamily="18" charset="0"/>
              </a:rPr>
              <a:t>include</a:t>
            </a:r>
            <a:r>
              <a:rPr lang="en-US" sz="2800" dirty="0" smtClean="0">
                <a:latin typeface="Centaur" pitchFamily="18" charset="0"/>
              </a:rPr>
              <a:t> :</a:t>
            </a:r>
          </a:p>
          <a:p>
            <a:pPr marL="653796" indent="-571500">
              <a:buClrTx/>
              <a:buFont typeface="+mj-lt"/>
              <a:buAutoNum type="romanLcPeriod"/>
            </a:pPr>
            <a:r>
              <a:rPr lang="en-US" sz="2800" dirty="0" smtClean="0">
                <a:solidFill>
                  <a:srgbClr val="C00000"/>
                </a:solidFill>
                <a:latin typeface="Centaur" pitchFamily="18" charset="0"/>
              </a:rPr>
              <a:t>Minor changes </a:t>
            </a:r>
            <a:r>
              <a:rPr lang="en-US" sz="2800" dirty="0" smtClean="0">
                <a:latin typeface="Centaur" pitchFamily="18" charset="0"/>
              </a:rPr>
              <a:t>of single numerical parameters such as speed of the machine, arrival rate of the customer etc.</a:t>
            </a:r>
          </a:p>
          <a:p>
            <a:pPr marL="653796" indent="-571500">
              <a:buClrTx/>
              <a:buFont typeface="+mj-lt"/>
              <a:buAutoNum type="romanLcPeriod"/>
            </a:pPr>
            <a:r>
              <a:rPr lang="en-US" sz="2800" dirty="0" smtClean="0">
                <a:solidFill>
                  <a:srgbClr val="C00000"/>
                </a:solidFill>
                <a:latin typeface="Centaur" pitchFamily="18" charset="0"/>
              </a:rPr>
              <a:t>Minor changes </a:t>
            </a:r>
            <a:r>
              <a:rPr lang="en-US" sz="2800" dirty="0" smtClean="0">
                <a:latin typeface="Centaur" pitchFamily="18" charset="0"/>
              </a:rPr>
              <a:t>of the form of a statistical distribution such as distribution of service time or a time to failure of a machine.</a:t>
            </a:r>
          </a:p>
          <a:p>
            <a:pPr marL="653796" indent="-571500">
              <a:buClrTx/>
              <a:buFont typeface="+mj-lt"/>
              <a:buAutoNum type="romanLcPeriod"/>
            </a:pPr>
            <a:r>
              <a:rPr lang="en-US" sz="2800" dirty="0" smtClean="0">
                <a:solidFill>
                  <a:srgbClr val="C00000"/>
                </a:solidFill>
                <a:latin typeface="Centaur" pitchFamily="18" charset="0"/>
              </a:rPr>
              <a:t>Major changes </a:t>
            </a:r>
            <a:r>
              <a:rPr lang="en-US" sz="2800" dirty="0" smtClean="0">
                <a:latin typeface="Centaur" pitchFamily="18" charset="0"/>
              </a:rPr>
              <a:t>in the logical structure of a subsystem such as change in queue discipline for waiting-line model, or a change in the scheduling rule for a job shop model.</a:t>
            </a:r>
            <a:endParaRPr lang="en-US" sz="2800" dirty="0">
              <a:latin typeface="Centaur"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7780" y="0"/>
            <a:ext cx="10599420" cy="6858000"/>
          </a:xfrm>
        </p:spPr>
        <p:txBody>
          <a:bodyPr/>
          <a:lstStyle/>
          <a:p>
            <a:pPr marL="653796" indent="-571500">
              <a:buClrTx/>
              <a:buFont typeface="+mj-lt"/>
              <a:buAutoNum type="romanLcPeriod" startAt="4"/>
            </a:pPr>
            <a:r>
              <a:rPr lang="en-US" sz="2800" dirty="0" smtClean="0">
                <a:solidFill>
                  <a:srgbClr val="C00000"/>
                </a:solidFill>
                <a:latin typeface="Centaur" pitchFamily="18" charset="0"/>
              </a:rPr>
              <a:t>Major changes </a:t>
            </a:r>
            <a:r>
              <a:rPr lang="en-US" sz="2800" dirty="0" smtClean="0">
                <a:latin typeface="Centaur" pitchFamily="18" charset="0"/>
              </a:rPr>
              <a:t>involving a different design for the new system such as computerized inventory control system replacing a non computerized system </a:t>
            </a:r>
            <a:r>
              <a:rPr lang="en-US" dirty="0" smtClean="0"/>
              <a:t>.</a:t>
            </a:r>
          </a:p>
          <a:p>
            <a:pPr>
              <a:lnSpc>
                <a:spcPct val="150000"/>
              </a:lnSpc>
            </a:pPr>
            <a:r>
              <a:rPr lang="en-US" sz="2800" dirty="0" smtClean="0">
                <a:latin typeface="Centaur" pitchFamily="18" charset="0"/>
              </a:rPr>
              <a:t>If the change to the computerized representation of the system is minor such as in items one or two these change can be carefully verified and output from new model can be accepted with considerable confidence.</a:t>
            </a:r>
            <a:endParaRPr lang="en-US" sz="2800" dirty="0">
              <a:latin typeface="Centaur"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887200" cy="533400"/>
          </a:xfrm>
        </p:spPr>
        <p:txBody>
          <a:bodyPr>
            <a:normAutofit/>
          </a:bodyPr>
          <a:lstStyle/>
          <a:p>
            <a:pPr algn="ctr"/>
            <a:r>
              <a:rPr lang="en-US" sz="2500" dirty="0" smtClean="0">
                <a:solidFill>
                  <a:schemeClr val="tx1"/>
                </a:solidFill>
                <a:effectLst/>
                <a:latin typeface="Algerian" pitchFamily="82" charset="0"/>
              </a:rPr>
              <a:t>Input-Output Validation: Using Historical Input Data</a:t>
            </a:r>
            <a:endParaRPr lang="en-US" sz="2500" dirty="0">
              <a:solidFill>
                <a:schemeClr val="tx1"/>
              </a:solidFill>
              <a:effectLst/>
              <a:latin typeface="Algerian" pitchFamily="82" charset="0"/>
            </a:endParaRPr>
          </a:p>
        </p:txBody>
      </p:sp>
      <p:sp>
        <p:nvSpPr>
          <p:cNvPr id="5" name="Content Placeholder 4"/>
          <p:cNvSpPr>
            <a:spLocks noGrp="1"/>
          </p:cNvSpPr>
          <p:nvPr>
            <p:ph idx="1"/>
          </p:nvPr>
        </p:nvSpPr>
        <p:spPr>
          <a:xfrm>
            <a:off x="1287780" y="685800"/>
            <a:ext cx="10599420" cy="6172200"/>
          </a:xfrm>
        </p:spPr>
        <p:txBody>
          <a:bodyPr>
            <a:normAutofit/>
          </a:bodyPr>
          <a:lstStyle/>
          <a:p>
            <a:pPr>
              <a:buBlip>
                <a:blip r:embed="rId2"/>
              </a:buBlip>
            </a:pPr>
            <a:r>
              <a:rPr lang="en-US" dirty="0" smtClean="0">
                <a:latin typeface="Centaur" pitchFamily="18" charset="0"/>
              </a:rPr>
              <a:t>An alternative to generating input data: </a:t>
            </a:r>
          </a:p>
          <a:p>
            <a:pPr>
              <a:buBlip>
                <a:blip r:embed="rId2"/>
              </a:buBlip>
            </a:pPr>
            <a:r>
              <a:rPr lang="en-US" dirty="0" smtClean="0">
                <a:latin typeface="Centaur" pitchFamily="18" charset="0"/>
              </a:rPr>
              <a:t> Use the actual historical record. </a:t>
            </a:r>
          </a:p>
          <a:p>
            <a:pPr>
              <a:buBlip>
                <a:blip r:embed="rId2"/>
              </a:buBlip>
            </a:pPr>
            <a:r>
              <a:rPr lang="en-US" dirty="0" smtClean="0">
                <a:latin typeface="Centaur" pitchFamily="18" charset="0"/>
              </a:rPr>
              <a:t> Drive the simulation model with the historical record and then compare model output to system data.</a:t>
            </a:r>
          </a:p>
          <a:p>
            <a:pPr>
              <a:buBlip>
                <a:blip r:embed="rId2"/>
              </a:buBlip>
            </a:pPr>
            <a:r>
              <a:rPr lang="en-US" dirty="0" smtClean="0">
                <a:latin typeface="Centaur" pitchFamily="18" charset="0"/>
              </a:rPr>
              <a:t> In the bank example, use the recorded interarrival and service times for the customers </a:t>
            </a:r>
          </a:p>
          <a:p>
            <a:pPr>
              <a:buBlip>
                <a:blip r:embed="rId2"/>
              </a:buBlip>
            </a:pPr>
            <a:r>
              <a:rPr lang="en-US" dirty="0" smtClean="0">
                <a:latin typeface="Centaur" pitchFamily="18" charset="0"/>
              </a:rPr>
              <a:t>Procedure and validation process: similar to the approach used for system generated input data.</a:t>
            </a:r>
          </a:p>
          <a:p>
            <a:pPr>
              <a:buNone/>
            </a:pPr>
            <a:endParaRPr lang="en-US"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780" y="0"/>
            <a:ext cx="10599420" cy="609600"/>
          </a:xfrm>
        </p:spPr>
        <p:txBody>
          <a:bodyPr>
            <a:noAutofit/>
          </a:bodyPr>
          <a:lstStyle/>
          <a:p>
            <a:r>
              <a:rPr lang="en-US" sz="2600" b="1" dirty="0" smtClean="0">
                <a:latin typeface="Algerian" pitchFamily="82" charset="0"/>
              </a:rPr>
              <a:t>Input-Output Validation: Using a Turing Test</a:t>
            </a:r>
            <a:endParaRPr lang="en-US" sz="2600" dirty="0">
              <a:latin typeface="Algerian" pitchFamily="82" charset="0"/>
            </a:endParaRPr>
          </a:p>
        </p:txBody>
      </p:sp>
      <p:sp>
        <p:nvSpPr>
          <p:cNvPr id="3" name="Content Placeholder 2"/>
          <p:cNvSpPr>
            <a:spLocks noGrp="1"/>
          </p:cNvSpPr>
          <p:nvPr>
            <p:ph idx="1"/>
          </p:nvPr>
        </p:nvSpPr>
        <p:spPr>
          <a:xfrm>
            <a:off x="1386840" y="609600"/>
            <a:ext cx="10500360" cy="6248400"/>
          </a:xfrm>
        </p:spPr>
        <p:txBody>
          <a:bodyPr>
            <a:noAutofit/>
          </a:bodyPr>
          <a:lstStyle/>
          <a:p>
            <a:pPr>
              <a:buBlip>
                <a:blip r:embed="rId2"/>
              </a:buBlip>
            </a:pPr>
            <a:r>
              <a:rPr lang="en-US" sz="2400" dirty="0" smtClean="0">
                <a:latin typeface="Centaur" pitchFamily="18" charset="0"/>
              </a:rPr>
              <a:t>Use in addition to statistical test, or when no statistical test is readily applicable.</a:t>
            </a:r>
          </a:p>
          <a:p>
            <a:pPr>
              <a:buBlip>
                <a:blip r:embed="rId2"/>
              </a:buBlip>
            </a:pPr>
            <a:endParaRPr lang="en-US" sz="2800" dirty="0" smtClean="0">
              <a:latin typeface="Centaur" pitchFamily="18" charset="0"/>
            </a:endParaRPr>
          </a:p>
          <a:p>
            <a:pPr>
              <a:buBlip>
                <a:blip r:embed="rId2"/>
              </a:buBlip>
            </a:pPr>
            <a:endParaRPr lang="en-US" sz="2800" dirty="0" smtClean="0">
              <a:latin typeface="Centaur" pitchFamily="18" charset="0"/>
            </a:endParaRPr>
          </a:p>
          <a:p>
            <a:pPr>
              <a:buBlip>
                <a:blip r:embed="rId2"/>
              </a:buBlip>
            </a:pPr>
            <a:endParaRPr lang="en-US" sz="2800" dirty="0" smtClean="0">
              <a:latin typeface="Centaur" pitchFamily="18" charset="0"/>
            </a:endParaRPr>
          </a:p>
          <a:p>
            <a:pPr>
              <a:buBlip>
                <a:blip r:embed="rId2"/>
              </a:buBlip>
            </a:pPr>
            <a:r>
              <a:rPr lang="en-US" sz="2400" dirty="0" smtClean="0">
                <a:latin typeface="Centaur" pitchFamily="18" charset="0"/>
              </a:rPr>
              <a:t>Utilize persons’ knowledge about the system.</a:t>
            </a:r>
          </a:p>
          <a:p>
            <a:pPr>
              <a:buNone/>
            </a:pPr>
            <a:r>
              <a:rPr lang="en-US" sz="2400" dirty="0" smtClean="0">
                <a:latin typeface="Centaur" pitchFamily="18" charset="0"/>
              </a:rPr>
              <a:t> For example</a:t>
            </a:r>
            <a:r>
              <a:rPr lang="en-US" sz="2800" dirty="0" smtClean="0">
                <a:latin typeface="Centaur" pitchFamily="18" charset="0"/>
              </a:rPr>
              <a:t>:</a:t>
            </a:r>
          </a:p>
          <a:p>
            <a:pPr lvl="2">
              <a:buFont typeface="Wingdings" pitchFamily="2" charset="2"/>
              <a:buChar char="Ø"/>
            </a:pPr>
            <a:r>
              <a:rPr lang="en-US" sz="2000" dirty="0" smtClean="0">
                <a:latin typeface="Centaur" pitchFamily="18" charset="0"/>
              </a:rPr>
              <a:t> Present </a:t>
            </a:r>
            <a:r>
              <a:rPr lang="en-US" sz="2000" dirty="0" smtClean="0">
                <a:latin typeface="Calibri" pitchFamily="34" charset="0"/>
              </a:rPr>
              <a:t>10</a:t>
            </a:r>
            <a:r>
              <a:rPr lang="en-US" sz="2000" dirty="0" smtClean="0">
                <a:latin typeface="Centaur" pitchFamily="18" charset="0"/>
              </a:rPr>
              <a:t> system performance reports to a manager of the system. Five of them are from the real system and the rest are </a:t>
            </a:r>
            <a:r>
              <a:rPr lang="en-US" sz="2000" dirty="0" smtClean="0">
                <a:solidFill>
                  <a:srgbClr val="C00000"/>
                </a:solidFill>
                <a:latin typeface="Centaur" pitchFamily="18" charset="0"/>
              </a:rPr>
              <a:t>“fake” </a:t>
            </a:r>
            <a:r>
              <a:rPr lang="en-US" sz="2000" dirty="0" smtClean="0">
                <a:latin typeface="Centaur" pitchFamily="18" charset="0"/>
              </a:rPr>
              <a:t>reports based on simulation output data.</a:t>
            </a:r>
          </a:p>
          <a:p>
            <a:pPr lvl="2">
              <a:buFont typeface="Wingdings" pitchFamily="2" charset="2"/>
              <a:buChar char="Ø"/>
            </a:pPr>
            <a:r>
              <a:rPr lang="en-US" sz="2000" dirty="0" smtClean="0">
                <a:latin typeface="Centaur" pitchFamily="18" charset="0"/>
              </a:rPr>
              <a:t> If the person identifies a substantial number of the fake reports, interview the person to get information for model improvement.</a:t>
            </a:r>
          </a:p>
          <a:p>
            <a:pPr lvl="2">
              <a:buFont typeface="Wingdings" pitchFamily="2" charset="2"/>
              <a:buChar char="Ø"/>
            </a:pPr>
            <a:r>
              <a:rPr lang="en-US" sz="2000" dirty="0" smtClean="0">
                <a:latin typeface="Centaur" pitchFamily="18" charset="0"/>
              </a:rPr>
              <a:t>If the person cannot distinguish between fake and real reports with consistency, conclude that the test gives no evidence of model inadequacy.</a:t>
            </a:r>
            <a:endParaRPr lang="en-US" sz="2000" dirty="0">
              <a:latin typeface="Centaur" pitchFamily="18" charset="0"/>
            </a:endParaRPr>
          </a:p>
        </p:txBody>
      </p:sp>
      <p:pic>
        <p:nvPicPr>
          <p:cNvPr id="1027" name="Picture 3"/>
          <p:cNvPicPr>
            <a:picLocks noChangeAspect="1" noChangeArrowheads="1"/>
          </p:cNvPicPr>
          <p:nvPr/>
        </p:nvPicPr>
        <p:blipFill>
          <a:blip r:embed="rId3"/>
          <a:srcRect/>
          <a:stretch>
            <a:fillRect/>
          </a:stretch>
        </p:blipFill>
        <p:spPr bwMode="auto">
          <a:xfrm>
            <a:off x="1485900" y="1524000"/>
            <a:ext cx="9707880" cy="144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82296" indent="0">
              <a:buNone/>
            </a:pPr>
            <a:r>
              <a:rPr lang="en-US" dirty="0" smtClean="0"/>
              <a:t> </a:t>
            </a:r>
          </a:p>
          <a:p>
            <a:pPr marL="82296" indent="0">
              <a:buNone/>
            </a:pPr>
            <a:r>
              <a:rPr lang="en-US" sz="11500" dirty="0" smtClean="0">
                <a:solidFill>
                  <a:srgbClr val="FF0000"/>
                </a:solidFill>
              </a:rPr>
              <a:t>THANK YOU ?</a:t>
            </a:r>
            <a:endParaRPr lang="en-US" dirty="0">
              <a:solidFill>
                <a:srgbClr val="FF0000"/>
              </a:solidFill>
            </a:endParaRPr>
          </a:p>
        </p:txBody>
      </p:sp>
    </p:spTree>
    <p:extLst>
      <p:ext uri="{BB962C8B-B14F-4D97-AF65-F5344CB8AC3E}">
        <p14:creationId xmlns:p14="http://schemas.microsoft.com/office/powerpoint/2010/main" val="4273951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887200" cy="914400"/>
          </a:xfrm>
        </p:spPr>
        <p:txBody>
          <a:bodyPr>
            <a:normAutofit/>
          </a:bodyPr>
          <a:lstStyle/>
          <a:p>
            <a:pPr algn="ctr"/>
            <a:r>
              <a:rPr lang="en-US" sz="2400" b="1" dirty="0" smtClean="0">
                <a:latin typeface="Algerian" pitchFamily="82" charset="0"/>
              </a:rPr>
              <a:t>VERIFICATION AND VALIDATION OF SIMULATION MODELS</a:t>
            </a:r>
            <a:endParaRPr lang="en-US" sz="2400" b="1" dirty="0">
              <a:latin typeface="Algerian" pitchFamily="82" charset="0"/>
            </a:endParaRPr>
          </a:p>
        </p:txBody>
      </p:sp>
      <p:sp>
        <p:nvSpPr>
          <p:cNvPr id="3" name="Content Placeholder 2"/>
          <p:cNvSpPr>
            <a:spLocks noGrp="1"/>
          </p:cNvSpPr>
          <p:nvPr>
            <p:ph idx="1"/>
          </p:nvPr>
        </p:nvSpPr>
        <p:spPr>
          <a:xfrm>
            <a:off x="1287780" y="685800"/>
            <a:ext cx="10599420" cy="6172200"/>
          </a:xfrm>
        </p:spPr>
        <p:txBody>
          <a:bodyPr>
            <a:normAutofit/>
          </a:bodyPr>
          <a:lstStyle/>
          <a:p>
            <a:pPr>
              <a:buBlip>
                <a:blip r:embed="rId2"/>
              </a:buBlip>
            </a:pPr>
            <a:r>
              <a:rPr lang="en-US" sz="2800" dirty="0" smtClean="0">
                <a:latin typeface="Centaur" pitchFamily="18" charset="0"/>
              </a:rPr>
              <a:t>One of the most difficult problems facing the simulation analyst is determining whether a simulation model is an accurate representation of the actual system being studied( i.e., whether the model is valid).</a:t>
            </a:r>
          </a:p>
          <a:p>
            <a:pPr>
              <a:buBlip>
                <a:blip r:embed="rId2"/>
              </a:buBlip>
            </a:pPr>
            <a:r>
              <a:rPr lang="en-US" sz="2800" dirty="0" smtClean="0">
                <a:latin typeface="Centaur" pitchFamily="18" charset="0"/>
              </a:rPr>
              <a:t>If the simulation model is not valid, then any conclusions derived from   it is of virtually no value.</a:t>
            </a:r>
          </a:p>
          <a:p>
            <a:pPr>
              <a:buBlip>
                <a:blip r:embed="rId2"/>
              </a:buBlip>
            </a:pPr>
            <a:r>
              <a:rPr lang="en-US" sz="2800" dirty="0" smtClean="0">
                <a:latin typeface="Centaur" pitchFamily="18" charset="0"/>
              </a:rPr>
              <a:t>Validation and verification are two   of the most important steps in any simulation project</a:t>
            </a:r>
          </a:p>
          <a:p>
            <a:pPr>
              <a:buBlip>
                <a:blip r:embed="rId2"/>
              </a:buBlip>
            </a:pPr>
            <a:r>
              <a:rPr lang="en-US" sz="2800" b="1" dirty="0" smtClean="0">
                <a:solidFill>
                  <a:srgbClr val="C00000"/>
                </a:solidFill>
                <a:latin typeface="Centaur" pitchFamily="18" charset="0"/>
              </a:rPr>
              <a:t>Validation</a:t>
            </a:r>
            <a:r>
              <a:rPr lang="en-US" sz="2800" dirty="0" smtClean="0">
                <a:latin typeface="Centaur" pitchFamily="18" charset="0"/>
              </a:rPr>
              <a:t> is the process of determining whether the conceptual model is an accurate representation of the actual system being analyzed. </a:t>
            </a:r>
          </a:p>
          <a:p>
            <a:pPr>
              <a:buBlip>
                <a:blip r:embed="rId2"/>
              </a:buBlip>
            </a:pPr>
            <a:r>
              <a:rPr lang="en-US" sz="2800" dirty="0" smtClean="0">
                <a:latin typeface="Centaur" pitchFamily="18" charset="0"/>
              </a:rPr>
              <a:t>Validation deals with building the right model.</a:t>
            </a:r>
          </a:p>
          <a:p>
            <a:pPr>
              <a:buBlip>
                <a:blip r:embed="rId2"/>
              </a:buBlip>
            </a:pPr>
            <a:r>
              <a:rPr lang="en-US" sz="2800" b="1" dirty="0" smtClean="0">
                <a:solidFill>
                  <a:srgbClr val="C00000"/>
                </a:solidFill>
                <a:latin typeface="Centaur" pitchFamily="18" charset="0"/>
              </a:rPr>
              <a:t>Verification</a:t>
            </a:r>
            <a:r>
              <a:rPr lang="en-US" sz="2800" dirty="0" smtClean="0">
                <a:latin typeface="Centaur" pitchFamily="18" charset="0"/>
              </a:rPr>
              <a:t> is the process of determining whether a simulation computer program works as intended (i.e., debugging the computer program). </a:t>
            </a:r>
          </a:p>
          <a:p>
            <a:pPr>
              <a:buBlip>
                <a:blip r:embed="rId2"/>
              </a:buBlip>
            </a:pPr>
            <a:r>
              <a:rPr lang="en-US" sz="2800" dirty="0" smtClean="0">
                <a:latin typeface="Centaur" pitchFamily="18" charset="0"/>
              </a:rPr>
              <a:t>Verification deals with building the model right.</a:t>
            </a:r>
          </a:p>
          <a:p>
            <a:endParaRPr lang="en-US" sz="2400" dirty="0" smtClean="0">
              <a:latin typeface="Centaur" pitchFamily="18" charset="0"/>
            </a:endParaRP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a:srcRect/>
          <a:stretch>
            <a:fillRect/>
          </a:stretch>
        </p:blipFill>
        <p:spPr bwMode="auto">
          <a:xfrm>
            <a:off x="1287780" y="0"/>
            <a:ext cx="1059942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780" y="228600"/>
            <a:ext cx="10599420" cy="762000"/>
          </a:xfrm>
        </p:spPr>
        <p:txBody>
          <a:bodyPr>
            <a:normAutofit/>
          </a:bodyPr>
          <a:lstStyle/>
          <a:p>
            <a:pPr algn="ctr"/>
            <a:r>
              <a:rPr lang="en-US" sz="3100" dirty="0" smtClean="0">
                <a:effectLst/>
                <a:latin typeface="Algerian" pitchFamily="82" charset="0"/>
              </a:rPr>
              <a:t>Model Building, Verification and Validation</a:t>
            </a:r>
            <a:endParaRPr lang="en-US" dirty="0"/>
          </a:p>
        </p:txBody>
      </p:sp>
      <p:sp>
        <p:nvSpPr>
          <p:cNvPr id="3" name="Content Placeholder 2"/>
          <p:cNvSpPr>
            <a:spLocks noGrp="1"/>
          </p:cNvSpPr>
          <p:nvPr>
            <p:ph idx="1"/>
          </p:nvPr>
        </p:nvSpPr>
        <p:spPr>
          <a:xfrm>
            <a:off x="1287780" y="609600"/>
            <a:ext cx="10599420" cy="6248400"/>
          </a:xfrm>
        </p:spPr>
        <p:txBody>
          <a:bodyPr>
            <a:normAutofit/>
          </a:bodyPr>
          <a:lstStyle/>
          <a:p>
            <a:pPr>
              <a:buNone/>
            </a:pPr>
            <a:endParaRPr lang="en-US" sz="2800" dirty="0" smtClean="0">
              <a:latin typeface="Centaur" pitchFamily="18" charset="0"/>
            </a:endParaRPr>
          </a:p>
          <a:p>
            <a:pPr>
              <a:buNone/>
            </a:pPr>
            <a:r>
              <a:rPr lang="en-US" dirty="0" smtClean="0">
                <a:latin typeface="Centaur" pitchFamily="18" charset="0"/>
              </a:rPr>
              <a:t>The first step in model building consists of</a:t>
            </a:r>
          </a:p>
          <a:p>
            <a:pPr marL="916686" lvl="1" indent="-514350">
              <a:buClrTx/>
              <a:buFont typeface="+mj-lt"/>
              <a:buAutoNum type="romanLcPeriod"/>
            </a:pPr>
            <a:r>
              <a:rPr lang="en-US" dirty="0" smtClean="0">
                <a:latin typeface="Centaur" pitchFamily="18" charset="0"/>
              </a:rPr>
              <a:t>observing the real system </a:t>
            </a:r>
          </a:p>
          <a:p>
            <a:pPr marL="916686" lvl="1" indent="-514350">
              <a:buClrTx/>
              <a:buFont typeface="+mj-lt"/>
              <a:buAutoNum type="romanLcPeriod"/>
            </a:pPr>
            <a:r>
              <a:rPr lang="en-US" dirty="0" smtClean="0">
                <a:latin typeface="Centaur" pitchFamily="18" charset="0"/>
              </a:rPr>
              <a:t>observing  the interactions among its various components</a:t>
            </a:r>
          </a:p>
          <a:p>
            <a:pPr marL="916686" lvl="1" indent="-514350">
              <a:buClrTx/>
              <a:buFont typeface="+mj-lt"/>
              <a:buAutoNum type="romanLcPeriod"/>
            </a:pPr>
            <a:r>
              <a:rPr lang="en-US" dirty="0" smtClean="0">
                <a:latin typeface="Centaur" pitchFamily="18" charset="0"/>
              </a:rPr>
              <a:t>collecting data on its behavior</a:t>
            </a:r>
          </a:p>
          <a:p>
            <a:pPr marL="642366" indent="-514350">
              <a:buClrTx/>
              <a:buNone/>
            </a:pPr>
            <a:r>
              <a:rPr lang="en-US" dirty="0" smtClean="0">
                <a:latin typeface="Centaur" pitchFamily="18" charset="0"/>
              </a:rPr>
              <a:t>The second step in model building is the construction of a conceptual model</a:t>
            </a:r>
          </a:p>
          <a:p>
            <a:pPr marL="916686" lvl="1" indent="-514350">
              <a:buClrTx/>
              <a:buFont typeface="+mj-lt"/>
              <a:buAutoNum type="romanLcPeriod"/>
            </a:pPr>
            <a:r>
              <a:rPr lang="en-US" dirty="0" smtClean="0">
                <a:latin typeface="Centaur" pitchFamily="18" charset="0"/>
              </a:rPr>
              <a:t>a collection of assumptions on the components</a:t>
            </a:r>
          </a:p>
          <a:p>
            <a:pPr marL="916686" lvl="1" indent="-514350">
              <a:buClrTx/>
              <a:buFont typeface="+mj-lt"/>
              <a:buAutoNum type="romanLcPeriod"/>
            </a:pPr>
            <a:r>
              <a:rPr lang="en-US" dirty="0" smtClean="0">
                <a:latin typeface="Centaur" pitchFamily="18" charset="0"/>
              </a:rPr>
              <a:t>structure of the system</a:t>
            </a:r>
          </a:p>
          <a:p>
            <a:pPr marL="916686" lvl="1" indent="-514350">
              <a:buClrTx/>
              <a:buFont typeface="+mj-lt"/>
              <a:buAutoNum type="romanLcPeriod"/>
            </a:pPr>
            <a:r>
              <a:rPr lang="en-US" dirty="0" smtClean="0">
                <a:latin typeface="Centaur" pitchFamily="18" charset="0"/>
              </a:rPr>
              <a:t>hypotheses on the values of model input parameters</a:t>
            </a:r>
          </a:p>
          <a:p>
            <a:pPr marL="916686" lvl="1" indent="-514350">
              <a:buClrTx/>
              <a:buNone/>
            </a:pPr>
            <a:endParaRPr lang="en-US" dirty="0" smtClean="0">
              <a:latin typeface="Centaur" pitchFamily="18" charset="0"/>
            </a:endParaRPr>
          </a:p>
          <a:p>
            <a:pPr marL="642366" indent="-514350">
              <a:buClrTx/>
              <a:buNone/>
            </a:pPr>
            <a:endParaRPr lang="en-US" sz="2800" dirty="0" smtClean="0">
              <a:latin typeface="Centaur" pitchFamily="18" charset="0"/>
            </a:endParaRPr>
          </a:p>
          <a:p>
            <a:pPr marL="916686" lvl="1" indent="-514350">
              <a:buClrTx/>
              <a:buNone/>
            </a:pPr>
            <a:endParaRPr lang="en-US" sz="2400" dirty="0" smtClean="0">
              <a:latin typeface="Centaur"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887200" cy="685800"/>
          </a:xfrm>
        </p:spPr>
        <p:txBody>
          <a:bodyPr>
            <a:normAutofit/>
          </a:bodyPr>
          <a:lstStyle/>
          <a:p>
            <a:pPr algn="ctr"/>
            <a:r>
              <a:rPr lang="en-US" sz="2400" b="1" dirty="0" smtClean="0">
                <a:latin typeface="Centaur" pitchFamily="18" charset="0"/>
              </a:rPr>
              <a:t>Figure-5.1: Model building, Verification and Validation</a:t>
            </a:r>
            <a:endParaRPr lang="en-US" sz="2400" dirty="0">
              <a:latin typeface="Centaur" pitchFamily="18" charset="0"/>
            </a:endParaRPr>
          </a:p>
        </p:txBody>
      </p:sp>
      <p:pic>
        <p:nvPicPr>
          <p:cNvPr id="4" name="Picture 6" descr="10-1"/>
          <p:cNvPicPr>
            <a:picLocks noGrp="1" noChangeAspect="1" noChangeArrowheads="1"/>
          </p:cNvPicPr>
          <p:nvPr>
            <p:ph idx="1"/>
          </p:nvPr>
        </p:nvPicPr>
        <p:blipFill>
          <a:blip r:embed="rId2"/>
          <a:srcRect/>
          <a:stretch>
            <a:fillRect/>
          </a:stretch>
        </p:blipFill>
        <p:spPr>
          <a:xfrm>
            <a:off x="1584960" y="609600"/>
            <a:ext cx="9806940" cy="4800600"/>
          </a:xfrm>
          <a:noFill/>
        </p:spPr>
      </p:pic>
      <p:sp>
        <p:nvSpPr>
          <p:cNvPr id="5" name="TextBox 4"/>
          <p:cNvSpPr txBox="1"/>
          <p:nvPr/>
        </p:nvSpPr>
        <p:spPr>
          <a:xfrm>
            <a:off x="1485900" y="5750004"/>
            <a:ext cx="10401300" cy="1107996"/>
          </a:xfrm>
          <a:prstGeom prst="rect">
            <a:avLst/>
          </a:prstGeom>
          <a:noFill/>
        </p:spPr>
        <p:txBody>
          <a:bodyPr wrap="square" rtlCol="0">
            <a:spAutoFit/>
          </a:bodyPr>
          <a:lstStyle/>
          <a:p>
            <a:r>
              <a:rPr lang="en-US" sz="2400" dirty="0" smtClean="0">
                <a:latin typeface="Centaur" pitchFamily="18" charset="0"/>
              </a:rPr>
              <a:t>The third step is the translation of the operational model into a computer recognizable form of computerized model.</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780" y="0"/>
            <a:ext cx="10326014" cy="838200"/>
          </a:xfrm>
        </p:spPr>
        <p:txBody>
          <a:bodyPr>
            <a:normAutofit fontScale="90000"/>
          </a:bodyPr>
          <a:lstStyle/>
          <a:p>
            <a:pPr algn="ctr"/>
            <a:r>
              <a:rPr lang="en-US" sz="3600" b="1" dirty="0" smtClean="0">
                <a:latin typeface="Algerian" pitchFamily="82" charset="0"/>
              </a:rPr>
              <a:t>Verification of Simulation Models</a:t>
            </a:r>
            <a:r>
              <a:rPr lang="en-US" sz="2800" dirty="0" smtClean="0">
                <a:latin typeface="Algerian" pitchFamily="82" charset="0"/>
              </a:rPr>
              <a:t/>
            </a:r>
            <a:br>
              <a:rPr lang="en-US" sz="2800" dirty="0" smtClean="0">
                <a:latin typeface="Algerian" pitchFamily="82" charset="0"/>
              </a:rPr>
            </a:br>
            <a:endParaRPr lang="en-US" sz="2800" dirty="0">
              <a:latin typeface="Algerian" pitchFamily="82" charset="0"/>
            </a:endParaRPr>
          </a:p>
        </p:txBody>
      </p:sp>
      <p:sp>
        <p:nvSpPr>
          <p:cNvPr id="3" name="Content Placeholder 2"/>
          <p:cNvSpPr>
            <a:spLocks noGrp="1"/>
          </p:cNvSpPr>
          <p:nvPr>
            <p:ph idx="1"/>
          </p:nvPr>
        </p:nvSpPr>
        <p:spPr>
          <a:xfrm>
            <a:off x="1386840" y="457200"/>
            <a:ext cx="10500360" cy="6400800"/>
          </a:xfrm>
        </p:spPr>
        <p:txBody>
          <a:bodyPr>
            <a:normAutofit/>
          </a:bodyPr>
          <a:lstStyle/>
          <a:p>
            <a:r>
              <a:rPr lang="en-US" sz="2400" dirty="0" smtClean="0">
                <a:latin typeface="Centaur" pitchFamily="18" charset="0"/>
              </a:rPr>
              <a:t>The purpose of model verification is to assure that the conceptual model is reflected accurately in the computerized representation.</a:t>
            </a:r>
          </a:p>
          <a:p>
            <a:r>
              <a:rPr lang="en-US" sz="2400" b="1" dirty="0" smtClean="0">
                <a:latin typeface="Centaur" pitchFamily="18" charset="0"/>
              </a:rPr>
              <a:t>Suggestions in the verification process</a:t>
            </a:r>
          </a:p>
          <a:p>
            <a:pPr marL="813816" lvl="1" indent="-457200">
              <a:buClrTx/>
              <a:buFont typeface="+mj-lt"/>
              <a:buAutoNum type="arabicPeriod"/>
            </a:pPr>
            <a:r>
              <a:rPr lang="en-US" sz="2400" dirty="0" smtClean="0"/>
              <a:t>Have someone else check the model.</a:t>
            </a:r>
          </a:p>
          <a:p>
            <a:pPr marL="813816" lvl="1" indent="-457200">
              <a:buClrTx/>
              <a:buFont typeface="+mj-lt"/>
              <a:buAutoNum type="arabicPeriod"/>
            </a:pPr>
            <a:r>
              <a:rPr lang="en-US" sz="2400" dirty="0" smtClean="0"/>
              <a:t>Make a flow diagram that includes each logically possible action a system can take when an event occurs.</a:t>
            </a:r>
          </a:p>
          <a:p>
            <a:pPr marL="813816" lvl="1" indent="-457200">
              <a:buClrTx/>
              <a:buFont typeface="+mj-lt"/>
              <a:buAutoNum type="arabicPeriod"/>
            </a:pPr>
            <a:r>
              <a:rPr lang="en-US" sz="2400" dirty="0" smtClean="0"/>
              <a:t>Closely examine the model output for reasonableness under a variety of input parameter settings</a:t>
            </a:r>
          </a:p>
          <a:p>
            <a:pPr marL="813816" lvl="1" indent="-457200">
              <a:buClrTx/>
              <a:buFont typeface="+mj-lt"/>
              <a:buAutoNum type="arabicPeriod"/>
            </a:pPr>
            <a:r>
              <a:rPr lang="en-US" sz="2400" dirty="0" smtClean="0"/>
              <a:t>Print the input parameters at the end of the simulation, make sure they have not been changed inadvertently.</a:t>
            </a:r>
          </a:p>
          <a:p>
            <a:pPr marL="813816" lvl="1" indent="-457200">
              <a:buClrTx/>
              <a:buFont typeface="+mj-lt"/>
              <a:buAutoNum type="arabicPeriod"/>
            </a:pPr>
            <a:r>
              <a:rPr lang="en-US" sz="2400" dirty="0" smtClean="0"/>
              <a:t>Make the computerized representation of self-documenting as possible.</a:t>
            </a:r>
          </a:p>
          <a:p>
            <a:pPr marL="813816" lvl="1" indent="-457200">
              <a:buClrTx/>
              <a:buFont typeface="+mj-lt"/>
              <a:buAutoNum type="arabicPeriod"/>
            </a:pPr>
            <a:r>
              <a:rPr lang="en-US" sz="2400" dirty="0" smtClean="0"/>
              <a:t>Verify the animation imitates the real system</a:t>
            </a:r>
          </a:p>
          <a:p>
            <a:pPr marL="813816" lvl="1" indent="-457200">
              <a:buClrTx/>
              <a:buFont typeface="+mj-lt"/>
              <a:buAutoNum type="arabicPeriod"/>
            </a:pPr>
            <a:r>
              <a:rPr lang="en-US" sz="2400" dirty="0" smtClean="0"/>
              <a:t>Graphical interfaces are recommended for accomplishing verification &amp; validation</a:t>
            </a:r>
          </a:p>
          <a:p>
            <a:pPr marL="813816" lvl="1" indent="-457200">
              <a:buClrTx/>
              <a:buFont typeface="+mj-lt"/>
              <a:buAutoNum type="arabicPeriod"/>
            </a:pPr>
            <a:endParaRPr lang="en-US" sz="2400" dirty="0" smtClean="0"/>
          </a:p>
          <a:p>
            <a:pPr marL="813816" lvl="1" indent="-457200">
              <a:buClrTx/>
              <a:buFont typeface="+mj-lt"/>
              <a:buAutoNum type="arabicPeriod"/>
            </a:pPr>
            <a:endParaRPr lang="en-US" sz="2400" dirty="0" smtClean="0">
              <a:latin typeface="Calibri" pitchFamily="34" charset="0"/>
            </a:endParaRPr>
          </a:p>
          <a:p>
            <a:pPr marL="539496" indent="-457200">
              <a:buClrTx/>
              <a:buFont typeface="+mj-lt"/>
              <a:buAutoNum type="arabicPeriod"/>
            </a:pPr>
            <a:endParaRPr lang="en-US" sz="2400" dirty="0">
              <a:latin typeface="Centaur"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780" y="0"/>
            <a:ext cx="10599420" cy="685800"/>
          </a:xfrm>
        </p:spPr>
        <p:txBody>
          <a:bodyPr>
            <a:normAutofit/>
          </a:bodyPr>
          <a:lstStyle/>
          <a:p>
            <a:r>
              <a:rPr lang="en-US" sz="3200" dirty="0" smtClean="0">
                <a:latin typeface="Algerian" pitchFamily="82" charset="0"/>
              </a:rPr>
              <a:t>Calibration and Validation of Models</a:t>
            </a:r>
            <a:endParaRPr lang="en-US" sz="3200" dirty="0">
              <a:latin typeface="Algerian" pitchFamily="82" charset="0"/>
            </a:endParaRPr>
          </a:p>
        </p:txBody>
      </p:sp>
      <p:sp>
        <p:nvSpPr>
          <p:cNvPr id="3" name="Content Placeholder 2"/>
          <p:cNvSpPr>
            <a:spLocks noGrp="1"/>
          </p:cNvSpPr>
          <p:nvPr>
            <p:ph idx="1"/>
          </p:nvPr>
        </p:nvSpPr>
        <p:spPr>
          <a:xfrm>
            <a:off x="1287780" y="685800"/>
            <a:ext cx="10326014" cy="6172200"/>
          </a:xfrm>
        </p:spPr>
        <p:txBody>
          <a:bodyPr/>
          <a:lstStyle/>
          <a:p>
            <a:pPr>
              <a:lnSpc>
                <a:spcPct val="150000"/>
              </a:lnSpc>
            </a:pPr>
            <a:r>
              <a:rPr lang="en-US" sz="2800" dirty="0" smtClean="0">
                <a:latin typeface="Centaur" pitchFamily="18" charset="0"/>
              </a:rPr>
              <a:t>Verification and validation although are conceptually distinct, usually are conducted simultaneously and interactively by the modeler.</a:t>
            </a:r>
          </a:p>
          <a:p>
            <a:pPr>
              <a:lnSpc>
                <a:spcPct val="150000"/>
              </a:lnSpc>
            </a:pPr>
            <a:r>
              <a:rPr lang="en-US" sz="2800" b="1" dirty="0" smtClean="0">
                <a:solidFill>
                  <a:srgbClr val="C00000"/>
                </a:solidFill>
                <a:latin typeface="Centaur" pitchFamily="18" charset="0"/>
              </a:rPr>
              <a:t>Validation:</a:t>
            </a:r>
            <a:r>
              <a:rPr lang="en-US" sz="2800" dirty="0" smtClean="0">
                <a:latin typeface="Centaur" pitchFamily="18" charset="0"/>
              </a:rPr>
              <a:t> the overall process of comparing the model and its behavior to the real system.</a:t>
            </a:r>
          </a:p>
          <a:p>
            <a:pPr>
              <a:lnSpc>
                <a:spcPct val="150000"/>
              </a:lnSpc>
            </a:pPr>
            <a:r>
              <a:rPr lang="en-US" sz="2800" b="1" dirty="0" smtClean="0">
                <a:solidFill>
                  <a:srgbClr val="C00000"/>
                </a:solidFill>
                <a:latin typeface="Centaur" pitchFamily="18" charset="0"/>
              </a:rPr>
              <a:t>Calibration:</a:t>
            </a:r>
            <a:r>
              <a:rPr lang="en-US" sz="2800" dirty="0" smtClean="0">
                <a:solidFill>
                  <a:srgbClr val="C00000"/>
                </a:solidFill>
                <a:latin typeface="Centaur" pitchFamily="18" charset="0"/>
              </a:rPr>
              <a:t> </a:t>
            </a:r>
            <a:r>
              <a:rPr lang="en-US" sz="2800" dirty="0" smtClean="0">
                <a:latin typeface="Centaur" pitchFamily="18" charset="0"/>
              </a:rPr>
              <a:t>the iterative process of comparing the model to the real system and making adjustments.</a:t>
            </a:r>
          </a:p>
          <a:p>
            <a:pPr>
              <a:lnSpc>
                <a:spcPct val="150000"/>
              </a:lnSpc>
            </a:pPr>
            <a:r>
              <a:rPr lang="en-US" sz="2800" dirty="0" smtClean="0">
                <a:latin typeface="Centaur" pitchFamily="18" charset="0"/>
              </a:rPr>
              <a:t>The following Figure-5.2 shows the relationship of the model calibration to the overall validation process. </a:t>
            </a:r>
          </a:p>
          <a:p>
            <a:pPr>
              <a:lnSpc>
                <a:spcPct val="150000"/>
              </a:lnSpc>
            </a:pPr>
            <a:endParaRPr lang="en-US" sz="2800" dirty="0" smtClean="0">
              <a:latin typeface="Centaur" pitchFamily="18" charset="0"/>
            </a:endParaRPr>
          </a:p>
          <a:p>
            <a:endParaRPr lang="en-US" sz="2800" dirty="0" smtClean="0">
              <a:latin typeface="Centaur" pitchFamily="18" charset="0"/>
            </a:endParaRP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10-3"/>
          <p:cNvPicPr>
            <a:picLocks noGrp="1" noChangeAspect="1" noChangeArrowheads="1"/>
          </p:cNvPicPr>
          <p:nvPr>
            <p:ph idx="1"/>
          </p:nvPr>
        </p:nvPicPr>
        <p:blipFill>
          <a:blip r:embed="rId2"/>
          <a:srcRect/>
          <a:stretch>
            <a:fillRect/>
          </a:stretch>
        </p:blipFill>
        <p:spPr>
          <a:xfrm>
            <a:off x="1386840" y="0"/>
            <a:ext cx="10500360" cy="5105400"/>
          </a:xfrm>
          <a:noFill/>
        </p:spPr>
      </p:pic>
      <p:sp>
        <p:nvSpPr>
          <p:cNvPr id="5" name="TextBox 4"/>
          <p:cNvSpPr txBox="1"/>
          <p:nvPr/>
        </p:nvSpPr>
        <p:spPr>
          <a:xfrm>
            <a:off x="1287780" y="5257801"/>
            <a:ext cx="10599420" cy="938719"/>
          </a:xfrm>
          <a:prstGeom prst="rect">
            <a:avLst/>
          </a:prstGeom>
          <a:noFill/>
        </p:spPr>
        <p:txBody>
          <a:bodyPr wrap="square" rtlCol="0">
            <a:spAutoFit/>
          </a:bodyPr>
          <a:lstStyle/>
          <a:p>
            <a:pPr algn="ctr"/>
            <a:r>
              <a:rPr lang="en-US" sz="2700" b="1" dirty="0" smtClean="0">
                <a:latin typeface="Centaur" pitchFamily="18" charset="0"/>
              </a:rPr>
              <a:t>Figure-5.2: Iterative Process of Calibration model</a:t>
            </a:r>
            <a:endParaRPr lang="en-US" sz="2700" dirty="0" smtClean="0">
              <a:latin typeface="Centaur" pitchFamily="18" charset="0"/>
            </a:endParaRPr>
          </a:p>
          <a:p>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780" y="0"/>
            <a:ext cx="10599420" cy="685800"/>
          </a:xfrm>
        </p:spPr>
        <p:txBody>
          <a:bodyPr>
            <a:normAutofit/>
          </a:bodyPr>
          <a:lstStyle/>
          <a:p>
            <a:pPr algn="ctr"/>
            <a:r>
              <a:rPr lang="en-US" sz="3200" dirty="0" smtClean="0">
                <a:latin typeface="Algerian" pitchFamily="82" charset="0"/>
              </a:rPr>
              <a:t>Calibration and Validation</a:t>
            </a:r>
            <a:endParaRPr lang="en-US" sz="3200" dirty="0">
              <a:latin typeface="Algerian" pitchFamily="82" charset="0"/>
            </a:endParaRPr>
          </a:p>
        </p:txBody>
      </p:sp>
      <p:sp>
        <p:nvSpPr>
          <p:cNvPr id="3" name="Content Placeholder 2"/>
          <p:cNvSpPr>
            <a:spLocks noGrp="1"/>
          </p:cNvSpPr>
          <p:nvPr>
            <p:ph idx="1"/>
          </p:nvPr>
        </p:nvSpPr>
        <p:spPr>
          <a:xfrm>
            <a:off x="1287780" y="609600"/>
            <a:ext cx="10599420" cy="6248400"/>
          </a:xfrm>
        </p:spPr>
        <p:txBody>
          <a:bodyPr>
            <a:normAutofit/>
          </a:bodyPr>
          <a:lstStyle/>
          <a:p>
            <a:pPr>
              <a:buClrTx/>
              <a:buFont typeface="Wingdings" pitchFamily="2" charset="2"/>
              <a:buChar char="Ø"/>
            </a:pPr>
            <a:r>
              <a:rPr lang="en-US" dirty="0" smtClean="0">
                <a:latin typeface="Centaur" pitchFamily="18" charset="0"/>
              </a:rPr>
              <a:t>No model is ever a perfect representation of the system</a:t>
            </a:r>
          </a:p>
          <a:p>
            <a:pPr lvl="1">
              <a:buBlip>
                <a:blip r:embed="rId2"/>
              </a:buBlip>
            </a:pPr>
            <a:r>
              <a:rPr lang="en-US" sz="3200" dirty="0" smtClean="0">
                <a:latin typeface="Centaur" pitchFamily="18" charset="0"/>
              </a:rPr>
              <a:t>The modeler must weigh the possible, but not guaranteed, increase in model accuracy versus the cost of increased validation effort.</a:t>
            </a:r>
          </a:p>
          <a:p>
            <a:pPr>
              <a:buNone/>
            </a:pPr>
            <a:r>
              <a:rPr lang="en-US" dirty="0" smtClean="0">
                <a:latin typeface="Centaur" pitchFamily="18" charset="0"/>
              </a:rPr>
              <a:t>As an aid in the validation process, Naylor and Finger [1967] formulated a three step approach which has been widely followed:-</a:t>
            </a:r>
          </a:p>
          <a:p>
            <a:pPr marL="596646" indent="-514350">
              <a:buClrTx/>
              <a:buFont typeface="+mj-lt"/>
              <a:buAutoNum type="arabicPeriod"/>
            </a:pPr>
            <a:r>
              <a:rPr lang="en-US" dirty="0" smtClean="0">
                <a:latin typeface="Centaur" pitchFamily="18" charset="0"/>
              </a:rPr>
              <a:t> </a:t>
            </a:r>
            <a:r>
              <a:rPr lang="en-US" i="1" dirty="0" smtClean="0">
                <a:latin typeface="Centaur" pitchFamily="18" charset="0"/>
              </a:rPr>
              <a:t>Build a model that has high face validity. </a:t>
            </a:r>
          </a:p>
          <a:p>
            <a:pPr marL="596646" indent="-514350">
              <a:buClrTx/>
              <a:buFont typeface="+mj-lt"/>
              <a:buAutoNum type="arabicPeriod"/>
            </a:pPr>
            <a:r>
              <a:rPr lang="en-US" i="1" dirty="0" smtClean="0">
                <a:latin typeface="Centaur" pitchFamily="18" charset="0"/>
              </a:rPr>
              <a:t> Validate model assumptions.</a:t>
            </a:r>
          </a:p>
          <a:p>
            <a:pPr marL="596646" indent="-514350">
              <a:buClrTx/>
              <a:buFont typeface="+mj-lt"/>
              <a:buAutoNum type="arabicPeriod"/>
            </a:pPr>
            <a:r>
              <a:rPr lang="en-US" i="1" dirty="0" smtClean="0">
                <a:latin typeface="Centaur" pitchFamily="18" charset="0"/>
              </a:rPr>
              <a:t>Compare the model input-output transformations to corresponding input-output transformations for the real system</a:t>
            </a:r>
            <a:endParaRPr lang="en-US" i="1" dirty="0">
              <a:latin typeface="Centaur"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1329</TotalTime>
  <Words>1262</Words>
  <Application>Microsoft Office PowerPoint</Application>
  <PresentationFormat>Custom</PresentationFormat>
  <Paragraphs>107</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Algerian</vt:lpstr>
      <vt:lpstr>Arial</vt:lpstr>
      <vt:lpstr>Calibri</vt:lpstr>
      <vt:lpstr>Centaur</vt:lpstr>
      <vt:lpstr>Gill Sans MT</vt:lpstr>
      <vt:lpstr>Verdana</vt:lpstr>
      <vt:lpstr>Wingdings</vt:lpstr>
      <vt:lpstr>Wingdings 2</vt:lpstr>
      <vt:lpstr>Solstice</vt:lpstr>
      <vt:lpstr>PowerPoint Presentation</vt:lpstr>
      <vt:lpstr>VERIFICATION AND VALIDATION OF SIMULATION MODELS</vt:lpstr>
      <vt:lpstr>PowerPoint Presentation</vt:lpstr>
      <vt:lpstr>Model Building, Verification and Validation</vt:lpstr>
      <vt:lpstr>Figure-5.1: Model building, Verification and Validation</vt:lpstr>
      <vt:lpstr>Verification of Simulation Models </vt:lpstr>
      <vt:lpstr>Calibration and Validation of Models</vt:lpstr>
      <vt:lpstr>PowerPoint Presentation</vt:lpstr>
      <vt:lpstr>Calibration and Validation</vt:lpstr>
      <vt:lpstr>FACE VALIDITY</vt:lpstr>
      <vt:lpstr>Validation of Model Assumptions</vt:lpstr>
      <vt:lpstr> Analyzing of input data </vt:lpstr>
      <vt:lpstr>Validate I-O Transformations</vt:lpstr>
      <vt:lpstr>PowerPoint Presentation</vt:lpstr>
      <vt:lpstr>PowerPoint Presentation</vt:lpstr>
      <vt:lpstr>Input-Output Validation: Using Historical Input Data</vt:lpstr>
      <vt:lpstr>Input-Output Validation: Using a Turing Test</vt:lpstr>
      <vt:lpstr>PowerPoint Presentation</vt:lpstr>
    </vt:vector>
  </TitlesOfParts>
  <Company>MCA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Getachew</dc:creator>
  <cp:lastModifiedBy>KM</cp:lastModifiedBy>
  <cp:revision>139</cp:revision>
  <dcterms:created xsi:type="dcterms:W3CDTF">2015-08-15T18:34:59Z</dcterms:created>
  <dcterms:modified xsi:type="dcterms:W3CDTF">2020-04-25T12:29:41Z</dcterms:modified>
</cp:coreProperties>
</file>