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9A307-4DE0-426D-9F92-3BD7512E8F08}"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9A307-4DE0-426D-9F92-3BD7512E8F08}"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9A307-4DE0-426D-9F92-3BD7512E8F08}"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9A307-4DE0-426D-9F92-3BD7512E8F08}"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F9A307-4DE0-426D-9F92-3BD7512E8F08}"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F9A307-4DE0-426D-9F92-3BD7512E8F08}" type="datetimeFigureOut">
              <a:rPr lang="en-US" smtClean="0"/>
              <a:pPr/>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9A307-4DE0-426D-9F92-3BD7512E8F08}" type="datetimeFigureOut">
              <a:rPr lang="en-US" smtClean="0"/>
              <a:pPr/>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F9A307-4DE0-426D-9F92-3BD7512E8F08}" type="datetimeFigureOut">
              <a:rPr lang="en-US" smtClean="0"/>
              <a:pPr/>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9A307-4DE0-426D-9F92-3BD7512E8F08}" type="datetimeFigureOut">
              <a:rPr lang="en-US" smtClean="0"/>
              <a:pPr/>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9A307-4DE0-426D-9F92-3BD7512E8F08}" type="datetimeFigureOut">
              <a:rPr lang="en-US" smtClean="0"/>
              <a:pPr/>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9A307-4DE0-426D-9F92-3BD7512E8F08}" type="datetimeFigureOut">
              <a:rPr lang="en-US" smtClean="0"/>
              <a:pPr/>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893EA-93A2-4FB4-AEED-77ED730141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9A307-4DE0-426D-9F92-3BD7512E8F08}" type="datetimeFigureOut">
              <a:rPr lang="en-US" smtClean="0"/>
              <a:pPr/>
              <a:t>4/26/2018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893EA-93A2-4FB4-AEED-77ED730141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 File Systems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Hierarchical Directory </a:t>
            </a:r>
            <a:r>
              <a:rPr lang="en-US" dirty="0" smtClean="0"/>
              <a:t>Systems</a:t>
            </a:r>
          </a:p>
          <a:p>
            <a:endParaRPr lang="en-US" dirty="0" smtClean="0"/>
          </a:p>
          <a:p>
            <a:endParaRPr lang="en-US" dirty="0"/>
          </a:p>
          <a:p>
            <a:endParaRPr lang="en-US" dirty="0" smtClean="0"/>
          </a:p>
          <a:p>
            <a:endParaRPr lang="en-US" dirty="0"/>
          </a:p>
          <a:p>
            <a:endParaRPr lang="en-US" dirty="0" smtClean="0"/>
          </a:p>
          <a:p>
            <a:r>
              <a:rPr lang="en-US" dirty="0"/>
              <a:t>Path </a:t>
            </a:r>
            <a:r>
              <a:rPr lang="en-US" dirty="0" smtClean="0"/>
              <a:t>Names</a:t>
            </a:r>
          </a:p>
          <a:p>
            <a:pPr lvl="1"/>
            <a:r>
              <a:rPr lang="en-US" dirty="0"/>
              <a:t>When the file system is organized as a directory tree, some way is needed for specifying file names</a:t>
            </a:r>
            <a:r>
              <a:rPr lang="en-US" dirty="0" smtClean="0"/>
              <a:t>.</a:t>
            </a:r>
          </a:p>
          <a:p>
            <a:pPr lvl="2"/>
            <a:r>
              <a:rPr lang="en-US" dirty="0" smtClean="0"/>
              <a:t>Absolute path</a:t>
            </a:r>
          </a:p>
          <a:p>
            <a:pPr lvl="2"/>
            <a:r>
              <a:rPr lang="en-US" dirty="0" smtClean="0"/>
              <a:t>Relative path</a:t>
            </a:r>
          </a:p>
          <a:p>
            <a:pPr lvl="1"/>
            <a:r>
              <a:rPr lang="en-US" dirty="0" err="1" smtClean="0"/>
              <a:t>Eg</a:t>
            </a:r>
            <a:r>
              <a:rPr lang="en-US" dirty="0" smtClean="0"/>
              <a:t>. – Absolute path</a:t>
            </a:r>
          </a:p>
          <a:p>
            <a:pPr lvl="2"/>
            <a:r>
              <a:rPr lang="en-US" dirty="0" smtClean="0"/>
              <a:t>Windows    \</a:t>
            </a:r>
            <a:r>
              <a:rPr lang="en-US" dirty="0" err="1" smtClean="0"/>
              <a:t>usr</a:t>
            </a:r>
            <a:r>
              <a:rPr lang="en-US" dirty="0" smtClean="0"/>
              <a:t>\</a:t>
            </a:r>
            <a:r>
              <a:rPr lang="en-US" dirty="0" err="1" smtClean="0"/>
              <a:t>ast</a:t>
            </a:r>
            <a:r>
              <a:rPr lang="en-US" dirty="0" smtClean="0"/>
              <a:t>\mailbox</a:t>
            </a:r>
          </a:p>
          <a:p>
            <a:pPr lvl="2"/>
            <a:r>
              <a:rPr lang="en-US" dirty="0" smtClean="0"/>
              <a:t>UNIX       /</a:t>
            </a:r>
            <a:r>
              <a:rPr lang="en-US" dirty="0" err="1" smtClean="0"/>
              <a:t>usr</a:t>
            </a:r>
            <a:r>
              <a:rPr lang="en-US" dirty="0" smtClean="0"/>
              <a:t>/</a:t>
            </a:r>
            <a:r>
              <a:rPr lang="en-US" dirty="0" err="1" smtClean="0"/>
              <a:t>ast</a:t>
            </a:r>
            <a:r>
              <a:rPr lang="en-US" dirty="0" smtClean="0"/>
              <a:t>/mailbox</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219200" y="1981200"/>
            <a:ext cx="3619500"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cp ../lib/dictionary .</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066800" y="2286000"/>
            <a:ext cx="4267200" cy="4328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Directory operations</a:t>
            </a:r>
          </a:p>
          <a:p>
            <a:pPr lvl="1"/>
            <a:r>
              <a:rPr lang="en-US" dirty="0" smtClean="0"/>
              <a:t>Create</a:t>
            </a:r>
          </a:p>
          <a:p>
            <a:pPr lvl="1"/>
            <a:r>
              <a:rPr lang="en-US" dirty="0" smtClean="0"/>
              <a:t>Delete</a:t>
            </a:r>
          </a:p>
          <a:p>
            <a:pPr lvl="1"/>
            <a:r>
              <a:rPr lang="en-US" dirty="0" err="1" smtClean="0"/>
              <a:t>Opendir</a:t>
            </a:r>
            <a:endParaRPr lang="en-US" dirty="0" smtClean="0"/>
          </a:p>
          <a:p>
            <a:pPr lvl="1"/>
            <a:r>
              <a:rPr lang="en-US" dirty="0" err="1" smtClean="0"/>
              <a:t>Closedir</a:t>
            </a:r>
            <a:endParaRPr lang="en-US" dirty="0" smtClean="0"/>
          </a:p>
          <a:p>
            <a:pPr lvl="1"/>
            <a:r>
              <a:rPr lang="en-US" dirty="0" err="1" smtClean="0"/>
              <a:t>Readdir</a:t>
            </a:r>
            <a:endParaRPr lang="en-US" dirty="0" smtClean="0"/>
          </a:p>
          <a:p>
            <a:pPr lvl="1"/>
            <a:r>
              <a:rPr lang="en-US" dirty="0" smtClean="0"/>
              <a:t>Rename</a:t>
            </a:r>
          </a:p>
          <a:p>
            <a:pPr lvl="1"/>
            <a:r>
              <a:rPr lang="en-US" dirty="0" smtClean="0"/>
              <a:t>Link</a:t>
            </a:r>
          </a:p>
          <a:p>
            <a:pPr lvl="1"/>
            <a:r>
              <a:rPr lang="en-US" dirty="0"/>
              <a:t>Unlink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implementation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From </a:t>
            </a:r>
            <a:r>
              <a:rPr lang="en-US" dirty="0"/>
              <a:t>the user’s view of the file system to the </a:t>
            </a:r>
            <a:r>
              <a:rPr lang="en-US" dirty="0" err="1"/>
              <a:t>implementor’s</a:t>
            </a:r>
            <a:r>
              <a:rPr lang="en-US" dirty="0"/>
              <a:t> </a:t>
            </a:r>
            <a:r>
              <a:rPr lang="en-US" dirty="0" smtClean="0"/>
              <a:t>view</a:t>
            </a:r>
          </a:p>
          <a:p>
            <a:r>
              <a:rPr lang="en-US" dirty="0"/>
              <a:t>File System </a:t>
            </a:r>
            <a:r>
              <a:rPr lang="en-US" dirty="0" smtClean="0"/>
              <a:t>Layout</a:t>
            </a:r>
          </a:p>
          <a:p>
            <a:pPr lvl="1"/>
            <a:r>
              <a:rPr lang="en-US" b="1" dirty="0"/>
              <a:t>MBR</a:t>
            </a:r>
            <a:r>
              <a:rPr lang="en-US" dirty="0"/>
              <a:t> (</a:t>
            </a:r>
            <a:r>
              <a:rPr lang="en-US" b="1" dirty="0"/>
              <a:t>Master Boot Record</a:t>
            </a:r>
            <a:r>
              <a:rPr lang="en-US" dirty="0"/>
              <a:t>) </a:t>
            </a:r>
            <a:r>
              <a:rPr lang="en-US" dirty="0" smtClean="0"/>
              <a:t>– used to boot the computer</a:t>
            </a:r>
          </a:p>
          <a:p>
            <a:pPr lvl="1"/>
            <a:r>
              <a:rPr lang="en-US" dirty="0"/>
              <a:t>The end of the MBR contains the partition table</a:t>
            </a:r>
            <a:r>
              <a:rPr lang="en-US" dirty="0" smtClean="0"/>
              <a:t>.</a:t>
            </a:r>
          </a:p>
          <a:p>
            <a:pPr lvl="2"/>
            <a:r>
              <a:rPr lang="en-US" dirty="0"/>
              <a:t>This table gives the starting and ending addresses of each partition</a:t>
            </a:r>
            <a:r>
              <a:rPr lang="en-US" dirty="0" smtClean="0"/>
              <a:t>.</a:t>
            </a:r>
          </a:p>
          <a:p>
            <a:pPr lvl="2"/>
            <a:r>
              <a:rPr lang="en-US" dirty="0"/>
              <a:t>One of the partitions in the table is marked as </a:t>
            </a:r>
            <a:r>
              <a:rPr lang="en-US" dirty="0" smtClean="0"/>
              <a:t>active</a:t>
            </a:r>
          </a:p>
          <a:p>
            <a:pPr lvl="2"/>
            <a:r>
              <a:rPr lang="en-US" dirty="0"/>
              <a:t>When the computer is booted, the BIOS reads in and executes the MBR</a:t>
            </a:r>
            <a:r>
              <a:rPr lang="en-US" dirty="0" smtClean="0"/>
              <a:t>.</a:t>
            </a:r>
          </a:p>
          <a:p>
            <a:pPr lvl="2"/>
            <a:r>
              <a:rPr lang="en-US" dirty="0"/>
              <a:t>The first thing the MBR program does is locate the active partition, read in its first block, called the </a:t>
            </a:r>
            <a:r>
              <a:rPr lang="en-US" b="1" dirty="0"/>
              <a:t>boot block</a:t>
            </a:r>
            <a:r>
              <a:rPr lang="en-US" dirty="0"/>
              <a:t>, and execute it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implementation…</a:t>
            </a:r>
            <a:endParaRPr lang="en-US" dirty="0"/>
          </a:p>
        </p:txBody>
      </p:sp>
      <p:sp>
        <p:nvSpPr>
          <p:cNvPr id="3" name="Content Placeholder 2"/>
          <p:cNvSpPr>
            <a:spLocks noGrp="1"/>
          </p:cNvSpPr>
          <p:nvPr>
            <p:ph idx="1"/>
          </p:nvPr>
        </p:nvSpPr>
        <p:spPr/>
        <p:txBody>
          <a:bodyPr/>
          <a:lstStyle/>
          <a:p>
            <a:r>
              <a:rPr lang="en-US" dirty="0" smtClean="0"/>
              <a:t>The </a:t>
            </a:r>
            <a:r>
              <a:rPr lang="en-US" dirty="0"/>
              <a:t>layout of a disk partition </a:t>
            </a:r>
            <a:r>
              <a:rPr lang="en-US" dirty="0" smtClean="0"/>
              <a:t>varies from file system to file system</a:t>
            </a:r>
          </a:p>
          <a:p>
            <a:pPr lvl="1"/>
            <a:r>
              <a:rPr lang="en-US" dirty="0" smtClean="0"/>
              <a:t> </a:t>
            </a:r>
            <a:r>
              <a:rPr lang="en-US" b="1" dirty="0" smtClean="0"/>
              <a:t>superblock- </a:t>
            </a:r>
            <a:r>
              <a:rPr lang="en-US" dirty="0"/>
              <a:t>contains all the key parameters about the file system and is read into memory when the computer is booted </a:t>
            </a:r>
          </a:p>
        </p:txBody>
      </p:sp>
      <p:pic>
        <p:nvPicPr>
          <p:cNvPr id="5122" name="Picture 2"/>
          <p:cNvPicPr>
            <a:picLocks noChangeAspect="1" noChangeArrowheads="1"/>
          </p:cNvPicPr>
          <p:nvPr/>
        </p:nvPicPr>
        <p:blipFill>
          <a:blip r:embed="rId2" cstate="print"/>
          <a:srcRect/>
          <a:stretch>
            <a:fillRect/>
          </a:stretch>
        </p:blipFill>
        <p:spPr bwMode="auto">
          <a:xfrm>
            <a:off x="838200" y="4114800"/>
            <a:ext cx="7672454"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Files</a:t>
            </a:r>
          </a:p>
        </p:txBody>
      </p:sp>
      <p:sp>
        <p:nvSpPr>
          <p:cNvPr id="3" name="Content Placeholder 2"/>
          <p:cNvSpPr>
            <a:spLocks noGrp="1"/>
          </p:cNvSpPr>
          <p:nvPr>
            <p:ph idx="1"/>
          </p:nvPr>
        </p:nvSpPr>
        <p:spPr/>
        <p:txBody>
          <a:bodyPr/>
          <a:lstStyle/>
          <a:p>
            <a:r>
              <a:rPr lang="en-US" b="1" dirty="0"/>
              <a:t>Contiguous Allocation</a:t>
            </a:r>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457200" y="2362199"/>
            <a:ext cx="8458200" cy="434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Files…</a:t>
            </a:r>
            <a:endParaRPr lang="en-US" dirty="0"/>
          </a:p>
        </p:txBody>
      </p:sp>
      <p:sp>
        <p:nvSpPr>
          <p:cNvPr id="3" name="Content Placeholder 2"/>
          <p:cNvSpPr>
            <a:spLocks noGrp="1"/>
          </p:cNvSpPr>
          <p:nvPr>
            <p:ph idx="1"/>
          </p:nvPr>
        </p:nvSpPr>
        <p:spPr/>
        <p:txBody>
          <a:bodyPr/>
          <a:lstStyle/>
          <a:p>
            <a:r>
              <a:rPr lang="en-US" dirty="0" smtClean="0"/>
              <a:t>Application of Contiguous allocation:</a:t>
            </a:r>
          </a:p>
          <a:p>
            <a:pPr lvl="1"/>
            <a:r>
              <a:rPr lang="en-US" dirty="0" smtClean="0"/>
              <a:t>CD-ROM</a:t>
            </a:r>
          </a:p>
          <a:p>
            <a:r>
              <a:rPr lang="en-US" b="1" dirty="0"/>
              <a:t>Linked List Allocation</a:t>
            </a:r>
          </a:p>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09600" y="3250692"/>
            <a:ext cx="6705600" cy="29215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Implementing Files -Linked List Allocation</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linked list of disk blocks</a:t>
            </a:r>
          </a:p>
          <a:p>
            <a:r>
              <a:rPr lang="en-US" dirty="0" smtClean="0"/>
              <a:t>The first word of each block is used as a pointer to the next one. The rest of the block is for data</a:t>
            </a:r>
          </a:p>
          <a:p>
            <a:r>
              <a:rPr lang="en-US" dirty="0" smtClean="0"/>
              <a:t>Unlike contiguous allocation, every disk block can be used in this method</a:t>
            </a:r>
          </a:p>
          <a:p>
            <a:r>
              <a:rPr lang="en-US" dirty="0" smtClean="0"/>
              <a:t>No space is lost to disk fragmentation (except for internal fragmentation in the last block).</a:t>
            </a:r>
          </a:p>
          <a:p>
            <a:r>
              <a:rPr lang="en-US" dirty="0" smtClean="0"/>
              <a:t>The disk address of the first block</a:t>
            </a:r>
          </a:p>
          <a:p>
            <a:pPr lvl="1"/>
            <a:r>
              <a:rPr lang="en-US" dirty="0" smtClean="0"/>
              <a:t>The rest can be found starting there.</a:t>
            </a: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Implementing Files -Linked List Allocation…</a:t>
            </a:r>
            <a:br>
              <a:rPr lang="en-US" b="1" dirty="0" smtClean="0"/>
            </a:br>
            <a:endParaRPr lang="en-US" dirty="0"/>
          </a:p>
        </p:txBody>
      </p:sp>
      <p:sp>
        <p:nvSpPr>
          <p:cNvPr id="3" name="Content Placeholder 2"/>
          <p:cNvSpPr>
            <a:spLocks noGrp="1"/>
          </p:cNvSpPr>
          <p:nvPr>
            <p:ph idx="1"/>
          </p:nvPr>
        </p:nvSpPr>
        <p:spPr/>
        <p:txBody>
          <a:bodyPr/>
          <a:lstStyle/>
          <a:p>
            <a:r>
              <a:rPr lang="en-US" dirty="0" smtClean="0"/>
              <a:t>Disadvantages:</a:t>
            </a:r>
          </a:p>
          <a:p>
            <a:pPr lvl="1"/>
            <a:r>
              <a:rPr lang="en-US" dirty="0" smtClean="0"/>
              <a:t>On the other hand, although reading a file sequentially is straightforward, random access is extremely slow. </a:t>
            </a:r>
          </a:p>
          <a:p>
            <a:pPr lvl="1"/>
            <a:r>
              <a:rPr lang="en-US" dirty="0" smtClean="0"/>
              <a:t>To get to block </a:t>
            </a:r>
            <a:r>
              <a:rPr lang="en-US" i="1" dirty="0" smtClean="0"/>
              <a:t>n</a:t>
            </a:r>
            <a:r>
              <a:rPr lang="en-US" dirty="0" smtClean="0"/>
              <a:t>, the operating system has to start at the beginning and read the n – 1</a:t>
            </a:r>
          </a:p>
          <a:p>
            <a:pPr lvl="1"/>
            <a:r>
              <a:rPr lang="en-US" dirty="0" smtClean="0"/>
              <a:t>Also, the amount of data storage in a block is no longer a power of two because the pointer takes up a few bytes.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Implementing Files -Linked List Allocation…</a:t>
            </a:r>
            <a:br>
              <a:rPr lang="en-US" b="1" dirty="0" smtClean="0"/>
            </a:br>
            <a:endParaRPr lang="en-US" dirty="0"/>
          </a:p>
        </p:txBody>
      </p:sp>
      <p:sp>
        <p:nvSpPr>
          <p:cNvPr id="3" name="Content Placeholder 2"/>
          <p:cNvSpPr>
            <a:spLocks noGrp="1"/>
          </p:cNvSpPr>
          <p:nvPr>
            <p:ph idx="1"/>
          </p:nvPr>
        </p:nvSpPr>
        <p:spPr/>
        <p:txBody>
          <a:bodyPr/>
          <a:lstStyle/>
          <a:p>
            <a:r>
              <a:rPr lang="en-US" dirty="0" smtClean="0"/>
              <a:t>Storing a file as a linked list of disk blocks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914400" y="2438400"/>
            <a:ext cx="6705600" cy="29215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File Systems</a:t>
            </a:r>
            <a:endParaRPr lang="en-US" dirty="0"/>
          </a:p>
        </p:txBody>
      </p:sp>
      <p:sp>
        <p:nvSpPr>
          <p:cNvPr id="3" name="Content Placeholder 2"/>
          <p:cNvSpPr>
            <a:spLocks noGrp="1"/>
          </p:cNvSpPr>
          <p:nvPr>
            <p:ph idx="1"/>
          </p:nvPr>
        </p:nvSpPr>
        <p:spPr/>
        <p:txBody>
          <a:bodyPr/>
          <a:lstStyle/>
          <a:p>
            <a:r>
              <a:rPr lang="en-US" dirty="0" smtClean="0"/>
              <a:t>File systems</a:t>
            </a:r>
          </a:p>
          <a:p>
            <a:pPr lvl="1"/>
            <a:r>
              <a:rPr lang="en-US" dirty="0" smtClean="0"/>
              <a:t>From users point of view</a:t>
            </a:r>
          </a:p>
          <a:p>
            <a:pPr lvl="1"/>
            <a:r>
              <a:rPr lang="en-US" dirty="0" smtClean="0"/>
              <a:t>Implementation point of view</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Implementing Files -Linked List Allocation Using a Table in Memory</a:t>
            </a:r>
            <a:br>
              <a:rPr lang="en-US" b="1" dirty="0" smtClean="0"/>
            </a:br>
            <a:endParaRPr lang="en-US" dirty="0"/>
          </a:p>
        </p:txBody>
      </p:sp>
      <p:sp>
        <p:nvSpPr>
          <p:cNvPr id="3" name="Content Placeholder 2"/>
          <p:cNvSpPr>
            <a:spLocks noGrp="1"/>
          </p:cNvSpPr>
          <p:nvPr>
            <p:ph idx="1"/>
          </p:nvPr>
        </p:nvSpPr>
        <p:spPr/>
        <p:txBody>
          <a:bodyPr/>
          <a:lstStyle/>
          <a:p>
            <a:r>
              <a:rPr lang="en-US" dirty="0" smtClean="0"/>
              <a:t>Both disadvantages of the linked list allocation can be eliminated by taking the pointer word from each disk block and putting it in a table in memory.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Implementing Files -Linked List Allocation Using a Table in Memory</a:t>
            </a:r>
            <a:br>
              <a:rPr lang="en-US" b="1" dirty="0" smtClean="0"/>
            </a:b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14400" y="1524000"/>
            <a:ext cx="5029199" cy="5029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Implementing Files -Linked List Allocation…</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Using this organization, </a:t>
            </a:r>
          </a:p>
          <a:p>
            <a:pPr lvl="1"/>
            <a:r>
              <a:rPr lang="en-US" dirty="0" smtClean="0"/>
              <a:t>the entire block is available for data. </a:t>
            </a:r>
          </a:p>
          <a:p>
            <a:pPr lvl="1"/>
            <a:r>
              <a:rPr lang="en-US" dirty="0" smtClean="0"/>
              <a:t>Furthermore, random access is much easier. </a:t>
            </a:r>
          </a:p>
          <a:p>
            <a:pPr lvl="1"/>
            <a:r>
              <a:rPr lang="en-US" dirty="0" smtClean="0"/>
              <a:t>Although the chain must still be followed to find a given offset within the file, the chain is entirely in memory, so it can be followed without making any disk references.</a:t>
            </a:r>
          </a:p>
          <a:p>
            <a:r>
              <a:rPr lang="en-US" dirty="0" smtClean="0"/>
              <a:t>The primary disadvantage of this method is that the entire table must be in memory all the time to make it work.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I-node</a:t>
            </a:r>
            <a:endParaRPr lang="en-US" dirty="0"/>
          </a:p>
        </p:txBody>
      </p:sp>
      <p:sp>
        <p:nvSpPr>
          <p:cNvPr id="3" name="Content Placeholder 2"/>
          <p:cNvSpPr>
            <a:spLocks noGrp="1"/>
          </p:cNvSpPr>
          <p:nvPr>
            <p:ph idx="1"/>
          </p:nvPr>
        </p:nvSpPr>
        <p:spPr/>
        <p:txBody>
          <a:bodyPr>
            <a:normAutofit lnSpcReduction="10000"/>
          </a:bodyPr>
          <a:lstStyle/>
          <a:p>
            <a:r>
              <a:rPr lang="en-US" dirty="0" smtClean="0"/>
              <a:t>Indexed node</a:t>
            </a:r>
          </a:p>
          <a:p>
            <a:pPr lvl="1"/>
            <a:r>
              <a:rPr lang="en-US" dirty="0" smtClean="0"/>
              <a:t>keeping track of which blocks belong to which file.</a:t>
            </a:r>
          </a:p>
          <a:p>
            <a:pPr lvl="1"/>
            <a:r>
              <a:rPr lang="en-US" dirty="0" smtClean="0"/>
              <a:t>which lists the attributes and disk addresses of the files blocks</a:t>
            </a:r>
          </a:p>
          <a:p>
            <a:pPr lvl="1"/>
            <a:r>
              <a:rPr lang="en-US" dirty="0" smtClean="0"/>
              <a:t>Given the </a:t>
            </a:r>
            <a:r>
              <a:rPr lang="en-US" dirty="0" err="1" smtClean="0"/>
              <a:t>i</a:t>
            </a:r>
            <a:r>
              <a:rPr lang="en-US" dirty="0" smtClean="0"/>
              <a:t>-node, it is then possible to find all the blocks of the file.</a:t>
            </a:r>
          </a:p>
          <a:p>
            <a:pPr lvl="1"/>
            <a:r>
              <a:rPr lang="en-US" dirty="0" smtClean="0"/>
              <a:t>The big advantage of this scheme over linked files using an in-memory table is that the </a:t>
            </a:r>
            <a:r>
              <a:rPr lang="en-US" dirty="0" err="1" smtClean="0"/>
              <a:t>i</a:t>
            </a:r>
            <a:r>
              <a:rPr lang="en-US" dirty="0" smtClean="0"/>
              <a:t>-node need only be in memory when the corresponding file is open.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I-node…</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2057400" y="2209800"/>
            <a:ext cx="3200400"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err="1" smtClean="0"/>
              <a:t>i</a:t>
            </a:r>
            <a:r>
              <a:rPr lang="en-US" dirty="0" smtClean="0"/>
              <a:t>-node</a:t>
            </a:r>
          </a:p>
          <a:p>
            <a:r>
              <a:rPr lang="en-US" dirty="0" smtClean="0"/>
              <a:t>Directory Implementation- where are file attributes stored?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Implementation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Before a file can be read, it must be opened. When a file is opened, the operating system uses the path name supplied by the user to locate the directory entry. </a:t>
            </a:r>
          </a:p>
          <a:p>
            <a:r>
              <a:rPr lang="en-US" dirty="0" smtClean="0"/>
              <a:t>The directory entry provides the information needed to find the disk blocks. </a:t>
            </a:r>
          </a:p>
          <a:p>
            <a:r>
              <a:rPr lang="en-US" dirty="0" smtClean="0"/>
              <a:t>Depending on the system, this information may be the disk address of the entire file (contiguous allocation), the number of the first block (both linked list schemes), or the number of the </a:t>
            </a:r>
            <a:r>
              <a:rPr lang="en-US" dirty="0" err="1" smtClean="0"/>
              <a:t>i</a:t>
            </a:r>
            <a:r>
              <a:rPr lang="en-US" dirty="0" smtClean="0"/>
              <a:t>-node. </a:t>
            </a:r>
          </a:p>
          <a:p>
            <a:r>
              <a:rPr lang="en-US" dirty="0" smtClean="0"/>
              <a:t>In all cases, the main function of the directory system is to map the ASCII name of the file onto the information needed to locate the data.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Implementation…</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endParaRPr lang="en-US" dirty="0" smtClean="0"/>
          </a:p>
          <a:p>
            <a:r>
              <a:rPr lang="en-US" dirty="0" smtClean="0"/>
              <a:t>a)-  A simple directory containing fixed-size entries with the disk addresses and attributes in the directory entry. </a:t>
            </a:r>
          </a:p>
          <a:p>
            <a:r>
              <a:rPr lang="en-US" dirty="0" smtClean="0"/>
              <a:t>b)- A directory in which each entry just refers to an </a:t>
            </a:r>
            <a:r>
              <a:rPr lang="en-US" dirty="0" err="1" smtClean="0"/>
              <a:t>i</a:t>
            </a:r>
            <a:r>
              <a:rPr lang="en-US" dirty="0" smtClean="0"/>
              <a:t>-node.</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990600" y="1828800"/>
            <a:ext cx="5029200" cy="185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Files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several users are working together on a project, they often need to share files.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connection between </a:t>
            </a:r>
            <a:r>
              <a:rPr lang="en-US" i="1" dirty="0" smtClean="0"/>
              <a:t>B</a:t>
            </a:r>
            <a:r>
              <a:rPr lang="en-US" dirty="0" smtClean="0"/>
              <a:t>’s directory and the shared file is called a </a:t>
            </a:r>
            <a:r>
              <a:rPr lang="en-US" b="1" dirty="0" smtClean="0"/>
              <a:t>link</a:t>
            </a:r>
            <a:r>
              <a:rPr lang="en-US" dirty="0" smtClean="0"/>
              <a:t>. </a:t>
            </a:r>
          </a:p>
          <a:p>
            <a:r>
              <a:rPr lang="en-US" dirty="0" smtClean="0"/>
              <a:t>The file system itself is now a </a:t>
            </a:r>
            <a:r>
              <a:rPr lang="en-US" b="1" dirty="0" smtClean="0"/>
              <a:t>Directed Acyclic Graph</a:t>
            </a:r>
            <a:r>
              <a:rPr lang="en-US" dirty="0" smtClean="0"/>
              <a:t>, or </a:t>
            </a:r>
            <a:r>
              <a:rPr lang="en-US" b="1" dirty="0" smtClean="0"/>
              <a:t>DAG</a:t>
            </a:r>
            <a:r>
              <a:rPr lang="en-US" dirty="0" smtClean="0"/>
              <a:t>, rather than a tree.</a:t>
            </a:r>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371600" y="2286000"/>
            <a:ext cx="25146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Files…</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838200" y="1600200"/>
            <a:ext cx="397192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File </a:t>
            </a:r>
            <a:r>
              <a:rPr lang="en-US" dirty="0" smtClean="0"/>
              <a:t>Naming</a:t>
            </a:r>
          </a:p>
          <a:p>
            <a:pPr lvl="1"/>
            <a:r>
              <a:rPr lang="en-US" dirty="0"/>
              <a:t>Files are an abstraction mechanism. </a:t>
            </a:r>
            <a:endParaRPr lang="en-US" dirty="0" smtClean="0"/>
          </a:p>
          <a:p>
            <a:pPr lvl="2"/>
            <a:r>
              <a:rPr lang="en-US" dirty="0"/>
              <a:t>They provide a way to store information on the disk and read it back later</a:t>
            </a:r>
            <a:r>
              <a:rPr lang="en-US" dirty="0" smtClean="0"/>
              <a:t>.</a:t>
            </a:r>
          </a:p>
          <a:p>
            <a:pPr lvl="2"/>
            <a:r>
              <a:rPr lang="en-US" dirty="0"/>
              <a:t>This must be done in such a way as to shield the user from the details of how and where the information is stored, and how the disks actually work</a:t>
            </a:r>
            <a:r>
              <a:rPr lang="en-US" dirty="0" smtClean="0"/>
              <a:t>.</a:t>
            </a:r>
          </a:p>
          <a:p>
            <a:pPr lvl="1"/>
            <a:r>
              <a:rPr lang="en-US" dirty="0"/>
              <a:t>The exact rules for file naming vary somewhat from system to system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Space Management</a:t>
            </a:r>
            <a:endParaRPr lang="en-US" dirty="0"/>
          </a:p>
        </p:txBody>
      </p:sp>
      <p:sp>
        <p:nvSpPr>
          <p:cNvPr id="3" name="Content Placeholder 2"/>
          <p:cNvSpPr>
            <a:spLocks noGrp="1"/>
          </p:cNvSpPr>
          <p:nvPr>
            <p:ph idx="1"/>
          </p:nvPr>
        </p:nvSpPr>
        <p:spPr/>
        <p:txBody>
          <a:bodyPr/>
          <a:lstStyle/>
          <a:p>
            <a:r>
              <a:rPr lang="en-US" dirty="0" smtClean="0"/>
              <a:t>Files are normally stored on disk, so management of disk space is a major concern to file system designers. </a:t>
            </a:r>
          </a:p>
          <a:p>
            <a:r>
              <a:rPr lang="en-US" dirty="0" smtClean="0"/>
              <a:t>Strategies</a:t>
            </a:r>
          </a:p>
          <a:p>
            <a:pPr lvl="1"/>
            <a:r>
              <a:rPr lang="en-US" dirty="0" smtClean="0"/>
              <a:t>storing an </a:t>
            </a:r>
            <a:r>
              <a:rPr lang="en-US" i="1" dirty="0" smtClean="0"/>
              <a:t>n </a:t>
            </a:r>
            <a:r>
              <a:rPr lang="en-US" dirty="0" smtClean="0"/>
              <a:t>byte file: </a:t>
            </a:r>
            <a:r>
              <a:rPr lang="en-US" i="1" dirty="0" smtClean="0"/>
              <a:t>n </a:t>
            </a:r>
            <a:r>
              <a:rPr lang="en-US" dirty="0" smtClean="0"/>
              <a:t>consecutive bytes of disk space are allocated,</a:t>
            </a:r>
          </a:p>
          <a:p>
            <a:pPr lvl="1"/>
            <a:r>
              <a:rPr lang="en-US" dirty="0" smtClean="0"/>
              <a:t>file is split up into a number of (not necessarily) contiguous blocks.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Space Management…</a:t>
            </a:r>
            <a:endParaRPr lang="en-US" dirty="0"/>
          </a:p>
        </p:txBody>
      </p:sp>
      <p:sp>
        <p:nvSpPr>
          <p:cNvPr id="3" name="Content Placeholder 2"/>
          <p:cNvSpPr>
            <a:spLocks noGrp="1"/>
          </p:cNvSpPr>
          <p:nvPr>
            <p:ph idx="1"/>
          </p:nvPr>
        </p:nvSpPr>
        <p:spPr/>
        <p:txBody>
          <a:bodyPr>
            <a:normAutofit lnSpcReduction="10000"/>
          </a:bodyPr>
          <a:lstStyle/>
          <a:p>
            <a:r>
              <a:rPr lang="en-US" b="1" dirty="0" smtClean="0"/>
              <a:t>Block Size</a:t>
            </a:r>
          </a:p>
          <a:p>
            <a:pPr lvl="1"/>
            <a:r>
              <a:rPr lang="en-US" dirty="0" smtClean="0"/>
              <a:t>Once it has been decided to store files in fixed-size blocks, the question arises of how big the block should be.</a:t>
            </a:r>
          </a:p>
          <a:p>
            <a:pPr lvl="1"/>
            <a:r>
              <a:rPr lang="en-US" dirty="0" smtClean="0"/>
              <a:t>Having a large allocation unit</a:t>
            </a:r>
          </a:p>
          <a:p>
            <a:pPr lvl="2"/>
            <a:r>
              <a:rPr lang="en-US" b="1" dirty="0" smtClean="0"/>
              <a:t>Disk space wastage</a:t>
            </a:r>
          </a:p>
          <a:p>
            <a:pPr lvl="1"/>
            <a:r>
              <a:rPr lang="en-US" b="1" dirty="0" smtClean="0"/>
              <a:t>Having a small allocation unit</a:t>
            </a:r>
          </a:p>
          <a:p>
            <a:pPr lvl="2"/>
            <a:r>
              <a:rPr lang="en-US" dirty="0" smtClean="0"/>
              <a:t>each file will consist of many blocks</a:t>
            </a:r>
          </a:p>
          <a:p>
            <a:pPr lvl="3"/>
            <a:r>
              <a:rPr lang="en-US" dirty="0" smtClean="0"/>
              <a:t>Reading each block normally requires a seek and a rotational delay, so reading a file consisting of many small blocks will be slow.</a:t>
            </a:r>
            <a:endParaRPr lang="en-US" b="1"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Space Management…</a:t>
            </a:r>
            <a:endParaRPr lang="en-US" dirty="0"/>
          </a:p>
        </p:txBody>
      </p:sp>
      <p:sp>
        <p:nvSpPr>
          <p:cNvPr id="3" name="Content Placeholder 2"/>
          <p:cNvSpPr>
            <a:spLocks noGrp="1"/>
          </p:cNvSpPr>
          <p:nvPr>
            <p:ph idx="1"/>
          </p:nvPr>
        </p:nvSpPr>
        <p:spPr/>
        <p:txBody>
          <a:bodyPr/>
          <a:lstStyle/>
          <a:p>
            <a:r>
              <a:rPr lang="en-US" dirty="0" smtClean="0"/>
              <a:t>Example: </a:t>
            </a:r>
          </a:p>
          <a:p>
            <a:pPr lvl="1"/>
            <a:r>
              <a:rPr lang="en-US" dirty="0" smtClean="0"/>
              <a:t>Consider a disk with 131,072 bytes per track, a rotation time of 8.33 </a:t>
            </a:r>
            <a:r>
              <a:rPr lang="en-US" dirty="0" err="1" smtClean="0"/>
              <a:t>msec</a:t>
            </a:r>
            <a:r>
              <a:rPr lang="en-US" dirty="0" smtClean="0"/>
              <a:t>, and an average seek time of 10 msec. </a:t>
            </a:r>
          </a:p>
          <a:p>
            <a:pPr lvl="1"/>
            <a:r>
              <a:rPr lang="en-US" dirty="0" smtClean="0"/>
              <a:t>The time in milliseconds to read a block of </a:t>
            </a:r>
            <a:r>
              <a:rPr lang="en-US" i="1" dirty="0" smtClean="0"/>
              <a:t>k </a:t>
            </a:r>
            <a:r>
              <a:rPr lang="en-US" dirty="0" smtClean="0"/>
              <a:t>bytes is then the sum of the seek, rotational delay, and transfer times</a:t>
            </a:r>
          </a:p>
          <a:p>
            <a:pPr lvl="2"/>
            <a:r>
              <a:rPr lang="en-US" dirty="0" smtClean="0"/>
              <a:t>10 + 4.165 + (</a:t>
            </a:r>
            <a:r>
              <a:rPr lang="en-US" i="1" dirty="0" smtClean="0"/>
              <a:t>k</a:t>
            </a:r>
            <a:r>
              <a:rPr lang="en-US" dirty="0" smtClean="0"/>
              <a:t>/131072) × 8.33</a:t>
            </a:r>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Space Management…</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457200" y="1828800"/>
            <a:ext cx="7617481"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Space Management…</a:t>
            </a:r>
            <a:endParaRPr lang="en-US" dirty="0"/>
          </a:p>
        </p:txBody>
      </p:sp>
      <p:sp>
        <p:nvSpPr>
          <p:cNvPr id="3" name="Content Placeholder 2"/>
          <p:cNvSpPr>
            <a:spLocks noGrp="1"/>
          </p:cNvSpPr>
          <p:nvPr>
            <p:ph idx="1"/>
          </p:nvPr>
        </p:nvSpPr>
        <p:spPr/>
        <p:txBody>
          <a:bodyPr/>
          <a:lstStyle/>
          <a:p>
            <a:r>
              <a:rPr lang="en-US" b="1" dirty="0" smtClean="0"/>
              <a:t>Assignment</a:t>
            </a:r>
          </a:p>
          <a:p>
            <a:pPr lvl="1"/>
            <a:r>
              <a:rPr lang="en-US" b="1" dirty="0" smtClean="0"/>
              <a:t>How </a:t>
            </a:r>
            <a:r>
              <a:rPr lang="en-US" b="1" dirty="0" smtClean="0"/>
              <a:t>Windows and Linux Keep </a:t>
            </a:r>
            <a:r>
              <a:rPr lang="en-US" b="1" dirty="0" smtClean="0"/>
              <a:t>Track of Free </a:t>
            </a:r>
            <a:r>
              <a:rPr lang="en-US" b="1" dirty="0" smtClean="0"/>
              <a:t>Disk Blocks</a:t>
            </a:r>
            <a:endParaRPr lang="en-US" b="1"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Space Management…</a:t>
            </a:r>
            <a:endParaRPr lang="en-US" dirty="0"/>
          </a:p>
        </p:txBody>
      </p:sp>
      <p:sp>
        <p:nvSpPr>
          <p:cNvPr id="3" name="Content Placeholder 2"/>
          <p:cNvSpPr>
            <a:spLocks noGrp="1"/>
          </p:cNvSpPr>
          <p:nvPr>
            <p:ph idx="1"/>
          </p:nvPr>
        </p:nvSpPr>
        <p:spPr/>
        <p:txBody>
          <a:bodyPr/>
          <a:lstStyle/>
          <a:p>
            <a:r>
              <a:rPr lang="en-US" b="1" dirty="0" smtClean="0"/>
              <a:t>Disk Quotas</a:t>
            </a:r>
          </a:p>
          <a:p>
            <a:pPr lvl="1"/>
            <a:r>
              <a:rPr lang="en-US" dirty="0" smtClean="0"/>
              <a:t>To prevent people from hogging too much disk space, multiuser operating systems often provide a mechanism for enforcing disk quotas. </a:t>
            </a:r>
          </a:p>
          <a:p>
            <a:pPr lvl="1"/>
            <a:r>
              <a:rPr lang="en-US" dirty="0" smtClean="0"/>
              <a:t>The idea is that the system administrator assigns each user a maximum allotment of files and blocks, and the operating system makes sure that the users do not exceed their quotas. A typical mechanism is described below.</a:t>
            </a:r>
          </a:p>
          <a:p>
            <a:pPr lvl="1"/>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Space Management…</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295400" y="1981200"/>
            <a:ext cx="46863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Space Management…</a:t>
            </a:r>
            <a:endParaRPr lang="en-US" dirty="0"/>
          </a:p>
        </p:txBody>
      </p:sp>
      <p:sp>
        <p:nvSpPr>
          <p:cNvPr id="3" name="Content Placeholder 2"/>
          <p:cNvSpPr>
            <a:spLocks noGrp="1"/>
          </p:cNvSpPr>
          <p:nvPr>
            <p:ph idx="1"/>
          </p:nvPr>
        </p:nvSpPr>
        <p:spPr/>
        <p:txBody>
          <a:bodyPr/>
          <a:lstStyle/>
          <a:p>
            <a:r>
              <a:rPr lang="en-US" dirty="0" smtClean="0"/>
              <a:t>File System Reliability</a:t>
            </a:r>
          </a:p>
          <a:p>
            <a:pPr lvl="1"/>
            <a:r>
              <a:rPr lang="en-US" dirty="0" smtClean="0"/>
              <a:t>Destruction of a file system is often a far greater disaster than destruction of a computer. </a:t>
            </a:r>
          </a:p>
          <a:p>
            <a:pPr lvl="1"/>
            <a:r>
              <a:rPr lang="en-US" dirty="0" smtClean="0"/>
              <a:t>Recovery mechanisms</a:t>
            </a:r>
          </a:p>
          <a:p>
            <a:pPr lvl="2"/>
            <a:r>
              <a:rPr lang="en-US" b="1" dirty="0" smtClean="0"/>
              <a:t>Backups</a:t>
            </a:r>
          </a:p>
          <a:p>
            <a:pPr lvl="3"/>
            <a:r>
              <a:rPr lang="en-US" dirty="0" smtClean="0"/>
              <a:t>Recover from disaster. </a:t>
            </a:r>
          </a:p>
          <a:p>
            <a:pPr lvl="3"/>
            <a:r>
              <a:rPr lang="en-US" dirty="0" smtClean="0"/>
              <a:t>Recover from stupidity. </a:t>
            </a:r>
          </a:p>
          <a:p>
            <a:pPr lvl="1"/>
            <a:r>
              <a:rPr lang="en-US" b="1" dirty="0" smtClean="0"/>
              <a:t>File System Consistency</a:t>
            </a:r>
          </a:p>
          <a:p>
            <a:pPr lvl="1"/>
            <a:endParaRPr lang="en-US" dirty="0" smtClean="0"/>
          </a:p>
          <a:p>
            <a:pPr lvl="3"/>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Space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File System Performance</a:t>
            </a:r>
          </a:p>
          <a:p>
            <a:pPr lvl="1"/>
            <a:r>
              <a:rPr lang="en-US" b="1" dirty="0" smtClean="0"/>
              <a:t>Caching</a:t>
            </a:r>
          </a:p>
          <a:p>
            <a:pPr lvl="1"/>
            <a:r>
              <a:rPr lang="en-US" b="1" dirty="0" smtClean="0"/>
              <a:t>write-through caches- write immediately to disk</a:t>
            </a:r>
          </a:p>
          <a:p>
            <a:pPr lvl="1"/>
            <a:r>
              <a:rPr lang="en-US" b="1" dirty="0" smtClean="0"/>
              <a:t>Block Read Ahead</a:t>
            </a:r>
          </a:p>
          <a:p>
            <a:pPr lvl="2"/>
            <a:r>
              <a:rPr lang="en-US" dirty="0" smtClean="0"/>
              <a:t>improving perceived file system performance is to try to get blocks into the cache before they are needed to increase the hit rate</a:t>
            </a:r>
          </a:p>
          <a:p>
            <a:pPr lvl="1"/>
            <a:r>
              <a:rPr lang="en-US" b="1" dirty="0" smtClean="0"/>
              <a:t>Reducing Disk Arm Motion</a:t>
            </a:r>
          </a:p>
          <a:p>
            <a:pPr lvl="2"/>
            <a:r>
              <a:rPr lang="en-US" dirty="0" smtClean="0"/>
              <a:t>to reduce the amount of disk arm motion by putting blocks that are likely to be accessed in sequence close to each other, preferably in the same cylinder.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Hard disk</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219200" y="2286000"/>
            <a:ext cx="5219700"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graphicFrame>
        <p:nvGraphicFramePr>
          <p:cNvPr id="4" name="Content Placeholder 3"/>
          <p:cNvGraphicFramePr>
            <a:graphicFrameLocks noGrp="1"/>
          </p:cNvGraphicFramePr>
          <p:nvPr>
            <p:ph idx="1"/>
          </p:nvPr>
        </p:nvGraphicFramePr>
        <p:xfrm>
          <a:off x="457200" y="1600200"/>
          <a:ext cx="8229600" cy="48209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800" b="1" kern="1200" dirty="0" smtClean="0">
                          <a:solidFill>
                            <a:schemeClr val="lt1"/>
                          </a:solidFill>
                          <a:latin typeface="+mn-lt"/>
                          <a:ea typeface="+mn-ea"/>
                          <a:cs typeface="+mn-cs"/>
                        </a:rPr>
                        <a:t>Extension</a:t>
                      </a:r>
                      <a:endParaRPr lang="en-US" dirty="0"/>
                    </a:p>
                  </a:txBody>
                  <a:tcPr/>
                </a:tc>
                <a:tc>
                  <a:txBody>
                    <a:bodyPr/>
                    <a:lstStyle/>
                    <a:p>
                      <a:r>
                        <a:rPr lang="en-US" sz="1800" b="1" kern="1200" dirty="0" smtClean="0">
                          <a:solidFill>
                            <a:schemeClr val="lt1"/>
                          </a:solidFill>
                          <a:latin typeface="+mn-lt"/>
                          <a:ea typeface="+mn-ea"/>
                          <a:cs typeface="+mn-cs"/>
                        </a:rPr>
                        <a:t>Meaning</a:t>
                      </a:r>
                      <a:endParaRPr lang="en-US" dirty="0"/>
                    </a:p>
                  </a:txBody>
                  <a:tcPr/>
                </a:tc>
              </a:tr>
              <a:tr h="370840">
                <a:tc>
                  <a:txBody>
                    <a:bodyPr/>
                    <a:lstStyle/>
                    <a:p>
                      <a:r>
                        <a:rPr lang="en-US" sz="1800" kern="1200" dirty="0" smtClean="0">
                          <a:solidFill>
                            <a:schemeClr val="dk1"/>
                          </a:solidFill>
                          <a:latin typeface="+mn-lt"/>
                          <a:ea typeface="+mn-ea"/>
                          <a:cs typeface="+mn-cs"/>
                        </a:rPr>
                        <a:t>file.bak</a:t>
                      </a:r>
                      <a:endParaRPr lang="en-US" dirty="0"/>
                    </a:p>
                  </a:txBody>
                  <a:tcPr/>
                </a:tc>
                <a:tc>
                  <a:txBody>
                    <a:bodyPr/>
                    <a:lstStyle/>
                    <a:p>
                      <a:pPr marL="0" marR="0" algn="just"/>
                      <a:r>
                        <a:rPr lang="en-US" sz="1200" dirty="0">
                          <a:latin typeface="Times New Roman"/>
                          <a:ea typeface="Times New Roman"/>
                          <a:cs typeface="Times New Roman"/>
                        </a:rPr>
                        <a:t>Backup file</a:t>
                      </a:r>
                    </a:p>
                  </a:txBody>
                  <a:tcPr marL="25400" marR="25400" marT="0" marB="0" anchor="ctr"/>
                </a:tc>
              </a:tr>
              <a:tr h="370840">
                <a:tc>
                  <a:txBody>
                    <a:bodyPr/>
                    <a:lstStyle/>
                    <a:p>
                      <a:r>
                        <a:rPr lang="en-US" sz="1800" kern="1200" dirty="0" err="1" smtClean="0">
                          <a:solidFill>
                            <a:schemeClr val="dk1"/>
                          </a:solidFill>
                          <a:latin typeface="+mn-lt"/>
                          <a:ea typeface="+mn-ea"/>
                          <a:cs typeface="+mn-cs"/>
                        </a:rPr>
                        <a:t>file.c</a:t>
                      </a:r>
                      <a:endParaRPr lang="en-US" dirty="0"/>
                    </a:p>
                  </a:txBody>
                  <a:tcPr/>
                </a:tc>
                <a:tc>
                  <a:txBody>
                    <a:bodyPr/>
                    <a:lstStyle/>
                    <a:p>
                      <a:pPr marL="0" marR="0" algn="just"/>
                      <a:r>
                        <a:rPr lang="en-US" sz="1200">
                          <a:latin typeface="Times New Roman"/>
                          <a:ea typeface="Times New Roman"/>
                          <a:cs typeface="Times New Roman"/>
                        </a:rPr>
                        <a:t>C source program</a:t>
                      </a:r>
                    </a:p>
                  </a:txBody>
                  <a:tcPr marL="25400" marR="25400" marT="0" marB="0" anchor="ctr"/>
                </a:tc>
              </a:tr>
              <a:tr h="370840">
                <a:tc>
                  <a:txBody>
                    <a:bodyPr/>
                    <a:lstStyle/>
                    <a:p>
                      <a:r>
                        <a:rPr lang="en-US" sz="1800" kern="1200" dirty="0" smtClean="0">
                          <a:solidFill>
                            <a:schemeClr val="dk1"/>
                          </a:solidFill>
                          <a:latin typeface="+mn-lt"/>
                          <a:ea typeface="+mn-ea"/>
                          <a:cs typeface="+mn-cs"/>
                        </a:rPr>
                        <a:t>file.gif</a:t>
                      </a:r>
                      <a:endParaRPr lang="en-US" dirty="0"/>
                    </a:p>
                  </a:txBody>
                  <a:tcPr/>
                </a:tc>
                <a:tc>
                  <a:txBody>
                    <a:bodyPr/>
                    <a:lstStyle/>
                    <a:p>
                      <a:pPr marL="0" marR="0" algn="just"/>
                      <a:r>
                        <a:rPr lang="en-US" sz="1200">
                          <a:latin typeface="Times New Roman"/>
                          <a:ea typeface="Times New Roman"/>
                          <a:cs typeface="Times New Roman"/>
                        </a:rPr>
                        <a:t>Compuserve Graphical Interchange Format image</a:t>
                      </a:r>
                    </a:p>
                  </a:txBody>
                  <a:tcPr marL="25400" marR="25400" marT="0" marB="0" anchor="ctr"/>
                </a:tc>
              </a:tr>
              <a:tr h="370840">
                <a:tc>
                  <a:txBody>
                    <a:bodyPr/>
                    <a:lstStyle/>
                    <a:p>
                      <a:r>
                        <a:rPr lang="en-US" sz="1800" kern="1200" dirty="0" smtClean="0">
                          <a:solidFill>
                            <a:schemeClr val="dk1"/>
                          </a:solidFill>
                          <a:latin typeface="+mn-lt"/>
                          <a:ea typeface="+mn-ea"/>
                          <a:cs typeface="+mn-cs"/>
                        </a:rPr>
                        <a:t>file.hlp</a:t>
                      </a:r>
                      <a:endParaRPr lang="en-US" dirty="0"/>
                    </a:p>
                  </a:txBody>
                  <a:tcPr/>
                </a:tc>
                <a:tc>
                  <a:txBody>
                    <a:bodyPr/>
                    <a:lstStyle/>
                    <a:p>
                      <a:pPr marL="0" marR="0" algn="just"/>
                      <a:r>
                        <a:rPr lang="en-US" sz="1200">
                          <a:latin typeface="Times New Roman"/>
                          <a:ea typeface="Times New Roman"/>
                          <a:cs typeface="Times New Roman"/>
                        </a:rPr>
                        <a:t>Help file</a:t>
                      </a:r>
                    </a:p>
                  </a:txBody>
                  <a:tcPr marL="25400" marR="25400" marT="0" marB="0" anchor="ctr"/>
                </a:tc>
              </a:tr>
              <a:tr h="370840">
                <a:tc>
                  <a:txBody>
                    <a:bodyPr/>
                    <a:lstStyle/>
                    <a:p>
                      <a:r>
                        <a:rPr lang="en-US" sz="1800" kern="1200" dirty="0" smtClean="0">
                          <a:solidFill>
                            <a:schemeClr val="dk1"/>
                          </a:solidFill>
                          <a:latin typeface="+mn-lt"/>
                          <a:ea typeface="+mn-ea"/>
                          <a:cs typeface="+mn-cs"/>
                        </a:rPr>
                        <a:t>file.html</a:t>
                      </a:r>
                      <a:endParaRPr lang="en-US" dirty="0"/>
                    </a:p>
                  </a:txBody>
                  <a:tcPr/>
                </a:tc>
                <a:tc>
                  <a:txBody>
                    <a:bodyPr/>
                    <a:lstStyle/>
                    <a:p>
                      <a:pPr marL="0" marR="0" algn="just"/>
                      <a:r>
                        <a:rPr lang="en-US" sz="1200">
                          <a:latin typeface="Times New Roman"/>
                          <a:ea typeface="Times New Roman"/>
                          <a:cs typeface="Times New Roman"/>
                        </a:rPr>
                        <a:t>World Wide Web HyperText Markup Language document</a:t>
                      </a:r>
                    </a:p>
                  </a:txBody>
                  <a:tcPr marL="25400" marR="25400" marT="0" marB="0" anchor="ctr"/>
                </a:tc>
              </a:tr>
              <a:tr h="370840">
                <a:tc>
                  <a:txBody>
                    <a:bodyPr/>
                    <a:lstStyle/>
                    <a:p>
                      <a:r>
                        <a:rPr lang="en-US" sz="1800" kern="1200" dirty="0" smtClean="0">
                          <a:solidFill>
                            <a:schemeClr val="dk1"/>
                          </a:solidFill>
                          <a:latin typeface="+mn-lt"/>
                          <a:ea typeface="+mn-ea"/>
                          <a:cs typeface="+mn-cs"/>
                        </a:rPr>
                        <a:t>file.jpg</a:t>
                      </a:r>
                      <a:endParaRPr lang="en-US" dirty="0"/>
                    </a:p>
                  </a:txBody>
                  <a:tcPr/>
                </a:tc>
                <a:tc>
                  <a:txBody>
                    <a:bodyPr/>
                    <a:lstStyle/>
                    <a:p>
                      <a:pPr marL="0" marR="0" algn="just"/>
                      <a:r>
                        <a:rPr lang="en-US" sz="1200" dirty="0">
                          <a:latin typeface="Times New Roman"/>
                          <a:ea typeface="Times New Roman"/>
                          <a:cs typeface="Times New Roman"/>
                        </a:rPr>
                        <a:t>Still picture encoded with the JPEG standard</a:t>
                      </a:r>
                    </a:p>
                  </a:txBody>
                  <a:tcPr marL="25400" marR="25400" marT="0" marB="0" anchor="ct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File </a:t>
            </a:r>
            <a:r>
              <a:rPr lang="en-US" dirty="0" smtClean="0"/>
              <a:t>Structure</a:t>
            </a:r>
          </a:p>
          <a:p>
            <a:pPr lvl="1"/>
            <a:r>
              <a:rPr lang="en-US" dirty="0" smtClean="0"/>
              <a:t>Unstructured sequence of bytes</a:t>
            </a:r>
          </a:p>
          <a:p>
            <a:pPr lvl="1"/>
            <a:r>
              <a:rPr lang="en-US" dirty="0" smtClean="0"/>
              <a:t>A file is a sequence of fixed length records</a:t>
            </a:r>
          </a:p>
          <a:p>
            <a:pPr lvl="1"/>
            <a:r>
              <a:rPr lang="en-US" dirty="0" smtClean="0"/>
              <a:t>A file is a tree of records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371600" y="2133600"/>
            <a:ext cx="5476875" cy="250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File Types</a:t>
            </a:r>
          </a:p>
          <a:p>
            <a:pPr lvl="1"/>
            <a:r>
              <a:rPr lang="en-US" b="1" dirty="0"/>
              <a:t>Regular files </a:t>
            </a:r>
            <a:endParaRPr lang="en-US" b="1" dirty="0" smtClean="0"/>
          </a:p>
          <a:p>
            <a:pPr lvl="1"/>
            <a:r>
              <a:rPr lang="en-US" b="1" dirty="0" smtClean="0"/>
              <a:t>Character special files</a:t>
            </a:r>
          </a:p>
          <a:p>
            <a:pPr lvl="1"/>
            <a:r>
              <a:rPr lang="en-US" b="1" dirty="0" smtClean="0"/>
              <a:t>Block special files</a:t>
            </a:r>
            <a:endParaRPr lang="en-US" dirty="0" smtClean="0"/>
          </a:p>
          <a:p>
            <a:r>
              <a:rPr lang="en-US" dirty="0" smtClean="0"/>
              <a:t>File Access</a:t>
            </a:r>
          </a:p>
          <a:p>
            <a:pPr lvl="1"/>
            <a:r>
              <a:rPr lang="en-US" dirty="0" smtClean="0"/>
              <a:t>Sequential </a:t>
            </a:r>
          </a:p>
          <a:p>
            <a:pPr lvl="1"/>
            <a:r>
              <a:rPr lang="en-US" dirty="0" smtClean="0"/>
              <a:t>Random</a:t>
            </a:r>
          </a:p>
          <a:p>
            <a:r>
              <a:rPr lang="en-US" dirty="0" smtClean="0"/>
              <a:t>File Attributes:</a:t>
            </a:r>
          </a:p>
          <a:p>
            <a:pPr lvl="1"/>
            <a:r>
              <a:rPr lang="en-US" dirty="0"/>
              <a:t>all operating systems associate </a:t>
            </a:r>
            <a:r>
              <a:rPr lang="en-US" dirty="0" smtClean="0"/>
              <a:t>auxiliary information </a:t>
            </a:r>
            <a:r>
              <a:rPr lang="en-US" dirty="0"/>
              <a:t>with each file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File Operations</a:t>
            </a:r>
          </a:p>
          <a:p>
            <a:pPr lvl="1"/>
            <a:r>
              <a:rPr lang="en-US" dirty="0" smtClean="0"/>
              <a:t>Create</a:t>
            </a:r>
          </a:p>
          <a:p>
            <a:pPr lvl="1"/>
            <a:r>
              <a:rPr lang="en-US" dirty="0" smtClean="0"/>
              <a:t>Delete</a:t>
            </a:r>
          </a:p>
          <a:p>
            <a:pPr lvl="1"/>
            <a:r>
              <a:rPr lang="en-US" dirty="0" smtClean="0"/>
              <a:t>Open</a:t>
            </a:r>
          </a:p>
          <a:p>
            <a:pPr lvl="1"/>
            <a:r>
              <a:rPr lang="en-US" dirty="0" smtClean="0"/>
              <a:t>Close</a:t>
            </a:r>
          </a:p>
          <a:p>
            <a:pPr lvl="1"/>
            <a:r>
              <a:rPr lang="en-US" dirty="0" smtClean="0"/>
              <a:t>Read</a:t>
            </a:r>
          </a:p>
          <a:p>
            <a:pPr lvl="1"/>
            <a:r>
              <a:rPr lang="en-US" dirty="0" smtClean="0"/>
              <a:t>Write</a:t>
            </a:r>
          </a:p>
          <a:p>
            <a:pPr lvl="1"/>
            <a:r>
              <a:rPr lang="en-US" dirty="0" smtClean="0"/>
              <a:t>Append</a:t>
            </a:r>
          </a:p>
          <a:p>
            <a:pPr lvl="1"/>
            <a:r>
              <a:rPr lang="en-US" dirty="0" smtClean="0"/>
              <a:t>Seek</a:t>
            </a:r>
          </a:p>
          <a:p>
            <a:pPr lvl="1"/>
            <a:r>
              <a:rPr lang="en-US" dirty="0"/>
              <a:t>Get </a:t>
            </a:r>
            <a:r>
              <a:rPr lang="en-US" dirty="0" smtClean="0"/>
              <a:t>attributes</a:t>
            </a:r>
          </a:p>
          <a:p>
            <a:pPr lvl="1"/>
            <a:r>
              <a:rPr lang="en-US" dirty="0"/>
              <a:t>Set </a:t>
            </a:r>
            <a:r>
              <a:rPr lang="en-US" dirty="0" smtClean="0"/>
              <a:t>attributes</a:t>
            </a:r>
          </a:p>
          <a:p>
            <a:pPr lvl="1"/>
            <a:r>
              <a:rPr lang="en-US" dirty="0"/>
              <a:t>Rename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Directory</a:t>
            </a:r>
          </a:p>
          <a:p>
            <a:pPr lvl="1"/>
            <a:r>
              <a:rPr lang="en-US" dirty="0"/>
              <a:t>Single-Level Directory </a:t>
            </a:r>
            <a:r>
              <a:rPr lang="en-US" dirty="0" smtClean="0"/>
              <a:t>Systems</a:t>
            </a:r>
          </a:p>
          <a:p>
            <a:pPr lvl="1"/>
            <a:endParaRPr lang="en-US" dirty="0"/>
          </a:p>
          <a:p>
            <a:pPr lvl="1"/>
            <a:endParaRPr lang="en-US" dirty="0" smtClean="0"/>
          </a:p>
          <a:p>
            <a:pPr lvl="1"/>
            <a:r>
              <a:rPr lang="en-US" dirty="0"/>
              <a:t>Two-level Directory </a:t>
            </a:r>
            <a:r>
              <a:rPr lang="en-US" dirty="0" smtClean="0"/>
              <a:t>Systems</a:t>
            </a:r>
          </a:p>
          <a:p>
            <a:pPr lvl="2"/>
            <a:r>
              <a:rPr lang="en-US" dirty="0"/>
              <a:t>To avoid conflicts caused by different users choosing the same file name for their own files, the next step up is giving each user a private directory</a:t>
            </a:r>
            <a:endParaRPr lang="en-US" dirty="0" smtClean="0"/>
          </a:p>
          <a:p>
            <a:pPr lvl="1"/>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447800" y="2895600"/>
            <a:ext cx="1657350" cy="6858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828800" y="5429250"/>
            <a:ext cx="219075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1397</Words>
  <Application>Microsoft Office PowerPoint</Application>
  <PresentationFormat>On-screen Show (4:3)</PresentationFormat>
  <Paragraphs>208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Chapter 4- File Systems</vt:lpstr>
      <vt:lpstr>Introduction to File Systems</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File system implementation</vt:lpstr>
      <vt:lpstr>File system implementation…</vt:lpstr>
      <vt:lpstr>Implementing Files</vt:lpstr>
      <vt:lpstr>Implementing Files…</vt:lpstr>
      <vt:lpstr> Implementing Files -Linked List Allocation </vt:lpstr>
      <vt:lpstr> Implementing Files -Linked List Allocation… </vt:lpstr>
      <vt:lpstr> Implementing Files -Linked List Allocation… </vt:lpstr>
      <vt:lpstr> Implementing Files -Linked List Allocation Using a Table in Memory </vt:lpstr>
      <vt:lpstr> Implementing Files -Linked List Allocation Using a Table in Memory </vt:lpstr>
      <vt:lpstr> Implementing Files -Linked List Allocation… </vt:lpstr>
      <vt:lpstr>I-node</vt:lpstr>
      <vt:lpstr>I-node…</vt:lpstr>
      <vt:lpstr>Assignment</vt:lpstr>
      <vt:lpstr>Directory Implementation</vt:lpstr>
      <vt:lpstr>Directory Implementation…</vt:lpstr>
      <vt:lpstr>Shared Files</vt:lpstr>
      <vt:lpstr>Shared Files…</vt:lpstr>
      <vt:lpstr>Disk Space Management</vt:lpstr>
      <vt:lpstr>Disk Space Management…</vt:lpstr>
      <vt:lpstr>Disk Space Management…</vt:lpstr>
      <vt:lpstr>Disk Space Management…</vt:lpstr>
      <vt:lpstr>Disk Space Management…</vt:lpstr>
      <vt:lpstr>Disk Space Management…</vt:lpstr>
      <vt:lpstr>Disk Space Management…</vt:lpstr>
      <vt:lpstr>Disk Space Management…</vt:lpstr>
      <vt:lpstr>Disk Space Management…</vt:lpstr>
      <vt:lpstr>Structure of a Hard disk</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File Systems</dc:title>
  <dc:creator>Dessalegn</dc:creator>
  <cp:lastModifiedBy>Admin</cp:lastModifiedBy>
  <cp:revision>20</cp:revision>
  <dcterms:created xsi:type="dcterms:W3CDTF">2016-04-27T08:34:53Z</dcterms:created>
  <dcterms:modified xsi:type="dcterms:W3CDTF">2018-04-26T12:19:58Z</dcterms:modified>
</cp:coreProperties>
</file>