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53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B2E74-DB15-42DE-B4F2-E7685140266A}" type="datetimeFigureOut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558FE-B4D6-48A8-8AE2-FD65EDD18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58FE-B4D6-48A8-8AE2-FD65EDD1841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558FE-B4D6-48A8-8AE2-FD65EDD1841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33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ED80D-4103-48AB-B401-5AFB8F80C046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09220">
              <a:lnSpc>
                <a:spcPts val="1330"/>
              </a:lnSpc>
            </a:pPr>
            <a:fld id="{81D60167-4931-47E6-BA6A-407CBD079E47}" type="slidenum">
              <a:rPr spc="-5" dirty="0"/>
              <a:pPr marL="109220">
                <a:lnSpc>
                  <a:spcPts val="133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33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EE1C-0882-42FB-B490-1A172D1D9E02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09220">
              <a:lnSpc>
                <a:spcPts val="1330"/>
              </a:lnSpc>
            </a:pPr>
            <a:fld id="{81D60167-4931-47E6-BA6A-407CBD079E47}" type="slidenum">
              <a:rPr spc="-5" dirty="0"/>
              <a:pPr marL="109220">
                <a:lnSpc>
                  <a:spcPts val="133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33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1033-3337-4972-BF97-BD9193824578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09220">
              <a:lnSpc>
                <a:spcPts val="1330"/>
              </a:lnSpc>
            </a:pPr>
            <a:fld id="{81D60167-4931-47E6-BA6A-407CBD079E47}" type="slidenum">
              <a:rPr spc="-5" dirty="0"/>
              <a:pPr marL="109220">
                <a:lnSpc>
                  <a:spcPts val="133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330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BA90E-10DC-424B-BC3B-A2578F562B3D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09220">
              <a:lnSpc>
                <a:spcPts val="1330"/>
              </a:lnSpc>
            </a:pPr>
            <a:fld id="{81D60167-4931-47E6-BA6A-407CBD079E47}" type="slidenum">
              <a:rPr spc="-5" dirty="0"/>
              <a:pPr marL="109220">
                <a:lnSpc>
                  <a:spcPts val="133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330"/>
              </a:lnSpc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57F7-C0E0-481E-A0DB-3EE68C9A2CCB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09220">
              <a:lnSpc>
                <a:spcPts val="1330"/>
              </a:lnSpc>
            </a:pPr>
            <a:fld id="{81D60167-4931-47E6-BA6A-407CBD079E47}" type="slidenum">
              <a:rPr spc="-5" dirty="0"/>
              <a:pPr marL="109220">
                <a:lnSpc>
                  <a:spcPts val="133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911" y="7313165"/>
            <a:ext cx="2146300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33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E32F-4E19-4E85-BA27-9C5DF840C3E6}" type="datetime1">
              <a:rPr lang="en-US" smtClean="0"/>
              <a:pPr/>
              <a:t>3/1/2018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37696" y="7313165"/>
            <a:ext cx="218440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09220">
              <a:lnSpc>
                <a:spcPts val="1330"/>
              </a:lnSpc>
            </a:pPr>
            <a:fld id="{81D60167-4931-47E6-BA6A-407CBD079E47}" type="slidenum">
              <a:rPr spc="-5" dirty="0"/>
              <a:pPr marL="109220">
                <a:lnSpc>
                  <a:spcPts val="133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911" y="266191"/>
            <a:ext cx="175260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CS363 - </a:t>
            </a:r>
            <a:r>
              <a:rPr sz="1300" spc="-10" dirty="0">
                <a:latin typeface="Calibri"/>
                <a:cs typeface="Calibri"/>
              </a:rPr>
              <a:t>Operating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System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7100" y="266191"/>
            <a:ext cx="65659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1/1/2013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0783" y="1800320"/>
            <a:ext cx="2338705" cy="14770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381000" algn="ctr">
              <a:lnSpc>
                <a:spcPct val="100600"/>
              </a:lnSpc>
            </a:pPr>
            <a:r>
              <a:rPr sz="2500" dirty="0">
                <a:latin typeface="Calibri"/>
                <a:cs typeface="Calibri"/>
              </a:rPr>
              <a:t>Operating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System  </a:t>
            </a:r>
            <a:r>
              <a:rPr lang="en-US" sz="2500" dirty="0" smtClean="0">
                <a:latin typeface="Calibri"/>
                <a:cs typeface="Calibri"/>
              </a:rPr>
              <a:t>CoSc2032</a:t>
            </a:r>
            <a:endParaRPr sz="2500" dirty="0">
              <a:latin typeface="Calibri"/>
              <a:cs typeface="Calibri"/>
            </a:endParaRPr>
          </a:p>
          <a:p>
            <a:pPr indent="635" algn="ctr">
              <a:lnSpc>
                <a:spcPct val="119100"/>
              </a:lnSpc>
              <a:spcBef>
                <a:spcPts val="955"/>
              </a:spcBef>
            </a:pPr>
            <a:r>
              <a:rPr sz="1000" u="sng" dirty="0" smtClean="0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7406" y="3467860"/>
            <a:ext cx="3048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4231" y="964691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10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15000" y="1752600"/>
            <a:ext cx="2820927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1185">
              <a:lnSpc>
                <a:spcPct val="100000"/>
              </a:lnSpc>
            </a:pPr>
            <a:r>
              <a:rPr sz="2500" dirty="0">
                <a:latin typeface="Calibri"/>
                <a:cs typeface="Calibri"/>
              </a:rPr>
              <a:t>1.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5" dirty="0" smtClean="0">
                <a:latin typeface="Calibri"/>
                <a:cs typeface="Calibri"/>
              </a:rPr>
              <a:t>Introduction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8800" y="2479292"/>
            <a:ext cx="3276599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500" spc="-5" dirty="0" smtClean="0">
                <a:latin typeface="Calibri"/>
                <a:cs typeface="Calibri"/>
              </a:rPr>
              <a:t>CoSc2032</a:t>
            </a:r>
            <a:endParaRPr sz="2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500" spc="-10" dirty="0">
                <a:latin typeface="Calibri"/>
                <a:cs typeface="Calibri"/>
              </a:rPr>
              <a:t>Operating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System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26420" y="3467860"/>
            <a:ext cx="3048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13247" y="964691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10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01494" y="4330188"/>
            <a:ext cx="3346706" cy="1582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7905">
              <a:lnSpc>
                <a:spcPct val="100000"/>
              </a:lnSpc>
            </a:pPr>
            <a:r>
              <a:rPr sz="1700" spc="-5" dirty="0">
                <a:latin typeface="Calibri"/>
                <a:cs typeface="Calibri"/>
              </a:rPr>
              <a:t>I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spc="5" dirty="0">
                <a:latin typeface="Calibri"/>
                <a:cs typeface="Calibri"/>
              </a:rPr>
              <a:t>t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du</a:t>
            </a:r>
            <a:r>
              <a:rPr sz="1700" spc="-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ti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n</a:t>
            </a:r>
            <a:endParaRPr sz="1700" dirty="0">
              <a:latin typeface="Calibri"/>
              <a:cs typeface="Calibri"/>
            </a:endParaRPr>
          </a:p>
          <a:p>
            <a:pPr marL="133985" indent="-133985"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lang="en-US" sz="2000" spc="-5" dirty="0">
                <a:cs typeface="Calibri"/>
              </a:rPr>
              <a:t>What is an </a:t>
            </a:r>
            <a:r>
              <a:rPr lang="en-US" sz="2000" spc="-10" dirty="0">
                <a:cs typeface="Calibri"/>
              </a:rPr>
              <a:t>operation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system?</a:t>
            </a:r>
            <a:endParaRPr lang="en-US" sz="2000" dirty="0"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2000" spc="-5" dirty="0" smtClean="0">
                <a:latin typeface="Calibri"/>
                <a:cs typeface="Calibri"/>
              </a:rPr>
              <a:t>History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Operating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Systems</a:t>
            </a:r>
            <a:endParaRPr sz="2000" dirty="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34620" algn="l"/>
              </a:tabLst>
            </a:pPr>
            <a:r>
              <a:rPr sz="2000" spc="-5" dirty="0" smtClean="0">
                <a:latin typeface="Calibri"/>
                <a:cs typeface="Calibri"/>
              </a:rPr>
              <a:t>OS </a:t>
            </a:r>
            <a:r>
              <a:rPr sz="2000" spc="-5" dirty="0">
                <a:latin typeface="Calibri"/>
                <a:cs typeface="Calibri"/>
              </a:rPr>
              <a:t>Services and OS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Structure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07406" y="6651495"/>
            <a:ext cx="3048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94231" y="4148327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09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726420" y="6651495"/>
            <a:ext cx="3048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13247" y="4148326"/>
            <a:ext cx="3959353" cy="3090673"/>
          </a:xfrm>
          <a:custGeom>
            <a:avLst/>
            <a:gdLst/>
            <a:ahLst/>
            <a:cxnLst/>
            <a:rect l="l" t="t" r="r" b="b"/>
            <a:pathLst>
              <a:path w="3548379" h="2658109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sz="2500" b="1" dirty="0" smtClean="0"/>
              <a:t>What is an Operating System?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 operating system is a program that manages the computer hardware.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also provides a basis for application programs and acts as an intermediary between the computer user and computer hardware.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911" y="266191"/>
            <a:ext cx="175260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CS363 - </a:t>
            </a:r>
            <a:r>
              <a:rPr sz="1300" spc="-10" dirty="0">
                <a:latin typeface="Calibri"/>
                <a:cs typeface="Calibri"/>
              </a:rPr>
              <a:t>Operating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System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7100" y="266191"/>
            <a:ext cx="65659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1/1/2013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4416" y="3305555"/>
            <a:ext cx="2019300" cy="224154"/>
          </a:xfrm>
          <a:custGeom>
            <a:avLst/>
            <a:gdLst/>
            <a:ahLst/>
            <a:cxnLst/>
            <a:rect l="l" t="t" r="r" b="b"/>
            <a:pathLst>
              <a:path w="2019300" h="224154">
                <a:moveTo>
                  <a:pt x="0" y="0"/>
                </a:moveTo>
                <a:lnTo>
                  <a:pt x="0" y="224027"/>
                </a:lnTo>
                <a:lnTo>
                  <a:pt x="2019299" y="224027"/>
                </a:lnTo>
                <a:lnTo>
                  <a:pt x="20192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1367" y="3302508"/>
            <a:ext cx="2025650" cy="230504"/>
          </a:xfrm>
          <a:custGeom>
            <a:avLst/>
            <a:gdLst/>
            <a:ahLst/>
            <a:cxnLst/>
            <a:rect l="l" t="t" r="r" b="b"/>
            <a:pathLst>
              <a:path w="2025650" h="230504">
                <a:moveTo>
                  <a:pt x="2025395" y="230123"/>
                </a:moveTo>
                <a:lnTo>
                  <a:pt x="2025395" y="0"/>
                </a:lnTo>
                <a:lnTo>
                  <a:pt x="0" y="0"/>
                </a:lnTo>
                <a:lnTo>
                  <a:pt x="0" y="230123"/>
                </a:lnTo>
                <a:lnTo>
                  <a:pt x="3047" y="230123"/>
                </a:lnTo>
                <a:lnTo>
                  <a:pt x="3047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2019299" y="4571"/>
                </a:lnTo>
                <a:lnTo>
                  <a:pt x="2019299" y="3047"/>
                </a:lnTo>
                <a:lnTo>
                  <a:pt x="2022347" y="4571"/>
                </a:lnTo>
                <a:lnTo>
                  <a:pt x="2022347" y="230123"/>
                </a:lnTo>
                <a:lnTo>
                  <a:pt x="2025395" y="230123"/>
                </a:lnTo>
                <a:close/>
              </a:path>
              <a:path w="2025650" h="230504">
                <a:moveTo>
                  <a:pt x="4571" y="4571"/>
                </a:moveTo>
                <a:lnTo>
                  <a:pt x="4571" y="3047"/>
                </a:lnTo>
                <a:lnTo>
                  <a:pt x="3047" y="4571"/>
                </a:lnTo>
                <a:lnTo>
                  <a:pt x="4571" y="4571"/>
                </a:lnTo>
                <a:close/>
              </a:path>
              <a:path w="2025650" h="230504">
                <a:moveTo>
                  <a:pt x="4571" y="224027"/>
                </a:moveTo>
                <a:lnTo>
                  <a:pt x="4571" y="4571"/>
                </a:lnTo>
                <a:lnTo>
                  <a:pt x="3047" y="4571"/>
                </a:lnTo>
                <a:lnTo>
                  <a:pt x="3047" y="224027"/>
                </a:lnTo>
                <a:lnTo>
                  <a:pt x="4571" y="224027"/>
                </a:lnTo>
                <a:close/>
              </a:path>
              <a:path w="2025650" h="230504">
                <a:moveTo>
                  <a:pt x="2022347" y="224027"/>
                </a:moveTo>
                <a:lnTo>
                  <a:pt x="3047" y="224027"/>
                </a:lnTo>
                <a:lnTo>
                  <a:pt x="4571" y="227075"/>
                </a:lnTo>
                <a:lnTo>
                  <a:pt x="4571" y="230123"/>
                </a:lnTo>
                <a:lnTo>
                  <a:pt x="2019299" y="230123"/>
                </a:lnTo>
                <a:lnTo>
                  <a:pt x="2019299" y="227075"/>
                </a:lnTo>
                <a:lnTo>
                  <a:pt x="2022347" y="224027"/>
                </a:lnTo>
                <a:close/>
              </a:path>
              <a:path w="2025650" h="230504">
                <a:moveTo>
                  <a:pt x="4571" y="230123"/>
                </a:moveTo>
                <a:lnTo>
                  <a:pt x="4571" y="227075"/>
                </a:lnTo>
                <a:lnTo>
                  <a:pt x="3047" y="224027"/>
                </a:lnTo>
                <a:lnTo>
                  <a:pt x="3047" y="230123"/>
                </a:lnTo>
                <a:lnTo>
                  <a:pt x="4571" y="230123"/>
                </a:lnTo>
                <a:close/>
              </a:path>
              <a:path w="2025650" h="230504">
                <a:moveTo>
                  <a:pt x="2022347" y="4571"/>
                </a:moveTo>
                <a:lnTo>
                  <a:pt x="2019299" y="3047"/>
                </a:lnTo>
                <a:lnTo>
                  <a:pt x="2019299" y="4571"/>
                </a:lnTo>
                <a:lnTo>
                  <a:pt x="2022347" y="4571"/>
                </a:lnTo>
                <a:close/>
              </a:path>
              <a:path w="2025650" h="230504">
                <a:moveTo>
                  <a:pt x="2022347" y="224027"/>
                </a:moveTo>
                <a:lnTo>
                  <a:pt x="2022347" y="4571"/>
                </a:lnTo>
                <a:lnTo>
                  <a:pt x="2019299" y="4571"/>
                </a:lnTo>
                <a:lnTo>
                  <a:pt x="2019299" y="224027"/>
                </a:lnTo>
                <a:lnTo>
                  <a:pt x="2022347" y="224027"/>
                </a:lnTo>
                <a:close/>
              </a:path>
              <a:path w="2025650" h="230504">
                <a:moveTo>
                  <a:pt x="2022347" y="230123"/>
                </a:moveTo>
                <a:lnTo>
                  <a:pt x="2022347" y="224027"/>
                </a:lnTo>
                <a:lnTo>
                  <a:pt x="2019299" y="227075"/>
                </a:lnTo>
                <a:lnTo>
                  <a:pt x="2019299" y="230123"/>
                </a:lnTo>
                <a:lnTo>
                  <a:pt x="2022347" y="230123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4416" y="2688335"/>
            <a:ext cx="2019300" cy="617220"/>
          </a:xfrm>
          <a:custGeom>
            <a:avLst/>
            <a:gdLst/>
            <a:ahLst/>
            <a:cxnLst/>
            <a:rect l="l" t="t" r="r" b="b"/>
            <a:pathLst>
              <a:path w="2019300" h="617220">
                <a:moveTo>
                  <a:pt x="0" y="0"/>
                </a:moveTo>
                <a:lnTo>
                  <a:pt x="0" y="617219"/>
                </a:lnTo>
                <a:lnTo>
                  <a:pt x="2019299" y="617219"/>
                </a:lnTo>
                <a:lnTo>
                  <a:pt x="2019299" y="0"/>
                </a:lnTo>
                <a:lnTo>
                  <a:pt x="0" y="0"/>
                </a:lnTo>
                <a:close/>
              </a:path>
            </a:pathLst>
          </a:custGeom>
          <a:solidFill>
            <a:srgbClr val="65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1367" y="2685288"/>
            <a:ext cx="2025650" cy="622300"/>
          </a:xfrm>
          <a:custGeom>
            <a:avLst/>
            <a:gdLst/>
            <a:ahLst/>
            <a:cxnLst/>
            <a:rect l="l" t="t" r="r" b="b"/>
            <a:pathLst>
              <a:path w="2025650" h="622300">
                <a:moveTo>
                  <a:pt x="2025395" y="621791"/>
                </a:moveTo>
                <a:lnTo>
                  <a:pt x="2025395" y="0"/>
                </a:lnTo>
                <a:lnTo>
                  <a:pt x="0" y="0"/>
                </a:lnTo>
                <a:lnTo>
                  <a:pt x="0" y="621791"/>
                </a:lnTo>
                <a:lnTo>
                  <a:pt x="3047" y="621791"/>
                </a:lnTo>
                <a:lnTo>
                  <a:pt x="3047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2019299" y="4571"/>
                </a:lnTo>
                <a:lnTo>
                  <a:pt x="2019299" y="3047"/>
                </a:lnTo>
                <a:lnTo>
                  <a:pt x="2022347" y="4571"/>
                </a:lnTo>
                <a:lnTo>
                  <a:pt x="2022347" y="621791"/>
                </a:lnTo>
                <a:lnTo>
                  <a:pt x="2025395" y="621791"/>
                </a:lnTo>
                <a:close/>
              </a:path>
              <a:path w="2025650" h="622300">
                <a:moveTo>
                  <a:pt x="4571" y="4571"/>
                </a:moveTo>
                <a:lnTo>
                  <a:pt x="4571" y="3047"/>
                </a:lnTo>
                <a:lnTo>
                  <a:pt x="3047" y="4571"/>
                </a:lnTo>
                <a:lnTo>
                  <a:pt x="4571" y="4571"/>
                </a:lnTo>
                <a:close/>
              </a:path>
              <a:path w="2025650" h="622300">
                <a:moveTo>
                  <a:pt x="4571" y="617219"/>
                </a:moveTo>
                <a:lnTo>
                  <a:pt x="4571" y="4571"/>
                </a:lnTo>
                <a:lnTo>
                  <a:pt x="3047" y="4571"/>
                </a:lnTo>
                <a:lnTo>
                  <a:pt x="3047" y="617219"/>
                </a:lnTo>
                <a:lnTo>
                  <a:pt x="4571" y="617219"/>
                </a:lnTo>
                <a:close/>
              </a:path>
              <a:path w="2025650" h="622300">
                <a:moveTo>
                  <a:pt x="2022347" y="617219"/>
                </a:moveTo>
                <a:lnTo>
                  <a:pt x="3047" y="617219"/>
                </a:lnTo>
                <a:lnTo>
                  <a:pt x="4571" y="620267"/>
                </a:lnTo>
                <a:lnTo>
                  <a:pt x="4571" y="621791"/>
                </a:lnTo>
                <a:lnTo>
                  <a:pt x="2019299" y="621791"/>
                </a:lnTo>
                <a:lnTo>
                  <a:pt x="2019299" y="620267"/>
                </a:lnTo>
                <a:lnTo>
                  <a:pt x="2022347" y="617219"/>
                </a:lnTo>
                <a:close/>
              </a:path>
              <a:path w="2025650" h="622300">
                <a:moveTo>
                  <a:pt x="4571" y="621791"/>
                </a:moveTo>
                <a:lnTo>
                  <a:pt x="4571" y="620267"/>
                </a:lnTo>
                <a:lnTo>
                  <a:pt x="3047" y="617219"/>
                </a:lnTo>
                <a:lnTo>
                  <a:pt x="3047" y="621791"/>
                </a:lnTo>
                <a:lnTo>
                  <a:pt x="4571" y="621791"/>
                </a:lnTo>
                <a:close/>
              </a:path>
              <a:path w="2025650" h="622300">
                <a:moveTo>
                  <a:pt x="2022347" y="4571"/>
                </a:moveTo>
                <a:lnTo>
                  <a:pt x="2019299" y="3047"/>
                </a:lnTo>
                <a:lnTo>
                  <a:pt x="2019299" y="4571"/>
                </a:lnTo>
                <a:lnTo>
                  <a:pt x="2022347" y="4571"/>
                </a:lnTo>
                <a:close/>
              </a:path>
              <a:path w="2025650" h="622300">
                <a:moveTo>
                  <a:pt x="2022347" y="617219"/>
                </a:moveTo>
                <a:lnTo>
                  <a:pt x="2022347" y="4571"/>
                </a:lnTo>
                <a:lnTo>
                  <a:pt x="2019299" y="4571"/>
                </a:lnTo>
                <a:lnTo>
                  <a:pt x="2019299" y="617219"/>
                </a:lnTo>
                <a:lnTo>
                  <a:pt x="2022347" y="617219"/>
                </a:lnTo>
                <a:close/>
              </a:path>
              <a:path w="2025650" h="622300">
                <a:moveTo>
                  <a:pt x="2022347" y="621791"/>
                </a:moveTo>
                <a:lnTo>
                  <a:pt x="2022347" y="617219"/>
                </a:lnTo>
                <a:lnTo>
                  <a:pt x="2019299" y="620267"/>
                </a:lnTo>
                <a:lnTo>
                  <a:pt x="2019299" y="621791"/>
                </a:lnTo>
                <a:lnTo>
                  <a:pt x="2022347" y="621791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97834" y="2831083"/>
            <a:ext cx="633095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10" dirty="0">
                <a:latin typeface="Calibri"/>
                <a:cs typeface="Calibri"/>
              </a:rPr>
              <a:t>Operating</a:t>
            </a:r>
            <a:r>
              <a:rPr sz="700" spc="-30" dirty="0">
                <a:latin typeface="Calibri"/>
                <a:cs typeface="Calibri"/>
              </a:rPr>
              <a:t> </a:t>
            </a:r>
            <a:r>
              <a:rPr sz="700" spc="-15" dirty="0">
                <a:latin typeface="Calibri"/>
                <a:cs typeface="Calibri"/>
              </a:rPr>
              <a:t>System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04416" y="2378963"/>
            <a:ext cx="2019300" cy="309880"/>
          </a:xfrm>
          <a:custGeom>
            <a:avLst/>
            <a:gdLst/>
            <a:ahLst/>
            <a:cxnLst/>
            <a:rect l="l" t="t" r="r" b="b"/>
            <a:pathLst>
              <a:path w="2019300" h="309880">
                <a:moveTo>
                  <a:pt x="0" y="0"/>
                </a:moveTo>
                <a:lnTo>
                  <a:pt x="0" y="309371"/>
                </a:lnTo>
                <a:lnTo>
                  <a:pt x="2019299" y="309371"/>
                </a:lnTo>
                <a:lnTo>
                  <a:pt x="20192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1367" y="2377439"/>
            <a:ext cx="2025650" cy="312420"/>
          </a:xfrm>
          <a:custGeom>
            <a:avLst/>
            <a:gdLst/>
            <a:ahLst/>
            <a:cxnLst/>
            <a:rect l="l" t="t" r="r" b="b"/>
            <a:pathLst>
              <a:path w="2025650" h="312419">
                <a:moveTo>
                  <a:pt x="2025395" y="312419"/>
                </a:moveTo>
                <a:lnTo>
                  <a:pt x="2025395" y="0"/>
                </a:lnTo>
                <a:lnTo>
                  <a:pt x="0" y="0"/>
                </a:lnTo>
                <a:lnTo>
                  <a:pt x="0" y="312419"/>
                </a:lnTo>
                <a:lnTo>
                  <a:pt x="3047" y="312419"/>
                </a:lnTo>
                <a:lnTo>
                  <a:pt x="3047" y="4571"/>
                </a:lnTo>
                <a:lnTo>
                  <a:pt x="4571" y="1523"/>
                </a:lnTo>
                <a:lnTo>
                  <a:pt x="4571" y="4571"/>
                </a:lnTo>
                <a:lnTo>
                  <a:pt x="2019299" y="4571"/>
                </a:lnTo>
                <a:lnTo>
                  <a:pt x="2019299" y="1523"/>
                </a:lnTo>
                <a:lnTo>
                  <a:pt x="2022347" y="4571"/>
                </a:lnTo>
                <a:lnTo>
                  <a:pt x="2022347" y="312419"/>
                </a:lnTo>
                <a:lnTo>
                  <a:pt x="2025395" y="312419"/>
                </a:lnTo>
                <a:close/>
              </a:path>
              <a:path w="2025650" h="312419">
                <a:moveTo>
                  <a:pt x="4571" y="4571"/>
                </a:moveTo>
                <a:lnTo>
                  <a:pt x="4571" y="1523"/>
                </a:lnTo>
                <a:lnTo>
                  <a:pt x="3047" y="4571"/>
                </a:lnTo>
                <a:lnTo>
                  <a:pt x="4571" y="4571"/>
                </a:lnTo>
                <a:close/>
              </a:path>
              <a:path w="2025650" h="312419">
                <a:moveTo>
                  <a:pt x="4571" y="307847"/>
                </a:moveTo>
                <a:lnTo>
                  <a:pt x="4571" y="4571"/>
                </a:lnTo>
                <a:lnTo>
                  <a:pt x="3047" y="4571"/>
                </a:lnTo>
                <a:lnTo>
                  <a:pt x="3047" y="307847"/>
                </a:lnTo>
                <a:lnTo>
                  <a:pt x="4571" y="307847"/>
                </a:lnTo>
                <a:close/>
              </a:path>
              <a:path w="2025650" h="312419">
                <a:moveTo>
                  <a:pt x="2022347" y="307847"/>
                </a:moveTo>
                <a:lnTo>
                  <a:pt x="3047" y="307847"/>
                </a:lnTo>
                <a:lnTo>
                  <a:pt x="4571" y="310895"/>
                </a:lnTo>
                <a:lnTo>
                  <a:pt x="4571" y="312419"/>
                </a:lnTo>
                <a:lnTo>
                  <a:pt x="2019299" y="312419"/>
                </a:lnTo>
                <a:lnTo>
                  <a:pt x="2019299" y="310895"/>
                </a:lnTo>
                <a:lnTo>
                  <a:pt x="2022347" y="307847"/>
                </a:lnTo>
                <a:close/>
              </a:path>
              <a:path w="2025650" h="312419">
                <a:moveTo>
                  <a:pt x="4571" y="312419"/>
                </a:moveTo>
                <a:lnTo>
                  <a:pt x="4571" y="310895"/>
                </a:lnTo>
                <a:lnTo>
                  <a:pt x="3047" y="307847"/>
                </a:lnTo>
                <a:lnTo>
                  <a:pt x="3047" y="312419"/>
                </a:lnTo>
                <a:lnTo>
                  <a:pt x="4571" y="312419"/>
                </a:lnTo>
                <a:close/>
              </a:path>
              <a:path w="2025650" h="312419">
                <a:moveTo>
                  <a:pt x="2022347" y="4571"/>
                </a:moveTo>
                <a:lnTo>
                  <a:pt x="2019299" y="1523"/>
                </a:lnTo>
                <a:lnTo>
                  <a:pt x="2019299" y="4571"/>
                </a:lnTo>
                <a:lnTo>
                  <a:pt x="2022347" y="4571"/>
                </a:lnTo>
                <a:close/>
              </a:path>
              <a:path w="2025650" h="312419">
                <a:moveTo>
                  <a:pt x="2022347" y="307847"/>
                </a:moveTo>
                <a:lnTo>
                  <a:pt x="2022347" y="4571"/>
                </a:lnTo>
                <a:lnTo>
                  <a:pt x="2019299" y="4571"/>
                </a:lnTo>
                <a:lnTo>
                  <a:pt x="2019299" y="307847"/>
                </a:lnTo>
                <a:lnTo>
                  <a:pt x="2022347" y="307847"/>
                </a:lnTo>
                <a:close/>
              </a:path>
              <a:path w="2025650" h="312419">
                <a:moveTo>
                  <a:pt x="2022347" y="312419"/>
                </a:moveTo>
                <a:lnTo>
                  <a:pt x="2022347" y="307847"/>
                </a:lnTo>
                <a:lnTo>
                  <a:pt x="2019299" y="310895"/>
                </a:lnTo>
                <a:lnTo>
                  <a:pt x="2019299" y="312419"/>
                </a:lnTo>
                <a:lnTo>
                  <a:pt x="2022347" y="312419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01495" y="1146555"/>
            <a:ext cx="3127375" cy="143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3545">
              <a:lnSpc>
                <a:spcPct val="100000"/>
              </a:lnSpc>
            </a:pPr>
            <a:r>
              <a:rPr sz="1700" spc="-5" dirty="0">
                <a:latin typeface="Calibri"/>
                <a:cs typeface="Calibri"/>
              </a:rPr>
              <a:t>Kernel </a:t>
            </a:r>
            <a:r>
              <a:rPr sz="1700" spc="5" dirty="0">
                <a:latin typeface="Calibri"/>
                <a:cs typeface="Calibri"/>
              </a:rPr>
              <a:t>Based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Architecture</a:t>
            </a:r>
            <a:endParaRPr sz="1700">
              <a:latin typeface="Calibri"/>
              <a:cs typeface="Calibri"/>
            </a:endParaRPr>
          </a:p>
          <a:p>
            <a:pPr marL="133985" marR="160020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" dirty="0">
                <a:latin typeface="Calibri"/>
                <a:cs typeface="Calibri"/>
              </a:rPr>
              <a:t>It </a:t>
            </a:r>
            <a:r>
              <a:rPr sz="1250" spc="-10" dirty="0">
                <a:latin typeface="Calibri"/>
                <a:cs typeface="Calibri"/>
              </a:rPr>
              <a:t>separates </a:t>
            </a:r>
            <a:r>
              <a:rPr sz="1250" spc="-5" dirty="0">
                <a:latin typeface="Calibri"/>
                <a:cs typeface="Calibri"/>
              </a:rPr>
              <a:t>the machine-independent parts  </a:t>
            </a:r>
            <a:r>
              <a:rPr sz="1250" spc="-10" dirty="0">
                <a:latin typeface="Calibri"/>
                <a:cs typeface="Calibri"/>
              </a:rPr>
              <a:t>from </a:t>
            </a:r>
            <a:r>
              <a:rPr sz="1250" spc="-5" dirty="0">
                <a:latin typeface="Calibri"/>
                <a:cs typeface="Calibri"/>
              </a:rPr>
              <a:t>the machine-dependent</a:t>
            </a:r>
            <a:r>
              <a:rPr sz="1250" spc="-6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parts</a:t>
            </a:r>
            <a:endParaRPr sz="1250">
              <a:latin typeface="Calibri"/>
              <a:cs typeface="Calibri"/>
            </a:endParaRPr>
          </a:p>
          <a:p>
            <a:pPr marL="288925" indent="-111760">
              <a:lnSpc>
                <a:spcPts val="1310"/>
              </a:lnSpc>
              <a:spcBef>
                <a:spcPts val="320"/>
              </a:spcBef>
            </a:pPr>
            <a:r>
              <a:rPr sz="1100" spc="-5" dirty="0">
                <a:latin typeface="Arial"/>
                <a:cs typeface="Arial"/>
              </a:rPr>
              <a:t>– </a:t>
            </a:r>
            <a:r>
              <a:rPr sz="1100" spc="-15" dirty="0">
                <a:latin typeface="Calibri"/>
                <a:cs typeface="Calibri"/>
              </a:rPr>
              <a:t>Kernel </a:t>
            </a:r>
            <a:r>
              <a:rPr sz="1100" spc="-5" dirty="0">
                <a:latin typeface="Calibri"/>
                <a:cs typeface="Calibri"/>
              </a:rPr>
              <a:t>is </a:t>
            </a:r>
            <a:r>
              <a:rPr sz="1100" spc="-10" dirty="0">
                <a:latin typeface="Calibri"/>
                <a:cs typeface="Calibri"/>
              </a:rPr>
              <a:t>machine-dependent. </a:t>
            </a:r>
            <a:r>
              <a:rPr sz="1100" spc="-5" dirty="0">
                <a:latin typeface="Calibri"/>
                <a:cs typeface="Calibri"/>
              </a:rPr>
              <a:t>It </a:t>
            </a:r>
            <a:r>
              <a:rPr sz="1100" spc="-15" dirty="0">
                <a:latin typeface="Calibri"/>
                <a:cs typeface="Calibri"/>
              </a:rPr>
              <a:t>contains </a:t>
            </a:r>
            <a:r>
              <a:rPr sz="1100" spc="-1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basic  </a:t>
            </a:r>
            <a:r>
              <a:rPr sz="1100" spc="-10" dirty="0">
                <a:latin typeface="Calibri"/>
                <a:cs typeface="Calibri"/>
              </a:rPr>
              <a:t>component of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marL="1894205">
              <a:lnSpc>
                <a:spcPct val="100000"/>
              </a:lnSpc>
            </a:pPr>
            <a:r>
              <a:rPr sz="700" spc="-5" dirty="0">
                <a:latin typeface="Calibri"/>
                <a:cs typeface="Calibri"/>
              </a:rPr>
              <a:t>User</a:t>
            </a:r>
            <a:r>
              <a:rPr sz="700" spc="-8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Space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70532" y="3105911"/>
            <a:ext cx="1603375" cy="201295"/>
          </a:xfrm>
          <a:custGeom>
            <a:avLst/>
            <a:gdLst/>
            <a:ahLst/>
            <a:cxnLst/>
            <a:rect l="l" t="t" r="r" b="b"/>
            <a:pathLst>
              <a:path w="1603375" h="201295">
                <a:moveTo>
                  <a:pt x="1603247" y="201167"/>
                </a:moveTo>
                <a:lnTo>
                  <a:pt x="1603247" y="0"/>
                </a:lnTo>
                <a:lnTo>
                  <a:pt x="0" y="0"/>
                </a:lnTo>
                <a:lnTo>
                  <a:pt x="0" y="201167"/>
                </a:lnTo>
                <a:lnTo>
                  <a:pt x="1523" y="201167"/>
                </a:lnTo>
                <a:lnTo>
                  <a:pt x="1523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1598675" y="4571"/>
                </a:lnTo>
                <a:lnTo>
                  <a:pt x="1598675" y="3047"/>
                </a:lnTo>
                <a:lnTo>
                  <a:pt x="1600199" y="4571"/>
                </a:lnTo>
                <a:lnTo>
                  <a:pt x="1600199" y="201167"/>
                </a:lnTo>
                <a:lnTo>
                  <a:pt x="1603247" y="201167"/>
                </a:lnTo>
                <a:close/>
              </a:path>
              <a:path w="1603375" h="201295">
                <a:moveTo>
                  <a:pt x="4571" y="4571"/>
                </a:moveTo>
                <a:lnTo>
                  <a:pt x="4571" y="3047"/>
                </a:lnTo>
                <a:lnTo>
                  <a:pt x="1523" y="4571"/>
                </a:lnTo>
                <a:lnTo>
                  <a:pt x="4571" y="4571"/>
                </a:lnTo>
                <a:close/>
              </a:path>
              <a:path w="1603375" h="201295">
                <a:moveTo>
                  <a:pt x="4571" y="196595"/>
                </a:moveTo>
                <a:lnTo>
                  <a:pt x="4571" y="4571"/>
                </a:lnTo>
                <a:lnTo>
                  <a:pt x="1523" y="4571"/>
                </a:lnTo>
                <a:lnTo>
                  <a:pt x="1523" y="196595"/>
                </a:lnTo>
                <a:lnTo>
                  <a:pt x="4571" y="196595"/>
                </a:lnTo>
                <a:close/>
              </a:path>
              <a:path w="1603375" h="201295">
                <a:moveTo>
                  <a:pt x="1600199" y="196595"/>
                </a:moveTo>
                <a:lnTo>
                  <a:pt x="1523" y="196595"/>
                </a:lnTo>
                <a:lnTo>
                  <a:pt x="4571" y="199643"/>
                </a:lnTo>
                <a:lnTo>
                  <a:pt x="4571" y="201167"/>
                </a:lnTo>
                <a:lnTo>
                  <a:pt x="1598675" y="201167"/>
                </a:lnTo>
                <a:lnTo>
                  <a:pt x="1598675" y="199643"/>
                </a:lnTo>
                <a:lnTo>
                  <a:pt x="1600199" y="196595"/>
                </a:lnTo>
                <a:close/>
              </a:path>
              <a:path w="1603375" h="201295">
                <a:moveTo>
                  <a:pt x="4571" y="201167"/>
                </a:moveTo>
                <a:lnTo>
                  <a:pt x="4571" y="199643"/>
                </a:lnTo>
                <a:lnTo>
                  <a:pt x="1523" y="196595"/>
                </a:lnTo>
                <a:lnTo>
                  <a:pt x="1523" y="201167"/>
                </a:lnTo>
                <a:lnTo>
                  <a:pt x="4571" y="201167"/>
                </a:lnTo>
                <a:close/>
              </a:path>
              <a:path w="1603375" h="201295">
                <a:moveTo>
                  <a:pt x="1600199" y="4571"/>
                </a:moveTo>
                <a:lnTo>
                  <a:pt x="1598675" y="3047"/>
                </a:lnTo>
                <a:lnTo>
                  <a:pt x="1598675" y="4571"/>
                </a:lnTo>
                <a:lnTo>
                  <a:pt x="1600199" y="4571"/>
                </a:lnTo>
                <a:close/>
              </a:path>
              <a:path w="1603375" h="201295">
                <a:moveTo>
                  <a:pt x="1600199" y="196595"/>
                </a:moveTo>
                <a:lnTo>
                  <a:pt x="1600199" y="4571"/>
                </a:lnTo>
                <a:lnTo>
                  <a:pt x="1598675" y="4571"/>
                </a:lnTo>
                <a:lnTo>
                  <a:pt x="1598675" y="196595"/>
                </a:lnTo>
                <a:lnTo>
                  <a:pt x="1600199" y="196595"/>
                </a:lnTo>
                <a:close/>
              </a:path>
              <a:path w="1603375" h="201295">
                <a:moveTo>
                  <a:pt x="1600199" y="201167"/>
                </a:moveTo>
                <a:lnTo>
                  <a:pt x="1600199" y="196595"/>
                </a:lnTo>
                <a:lnTo>
                  <a:pt x="1598675" y="199643"/>
                </a:lnTo>
                <a:lnTo>
                  <a:pt x="1598675" y="201167"/>
                </a:lnTo>
                <a:lnTo>
                  <a:pt x="1600199" y="201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72055" y="3108959"/>
            <a:ext cx="1598930" cy="196850"/>
          </a:xfrm>
          <a:prstGeom prst="rect">
            <a:avLst/>
          </a:prstGeom>
          <a:solidFill>
            <a:srgbClr val="7F007F"/>
          </a:solidFill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700" spc="-5" dirty="0">
                <a:latin typeface="Calibri"/>
                <a:cs typeface="Calibri"/>
              </a:rPr>
              <a:t>OS</a:t>
            </a:r>
            <a:r>
              <a:rPr sz="700" spc="-8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Kernel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6926" y="3467860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25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9066" y="3358386"/>
            <a:ext cx="731520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700" spc="-15" dirty="0">
                <a:solidFill>
                  <a:srgbClr val="FFFFFF"/>
                </a:solidFill>
                <a:latin typeface="Calibri"/>
                <a:cs typeface="Calibri"/>
              </a:rPr>
              <a:t> Hardware</a:t>
            </a:r>
            <a:endParaRPr sz="700">
              <a:latin typeface="Calibri"/>
              <a:cs typeface="Calibri"/>
            </a:endParaRPr>
          </a:p>
          <a:p>
            <a:pPr marL="108585" algn="ctr">
              <a:lnSpc>
                <a:spcPct val="100000"/>
              </a:lnSpc>
              <a:spcBef>
                <a:spcPts val="20"/>
              </a:spcBef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CS363 - </a:t>
            </a:r>
            <a:r>
              <a:rPr sz="450" dirty="0">
                <a:solidFill>
                  <a:srgbClr val="898989"/>
                </a:solidFill>
                <a:latin typeface="Calibri"/>
                <a:cs typeface="Calibri"/>
              </a:rPr>
              <a:t>Operating</a:t>
            </a:r>
            <a:r>
              <a:rPr sz="450" spc="-6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System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94231" y="964691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10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20509" y="1146555"/>
            <a:ext cx="2715260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3545">
              <a:lnSpc>
                <a:spcPct val="100000"/>
              </a:lnSpc>
            </a:pPr>
            <a:r>
              <a:rPr sz="1700" spc="-5" dirty="0">
                <a:latin typeface="Calibri"/>
                <a:cs typeface="Calibri"/>
              </a:rPr>
              <a:t>Kernel </a:t>
            </a:r>
            <a:r>
              <a:rPr sz="1700" spc="5" dirty="0">
                <a:latin typeface="Calibri"/>
                <a:cs typeface="Calibri"/>
              </a:rPr>
              <a:t>Based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Architecture</a:t>
            </a:r>
            <a:endParaRPr sz="1700" dirty="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10" dirty="0">
                <a:latin typeface="Calibri"/>
                <a:cs typeface="Calibri"/>
              </a:rPr>
              <a:t>Pros</a:t>
            </a:r>
            <a:endParaRPr sz="1250" dirty="0">
              <a:latin typeface="Calibri"/>
              <a:cs typeface="Calibri"/>
            </a:endParaRPr>
          </a:p>
          <a:p>
            <a:pPr marL="289560" marR="74930" lvl="1" indent="-111760">
              <a:lnSpc>
                <a:spcPts val="1310"/>
              </a:lnSpc>
              <a:spcBef>
                <a:spcPts val="32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15" dirty="0">
                <a:latin typeface="Calibri"/>
                <a:cs typeface="Calibri"/>
              </a:rPr>
              <a:t>Better </a:t>
            </a:r>
            <a:r>
              <a:rPr sz="1100" spc="-10" dirty="0">
                <a:latin typeface="Calibri"/>
                <a:cs typeface="Calibri"/>
              </a:rPr>
              <a:t>portability—Kernel encloses </a:t>
            </a:r>
            <a:r>
              <a:rPr sz="1100" spc="-5" dirty="0">
                <a:latin typeface="Calibri"/>
                <a:cs typeface="Calibri"/>
              </a:rPr>
              <a:t>all </a:t>
            </a:r>
            <a:r>
              <a:rPr sz="1100" spc="-10" dirty="0">
                <a:latin typeface="Calibri"/>
                <a:cs typeface="Calibri"/>
              </a:rPr>
              <a:t>the  machine-dependent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code</a:t>
            </a:r>
            <a:endParaRPr sz="1100" dirty="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" dirty="0">
                <a:latin typeface="Calibri"/>
                <a:cs typeface="Calibri"/>
              </a:rPr>
              <a:t>Cons</a:t>
            </a:r>
            <a:endParaRPr sz="125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289560" algn="l"/>
              </a:tabLst>
            </a:pPr>
            <a:r>
              <a:rPr lang="en-US" sz="1100" spc="-15" dirty="0" smtClean="0">
                <a:latin typeface="Calibri"/>
                <a:cs typeface="Calibri"/>
              </a:rPr>
              <a:t>Ensuring security and extensibility  is a challenge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95940" y="3467860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26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13247" y="964691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10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01495" y="4330189"/>
            <a:ext cx="3075305" cy="153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ct val="100000"/>
              </a:lnSpc>
            </a:pPr>
            <a:r>
              <a:rPr sz="1700" spc="-5" dirty="0">
                <a:latin typeface="Calibri"/>
                <a:cs typeface="Calibri"/>
              </a:rPr>
              <a:t>Microkernel </a:t>
            </a:r>
            <a:r>
              <a:rPr sz="1700" spc="5" dirty="0">
                <a:latin typeface="Calibri"/>
                <a:cs typeface="Calibri"/>
              </a:rPr>
              <a:t>Based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Architecture</a:t>
            </a:r>
            <a:endParaRPr sz="170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" dirty="0">
                <a:latin typeface="Calibri"/>
                <a:cs typeface="Calibri"/>
              </a:rPr>
              <a:t>As OS expanded, the </a:t>
            </a:r>
            <a:r>
              <a:rPr sz="1250" spc="-10" dirty="0">
                <a:latin typeface="Calibri"/>
                <a:cs typeface="Calibri"/>
              </a:rPr>
              <a:t>kernel </a:t>
            </a:r>
            <a:r>
              <a:rPr sz="1250" spc="-5" dirty="0">
                <a:latin typeface="Calibri"/>
                <a:cs typeface="Calibri"/>
              </a:rPr>
              <a:t>became </a:t>
            </a:r>
            <a:r>
              <a:rPr sz="1250" spc="-10" dirty="0">
                <a:latin typeface="Calibri"/>
                <a:cs typeface="Calibri"/>
              </a:rPr>
              <a:t>large </a:t>
            </a:r>
            <a:r>
              <a:rPr sz="1250" spc="-5" dirty="0">
                <a:latin typeface="Calibri"/>
                <a:cs typeface="Calibri"/>
              </a:rPr>
              <a:t>and  difficult </a:t>
            </a:r>
            <a:r>
              <a:rPr sz="1250" spc="-10" dirty="0">
                <a:latin typeface="Calibri"/>
                <a:cs typeface="Calibri"/>
              </a:rPr>
              <a:t>to</a:t>
            </a:r>
            <a:r>
              <a:rPr sz="1250" spc="-8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manage</a:t>
            </a:r>
            <a:endParaRPr sz="1250">
              <a:latin typeface="Calibri"/>
              <a:cs typeface="Calibri"/>
            </a:endParaRPr>
          </a:p>
          <a:p>
            <a:pPr marL="289560" marR="112395" lvl="1" indent="-111760" algn="just">
              <a:lnSpc>
                <a:spcPts val="1310"/>
              </a:lnSpc>
              <a:spcBef>
                <a:spcPts val="32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15" dirty="0">
                <a:latin typeface="Calibri"/>
                <a:cs typeface="Calibri"/>
              </a:rPr>
              <a:t>Microkernel </a:t>
            </a:r>
            <a:r>
              <a:rPr sz="1100" spc="-10" dirty="0">
                <a:latin typeface="Calibri"/>
                <a:cs typeface="Calibri"/>
              </a:rPr>
              <a:t>approach removes </a:t>
            </a:r>
            <a:r>
              <a:rPr sz="1100" spc="-5" dirty="0">
                <a:latin typeface="Calibri"/>
                <a:cs typeface="Calibri"/>
              </a:rPr>
              <a:t>all </a:t>
            </a:r>
            <a:r>
              <a:rPr sz="1100" spc="-10" dirty="0">
                <a:latin typeface="Calibri"/>
                <a:cs typeface="Calibri"/>
              </a:rPr>
              <a:t>nonessential  components from the </a:t>
            </a:r>
            <a:r>
              <a:rPr sz="1100" spc="-15" dirty="0">
                <a:latin typeface="Calibri"/>
                <a:cs typeface="Calibri"/>
              </a:rPr>
              <a:t>kernel </a:t>
            </a:r>
            <a:r>
              <a:rPr sz="1100" spc="-5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implementing  them </a:t>
            </a:r>
            <a:r>
              <a:rPr sz="1100" spc="-5" dirty="0">
                <a:latin typeface="Calibri"/>
                <a:cs typeface="Calibri"/>
              </a:rPr>
              <a:t>as </a:t>
            </a:r>
            <a:r>
              <a:rPr sz="1100" spc="-20" dirty="0">
                <a:latin typeface="Calibri"/>
                <a:cs typeface="Calibri"/>
              </a:rPr>
              <a:t>system </a:t>
            </a:r>
            <a:r>
              <a:rPr sz="1100" spc="-5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user-level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programs.</a:t>
            </a:r>
            <a:endParaRPr sz="1100">
              <a:latin typeface="Calibri"/>
              <a:cs typeface="Calibri"/>
            </a:endParaRPr>
          </a:p>
          <a:p>
            <a:pPr marL="446405" lvl="2" indent="-9017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447040" algn="l"/>
              </a:tabLst>
            </a:pPr>
            <a:r>
              <a:rPr sz="900" spc="10" dirty="0">
                <a:latin typeface="Calibri"/>
                <a:cs typeface="Calibri"/>
              </a:rPr>
              <a:t>Result: </a:t>
            </a:r>
            <a:r>
              <a:rPr sz="900" spc="20" dirty="0">
                <a:latin typeface="Calibri"/>
                <a:cs typeface="Calibri"/>
              </a:rPr>
              <a:t>A </a:t>
            </a:r>
            <a:r>
              <a:rPr sz="900" spc="10" dirty="0">
                <a:latin typeface="Calibri"/>
                <a:cs typeface="Calibri"/>
              </a:rPr>
              <a:t>smaller</a:t>
            </a:r>
            <a:r>
              <a:rPr sz="900" spc="-105" dirty="0">
                <a:latin typeface="Calibri"/>
                <a:cs typeface="Calibri"/>
              </a:rPr>
              <a:t> </a:t>
            </a:r>
            <a:r>
              <a:rPr sz="900" spc="5" dirty="0">
                <a:latin typeface="Calibri"/>
                <a:cs typeface="Calibri"/>
              </a:rPr>
              <a:t>kernel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76926" y="6651495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27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4231" y="4148327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09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94245" y="4330189"/>
            <a:ext cx="278955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latin typeface="Calibri"/>
                <a:cs typeface="Calibri"/>
              </a:rPr>
              <a:t>Microkernel </a:t>
            </a:r>
            <a:r>
              <a:rPr sz="1700" spc="5" dirty="0">
                <a:latin typeface="Calibri"/>
                <a:cs typeface="Calibri"/>
              </a:rPr>
              <a:t>Based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Architecture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23432" y="5955791"/>
            <a:ext cx="2019300" cy="224154"/>
          </a:xfrm>
          <a:custGeom>
            <a:avLst/>
            <a:gdLst/>
            <a:ahLst/>
            <a:cxnLst/>
            <a:rect l="l" t="t" r="r" b="b"/>
            <a:pathLst>
              <a:path w="2019300" h="224154">
                <a:moveTo>
                  <a:pt x="0" y="0"/>
                </a:moveTo>
                <a:lnTo>
                  <a:pt x="0" y="224027"/>
                </a:lnTo>
                <a:lnTo>
                  <a:pt x="2019299" y="224027"/>
                </a:lnTo>
                <a:lnTo>
                  <a:pt x="20192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0383" y="5952744"/>
            <a:ext cx="2025650" cy="230504"/>
          </a:xfrm>
          <a:custGeom>
            <a:avLst/>
            <a:gdLst/>
            <a:ahLst/>
            <a:cxnLst/>
            <a:rect l="l" t="t" r="r" b="b"/>
            <a:pathLst>
              <a:path w="2025650" h="230504">
                <a:moveTo>
                  <a:pt x="2025395" y="230123"/>
                </a:moveTo>
                <a:lnTo>
                  <a:pt x="2025395" y="0"/>
                </a:lnTo>
                <a:lnTo>
                  <a:pt x="0" y="0"/>
                </a:lnTo>
                <a:lnTo>
                  <a:pt x="0" y="230123"/>
                </a:lnTo>
                <a:lnTo>
                  <a:pt x="3047" y="230123"/>
                </a:lnTo>
                <a:lnTo>
                  <a:pt x="3047" y="6095"/>
                </a:lnTo>
                <a:lnTo>
                  <a:pt x="4571" y="3047"/>
                </a:lnTo>
                <a:lnTo>
                  <a:pt x="4571" y="6095"/>
                </a:lnTo>
                <a:lnTo>
                  <a:pt x="2019299" y="6095"/>
                </a:lnTo>
                <a:lnTo>
                  <a:pt x="2019299" y="3047"/>
                </a:lnTo>
                <a:lnTo>
                  <a:pt x="2022347" y="6095"/>
                </a:lnTo>
                <a:lnTo>
                  <a:pt x="2022347" y="230123"/>
                </a:lnTo>
                <a:lnTo>
                  <a:pt x="2025395" y="230123"/>
                </a:lnTo>
                <a:close/>
              </a:path>
              <a:path w="2025650" h="230504">
                <a:moveTo>
                  <a:pt x="4571" y="6095"/>
                </a:moveTo>
                <a:lnTo>
                  <a:pt x="4571" y="3047"/>
                </a:lnTo>
                <a:lnTo>
                  <a:pt x="3047" y="6095"/>
                </a:lnTo>
                <a:lnTo>
                  <a:pt x="4571" y="6095"/>
                </a:lnTo>
                <a:close/>
              </a:path>
              <a:path w="2025650" h="230504">
                <a:moveTo>
                  <a:pt x="4571" y="225551"/>
                </a:moveTo>
                <a:lnTo>
                  <a:pt x="4571" y="6095"/>
                </a:lnTo>
                <a:lnTo>
                  <a:pt x="3047" y="6095"/>
                </a:lnTo>
                <a:lnTo>
                  <a:pt x="3047" y="225551"/>
                </a:lnTo>
                <a:lnTo>
                  <a:pt x="4571" y="225551"/>
                </a:lnTo>
                <a:close/>
              </a:path>
              <a:path w="2025650" h="230504">
                <a:moveTo>
                  <a:pt x="2022347" y="225551"/>
                </a:moveTo>
                <a:lnTo>
                  <a:pt x="3047" y="225551"/>
                </a:lnTo>
                <a:lnTo>
                  <a:pt x="4571" y="227075"/>
                </a:lnTo>
                <a:lnTo>
                  <a:pt x="4571" y="230123"/>
                </a:lnTo>
                <a:lnTo>
                  <a:pt x="2019299" y="230123"/>
                </a:lnTo>
                <a:lnTo>
                  <a:pt x="2019299" y="227075"/>
                </a:lnTo>
                <a:lnTo>
                  <a:pt x="2022347" y="225551"/>
                </a:lnTo>
                <a:close/>
              </a:path>
              <a:path w="2025650" h="230504">
                <a:moveTo>
                  <a:pt x="4571" y="230123"/>
                </a:moveTo>
                <a:lnTo>
                  <a:pt x="4571" y="227075"/>
                </a:lnTo>
                <a:lnTo>
                  <a:pt x="3047" y="225551"/>
                </a:lnTo>
                <a:lnTo>
                  <a:pt x="3047" y="230123"/>
                </a:lnTo>
                <a:lnTo>
                  <a:pt x="4571" y="230123"/>
                </a:lnTo>
                <a:close/>
              </a:path>
              <a:path w="2025650" h="230504">
                <a:moveTo>
                  <a:pt x="2022347" y="6095"/>
                </a:moveTo>
                <a:lnTo>
                  <a:pt x="2019299" y="3047"/>
                </a:lnTo>
                <a:lnTo>
                  <a:pt x="2019299" y="6095"/>
                </a:lnTo>
                <a:lnTo>
                  <a:pt x="2022347" y="6095"/>
                </a:lnTo>
                <a:close/>
              </a:path>
              <a:path w="2025650" h="230504">
                <a:moveTo>
                  <a:pt x="2022347" y="225551"/>
                </a:moveTo>
                <a:lnTo>
                  <a:pt x="2022347" y="6095"/>
                </a:lnTo>
                <a:lnTo>
                  <a:pt x="2019299" y="6095"/>
                </a:lnTo>
                <a:lnTo>
                  <a:pt x="2019299" y="225551"/>
                </a:lnTo>
                <a:lnTo>
                  <a:pt x="2022347" y="225551"/>
                </a:lnTo>
                <a:close/>
              </a:path>
              <a:path w="2025650" h="230504">
                <a:moveTo>
                  <a:pt x="2022347" y="230123"/>
                </a:moveTo>
                <a:lnTo>
                  <a:pt x="2022347" y="225551"/>
                </a:lnTo>
                <a:lnTo>
                  <a:pt x="2019299" y="227075"/>
                </a:lnTo>
                <a:lnTo>
                  <a:pt x="2019299" y="230123"/>
                </a:lnTo>
                <a:lnTo>
                  <a:pt x="2022347" y="230123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768081" y="6008621"/>
            <a:ext cx="731520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700" spc="-15" dirty="0">
                <a:solidFill>
                  <a:srgbClr val="FFFFFF"/>
                </a:solidFill>
                <a:latin typeface="Calibri"/>
                <a:cs typeface="Calibri"/>
              </a:rPr>
              <a:t> Hardware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23432" y="5338571"/>
            <a:ext cx="2019300" cy="617220"/>
          </a:xfrm>
          <a:custGeom>
            <a:avLst/>
            <a:gdLst/>
            <a:ahLst/>
            <a:cxnLst/>
            <a:rect l="l" t="t" r="r" b="b"/>
            <a:pathLst>
              <a:path w="2019300" h="617220">
                <a:moveTo>
                  <a:pt x="0" y="0"/>
                </a:moveTo>
                <a:lnTo>
                  <a:pt x="0" y="617219"/>
                </a:lnTo>
                <a:lnTo>
                  <a:pt x="2019299" y="617219"/>
                </a:lnTo>
                <a:lnTo>
                  <a:pt x="2019299" y="0"/>
                </a:lnTo>
                <a:lnTo>
                  <a:pt x="0" y="0"/>
                </a:lnTo>
                <a:close/>
              </a:path>
            </a:pathLst>
          </a:custGeom>
          <a:solidFill>
            <a:srgbClr val="65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20383" y="5335523"/>
            <a:ext cx="2025650" cy="623570"/>
          </a:xfrm>
          <a:custGeom>
            <a:avLst/>
            <a:gdLst/>
            <a:ahLst/>
            <a:cxnLst/>
            <a:rect l="l" t="t" r="r" b="b"/>
            <a:pathLst>
              <a:path w="2025650" h="623570">
                <a:moveTo>
                  <a:pt x="2025395" y="623315"/>
                </a:moveTo>
                <a:lnTo>
                  <a:pt x="2025395" y="0"/>
                </a:lnTo>
                <a:lnTo>
                  <a:pt x="0" y="0"/>
                </a:lnTo>
                <a:lnTo>
                  <a:pt x="0" y="623315"/>
                </a:lnTo>
                <a:lnTo>
                  <a:pt x="3047" y="623315"/>
                </a:lnTo>
                <a:lnTo>
                  <a:pt x="3047" y="6095"/>
                </a:lnTo>
                <a:lnTo>
                  <a:pt x="4571" y="3047"/>
                </a:lnTo>
                <a:lnTo>
                  <a:pt x="4571" y="6095"/>
                </a:lnTo>
                <a:lnTo>
                  <a:pt x="2019299" y="6095"/>
                </a:lnTo>
                <a:lnTo>
                  <a:pt x="2019299" y="3047"/>
                </a:lnTo>
                <a:lnTo>
                  <a:pt x="2022347" y="6095"/>
                </a:lnTo>
                <a:lnTo>
                  <a:pt x="2022347" y="623315"/>
                </a:lnTo>
                <a:lnTo>
                  <a:pt x="2025395" y="623315"/>
                </a:lnTo>
                <a:close/>
              </a:path>
              <a:path w="2025650" h="623570">
                <a:moveTo>
                  <a:pt x="4571" y="6095"/>
                </a:moveTo>
                <a:lnTo>
                  <a:pt x="4571" y="3047"/>
                </a:lnTo>
                <a:lnTo>
                  <a:pt x="3047" y="6095"/>
                </a:lnTo>
                <a:lnTo>
                  <a:pt x="4571" y="6095"/>
                </a:lnTo>
                <a:close/>
              </a:path>
              <a:path w="2025650" h="623570">
                <a:moveTo>
                  <a:pt x="4571" y="617219"/>
                </a:moveTo>
                <a:lnTo>
                  <a:pt x="4571" y="6095"/>
                </a:lnTo>
                <a:lnTo>
                  <a:pt x="3047" y="6095"/>
                </a:lnTo>
                <a:lnTo>
                  <a:pt x="3047" y="617219"/>
                </a:lnTo>
                <a:lnTo>
                  <a:pt x="4571" y="617219"/>
                </a:lnTo>
                <a:close/>
              </a:path>
              <a:path w="2025650" h="623570">
                <a:moveTo>
                  <a:pt x="2022347" y="617219"/>
                </a:moveTo>
                <a:lnTo>
                  <a:pt x="3047" y="617219"/>
                </a:lnTo>
                <a:lnTo>
                  <a:pt x="4571" y="620267"/>
                </a:lnTo>
                <a:lnTo>
                  <a:pt x="4571" y="623315"/>
                </a:lnTo>
                <a:lnTo>
                  <a:pt x="2019299" y="623315"/>
                </a:lnTo>
                <a:lnTo>
                  <a:pt x="2019299" y="620267"/>
                </a:lnTo>
                <a:lnTo>
                  <a:pt x="2022347" y="617219"/>
                </a:lnTo>
                <a:close/>
              </a:path>
              <a:path w="2025650" h="623570">
                <a:moveTo>
                  <a:pt x="4571" y="623315"/>
                </a:moveTo>
                <a:lnTo>
                  <a:pt x="4571" y="620267"/>
                </a:lnTo>
                <a:lnTo>
                  <a:pt x="3047" y="617219"/>
                </a:lnTo>
                <a:lnTo>
                  <a:pt x="3047" y="623315"/>
                </a:lnTo>
                <a:lnTo>
                  <a:pt x="4571" y="623315"/>
                </a:lnTo>
                <a:close/>
              </a:path>
              <a:path w="2025650" h="623570">
                <a:moveTo>
                  <a:pt x="2022347" y="6095"/>
                </a:moveTo>
                <a:lnTo>
                  <a:pt x="2019299" y="3047"/>
                </a:lnTo>
                <a:lnTo>
                  <a:pt x="2019299" y="6095"/>
                </a:lnTo>
                <a:lnTo>
                  <a:pt x="2022347" y="6095"/>
                </a:lnTo>
                <a:close/>
              </a:path>
              <a:path w="2025650" h="623570">
                <a:moveTo>
                  <a:pt x="2022347" y="617219"/>
                </a:moveTo>
                <a:lnTo>
                  <a:pt x="2022347" y="6095"/>
                </a:lnTo>
                <a:lnTo>
                  <a:pt x="2019299" y="6095"/>
                </a:lnTo>
                <a:lnTo>
                  <a:pt x="2019299" y="617219"/>
                </a:lnTo>
                <a:lnTo>
                  <a:pt x="2022347" y="617219"/>
                </a:lnTo>
                <a:close/>
              </a:path>
              <a:path w="2025650" h="623570">
                <a:moveTo>
                  <a:pt x="2022347" y="623315"/>
                </a:moveTo>
                <a:lnTo>
                  <a:pt x="2022347" y="617219"/>
                </a:lnTo>
                <a:lnTo>
                  <a:pt x="2019299" y="620267"/>
                </a:lnTo>
                <a:lnTo>
                  <a:pt x="2019299" y="623315"/>
                </a:lnTo>
                <a:lnTo>
                  <a:pt x="2022347" y="623315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16849" y="5481317"/>
            <a:ext cx="633095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10" dirty="0">
                <a:latin typeface="Calibri"/>
                <a:cs typeface="Calibri"/>
              </a:rPr>
              <a:t>Operating</a:t>
            </a:r>
            <a:r>
              <a:rPr sz="700" spc="-30" dirty="0">
                <a:latin typeface="Calibri"/>
                <a:cs typeface="Calibri"/>
              </a:rPr>
              <a:t> </a:t>
            </a:r>
            <a:r>
              <a:rPr sz="700" spc="-15" dirty="0">
                <a:latin typeface="Calibri"/>
                <a:cs typeface="Calibri"/>
              </a:rPr>
              <a:t>System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23432" y="5029200"/>
            <a:ext cx="2019300" cy="309880"/>
          </a:xfrm>
          <a:custGeom>
            <a:avLst/>
            <a:gdLst/>
            <a:ahLst/>
            <a:cxnLst/>
            <a:rect l="l" t="t" r="r" b="b"/>
            <a:pathLst>
              <a:path w="2019300" h="309879">
                <a:moveTo>
                  <a:pt x="0" y="0"/>
                </a:moveTo>
                <a:lnTo>
                  <a:pt x="0" y="309371"/>
                </a:lnTo>
                <a:lnTo>
                  <a:pt x="2019299" y="309371"/>
                </a:lnTo>
                <a:lnTo>
                  <a:pt x="20192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0383" y="5027676"/>
            <a:ext cx="2025650" cy="314325"/>
          </a:xfrm>
          <a:custGeom>
            <a:avLst/>
            <a:gdLst/>
            <a:ahLst/>
            <a:cxnLst/>
            <a:rect l="l" t="t" r="r" b="b"/>
            <a:pathLst>
              <a:path w="2025650" h="314325">
                <a:moveTo>
                  <a:pt x="2025395" y="313943"/>
                </a:moveTo>
                <a:lnTo>
                  <a:pt x="2025395" y="0"/>
                </a:lnTo>
                <a:lnTo>
                  <a:pt x="0" y="0"/>
                </a:lnTo>
                <a:lnTo>
                  <a:pt x="0" y="313943"/>
                </a:lnTo>
                <a:lnTo>
                  <a:pt x="3047" y="313943"/>
                </a:lnTo>
                <a:lnTo>
                  <a:pt x="3047" y="4571"/>
                </a:lnTo>
                <a:lnTo>
                  <a:pt x="4571" y="1523"/>
                </a:lnTo>
                <a:lnTo>
                  <a:pt x="4571" y="4571"/>
                </a:lnTo>
                <a:lnTo>
                  <a:pt x="2019299" y="4571"/>
                </a:lnTo>
                <a:lnTo>
                  <a:pt x="2019299" y="1523"/>
                </a:lnTo>
                <a:lnTo>
                  <a:pt x="2022347" y="4571"/>
                </a:lnTo>
                <a:lnTo>
                  <a:pt x="2022347" y="313943"/>
                </a:lnTo>
                <a:lnTo>
                  <a:pt x="2025395" y="313943"/>
                </a:lnTo>
                <a:close/>
              </a:path>
              <a:path w="2025650" h="314325">
                <a:moveTo>
                  <a:pt x="4571" y="4571"/>
                </a:moveTo>
                <a:lnTo>
                  <a:pt x="4571" y="1523"/>
                </a:lnTo>
                <a:lnTo>
                  <a:pt x="3047" y="4571"/>
                </a:lnTo>
                <a:lnTo>
                  <a:pt x="4571" y="4571"/>
                </a:lnTo>
                <a:close/>
              </a:path>
              <a:path w="2025650" h="314325">
                <a:moveTo>
                  <a:pt x="4571" y="307847"/>
                </a:moveTo>
                <a:lnTo>
                  <a:pt x="4571" y="4571"/>
                </a:lnTo>
                <a:lnTo>
                  <a:pt x="3047" y="4571"/>
                </a:lnTo>
                <a:lnTo>
                  <a:pt x="3047" y="307847"/>
                </a:lnTo>
                <a:lnTo>
                  <a:pt x="4571" y="307847"/>
                </a:lnTo>
                <a:close/>
              </a:path>
              <a:path w="2025650" h="314325">
                <a:moveTo>
                  <a:pt x="2022347" y="307847"/>
                </a:moveTo>
                <a:lnTo>
                  <a:pt x="3047" y="307847"/>
                </a:lnTo>
                <a:lnTo>
                  <a:pt x="4571" y="310895"/>
                </a:lnTo>
                <a:lnTo>
                  <a:pt x="4571" y="313943"/>
                </a:lnTo>
                <a:lnTo>
                  <a:pt x="2019299" y="313943"/>
                </a:lnTo>
                <a:lnTo>
                  <a:pt x="2019299" y="310895"/>
                </a:lnTo>
                <a:lnTo>
                  <a:pt x="2022347" y="307847"/>
                </a:lnTo>
                <a:close/>
              </a:path>
              <a:path w="2025650" h="314325">
                <a:moveTo>
                  <a:pt x="4571" y="313943"/>
                </a:moveTo>
                <a:lnTo>
                  <a:pt x="4571" y="310895"/>
                </a:lnTo>
                <a:lnTo>
                  <a:pt x="3047" y="307847"/>
                </a:lnTo>
                <a:lnTo>
                  <a:pt x="3047" y="313943"/>
                </a:lnTo>
                <a:lnTo>
                  <a:pt x="4571" y="313943"/>
                </a:lnTo>
                <a:close/>
              </a:path>
              <a:path w="2025650" h="314325">
                <a:moveTo>
                  <a:pt x="2022347" y="4571"/>
                </a:moveTo>
                <a:lnTo>
                  <a:pt x="2019299" y="1523"/>
                </a:lnTo>
                <a:lnTo>
                  <a:pt x="2019299" y="4571"/>
                </a:lnTo>
                <a:lnTo>
                  <a:pt x="2022347" y="4571"/>
                </a:lnTo>
                <a:close/>
              </a:path>
              <a:path w="2025650" h="314325">
                <a:moveTo>
                  <a:pt x="2022347" y="307847"/>
                </a:moveTo>
                <a:lnTo>
                  <a:pt x="2022347" y="4571"/>
                </a:lnTo>
                <a:lnTo>
                  <a:pt x="2019299" y="4571"/>
                </a:lnTo>
                <a:lnTo>
                  <a:pt x="2019299" y="307847"/>
                </a:lnTo>
                <a:lnTo>
                  <a:pt x="2022347" y="307847"/>
                </a:lnTo>
                <a:close/>
              </a:path>
              <a:path w="2025650" h="314325">
                <a:moveTo>
                  <a:pt x="2022347" y="313943"/>
                </a:moveTo>
                <a:lnTo>
                  <a:pt x="2022347" y="307847"/>
                </a:lnTo>
                <a:lnTo>
                  <a:pt x="2019299" y="310895"/>
                </a:lnTo>
                <a:lnTo>
                  <a:pt x="2019299" y="313943"/>
                </a:lnTo>
                <a:lnTo>
                  <a:pt x="2022347" y="313943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14841" y="5124701"/>
            <a:ext cx="399415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5" dirty="0">
                <a:latin typeface="Calibri"/>
                <a:cs typeface="Calibri"/>
              </a:rPr>
              <a:t>User</a:t>
            </a:r>
            <a:r>
              <a:rPr sz="700" spc="-8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Space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89547" y="5756147"/>
            <a:ext cx="1603375" cy="203200"/>
          </a:xfrm>
          <a:custGeom>
            <a:avLst/>
            <a:gdLst/>
            <a:ahLst/>
            <a:cxnLst/>
            <a:rect l="l" t="t" r="r" b="b"/>
            <a:pathLst>
              <a:path w="1603375" h="203200">
                <a:moveTo>
                  <a:pt x="1603247" y="202691"/>
                </a:moveTo>
                <a:lnTo>
                  <a:pt x="1603247" y="0"/>
                </a:lnTo>
                <a:lnTo>
                  <a:pt x="0" y="0"/>
                </a:lnTo>
                <a:lnTo>
                  <a:pt x="0" y="202691"/>
                </a:lnTo>
                <a:lnTo>
                  <a:pt x="1523" y="202691"/>
                </a:lnTo>
                <a:lnTo>
                  <a:pt x="1523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1598675" y="4571"/>
                </a:lnTo>
                <a:lnTo>
                  <a:pt x="1598675" y="3047"/>
                </a:lnTo>
                <a:lnTo>
                  <a:pt x="1600199" y="4571"/>
                </a:lnTo>
                <a:lnTo>
                  <a:pt x="1600199" y="202691"/>
                </a:lnTo>
                <a:lnTo>
                  <a:pt x="1603247" y="202691"/>
                </a:lnTo>
                <a:close/>
              </a:path>
              <a:path w="1603375" h="203200">
                <a:moveTo>
                  <a:pt x="4571" y="4571"/>
                </a:moveTo>
                <a:lnTo>
                  <a:pt x="4571" y="3047"/>
                </a:lnTo>
                <a:lnTo>
                  <a:pt x="1523" y="4571"/>
                </a:lnTo>
                <a:lnTo>
                  <a:pt x="4571" y="4571"/>
                </a:lnTo>
                <a:close/>
              </a:path>
              <a:path w="1603375" h="203200">
                <a:moveTo>
                  <a:pt x="4571" y="196595"/>
                </a:moveTo>
                <a:lnTo>
                  <a:pt x="4571" y="4571"/>
                </a:lnTo>
                <a:lnTo>
                  <a:pt x="1523" y="4571"/>
                </a:lnTo>
                <a:lnTo>
                  <a:pt x="1523" y="196595"/>
                </a:lnTo>
                <a:lnTo>
                  <a:pt x="4571" y="196595"/>
                </a:lnTo>
                <a:close/>
              </a:path>
              <a:path w="1603375" h="203200">
                <a:moveTo>
                  <a:pt x="1600199" y="196595"/>
                </a:moveTo>
                <a:lnTo>
                  <a:pt x="1523" y="196595"/>
                </a:lnTo>
                <a:lnTo>
                  <a:pt x="4571" y="199643"/>
                </a:lnTo>
                <a:lnTo>
                  <a:pt x="4571" y="202691"/>
                </a:lnTo>
                <a:lnTo>
                  <a:pt x="1598675" y="202691"/>
                </a:lnTo>
                <a:lnTo>
                  <a:pt x="1598675" y="199643"/>
                </a:lnTo>
                <a:lnTo>
                  <a:pt x="1600199" y="196595"/>
                </a:lnTo>
                <a:close/>
              </a:path>
              <a:path w="1603375" h="203200">
                <a:moveTo>
                  <a:pt x="4571" y="202691"/>
                </a:moveTo>
                <a:lnTo>
                  <a:pt x="4571" y="199643"/>
                </a:lnTo>
                <a:lnTo>
                  <a:pt x="1523" y="196595"/>
                </a:lnTo>
                <a:lnTo>
                  <a:pt x="1523" y="202691"/>
                </a:lnTo>
                <a:lnTo>
                  <a:pt x="4571" y="202691"/>
                </a:lnTo>
                <a:close/>
              </a:path>
              <a:path w="1603375" h="203200">
                <a:moveTo>
                  <a:pt x="1600199" y="4571"/>
                </a:moveTo>
                <a:lnTo>
                  <a:pt x="1598675" y="3047"/>
                </a:lnTo>
                <a:lnTo>
                  <a:pt x="1598675" y="4571"/>
                </a:lnTo>
                <a:lnTo>
                  <a:pt x="1600199" y="4571"/>
                </a:lnTo>
                <a:close/>
              </a:path>
              <a:path w="1603375" h="203200">
                <a:moveTo>
                  <a:pt x="1600199" y="196595"/>
                </a:moveTo>
                <a:lnTo>
                  <a:pt x="1600199" y="4571"/>
                </a:lnTo>
                <a:lnTo>
                  <a:pt x="1598675" y="4571"/>
                </a:lnTo>
                <a:lnTo>
                  <a:pt x="1598675" y="196595"/>
                </a:lnTo>
                <a:lnTo>
                  <a:pt x="1600199" y="196595"/>
                </a:lnTo>
                <a:close/>
              </a:path>
              <a:path w="1603375" h="203200">
                <a:moveTo>
                  <a:pt x="1600199" y="202691"/>
                </a:moveTo>
                <a:lnTo>
                  <a:pt x="1600199" y="196595"/>
                </a:lnTo>
                <a:lnTo>
                  <a:pt x="1598675" y="199643"/>
                </a:lnTo>
                <a:lnTo>
                  <a:pt x="1598675" y="202691"/>
                </a:lnTo>
                <a:lnTo>
                  <a:pt x="1600199" y="2026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91071" y="5759195"/>
            <a:ext cx="1598930" cy="196850"/>
          </a:xfrm>
          <a:prstGeom prst="rect">
            <a:avLst/>
          </a:prstGeom>
          <a:solidFill>
            <a:srgbClr val="7F007F"/>
          </a:solidFill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700" spc="-10" dirty="0">
                <a:latin typeface="Calibri"/>
                <a:cs typeface="Calibri"/>
              </a:rPr>
              <a:t>Microkernel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95940" y="6651495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28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13247" y="4148327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09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911" y="266191"/>
            <a:ext cx="175260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CS363 - </a:t>
            </a:r>
            <a:r>
              <a:rPr sz="1300" spc="-10" dirty="0">
                <a:latin typeface="Calibri"/>
                <a:cs typeface="Calibri"/>
              </a:rPr>
              <a:t>Operating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System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7100" y="266191"/>
            <a:ext cx="65659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1/1/2013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1495" y="1146555"/>
            <a:ext cx="2963545" cy="160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ct val="100000"/>
              </a:lnSpc>
            </a:pPr>
            <a:r>
              <a:rPr sz="1700" spc="-5" dirty="0">
                <a:latin typeface="Calibri"/>
                <a:cs typeface="Calibri"/>
              </a:rPr>
              <a:t>Microkernel </a:t>
            </a:r>
            <a:r>
              <a:rPr sz="1700" spc="5" dirty="0">
                <a:latin typeface="Calibri"/>
                <a:cs typeface="Calibri"/>
              </a:rPr>
              <a:t>Based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Architecture</a:t>
            </a:r>
            <a:endParaRPr sz="170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10" dirty="0">
                <a:latin typeface="Calibri"/>
                <a:cs typeface="Calibri"/>
              </a:rPr>
              <a:t>Pros</a:t>
            </a:r>
            <a:endParaRPr sz="1250">
              <a:latin typeface="Calibri"/>
              <a:cs typeface="Calibri"/>
            </a:endParaRPr>
          </a:p>
          <a:p>
            <a:pPr marL="289560" marR="17780" lvl="1" indent="-111760">
              <a:lnSpc>
                <a:spcPts val="1310"/>
              </a:lnSpc>
              <a:spcBef>
                <a:spcPts val="32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10" dirty="0">
                <a:latin typeface="Calibri"/>
                <a:cs typeface="Calibri"/>
              </a:rPr>
              <a:t>Enhance </a:t>
            </a:r>
            <a:r>
              <a:rPr sz="1100" spc="-15" dirty="0">
                <a:latin typeface="Calibri"/>
                <a:cs typeface="Calibri"/>
              </a:rPr>
              <a:t>portability, extensibility, </a:t>
            </a:r>
            <a:r>
              <a:rPr sz="1100" spc="-5" dirty="0">
                <a:latin typeface="Calibri"/>
                <a:cs typeface="Calibri"/>
              </a:rPr>
              <a:t>reliability and  </a:t>
            </a:r>
            <a:r>
              <a:rPr sz="1100" spc="-10" dirty="0">
                <a:latin typeface="Calibri"/>
                <a:cs typeface="Calibri"/>
              </a:rPr>
              <a:t>security</a:t>
            </a:r>
            <a:endParaRPr sz="110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" dirty="0">
                <a:latin typeface="Calibri"/>
                <a:cs typeface="Calibri"/>
              </a:rPr>
              <a:t>Cons</a:t>
            </a:r>
            <a:endParaRPr sz="1250">
              <a:latin typeface="Calibri"/>
              <a:cs typeface="Calibri"/>
            </a:endParaRPr>
          </a:p>
          <a:p>
            <a:pPr marL="289560" marR="349885" lvl="1" indent="-111760">
              <a:lnSpc>
                <a:spcPts val="1310"/>
              </a:lnSpc>
              <a:spcBef>
                <a:spcPts val="32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10" dirty="0">
                <a:latin typeface="Calibri"/>
                <a:cs typeface="Calibri"/>
              </a:rPr>
              <a:t>Less efficient—increased </a:t>
            </a:r>
            <a:r>
              <a:rPr sz="1100" spc="-20" dirty="0">
                <a:latin typeface="Calibri"/>
                <a:cs typeface="Calibri"/>
              </a:rPr>
              <a:t>system </a:t>
            </a:r>
            <a:r>
              <a:rPr sz="1100" spc="-10" dirty="0">
                <a:latin typeface="Calibri"/>
                <a:cs typeface="Calibri"/>
              </a:rPr>
              <a:t>function  overhead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6" y="3467860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29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4231" y="964691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10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25081" y="1146555"/>
            <a:ext cx="2311400" cy="1223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6610">
              <a:lnSpc>
                <a:spcPct val="100000"/>
              </a:lnSpc>
            </a:pPr>
            <a:r>
              <a:rPr sz="1700" spc="5" dirty="0">
                <a:latin typeface="Calibri"/>
                <a:cs typeface="Calibri"/>
              </a:rPr>
              <a:t>Virtual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Machines</a:t>
            </a:r>
            <a:endParaRPr sz="1700">
              <a:latin typeface="Calibri"/>
              <a:cs typeface="Calibri"/>
            </a:endParaRPr>
          </a:p>
          <a:p>
            <a:pPr marL="133985" marR="922019" indent="-133985">
              <a:lnSpc>
                <a:spcPct val="100000"/>
              </a:lnSpc>
              <a:spcBef>
                <a:spcPts val="1530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" dirty="0">
                <a:latin typeface="Calibri"/>
                <a:cs typeface="Calibri"/>
              </a:rPr>
              <a:t>Can </a:t>
            </a:r>
            <a:r>
              <a:rPr sz="1250" spc="-10" dirty="0">
                <a:latin typeface="Calibri"/>
                <a:cs typeface="Calibri"/>
              </a:rPr>
              <a:t>create </a:t>
            </a:r>
            <a:r>
              <a:rPr sz="1250" spc="-5" dirty="0">
                <a:latin typeface="Calibri"/>
                <a:cs typeface="Calibri"/>
              </a:rPr>
              <a:t>the  illusion that there  </a:t>
            </a:r>
            <a:r>
              <a:rPr sz="1250" spc="-10" dirty="0">
                <a:latin typeface="Calibri"/>
                <a:cs typeface="Calibri"/>
              </a:rPr>
              <a:t>are more </a:t>
            </a:r>
            <a:r>
              <a:rPr sz="1250" spc="-5" dirty="0">
                <a:latin typeface="Calibri"/>
                <a:cs typeface="Calibri"/>
              </a:rPr>
              <a:t>than one  </a:t>
            </a:r>
            <a:r>
              <a:rPr sz="1250" spc="-10" dirty="0">
                <a:latin typeface="Calibri"/>
                <a:cs typeface="Calibri"/>
              </a:rPr>
              <a:t>separate</a:t>
            </a:r>
            <a:r>
              <a:rPr sz="1250" spc="-8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machines.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19188" y="3221735"/>
            <a:ext cx="1597660" cy="224154"/>
          </a:xfrm>
          <a:custGeom>
            <a:avLst/>
            <a:gdLst/>
            <a:ahLst/>
            <a:cxnLst/>
            <a:rect l="l" t="t" r="r" b="b"/>
            <a:pathLst>
              <a:path w="1597659" h="224154">
                <a:moveTo>
                  <a:pt x="0" y="0"/>
                </a:moveTo>
                <a:lnTo>
                  <a:pt x="0" y="224027"/>
                </a:lnTo>
                <a:lnTo>
                  <a:pt x="1597151" y="224027"/>
                </a:lnTo>
                <a:lnTo>
                  <a:pt x="15971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6140" y="3218687"/>
            <a:ext cx="1603375" cy="228600"/>
          </a:xfrm>
          <a:custGeom>
            <a:avLst/>
            <a:gdLst/>
            <a:ahLst/>
            <a:cxnLst/>
            <a:rect l="l" t="t" r="r" b="b"/>
            <a:pathLst>
              <a:path w="1603375" h="228600">
                <a:moveTo>
                  <a:pt x="1603247" y="228599"/>
                </a:moveTo>
                <a:lnTo>
                  <a:pt x="1603247" y="0"/>
                </a:lnTo>
                <a:lnTo>
                  <a:pt x="0" y="0"/>
                </a:lnTo>
                <a:lnTo>
                  <a:pt x="0" y="228599"/>
                </a:lnTo>
                <a:lnTo>
                  <a:pt x="3047" y="228599"/>
                </a:lnTo>
                <a:lnTo>
                  <a:pt x="3047" y="4571"/>
                </a:lnTo>
                <a:lnTo>
                  <a:pt x="6095" y="3047"/>
                </a:lnTo>
                <a:lnTo>
                  <a:pt x="6095" y="4571"/>
                </a:lnTo>
                <a:lnTo>
                  <a:pt x="1597151" y="4571"/>
                </a:lnTo>
                <a:lnTo>
                  <a:pt x="1597151" y="3047"/>
                </a:lnTo>
                <a:lnTo>
                  <a:pt x="1600199" y="4571"/>
                </a:lnTo>
                <a:lnTo>
                  <a:pt x="1600199" y="228599"/>
                </a:lnTo>
                <a:lnTo>
                  <a:pt x="1603247" y="228599"/>
                </a:lnTo>
                <a:close/>
              </a:path>
              <a:path w="1603375" h="228600">
                <a:moveTo>
                  <a:pt x="6095" y="4571"/>
                </a:moveTo>
                <a:lnTo>
                  <a:pt x="6095" y="3047"/>
                </a:lnTo>
                <a:lnTo>
                  <a:pt x="3047" y="4571"/>
                </a:lnTo>
                <a:lnTo>
                  <a:pt x="6095" y="4571"/>
                </a:lnTo>
                <a:close/>
              </a:path>
              <a:path w="1603375" h="228600">
                <a:moveTo>
                  <a:pt x="6095" y="224027"/>
                </a:moveTo>
                <a:lnTo>
                  <a:pt x="6095" y="4571"/>
                </a:lnTo>
                <a:lnTo>
                  <a:pt x="3047" y="4571"/>
                </a:lnTo>
                <a:lnTo>
                  <a:pt x="3047" y="224027"/>
                </a:lnTo>
                <a:lnTo>
                  <a:pt x="6095" y="224027"/>
                </a:lnTo>
                <a:close/>
              </a:path>
              <a:path w="1603375" h="228600">
                <a:moveTo>
                  <a:pt x="1600199" y="224027"/>
                </a:moveTo>
                <a:lnTo>
                  <a:pt x="3047" y="224027"/>
                </a:lnTo>
                <a:lnTo>
                  <a:pt x="6095" y="227075"/>
                </a:lnTo>
                <a:lnTo>
                  <a:pt x="6095" y="228599"/>
                </a:lnTo>
                <a:lnTo>
                  <a:pt x="1597151" y="228599"/>
                </a:lnTo>
                <a:lnTo>
                  <a:pt x="1597151" y="227075"/>
                </a:lnTo>
                <a:lnTo>
                  <a:pt x="1600199" y="224027"/>
                </a:lnTo>
                <a:close/>
              </a:path>
              <a:path w="1603375" h="228600">
                <a:moveTo>
                  <a:pt x="6095" y="228599"/>
                </a:moveTo>
                <a:lnTo>
                  <a:pt x="6095" y="227075"/>
                </a:lnTo>
                <a:lnTo>
                  <a:pt x="3047" y="224027"/>
                </a:lnTo>
                <a:lnTo>
                  <a:pt x="3047" y="228599"/>
                </a:lnTo>
                <a:lnTo>
                  <a:pt x="6095" y="228599"/>
                </a:lnTo>
                <a:close/>
              </a:path>
              <a:path w="1603375" h="228600">
                <a:moveTo>
                  <a:pt x="1600199" y="4571"/>
                </a:moveTo>
                <a:lnTo>
                  <a:pt x="1597151" y="3047"/>
                </a:lnTo>
                <a:lnTo>
                  <a:pt x="1597151" y="4571"/>
                </a:lnTo>
                <a:lnTo>
                  <a:pt x="1600199" y="4571"/>
                </a:lnTo>
                <a:close/>
              </a:path>
              <a:path w="1603375" h="228600">
                <a:moveTo>
                  <a:pt x="1600199" y="224027"/>
                </a:moveTo>
                <a:lnTo>
                  <a:pt x="1600199" y="4571"/>
                </a:lnTo>
                <a:lnTo>
                  <a:pt x="1597151" y="4571"/>
                </a:lnTo>
                <a:lnTo>
                  <a:pt x="1597151" y="224027"/>
                </a:lnTo>
                <a:lnTo>
                  <a:pt x="1600199" y="224027"/>
                </a:lnTo>
                <a:close/>
              </a:path>
              <a:path w="1603375" h="228600">
                <a:moveTo>
                  <a:pt x="1600199" y="228599"/>
                </a:moveTo>
                <a:lnTo>
                  <a:pt x="1600199" y="224027"/>
                </a:lnTo>
                <a:lnTo>
                  <a:pt x="1597151" y="227075"/>
                </a:lnTo>
                <a:lnTo>
                  <a:pt x="1597151" y="228599"/>
                </a:lnTo>
                <a:lnTo>
                  <a:pt x="1600199" y="228599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9540" y="2855975"/>
            <a:ext cx="1066800" cy="196850"/>
          </a:xfrm>
          <a:custGeom>
            <a:avLst/>
            <a:gdLst/>
            <a:ahLst/>
            <a:cxnLst/>
            <a:rect l="l" t="t" r="r" b="b"/>
            <a:pathLst>
              <a:path w="1066800" h="196850">
                <a:moveTo>
                  <a:pt x="0" y="0"/>
                </a:moveTo>
                <a:lnTo>
                  <a:pt x="0" y="196595"/>
                </a:lnTo>
                <a:lnTo>
                  <a:pt x="1066799" y="196595"/>
                </a:lnTo>
                <a:lnTo>
                  <a:pt x="1066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48015" y="2852927"/>
            <a:ext cx="1071880" cy="203200"/>
          </a:xfrm>
          <a:custGeom>
            <a:avLst/>
            <a:gdLst/>
            <a:ahLst/>
            <a:cxnLst/>
            <a:rect l="l" t="t" r="r" b="b"/>
            <a:pathLst>
              <a:path w="1071879" h="203200">
                <a:moveTo>
                  <a:pt x="1071371" y="202691"/>
                </a:moveTo>
                <a:lnTo>
                  <a:pt x="1071371" y="0"/>
                </a:lnTo>
                <a:lnTo>
                  <a:pt x="0" y="0"/>
                </a:lnTo>
                <a:lnTo>
                  <a:pt x="0" y="202691"/>
                </a:lnTo>
                <a:lnTo>
                  <a:pt x="1523" y="202691"/>
                </a:lnTo>
                <a:lnTo>
                  <a:pt x="1523" y="6095"/>
                </a:lnTo>
                <a:lnTo>
                  <a:pt x="4571" y="3047"/>
                </a:lnTo>
                <a:lnTo>
                  <a:pt x="4571" y="6095"/>
                </a:lnTo>
                <a:lnTo>
                  <a:pt x="1065275" y="6095"/>
                </a:lnTo>
                <a:lnTo>
                  <a:pt x="1065275" y="3047"/>
                </a:lnTo>
                <a:lnTo>
                  <a:pt x="1068323" y="6095"/>
                </a:lnTo>
                <a:lnTo>
                  <a:pt x="1068323" y="202691"/>
                </a:lnTo>
                <a:lnTo>
                  <a:pt x="1071371" y="202691"/>
                </a:lnTo>
                <a:close/>
              </a:path>
              <a:path w="1071879" h="203200">
                <a:moveTo>
                  <a:pt x="4571" y="6095"/>
                </a:moveTo>
                <a:lnTo>
                  <a:pt x="4571" y="3047"/>
                </a:lnTo>
                <a:lnTo>
                  <a:pt x="1523" y="6095"/>
                </a:lnTo>
                <a:lnTo>
                  <a:pt x="4571" y="6095"/>
                </a:lnTo>
                <a:close/>
              </a:path>
              <a:path w="1071879" h="203200">
                <a:moveTo>
                  <a:pt x="4571" y="198119"/>
                </a:moveTo>
                <a:lnTo>
                  <a:pt x="4571" y="6095"/>
                </a:lnTo>
                <a:lnTo>
                  <a:pt x="1523" y="6095"/>
                </a:lnTo>
                <a:lnTo>
                  <a:pt x="1523" y="198119"/>
                </a:lnTo>
                <a:lnTo>
                  <a:pt x="4571" y="198119"/>
                </a:lnTo>
                <a:close/>
              </a:path>
              <a:path w="1071879" h="203200">
                <a:moveTo>
                  <a:pt x="1068323" y="198119"/>
                </a:moveTo>
                <a:lnTo>
                  <a:pt x="1523" y="198119"/>
                </a:lnTo>
                <a:lnTo>
                  <a:pt x="4571" y="199643"/>
                </a:lnTo>
                <a:lnTo>
                  <a:pt x="4571" y="202691"/>
                </a:lnTo>
                <a:lnTo>
                  <a:pt x="1065275" y="202691"/>
                </a:lnTo>
                <a:lnTo>
                  <a:pt x="1065275" y="199643"/>
                </a:lnTo>
                <a:lnTo>
                  <a:pt x="1068323" y="198119"/>
                </a:lnTo>
                <a:close/>
              </a:path>
              <a:path w="1071879" h="203200">
                <a:moveTo>
                  <a:pt x="4571" y="202691"/>
                </a:moveTo>
                <a:lnTo>
                  <a:pt x="4571" y="199643"/>
                </a:lnTo>
                <a:lnTo>
                  <a:pt x="1523" y="198119"/>
                </a:lnTo>
                <a:lnTo>
                  <a:pt x="1523" y="202691"/>
                </a:lnTo>
                <a:lnTo>
                  <a:pt x="4571" y="202691"/>
                </a:lnTo>
                <a:close/>
              </a:path>
              <a:path w="1071879" h="203200">
                <a:moveTo>
                  <a:pt x="1068323" y="6095"/>
                </a:moveTo>
                <a:lnTo>
                  <a:pt x="1065275" y="3047"/>
                </a:lnTo>
                <a:lnTo>
                  <a:pt x="1065275" y="6095"/>
                </a:lnTo>
                <a:lnTo>
                  <a:pt x="1068323" y="6095"/>
                </a:lnTo>
                <a:close/>
              </a:path>
              <a:path w="1071879" h="203200">
                <a:moveTo>
                  <a:pt x="1068323" y="198119"/>
                </a:moveTo>
                <a:lnTo>
                  <a:pt x="1068323" y="6095"/>
                </a:lnTo>
                <a:lnTo>
                  <a:pt x="1065275" y="6095"/>
                </a:lnTo>
                <a:lnTo>
                  <a:pt x="1065275" y="198119"/>
                </a:lnTo>
                <a:lnTo>
                  <a:pt x="1068323" y="198119"/>
                </a:lnTo>
                <a:close/>
              </a:path>
              <a:path w="1071879" h="203200">
                <a:moveTo>
                  <a:pt x="1068323" y="202691"/>
                </a:moveTo>
                <a:lnTo>
                  <a:pt x="1068323" y="198119"/>
                </a:lnTo>
                <a:lnTo>
                  <a:pt x="1065275" y="199643"/>
                </a:lnTo>
                <a:lnTo>
                  <a:pt x="1065275" y="202691"/>
                </a:lnTo>
                <a:lnTo>
                  <a:pt x="1068323" y="2026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82940" y="2435351"/>
            <a:ext cx="533400" cy="309880"/>
          </a:xfrm>
          <a:custGeom>
            <a:avLst/>
            <a:gdLst/>
            <a:ahLst/>
            <a:cxnLst/>
            <a:rect l="l" t="t" r="r" b="b"/>
            <a:pathLst>
              <a:path w="533400" h="309880">
                <a:moveTo>
                  <a:pt x="0" y="0"/>
                </a:moveTo>
                <a:lnTo>
                  <a:pt x="0" y="309371"/>
                </a:lnTo>
                <a:lnTo>
                  <a:pt x="533399" y="309371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65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79891" y="2433827"/>
            <a:ext cx="539750" cy="312420"/>
          </a:xfrm>
          <a:custGeom>
            <a:avLst/>
            <a:gdLst/>
            <a:ahLst/>
            <a:cxnLst/>
            <a:rect l="l" t="t" r="r" b="b"/>
            <a:pathLst>
              <a:path w="539750" h="312419">
                <a:moveTo>
                  <a:pt x="539495" y="312419"/>
                </a:moveTo>
                <a:lnTo>
                  <a:pt x="539495" y="0"/>
                </a:lnTo>
                <a:lnTo>
                  <a:pt x="0" y="0"/>
                </a:lnTo>
                <a:lnTo>
                  <a:pt x="0" y="312419"/>
                </a:lnTo>
                <a:lnTo>
                  <a:pt x="3047" y="312419"/>
                </a:lnTo>
                <a:lnTo>
                  <a:pt x="3047" y="4571"/>
                </a:lnTo>
                <a:lnTo>
                  <a:pt x="6095" y="1523"/>
                </a:lnTo>
                <a:lnTo>
                  <a:pt x="6095" y="4571"/>
                </a:lnTo>
                <a:lnTo>
                  <a:pt x="533399" y="4571"/>
                </a:lnTo>
                <a:lnTo>
                  <a:pt x="533399" y="1523"/>
                </a:lnTo>
                <a:lnTo>
                  <a:pt x="536447" y="4571"/>
                </a:lnTo>
                <a:lnTo>
                  <a:pt x="536447" y="312419"/>
                </a:lnTo>
                <a:lnTo>
                  <a:pt x="539495" y="312419"/>
                </a:lnTo>
                <a:close/>
              </a:path>
              <a:path w="539750" h="312419">
                <a:moveTo>
                  <a:pt x="6095" y="4571"/>
                </a:moveTo>
                <a:lnTo>
                  <a:pt x="6095" y="1523"/>
                </a:lnTo>
                <a:lnTo>
                  <a:pt x="3047" y="4571"/>
                </a:lnTo>
                <a:lnTo>
                  <a:pt x="6095" y="4571"/>
                </a:lnTo>
                <a:close/>
              </a:path>
              <a:path w="539750" h="312419">
                <a:moveTo>
                  <a:pt x="6095" y="307847"/>
                </a:moveTo>
                <a:lnTo>
                  <a:pt x="6095" y="4571"/>
                </a:lnTo>
                <a:lnTo>
                  <a:pt x="3047" y="4571"/>
                </a:lnTo>
                <a:lnTo>
                  <a:pt x="3047" y="307847"/>
                </a:lnTo>
                <a:lnTo>
                  <a:pt x="6095" y="307847"/>
                </a:lnTo>
                <a:close/>
              </a:path>
              <a:path w="539750" h="312419">
                <a:moveTo>
                  <a:pt x="536447" y="307847"/>
                </a:moveTo>
                <a:lnTo>
                  <a:pt x="3047" y="307847"/>
                </a:lnTo>
                <a:lnTo>
                  <a:pt x="6095" y="310895"/>
                </a:lnTo>
                <a:lnTo>
                  <a:pt x="6095" y="312419"/>
                </a:lnTo>
                <a:lnTo>
                  <a:pt x="533399" y="312419"/>
                </a:lnTo>
                <a:lnTo>
                  <a:pt x="533399" y="310895"/>
                </a:lnTo>
                <a:lnTo>
                  <a:pt x="536447" y="307847"/>
                </a:lnTo>
                <a:close/>
              </a:path>
              <a:path w="539750" h="312419">
                <a:moveTo>
                  <a:pt x="6095" y="312419"/>
                </a:moveTo>
                <a:lnTo>
                  <a:pt x="6095" y="310895"/>
                </a:lnTo>
                <a:lnTo>
                  <a:pt x="3047" y="307847"/>
                </a:lnTo>
                <a:lnTo>
                  <a:pt x="3047" y="312419"/>
                </a:lnTo>
                <a:lnTo>
                  <a:pt x="6095" y="312419"/>
                </a:lnTo>
                <a:close/>
              </a:path>
              <a:path w="539750" h="312419">
                <a:moveTo>
                  <a:pt x="536447" y="4571"/>
                </a:moveTo>
                <a:lnTo>
                  <a:pt x="533399" y="1523"/>
                </a:lnTo>
                <a:lnTo>
                  <a:pt x="533399" y="4571"/>
                </a:lnTo>
                <a:lnTo>
                  <a:pt x="536447" y="4571"/>
                </a:lnTo>
                <a:close/>
              </a:path>
              <a:path w="539750" h="312419">
                <a:moveTo>
                  <a:pt x="536447" y="307847"/>
                </a:moveTo>
                <a:lnTo>
                  <a:pt x="536447" y="4571"/>
                </a:lnTo>
                <a:lnTo>
                  <a:pt x="533399" y="4571"/>
                </a:lnTo>
                <a:lnTo>
                  <a:pt x="533399" y="307847"/>
                </a:lnTo>
                <a:lnTo>
                  <a:pt x="536447" y="307847"/>
                </a:lnTo>
                <a:close/>
              </a:path>
              <a:path w="539750" h="312419">
                <a:moveTo>
                  <a:pt x="536447" y="312419"/>
                </a:moveTo>
                <a:lnTo>
                  <a:pt x="536447" y="307847"/>
                </a:lnTo>
                <a:lnTo>
                  <a:pt x="533399" y="310895"/>
                </a:lnTo>
                <a:lnTo>
                  <a:pt x="533399" y="312419"/>
                </a:lnTo>
                <a:lnTo>
                  <a:pt x="536447" y="312419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33812" y="2530854"/>
            <a:ext cx="229235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20" dirty="0">
                <a:latin typeface="Calibri"/>
                <a:cs typeface="Calibri"/>
              </a:rPr>
              <a:t>K</a:t>
            </a:r>
            <a:r>
              <a:rPr sz="700" spc="-5" dirty="0">
                <a:latin typeface="Calibri"/>
                <a:cs typeface="Calibri"/>
              </a:rPr>
              <a:t>e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-15" dirty="0">
                <a:latin typeface="Calibri"/>
                <a:cs typeface="Calibri"/>
              </a:rPr>
              <a:t>n</a:t>
            </a:r>
            <a:r>
              <a:rPr sz="700" spc="-5" dirty="0">
                <a:latin typeface="Calibri"/>
                <a:cs typeface="Calibri"/>
              </a:rPr>
              <a:t>el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82940" y="1594103"/>
            <a:ext cx="530860" cy="841375"/>
          </a:xfrm>
          <a:custGeom>
            <a:avLst/>
            <a:gdLst/>
            <a:ahLst/>
            <a:cxnLst/>
            <a:rect l="l" t="t" r="r" b="b"/>
            <a:pathLst>
              <a:path w="530859" h="841375">
                <a:moveTo>
                  <a:pt x="0" y="0"/>
                </a:moveTo>
                <a:lnTo>
                  <a:pt x="0" y="841247"/>
                </a:lnTo>
                <a:lnTo>
                  <a:pt x="530351" y="841247"/>
                </a:lnTo>
                <a:lnTo>
                  <a:pt x="530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79891" y="1591055"/>
            <a:ext cx="536575" cy="847725"/>
          </a:xfrm>
          <a:custGeom>
            <a:avLst/>
            <a:gdLst/>
            <a:ahLst/>
            <a:cxnLst/>
            <a:rect l="l" t="t" r="r" b="b"/>
            <a:pathLst>
              <a:path w="536575" h="847725">
                <a:moveTo>
                  <a:pt x="536447" y="847343"/>
                </a:moveTo>
                <a:lnTo>
                  <a:pt x="536447" y="0"/>
                </a:lnTo>
                <a:lnTo>
                  <a:pt x="0" y="0"/>
                </a:lnTo>
                <a:lnTo>
                  <a:pt x="0" y="847343"/>
                </a:lnTo>
                <a:lnTo>
                  <a:pt x="3047" y="847343"/>
                </a:lnTo>
                <a:lnTo>
                  <a:pt x="3047" y="4571"/>
                </a:lnTo>
                <a:lnTo>
                  <a:pt x="6095" y="3047"/>
                </a:lnTo>
                <a:lnTo>
                  <a:pt x="6095" y="4571"/>
                </a:lnTo>
                <a:lnTo>
                  <a:pt x="531875" y="4571"/>
                </a:lnTo>
                <a:lnTo>
                  <a:pt x="531875" y="3047"/>
                </a:lnTo>
                <a:lnTo>
                  <a:pt x="533399" y="4571"/>
                </a:lnTo>
                <a:lnTo>
                  <a:pt x="533399" y="847343"/>
                </a:lnTo>
                <a:lnTo>
                  <a:pt x="536447" y="847343"/>
                </a:lnTo>
                <a:close/>
              </a:path>
              <a:path w="536575" h="847725">
                <a:moveTo>
                  <a:pt x="6095" y="4571"/>
                </a:moveTo>
                <a:lnTo>
                  <a:pt x="6095" y="3047"/>
                </a:lnTo>
                <a:lnTo>
                  <a:pt x="3047" y="4571"/>
                </a:lnTo>
                <a:lnTo>
                  <a:pt x="6095" y="4571"/>
                </a:lnTo>
                <a:close/>
              </a:path>
              <a:path w="536575" h="847725">
                <a:moveTo>
                  <a:pt x="6095" y="842771"/>
                </a:moveTo>
                <a:lnTo>
                  <a:pt x="6095" y="4571"/>
                </a:lnTo>
                <a:lnTo>
                  <a:pt x="3047" y="4571"/>
                </a:lnTo>
                <a:lnTo>
                  <a:pt x="3047" y="842771"/>
                </a:lnTo>
                <a:lnTo>
                  <a:pt x="6095" y="842771"/>
                </a:lnTo>
                <a:close/>
              </a:path>
              <a:path w="536575" h="847725">
                <a:moveTo>
                  <a:pt x="533399" y="842771"/>
                </a:moveTo>
                <a:lnTo>
                  <a:pt x="3047" y="842771"/>
                </a:lnTo>
                <a:lnTo>
                  <a:pt x="6095" y="844295"/>
                </a:lnTo>
                <a:lnTo>
                  <a:pt x="6095" y="847343"/>
                </a:lnTo>
                <a:lnTo>
                  <a:pt x="531875" y="847343"/>
                </a:lnTo>
                <a:lnTo>
                  <a:pt x="531875" y="844295"/>
                </a:lnTo>
                <a:lnTo>
                  <a:pt x="533399" y="842771"/>
                </a:lnTo>
                <a:close/>
              </a:path>
              <a:path w="536575" h="847725">
                <a:moveTo>
                  <a:pt x="6095" y="847343"/>
                </a:moveTo>
                <a:lnTo>
                  <a:pt x="6095" y="844295"/>
                </a:lnTo>
                <a:lnTo>
                  <a:pt x="3047" y="842771"/>
                </a:lnTo>
                <a:lnTo>
                  <a:pt x="3047" y="847343"/>
                </a:lnTo>
                <a:lnTo>
                  <a:pt x="6095" y="847343"/>
                </a:lnTo>
                <a:close/>
              </a:path>
              <a:path w="536575" h="847725">
                <a:moveTo>
                  <a:pt x="533399" y="4571"/>
                </a:moveTo>
                <a:lnTo>
                  <a:pt x="531875" y="3047"/>
                </a:lnTo>
                <a:lnTo>
                  <a:pt x="531875" y="4571"/>
                </a:lnTo>
                <a:lnTo>
                  <a:pt x="533399" y="4571"/>
                </a:lnTo>
                <a:close/>
              </a:path>
              <a:path w="536575" h="847725">
                <a:moveTo>
                  <a:pt x="533399" y="842771"/>
                </a:moveTo>
                <a:lnTo>
                  <a:pt x="533399" y="4571"/>
                </a:lnTo>
                <a:lnTo>
                  <a:pt x="531875" y="4571"/>
                </a:lnTo>
                <a:lnTo>
                  <a:pt x="531875" y="842771"/>
                </a:lnTo>
                <a:lnTo>
                  <a:pt x="533399" y="842771"/>
                </a:lnTo>
                <a:close/>
              </a:path>
              <a:path w="536575" h="847725">
                <a:moveTo>
                  <a:pt x="533399" y="847343"/>
                </a:moveTo>
                <a:lnTo>
                  <a:pt x="533399" y="842771"/>
                </a:lnTo>
                <a:lnTo>
                  <a:pt x="531875" y="844295"/>
                </a:lnTo>
                <a:lnTo>
                  <a:pt x="531875" y="847343"/>
                </a:lnTo>
                <a:lnTo>
                  <a:pt x="533399" y="847343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48468" y="1954783"/>
            <a:ext cx="398145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5" dirty="0">
                <a:latin typeface="Calibri"/>
                <a:cs typeface="Calibri"/>
              </a:rPr>
              <a:t>User</a:t>
            </a:r>
            <a:r>
              <a:rPr sz="700" spc="-9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Space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79891" y="2741675"/>
            <a:ext cx="539750" cy="117475"/>
          </a:xfrm>
          <a:custGeom>
            <a:avLst/>
            <a:gdLst/>
            <a:ahLst/>
            <a:cxnLst/>
            <a:rect l="l" t="t" r="r" b="b"/>
            <a:pathLst>
              <a:path w="539750" h="117475">
                <a:moveTo>
                  <a:pt x="539495" y="117347"/>
                </a:moveTo>
                <a:lnTo>
                  <a:pt x="539495" y="0"/>
                </a:lnTo>
                <a:lnTo>
                  <a:pt x="0" y="0"/>
                </a:lnTo>
                <a:lnTo>
                  <a:pt x="0" y="117347"/>
                </a:lnTo>
                <a:lnTo>
                  <a:pt x="3047" y="117347"/>
                </a:lnTo>
                <a:lnTo>
                  <a:pt x="3047" y="4571"/>
                </a:lnTo>
                <a:lnTo>
                  <a:pt x="6095" y="3047"/>
                </a:lnTo>
                <a:lnTo>
                  <a:pt x="6095" y="4571"/>
                </a:lnTo>
                <a:lnTo>
                  <a:pt x="533399" y="4571"/>
                </a:lnTo>
                <a:lnTo>
                  <a:pt x="533399" y="3047"/>
                </a:lnTo>
                <a:lnTo>
                  <a:pt x="536447" y="4571"/>
                </a:lnTo>
                <a:lnTo>
                  <a:pt x="536447" y="117347"/>
                </a:lnTo>
                <a:lnTo>
                  <a:pt x="539495" y="117347"/>
                </a:lnTo>
                <a:close/>
              </a:path>
              <a:path w="539750" h="117475">
                <a:moveTo>
                  <a:pt x="6095" y="4571"/>
                </a:moveTo>
                <a:lnTo>
                  <a:pt x="6095" y="3047"/>
                </a:lnTo>
                <a:lnTo>
                  <a:pt x="3047" y="4571"/>
                </a:lnTo>
                <a:lnTo>
                  <a:pt x="6095" y="4571"/>
                </a:lnTo>
                <a:close/>
              </a:path>
              <a:path w="539750" h="117475">
                <a:moveTo>
                  <a:pt x="6095" y="111251"/>
                </a:moveTo>
                <a:lnTo>
                  <a:pt x="6095" y="4571"/>
                </a:lnTo>
                <a:lnTo>
                  <a:pt x="3047" y="4571"/>
                </a:lnTo>
                <a:lnTo>
                  <a:pt x="3047" y="111251"/>
                </a:lnTo>
                <a:lnTo>
                  <a:pt x="6095" y="111251"/>
                </a:lnTo>
                <a:close/>
              </a:path>
              <a:path w="539750" h="117475">
                <a:moveTo>
                  <a:pt x="536447" y="111251"/>
                </a:moveTo>
                <a:lnTo>
                  <a:pt x="3047" y="111251"/>
                </a:lnTo>
                <a:lnTo>
                  <a:pt x="6095" y="114299"/>
                </a:lnTo>
                <a:lnTo>
                  <a:pt x="6095" y="117347"/>
                </a:lnTo>
                <a:lnTo>
                  <a:pt x="533399" y="117347"/>
                </a:lnTo>
                <a:lnTo>
                  <a:pt x="533399" y="114299"/>
                </a:lnTo>
                <a:lnTo>
                  <a:pt x="536447" y="111251"/>
                </a:lnTo>
                <a:close/>
              </a:path>
              <a:path w="539750" h="117475">
                <a:moveTo>
                  <a:pt x="6095" y="117347"/>
                </a:moveTo>
                <a:lnTo>
                  <a:pt x="6095" y="114299"/>
                </a:lnTo>
                <a:lnTo>
                  <a:pt x="3047" y="111251"/>
                </a:lnTo>
                <a:lnTo>
                  <a:pt x="3047" y="117347"/>
                </a:lnTo>
                <a:lnTo>
                  <a:pt x="6095" y="117347"/>
                </a:lnTo>
                <a:close/>
              </a:path>
              <a:path w="539750" h="117475">
                <a:moveTo>
                  <a:pt x="536447" y="4571"/>
                </a:moveTo>
                <a:lnTo>
                  <a:pt x="533399" y="3047"/>
                </a:lnTo>
                <a:lnTo>
                  <a:pt x="533399" y="4571"/>
                </a:lnTo>
                <a:lnTo>
                  <a:pt x="536447" y="4571"/>
                </a:lnTo>
                <a:close/>
              </a:path>
              <a:path w="539750" h="117475">
                <a:moveTo>
                  <a:pt x="536447" y="111251"/>
                </a:moveTo>
                <a:lnTo>
                  <a:pt x="536447" y="4571"/>
                </a:lnTo>
                <a:lnTo>
                  <a:pt x="533399" y="4571"/>
                </a:lnTo>
                <a:lnTo>
                  <a:pt x="533399" y="111251"/>
                </a:lnTo>
                <a:lnTo>
                  <a:pt x="536447" y="111251"/>
                </a:lnTo>
                <a:close/>
              </a:path>
              <a:path w="539750" h="117475">
                <a:moveTo>
                  <a:pt x="536447" y="117347"/>
                </a:moveTo>
                <a:lnTo>
                  <a:pt x="536447" y="111251"/>
                </a:lnTo>
                <a:lnTo>
                  <a:pt x="533399" y="114299"/>
                </a:lnTo>
                <a:lnTo>
                  <a:pt x="533399" y="117347"/>
                </a:lnTo>
                <a:lnTo>
                  <a:pt x="536447" y="117347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49540" y="2435351"/>
            <a:ext cx="530860" cy="309880"/>
          </a:xfrm>
          <a:custGeom>
            <a:avLst/>
            <a:gdLst/>
            <a:ahLst/>
            <a:cxnLst/>
            <a:rect l="l" t="t" r="r" b="b"/>
            <a:pathLst>
              <a:path w="530859" h="309880">
                <a:moveTo>
                  <a:pt x="0" y="0"/>
                </a:moveTo>
                <a:lnTo>
                  <a:pt x="0" y="309371"/>
                </a:lnTo>
                <a:lnTo>
                  <a:pt x="530351" y="309371"/>
                </a:lnTo>
                <a:lnTo>
                  <a:pt x="530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65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48015" y="2433827"/>
            <a:ext cx="535305" cy="312420"/>
          </a:xfrm>
          <a:custGeom>
            <a:avLst/>
            <a:gdLst/>
            <a:ahLst/>
            <a:cxnLst/>
            <a:rect l="l" t="t" r="r" b="b"/>
            <a:pathLst>
              <a:path w="535304" h="312419">
                <a:moveTo>
                  <a:pt x="534923" y="312419"/>
                </a:moveTo>
                <a:lnTo>
                  <a:pt x="534923" y="0"/>
                </a:lnTo>
                <a:lnTo>
                  <a:pt x="0" y="0"/>
                </a:lnTo>
                <a:lnTo>
                  <a:pt x="0" y="312419"/>
                </a:lnTo>
                <a:lnTo>
                  <a:pt x="1523" y="312419"/>
                </a:lnTo>
                <a:lnTo>
                  <a:pt x="1523" y="4571"/>
                </a:lnTo>
                <a:lnTo>
                  <a:pt x="4571" y="1523"/>
                </a:lnTo>
                <a:lnTo>
                  <a:pt x="4571" y="4571"/>
                </a:lnTo>
                <a:lnTo>
                  <a:pt x="530351" y="4571"/>
                </a:lnTo>
                <a:lnTo>
                  <a:pt x="530351" y="1523"/>
                </a:lnTo>
                <a:lnTo>
                  <a:pt x="531875" y="4571"/>
                </a:lnTo>
                <a:lnTo>
                  <a:pt x="531875" y="312419"/>
                </a:lnTo>
                <a:lnTo>
                  <a:pt x="534923" y="312419"/>
                </a:lnTo>
                <a:close/>
              </a:path>
              <a:path w="535304" h="312419">
                <a:moveTo>
                  <a:pt x="4571" y="4571"/>
                </a:moveTo>
                <a:lnTo>
                  <a:pt x="4571" y="1523"/>
                </a:lnTo>
                <a:lnTo>
                  <a:pt x="1523" y="4571"/>
                </a:lnTo>
                <a:lnTo>
                  <a:pt x="4571" y="4571"/>
                </a:lnTo>
                <a:close/>
              </a:path>
              <a:path w="535304" h="312419">
                <a:moveTo>
                  <a:pt x="4571" y="307847"/>
                </a:moveTo>
                <a:lnTo>
                  <a:pt x="4571" y="4571"/>
                </a:lnTo>
                <a:lnTo>
                  <a:pt x="1523" y="4571"/>
                </a:lnTo>
                <a:lnTo>
                  <a:pt x="1523" y="307847"/>
                </a:lnTo>
                <a:lnTo>
                  <a:pt x="4571" y="307847"/>
                </a:lnTo>
                <a:close/>
              </a:path>
              <a:path w="535304" h="312419">
                <a:moveTo>
                  <a:pt x="531875" y="307847"/>
                </a:moveTo>
                <a:lnTo>
                  <a:pt x="1523" y="307847"/>
                </a:lnTo>
                <a:lnTo>
                  <a:pt x="4571" y="310895"/>
                </a:lnTo>
                <a:lnTo>
                  <a:pt x="4571" y="312419"/>
                </a:lnTo>
                <a:lnTo>
                  <a:pt x="530351" y="312419"/>
                </a:lnTo>
                <a:lnTo>
                  <a:pt x="530351" y="310895"/>
                </a:lnTo>
                <a:lnTo>
                  <a:pt x="531875" y="307847"/>
                </a:lnTo>
                <a:close/>
              </a:path>
              <a:path w="535304" h="312419">
                <a:moveTo>
                  <a:pt x="4571" y="312419"/>
                </a:moveTo>
                <a:lnTo>
                  <a:pt x="4571" y="310895"/>
                </a:lnTo>
                <a:lnTo>
                  <a:pt x="1523" y="307847"/>
                </a:lnTo>
                <a:lnTo>
                  <a:pt x="1523" y="312419"/>
                </a:lnTo>
                <a:lnTo>
                  <a:pt x="4571" y="312419"/>
                </a:lnTo>
                <a:close/>
              </a:path>
              <a:path w="535304" h="312419">
                <a:moveTo>
                  <a:pt x="531875" y="4571"/>
                </a:moveTo>
                <a:lnTo>
                  <a:pt x="530351" y="1523"/>
                </a:lnTo>
                <a:lnTo>
                  <a:pt x="530351" y="4571"/>
                </a:lnTo>
                <a:lnTo>
                  <a:pt x="531875" y="4571"/>
                </a:lnTo>
                <a:close/>
              </a:path>
              <a:path w="535304" h="312419">
                <a:moveTo>
                  <a:pt x="531875" y="307847"/>
                </a:moveTo>
                <a:lnTo>
                  <a:pt x="531875" y="4571"/>
                </a:lnTo>
                <a:lnTo>
                  <a:pt x="530351" y="4571"/>
                </a:lnTo>
                <a:lnTo>
                  <a:pt x="530351" y="307847"/>
                </a:lnTo>
                <a:lnTo>
                  <a:pt x="531875" y="307847"/>
                </a:lnTo>
                <a:close/>
              </a:path>
              <a:path w="535304" h="312419">
                <a:moveTo>
                  <a:pt x="531875" y="312419"/>
                </a:moveTo>
                <a:lnTo>
                  <a:pt x="531875" y="307847"/>
                </a:lnTo>
                <a:lnTo>
                  <a:pt x="530351" y="310895"/>
                </a:lnTo>
                <a:lnTo>
                  <a:pt x="530351" y="312419"/>
                </a:lnTo>
                <a:lnTo>
                  <a:pt x="531875" y="312419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98889" y="2530854"/>
            <a:ext cx="229235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20" dirty="0">
                <a:latin typeface="Calibri"/>
                <a:cs typeface="Calibri"/>
              </a:rPr>
              <a:t>K</a:t>
            </a:r>
            <a:r>
              <a:rPr sz="700" spc="-5" dirty="0">
                <a:latin typeface="Calibri"/>
                <a:cs typeface="Calibri"/>
              </a:rPr>
              <a:t>e</a:t>
            </a:r>
            <a:r>
              <a:rPr sz="700" spc="-10" dirty="0">
                <a:latin typeface="Calibri"/>
                <a:cs typeface="Calibri"/>
              </a:rPr>
              <a:t>r</a:t>
            </a:r>
            <a:r>
              <a:rPr sz="700" spc="-15" dirty="0">
                <a:latin typeface="Calibri"/>
                <a:cs typeface="Calibri"/>
              </a:rPr>
              <a:t>n</a:t>
            </a:r>
            <a:r>
              <a:rPr sz="700" spc="-5" dirty="0">
                <a:latin typeface="Calibri"/>
                <a:cs typeface="Calibri"/>
              </a:rPr>
              <a:t>el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49540" y="1594103"/>
            <a:ext cx="530860" cy="841375"/>
          </a:xfrm>
          <a:custGeom>
            <a:avLst/>
            <a:gdLst/>
            <a:ahLst/>
            <a:cxnLst/>
            <a:rect l="l" t="t" r="r" b="b"/>
            <a:pathLst>
              <a:path w="530859" h="841375">
                <a:moveTo>
                  <a:pt x="0" y="0"/>
                </a:moveTo>
                <a:lnTo>
                  <a:pt x="0" y="841247"/>
                </a:lnTo>
                <a:lnTo>
                  <a:pt x="530351" y="841247"/>
                </a:lnTo>
                <a:lnTo>
                  <a:pt x="530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48015" y="1591055"/>
            <a:ext cx="535305" cy="847725"/>
          </a:xfrm>
          <a:custGeom>
            <a:avLst/>
            <a:gdLst/>
            <a:ahLst/>
            <a:cxnLst/>
            <a:rect l="l" t="t" r="r" b="b"/>
            <a:pathLst>
              <a:path w="535304" h="847725">
                <a:moveTo>
                  <a:pt x="534923" y="847343"/>
                </a:moveTo>
                <a:lnTo>
                  <a:pt x="534923" y="0"/>
                </a:lnTo>
                <a:lnTo>
                  <a:pt x="0" y="0"/>
                </a:lnTo>
                <a:lnTo>
                  <a:pt x="0" y="847343"/>
                </a:lnTo>
                <a:lnTo>
                  <a:pt x="1523" y="847343"/>
                </a:lnTo>
                <a:lnTo>
                  <a:pt x="1523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530351" y="4571"/>
                </a:lnTo>
                <a:lnTo>
                  <a:pt x="530351" y="3047"/>
                </a:lnTo>
                <a:lnTo>
                  <a:pt x="531875" y="4571"/>
                </a:lnTo>
                <a:lnTo>
                  <a:pt x="531875" y="847343"/>
                </a:lnTo>
                <a:lnTo>
                  <a:pt x="534923" y="847343"/>
                </a:lnTo>
                <a:close/>
              </a:path>
              <a:path w="535304" h="847725">
                <a:moveTo>
                  <a:pt x="4571" y="4571"/>
                </a:moveTo>
                <a:lnTo>
                  <a:pt x="4571" y="3047"/>
                </a:lnTo>
                <a:lnTo>
                  <a:pt x="1523" y="4571"/>
                </a:lnTo>
                <a:lnTo>
                  <a:pt x="4571" y="4571"/>
                </a:lnTo>
                <a:close/>
              </a:path>
              <a:path w="535304" h="847725">
                <a:moveTo>
                  <a:pt x="4571" y="842771"/>
                </a:moveTo>
                <a:lnTo>
                  <a:pt x="4571" y="4571"/>
                </a:lnTo>
                <a:lnTo>
                  <a:pt x="1523" y="4571"/>
                </a:lnTo>
                <a:lnTo>
                  <a:pt x="1523" y="842771"/>
                </a:lnTo>
                <a:lnTo>
                  <a:pt x="4571" y="842771"/>
                </a:lnTo>
                <a:close/>
              </a:path>
              <a:path w="535304" h="847725">
                <a:moveTo>
                  <a:pt x="531875" y="842771"/>
                </a:moveTo>
                <a:lnTo>
                  <a:pt x="1523" y="842771"/>
                </a:lnTo>
                <a:lnTo>
                  <a:pt x="4571" y="844295"/>
                </a:lnTo>
                <a:lnTo>
                  <a:pt x="4571" y="847343"/>
                </a:lnTo>
                <a:lnTo>
                  <a:pt x="530351" y="847343"/>
                </a:lnTo>
                <a:lnTo>
                  <a:pt x="530351" y="844295"/>
                </a:lnTo>
                <a:lnTo>
                  <a:pt x="531875" y="842771"/>
                </a:lnTo>
                <a:close/>
              </a:path>
              <a:path w="535304" h="847725">
                <a:moveTo>
                  <a:pt x="4571" y="847343"/>
                </a:moveTo>
                <a:lnTo>
                  <a:pt x="4571" y="844295"/>
                </a:lnTo>
                <a:lnTo>
                  <a:pt x="1523" y="842771"/>
                </a:lnTo>
                <a:lnTo>
                  <a:pt x="1523" y="847343"/>
                </a:lnTo>
                <a:lnTo>
                  <a:pt x="4571" y="847343"/>
                </a:lnTo>
                <a:close/>
              </a:path>
              <a:path w="535304" h="847725">
                <a:moveTo>
                  <a:pt x="531875" y="4571"/>
                </a:moveTo>
                <a:lnTo>
                  <a:pt x="530351" y="3047"/>
                </a:lnTo>
                <a:lnTo>
                  <a:pt x="530351" y="4571"/>
                </a:lnTo>
                <a:lnTo>
                  <a:pt x="531875" y="4571"/>
                </a:lnTo>
                <a:close/>
              </a:path>
              <a:path w="535304" h="847725">
                <a:moveTo>
                  <a:pt x="531875" y="842771"/>
                </a:moveTo>
                <a:lnTo>
                  <a:pt x="531875" y="4571"/>
                </a:lnTo>
                <a:lnTo>
                  <a:pt x="530351" y="4571"/>
                </a:lnTo>
                <a:lnTo>
                  <a:pt x="530351" y="842771"/>
                </a:lnTo>
                <a:lnTo>
                  <a:pt x="531875" y="842771"/>
                </a:lnTo>
                <a:close/>
              </a:path>
              <a:path w="535304" h="847725">
                <a:moveTo>
                  <a:pt x="531875" y="847343"/>
                </a:moveTo>
                <a:lnTo>
                  <a:pt x="531875" y="842771"/>
                </a:lnTo>
                <a:lnTo>
                  <a:pt x="530351" y="844295"/>
                </a:lnTo>
                <a:lnTo>
                  <a:pt x="530351" y="847343"/>
                </a:lnTo>
                <a:lnTo>
                  <a:pt x="531875" y="847343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48015" y="2741675"/>
            <a:ext cx="535305" cy="117475"/>
          </a:xfrm>
          <a:custGeom>
            <a:avLst/>
            <a:gdLst/>
            <a:ahLst/>
            <a:cxnLst/>
            <a:rect l="l" t="t" r="r" b="b"/>
            <a:pathLst>
              <a:path w="535304" h="117475">
                <a:moveTo>
                  <a:pt x="534923" y="117347"/>
                </a:moveTo>
                <a:lnTo>
                  <a:pt x="534923" y="0"/>
                </a:lnTo>
                <a:lnTo>
                  <a:pt x="0" y="0"/>
                </a:lnTo>
                <a:lnTo>
                  <a:pt x="0" y="117347"/>
                </a:lnTo>
                <a:lnTo>
                  <a:pt x="1523" y="117347"/>
                </a:lnTo>
                <a:lnTo>
                  <a:pt x="1523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530351" y="4571"/>
                </a:lnTo>
                <a:lnTo>
                  <a:pt x="530351" y="3047"/>
                </a:lnTo>
                <a:lnTo>
                  <a:pt x="531875" y="4571"/>
                </a:lnTo>
                <a:lnTo>
                  <a:pt x="531875" y="117347"/>
                </a:lnTo>
                <a:lnTo>
                  <a:pt x="534923" y="117347"/>
                </a:lnTo>
                <a:close/>
              </a:path>
              <a:path w="535304" h="117475">
                <a:moveTo>
                  <a:pt x="4571" y="4571"/>
                </a:moveTo>
                <a:lnTo>
                  <a:pt x="4571" y="3047"/>
                </a:lnTo>
                <a:lnTo>
                  <a:pt x="1523" y="4571"/>
                </a:lnTo>
                <a:lnTo>
                  <a:pt x="4571" y="4571"/>
                </a:lnTo>
                <a:close/>
              </a:path>
              <a:path w="535304" h="117475">
                <a:moveTo>
                  <a:pt x="4571" y="111251"/>
                </a:moveTo>
                <a:lnTo>
                  <a:pt x="4571" y="4571"/>
                </a:lnTo>
                <a:lnTo>
                  <a:pt x="1523" y="4571"/>
                </a:lnTo>
                <a:lnTo>
                  <a:pt x="1523" y="111251"/>
                </a:lnTo>
                <a:lnTo>
                  <a:pt x="4571" y="111251"/>
                </a:lnTo>
                <a:close/>
              </a:path>
              <a:path w="535304" h="117475">
                <a:moveTo>
                  <a:pt x="531875" y="111251"/>
                </a:moveTo>
                <a:lnTo>
                  <a:pt x="1523" y="111251"/>
                </a:lnTo>
                <a:lnTo>
                  <a:pt x="4571" y="114299"/>
                </a:lnTo>
                <a:lnTo>
                  <a:pt x="4571" y="117347"/>
                </a:lnTo>
                <a:lnTo>
                  <a:pt x="530351" y="117347"/>
                </a:lnTo>
                <a:lnTo>
                  <a:pt x="530351" y="114299"/>
                </a:lnTo>
                <a:lnTo>
                  <a:pt x="531875" y="111251"/>
                </a:lnTo>
                <a:close/>
              </a:path>
              <a:path w="535304" h="117475">
                <a:moveTo>
                  <a:pt x="4571" y="117347"/>
                </a:moveTo>
                <a:lnTo>
                  <a:pt x="4571" y="114299"/>
                </a:lnTo>
                <a:lnTo>
                  <a:pt x="1523" y="111251"/>
                </a:lnTo>
                <a:lnTo>
                  <a:pt x="1523" y="117347"/>
                </a:lnTo>
                <a:lnTo>
                  <a:pt x="4571" y="117347"/>
                </a:lnTo>
                <a:close/>
              </a:path>
              <a:path w="535304" h="117475">
                <a:moveTo>
                  <a:pt x="531875" y="4571"/>
                </a:moveTo>
                <a:lnTo>
                  <a:pt x="530351" y="3047"/>
                </a:lnTo>
                <a:lnTo>
                  <a:pt x="530351" y="4571"/>
                </a:lnTo>
                <a:lnTo>
                  <a:pt x="531875" y="4571"/>
                </a:lnTo>
                <a:close/>
              </a:path>
              <a:path w="535304" h="117475">
                <a:moveTo>
                  <a:pt x="531875" y="111251"/>
                </a:moveTo>
                <a:lnTo>
                  <a:pt x="531875" y="4571"/>
                </a:lnTo>
                <a:lnTo>
                  <a:pt x="530351" y="4571"/>
                </a:lnTo>
                <a:lnTo>
                  <a:pt x="530351" y="111251"/>
                </a:lnTo>
                <a:lnTo>
                  <a:pt x="531875" y="111251"/>
                </a:lnTo>
                <a:close/>
              </a:path>
              <a:path w="535304" h="117475">
                <a:moveTo>
                  <a:pt x="531875" y="117347"/>
                </a:moveTo>
                <a:lnTo>
                  <a:pt x="531875" y="111251"/>
                </a:lnTo>
                <a:lnTo>
                  <a:pt x="530351" y="114299"/>
                </a:lnTo>
                <a:lnTo>
                  <a:pt x="530351" y="117347"/>
                </a:lnTo>
                <a:lnTo>
                  <a:pt x="531875" y="117347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19188" y="1594103"/>
            <a:ext cx="530860" cy="841375"/>
          </a:xfrm>
          <a:custGeom>
            <a:avLst/>
            <a:gdLst/>
            <a:ahLst/>
            <a:cxnLst/>
            <a:rect l="l" t="t" r="r" b="b"/>
            <a:pathLst>
              <a:path w="530859" h="841375">
                <a:moveTo>
                  <a:pt x="0" y="0"/>
                </a:moveTo>
                <a:lnTo>
                  <a:pt x="0" y="841247"/>
                </a:lnTo>
                <a:lnTo>
                  <a:pt x="530351" y="841247"/>
                </a:lnTo>
                <a:lnTo>
                  <a:pt x="530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6140" y="1591055"/>
            <a:ext cx="536575" cy="847725"/>
          </a:xfrm>
          <a:custGeom>
            <a:avLst/>
            <a:gdLst/>
            <a:ahLst/>
            <a:cxnLst/>
            <a:rect l="l" t="t" r="r" b="b"/>
            <a:pathLst>
              <a:path w="536575" h="847725">
                <a:moveTo>
                  <a:pt x="536447" y="847343"/>
                </a:moveTo>
                <a:lnTo>
                  <a:pt x="536447" y="0"/>
                </a:lnTo>
                <a:lnTo>
                  <a:pt x="0" y="0"/>
                </a:lnTo>
                <a:lnTo>
                  <a:pt x="0" y="847343"/>
                </a:lnTo>
                <a:lnTo>
                  <a:pt x="3047" y="847343"/>
                </a:lnTo>
                <a:lnTo>
                  <a:pt x="3047" y="4571"/>
                </a:lnTo>
                <a:lnTo>
                  <a:pt x="6095" y="3047"/>
                </a:lnTo>
                <a:lnTo>
                  <a:pt x="6095" y="4571"/>
                </a:lnTo>
                <a:lnTo>
                  <a:pt x="531875" y="4571"/>
                </a:lnTo>
                <a:lnTo>
                  <a:pt x="531875" y="3047"/>
                </a:lnTo>
                <a:lnTo>
                  <a:pt x="533399" y="4571"/>
                </a:lnTo>
                <a:lnTo>
                  <a:pt x="533399" y="847343"/>
                </a:lnTo>
                <a:lnTo>
                  <a:pt x="536447" y="847343"/>
                </a:lnTo>
                <a:close/>
              </a:path>
              <a:path w="536575" h="847725">
                <a:moveTo>
                  <a:pt x="6095" y="4571"/>
                </a:moveTo>
                <a:lnTo>
                  <a:pt x="6095" y="3047"/>
                </a:lnTo>
                <a:lnTo>
                  <a:pt x="3047" y="4571"/>
                </a:lnTo>
                <a:lnTo>
                  <a:pt x="6095" y="4571"/>
                </a:lnTo>
                <a:close/>
              </a:path>
              <a:path w="536575" h="847725">
                <a:moveTo>
                  <a:pt x="6095" y="842771"/>
                </a:moveTo>
                <a:lnTo>
                  <a:pt x="6095" y="4571"/>
                </a:lnTo>
                <a:lnTo>
                  <a:pt x="3047" y="4571"/>
                </a:lnTo>
                <a:lnTo>
                  <a:pt x="3047" y="842771"/>
                </a:lnTo>
                <a:lnTo>
                  <a:pt x="6095" y="842771"/>
                </a:lnTo>
                <a:close/>
              </a:path>
              <a:path w="536575" h="847725">
                <a:moveTo>
                  <a:pt x="533399" y="842771"/>
                </a:moveTo>
                <a:lnTo>
                  <a:pt x="3047" y="842771"/>
                </a:lnTo>
                <a:lnTo>
                  <a:pt x="6095" y="844295"/>
                </a:lnTo>
                <a:lnTo>
                  <a:pt x="6095" y="847343"/>
                </a:lnTo>
                <a:lnTo>
                  <a:pt x="531875" y="847343"/>
                </a:lnTo>
                <a:lnTo>
                  <a:pt x="531875" y="844295"/>
                </a:lnTo>
                <a:lnTo>
                  <a:pt x="533399" y="842771"/>
                </a:lnTo>
                <a:close/>
              </a:path>
              <a:path w="536575" h="847725">
                <a:moveTo>
                  <a:pt x="6095" y="847343"/>
                </a:moveTo>
                <a:lnTo>
                  <a:pt x="6095" y="844295"/>
                </a:lnTo>
                <a:lnTo>
                  <a:pt x="3047" y="842771"/>
                </a:lnTo>
                <a:lnTo>
                  <a:pt x="3047" y="847343"/>
                </a:lnTo>
                <a:lnTo>
                  <a:pt x="6095" y="847343"/>
                </a:lnTo>
                <a:close/>
              </a:path>
              <a:path w="536575" h="847725">
                <a:moveTo>
                  <a:pt x="533399" y="4571"/>
                </a:moveTo>
                <a:lnTo>
                  <a:pt x="531875" y="3047"/>
                </a:lnTo>
                <a:lnTo>
                  <a:pt x="531875" y="4571"/>
                </a:lnTo>
                <a:lnTo>
                  <a:pt x="533399" y="4571"/>
                </a:lnTo>
                <a:close/>
              </a:path>
              <a:path w="536575" h="847725">
                <a:moveTo>
                  <a:pt x="533399" y="842771"/>
                </a:moveTo>
                <a:lnTo>
                  <a:pt x="533399" y="4571"/>
                </a:lnTo>
                <a:lnTo>
                  <a:pt x="531875" y="4571"/>
                </a:lnTo>
                <a:lnTo>
                  <a:pt x="531875" y="842771"/>
                </a:lnTo>
                <a:lnTo>
                  <a:pt x="533399" y="842771"/>
                </a:lnTo>
                <a:close/>
              </a:path>
              <a:path w="536575" h="847725">
                <a:moveTo>
                  <a:pt x="533399" y="847343"/>
                </a:moveTo>
                <a:lnTo>
                  <a:pt x="533399" y="842771"/>
                </a:lnTo>
                <a:lnTo>
                  <a:pt x="531875" y="844295"/>
                </a:lnTo>
                <a:lnTo>
                  <a:pt x="531875" y="847343"/>
                </a:lnTo>
                <a:lnTo>
                  <a:pt x="533399" y="847343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84717" y="1954783"/>
            <a:ext cx="928369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530225" algn="l"/>
              </a:tabLst>
            </a:pPr>
            <a:r>
              <a:rPr sz="700" spc="-5" dirty="0">
                <a:latin typeface="Calibri"/>
                <a:cs typeface="Calibri"/>
              </a:rPr>
              <a:t>User Space	User</a:t>
            </a:r>
            <a:r>
              <a:rPr sz="700" spc="-9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Space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16140" y="3052572"/>
            <a:ext cx="1600200" cy="169545"/>
          </a:xfrm>
          <a:custGeom>
            <a:avLst/>
            <a:gdLst/>
            <a:ahLst/>
            <a:cxnLst/>
            <a:rect l="l" t="t" r="r" b="b"/>
            <a:pathLst>
              <a:path w="1600200" h="169544">
                <a:moveTo>
                  <a:pt x="0" y="0"/>
                </a:moveTo>
                <a:lnTo>
                  <a:pt x="0" y="169163"/>
                </a:lnTo>
                <a:lnTo>
                  <a:pt x="1600199" y="169163"/>
                </a:lnTo>
                <a:lnTo>
                  <a:pt x="1600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14616" y="3051047"/>
            <a:ext cx="1605280" cy="172720"/>
          </a:xfrm>
          <a:custGeom>
            <a:avLst/>
            <a:gdLst/>
            <a:ahLst/>
            <a:cxnLst/>
            <a:rect l="l" t="t" r="r" b="b"/>
            <a:pathLst>
              <a:path w="1605279" h="172719">
                <a:moveTo>
                  <a:pt x="1604771" y="172211"/>
                </a:moveTo>
                <a:lnTo>
                  <a:pt x="1604771" y="0"/>
                </a:lnTo>
                <a:lnTo>
                  <a:pt x="0" y="0"/>
                </a:lnTo>
                <a:lnTo>
                  <a:pt x="0" y="172211"/>
                </a:lnTo>
                <a:lnTo>
                  <a:pt x="1523" y="172211"/>
                </a:lnTo>
                <a:lnTo>
                  <a:pt x="1523" y="4571"/>
                </a:lnTo>
                <a:lnTo>
                  <a:pt x="4571" y="1523"/>
                </a:lnTo>
                <a:lnTo>
                  <a:pt x="4571" y="4571"/>
                </a:lnTo>
                <a:lnTo>
                  <a:pt x="1598675" y="4571"/>
                </a:lnTo>
                <a:lnTo>
                  <a:pt x="1598675" y="1523"/>
                </a:lnTo>
                <a:lnTo>
                  <a:pt x="1601723" y="4571"/>
                </a:lnTo>
                <a:lnTo>
                  <a:pt x="1601723" y="172211"/>
                </a:lnTo>
                <a:lnTo>
                  <a:pt x="1604771" y="172211"/>
                </a:lnTo>
                <a:close/>
              </a:path>
              <a:path w="1605279" h="172719">
                <a:moveTo>
                  <a:pt x="4571" y="4571"/>
                </a:moveTo>
                <a:lnTo>
                  <a:pt x="4571" y="1523"/>
                </a:lnTo>
                <a:lnTo>
                  <a:pt x="1523" y="4571"/>
                </a:lnTo>
                <a:lnTo>
                  <a:pt x="4571" y="4571"/>
                </a:lnTo>
                <a:close/>
              </a:path>
              <a:path w="1605279" h="172719">
                <a:moveTo>
                  <a:pt x="4571" y="167639"/>
                </a:moveTo>
                <a:lnTo>
                  <a:pt x="4571" y="4571"/>
                </a:lnTo>
                <a:lnTo>
                  <a:pt x="1523" y="4571"/>
                </a:lnTo>
                <a:lnTo>
                  <a:pt x="1523" y="167639"/>
                </a:lnTo>
                <a:lnTo>
                  <a:pt x="4571" y="167639"/>
                </a:lnTo>
                <a:close/>
              </a:path>
              <a:path w="1605279" h="172719">
                <a:moveTo>
                  <a:pt x="1601723" y="167639"/>
                </a:moveTo>
                <a:lnTo>
                  <a:pt x="1523" y="167639"/>
                </a:lnTo>
                <a:lnTo>
                  <a:pt x="4571" y="170687"/>
                </a:lnTo>
                <a:lnTo>
                  <a:pt x="4571" y="172211"/>
                </a:lnTo>
                <a:lnTo>
                  <a:pt x="1598675" y="172211"/>
                </a:lnTo>
                <a:lnTo>
                  <a:pt x="1598675" y="170687"/>
                </a:lnTo>
                <a:lnTo>
                  <a:pt x="1601723" y="167639"/>
                </a:lnTo>
                <a:close/>
              </a:path>
              <a:path w="1605279" h="172719">
                <a:moveTo>
                  <a:pt x="4571" y="172211"/>
                </a:moveTo>
                <a:lnTo>
                  <a:pt x="4571" y="170687"/>
                </a:lnTo>
                <a:lnTo>
                  <a:pt x="1523" y="167639"/>
                </a:lnTo>
                <a:lnTo>
                  <a:pt x="1523" y="172211"/>
                </a:lnTo>
                <a:lnTo>
                  <a:pt x="4571" y="172211"/>
                </a:lnTo>
                <a:close/>
              </a:path>
              <a:path w="1605279" h="172719">
                <a:moveTo>
                  <a:pt x="1601723" y="4571"/>
                </a:moveTo>
                <a:lnTo>
                  <a:pt x="1598675" y="1523"/>
                </a:lnTo>
                <a:lnTo>
                  <a:pt x="1598675" y="4571"/>
                </a:lnTo>
                <a:lnTo>
                  <a:pt x="1601723" y="4571"/>
                </a:lnTo>
                <a:close/>
              </a:path>
              <a:path w="1605279" h="172719">
                <a:moveTo>
                  <a:pt x="1601723" y="167639"/>
                </a:moveTo>
                <a:lnTo>
                  <a:pt x="1601723" y="4571"/>
                </a:lnTo>
                <a:lnTo>
                  <a:pt x="1598675" y="4571"/>
                </a:lnTo>
                <a:lnTo>
                  <a:pt x="1598675" y="167639"/>
                </a:lnTo>
                <a:lnTo>
                  <a:pt x="1601723" y="167639"/>
                </a:lnTo>
                <a:close/>
              </a:path>
              <a:path w="1605279" h="172719">
                <a:moveTo>
                  <a:pt x="1601723" y="172211"/>
                </a:moveTo>
                <a:lnTo>
                  <a:pt x="1601723" y="167639"/>
                </a:lnTo>
                <a:lnTo>
                  <a:pt x="1598675" y="170687"/>
                </a:lnTo>
                <a:lnTo>
                  <a:pt x="1598675" y="172211"/>
                </a:lnTo>
                <a:lnTo>
                  <a:pt x="1601723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606280" y="2741166"/>
            <a:ext cx="102806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310">
              <a:lnSpc>
                <a:spcPts val="815"/>
              </a:lnSpc>
              <a:tabLst>
                <a:tab pos="855980" algn="l"/>
              </a:tabLst>
            </a:pPr>
            <a:r>
              <a:rPr sz="700" spc="-5" dirty="0">
                <a:latin typeface="Calibri"/>
                <a:cs typeface="Calibri"/>
              </a:rPr>
              <a:t>V</a:t>
            </a:r>
            <a:r>
              <a:rPr sz="700" dirty="0">
                <a:latin typeface="Calibri"/>
                <a:cs typeface="Calibri"/>
              </a:rPr>
              <a:t>M</a:t>
            </a:r>
            <a:r>
              <a:rPr sz="700" spc="-5" dirty="0">
                <a:latin typeface="Calibri"/>
                <a:cs typeface="Calibri"/>
              </a:rPr>
              <a:t>1</a:t>
            </a:r>
            <a:r>
              <a:rPr sz="700" dirty="0">
                <a:latin typeface="Calibri"/>
                <a:cs typeface="Calibri"/>
              </a:rPr>
              <a:t>	</a:t>
            </a:r>
            <a:r>
              <a:rPr sz="700" spc="-5" dirty="0">
                <a:latin typeface="Calibri"/>
                <a:cs typeface="Calibri"/>
              </a:rPr>
              <a:t>V</a:t>
            </a:r>
            <a:r>
              <a:rPr sz="700" dirty="0">
                <a:latin typeface="Calibri"/>
                <a:cs typeface="Calibri"/>
              </a:rPr>
              <a:t>M</a:t>
            </a:r>
            <a:r>
              <a:rPr sz="700" spc="-5" dirty="0">
                <a:latin typeface="Calibri"/>
                <a:cs typeface="Calibri"/>
              </a:rPr>
              <a:t>1</a:t>
            </a:r>
            <a:endParaRPr sz="700">
              <a:latin typeface="Calibri"/>
              <a:cs typeface="Calibri"/>
            </a:endParaRPr>
          </a:p>
          <a:p>
            <a:pPr marL="387985" marR="57785" indent="-9525">
              <a:lnSpc>
                <a:spcPts val="840"/>
              </a:lnSpc>
              <a:spcBef>
                <a:spcPts val="5"/>
              </a:spcBef>
            </a:pPr>
            <a:r>
              <a:rPr sz="700" spc="-10" dirty="0">
                <a:latin typeface="Calibri"/>
                <a:cs typeface="Calibri"/>
              </a:rPr>
              <a:t>Virtual machine  im</a:t>
            </a:r>
            <a:r>
              <a:rPr sz="700" spc="-15" dirty="0">
                <a:latin typeface="Calibri"/>
                <a:cs typeface="Calibri"/>
              </a:rPr>
              <a:t>p</a:t>
            </a:r>
            <a:r>
              <a:rPr sz="700" spc="-10" dirty="0">
                <a:latin typeface="Calibri"/>
                <a:cs typeface="Calibri"/>
              </a:rPr>
              <a:t>l</a:t>
            </a:r>
            <a:r>
              <a:rPr sz="700" spc="-5" dirty="0">
                <a:latin typeface="Calibri"/>
                <a:cs typeface="Calibri"/>
              </a:rPr>
              <a:t>e</a:t>
            </a:r>
            <a:r>
              <a:rPr sz="700" spc="-10" dirty="0">
                <a:latin typeface="Calibri"/>
                <a:cs typeface="Calibri"/>
              </a:rPr>
              <a:t>m</a:t>
            </a:r>
            <a:r>
              <a:rPr sz="700" spc="-5" dirty="0">
                <a:latin typeface="Calibri"/>
                <a:cs typeface="Calibri"/>
              </a:rPr>
              <a:t>e</a:t>
            </a:r>
            <a:r>
              <a:rPr sz="700" spc="-15" dirty="0">
                <a:latin typeface="Calibri"/>
                <a:cs typeface="Calibri"/>
              </a:rPr>
              <a:t>n</a:t>
            </a:r>
            <a:r>
              <a:rPr sz="700" spc="-25" dirty="0">
                <a:latin typeface="Calibri"/>
                <a:cs typeface="Calibri"/>
              </a:rPr>
              <a:t>t</a:t>
            </a:r>
            <a:r>
              <a:rPr sz="700" spc="-5" dirty="0">
                <a:latin typeface="Calibri"/>
                <a:cs typeface="Calibri"/>
              </a:rPr>
              <a:t>a</a:t>
            </a:r>
            <a:r>
              <a:rPr sz="700" spc="-15" dirty="0">
                <a:latin typeface="Calibri"/>
                <a:cs typeface="Calibri"/>
              </a:rPr>
              <a:t>t</a:t>
            </a:r>
            <a:r>
              <a:rPr sz="700" spc="-10" dirty="0">
                <a:latin typeface="Calibri"/>
                <a:cs typeface="Calibri"/>
              </a:rPr>
              <a:t>i</a:t>
            </a:r>
            <a:r>
              <a:rPr sz="700" spc="5" dirty="0">
                <a:latin typeface="Calibri"/>
                <a:cs typeface="Calibri"/>
              </a:rPr>
              <a:t>o</a:t>
            </a:r>
            <a:r>
              <a:rPr sz="700" spc="-5" dirty="0">
                <a:latin typeface="Calibri"/>
                <a:cs typeface="Calibri"/>
              </a:rPr>
              <a:t>n</a:t>
            </a:r>
            <a:endParaRPr sz="700">
              <a:latin typeface="Calibri"/>
              <a:cs typeface="Calibri"/>
            </a:endParaRPr>
          </a:p>
          <a:p>
            <a:pPr marL="45085" indent="-45720">
              <a:lnSpc>
                <a:spcPct val="100000"/>
              </a:lnSpc>
              <a:spcBef>
                <a:spcPts val="150"/>
              </a:spcBef>
            </a:pPr>
            <a:r>
              <a:rPr sz="700" spc="-10" dirty="0">
                <a:latin typeface="Calibri"/>
                <a:cs typeface="Calibri"/>
              </a:rPr>
              <a:t>Host Operating</a:t>
            </a:r>
            <a:r>
              <a:rPr sz="700" spc="10" dirty="0">
                <a:latin typeface="Calibri"/>
                <a:cs typeface="Calibri"/>
              </a:rPr>
              <a:t> </a:t>
            </a:r>
            <a:r>
              <a:rPr sz="700" spc="-15" dirty="0">
                <a:latin typeface="Calibri"/>
                <a:cs typeface="Calibri"/>
              </a:rPr>
              <a:t>System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Times New Roman"/>
              <a:cs typeface="Times New Roman"/>
            </a:endParaRPr>
          </a:p>
          <a:p>
            <a:pPr marL="45085">
              <a:lnSpc>
                <a:spcPct val="100000"/>
              </a:lnSpc>
            </a:pP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700" spc="-15" dirty="0">
                <a:solidFill>
                  <a:srgbClr val="FFFFFF"/>
                </a:solidFill>
                <a:latin typeface="Calibri"/>
                <a:cs typeface="Calibri"/>
              </a:rPr>
              <a:t> Hardware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441691" y="2435351"/>
            <a:ext cx="56515" cy="617220"/>
          </a:xfrm>
          <a:custGeom>
            <a:avLst/>
            <a:gdLst/>
            <a:ahLst/>
            <a:cxnLst/>
            <a:rect l="l" t="t" r="r" b="b"/>
            <a:pathLst>
              <a:path w="56515" h="617219">
                <a:moveTo>
                  <a:pt x="56387" y="562355"/>
                </a:moveTo>
                <a:lnTo>
                  <a:pt x="0" y="562355"/>
                </a:lnTo>
                <a:lnTo>
                  <a:pt x="22859" y="608075"/>
                </a:lnTo>
                <a:lnTo>
                  <a:pt x="22859" y="566927"/>
                </a:lnTo>
                <a:lnTo>
                  <a:pt x="33527" y="566927"/>
                </a:lnTo>
                <a:lnTo>
                  <a:pt x="33527" y="605669"/>
                </a:lnTo>
                <a:lnTo>
                  <a:pt x="56387" y="562355"/>
                </a:lnTo>
                <a:close/>
              </a:path>
              <a:path w="56515" h="617219">
                <a:moveTo>
                  <a:pt x="33527" y="562355"/>
                </a:moveTo>
                <a:lnTo>
                  <a:pt x="33527" y="0"/>
                </a:lnTo>
                <a:lnTo>
                  <a:pt x="22859" y="0"/>
                </a:lnTo>
                <a:lnTo>
                  <a:pt x="22859" y="562355"/>
                </a:lnTo>
                <a:lnTo>
                  <a:pt x="33527" y="562355"/>
                </a:lnTo>
                <a:close/>
              </a:path>
              <a:path w="56515" h="617219">
                <a:moveTo>
                  <a:pt x="33527" y="605669"/>
                </a:moveTo>
                <a:lnTo>
                  <a:pt x="33527" y="566927"/>
                </a:lnTo>
                <a:lnTo>
                  <a:pt x="22859" y="566927"/>
                </a:lnTo>
                <a:lnTo>
                  <a:pt x="22859" y="608075"/>
                </a:lnTo>
                <a:lnTo>
                  <a:pt x="27431" y="617219"/>
                </a:lnTo>
                <a:lnTo>
                  <a:pt x="33527" y="605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695940" y="3467860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30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13247" y="964691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10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376926" y="6651495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31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01495" y="4330189"/>
            <a:ext cx="3090545" cy="163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z="1700" spc="5" dirty="0">
                <a:latin typeface="Calibri"/>
                <a:cs typeface="Calibri"/>
              </a:rPr>
              <a:t>OS </a:t>
            </a:r>
            <a:r>
              <a:rPr sz="1700" dirty="0">
                <a:latin typeface="Calibri"/>
                <a:cs typeface="Calibri"/>
              </a:rPr>
              <a:t>Structure </a:t>
            </a:r>
            <a:r>
              <a:rPr sz="1700" spc="5" dirty="0">
                <a:latin typeface="Calibri"/>
                <a:cs typeface="Calibri"/>
              </a:rPr>
              <a:t>and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Services</a:t>
            </a:r>
            <a:endParaRPr sz="1700">
              <a:latin typeface="Calibri"/>
              <a:cs typeface="Calibri"/>
            </a:endParaRPr>
          </a:p>
          <a:p>
            <a:pPr marL="133985" marR="25400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5" dirty="0">
                <a:latin typeface="Calibri"/>
                <a:cs typeface="Calibri"/>
              </a:rPr>
              <a:t>To </a:t>
            </a:r>
            <a:r>
              <a:rPr sz="1250" spc="-5" dirty="0">
                <a:latin typeface="Calibri"/>
                <a:cs typeface="Calibri"/>
              </a:rPr>
              <a:t>obtain services </a:t>
            </a:r>
            <a:r>
              <a:rPr sz="1250" spc="-10" dirty="0">
                <a:latin typeface="Calibri"/>
                <a:cs typeface="Calibri"/>
              </a:rPr>
              <a:t>from </a:t>
            </a:r>
            <a:r>
              <a:rPr sz="1250" spc="-5" dirty="0">
                <a:latin typeface="Calibri"/>
                <a:cs typeface="Calibri"/>
              </a:rPr>
              <a:t>the </a:t>
            </a:r>
            <a:r>
              <a:rPr sz="1250" spc="-10" dirty="0">
                <a:latin typeface="Calibri"/>
                <a:cs typeface="Calibri"/>
              </a:rPr>
              <a:t>operating </a:t>
            </a:r>
            <a:r>
              <a:rPr sz="1250" spc="-15" dirty="0">
                <a:latin typeface="Calibri"/>
                <a:cs typeface="Calibri"/>
              </a:rPr>
              <a:t>system,  </a:t>
            </a:r>
            <a:r>
              <a:rPr sz="1250" spc="-5" dirty="0">
                <a:latin typeface="Calibri"/>
                <a:cs typeface="Calibri"/>
              </a:rPr>
              <a:t>a user </a:t>
            </a:r>
            <a:r>
              <a:rPr sz="1250" spc="-10" dirty="0">
                <a:latin typeface="Calibri"/>
                <a:cs typeface="Calibri"/>
              </a:rPr>
              <a:t>program </a:t>
            </a:r>
            <a:r>
              <a:rPr sz="1250" spc="-5" dirty="0">
                <a:latin typeface="Calibri"/>
                <a:cs typeface="Calibri"/>
              </a:rPr>
              <a:t>must </a:t>
            </a:r>
            <a:r>
              <a:rPr sz="1250" spc="-15" dirty="0">
                <a:latin typeface="Calibri"/>
                <a:cs typeface="Calibri"/>
              </a:rPr>
              <a:t>make </a:t>
            </a:r>
            <a:r>
              <a:rPr sz="1250" spc="-5" dirty="0">
                <a:latin typeface="Calibri"/>
                <a:cs typeface="Calibri"/>
              </a:rPr>
              <a:t>a </a:t>
            </a:r>
            <a:r>
              <a:rPr sz="1250" spc="-15" dirty="0">
                <a:latin typeface="Calibri"/>
                <a:cs typeface="Calibri"/>
              </a:rPr>
              <a:t>system</a:t>
            </a:r>
            <a:r>
              <a:rPr sz="1250" spc="-3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call</a:t>
            </a:r>
            <a:endParaRPr sz="1250">
              <a:latin typeface="Calibri"/>
              <a:cs typeface="Calibri"/>
            </a:endParaRPr>
          </a:p>
          <a:p>
            <a:pPr marL="133985" indent="-133985">
              <a:lnSpc>
                <a:spcPct val="99700"/>
              </a:lnSpc>
              <a:spcBef>
                <a:spcPts val="305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" dirty="0">
                <a:latin typeface="Calibri"/>
                <a:cs typeface="Calibri"/>
              </a:rPr>
              <a:t>The </a:t>
            </a:r>
            <a:r>
              <a:rPr sz="1250" spc="-10" dirty="0">
                <a:latin typeface="Calibri"/>
                <a:cs typeface="Calibri"/>
              </a:rPr>
              <a:t>interface between </a:t>
            </a:r>
            <a:r>
              <a:rPr sz="1250" spc="-5" dirty="0">
                <a:latin typeface="Calibri"/>
                <a:cs typeface="Calibri"/>
              </a:rPr>
              <a:t>the </a:t>
            </a:r>
            <a:r>
              <a:rPr sz="1250" spc="-10" dirty="0">
                <a:latin typeface="Calibri"/>
                <a:cs typeface="Calibri"/>
              </a:rPr>
              <a:t>operating </a:t>
            </a:r>
            <a:r>
              <a:rPr sz="1250" spc="-15" dirty="0">
                <a:latin typeface="Calibri"/>
                <a:cs typeface="Calibri"/>
              </a:rPr>
              <a:t>system  </a:t>
            </a:r>
            <a:r>
              <a:rPr sz="1250" spc="-5" dirty="0">
                <a:latin typeface="Calibri"/>
                <a:cs typeface="Calibri"/>
              </a:rPr>
              <a:t>and the user </a:t>
            </a:r>
            <a:r>
              <a:rPr sz="1250" spc="-10" dirty="0">
                <a:latin typeface="Calibri"/>
                <a:cs typeface="Calibri"/>
              </a:rPr>
              <a:t>programs </a:t>
            </a:r>
            <a:r>
              <a:rPr sz="1250" spc="-5" dirty="0">
                <a:latin typeface="Calibri"/>
                <a:cs typeface="Calibri"/>
              </a:rPr>
              <a:t>is defined </a:t>
            </a:r>
            <a:r>
              <a:rPr sz="1250" spc="-10" dirty="0">
                <a:latin typeface="Calibri"/>
                <a:cs typeface="Calibri"/>
              </a:rPr>
              <a:t>by </a:t>
            </a:r>
            <a:r>
              <a:rPr sz="1250" spc="-5" dirty="0">
                <a:latin typeface="Calibri"/>
                <a:cs typeface="Calibri"/>
              </a:rPr>
              <a:t>the set of  </a:t>
            </a:r>
            <a:r>
              <a:rPr sz="1250" spc="-15" dirty="0">
                <a:latin typeface="Calibri"/>
                <a:cs typeface="Calibri"/>
              </a:rPr>
              <a:t>system </a:t>
            </a:r>
            <a:r>
              <a:rPr sz="1250" spc="-5" dirty="0">
                <a:latin typeface="Calibri"/>
                <a:cs typeface="Calibri"/>
              </a:rPr>
              <a:t>calls </a:t>
            </a:r>
            <a:r>
              <a:rPr sz="1250" b="1" u="heavy" spc="-10" dirty="0">
                <a:latin typeface="Calibri"/>
                <a:cs typeface="Calibri"/>
              </a:rPr>
              <a:t>that </a:t>
            </a:r>
            <a:r>
              <a:rPr sz="1250" b="1" u="heavy" spc="-5" dirty="0">
                <a:latin typeface="Calibri"/>
                <a:cs typeface="Calibri"/>
              </a:rPr>
              <a:t>the </a:t>
            </a:r>
            <a:r>
              <a:rPr sz="1250" b="1" u="heavy" spc="-10" dirty="0">
                <a:latin typeface="Calibri"/>
                <a:cs typeface="Calibri"/>
              </a:rPr>
              <a:t>operating </a:t>
            </a:r>
            <a:r>
              <a:rPr sz="1250" b="1" u="heavy" spc="-20" dirty="0">
                <a:latin typeface="Calibri"/>
                <a:cs typeface="Calibri"/>
              </a:rPr>
              <a:t>system  </a:t>
            </a:r>
            <a:r>
              <a:rPr sz="1250" b="1" u="heavy" spc="-5" dirty="0">
                <a:latin typeface="Calibri"/>
                <a:cs typeface="Calibri"/>
              </a:rPr>
              <a:t>provides.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94231" y="4148327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09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695940" y="6651495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32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20509" y="4330189"/>
            <a:ext cx="3031490" cy="16722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 algn="ctr">
              <a:lnSpc>
                <a:spcPct val="100000"/>
              </a:lnSpc>
            </a:pPr>
            <a:r>
              <a:rPr sz="1700" spc="5" dirty="0">
                <a:latin typeface="Calibri"/>
                <a:cs typeface="Calibri"/>
              </a:rPr>
              <a:t>OS </a:t>
            </a:r>
            <a:r>
              <a:rPr sz="1700" dirty="0">
                <a:latin typeface="Calibri"/>
                <a:cs typeface="Calibri"/>
              </a:rPr>
              <a:t>Structure </a:t>
            </a:r>
            <a:r>
              <a:rPr sz="1700" spc="5" dirty="0">
                <a:latin typeface="Calibri"/>
                <a:cs typeface="Calibri"/>
              </a:rPr>
              <a:t>and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Services</a:t>
            </a:r>
            <a:endParaRPr sz="1700" dirty="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" dirty="0">
                <a:latin typeface="Calibri"/>
                <a:cs typeface="Calibri"/>
              </a:rPr>
              <a:t>OS</a:t>
            </a:r>
            <a:r>
              <a:rPr sz="1250" spc="-6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Services</a:t>
            </a:r>
            <a:endParaRPr sz="125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10" dirty="0">
                <a:latin typeface="Calibri"/>
                <a:cs typeface="Calibri"/>
              </a:rPr>
              <a:t>Process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Management</a:t>
            </a:r>
            <a:endParaRPr sz="11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10" dirty="0">
                <a:latin typeface="Calibri"/>
                <a:cs typeface="Calibri"/>
              </a:rPr>
              <a:t>Memory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Management</a:t>
            </a:r>
            <a:endParaRPr sz="11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5" dirty="0">
                <a:latin typeface="Calibri"/>
                <a:cs typeface="Calibri"/>
              </a:rPr>
              <a:t>File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Management</a:t>
            </a:r>
            <a:endParaRPr sz="11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10" dirty="0">
                <a:latin typeface="Calibri"/>
                <a:cs typeface="Calibri"/>
              </a:rPr>
              <a:t>I/O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Management</a:t>
            </a:r>
            <a:endParaRPr sz="11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10" dirty="0" smtClean="0">
                <a:latin typeface="Calibri"/>
                <a:cs typeface="Calibri"/>
              </a:rPr>
              <a:t>User</a:t>
            </a:r>
            <a:r>
              <a:rPr sz="1100" spc="-60" dirty="0" smtClean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Management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13247" y="4148327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09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0"/>
          <p:cNvSpPr txBox="1"/>
          <p:nvPr/>
        </p:nvSpPr>
        <p:spPr>
          <a:xfrm>
            <a:off x="2438400" y="2209800"/>
            <a:ext cx="5105400" cy="2646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>
              <a:lnSpc>
                <a:spcPct val="100000"/>
              </a:lnSpc>
            </a:pPr>
            <a:r>
              <a:rPr lang="en-US" sz="2800" b="1" dirty="0" smtClean="0">
                <a:latin typeface="Calibri"/>
                <a:cs typeface="Calibri"/>
              </a:rPr>
              <a:t>What do OS Do </a:t>
            </a:r>
            <a:endParaRPr sz="2800" b="1" dirty="0" smtClean="0">
              <a:latin typeface="Calibri"/>
              <a:cs typeface="Calibri"/>
            </a:endParaRPr>
          </a:p>
          <a:p>
            <a:pPr marL="50800" indent="-50800"/>
            <a:r>
              <a:rPr lang="en-US" sz="2400" dirty="0" smtClean="0"/>
              <a:t>The computer system can be </a:t>
            </a:r>
            <a:r>
              <a:rPr lang="en-US" sz="2400" dirty="0" smtClean="0"/>
              <a:t>divided roughly </a:t>
            </a:r>
            <a:r>
              <a:rPr lang="en-US" sz="2400" dirty="0" smtClean="0"/>
              <a:t>into four components:</a:t>
            </a:r>
          </a:p>
          <a:p>
            <a:pPr marL="795338" lvl="1" indent="-338138">
              <a:buFont typeface="Arial" pitchFamily="34" charset="0"/>
              <a:buChar char="•"/>
            </a:pPr>
            <a:r>
              <a:rPr lang="en-US" sz="2400" dirty="0" smtClean="0"/>
              <a:t>The hardware</a:t>
            </a:r>
          </a:p>
          <a:p>
            <a:pPr marL="795338" lvl="1" indent="-338138">
              <a:buFont typeface="Arial" pitchFamily="34" charset="0"/>
              <a:buChar char="•"/>
            </a:pPr>
            <a:r>
              <a:rPr lang="en-US" sz="2400" dirty="0" smtClean="0"/>
              <a:t>The operating system</a:t>
            </a:r>
          </a:p>
          <a:p>
            <a:pPr marL="795338" lvl="1" indent="-338138">
              <a:buFont typeface="Arial" pitchFamily="34" charset="0"/>
              <a:buChar char="•"/>
            </a:pPr>
            <a:r>
              <a:rPr lang="en-US" sz="2400" dirty="0" smtClean="0"/>
              <a:t>The application software</a:t>
            </a:r>
          </a:p>
          <a:p>
            <a:pPr marL="795338" lvl="1" indent="-338138">
              <a:buFont typeface="Arial" pitchFamily="34" charset="0"/>
              <a:buChar char="•"/>
            </a:pPr>
            <a:r>
              <a:rPr lang="en-US" sz="2400" dirty="0" smtClean="0"/>
              <a:t>The Users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0"/>
          <p:cNvSpPr txBox="1"/>
          <p:nvPr/>
        </p:nvSpPr>
        <p:spPr>
          <a:xfrm>
            <a:off x="2286000" y="990600"/>
            <a:ext cx="5181600" cy="611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>
              <a:lnSpc>
                <a:spcPct val="100000"/>
              </a:lnSpc>
            </a:pPr>
            <a:r>
              <a:rPr sz="2600" b="1" dirty="0" smtClean="0">
                <a:latin typeface="Calibri"/>
                <a:cs typeface="Calibri"/>
              </a:rPr>
              <a:t>History of</a:t>
            </a:r>
            <a:r>
              <a:rPr sz="2600" b="1" spc="-85" dirty="0" smtClean="0">
                <a:latin typeface="Calibri"/>
                <a:cs typeface="Calibri"/>
              </a:rPr>
              <a:t> </a:t>
            </a:r>
            <a:r>
              <a:rPr sz="2600" b="1" spc="5" dirty="0" smtClean="0">
                <a:latin typeface="Calibri"/>
                <a:cs typeface="Calibri"/>
              </a:rPr>
              <a:t>OS</a:t>
            </a:r>
            <a:endParaRPr sz="2600" b="1" dirty="0" smtClean="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134620" algn="l"/>
              </a:tabLst>
            </a:pPr>
            <a:r>
              <a:rPr sz="2200" spc="-5" dirty="0" smtClean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First </a:t>
            </a:r>
            <a:r>
              <a:rPr sz="2200" spc="-5" dirty="0">
                <a:latin typeface="Calibri"/>
                <a:cs typeface="Calibri"/>
              </a:rPr>
              <a:t>Generation </a:t>
            </a:r>
            <a:r>
              <a:rPr sz="2200" dirty="0">
                <a:latin typeface="Calibri"/>
                <a:cs typeface="Calibri"/>
              </a:rPr>
              <a:t>(1945 </a:t>
            </a:r>
            <a:r>
              <a:rPr sz="2200" spc="-5" dirty="0">
                <a:latin typeface="Calibri"/>
                <a:cs typeface="Calibri"/>
              </a:rPr>
              <a:t>–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55)</a:t>
            </a:r>
            <a:endParaRPr sz="2200" dirty="0">
              <a:latin typeface="Calibri"/>
              <a:cs typeface="Calibri"/>
            </a:endParaRPr>
          </a:p>
          <a:p>
            <a:pPr marL="289560" lvl="1" indent="-111760">
              <a:lnSpc>
                <a:spcPct val="150000"/>
              </a:lnSpc>
              <a:spcBef>
                <a:spcPts val="125"/>
              </a:spcBef>
              <a:buFont typeface="Arial"/>
              <a:buChar char="–"/>
              <a:tabLst>
                <a:tab pos="289560" algn="l"/>
              </a:tabLst>
            </a:pPr>
            <a:r>
              <a:rPr sz="2200" spc="-20" dirty="0">
                <a:latin typeface="Calibri"/>
                <a:cs typeface="Calibri"/>
              </a:rPr>
              <a:t>Vaccum </a:t>
            </a:r>
            <a:r>
              <a:rPr sz="2200" spc="-25" dirty="0">
                <a:latin typeface="Calibri"/>
                <a:cs typeface="Calibri"/>
              </a:rPr>
              <a:t>Tubes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Plugboards</a:t>
            </a:r>
            <a:endParaRPr sz="2200" dirty="0">
              <a:latin typeface="Calibri"/>
              <a:cs typeface="Calibri"/>
            </a:endParaRPr>
          </a:p>
          <a:p>
            <a:pPr marL="289560" marR="267335" lvl="1" indent="-111760">
              <a:lnSpc>
                <a:spcPct val="150000"/>
              </a:lnSpc>
              <a:spcBef>
                <a:spcPts val="285"/>
              </a:spcBef>
              <a:buFont typeface="Arial"/>
              <a:buChar char="–"/>
              <a:tabLst>
                <a:tab pos="289560" algn="l"/>
              </a:tabLst>
            </a:pPr>
            <a:r>
              <a:rPr lang="en-US" sz="2200" spc="-5" dirty="0" smtClean="0">
                <a:latin typeface="Calibri"/>
                <a:cs typeface="Calibri"/>
              </a:rPr>
              <a:t>Each machine d</a:t>
            </a:r>
            <a:r>
              <a:rPr sz="2200" spc="-5" dirty="0" smtClean="0">
                <a:latin typeface="Calibri"/>
                <a:cs typeface="Calibri"/>
              </a:rPr>
              <a:t>esigned</a:t>
            </a:r>
            <a:r>
              <a:rPr sz="2200" spc="-5" dirty="0">
                <a:latin typeface="Calibri"/>
                <a:cs typeface="Calibri"/>
              </a:rPr>
              <a:t>, built,  </a:t>
            </a:r>
            <a:r>
              <a:rPr sz="2200" spc="-10" dirty="0">
                <a:latin typeface="Calibri"/>
                <a:cs typeface="Calibri"/>
              </a:rPr>
              <a:t>programmed, </a:t>
            </a:r>
            <a:r>
              <a:rPr sz="2200" spc="-15" dirty="0" smtClean="0">
                <a:latin typeface="Calibri"/>
                <a:cs typeface="Calibri"/>
              </a:rPr>
              <a:t>operated</a:t>
            </a:r>
            <a:r>
              <a:rPr sz="2200" spc="-15" dirty="0">
                <a:latin typeface="Calibri"/>
                <a:cs typeface="Calibri"/>
              </a:rPr>
              <a:t>,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maintained </a:t>
            </a:r>
            <a:r>
              <a:rPr lang="en-US" sz="2200" spc="-10" dirty="0" smtClean="0">
                <a:latin typeface="Calibri"/>
                <a:cs typeface="Calibri"/>
              </a:rPr>
              <a:t>a single group of people</a:t>
            </a:r>
            <a:endParaRPr sz="2200" dirty="0">
              <a:latin typeface="Calibri"/>
              <a:cs typeface="Calibri"/>
            </a:endParaRPr>
          </a:p>
          <a:p>
            <a:pPr marL="289560" lvl="1" indent="-111760">
              <a:lnSpc>
                <a:spcPct val="150000"/>
              </a:lnSpc>
              <a:spcBef>
                <a:spcPts val="100"/>
              </a:spcBef>
              <a:buFont typeface="Arial"/>
              <a:buChar char="–"/>
              <a:tabLst>
                <a:tab pos="289560" algn="l"/>
              </a:tabLst>
            </a:pPr>
            <a:r>
              <a:rPr sz="2200" spc="-10" dirty="0">
                <a:latin typeface="Calibri"/>
                <a:cs typeface="Calibri"/>
              </a:rPr>
              <a:t>Mode 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5" dirty="0" smtClean="0">
                <a:latin typeface="Calibri"/>
                <a:cs typeface="Calibri"/>
              </a:rPr>
              <a:t>operation</a:t>
            </a:r>
            <a:r>
              <a:rPr lang="en-US" sz="2200" spc="-15" dirty="0" smtClean="0"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446405" lvl="2" indent="-90170">
              <a:lnSpc>
                <a:spcPct val="150000"/>
              </a:lnSpc>
              <a:spcBef>
                <a:spcPts val="160"/>
              </a:spcBef>
              <a:buFont typeface="Arial"/>
              <a:buChar char="•"/>
              <a:tabLst>
                <a:tab pos="447040" algn="l"/>
              </a:tabLst>
            </a:pPr>
            <a:r>
              <a:rPr sz="2200" spc="10" dirty="0">
                <a:latin typeface="Calibri"/>
                <a:cs typeface="Calibri"/>
              </a:rPr>
              <a:t>Programmers </a:t>
            </a:r>
            <a:r>
              <a:rPr sz="2200" spc="15" dirty="0">
                <a:latin typeface="Calibri"/>
                <a:cs typeface="Calibri"/>
              </a:rPr>
              <a:t>signup </a:t>
            </a:r>
            <a:r>
              <a:rPr sz="2200" dirty="0">
                <a:latin typeface="Calibri"/>
                <a:cs typeface="Calibri"/>
              </a:rPr>
              <a:t>for </a:t>
            </a:r>
            <a:r>
              <a:rPr sz="2200" spc="15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block of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time</a:t>
            </a:r>
            <a:endParaRPr sz="2200" dirty="0">
              <a:latin typeface="Calibri"/>
              <a:cs typeface="Calibri"/>
            </a:endParaRPr>
          </a:p>
          <a:p>
            <a:pPr marL="446405" marR="94615" lvl="2" indent="-90170">
              <a:lnSpc>
                <a:spcPct val="150000"/>
              </a:lnSpc>
              <a:spcBef>
                <a:spcPts val="245"/>
              </a:spcBef>
              <a:buFont typeface="Arial"/>
              <a:buChar char="•"/>
              <a:tabLst>
                <a:tab pos="447040" algn="l"/>
              </a:tabLst>
            </a:pPr>
            <a:r>
              <a:rPr sz="2200" spc="10" dirty="0">
                <a:latin typeface="Calibri"/>
                <a:cs typeface="Calibri"/>
              </a:rPr>
              <a:t>Programmers insert </a:t>
            </a:r>
            <a:r>
              <a:rPr sz="2200" spc="15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plugboard </a:t>
            </a:r>
            <a:r>
              <a:rPr sz="2200" spc="5" dirty="0">
                <a:latin typeface="Calibri"/>
                <a:cs typeface="Calibri"/>
              </a:rPr>
              <a:t>into </a:t>
            </a:r>
            <a:r>
              <a:rPr sz="2200" spc="10" dirty="0">
                <a:latin typeface="Calibri"/>
                <a:cs typeface="Calibri"/>
              </a:rPr>
              <a:t>the computer in  the </a:t>
            </a:r>
            <a:r>
              <a:rPr sz="2200" spc="15" dirty="0">
                <a:latin typeface="Calibri"/>
                <a:cs typeface="Calibri"/>
              </a:rPr>
              <a:t>machine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room</a:t>
            </a:r>
            <a:endParaRPr sz="2200" dirty="0">
              <a:latin typeface="Calibri"/>
              <a:cs typeface="Calibri"/>
            </a:endParaRPr>
          </a:p>
          <a:p>
            <a:pPr marL="446405" lvl="2" indent="-90170">
              <a:lnSpc>
                <a:spcPct val="150000"/>
              </a:lnSpc>
              <a:spcBef>
                <a:spcPts val="135"/>
              </a:spcBef>
              <a:buFont typeface="Arial"/>
              <a:buChar char="•"/>
              <a:tabLst>
                <a:tab pos="447040" algn="l"/>
              </a:tabLst>
            </a:pPr>
            <a:r>
              <a:rPr sz="2200" spc="10" dirty="0">
                <a:latin typeface="Calibri"/>
                <a:cs typeface="Calibri"/>
              </a:rPr>
              <a:t>Plugboard was replaced </a:t>
            </a:r>
            <a:r>
              <a:rPr sz="2200" spc="15" dirty="0">
                <a:latin typeface="Calibri"/>
                <a:cs typeface="Calibri"/>
              </a:rPr>
              <a:t>by punched </a:t>
            </a:r>
            <a:r>
              <a:rPr sz="2200" spc="5" dirty="0">
                <a:latin typeface="Calibri"/>
                <a:cs typeface="Calibri"/>
              </a:rPr>
              <a:t>card </a:t>
            </a:r>
            <a:r>
              <a:rPr sz="2200" spc="10" dirty="0">
                <a:latin typeface="Calibri"/>
                <a:cs typeface="Calibri"/>
              </a:rPr>
              <a:t>in early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20" dirty="0">
                <a:latin typeface="Calibri"/>
                <a:cs typeface="Calibri"/>
              </a:rPr>
              <a:t>1950s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911" y="266191"/>
            <a:ext cx="175260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CS363 - </a:t>
            </a:r>
            <a:r>
              <a:rPr sz="1300" spc="-10" dirty="0">
                <a:latin typeface="Calibri"/>
                <a:cs typeface="Calibri"/>
              </a:rPr>
              <a:t>Operating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System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7100" y="266191"/>
            <a:ext cx="65659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1/1/2013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990600"/>
            <a:ext cx="3270505" cy="2693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History of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OS</a:t>
            </a:r>
            <a:endParaRPr sz="1700" dirty="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2000" spc="-5" dirty="0">
                <a:latin typeface="Calibri"/>
                <a:cs typeface="Calibri"/>
              </a:rPr>
              <a:t>The Second Generation </a:t>
            </a:r>
            <a:r>
              <a:rPr sz="2000" dirty="0">
                <a:latin typeface="Calibri"/>
                <a:cs typeface="Calibri"/>
              </a:rPr>
              <a:t>(1955 </a:t>
            </a:r>
            <a:r>
              <a:rPr sz="2000" spc="-5" dirty="0">
                <a:latin typeface="Calibri"/>
                <a:cs typeface="Calibri"/>
              </a:rPr>
              <a:t>–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65)</a:t>
            </a:r>
            <a:endParaRPr sz="20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289560" algn="l"/>
              </a:tabLst>
            </a:pPr>
            <a:r>
              <a:rPr sz="1500" spc="-20" dirty="0">
                <a:latin typeface="Calibri"/>
                <a:cs typeface="Calibri"/>
              </a:rPr>
              <a:t>Transistors </a:t>
            </a:r>
            <a:r>
              <a:rPr sz="1500" spc="-5" dirty="0">
                <a:latin typeface="Calibri"/>
                <a:cs typeface="Calibri"/>
              </a:rPr>
              <a:t>and </a:t>
            </a:r>
            <a:r>
              <a:rPr sz="1500" spc="-15" dirty="0">
                <a:latin typeface="Calibri"/>
                <a:cs typeface="Calibri"/>
              </a:rPr>
              <a:t>Batch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Systems</a:t>
            </a:r>
            <a:endParaRPr sz="1500" dirty="0">
              <a:latin typeface="Calibri"/>
              <a:cs typeface="Calibri"/>
            </a:endParaRPr>
          </a:p>
          <a:p>
            <a:pPr marL="289560" lvl="1" indent="-111760">
              <a:lnSpc>
                <a:spcPts val="1310"/>
              </a:lnSpc>
              <a:spcBef>
                <a:spcPts val="305"/>
              </a:spcBef>
              <a:buFont typeface="Arial"/>
              <a:buChar char="–"/>
              <a:tabLst>
                <a:tab pos="289560" algn="l"/>
              </a:tabLst>
            </a:pPr>
            <a:r>
              <a:rPr sz="1500" spc="-10" dirty="0">
                <a:latin typeface="Calibri"/>
                <a:cs typeface="Calibri"/>
              </a:rPr>
              <a:t>Computers became </a:t>
            </a:r>
            <a:r>
              <a:rPr sz="1500" spc="-5" dirty="0">
                <a:latin typeface="Calibri"/>
                <a:cs typeface="Calibri"/>
              </a:rPr>
              <a:t>reliable </a:t>
            </a:r>
            <a:r>
              <a:rPr sz="1500" spc="-10" dirty="0">
                <a:latin typeface="Calibri"/>
                <a:cs typeface="Calibri"/>
              </a:rPr>
              <a:t>enough </a:t>
            </a:r>
            <a:r>
              <a:rPr sz="1500" spc="-15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be </a:t>
            </a:r>
            <a:r>
              <a:rPr sz="1500" spc="-10" dirty="0">
                <a:latin typeface="Calibri"/>
                <a:cs typeface="Calibri"/>
              </a:rPr>
              <a:t>used </a:t>
            </a:r>
            <a:r>
              <a:rPr sz="1500" spc="-5" dirty="0">
                <a:latin typeface="Calibri"/>
                <a:cs typeface="Calibri"/>
              </a:rPr>
              <a:t>by  </a:t>
            </a:r>
            <a:r>
              <a:rPr sz="1500" spc="-15" dirty="0">
                <a:latin typeface="Calibri"/>
                <a:cs typeface="Calibri"/>
              </a:rPr>
              <a:t>customers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(users)</a:t>
            </a:r>
            <a:endParaRPr sz="15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210"/>
              </a:spcBef>
              <a:buFont typeface="Arial"/>
              <a:buChar char="–"/>
              <a:tabLst>
                <a:tab pos="289560" algn="l"/>
              </a:tabLst>
            </a:pPr>
            <a:r>
              <a:rPr sz="1500" spc="-5" dirty="0">
                <a:latin typeface="Calibri"/>
                <a:cs typeface="Calibri"/>
              </a:rPr>
              <a:t>Clear </a:t>
            </a:r>
            <a:r>
              <a:rPr sz="1500" spc="-10" dirty="0">
                <a:latin typeface="Calibri"/>
                <a:cs typeface="Calibri"/>
              </a:rPr>
              <a:t>separation between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professions</a:t>
            </a:r>
            <a:endParaRPr sz="1500" dirty="0">
              <a:latin typeface="Calibri"/>
              <a:cs typeface="Calibri"/>
            </a:endParaRPr>
          </a:p>
          <a:p>
            <a:pPr marL="446405" marR="223520" lvl="2" indent="-90170">
              <a:lnSpc>
                <a:spcPct val="103299"/>
              </a:lnSpc>
              <a:spcBef>
                <a:spcPts val="235"/>
              </a:spcBef>
              <a:buFont typeface="Arial"/>
              <a:buChar char="•"/>
              <a:tabLst>
                <a:tab pos="447040" algn="l"/>
              </a:tabLst>
            </a:pPr>
            <a:r>
              <a:rPr sz="1500" spc="10" dirty="0">
                <a:latin typeface="Calibri"/>
                <a:cs typeface="Calibri"/>
              </a:rPr>
              <a:t>Designers, builders, </a:t>
            </a:r>
            <a:r>
              <a:rPr sz="1500" spc="5" dirty="0">
                <a:latin typeface="Calibri"/>
                <a:cs typeface="Calibri"/>
              </a:rPr>
              <a:t>operators, </a:t>
            </a:r>
            <a:r>
              <a:rPr sz="1500" spc="10" dirty="0">
                <a:latin typeface="Calibri"/>
                <a:cs typeface="Calibri"/>
              </a:rPr>
              <a:t>programmers </a:t>
            </a:r>
            <a:r>
              <a:rPr sz="1500" spc="15" dirty="0">
                <a:latin typeface="Calibri"/>
                <a:cs typeface="Calibri"/>
              </a:rPr>
              <a:t>and  </a:t>
            </a:r>
            <a:r>
              <a:rPr sz="1500" spc="10" dirty="0">
                <a:latin typeface="Calibri"/>
                <a:cs typeface="Calibri"/>
              </a:rPr>
              <a:t>maintenance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personnel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7406" y="3467860"/>
            <a:ext cx="3048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4231" y="964691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10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20509" y="1146555"/>
            <a:ext cx="240411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History of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OS</a:t>
            </a:r>
            <a:endParaRPr sz="1700" dirty="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pc="-5" dirty="0">
                <a:latin typeface="Calibri"/>
                <a:cs typeface="Calibri"/>
              </a:rPr>
              <a:t>The Second Generation </a:t>
            </a:r>
            <a:r>
              <a:rPr dirty="0">
                <a:latin typeface="Calibri"/>
                <a:cs typeface="Calibri"/>
              </a:rPr>
              <a:t>(1955 </a:t>
            </a:r>
            <a:r>
              <a:rPr spc="-5" dirty="0">
                <a:latin typeface="Calibri"/>
                <a:cs typeface="Calibri"/>
              </a:rPr>
              <a:t>–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65)</a:t>
            </a:r>
            <a:endParaRPr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289560" algn="l"/>
              </a:tabLst>
            </a:pPr>
            <a:r>
              <a:rPr sz="1500" spc="-10" dirty="0">
                <a:latin typeface="Calibri"/>
                <a:cs typeface="Calibri"/>
              </a:rPr>
              <a:t>Mainframe</a:t>
            </a:r>
            <a:endParaRPr sz="15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289560" algn="l"/>
              </a:tabLst>
            </a:pPr>
            <a:r>
              <a:rPr sz="1500" spc="-10" dirty="0">
                <a:latin typeface="Calibri"/>
                <a:cs typeface="Calibri"/>
              </a:rPr>
              <a:t>Job</a:t>
            </a:r>
            <a:endParaRPr sz="15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289560" algn="l"/>
              </a:tabLst>
            </a:pPr>
            <a:r>
              <a:rPr sz="1500" spc="-10" dirty="0">
                <a:latin typeface="Calibri"/>
                <a:cs typeface="Calibri"/>
              </a:rPr>
              <a:t>Programming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(FORTRAN)</a:t>
            </a:r>
            <a:endParaRPr sz="15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289560" algn="l"/>
              </a:tabLst>
            </a:pPr>
            <a:r>
              <a:rPr sz="1500" spc="-15" dirty="0">
                <a:latin typeface="Calibri"/>
                <a:cs typeface="Calibri"/>
              </a:rPr>
              <a:t>Batch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System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26420" y="3467860"/>
            <a:ext cx="3048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3247" y="964691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10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07406" y="6651495"/>
            <a:ext cx="3048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27375" y="5265419"/>
            <a:ext cx="544195" cy="605155"/>
          </a:xfrm>
          <a:custGeom>
            <a:avLst/>
            <a:gdLst/>
            <a:ahLst/>
            <a:cxnLst/>
            <a:rect l="l" t="t" r="r" b="b"/>
            <a:pathLst>
              <a:path w="544194" h="605154">
                <a:moveTo>
                  <a:pt x="544067" y="601979"/>
                </a:moveTo>
                <a:lnTo>
                  <a:pt x="544067" y="3047"/>
                </a:lnTo>
                <a:lnTo>
                  <a:pt x="542543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1979"/>
                </a:lnTo>
                <a:lnTo>
                  <a:pt x="3047" y="605027"/>
                </a:lnTo>
                <a:lnTo>
                  <a:pt x="4571" y="605027"/>
                </a:lnTo>
                <a:lnTo>
                  <a:pt x="4571" y="10667"/>
                </a:lnTo>
                <a:lnTo>
                  <a:pt x="10667" y="6095"/>
                </a:lnTo>
                <a:lnTo>
                  <a:pt x="10667" y="10667"/>
                </a:lnTo>
                <a:lnTo>
                  <a:pt x="534923" y="10667"/>
                </a:lnTo>
                <a:lnTo>
                  <a:pt x="534923" y="6095"/>
                </a:lnTo>
                <a:lnTo>
                  <a:pt x="539495" y="10667"/>
                </a:lnTo>
                <a:lnTo>
                  <a:pt x="539495" y="605027"/>
                </a:lnTo>
                <a:lnTo>
                  <a:pt x="542543" y="605027"/>
                </a:lnTo>
                <a:lnTo>
                  <a:pt x="544067" y="601979"/>
                </a:lnTo>
                <a:close/>
              </a:path>
              <a:path w="544194" h="605154">
                <a:moveTo>
                  <a:pt x="10667" y="10667"/>
                </a:moveTo>
                <a:lnTo>
                  <a:pt x="10667" y="6095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544194" h="605154">
                <a:moveTo>
                  <a:pt x="10667" y="59435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594359"/>
                </a:lnTo>
                <a:lnTo>
                  <a:pt x="10667" y="594359"/>
                </a:lnTo>
                <a:close/>
              </a:path>
              <a:path w="544194" h="605154">
                <a:moveTo>
                  <a:pt x="539495" y="594359"/>
                </a:moveTo>
                <a:lnTo>
                  <a:pt x="4571" y="594359"/>
                </a:lnTo>
                <a:lnTo>
                  <a:pt x="10667" y="598931"/>
                </a:lnTo>
                <a:lnTo>
                  <a:pt x="10667" y="605027"/>
                </a:lnTo>
                <a:lnTo>
                  <a:pt x="534923" y="605027"/>
                </a:lnTo>
                <a:lnTo>
                  <a:pt x="534923" y="598931"/>
                </a:lnTo>
                <a:lnTo>
                  <a:pt x="539495" y="594359"/>
                </a:lnTo>
                <a:close/>
              </a:path>
              <a:path w="544194" h="605154">
                <a:moveTo>
                  <a:pt x="10667" y="605027"/>
                </a:moveTo>
                <a:lnTo>
                  <a:pt x="10667" y="598931"/>
                </a:lnTo>
                <a:lnTo>
                  <a:pt x="4571" y="594359"/>
                </a:lnTo>
                <a:lnTo>
                  <a:pt x="4571" y="605027"/>
                </a:lnTo>
                <a:lnTo>
                  <a:pt x="10667" y="605027"/>
                </a:lnTo>
                <a:close/>
              </a:path>
              <a:path w="544194" h="605154">
                <a:moveTo>
                  <a:pt x="539495" y="10667"/>
                </a:moveTo>
                <a:lnTo>
                  <a:pt x="534923" y="6095"/>
                </a:lnTo>
                <a:lnTo>
                  <a:pt x="534923" y="10667"/>
                </a:lnTo>
                <a:lnTo>
                  <a:pt x="539495" y="10667"/>
                </a:lnTo>
                <a:close/>
              </a:path>
              <a:path w="544194" h="605154">
                <a:moveTo>
                  <a:pt x="539495" y="594359"/>
                </a:moveTo>
                <a:lnTo>
                  <a:pt x="539495" y="10667"/>
                </a:lnTo>
                <a:lnTo>
                  <a:pt x="534923" y="10667"/>
                </a:lnTo>
                <a:lnTo>
                  <a:pt x="534923" y="594359"/>
                </a:lnTo>
                <a:lnTo>
                  <a:pt x="539495" y="594359"/>
                </a:lnTo>
                <a:close/>
              </a:path>
              <a:path w="544194" h="605154">
                <a:moveTo>
                  <a:pt x="539495" y="605027"/>
                </a:moveTo>
                <a:lnTo>
                  <a:pt x="539495" y="594359"/>
                </a:lnTo>
                <a:lnTo>
                  <a:pt x="534923" y="598931"/>
                </a:lnTo>
                <a:lnTo>
                  <a:pt x="534923" y="605027"/>
                </a:lnTo>
                <a:lnTo>
                  <a:pt x="539495" y="605027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31947" y="5271515"/>
            <a:ext cx="535305" cy="593090"/>
          </a:xfrm>
          <a:prstGeom prst="rect">
            <a:avLst/>
          </a:prstGeom>
          <a:solidFill>
            <a:srgbClr val="4F80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13664" marR="109855" indent="27305">
              <a:lnSpc>
                <a:spcPct val="104400"/>
              </a:lnSpc>
            </a:pPr>
            <a:r>
              <a:rPr sz="900" spc="15" dirty="0">
                <a:solidFill>
                  <a:srgbClr val="FFFFFF"/>
                </a:solidFill>
                <a:latin typeface="Calibri"/>
                <a:cs typeface="Calibri"/>
              </a:rPr>
              <a:t>Main  F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FFFFFF"/>
                </a:solidFill>
                <a:latin typeface="Calibri"/>
                <a:cs typeface="Calibri"/>
              </a:rPr>
              <a:t>ame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6924" y="5122164"/>
            <a:ext cx="623316" cy="92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9623" y="5152644"/>
            <a:ext cx="623316" cy="92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20239" y="5271515"/>
            <a:ext cx="531876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5076" y="5271515"/>
            <a:ext cx="585216" cy="585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4751" y="5181600"/>
            <a:ext cx="326390" cy="178435"/>
          </a:xfrm>
          <a:custGeom>
            <a:avLst/>
            <a:gdLst/>
            <a:ahLst/>
            <a:cxnLst/>
            <a:rect l="l" t="t" r="r" b="b"/>
            <a:pathLst>
              <a:path w="326389" h="178435">
                <a:moveTo>
                  <a:pt x="0" y="0"/>
                </a:moveTo>
                <a:lnTo>
                  <a:pt x="0" y="178307"/>
                </a:lnTo>
                <a:lnTo>
                  <a:pt x="326135" y="178307"/>
                </a:lnTo>
                <a:lnTo>
                  <a:pt x="32613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0179" y="5177027"/>
            <a:ext cx="337185" cy="187960"/>
          </a:xfrm>
          <a:custGeom>
            <a:avLst/>
            <a:gdLst/>
            <a:ahLst/>
            <a:cxnLst/>
            <a:rect l="l" t="t" r="r" b="b"/>
            <a:pathLst>
              <a:path w="337185" h="187960">
                <a:moveTo>
                  <a:pt x="336803" y="185927"/>
                </a:moveTo>
                <a:lnTo>
                  <a:pt x="336803" y="1523"/>
                </a:lnTo>
                <a:lnTo>
                  <a:pt x="333755" y="0"/>
                </a:lnTo>
                <a:lnTo>
                  <a:pt x="1523" y="0"/>
                </a:lnTo>
                <a:lnTo>
                  <a:pt x="0" y="1523"/>
                </a:lnTo>
                <a:lnTo>
                  <a:pt x="0" y="185927"/>
                </a:lnTo>
                <a:lnTo>
                  <a:pt x="1523" y="187451"/>
                </a:lnTo>
                <a:lnTo>
                  <a:pt x="4571" y="187451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326135" y="9143"/>
                </a:lnTo>
                <a:lnTo>
                  <a:pt x="326135" y="4571"/>
                </a:lnTo>
                <a:lnTo>
                  <a:pt x="330707" y="9143"/>
                </a:lnTo>
                <a:lnTo>
                  <a:pt x="330707" y="187451"/>
                </a:lnTo>
                <a:lnTo>
                  <a:pt x="333755" y="187451"/>
                </a:lnTo>
                <a:lnTo>
                  <a:pt x="336803" y="185927"/>
                </a:lnTo>
                <a:close/>
              </a:path>
              <a:path w="337185" h="187960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337185" h="187960">
                <a:moveTo>
                  <a:pt x="9143" y="178307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178307"/>
                </a:lnTo>
                <a:lnTo>
                  <a:pt x="9143" y="178307"/>
                </a:lnTo>
                <a:close/>
              </a:path>
              <a:path w="337185" h="187960">
                <a:moveTo>
                  <a:pt x="330707" y="178307"/>
                </a:moveTo>
                <a:lnTo>
                  <a:pt x="4571" y="178307"/>
                </a:lnTo>
                <a:lnTo>
                  <a:pt x="9143" y="182879"/>
                </a:lnTo>
                <a:lnTo>
                  <a:pt x="9143" y="187451"/>
                </a:lnTo>
                <a:lnTo>
                  <a:pt x="326135" y="187451"/>
                </a:lnTo>
                <a:lnTo>
                  <a:pt x="326135" y="182879"/>
                </a:lnTo>
                <a:lnTo>
                  <a:pt x="330707" y="178307"/>
                </a:lnTo>
                <a:close/>
              </a:path>
              <a:path w="337185" h="187960">
                <a:moveTo>
                  <a:pt x="9143" y="187451"/>
                </a:moveTo>
                <a:lnTo>
                  <a:pt x="9143" y="182879"/>
                </a:lnTo>
                <a:lnTo>
                  <a:pt x="4571" y="178307"/>
                </a:lnTo>
                <a:lnTo>
                  <a:pt x="4571" y="187451"/>
                </a:lnTo>
                <a:lnTo>
                  <a:pt x="9143" y="187451"/>
                </a:lnTo>
                <a:close/>
              </a:path>
              <a:path w="337185" h="187960">
                <a:moveTo>
                  <a:pt x="330707" y="9143"/>
                </a:moveTo>
                <a:lnTo>
                  <a:pt x="326135" y="4571"/>
                </a:lnTo>
                <a:lnTo>
                  <a:pt x="326135" y="9143"/>
                </a:lnTo>
                <a:lnTo>
                  <a:pt x="330707" y="9143"/>
                </a:lnTo>
                <a:close/>
              </a:path>
              <a:path w="337185" h="187960">
                <a:moveTo>
                  <a:pt x="330707" y="178307"/>
                </a:moveTo>
                <a:lnTo>
                  <a:pt x="330707" y="9143"/>
                </a:lnTo>
                <a:lnTo>
                  <a:pt x="326135" y="9143"/>
                </a:lnTo>
                <a:lnTo>
                  <a:pt x="326135" y="178307"/>
                </a:lnTo>
                <a:lnTo>
                  <a:pt x="330707" y="178307"/>
                </a:lnTo>
                <a:close/>
              </a:path>
              <a:path w="337185" h="187960">
                <a:moveTo>
                  <a:pt x="330707" y="187451"/>
                </a:moveTo>
                <a:lnTo>
                  <a:pt x="330707" y="178307"/>
                </a:lnTo>
                <a:lnTo>
                  <a:pt x="326135" y="182879"/>
                </a:lnTo>
                <a:lnTo>
                  <a:pt x="326135" y="187451"/>
                </a:lnTo>
                <a:lnTo>
                  <a:pt x="330707" y="187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01495" y="4330189"/>
            <a:ext cx="24041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History of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OS</a:t>
            </a:r>
            <a:endParaRPr sz="170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" dirty="0">
                <a:latin typeface="Calibri"/>
                <a:cs typeface="Calibri"/>
              </a:rPr>
              <a:t>The Second Generation </a:t>
            </a:r>
            <a:r>
              <a:rPr sz="1250" dirty="0">
                <a:latin typeface="Calibri"/>
                <a:cs typeface="Calibri"/>
              </a:rPr>
              <a:t>(1955 </a:t>
            </a:r>
            <a:r>
              <a:rPr sz="1250" spc="-5" dirty="0">
                <a:latin typeface="Calibri"/>
                <a:cs typeface="Calibri"/>
              </a:rPr>
              <a:t>–</a:t>
            </a:r>
            <a:r>
              <a:rPr sz="1250" spc="-9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65)</a:t>
            </a:r>
            <a:endParaRPr sz="1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211454" marR="1997710" indent="8890">
              <a:lnSpc>
                <a:spcPct val="103299"/>
              </a:lnSpc>
              <a:spcBef>
                <a:spcPts val="5"/>
              </a:spcBef>
            </a:pPr>
            <a:r>
              <a:rPr sz="600" spc="5" dirty="0">
                <a:latin typeface="Calibri"/>
                <a:cs typeface="Calibri"/>
              </a:rPr>
              <a:t>Input  </a:t>
            </a:r>
            <a:r>
              <a:rPr sz="600" spc="-5" dirty="0">
                <a:latin typeface="Calibri"/>
                <a:cs typeface="Calibri"/>
              </a:rPr>
              <a:t>R</a:t>
            </a:r>
            <a:r>
              <a:rPr sz="600" dirty="0">
                <a:latin typeface="Calibri"/>
                <a:cs typeface="Calibri"/>
              </a:rPr>
              <a:t>oo</a:t>
            </a:r>
            <a:r>
              <a:rPr sz="600" spc="15" dirty="0">
                <a:latin typeface="Calibri"/>
                <a:cs typeface="Calibri"/>
              </a:rPr>
              <a:t>m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68495" y="5212079"/>
            <a:ext cx="326390" cy="178435"/>
          </a:xfrm>
          <a:custGeom>
            <a:avLst/>
            <a:gdLst/>
            <a:ahLst/>
            <a:cxnLst/>
            <a:rect l="l" t="t" r="r" b="b"/>
            <a:pathLst>
              <a:path w="326389" h="178435">
                <a:moveTo>
                  <a:pt x="0" y="0"/>
                </a:moveTo>
                <a:lnTo>
                  <a:pt x="0" y="178307"/>
                </a:lnTo>
                <a:lnTo>
                  <a:pt x="326135" y="178307"/>
                </a:lnTo>
                <a:lnTo>
                  <a:pt x="32613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3923" y="5205983"/>
            <a:ext cx="335280" cy="189230"/>
          </a:xfrm>
          <a:custGeom>
            <a:avLst/>
            <a:gdLst/>
            <a:ahLst/>
            <a:cxnLst/>
            <a:rect l="l" t="t" r="r" b="b"/>
            <a:pathLst>
              <a:path w="335279" h="189229">
                <a:moveTo>
                  <a:pt x="335279" y="185927"/>
                </a:moveTo>
                <a:lnTo>
                  <a:pt x="335279" y="3047"/>
                </a:lnTo>
                <a:lnTo>
                  <a:pt x="333755" y="0"/>
                </a:lnTo>
                <a:lnTo>
                  <a:pt x="1523" y="0"/>
                </a:lnTo>
                <a:lnTo>
                  <a:pt x="0" y="3047"/>
                </a:lnTo>
                <a:lnTo>
                  <a:pt x="0" y="185927"/>
                </a:lnTo>
                <a:lnTo>
                  <a:pt x="1523" y="188975"/>
                </a:lnTo>
                <a:lnTo>
                  <a:pt x="4571" y="188975"/>
                </a:lnTo>
                <a:lnTo>
                  <a:pt x="4571" y="10667"/>
                </a:lnTo>
                <a:lnTo>
                  <a:pt x="9143" y="6095"/>
                </a:lnTo>
                <a:lnTo>
                  <a:pt x="9143" y="10667"/>
                </a:lnTo>
                <a:lnTo>
                  <a:pt x="326135" y="10667"/>
                </a:lnTo>
                <a:lnTo>
                  <a:pt x="326135" y="6095"/>
                </a:lnTo>
                <a:lnTo>
                  <a:pt x="330707" y="10667"/>
                </a:lnTo>
                <a:lnTo>
                  <a:pt x="330707" y="188975"/>
                </a:lnTo>
                <a:lnTo>
                  <a:pt x="333755" y="188975"/>
                </a:lnTo>
                <a:lnTo>
                  <a:pt x="335279" y="185927"/>
                </a:lnTo>
                <a:close/>
              </a:path>
              <a:path w="335279" h="189229">
                <a:moveTo>
                  <a:pt x="9143" y="10667"/>
                </a:moveTo>
                <a:lnTo>
                  <a:pt x="9143" y="6095"/>
                </a:lnTo>
                <a:lnTo>
                  <a:pt x="4571" y="10667"/>
                </a:lnTo>
                <a:lnTo>
                  <a:pt x="9143" y="10667"/>
                </a:lnTo>
                <a:close/>
              </a:path>
              <a:path w="335279" h="189229">
                <a:moveTo>
                  <a:pt x="9143" y="178307"/>
                </a:moveTo>
                <a:lnTo>
                  <a:pt x="9143" y="10667"/>
                </a:lnTo>
                <a:lnTo>
                  <a:pt x="4571" y="10667"/>
                </a:lnTo>
                <a:lnTo>
                  <a:pt x="4571" y="178307"/>
                </a:lnTo>
                <a:lnTo>
                  <a:pt x="9143" y="178307"/>
                </a:lnTo>
                <a:close/>
              </a:path>
              <a:path w="335279" h="189229">
                <a:moveTo>
                  <a:pt x="330707" y="178307"/>
                </a:moveTo>
                <a:lnTo>
                  <a:pt x="4571" y="178307"/>
                </a:lnTo>
                <a:lnTo>
                  <a:pt x="9143" y="184403"/>
                </a:lnTo>
                <a:lnTo>
                  <a:pt x="9143" y="188975"/>
                </a:lnTo>
                <a:lnTo>
                  <a:pt x="326135" y="188975"/>
                </a:lnTo>
                <a:lnTo>
                  <a:pt x="326135" y="184403"/>
                </a:lnTo>
                <a:lnTo>
                  <a:pt x="330707" y="178307"/>
                </a:lnTo>
                <a:close/>
              </a:path>
              <a:path w="335279" h="189229">
                <a:moveTo>
                  <a:pt x="9143" y="188975"/>
                </a:moveTo>
                <a:lnTo>
                  <a:pt x="9143" y="184403"/>
                </a:lnTo>
                <a:lnTo>
                  <a:pt x="4571" y="178307"/>
                </a:lnTo>
                <a:lnTo>
                  <a:pt x="4571" y="188975"/>
                </a:lnTo>
                <a:lnTo>
                  <a:pt x="9143" y="188975"/>
                </a:lnTo>
                <a:close/>
              </a:path>
              <a:path w="335279" h="189229">
                <a:moveTo>
                  <a:pt x="330707" y="10667"/>
                </a:moveTo>
                <a:lnTo>
                  <a:pt x="326135" y="6095"/>
                </a:lnTo>
                <a:lnTo>
                  <a:pt x="326135" y="10667"/>
                </a:lnTo>
                <a:lnTo>
                  <a:pt x="330707" y="10667"/>
                </a:lnTo>
                <a:close/>
              </a:path>
              <a:path w="335279" h="189229">
                <a:moveTo>
                  <a:pt x="330707" y="178307"/>
                </a:moveTo>
                <a:lnTo>
                  <a:pt x="330707" y="10667"/>
                </a:lnTo>
                <a:lnTo>
                  <a:pt x="326135" y="10667"/>
                </a:lnTo>
                <a:lnTo>
                  <a:pt x="326135" y="178307"/>
                </a:lnTo>
                <a:lnTo>
                  <a:pt x="330707" y="178307"/>
                </a:lnTo>
                <a:close/>
              </a:path>
              <a:path w="335279" h="189229">
                <a:moveTo>
                  <a:pt x="330707" y="188975"/>
                </a:moveTo>
                <a:lnTo>
                  <a:pt x="330707" y="178307"/>
                </a:lnTo>
                <a:lnTo>
                  <a:pt x="326135" y="184403"/>
                </a:lnTo>
                <a:lnTo>
                  <a:pt x="326135" y="188975"/>
                </a:lnTo>
                <a:lnTo>
                  <a:pt x="330707" y="188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17262" y="5199916"/>
            <a:ext cx="22796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indent="-20320">
              <a:lnSpc>
                <a:spcPct val="103299"/>
              </a:lnSpc>
            </a:pPr>
            <a:r>
              <a:rPr sz="600" spc="5" dirty="0">
                <a:latin typeface="Calibri"/>
                <a:cs typeface="Calibri"/>
              </a:rPr>
              <a:t>Output  Room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94231" y="4148327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09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726420" y="6651495"/>
            <a:ext cx="3048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46391" y="5265419"/>
            <a:ext cx="544195" cy="605155"/>
          </a:xfrm>
          <a:custGeom>
            <a:avLst/>
            <a:gdLst/>
            <a:ahLst/>
            <a:cxnLst/>
            <a:rect l="l" t="t" r="r" b="b"/>
            <a:pathLst>
              <a:path w="544195" h="605154">
                <a:moveTo>
                  <a:pt x="544067" y="601979"/>
                </a:moveTo>
                <a:lnTo>
                  <a:pt x="544067" y="3047"/>
                </a:lnTo>
                <a:lnTo>
                  <a:pt x="542543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1979"/>
                </a:lnTo>
                <a:lnTo>
                  <a:pt x="3047" y="605027"/>
                </a:lnTo>
                <a:lnTo>
                  <a:pt x="4571" y="605027"/>
                </a:lnTo>
                <a:lnTo>
                  <a:pt x="4571" y="10667"/>
                </a:lnTo>
                <a:lnTo>
                  <a:pt x="10667" y="6095"/>
                </a:lnTo>
                <a:lnTo>
                  <a:pt x="10667" y="10667"/>
                </a:lnTo>
                <a:lnTo>
                  <a:pt x="534923" y="10667"/>
                </a:lnTo>
                <a:lnTo>
                  <a:pt x="534923" y="6095"/>
                </a:lnTo>
                <a:lnTo>
                  <a:pt x="539495" y="10667"/>
                </a:lnTo>
                <a:lnTo>
                  <a:pt x="539495" y="605027"/>
                </a:lnTo>
                <a:lnTo>
                  <a:pt x="542543" y="605027"/>
                </a:lnTo>
                <a:lnTo>
                  <a:pt x="544067" y="601979"/>
                </a:lnTo>
                <a:close/>
              </a:path>
              <a:path w="544195" h="605154">
                <a:moveTo>
                  <a:pt x="10667" y="10667"/>
                </a:moveTo>
                <a:lnTo>
                  <a:pt x="10667" y="6095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544195" h="605154">
                <a:moveTo>
                  <a:pt x="10667" y="59435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594359"/>
                </a:lnTo>
                <a:lnTo>
                  <a:pt x="10667" y="594359"/>
                </a:lnTo>
                <a:close/>
              </a:path>
              <a:path w="544195" h="605154">
                <a:moveTo>
                  <a:pt x="539495" y="594359"/>
                </a:moveTo>
                <a:lnTo>
                  <a:pt x="4571" y="594359"/>
                </a:lnTo>
                <a:lnTo>
                  <a:pt x="10667" y="598931"/>
                </a:lnTo>
                <a:lnTo>
                  <a:pt x="10667" y="605027"/>
                </a:lnTo>
                <a:lnTo>
                  <a:pt x="534923" y="605027"/>
                </a:lnTo>
                <a:lnTo>
                  <a:pt x="534923" y="598931"/>
                </a:lnTo>
                <a:lnTo>
                  <a:pt x="539495" y="594359"/>
                </a:lnTo>
                <a:close/>
              </a:path>
              <a:path w="544195" h="605154">
                <a:moveTo>
                  <a:pt x="10667" y="605027"/>
                </a:moveTo>
                <a:lnTo>
                  <a:pt x="10667" y="598931"/>
                </a:lnTo>
                <a:lnTo>
                  <a:pt x="4571" y="594359"/>
                </a:lnTo>
                <a:lnTo>
                  <a:pt x="4571" y="605027"/>
                </a:lnTo>
                <a:lnTo>
                  <a:pt x="10667" y="605027"/>
                </a:lnTo>
                <a:close/>
              </a:path>
              <a:path w="544195" h="605154">
                <a:moveTo>
                  <a:pt x="539495" y="10667"/>
                </a:moveTo>
                <a:lnTo>
                  <a:pt x="534923" y="6095"/>
                </a:lnTo>
                <a:lnTo>
                  <a:pt x="534923" y="10667"/>
                </a:lnTo>
                <a:lnTo>
                  <a:pt x="539495" y="10667"/>
                </a:lnTo>
                <a:close/>
              </a:path>
              <a:path w="544195" h="605154">
                <a:moveTo>
                  <a:pt x="539495" y="594359"/>
                </a:moveTo>
                <a:lnTo>
                  <a:pt x="539495" y="10667"/>
                </a:lnTo>
                <a:lnTo>
                  <a:pt x="534923" y="10667"/>
                </a:lnTo>
                <a:lnTo>
                  <a:pt x="534923" y="594359"/>
                </a:lnTo>
                <a:lnTo>
                  <a:pt x="539495" y="594359"/>
                </a:lnTo>
                <a:close/>
              </a:path>
              <a:path w="544195" h="605154">
                <a:moveTo>
                  <a:pt x="539495" y="605027"/>
                </a:moveTo>
                <a:lnTo>
                  <a:pt x="539495" y="594359"/>
                </a:lnTo>
                <a:lnTo>
                  <a:pt x="534923" y="598931"/>
                </a:lnTo>
                <a:lnTo>
                  <a:pt x="534923" y="605027"/>
                </a:lnTo>
                <a:lnTo>
                  <a:pt x="539495" y="605027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50964" y="5271515"/>
            <a:ext cx="535305" cy="593090"/>
          </a:xfrm>
          <a:prstGeom prst="rect">
            <a:avLst/>
          </a:prstGeom>
          <a:solidFill>
            <a:srgbClr val="4F80BC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113664" marR="109855" indent="27305">
              <a:lnSpc>
                <a:spcPct val="104400"/>
              </a:lnSpc>
            </a:pPr>
            <a:r>
              <a:rPr sz="900" spc="15" dirty="0">
                <a:solidFill>
                  <a:srgbClr val="FFFFFF"/>
                </a:solidFill>
                <a:latin typeface="Calibri"/>
                <a:cs typeface="Calibri"/>
              </a:rPr>
              <a:t>Main  F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spc="15" dirty="0">
                <a:solidFill>
                  <a:srgbClr val="FFFFFF"/>
                </a:solidFill>
                <a:latin typeface="Calibri"/>
                <a:cs typeface="Calibri"/>
              </a:rPr>
              <a:t>ame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15940" y="5122164"/>
            <a:ext cx="623316" cy="92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68640" y="5152644"/>
            <a:ext cx="623316" cy="92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39255" y="5330952"/>
            <a:ext cx="580644" cy="473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14843" y="5271515"/>
            <a:ext cx="742187" cy="5852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63767" y="5181600"/>
            <a:ext cx="326390" cy="178435"/>
          </a:xfrm>
          <a:custGeom>
            <a:avLst/>
            <a:gdLst/>
            <a:ahLst/>
            <a:cxnLst/>
            <a:rect l="l" t="t" r="r" b="b"/>
            <a:pathLst>
              <a:path w="326389" h="178435">
                <a:moveTo>
                  <a:pt x="0" y="0"/>
                </a:moveTo>
                <a:lnTo>
                  <a:pt x="0" y="178307"/>
                </a:lnTo>
                <a:lnTo>
                  <a:pt x="326135" y="178307"/>
                </a:lnTo>
                <a:lnTo>
                  <a:pt x="32613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59195" y="5177027"/>
            <a:ext cx="337185" cy="187960"/>
          </a:xfrm>
          <a:custGeom>
            <a:avLst/>
            <a:gdLst/>
            <a:ahLst/>
            <a:cxnLst/>
            <a:rect l="l" t="t" r="r" b="b"/>
            <a:pathLst>
              <a:path w="337185" h="187960">
                <a:moveTo>
                  <a:pt x="336803" y="185927"/>
                </a:moveTo>
                <a:lnTo>
                  <a:pt x="336803" y="1523"/>
                </a:lnTo>
                <a:lnTo>
                  <a:pt x="333755" y="0"/>
                </a:lnTo>
                <a:lnTo>
                  <a:pt x="1523" y="0"/>
                </a:lnTo>
                <a:lnTo>
                  <a:pt x="0" y="1523"/>
                </a:lnTo>
                <a:lnTo>
                  <a:pt x="0" y="185927"/>
                </a:lnTo>
                <a:lnTo>
                  <a:pt x="1523" y="187451"/>
                </a:lnTo>
                <a:lnTo>
                  <a:pt x="4571" y="187451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326135" y="9143"/>
                </a:lnTo>
                <a:lnTo>
                  <a:pt x="326135" y="4571"/>
                </a:lnTo>
                <a:lnTo>
                  <a:pt x="330707" y="9143"/>
                </a:lnTo>
                <a:lnTo>
                  <a:pt x="330707" y="187451"/>
                </a:lnTo>
                <a:lnTo>
                  <a:pt x="333755" y="187451"/>
                </a:lnTo>
                <a:lnTo>
                  <a:pt x="336803" y="185927"/>
                </a:lnTo>
                <a:close/>
              </a:path>
              <a:path w="337185" h="187960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337185" h="187960">
                <a:moveTo>
                  <a:pt x="9143" y="178307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178307"/>
                </a:lnTo>
                <a:lnTo>
                  <a:pt x="9143" y="178307"/>
                </a:lnTo>
                <a:close/>
              </a:path>
              <a:path w="337185" h="187960">
                <a:moveTo>
                  <a:pt x="330707" y="178307"/>
                </a:moveTo>
                <a:lnTo>
                  <a:pt x="4571" y="178307"/>
                </a:lnTo>
                <a:lnTo>
                  <a:pt x="9143" y="182879"/>
                </a:lnTo>
                <a:lnTo>
                  <a:pt x="9143" y="187451"/>
                </a:lnTo>
                <a:lnTo>
                  <a:pt x="326135" y="187451"/>
                </a:lnTo>
                <a:lnTo>
                  <a:pt x="326135" y="182879"/>
                </a:lnTo>
                <a:lnTo>
                  <a:pt x="330707" y="178307"/>
                </a:lnTo>
                <a:close/>
              </a:path>
              <a:path w="337185" h="187960">
                <a:moveTo>
                  <a:pt x="9143" y="187451"/>
                </a:moveTo>
                <a:lnTo>
                  <a:pt x="9143" y="182879"/>
                </a:lnTo>
                <a:lnTo>
                  <a:pt x="4571" y="178307"/>
                </a:lnTo>
                <a:lnTo>
                  <a:pt x="4571" y="187451"/>
                </a:lnTo>
                <a:lnTo>
                  <a:pt x="9143" y="187451"/>
                </a:lnTo>
                <a:close/>
              </a:path>
              <a:path w="337185" h="187960">
                <a:moveTo>
                  <a:pt x="330707" y="9143"/>
                </a:moveTo>
                <a:lnTo>
                  <a:pt x="326135" y="4571"/>
                </a:lnTo>
                <a:lnTo>
                  <a:pt x="326135" y="9143"/>
                </a:lnTo>
                <a:lnTo>
                  <a:pt x="330707" y="9143"/>
                </a:lnTo>
                <a:close/>
              </a:path>
              <a:path w="337185" h="187960">
                <a:moveTo>
                  <a:pt x="330707" y="178307"/>
                </a:moveTo>
                <a:lnTo>
                  <a:pt x="330707" y="9143"/>
                </a:lnTo>
                <a:lnTo>
                  <a:pt x="326135" y="9143"/>
                </a:lnTo>
                <a:lnTo>
                  <a:pt x="326135" y="178307"/>
                </a:lnTo>
                <a:lnTo>
                  <a:pt x="330707" y="178307"/>
                </a:lnTo>
                <a:close/>
              </a:path>
              <a:path w="337185" h="187960">
                <a:moveTo>
                  <a:pt x="330707" y="187451"/>
                </a:moveTo>
                <a:lnTo>
                  <a:pt x="330707" y="178307"/>
                </a:lnTo>
                <a:lnTo>
                  <a:pt x="326135" y="182879"/>
                </a:lnTo>
                <a:lnTo>
                  <a:pt x="326135" y="187451"/>
                </a:lnTo>
                <a:lnTo>
                  <a:pt x="330707" y="187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620509" y="4330189"/>
            <a:ext cx="24041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History of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OS</a:t>
            </a:r>
            <a:endParaRPr sz="170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" dirty="0">
                <a:latin typeface="Calibri"/>
                <a:cs typeface="Calibri"/>
              </a:rPr>
              <a:t>The Second Generation </a:t>
            </a:r>
            <a:r>
              <a:rPr sz="1250" dirty="0">
                <a:latin typeface="Calibri"/>
                <a:cs typeface="Calibri"/>
              </a:rPr>
              <a:t>(1955 </a:t>
            </a:r>
            <a:r>
              <a:rPr sz="1250" spc="-5" dirty="0">
                <a:latin typeface="Calibri"/>
                <a:cs typeface="Calibri"/>
              </a:rPr>
              <a:t>–</a:t>
            </a:r>
            <a:r>
              <a:rPr sz="1250" spc="-9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65)</a:t>
            </a:r>
            <a:endParaRPr sz="1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211454" marR="1997710" indent="8890">
              <a:lnSpc>
                <a:spcPct val="103299"/>
              </a:lnSpc>
              <a:spcBef>
                <a:spcPts val="5"/>
              </a:spcBef>
            </a:pPr>
            <a:r>
              <a:rPr sz="600" spc="5" dirty="0">
                <a:latin typeface="Calibri"/>
                <a:cs typeface="Calibri"/>
              </a:rPr>
              <a:t>Input  </a:t>
            </a:r>
            <a:r>
              <a:rPr sz="600" spc="-5" dirty="0">
                <a:latin typeface="Calibri"/>
                <a:cs typeface="Calibri"/>
              </a:rPr>
              <a:t>R</a:t>
            </a:r>
            <a:r>
              <a:rPr sz="600" dirty="0">
                <a:latin typeface="Calibri"/>
                <a:cs typeface="Calibri"/>
              </a:rPr>
              <a:t>oo</a:t>
            </a:r>
            <a:r>
              <a:rPr sz="600" spc="15" dirty="0">
                <a:latin typeface="Calibri"/>
                <a:cs typeface="Calibri"/>
              </a:rPr>
              <a:t>m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287511" y="5212079"/>
            <a:ext cx="326390" cy="178435"/>
          </a:xfrm>
          <a:custGeom>
            <a:avLst/>
            <a:gdLst/>
            <a:ahLst/>
            <a:cxnLst/>
            <a:rect l="l" t="t" r="r" b="b"/>
            <a:pathLst>
              <a:path w="326390" h="178435">
                <a:moveTo>
                  <a:pt x="0" y="0"/>
                </a:moveTo>
                <a:lnTo>
                  <a:pt x="0" y="178307"/>
                </a:lnTo>
                <a:lnTo>
                  <a:pt x="326135" y="178307"/>
                </a:lnTo>
                <a:lnTo>
                  <a:pt x="32613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282940" y="5205983"/>
            <a:ext cx="335280" cy="189230"/>
          </a:xfrm>
          <a:custGeom>
            <a:avLst/>
            <a:gdLst/>
            <a:ahLst/>
            <a:cxnLst/>
            <a:rect l="l" t="t" r="r" b="b"/>
            <a:pathLst>
              <a:path w="335279" h="189229">
                <a:moveTo>
                  <a:pt x="335279" y="185927"/>
                </a:moveTo>
                <a:lnTo>
                  <a:pt x="335279" y="3047"/>
                </a:lnTo>
                <a:lnTo>
                  <a:pt x="333755" y="0"/>
                </a:lnTo>
                <a:lnTo>
                  <a:pt x="1523" y="0"/>
                </a:lnTo>
                <a:lnTo>
                  <a:pt x="0" y="3047"/>
                </a:lnTo>
                <a:lnTo>
                  <a:pt x="0" y="185927"/>
                </a:lnTo>
                <a:lnTo>
                  <a:pt x="1523" y="188975"/>
                </a:lnTo>
                <a:lnTo>
                  <a:pt x="4571" y="188975"/>
                </a:lnTo>
                <a:lnTo>
                  <a:pt x="4571" y="10667"/>
                </a:lnTo>
                <a:lnTo>
                  <a:pt x="9143" y="6095"/>
                </a:lnTo>
                <a:lnTo>
                  <a:pt x="9143" y="10667"/>
                </a:lnTo>
                <a:lnTo>
                  <a:pt x="326135" y="10667"/>
                </a:lnTo>
                <a:lnTo>
                  <a:pt x="326135" y="6095"/>
                </a:lnTo>
                <a:lnTo>
                  <a:pt x="330707" y="10667"/>
                </a:lnTo>
                <a:lnTo>
                  <a:pt x="330707" y="188975"/>
                </a:lnTo>
                <a:lnTo>
                  <a:pt x="333755" y="188975"/>
                </a:lnTo>
                <a:lnTo>
                  <a:pt x="335279" y="185927"/>
                </a:lnTo>
                <a:close/>
              </a:path>
              <a:path w="335279" h="189229">
                <a:moveTo>
                  <a:pt x="9143" y="10667"/>
                </a:moveTo>
                <a:lnTo>
                  <a:pt x="9143" y="6095"/>
                </a:lnTo>
                <a:lnTo>
                  <a:pt x="4571" y="10667"/>
                </a:lnTo>
                <a:lnTo>
                  <a:pt x="9143" y="10667"/>
                </a:lnTo>
                <a:close/>
              </a:path>
              <a:path w="335279" h="189229">
                <a:moveTo>
                  <a:pt x="9143" y="178307"/>
                </a:moveTo>
                <a:lnTo>
                  <a:pt x="9143" y="10667"/>
                </a:lnTo>
                <a:lnTo>
                  <a:pt x="4571" y="10667"/>
                </a:lnTo>
                <a:lnTo>
                  <a:pt x="4571" y="178307"/>
                </a:lnTo>
                <a:lnTo>
                  <a:pt x="9143" y="178307"/>
                </a:lnTo>
                <a:close/>
              </a:path>
              <a:path w="335279" h="189229">
                <a:moveTo>
                  <a:pt x="330707" y="178307"/>
                </a:moveTo>
                <a:lnTo>
                  <a:pt x="4571" y="178307"/>
                </a:lnTo>
                <a:lnTo>
                  <a:pt x="9143" y="184403"/>
                </a:lnTo>
                <a:lnTo>
                  <a:pt x="9143" y="188975"/>
                </a:lnTo>
                <a:lnTo>
                  <a:pt x="326135" y="188975"/>
                </a:lnTo>
                <a:lnTo>
                  <a:pt x="326135" y="184403"/>
                </a:lnTo>
                <a:lnTo>
                  <a:pt x="330707" y="178307"/>
                </a:lnTo>
                <a:close/>
              </a:path>
              <a:path w="335279" h="189229">
                <a:moveTo>
                  <a:pt x="9143" y="188975"/>
                </a:moveTo>
                <a:lnTo>
                  <a:pt x="9143" y="184403"/>
                </a:lnTo>
                <a:lnTo>
                  <a:pt x="4571" y="178307"/>
                </a:lnTo>
                <a:lnTo>
                  <a:pt x="4571" y="188975"/>
                </a:lnTo>
                <a:lnTo>
                  <a:pt x="9143" y="188975"/>
                </a:lnTo>
                <a:close/>
              </a:path>
              <a:path w="335279" h="189229">
                <a:moveTo>
                  <a:pt x="330707" y="10667"/>
                </a:moveTo>
                <a:lnTo>
                  <a:pt x="326135" y="6095"/>
                </a:lnTo>
                <a:lnTo>
                  <a:pt x="326135" y="10667"/>
                </a:lnTo>
                <a:lnTo>
                  <a:pt x="330707" y="10667"/>
                </a:lnTo>
                <a:close/>
              </a:path>
              <a:path w="335279" h="189229">
                <a:moveTo>
                  <a:pt x="330707" y="178307"/>
                </a:moveTo>
                <a:lnTo>
                  <a:pt x="330707" y="10667"/>
                </a:lnTo>
                <a:lnTo>
                  <a:pt x="326135" y="10667"/>
                </a:lnTo>
                <a:lnTo>
                  <a:pt x="326135" y="178307"/>
                </a:lnTo>
                <a:lnTo>
                  <a:pt x="330707" y="178307"/>
                </a:lnTo>
                <a:close/>
              </a:path>
              <a:path w="335279" h="189229">
                <a:moveTo>
                  <a:pt x="330707" y="188975"/>
                </a:moveTo>
                <a:lnTo>
                  <a:pt x="330707" y="178307"/>
                </a:lnTo>
                <a:lnTo>
                  <a:pt x="326135" y="184403"/>
                </a:lnTo>
                <a:lnTo>
                  <a:pt x="326135" y="188975"/>
                </a:lnTo>
                <a:lnTo>
                  <a:pt x="330707" y="188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336276" y="5199916"/>
            <a:ext cx="22796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indent="-20320">
              <a:lnSpc>
                <a:spcPct val="103299"/>
              </a:lnSpc>
            </a:pPr>
            <a:r>
              <a:rPr sz="600" spc="5" dirty="0">
                <a:latin typeface="Calibri"/>
                <a:cs typeface="Calibri"/>
              </a:rPr>
              <a:t>Output  Room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13247" y="4148327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09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911" y="266191"/>
            <a:ext cx="175260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CS363 - </a:t>
            </a:r>
            <a:r>
              <a:rPr sz="1300" spc="-10" dirty="0">
                <a:latin typeface="Calibri"/>
                <a:cs typeface="Calibri"/>
              </a:rPr>
              <a:t>Operating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System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7100" y="266191"/>
            <a:ext cx="65659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1/1/2013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1495" y="1146555"/>
            <a:ext cx="2404110" cy="64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History of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OS</a:t>
            </a:r>
            <a:endParaRPr sz="170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" dirty="0">
                <a:latin typeface="Calibri"/>
                <a:cs typeface="Calibri"/>
              </a:rPr>
              <a:t>The Second Generation </a:t>
            </a:r>
            <a:r>
              <a:rPr sz="1250" dirty="0">
                <a:latin typeface="Calibri"/>
                <a:cs typeface="Calibri"/>
              </a:rPr>
              <a:t>(1955 </a:t>
            </a:r>
            <a:r>
              <a:rPr sz="1250" spc="-5" dirty="0">
                <a:latin typeface="Calibri"/>
                <a:cs typeface="Calibri"/>
              </a:rPr>
              <a:t>–</a:t>
            </a:r>
            <a:r>
              <a:rPr sz="1250" spc="-9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65)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7406" y="3467860"/>
            <a:ext cx="3048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6360" y="2057400"/>
            <a:ext cx="3052572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4231" y="964691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10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20509" y="1146555"/>
            <a:ext cx="2270125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History of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OS</a:t>
            </a:r>
            <a:endParaRPr sz="170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" dirty="0">
                <a:latin typeface="Calibri"/>
                <a:cs typeface="Calibri"/>
              </a:rPr>
              <a:t>The Third Generation </a:t>
            </a:r>
            <a:r>
              <a:rPr sz="1250" dirty="0">
                <a:latin typeface="Calibri"/>
                <a:cs typeface="Calibri"/>
              </a:rPr>
              <a:t>(1965 </a:t>
            </a:r>
            <a:r>
              <a:rPr sz="1250" spc="-5" dirty="0">
                <a:latin typeface="Calibri"/>
                <a:cs typeface="Calibri"/>
              </a:rPr>
              <a:t>–</a:t>
            </a:r>
            <a:r>
              <a:rPr sz="1250" spc="-9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80)</a:t>
            </a:r>
            <a:endParaRPr sz="1250">
              <a:latin typeface="Calibri"/>
              <a:cs typeface="Calibri"/>
            </a:endParaRPr>
          </a:p>
          <a:p>
            <a:pPr marL="177800">
              <a:lnSpc>
                <a:spcPct val="100000"/>
              </a:lnSpc>
              <a:spcBef>
                <a:spcPts val="270"/>
              </a:spcBef>
            </a:pPr>
            <a:r>
              <a:rPr sz="1100" spc="-5" dirty="0">
                <a:latin typeface="Arial"/>
                <a:cs typeface="Arial"/>
              </a:rPr>
              <a:t>– </a:t>
            </a:r>
            <a:r>
              <a:rPr sz="1100" spc="-5" dirty="0">
                <a:latin typeface="Calibri"/>
                <a:cs typeface="Calibri"/>
              </a:rPr>
              <a:t>IC and </a:t>
            </a:r>
            <a:r>
              <a:rPr sz="1100" spc="-10" dirty="0">
                <a:latin typeface="Calibri"/>
                <a:cs typeface="Calibri"/>
              </a:rPr>
              <a:t>Multi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Programming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5940" y="3467860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20384" y="2057400"/>
            <a:ext cx="1581911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13247" y="964691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10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01495" y="4330189"/>
            <a:ext cx="2997835" cy="208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History of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OS</a:t>
            </a:r>
            <a:endParaRPr sz="170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" dirty="0">
                <a:latin typeface="Calibri"/>
                <a:cs typeface="Calibri"/>
              </a:rPr>
              <a:t>The Third Generation </a:t>
            </a:r>
            <a:r>
              <a:rPr sz="1250" dirty="0">
                <a:latin typeface="Calibri"/>
                <a:cs typeface="Calibri"/>
              </a:rPr>
              <a:t>(1965 </a:t>
            </a:r>
            <a:r>
              <a:rPr sz="1250" spc="-5" dirty="0">
                <a:latin typeface="Calibri"/>
                <a:cs typeface="Calibri"/>
              </a:rPr>
              <a:t>–</a:t>
            </a:r>
            <a:r>
              <a:rPr sz="1250" spc="-9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80)</a:t>
            </a:r>
            <a:endParaRPr sz="1250">
              <a:latin typeface="Calibri"/>
              <a:cs typeface="Calibri"/>
            </a:endParaRPr>
          </a:p>
          <a:p>
            <a:pPr marL="289560" marR="12700" lvl="1" indent="-111760">
              <a:lnSpc>
                <a:spcPts val="1310"/>
              </a:lnSpc>
              <a:spcBef>
                <a:spcPts val="32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5" dirty="0">
                <a:latin typeface="Calibri"/>
                <a:cs typeface="Calibri"/>
              </a:rPr>
              <a:t>Spooling: ability </a:t>
            </a:r>
            <a:r>
              <a:rPr sz="1100" spc="-1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reading jobs </a:t>
            </a:r>
            <a:r>
              <a:rPr sz="1100" spc="-10" dirty="0">
                <a:latin typeface="Calibri"/>
                <a:cs typeface="Calibri"/>
              </a:rPr>
              <a:t>from cards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onto  </a:t>
            </a:r>
            <a:r>
              <a:rPr sz="1100" spc="-10" dirty="0">
                <a:latin typeface="Calibri"/>
                <a:cs typeface="Calibri"/>
              </a:rPr>
              <a:t>the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disk</a:t>
            </a:r>
            <a:endParaRPr sz="1100">
              <a:latin typeface="Calibri"/>
              <a:cs typeface="Calibri"/>
            </a:endParaRPr>
          </a:p>
          <a:p>
            <a:pPr marL="446405" lvl="2" indent="-9017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447040" algn="l"/>
              </a:tabLst>
            </a:pPr>
            <a:r>
              <a:rPr sz="900" spc="15" dirty="0">
                <a:latin typeface="Calibri"/>
                <a:cs typeface="Calibri"/>
              </a:rPr>
              <a:t>IBM </a:t>
            </a:r>
            <a:r>
              <a:rPr sz="900" spc="20" dirty="0">
                <a:latin typeface="Calibri"/>
                <a:cs typeface="Calibri"/>
              </a:rPr>
              <a:t>1401s </a:t>
            </a:r>
            <a:r>
              <a:rPr sz="900" spc="10" dirty="0">
                <a:latin typeface="Calibri"/>
                <a:cs typeface="Calibri"/>
              </a:rPr>
              <a:t>were not</a:t>
            </a:r>
            <a:r>
              <a:rPr sz="900" spc="-114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needed</a:t>
            </a:r>
            <a:endParaRPr sz="900">
              <a:latin typeface="Calibri"/>
              <a:cs typeface="Calibri"/>
            </a:endParaRPr>
          </a:p>
          <a:p>
            <a:pPr marL="446405" lvl="2" indent="-9017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447040" algn="l"/>
              </a:tabLst>
            </a:pPr>
            <a:r>
              <a:rPr sz="900" spc="15" dirty="0">
                <a:latin typeface="Calibri"/>
                <a:cs typeface="Calibri"/>
              </a:rPr>
              <a:t>Much </a:t>
            </a:r>
            <a:r>
              <a:rPr sz="900" spc="10" dirty="0">
                <a:latin typeface="Calibri"/>
                <a:cs typeface="Calibri"/>
              </a:rPr>
              <a:t>of </a:t>
            </a:r>
            <a:r>
              <a:rPr sz="900" spc="5" dirty="0">
                <a:latin typeface="Calibri"/>
                <a:cs typeface="Calibri"/>
              </a:rPr>
              <a:t>carrying </a:t>
            </a:r>
            <a:r>
              <a:rPr sz="900" spc="10" dirty="0">
                <a:latin typeface="Calibri"/>
                <a:cs typeface="Calibri"/>
              </a:rPr>
              <a:t>of tapes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disappeared</a:t>
            </a:r>
            <a:endParaRPr sz="900">
              <a:latin typeface="Calibri"/>
              <a:cs typeface="Calibri"/>
            </a:endParaRPr>
          </a:p>
          <a:p>
            <a:pPr marL="289560" lvl="1" indent="-111760">
              <a:lnSpc>
                <a:spcPts val="1310"/>
              </a:lnSpc>
              <a:spcBef>
                <a:spcPts val="305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25" dirty="0">
                <a:latin typeface="Calibri"/>
                <a:cs typeface="Calibri"/>
              </a:rPr>
              <a:t>However,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050" baseline="23809" dirty="0">
                <a:latin typeface="Calibri"/>
                <a:cs typeface="Calibri"/>
              </a:rPr>
              <a:t>rd </a:t>
            </a:r>
            <a:r>
              <a:rPr sz="1100" spc="-15" dirty="0">
                <a:latin typeface="Calibri"/>
                <a:cs typeface="Calibri"/>
              </a:rPr>
              <a:t>generation systems were </a:t>
            </a:r>
            <a:r>
              <a:rPr sz="1100" spc="-10" dirty="0">
                <a:latin typeface="Calibri"/>
                <a:cs typeface="Calibri"/>
              </a:rPr>
              <a:t>still </a:t>
            </a:r>
            <a:r>
              <a:rPr sz="1100" spc="-15" dirty="0">
                <a:latin typeface="Calibri"/>
                <a:cs typeface="Calibri"/>
              </a:rPr>
              <a:t>batch  </a:t>
            </a:r>
            <a:r>
              <a:rPr sz="1100" spc="-20" dirty="0">
                <a:latin typeface="Calibri"/>
                <a:cs typeface="Calibri"/>
              </a:rPr>
              <a:t>system</a:t>
            </a:r>
            <a:endParaRPr sz="1100">
              <a:latin typeface="Calibri"/>
              <a:cs typeface="Calibri"/>
            </a:endParaRPr>
          </a:p>
          <a:p>
            <a:pPr marL="289560" marR="261620" lvl="1" indent="-111760">
              <a:lnSpc>
                <a:spcPts val="1310"/>
              </a:lnSpc>
              <a:spcBef>
                <a:spcPts val="26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10" dirty="0">
                <a:latin typeface="Calibri"/>
                <a:cs typeface="Calibri"/>
              </a:rPr>
              <a:t>Problems of </a:t>
            </a:r>
            <a:r>
              <a:rPr sz="1100" spc="-15" dirty="0">
                <a:latin typeface="Calibri"/>
                <a:cs typeface="Calibri"/>
              </a:rPr>
              <a:t>batch </a:t>
            </a:r>
            <a:r>
              <a:rPr sz="1100" spc="-20" dirty="0">
                <a:latin typeface="Calibri"/>
                <a:cs typeface="Calibri"/>
              </a:rPr>
              <a:t>system </a:t>
            </a:r>
            <a:r>
              <a:rPr sz="1100" spc="-15" dirty="0">
                <a:latin typeface="Calibri"/>
                <a:cs typeface="Calibri"/>
              </a:rPr>
              <a:t>paved </a:t>
            </a:r>
            <a:r>
              <a:rPr sz="1100" spc="-10" dirty="0">
                <a:latin typeface="Calibri"/>
                <a:cs typeface="Calibri"/>
              </a:rPr>
              <a:t>the </a:t>
            </a:r>
            <a:r>
              <a:rPr sz="1100" spc="-20" dirty="0">
                <a:latin typeface="Calibri"/>
                <a:cs typeface="Calibri"/>
              </a:rPr>
              <a:t>way </a:t>
            </a:r>
            <a:r>
              <a:rPr sz="1100" spc="-15" dirty="0">
                <a:latin typeface="Calibri"/>
                <a:cs typeface="Calibri"/>
              </a:rPr>
              <a:t>to  </a:t>
            </a:r>
            <a:r>
              <a:rPr sz="1100" spc="-5" dirty="0">
                <a:latin typeface="Calibri"/>
                <a:cs typeface="Calibri"/>
              </a:rPr>
              <a:t>timesharing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6926" y="6651495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11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94231" y="4148327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09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20509" y="4330189"/>
            <a:ext cx="2270125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History of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OS</a:t>
            </a:r>
            <a:endParaRPr sz="170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" dirty="0">
                <a:latin typeface="Calibri"/>
                <a:cs typeface="Calibri"/>
              </a:rPr>
              <a:t>The Third Generation </a:t>
            </a:r>
            <a:r>
              <a:rPr sz="1250" dirty="0">
                <a:latin typeface="Calibri"/>
                <a:cs typeface="Calibri"/>
              </a:rPr>
              <a:t>(1965 </a:t>
            </a:r>
            <a:r>
              <a:rPr sz="1250" spc="-5" dirty="0">
                <a:latin typeface="Calibri"/>
                <a:cs typeface="Calibri"/>
              </a:rPr>
              <a:t>–</a:t>
            </a:r>
            <a:r>
              <a:rPr sz="1250" spc="-9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80)</a:t>
            </a:r>
            <a:endParaRPr sz="1250">
              <a:latin typeface="Calibri"/>
              <a:cs typeface="Calibri"/>
            </a:endParaRPr>
          </a:p>
          <a:p>
            <a:pPr marL="177800">
              <a:lnSpc>
                <a:spcPct val="100000"/>
              </a:lnSpc>
              <a:spcBef>
                <a:spcPts val="270"/>
              </a:spcBef>
            </a:pPr>
            <a:r>
              <a:rPr sz="1100" spc="-5" dirty="0">
                <a:latin typeface="Arial"/>
                <a:cs typeface="Arial"/>
              </a:rPr>
              <a:t>–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5" dirty="0">
                <a:latin typeface="Calibri"/>
                <a:cs typeface="Calibri"/>
              </a:rPr>
              <a:t>Timesharing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95940" y="6651495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12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65392" y="5241035"/>
            <a:ext cx="1187196" cy="990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86013" y="6203693"/>
            <a:ext cx="308610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70" dirty="0">
                <a:latin typeface="Calibri"/>
                <a:cs typeface="Calibri"/>
              </a:rPr>
              <a:t>T</a:t>
            </a:r>
            <a:r>
              <a:rPr sz="700" spc="-5" dirty="0">
                <a:latin typeface="Calibri"/>
                <a:cs typeface="Calibri"/>
              </a:rPr>
              <a:t>e</a:t>
            </a:r>
            <a:r>
              <a:rPr sz="700" spc="-10" dirty="0">
                <a:latin typeface="Calibri"/>
                <a:cs typeface="Calibri"/>
              </a:rPr>
              <a:t>rmi</a:t>
            </a:r>
            <a:r>
              <a:rPr sz="700" spc="-15" dirty="0">
                <a:latin typeface="Calibri"/>
                <a:cs typeface="Calibri"/>
              </a:rPr>
              <a:t>n</a:t>
            </a:r>
            <a:r>
              <a:rPr sz="700" spc="-5" dirty="0">
                <a:latin typeface="Calibri"/>
                <a:cs typeface="Calibri"/>
              </a:rPr>
              <a:t>al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13247" y="4148327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09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911" y="266191"/>
            <a:ext cx="175260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CS363 - </a:t>
            </a:r>
            <a:r>
              <a:rPr sz="1300" spc="-10" dirty="0">
                <a:latin typeface="Calibri"/>
                <a:cs typeface="Calibri"/>
              </a:rPr>
              <a:t>Operating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System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7100" y="266191"/>
            <a:ext cx="65659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1/1/2013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019" y="1146555"/>
            <a:ext cx="2270125" cy="1159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History of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OS</a:t>
            </a:r>
            <a:endParaRPr sz="1700" dirty="0">
              <a:latin typeface="Calibri"/>
              <a:cs typeface="Calibri"/>
            </a:endParaRPr>
          </a:p>
          <a:p>
            <a:pPr marL="133985" indent="-133985">
              <a:spcBef>
                <a:spcPts val="1300"/>
              </a:spcBef>
              <a:buFont typeface="Arial"/>
              <a:buChar char="•"/>
              <a:tabLst>
                <a:tab pos="134620" algn="l"/>
              </a:tabLst>
            </a:pPr>
            <a:r>
              <a:rPr sz="1700" spc="-5" dirty="0">
                <a:latin typeface="Calibri"/>
                <a:cs typeface="Calibri"/>
              </a:rPr>
              <a:t>The Third Generation (1965 – 80)</a:t>
            </a:r>
          </a:p>
          <a:p>
            <a:pPr marL="177800">
              <a:lnSpc>
                <a:spcPct val="100000"/>
              </a:lnSpc>
              <a:spcBef>
                <a:spcPts val="270"/>
              </a:spcBef>
            </a:pPr>
            <a:r>
              <a:rPr sz="1100" spc="-5" dirty="0">
                <a:latin typeface="Arial"/>
                <a:cs typeface="Arial"/>
              </a:rPr>
              <a:t>–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5" dirty="0">
                <a:latin typeface="Calibri"/>
                <a:cs typeface="Calibri"/>
              </a:rPr>
              <a:t>Timesharing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8450" y="3467860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13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0752" y="3012948"/>
            <a:ext cx="297179" cy="246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67326" y="3291330"/>
            <a:ext cx="243204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5" dirty="0">
                <a:latin typeface="Calibri"/>
                <a:cs typeface="Calibri"/>
              </a:rPr>
              <a:t>User</a:t>
            </a:r>
            <a:r>
              <a:rPr sz="700" spc="-9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N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2882" y="2982466"/>
            <a:ext cx="18415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…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50820" y="3012948"/>
            <a:ext cx="297179" cy="246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6939" y="3012948"/>
            <a:ext cx="297179" cy="246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14371" y="3291330"/>
            <a:ext cx="231140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5" dirty="0">
                <a:latin typeface="Calibri"/>
                <a:cs typeface="Calibri"/>
              </a:rPr>
              <a:t>User</a:t>
            </a:r>
            <a:r>
              <a:rPr sz="700" spc="-9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94103" y="3012948"/>
            <a:ext cx="295656" cy="246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9155" y="3291330"/>
            <a:ext cx="231140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5" dirty="0">
                <a:latin typeface="Calibri"/>
                <a:cs typeface="Calibri"/>
              </a:rPr>
              <a:t>User</a:t>
            </a:r>
            <a:r>
              <a:rPr sz="700" spc="-9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1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63723" y="2180844"/>
            <a:ext cx="804672" cy="146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8883" y="2563367"/>
            <a:ext cx="629920" cy="452755"/>
          </a:xfrm>
          <a:custGeom>
            <a:avLst/>
            <a:gdLst/>
            <a:ahLst/>
            <a:cxnLst/>
            <a:rect l="l" t="t" r="r" b="b"/>
            <a:pathLst>
              <a:path w="629919" h="452755">
                <a:moveTo>
                  <a:pt x="629411" y="7619"/>
                </a:moveTo>
                <a:lnTo>
                  <a:pt x="623315" y="0"/>
                </a:lnTo>
                <a:lnTo>
                  <a:pt x="0" y="445007"/>
                </a:lnTo>
                <a:lnTo>
                  <a:pt x="6095" y="452627"/>
                </a:lnTo>
                <a:lnTo>
                  <a:pt x="629411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38883" y="2563367"/>
            <a:ext cx="629920" cy="452755"/>
          </a:xfrm>
          <a:custGeom>
            <a:avLst/>
            <a:gdLst/>
            <a:ahLst/>
            <a:cxnLst/>
            <a:rect l="l" t="t" r="r" b="b"/>
            <a:pathLst>
              <a:path w="629919" h="452755">
                <a:moveTo>
                  <a:pt x="629411" y="7619"/>
                </a:moveTo>
                <a:lnTo>
                  <a:pt x="623315" y="0"/>
                </a:lnTo>
                <a:lnTo>
                  <a:pt x="0" y="445007"/>
                </a:lnTo>
                <a:lnTo>
                  <a:pt x="6095" y="452627"/>
                </a:lnTo>
                <a:lnTo>
                  <a:pt x="629411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31719" y="2296667"/>
            <a:ext cx="441959" cy="718185"/>
          </a:xfrm>
          <a:custGeom>
            <a:avLst/>
            <a:gdLst/>
            <a:ahLst/>
            <a:cxnLst/>
            <a:rect l="l" t="t" r="r" b="b"/>
            <a:pathLst>
              <a:path w="441960" h="718185">
                <a:moveTo>
                  <a:pt x="441959" y="6095"/>
                </a:moveTo>
                <a:lnTo>
                  <a:pt x="432815" y="0"/>
                </a:lnTo>
                <a:lnTo>
                  <a:pt x="0" y="713231"/>
                </a:lnTo>
                <a:lnTo>
                  <a:pt x="7619" y="717803"/>
                </a:lnTo>
                <a:lnTo>
                  <a:pt x="44195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31719" y="2296667"/>
            <a:ext cx="441959" cy="718185"/>
          </a:xfrm>
          <a:custGeom>
            <a:avLst/>
            <a:gdLst/>
            <a:ahLst/>
            <a:cxnLst/>
            <a:rect l="l" t="t" r="r" b="b"/>
            <a:pathLst>
              <a:path w="441960" h="718185">
                <a:moveTo>
                  <a:pt x="441959" y="6095"/>
                </a:moveTo>
                <a:lnTo>
                  <a:pt x="432815" y="0"/>
                </a:lnTo>
                <a:lnTo>
                  <a:pt x="0" y="713231"/>
                </a:lnTo>
                <a:lnTo>
                  <a:pt x="7619" y="717803"/>
                </a:lnTo>
                <a:lnTo>
                  <a:pt x="44195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64535" y="2298191"/>
            <a:ext cx="140335" cy="715010"/>
          </a:xfrm>
          <a:custGeom>
            <a:avLst/>
            <a:gdLst/>
            <a:ahLst/>
            <a:cxnLst/>
            <a:rect l="l" t="t" r="r" b="b"/>
            <a:pathLst>
              <a:path w="140335" h="715010">
                <a:moveTo>
                  <a:pt x="140207" y="713231"/>
                </a:moveTo>
                <a:lnTo>
                  <a:pt x="9143" y="0"/>
                </a:lnTo>
                <a:lnTo>
                  <a:pt x="0" y="3047"/>
                </a:lnTo>
                <a:lnTo>
                  <a:pt x="131063" y="714755"/>
                </a:lnTo>
                <a:lnTo>
                  <a:pt x="140207" y="713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64535" y="2298191"/>
            <a:ext cx="140335" cy="715010"/>
          </a:xfrm>
          <a:custGeom>
            <a:avLst/>
            <a:gdLst/>
            <a:ahLst/>
            <a:cxnLst/>
            <a:rect l="l" t="t" r="r" b="b"/>
            <a:pathLst>
              <a:path w="140335" h="715010">
                <a:moveTo>
                  <a:pt x="140207" y="713231"/>
                </a:moveTo>
                <a:lnTo>
                  <a:pt x="9143" y="0"/>
                </a:lnTo>
                <a:lnTo>
                  <a:pt x="0" y="3047"/>
                </a:lnTo>
                <a:lnTo>
                  <a:pt x="131063" y="714755"/>
                </a:lnTo>
                <a:lnTo>
                  <a:pt x="140207" y="713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66059" y="2295144"/>
            <a:ext cx="1115695" cy="721360"/>
          </a:xfrm>
          <a:custGeom>
            <a:avLst/>
            <a:gdLst/>
            <a:ahLst/>
            <a:cxnLst/>
            <a:rect l="l" t="t" r="r" b="b"/>
            <a:pathLst>
              <a:path w="1115695" h="721360">
                <a:moveTo>
                  <a:pt x="1115567" y="713231"/>
                </a:moveTo>
                <a:lnTo>
                  <a:pt x="6095" y="0"/>
                </a:lnTo>
                <a:lnTo>
                  <a:pt x="0" y="9143"/>
                </a:lnTo>
                <a:lnTo>
                  <a:pt x="1110995" y="720851"/>
                </a:lnTo>
                <a:lnTo>
                  <a:pt x="1115567" y="713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6059" y="2295144"/>
            <a:ext cx="1115695" cy="721360"/>
          </a:xfrm>
          <a:custGeom>
            <a:avLst/>
            <a:gdLst/>
            <a:ahLst/>
            <a:cxnLst/>
            <a:rect l="l" t="t" r="r" b="b"/>
            <a:pathLst>
              <a:path w="1115695" h="721360">
                <a:moveTo>
                  <a:pt x="1115567" y="713231"/>
                </a:moveTo>
                <a:lnTo>
                  <a:pt x="6095" y="0"/>
                </a:lnTo>
                <a:lnTo>
                  <a:pt x="0" y="9143"/>
                </a:lnTo>
                <a:lnTo>
                  <a:pt x="1110995" y="720851"/>
                </a:lnTo>
                <a:lnTo>
                  <a:pt x="1115567" y="713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5248" y="2299716"/>
            <a:ext cx="807719" cy="534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94231" y="964691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10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20509" y="1146555"/>
            <a:ext cx="3113405" cy="2408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965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History of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OS</a:t>
            </a:r>
            <a:endParaRPr sz="1700" dirty="0">
              <a:latin typeface="Calibri"/>
              <a:cs typeface="Calibri"/>
            </a:endParaRPr>
          </a:p>
          <a:p>
            <a:pPr marL="133985" indent="-133985">
              <a:spcBef>
                <a:spcPts val="1300"/>
              </a:spcBef>
              <a:buFont typeface="Arial"/>
              <a:buChar char="•"/>
              <a:tabLst>
                <a:tab pos="134620" algn="l"/>
              </a:tabLst>
            </a:pPr>
            <a:r>
              <a:rPr sz="1700" spc="-5" dirty="0">
                <a:latin typeface="Calibri"/>
                <a:cs typeface="Calibri"/>
              </a:rPr>
              <a:t>The Fourth Generation (1980 – ???)</a:t>
            </a:r>
          </a:p>
          <a:p>
            <a:pPr marL="289560" lvl="1" indent="-11176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289560" algn="l"/>
              </a:tabLst>
            </a:pPr>
            <a:r>
              <a:rPr sz="900" spc="5" dirty="0">
                <a:latin typeface="Calibri"/>
                <a:cs typeface="Calibri"/>
              </a:rPr>
              <a:t>Personal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Computers</a:t>
            </a:r>
            <a:endParaRPr sz="9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45"/>
              </a:spcBef>
              <a:buFont typeface="Arial"/>
              <a:buChar char="–"/>
              <a:tabLst>
                <a:tab pos="289560" algn="l"/>
              </a:tabLst>
            </a:pPr>
            <a:r>
              <a:rPr sz="900" spc="15" dirty="0">
                <a:latin typeface="Calibri"/>
                <a:cs typeface="Calibri"/>
              </a:rPr>
              <a:t>No </a:t>
            </a:r>
            <a:r>
              <a:rPr sz="900" spc="10" dirty="0">
                <a:latin typeface="Calibri"/>
                <a:cs typeface="Calibri"/>
              </a:rPr>
              <a:t>basic </a:t>
            </a:r>
            <a:r>
              <a:rPr sz="900" spc="5" dirty="0">
                <a:latin typeface="Calibri"/>
                <a:cs typeface="Calibri"/>
              </a:rPr>
              <a:t>difference </a:t>
            </a:r>
            <a:r>
              <a:rPr sz="900" spc="15" dirty="0">
                <a:latin typeface="Calibri"/>
                <a:cs typeface="Calibri"/>
              </a:rPr>
              <a:t>between </a:t>
            </a:r>
            <a:r>
              <a:rPr sz="900" spc="10" dirty="0">
                <a:latin typeface="Calibri"/>
                <a:cs typeface="Calibri"/>
              </a:rPr>
              <a:t>Micro </a:t>
            </a:r>
            <a:r>
              <a:rPr sz="900" spc="15" dirty="0">
                <a:latin typeface="Calibri"/>
                <a:cs typeface="Calibri"/>
              </a:rPr>
              <a:t>and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Mini</a:t>
            </a:r>
            <a:endParaRPr sz="9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289560" algn="l"/>
              </a:tabLst>
            </a:pPr>
            <a:r>
              <a:rPr sz="900" spc="15" dirty="0">
                <a:latin typeface="Calibri"/>
                <a:cs typeface="Calibri"/>
              </a:rPr>
              <a:t>Business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drama</a:t>
            </a:r>
            <a:endParaRPr sz="900" dirty="0">
              <a:latin typeface="Calibri"/>
              <a:cs typeface="Calibri"/>
            </a:endParaRPr>
          </a:p>
          <a:p>
            <a:pPr marL="446405" lvl="2" indent="-9017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447040" algn="l"/>
              </a:tabLst>
            </a:pPr>
            <a:r>
              <a:rPr sz="750" spc="-5" dirty="0">
                <a:latin typeface="Calibri"/>
                <a:cs typeface="Calibri"/>
              </a:rPr>
              <a:t>Intel’s </a:t>
            </a:r>
            <a:r>
              <a:rPr sz="750" spc="15" dirty="0">
                <a:latin typeface="Calibri"/>
                <a:cs typeface="Calibri"/>
              </a:rPr>
              <a:t>8080 </a:t>
            </a:r>
            <a:r>
              <a:rPr sz="750" spc="160" dirty="0">
                <a:latin typeface="Wingdings"/>
                <a:cs typeface="Wingdings"/>
              </a:rPr>
              <a:t>€</a:t>
            </a:r>
            <a:r>
              <a:rPr sz="750" spc="5" dirty="0">
                <a:latin typeface="Times New Roman"/>
                <a:cs typeface="Times New Roman"/>
              </a:rPr>
              <a:t> </a:t>
            </a:r>
            <a:r>
              <a:rPr sz="750" spc="5" dirty="0">
                <a:latin typeface="Calibri"/>
                <a:cs typeface="Calibri"/>
              </a:rPr>
              <a:t>Digital </a:t>
            </a:r>
            <a:r>
              <a:rPr sz="750" dirty="0">
                <a:latin typeface="Calibri"/>
                <a:cs typeface="Calibri"/>
              </a:rPr>
              <a:t>Research’s </a:t>
            </a:r>
            <a:r>
              <a:rPr sz="750" spc="5" dirty="0">
                <a:latin typeface="Calibri"/>
                <a:cs typeface="Calibri"/>
              </a:rPr>
              <a:t>CP/M </a:t>
            </a:r>
            <a:r>
              <a:rPr sz="750" spc="10" dirty="0">
                <a:latin typeface="Calibri"/>
                <a:cs typeface="Calibri"/>
              </a:rPr>
              <a:t>(1977)</a:t>
            </a:r>
            <a:endParaRPr sz="750" dirty="0">
              <a:latin typeface="Calibri"/>
              <a:cs typeface="Calibri"/>
            </a:endParaRPr>
          </a:p>
          <a:p>
            <a:pPr marL="446405" lvl="2" indent="-9017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447040" algn="l"/>
              </a:tabLst>
            </a:pPr>
            <a:r>
              <a:rPr sz="750" spc="10" dirty="0">
                <a:latin typeface="Calibri"/>
                <a:cs typeface="Calibri"/>
              </a:rPr>
              <a:t>The </a:t>
            </a:r>
            <a:r>
              <a:rPr sz="750" spc="5" dirty="0">
                <a:latin typeface="Calibri"/>
                <a:cs typeface="Calibri"/>
              </a:rPr>
              <a:t>deal between </a:t>
            </a:r>
            <a:r>
              <a:rPr sz="750" spc="10" dirty="0">
                <a:latin typeface="Calibri"/>
                <a:cs typeface="Calibri"/>
              </a:rPr>
              <a:t>IBM </a:t>
            </a:r>
            <a:r>
              <a:rPr sz="750" spc="15" dirty="0">
                <a:latin typeface="Calibri"/>
                <a:cs typeface="Calibri"/>
              </a:rPr>
              <a:t>PC </a:t>
            </a:r>
            <a:r>
              <a:rPr sz="750" spc="10" dirty="0">
                <a:latin typeface="Calibri"/>
                <a:cs typeface="Calibri"/>
              </a:rPr>
              <a:t>and </a:t>
            </a:r>
            <a:r>
              <a:rPr sz="750" spc="5" dirty="0">
                <a:latin typeface="Calibri"/>
                <a:cs typeface="Calibri"/>
              </a:rPr>
              <a:t>Bill </a:t>
            </a:r>
            <a:r>
              <a:rPr sz="750" spc="-5" dirty="0">
                <a:latin typeface="Calibri"/>
                <a:cs typeface="Calibri"/>
              </a:rPr>
              <a:t>Gate’s </a:t>
            </a:r>
            <a:r>
              <a:rPr sz="750" spc="10" dirty="0">
                <a:latin typeface="Calibri"/>
                <a:cs typeface="Calibri"/>
              </a:rPr>
              <a:t>BASIC </a:t>
            </a:r>
            <a:r>
              <a:rPr sz="750" spc="5" dirty="0">
                <a:latin typeface="Calibri"/>
                <a:cs typeface="Calibri"/>
              </a:rPr>
              <a:t>Interpreter</a:t>
            </a:r>
            <a:r>
              <a:rPr sz="750" spc="105" dirty="0">
                <a:latin typeface="Calibri"/>
                <a:cs typeface="Calibri"/>
              </a:rPr>
              <a:t> </a:t>
            </a:r>
            <a:r>
              <a:rPr sz="750" spc="10" dirty="0">
                <a:latin typeface="Calibri"/>
                <a:cs typeface="Calibri"/>
              </a:rPr>
              <a:t>(1980s)</a:t>
            </a:r>
            <a:endParaRPr sz="750" dirty="0">
              <a:latin typeface="Calibri"/>
              <a:cs typeface="Calibri"/>
            </a:endParaRPr>
          </a:p>
          <a:p>
            <a:pPr marL="624840" lvl="3" indent="-9017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624840" algn="l"/>
              </a:tabLst>
            </a:pPr>
            <a:r>
              <a:rPr sz="650" spc="-5" dirty="0">
                <a:latin typeface="Calibri"/>
                <a:cs typeface="Calibri"/>
              </a:rPr>
              <a:t>Seattle </a:t>
            </a:r>
            <a:r>
              <a:rPr sz="650" dirty="0">
                <a:latin typeface="Calibri"/>
                <a:cs typeface="Calibri"/>
              </a:rPr>
              <a:t>Computer Products</a:t>
            </a:r>
            <a:r>
              <a:rPr sz="650" spc="10" dirty="0">
                <a:latin typeface="Calibri"/>
                <a:cs typeface="Calibri"/>
              </a:rPr>
              <a:t> </a:t>
            </a:r>
            <a:r>
              <a:rPr sz="650" dirty="0">
                <a:latin typeface="Calibri"/>
                <a:cs typeface="Calibri"/>
              </a:rPr>
              <a:t>(DOS)</a:t>
            </a:r>
          </a:p>
          <a:p>
            <a:pPr marL="624840" lvl="3" indent="-9017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624840" algn="l"/>
              </a:tabLst>
            </a:pPr>
            <a:r>
              <a:rPr sz="650" dirty="0">
                <a:latin typeface="Calibri"/>
                <a:cs typeface="Calibri"/>
              </a:rPr>
              <a:t>DOS/BASIC</a:t>
            </a:r>
          </a:p>
          <a:p>
            <a:pPr marL="624840" lvl="3" indent="-9017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624840" algn="l"/>
              </a:tabLst>
            </a:pPr>
            <a:r>
              <a:rPr sz="650" spc="5" dirty="0">
                <a:latin typeface="Calibri"/>
                <a:cs typeface="Calibri"/>
              </a:rPr>
              <a:t>Time </a:t>
            </a:r>
            <a:r>
              <a:rPr sz="650" spc="-10" dirty="0">
                <a:latin typeface="Calibri"/>
                <a:cs typeface="Calibri"/>
              </a:rPr>
              <a:t>Paterson </a:t>
            </a:r>
            <a:r>
              <a:rPr sz="650" dirty="0">
                <a:latin typeface="Calibri"/>
                <a:cs typeface="Calibri"/>
              </a:rPr>
              <a:t>MS-DOS</a:t>
            </a:r>
            <a:r>
              <a:rPr sz="650" spc="35" dirty="0">
                <a:latin typeface="Calibri"/>
                <a:cs typeface="Calibri"/>
              </a:rPr>
              <a:t> </a:t>
            </a:r>
            <a:r>
              <a:rPr sz="650" spc="-5" dirty="0">
                <a:latin typeface="Calibri"/>
                <a:cs typeface="Calibri"/>
              </a:rPr>
              <a:t>retrospect</a:t>
            </a:r>
            <a:endParaRPr sz="650" dirty="0">
              <a:latin typeface="Calibri"/>
              <a:cs typeface="Calibri"/>
            </a:endParaRPr>
          </a:p>
          <a:p>
            <a:pPr marL="446405" lvl="2" indent="-9017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447040" algn="l"/>
              </a:tabLst>
            </a:pPr>
            <a:r>
              <a:rPr sz="750" spc="5" dirty="0">
                <a:latin typeface="Calibri"/>
                <a:cs typeface="Calibri"/>
              </a:rPr>
              <a:t>Steve </a:t>
            </a:r>
            <a:r>
              <a:rPr sz="750" spc="10" dirty="0">
                <a:latin typeface="Calibri"/>
                <a:cs typeface="Calibri"/>
              </a:rPr>
              <a:t>Jobs </a:t>
            </a:r>
            <a:r>
              <a:rPr sz="750" spc="5" dirty="0">
                <a:latin typeface="Calibri"/>
                <a:cs typeface="Calibri"/>
              </a:rPr>
              <a:t>followed </a:t>
            </a:r>
            <a:r>
              <a:rPr sz="750" spc="10" dirty="0">
                <a:latin typeface="Calibri"/>
                <a:cs typeface="Calibri"/>
              </a:rPr>
              <a:t>Doug </a:t>
            </a:r>
            <a:r>
              <a:rPr sz="750" spc="5" dirty="0">
                <a:latin typeface="Calibri"/>
                <a:cs typeface="Calibri"/>
              </a:rPr>
              <a:t>Engelbart’s</a:t>
            </a:r>
            <a:r>
              <a:rPr sz="750" spc="-25" dirty="0">
                <a:latin typeface="Calibri"/>
                <a:cs typeface="Calibri"/>
              </a:rPr>
              <a:t> </a:t>
            </a:r>
            <a:r>
              <a:rPr sz="750" spc="15" dirty="0">
                <a:latin typeface="Calibri"/>
                <a:cs typeface="Calibri"/>
              </a:rPr>
              <a:t>GUI</a:t>
            </a:r>
            <a:endParaRPr sz="750" dirty="0">
              <a:latin typeface="Calibri"/>
              <a:cs typeface="Calibri"/>
            </a:endParaRPr>
          </a:p>
          <a:p>
            <a:pPr marL="624840" lvl="3" indent="-9017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624840" algn="l"/>
              </a:tabLst>
            </a:pPr>
            <a:r>
              <a:rPr sz="650" dirty="0">
                <a:latin typeface="Calibri"/>
                <a:cs typeface="Calibri"/>
              </a:rPr>
              <a:t>Lisa </a:t>
            </a:r>
            <a:r>
              <a:rPr sz="650" spc="65" dirty="0">
                <a:latin typeface="Wingdings"/>
                <a:cs typeface="Wingdings"/>
              </a:rPr>
              <a:t>€</a:t>
            </a:r>
            <a:r>
              <a:rPr sz="650" spc="-70" dirty="0">
                <a:latin typeface="Times New Roman"/>
                <a:cs typeface="Times New Roman"/>
              </a:rPr>
              <a:t> </a:t>
            </a:r>
            <a:r>
              <a:rPr sz="650" spc="-5" dirty="0">
                <a:latin typeface="Calibri"/>
                <a:cs typeface="Calibri"/>
              </a:rPr>
              <a:t>Macintosh</a:t>
            </a:r>
            <a:endParaRPr sz="650" dirty="0">
              <a:latin typeface="Calibri"/>
              <a:cs typeface="Calibri"/>
            </a:endParaRPr>
          </a:p>
          <a:p>
            <a:pPr marL="624840" lvl="3" indent="-90170">
              <a:lnSpc>
                <a:spcPts val="770"/>
              </a:lnSpc>
              <a:spcBef>
                <a:spcPts val="10"/>
              </a:spcBef>
              <a:buFont typeface="Arial"/>
              <a:buChar char="–"/>
              <a:tabLst>
                <a:tab pos="624840" algn="l"/>
              </a:tabLst>
            </a:pPr>
            <a:r>
              <a:rPr sz="650" dirty="0">
                <a:latin typeface="Calibri"/>
                <a:cs typeface="Calibri"/>
              </a:rPr>
              <a:t>MS Windows influenced by</a:t>
            </a:r>
            <a:r>
              <a:rPr sz="650" spc="-5" dirty="0">
                <a:latin typeface="Calibri"/>
                <a:cs typeface="Calibri"/>
              </a:rPr>
              <a:t> Macintosh</a:t>
            </a:r>
            <a:endParaRPr sz="650" dirty="0">
              <a:latin typeface="Calibri"/>
              <a:cs typeface="Calibri"/>
            </a:endParaRPr>
          </a:p>
          <a:p>
            <a:pPr marL="177800">
              <a:lnSpc>
                <a:spcPts val="1490"/>
              </a:lnSpc>
            </a:pPr>
            <a:r>
              <a:rPr sz="1250" spc="-5" dirty="0">
                <a:latin typeface="Arial"/>
                <a:cs typeface="Arial"/>
              </a:rPr>
              <a:t>–</a:t>
            </a:r>
            <a:r>
              <a:rPr sz="1250" spc="-265" dirty="0">
                <a:latin typeface="Arial"/>
                <a:cs typeface="Arial"/>
              </a:rPr>
              <a:t> </a:t>
            </a:r>
            <a:r>
              <a:rPr sz="1250" spc="-5" dirty="0">
                <a:latin typeface="Calibri"/>
                <a:cs typeface="Calibri"/>
              </a:rPr>
              <a:t>…</a:t>
            </a:r>
            <a:endParaRPr sz="125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95940" y="3467860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14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13247" y="964691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10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01495" y="4330189"/>
            <a:ext cx="3110230" cy="2426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620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What </a:t>
            </a:r>
            <a:r>
              <a:rPr sz="1700" spc="5" dirty="0">
                <a:latin typeface="Calibri"/>
                <a:cs typeface="Calibri"/>
              </a:rPr>
              <a:t>is </a:t>
            </a:r>
            <a:r>
              <a:rPr sz="1700" spc="10" dirty="0">
                <a:latin typeface="Calibri"/>
                <a:cs typeface="Calibri"/>
              </a:rPr>
              <a:t>an </a:t>
            </a:r>
            <a:r>
              <a:rPr sz="1700" spc="-5" dirty="0">
                <a:latin typeface="Calibri"/>
                <a:cs typeface="Calibri"/>
              </a:rPr>
              <a:t>operation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system?</a:t>
            </a:r>
            <a:endParaRPr sz="1700" dirty="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1700" spc="-5" dirty="0">
                <a:latin typeface="Calibri"/>
                <a:cs typeface="Calibri"/>
              </a:rPr>
              <a:t>A layer in the modern computer system that is  responsible to manage several devices and  provide user programs with a simpler  interface to the hardware.</a:t>
            </a:r>
          </a:p>
          <a:p>
            <a:pPr marL="289560" lvl="1" indent="-111760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10" dirty="0">
                <a:latin typeface="Calibri"/>
                <a:cs typeface="Calibri"/>
              </a:rPr>
              <a:t>Extended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Machine</a:t>
            </a:r>
            <a:endParaRPr sz="11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25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15" dirty="0">
                <a:latin typeface="Calibri"/>
                <a:cs typeface="Calibri"/>
              </a:rPr>
              <a:t>Resource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Manager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76926" y="6651495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15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94231" y="4148327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09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882637" y="4330189"/>
            <a:ext cx="2614295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What </a:t>
            </a:r>
            <a:r>
              <a:rPr sz="1700" spc="5" dirty="0">
                <a:latin typeface="Calibri"/>
                <a:cs typeface="Calibri"/>
              </a:rPr>
              <a:t>is </a:t>
            </a:r>
            <a:r>
              <a:rPr sz="1700" spc="10" dirty="0">
                <a:latin typeface="Calibri"/>
                <a:cs typeface="Calibri"/>
              </a:rPr>
              <a:t>an </a:t>
            </a:r>
            <a:r>
              <a:rPr sz="1700" spc="-5" dirty="0">
                <a:latin typeface="Calibri"/>
                <a:cs typeface="Calibri"/>
              </a:rPr>
              <a:t>operation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system?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95940" y="6651495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16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15940" y="4648200"/>
            <a:ext cx="3156204" cy="1905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13247" y="4148327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09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911" y="266191"/>
            <a:ext cx="175260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CS363 - </a:t>
            </a:r>
            <a:r>
              <a:rPr sz="1300" spc="-10" dirty="0">
                <a:latin typeface="Calibri"/>
                <a:cs typeface="Calibri"/>
              </a:rPr>
              <a:t>Operating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System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7100" y="266191"/>
            <a:ext cx="65659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1/1/2013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4311" y="1146555"/>
            <a:ext cx="227203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5" dirty="0">
                <a:latin typeface="Calibri"/>
                <a:cs typeface="Calibri"/>
              </a:rPr>
              <a:t>OS </a:t>
            </a:r>
            <a:r>
              <a:rPr sz="1700" dirty="0">
                <a:latin typeface="Calibri"/>
                <a:cs typeface="Calibri"/>
              </a:rPr>
              <a:t>Structure </a:t>
            </a:r>
            <a:r>
              <a:rPr sz="1700" spc="5" dirty="0">
                <a:latin typeface="Calibri"/>
                <a:cs typeface="Calibri"/>
              </a:rPr>
              <a:t>and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Services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76926" y="3467860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17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1371600"/>
            <a:ext cx="3381756" cy="2409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9" name="object 9"/>
          <p:cNvSpPr/>
          <p:nvPr/>
        </p:nvSpPr>
        <p:spPr>
          <a:xfrm>
            <a:off x="1094231" y="964690"/>
            <a:ext cx="3548379" cy="2921509"/>
          </a:xfrm>
          <a:custGeom>
            <a:avLst/>
            <a:gdLst/>
            <a:ahLst/>
            <a:cxnLst/>
            <a:rect l="l" t="t" r="r" b="b"/>
            <a:pathLst>
              <a:path w="3548379" h="2658110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20509" y="1146555"/>
            <a:ext cx="307149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2434">
              <a:lnSpc>
                <a:spcPct val="100000"/>
              </a:lnSpc>
            </a:pPr>
            <a:r>
              <a:rPr sz="1700" spc="5" dirty="0">
                <a:latin typeface="Calibri"/>
                <a:cs typeface="Calibri"/>
              </a:rPr>
              <a:t>OS </a:t>
            </a:r>
            <a:r>
              <a:rPr sz="1700" dirty="0">
                <a:latin typeface="Calibri"/>
                <a:cs typeface="Calibri"/>
              </a:rPr>
              <a:t>Structure </a:t>
            </a:r>
            <a:r>
              <a:rPr sz="1700" spc="5" dirty="0">
                <a:latin typeface="Calibri"/>
                <a:cs typeface="Calibri"/>
              </a:rPr>
              <a:t>and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Services</a:t>
            </a:r>
            <a:endParaRPr sz="1700" dirty="0">
              <a:latin typeface="Calibri"/>
              <a:cs typeface="Calibri"/>
            </a:endParaRPr>
          </a:p>
          <a:p>
            <a:pPr marL="133985" indent="-133985">
              <a:spcBef>
                <a:spcPts val="1300"/>
              </a:spcBef>
              <a:buFont typeface="Arial"/>
              <a:buChar char="•"/>
              <a:tabLst>
                <a:tab pos="134620" algn="l"/>
              </a:tabLst>
            </a:pPr>
            <a:r>
              <a:rPr sz="1700" spc="-5" dirty="0">
                <a:latin typeface="Calibri"/>
                <a:cs typeface="Calibri"/>
              </a:rPr>
              <a:t>Kernel Mode</a:t>
            </a:r>
          </a:p>
          <a:p>
            <a:pPr marL="289560" lvl="1" indent="-111760">
              <a:lnSpc>
                <a:spcPts val="1190"/>
              </a:lnSpc>
              <a:spcBef>
                <a:spcPts val="27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15" dirty="0">
                <a:latin typeface="Calibri"/>
                <a:cs typeface="Calibri"/>
              </a:rPr>
              <a:t>Protected </a:t>
            </a:r>
            <a:r>
              <a:rPr sz="1100" spc="-10" dirty="0">
                <a:latin typeface="Calibri"/>
                <a:cs typeface="Calibri"/>
              </a:rPr>
              <a:t>from </a:t>
            </a:r>
            <a:r>
              <a:rPr sz="1100" spc="-5" dirty="0">
                <a:latin typeface="Calibri"/>
                <a:cs typeface="Calibri"/>
              </a:rPr>
              <a:t>user </a:t>
            </a:r>
            <a:r>
              <a:rPr sz="1100" spc="-10" dirty="0">
                <a:latin typeface="Calibri"/>
                <a:cs typeface="Calibri"/>
              </a:rPr>
              <a:t>application tampering </a:t>
            </a:r>
            <a:r>
              <a:rPr sz="1100" spc="-5" dirty="0" smtClean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the  hardware</a:t>
            </a:r>
            <a:endParaRPr sz="1100" dirty="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" dirty="0">
                <a:latin typeface="Calibri"/>
                <a:cs typeface="Calibri"/>
              </a:rPr>
              <a:t>User</a:t>
            </a:r>
            <a:r>
              <a:rPr sz="1250" spc="-9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Mode</a:t>
            </a:r>
            <a:endParaRPr sz="1250" dirty="0">
              <a:latin typeface="Calibri"/>
              <a:cs typeface="Calibri"/>
            </a:endParaRPr>
          </a:p>
          <a:p>
            <a:pPr marL="289560" marR="332740" lvl="1" indent="-111760">
              <a:lnSpc>
                <a:spcPts val="1180"/>
              </a:lnSpc>
              <a:spcBef>
                <a:spcPts val="28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10" dirty="0">
                <a:latin typeface="Calibri"/>
                <a:cs typeface="Calibri"/>
              </a:rPr>
              <a:t>The mode </a:t>
            </a:r>
            <a:r>
              <a:rPr sz="1100" spc="-5" dirty="0">
                <a:latin typeface="Calibri"/>
                <a:cs typeface="Calibri"/>
              </a:rPr>
              <a:t>in </a:t>
            </a:r>
            <a:r>
              <a:rPr sz="1100" spc="-10" dirty="0">
                <a:latin typeface="Calibri"/>
                <a:cs typeface="Calibri"/>
              </a:rPr>
              <a:t>which applications </a:t>
            </a:r>
            <a:r>
              <a:rPr sz="1100" spc="-5" dirty="0">
                <a:latin typeface="Calibri"/>
                <a:cs typeface="Calibri"/>
              </a:rPr>
              <a:t>and </a:t>
            </a:r>
            <a:r>
              <a:rPr sz="1100" spc="-20" dirty="0">
                <a:latin typeface="Calibri"/>
                <a:cs typeface="Calibri"/>
              </a:rPr>
              <a:t>system  </a:t>
            </a:r>
            <a:r>
              <a:rPr sz="1100" spc="-10" dirty="0">
                <a:latin typeface="Calibri"/>
                <a:cs typeface="Calibri"/>
              </a:rPr>
              <a:t>programs</a:t>
            </a:r>
            <a:r>
              <a:rPr sz="1100" spc="-1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run</a:t>
            </a:r>
            <a:endParaRPr sz="1100" dirty="0">
              <a:latin typeface="Calibri"/>
              <a:cs typeface="Calibri"/>
            </a:endParaRPr>
          </a:p>
          <a:p>
            <a:pPr marL="289560" marR="26034" lvl="1" indent="-111760">
              <a:lnSpc>
                <a:spcPts val="1180"/>
              </a:lnSpc>
              <a:spcBef>
                <a:spcPts val="27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10" dirty="0">
                <a:latin typeface="Calibri"/>
                <a:cs typeface="Calibri"/>
              </a:rPr>
              <a:t>Permits </a:t>
            </a:r>
            <a:r>
              <a:rPr sz="1100" spc="-5" dirty="0">
                <a:latin typeface="Calibri"/>
                <a:cs typeface="Calibri"/>
              </a:rPr>
              <a:t>only a subset </a:t>
            </a:r>
            <a:r>
              <a:rPr sz="1100" spc="-10" dirty="0">
                <a:latin typeface="Calibri"/>
                <a:cs typeface="Calibri"/>
              </a:rPr>
              <a:t>of the instructions </a:t>
            </a:r>
            <a:r>
              <a:rPr sz="1100" spc="-15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be  </a:t>
            </a:r>
            <a:r>
              <a:rPr sz="1100" spc="-15" dirty="0">
                <a:latin typeface="Calibri"/>
                <a:cs typeface="Calibri"/>
              </a:rPr>
              <a:t>executed </a:t>
            </a:r>
            <a:r>
              <a:rPr sz="1100" spc="-5" dirty="0">
                <a:latin typeface="Calibri"/>
                <a:cs typeface="Calibri"/>
              </a:rPr>
              <a:t>and a subset </a:t>
            </a:r>
            <a:r>
              <a:rPr sz="1100" spc="-10" dirty="0">
                <a:latin typeface="Calibri"/>
                <a:cs typeface="Calibri"/>
              </a:rPr>
              <a:t>of </a:t>
            </a:r>
            <a:r>
              <a:rPr sz="1100" spc="-15" dirty="0">
                <a:latin typeface="Calibri"/>
                <a:cs typeface="Calibri"/>
              </a:rPr>
              <a:t>features to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accessed</a:t>
            </a:r>
            <a:endParaRPr sz="1100" dirty="0">
              <a:latin typeface="Calibri"/>
              <a:cs typeface="Calibri"/>
            </a:endParaRPr>
          </a:p>
          <a:p>
            <a:pPr marL="446405" marR="208279" lvl="2" indent="-90170">
              <a:lnSpc>
                <a:spcPts val="1010"/>
              </a:lnSpc>
              <a:spcBef>
                <a:spcPts val="225"/>
              </a:spcBef>
              <a:buFont typeface="Arial"/>
              <a:buChar char="•"/>
              <a:tabLst>
                <a:tab pos="447040" algn="l"/>
              </a:tabLst>
            </a:pPr>
            <a:r>
              <a:rPr sz="900" spc="10" dirty="0">
                <a:latin typeface="Calibri"/>
                <a:cs typeface="Calibri"/>
              </a:rPr>
              <a:t>Disallow I/O instruction, </a:t>
            </a:r>
            <a:r>
              <a:rPr sz="900" spc="15" dirty="0">
                <a:latin typeface="Calibri"/>
                <a:cs typeface="Calibri"/>
              </a:rPr>
              <a:t>Memory </a:t>
            </a:r>
            <a:r>
              <a:rPr sz="900" spc="5" dirty="0">
                <a:latin typeface="Calibri"/>
                <a:cs typeface="Calibri"/>
              </a:rPr>
              <a:t>Protection, </a:t>
            </a:r>
            <a:r>
              <a:rPr sz="900" spc="15" dirty="0">
                <a:latin typeface="Calibri"/>
                <a:cs typeface="Calibri"/>
              </a:rPr>
              <a:t>PSW  </a:t>
            </a:r>
            <a:r>
              <a:rPr sz="900" spc="10" dirty="0">
                <a:latin typeface="Calibri"/>
                <a:cs typeface="Calibri"/>
              </a:rPr>
              <a:t>Setting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5940" y="3467860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18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13247" y="964690"/>
            <a:ext cx="3548379" cy="2845309"/>
          </a:xfrm>
          <a:custGeom>
            <a:avLst/>
            <a:gdLst/>
            <a:ahLst/>
            <a:cxnLst/>
            <a:rect l="l" t="t" r="r" b="b"/>
            <a:pathLst>
              <a:path w="3548379" h="2658110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3000" y="4191000"/>
            <a:ext cx="3371089" cy="2669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7865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Reading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Assignment</a:t>
            </a:r>
          </a:p>
          <a:p>
            <a:pPr marL="133985" indent="-133985">
              <a:spcBef>
                <a:spcPts val="1300"/>
              </a:spcBef>
              <a:buFont typeface="Arial"/>
              <a:buChar char="•"/>
              <a:tabLst>
                <a:tab pos="134620" algn="l"/>
              </a:tabLst>
            </a:pPr>
            <a:r>
              <a:rPr sz="1700" spc="-5" dirty="0" smtClean="0">
                <a:latin typeface="Calibri"/>
                <a:cs typeface="Calibri"/>
              </a:rPr>
              <a:t>Architectures </a:t>
            </a:r>
            <a:r>
              <a:rPr sz="1700" spc="-5" dirty="0">
                <a:latin typeface="Calibri"/>
                <a:cs typeface="Calibri"/>
              </a:rPr>
              <a:t>of Operating Systems</a:t>
            </a:r>
          </a:p>
          <a:p>
            <a:pPr marL="289560" lvl="1" indent="-111760">
              <a:lnSpc>
                <a:spcPct val="100000"/>
              </a:lnSpc>
              <a:spcBef>
                <a:spcPts val="160"/>
              </a:spcBef>
              <a:buFont typeface="Arial"/>
              <a:buChar char="–"/>
              <a:tabLst>
                <a:tab pos="289560" algn="l"/>
              </a:tabLst>
            </a:pPr>
            <a:r>
              <a:rPr sz="1200" spc="10" dirty="0">
                <a:latin typeface="Calibri"/>
                <a:cs typeface="Calibri"/>
              </a:rPr>
              <a:t>Monolithic</a:t>
            </a:r>
            <a:endParaRPr sz="12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155"/>
              </a:spcBef>
              <a:buFont typeface="Arial"/>
              <a:buChar char="–"/>
              <a:tabLst>
                <a:tab pos="289560" algn="l"/>
              </a:tabLst>
            </a:pPr>
            <a:r>
              <a:rPr sz="1200" spc="5" dirty="0">
                <a:latin typeface="Calibri"/>
                <a:cs typeface="Calibri"/>
              </a:rPr>
              <a:t>Layered</a:t>
            </a:r>
            <a:endParaRPr sz="12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155"/>
              </a:spcBef>
              <a:buFont typeface="Arial"/>
              <a:buChar char="–"/>
              <a:tabLst>
                <a:tab pos="289560" algn="l"/>
              </a:tabLst>
            </a:pPr>
            <a:r>
              <a:rPr sz="1200" spc="10" dirty="0">
                <a:latin typeface="Calibri"/>
                <a:cs typeface="Calibri"/>
              </a:rPr>
              <a:t>Kernel</a:t>
            </a:r>
            <a:endParaRPr sz="12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155"/>
              </a:spcBef>
              <a:buFont typeface="Arial"/>
              <a:buChar char="–"/>
              <a:tabLst>
                <a:tab pos="289560" algn="l"/>
              </a:tabLst>
            </a:pPr>
            <a:r>
              <a:rPr sz="1200" spc="5" dirty="0">
                <a:latin typeface="Calibri"/>
                <a:cs typeface="Calibri"/>
              </a:rPr>
              <a:t>Microkernel</a:t>
            </a:r>
            <a:endParaRPr sz="12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140"/>
              </a:spcBef>
              <a:buFont typeface="Arial"/>
              <a:buChar char="–"/>
              <a:tabLst>
                <a:tab pos="289560" algn="l"/>
              </a:tabLst>
            </a:pPr>
            <a:r>
              <a:rPr sz="1200" spc="10" dirty="0">
                <a:latin typeface="Calibri"/>
                <a:cs typeface="Calibri"/>
              </a:rPr>
              <a:t>Virtual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Machines</a:t>
            </a:r>
            <a:endParaRPr sz="1200" dirty="0">
              <a:latin typeface="Calibri"/>
              <a:cs typeface="Calibri"/>
            </a:endParaRPr>
          </a:p>
          <a:p>
            <a:pPr marL="133985" indent="-133985">
              <a:spcBef>
                <a:spcPts val="1300"/>
              </a:spcBef>
              <a:buFont typeface="Arial"/>
              <a:buChar char="•"/>
              <a:tabLst>
                <a:tab pos="134620" algn="l"/>
              </a:tabLst>
            </a:pPr>
            <a:r>
              <a:rPr sz="1700" spc="-5" dirty="0">
                <a:latin typeface="Calibri"/>
                <a:cs typeface="Calibri"/>
              </a:rPr>
              <a:t>Increasing Efficiency</a:t>
            </a:r>
          </a:p>
          <a:p>
            <a:pPr marL="289560" lvl="1" indent="-111760">
              <a:lnSpc>
                <a:spcPct val="100000"/>
              </a:lnSpc>
              <a:spcBef>
                <a:spcPts val="160"/>
              </a:spcBef>
              <a:buFont typeface="Arial"/>
              <a:buChar char="–"/>
              <a:tabLst>
                <a:tab pos="289560" algn="l"/>
              </a:tabLst>
            </a:pPr>
            <a:r>
              <a:rPr sz="1500" spc="10" dirty="0">
                <a:latin typeface="Calibri"/>
                <a:cs typeface="Calibri"/>
              </a:rPr>
              <a:t>Multi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program</a:t>
            </a:r>
            <a:endParaRPr sz="1500" dirty="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155"/>
              </a:spcBef>
              <a:buFont typeface="Arial"/>
              <a:buChar char="–"/>
              <a:tabLst>
                <a:tab pos="289560" algn="l"/>
              </a:tabLst>
            </a:pPr>
            <a:r>
              <a:rPr sz="1500" spc="10" dirty="0">
                <a:latin typeface="Calibri"/>
                <a:cs typeface="Calibri"/>
              </a:rPr>
              <a:t>Multi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User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6926" y="6651495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19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94231" y="4148327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09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20509" y="4330189"/>
            <a:ext cx="3035935" cy="951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6255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Monolithic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Architecture</a:t>
            </a:r>
            <a:endParaRPr sz="1700" dirty="0">
              <a:latin typeface="Calibri"/>
              <a:cs typeface="Calibri"/>
            </a:endParaRPr>
          </a:p>
          <a:p>
            <a:pPr marL="133985" indent="-133985">
              <a:spcBef>
                <a:spcPts val="1300"/>
              </a:spcBef>
              <a:buFont typeface="Arial"/>
              <a:buChar char="•"/>
              <a:tabLst>
                <a:tab pos="134620" algn="l"/>
              </a:tabLst>
            </a:pPr>
            <a:r>
              <a:rPr sz="1700" spc="-5" dirty="0">
                <a:latin typeface="Calibri"/>
                <a:cs typeface="Calibri"/>
              </a:rPr>
              <a:t>Monolithic Architecture—the early operating  systems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798817" y="5415277"/>
            <a:ext cx="3116583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 indent="-11176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– </a:t>
            </a:r>
            <a:r>
              <a:rPr sz="1500" spc="-5" dirty="0">
                <a:latin typeface="Calibri"/>
                <a:cs typeface="Calibri"/>
              </a:rPr>
              <a:t>Every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component </a:t>
            </a:r>
            <a:r>
              <a:rPr sz="1500" spc="-5" dirty="0">
                <a:latin typeface="Calibri"/>
                <a:cs typeface="Calibri"/>
              </a:rPr>
              <a:t>is </a:t>
            </a:r>
            <a:r>
              <a:rPr sz="1500" spc="-15" dirty="0">
                <a:latin typeface="Calibri"/>
                <a:cs typeface="Calibri"/>
              </a:rPr>
              <a:t>contained </a:t>
            </a:r>
            <a:r>
              <a:rPr sz="1500" spc="-5" dirty="0">
                <a:latin typeface="Calibri"/>
                <a:cs typeface="Calibri"/>
              </a:rPr>
              <a:t>in </a:t>
            </a:r>
            <a:r>
              <a:rPr sz="1500" spc="-10" dirty="0">
                <a:latin typeface="Calibri"/>
                <a:cs typeface="Calibri"/>
              </a:rPr>
              <a:t>the </a:t>
            </a:r>
            <a:r>
              <a:rPr sz="1500" spc="-15" dirty="0">
                <a:latin typeface="Calibri"/>
                <a:cs typeface="Calibri"/>
              </a:rPr>
              <a:t>kernel, </a:t>
            </a:r>
            <a:r>
              <a:rPr sz="1500" spc="-10" dirty="0">
                <a:latin typeface="Calibri"/>
                <a:cs typeface="Calibri"/>
              </a:rPr>
              <a:t>can  directly </a:t>
            </a:r>
            <a:r>
              <a:rPr sz="1500" spc="-15" dirty="0">
                <a:latin typeface="Calibri"/>
                <a:cs typeface="Calibri"/>
              </a:rPr>
              <a:t>communicate </a:t>
            </a:r>
            <a:r>
              <a:rPr sz="1500" spc="-10" dirty="0">
                <a:latin typeface="Calibri"/>
                <a:cs typeface="Calibri"/>
              </a:rPr>
              <a:t>with other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components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95940" y="6651495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20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13247" y="4148327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09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911" y="266191"/>
            <a:ext cx="175260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CS363 - </a:t>
            </a:r>
            <a:r>
              <a:rPr sz="1300" spc="-10" dirty="0">
                <a:latin typeface="Calibri"/>
                <a:cs typeface="Calibri"/>
              </a:rPr>
              <a:t>Operating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System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7100" y="266191"/>
            <a:ext cx="65659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1/1/2013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8131" y="1146555"/>
            <a:ext cx="2103120" cy="27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Monolithic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Architecture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4416" y="2828544"/>
            <a:ext cx="2019300" cy="224154"/>
          </a:xfrm>
          <a:custGeom>
            <a:avLst/>
            <a:gdLst/>
            <a:ahLst/>
            <a:cxnLst/>
            <a:rect l="l" t="t" r="r" b="b"/>
            <a:pathLst>
              <a:path w="2019300" h="224155">
                <a:moveTo>
                  <a:pt x="0" y="0"/>
                </a:moveTo>
                <a:lnTo>
                  <a:pt x="0" y="224027"/>
                </a:lnTo>
                <a:lnTo>
                  <a:pt x="2019299" y="224027"/>
                </a:lnTo>
                <a:lnTo>
                  <a:pt x="20192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1367" y="2825495"/>
            <a:ext cx="2025650" cy="230504"/>
          </a:xfrm>
          <a:custGeom>
            <a:avLst/>
            <a:gdLst/>
            <a:ahLst/>
            <a:cxnLst/>
            <a:rect l="l" t="t" r="r" b="b"/>
            <a:pathLst>
              <a:path w="2025650" h="230505">
                <a:moveTo>
                  <a:pt x="2025395" y="230123"/>
                </a:moveTo>
                <a:lnTo>
                  <a:pt x="2025395" y="0"/>
                </a:lnTo>
                <a:lnTo>
                  <a:pt x="0" y="0"/>
                </a:lnTo>
                <a:lnTo>
                  <a:pt x="0" y="230123"/>
                </a:lnTo>
                <a:lnTo>
                  <a:pt x="3047" y="230123"/>
                </a:lnTo>
                <a:lnTo>
                  <a:pt x="3047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2019299" y="4571"/>
                </a:lnTo>
                <a:lnTo>
                  <a:pt x="2019299" y="3047"/>
                </a:lnTo>
                <a:lnTo>
                  <a:pt x="2022347" y="4571"/>
                </a:lnTo>
                <a:lnTo>
                  <a:pt x="2022347" y="230123"/>
                </a:lnTo>
                <a:lnTo>
                  <a:pt x="2025395" y="230123"/>
                </a:lnTo>
                <a:close/>
              </a:path>
              <a:path w="2025650" h="230505">
                <a:moveTo>
                  <a:pt x="4571" y="4571"/>
                </a:moveTo>
                <a:lnTo>
                  <a:pt x="4571" y="3047"/>
                </a:lnTo>
                <a:lnTo>
                  <a:pt x="3047" y="4571"/>
                </a:lnTo>
                <a:lnTo>
                  <a:pt x="4571" y="4571"/>
                </a:lnTo>
                <a:close/>
              </a:path>
              <a:path w="2025650" h="230505">
                <a:moveTo>
                  <a:pt x="4571" y="225551"/>
                </a:moveTo>
                <a:lnTo>
                  <a:pt x="4571" y="4571"/>
                </a:lnTo>
                <a:lnTo>
                  <a:pt x="3047" y="4571"/>
                </a:lnTo>
                <a:lnTo>
                  <a:pt x="3047" y="225551"/>
                </a:lnTo>
                <a:lnTo>
                  <a:pt x="4571" y="225551"/>
                </a:lnTo>
                <a:close/>
              </a:path>
              <a:path w="2025650" h="230505">
                <a:moveTo>
                  <a:pt x="2022347" y="225551"/>
                </a:moveTo>
                <a:lnTo>
                  <a:pt x="3047" y="225551"/>
                </a:lnTo>
                <a:lnTo>
                  <a:pt x="4571" y="227075"/>
                </a:lnTo>
                <a:lnTo>
                  <a:pt x="4571" y="230123"/>
                </a:lnTo>
                <a:lnTo>
                  <a:pt x="2019299" y="230123"/>
                </a:lnTo>
                <a:lnTo>
                  <a:pt x="2019299" y="227075"/>
                </a:lnTo>
                <a:lnTo>
                  <a:pt x="2022347" y="225551"/>
                </a:lnTo>
                <a:close/>
              </a:path>
              <a:path w="2025650" h="230505">
                <a:moveTo>
                  <a:pt x="4571" y="230123"/>
                </a:moveTo>
                <a:lnTo>
                  <a:pt x="4571" y="227075"/>
                </a:lnTo>
                <a:lnTo>
                  <a:pt x="3047" y="225551"/>
                </a:lnTo>
                <a:lnTo>
                  <a:pt x="3047" y="230123"/>
                </a:lnTo>
                <a:lnTo>
                  <a:pt x="4571" y="230123"/>
                </a:lnTo>
                <a:close/>
              </a:path>
              <a:path w="2025650" h="230505">
                <a:moveTo>
                  <a:pt x="2022347" y="4571"/>
                </a:moveTo>
                <a:lnTo>
                  <a:pt x="2019299" y="3047"/>
                </a:lnTo>
                <a:lnTo>
                  <a:pt x="2019299" y="4571"/>
                </a:lnTo>
                <a:lnTo>
                  <a:pt x="2022347" y="4571"/>
                </a:lnTo>
                <a:close/>
              </a:path>
              <a:path w="2025650" h="230505">
                <a:moveTo>
                  <a:pt x="2022347" y="225551"/>
                </a:moveTo>
                <a:lnTo>
                  <a:pt x="2022347" y="4571"/>
                </a:lnTo>
                <a:lnTo>
                  <a:pt x="2019299" y="4571"/>
                </a:lnTo>
                <a:lnTo>
                  <a:pt x="2019299" y="225551"/>
                </a:lnTo>
                <a:lnTo>
                  <a:pt x="2022347" y="225551"/>
                </a:lnTo>
                <a:close/>
              </a:path>
              <a:path w="2025650" h="230505">
                <a:moveTo>
                  <a:pt x="2022347" y="230123"/>
                </a:moveTo>
                <a:lnTo>
                  <a:pt x="2022347" y="225551"/>
                </a:lnTo>
                <a:lnTo>
                  <a:pt x="2019299" y="227075"/>
                </a:lnTo>
                <a:lnTo>
                  <a:pt x="2019299" y="230123"/>
                </a:lnTo>
                <a:lnTo>
                  <a:pt x="2022347" y="230123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9066" y="2881374"/>
            <a:ext cx="731520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700" spc="-15" dirty="0">
                <a:solidFill>
                  <a:srgbClr val="FFFFFF"/>
                </a:solidFill>
                <a:latin typeface="Calibri"/>
                <a:cs typeface="Calibri"/>
              </a:rPr>
              <a:t> Hardware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4416" y="2211323"/>
            <a:ext cx="2019300" cy="617220"/>
          </a:xfrm>
          <a:custGeom>
            <a:avLst/>
            <a:gdLst/>
            <a:ahLst/>
            <a:cxnLst/>
            <a:rect l="l" t="t" r="r" b="b"/>
            <a:pathLst>
              <a:path w="2019300" h="617219">
                <a:moveTo>
                  <a:pt x="0" y="0"/>
                </a:moveTo>
                <a:lnTo>
                  <a:pt x="0" y="617219"/>
                </a:lnTo>
                <a:lnTo>
                  <a:pt x="2019299" y="617219"/>
                </a:lnTo>
                <a:lnTo>
                  <a:pt x="2019299" y="0"/>
                </a:lnTo>
                <a:lnTo>
                  <a:pt x="0" y="0"/>
                </a:lnTo>
                <a:close/>
              </a:path>
            </a:pathLst>
          </a:custGeom>
          <a:solidFill>
            <a:srgbClr val="65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1367" y="2208275"/>
            <a:ext cx="2025650" cy="622300"/>
          </a:xfrm>
          <a:custGeom>
            <a:avLst/>
            <a:gdLst/>
            <a:ahLst/>
            <a:cxnLst/>
            <a:rect l="l" t="t" r="r" b="b"/>
            <a:pathLst>
              <a:path w="2025650" h="622300">
                <a:moveTo>
                  <a:pt x="2025395" y="621791"/>
                </a:moveTo>
                <a:lnTo>
                  <a:pt x="2025395" y="0"/>
                </a:lnTo>
                <a:lnTo>
                  <a:pt x="0" y="0"/>
                </a:lnTo>
                <a:lnTo>
                  <a:pt x="0" y="621791"/>
                </a:lnTo>
                <a:lnTo>
                  <a:pt x="3047" y="621791"/>
                </a:lnTo>
                <a:lnTo>
                  <a:pt x="3047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2019299" y="4571"/>
                </a:lnTo>
                <a:lnTo>
                  <a:pt x="2019299" y="3047"/>
                </a:lnTo>
                <a:lnTo>
                  <a:pt x="2022347" y="4571"/>
                </a:lnTo>
                <a:lnTo>
                  <a:pt x="2022347" y="621791"/>
                </a:lnTo>
                <a:lnTo>
                  <a:pt x="2025395" y="621791"/>
                </a:lnTo>
                <a:close/>
              </a:path>
              <a:path w="2025650" h="622300">
                <a:moveTo>
                  <a:pt x="4571" y="4571"/>
                </a:moveTo>
                <a:lnTo>
                  <a:pt x="4571" y="3047"/>
                </a:lnTo>
                <a:lnTo>
                  <a:pt x="3047" y="4571"/>
                </a:lnTo>
                <a:lnTo>
                  <a:pt x="4571" y="4571"/>
                </a:lnTo>
                <a:close/>
              </a:path>
              <a:path w="2025650" h="622300">
                <a:moveTo>
                  <a:pt x="4571" y="617219"/>
                </a:moveTo>
                <a:lnTo>
                  <a:pt x="4571" y="4571"/>
                </a:lnTo>
                <a:lnTo>
                  <a:pt x="3047" y="4571"/>
                </a:lnTo>
                <a:lnTo>
                  <a:pt x="3047" y="617219"/>
                </a:lnTo>
                <a:lnTo>
                  <a:pt x="4571" y="617219"/>
                </a:lnTo>
                <a:close/>
              </a:path>
              <a:path w="2025650" h="622300">
                <a:moveTo>
                  <a:pt x="2022347" y="617219"/>
                </a:moveTo>
                <a:lnTo>
                  <a:pt x="3047" y="617219"/>
                </a:lnTo>
                <a:lnTo>
                  <a:pt x="4571" y="620267"/>
                </a:lnTo>
                <a:lnTo>
                  <a:pt x="4571" y="621791"/>
                </a:lnTo>
                <a:lnTo>
                  <a:pt x="2019299" y="621791"/>
                </a:lnTo>
                <a:lnTo>
                  <a:pt x="2019299" y="620267"/>
                </a:lnTo>
                <a:lnTo>
                  <a:pt x="2022347" y="617219"/>
                </a:lnTo>
                <a:close/>
              </a:path>
              <a:path w="2025650" h="622300">
                <a:moveTo>
                  <a:pt x="4571" y="621791"/>
                </a:moveTo>
                <a:lnTo>
                  <a:pt x="4571" y="620267"/>
                </a:lnTo>
                <a:lnTo>
                  <a:pt x="3047" y="617219"/>
                </a:lnTo>
                <a:lnTo>
                  <a:pt x="3047" y="621791"/>
                </a:lnTo>
                <a:lnTo>
                  <a:pt x="4571" y="621791"/>
                </a:lnTo>
                <a:close/>
              </a:path>
              <a:path w="2025650" h="622300">
                <a:moveTo>
                  <a:pt x="2022347" y="4571"/>
                </a:moveTo>
                <a:lnTo>
                  <a:pt x="2019299" y="3047"/>
                </a:lnTo>
                <a:lnTo>
                  <a:pt x="2019299" y="4571"/>
                </a:lnTo>
                <a:lnTo>
                  <a:pt x="2022347" y="4571"/>
                </a:lnTo>
                <a:close/>
              </a:path>
              <a:path w="2025650" h="622300">
                <a:moveTo>
                  <a:pt x="2022347" y="617219"/>
                </a:moveTo>
                <a:lnTo>
                  <a:pt x="2022347" y="4571"/>
                </a:lnTo>
                <a:lnTo>
                  <a:pt x="2019299" y="4571"/>
                </a:lnTo>
                <a:lnTo>
                  <a:pt x="2019299" y="617219"/>
                </a:lnTo>
                <a:lnTo>
                  <a:pt x="2022347" y="617219"/>
                </a:lnTo>
                <a:close/>
              </a:path>
              <a:path w="2025650" h="622300">
                <a:moveTo>
                  <a:pt x="2022347" y="621791"/>
                </a:moveTo>
                <a:lnTo>
                  <a:pt x="2022347" y="617219"/>
                </a:lnTo>
                <a:lnTo>
                  <a:pt x="2019299" y="620267"/>
                </a:lnTo>
                <a:lnTo>
                  <a:pt x="2019299" y="621791"/>
                </a:lnTo>
                <a:lnTo>
                  <a:pt x="2022347" y="621791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98874" y="2247391"/>
            <a:ext cx="311785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5" dirty="0">
                <a:latin typeface="Calibri"/>
                <a:cs typeface="Calibri"/>
              </a:rPr>
              <a:t>OS</a:t>
            </a:r>
            <a:r>
              <a:rPr sz="700" spc="-80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Layer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04416" y="1901951"/>
            <a:ext cx="2019300" cy="309880"/>
          </a:xfrm>
          <a:custGeom>
            <a:avLst/>
            <a:gdLst/>
            <a:ahLst/>
            <a:cxnLst/>
            <a:rect l="l" t="t" r="r" b="b"/>
            <a:pathLst>
              <a:path w="2019300" h="309880">
                <a:moveTo>
                  <a:pt x="0" y="0"/>
                </a:moveTo>
                <a:lnTo>
                  <a:pt x="0" y="309371"/>
                </a:lnTo>
                <a:lnTo>
                  <a:pt x="2019299" y="309371"/>
                </a:lnTo>
                <a:lnTo>
                  <a:pt x="20192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01367" y="1900427"/>
            <a:ext cx="2025650" cy="312420"/>
          </a:xfrm>
          <a:custGeom>
            <a:avLst/>
            <a:gdLst/>
            <a:ahLst/>
            <a:cxnLst/>
            <a:rect l="l" t="t" r="r" b="b"/>
            <a:pathLst>
              <a:path w="2025650" h="312419">
                <a:moveTo>
                  <a:pt x="2025395" y="312419"/>
                </a:moveTo>
                <a:lnTo>
                  <a:pt x="2025395" y="0"/>
                </a:lnTo>
                <a:lnTo>
                  <a:pt x="0" y="0"/>
                </a:lnTo>
                <a:lnTo>
                  <a:pt x="0" y="312419"/>
                </a:lnTo>
                <a:lnTo>
                  <a:pt x="3047" y="312419"/>
                </a:lnTo>
                <a:lnTo>
                  <a:pt x="3047" y="4571"/>
                </a:lnTo>
                <a:lnTo>
                  <a:pt x="4571" y="1523"/>
                </a:lnTo>
                <a:lnTo>
                  <a:pt x="4571" y="4571"/>
                </a:lnTo>
                <a:lnTo>
                  <a:pt x="2019299" y="4571"/>
                </a:lnTo>
                <a:lnTo>
                  <a:pt x="2019299" y="1523"/>
                </a:lnTo>
                <a:lnTo>
                  <a:pt x="2022347" y="4571"/>
                </a:lnTo>
                <a:lnTo>
                  <a:pt x="2022347" y="312419"/>
                </a:lnTo>
                <a:lnTo>
                  <a:pt x="2025395" y="312419"/>
                </a:lnTo>
                <a:close/>
              </a:path>
              <a:path w="2025650" h="312419">
                <a:moveTo>
                  <a:pt x="4571" y="4571"/>
                </a:moveTo>
                <a:lnTo>
                  <a:pt x="4571" y="1523"/>
                </a:lnTo>
                <a:lnTo>
                  <a:pt x="3047" y="4571"/>
                </a:lnTo>
                <a:lnTo>
                  <a:pt x="4571" y="4571"/>
                </a:lnTo>
                <a:close/>
              </a:path>
              <a:path w="2025650" h="312419">
                <a:moveTo>
                  <a:pt x="4571" y="307847"/>
                </a:moveTo>
                <a:lnTo>
                  <a:pt x="4571" y="4571"/>
                </a:lnTo>
                <a:lnTo>
                  <a:pt x="3047" y="4571"/>
                </a:lnTo>
                <a:lnTo>
                  <a:pt x="3047" y="307847"/>
                </a:lnTo>
                <a:lnTo>
                  <a:pt x="4571" y="307847"/>
                </a:lnTo>
                <a:close/>
              </a:path>
              <a:path w="2025650" h="312419">
                <a:moveTo>
                  <a:pt x="2022347" y="307847"/>
                </a:moveTo>
                <a:lnTo>
                  <a:pt x="3047" y="307847"/>
                </a:lnTo>
                <a:lnTo>
                  <a:pt x="4571" y="310895"/>
                </a:lnTo>
                <a:lnTo>
                  <a:pt x="4571" y="312419"/>
                </a:lnTo>
                <a:lnTo>
                  <a:pt x="2019299" y="312419"/>
                </a:lnTo>
                <a:lnTo>
                  <a:pt x="2019299" y="310895"/>
                </a:lnTo>
                <a:lnTo>
                  <a:pt x="2022347" y="307847"/>
                </a:lnTo>
                <a:close/>
              </a:path>
              <a:path w="2025650" h="312419">
                <a:moveTo>
                  <a:pt x="4571" y="312419"/>
                </a:moveTo>
                <a:lnTo>
                  <a:pt x="4571" y="310895"/>
                </a:lnTo>
                <a:lnTo>
                  <a:pt x="3047" y="307847"/>
                </a:lnTo>
                <a:lnTo>
                  <a:pt x="3047" y="312419"/>
                </a:lnTo>
                <a:lnTo>
                  <a:pt x="4571" y="312419"/>
                </a:lnTo>
                <a:close/>
              </a:path>
              <a:path w="2025650" h="312419">
                <a:moveTo>
                  <a:pt x="2022347" y="4571"/>
                </a:moveTo>
                <a:lnTo>
                  <a:pt x="2019299" y="1523"/>
                </a:lnTo>
                <a:lnTo>
                  <a:pt x="2019299" y="4571"/>
                </a:lnTo>
                <a:lnTo>
                  <a:pt x="2022347" y="4571"/>
                </a:lnTo>
                <a:close/>
              </a:path>
              <a:path w="2025650" h="312419">
                <a:moveTo>
                  <a:pt x="2022347" y="307847"/>
                </a:moveTo>
                <a:lnTo>
                  <a:pt x="2022347" y="4571"/>
                </a:lnTo>
                <a:lnTo>
                  <a:pt x="2019299" y="4571"/>
                </a:lnTo>
                <a:lnTo>
                  <a:pt x="2019299" y="307847"/>
                </a:lnTo>
                <a:lnTo>
                  <a:pt x="2022347" y="307847"/>
                </a:lnTo>
                <a:close/>
              </a:path>
              <a:path w="2025650" h="312419">
                <a:moveTo>
                  <a:pt x="2022347" y="312419"/>
                </a:moveTo>
                <a:lnTo>
                  <a:pt x="2022347" y="307847"/>
                </a:lnTo>
                <a:lnTo>
                  <a:pt x="2019299" y="310895"/>
                </a:lnTo>
                <a:lnTo>
                  <a:pt x="2019299" y="312419"/>
                </a:lnTo>
                <a:lnTo>
                  <a:pt x="2022347" y="312419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7544" y="1984247"/>
            <a:ext cx="676910" cy="144780"/>
          </a:xfrm>
          <a:custGeom>
            <a:avLst/>
            <a:gdLst/>
            <a:ahLst/>
            <a:cxnLst/>
            <a:rect l="l" t="t" r="r" b="b"/>
            <a:pathLst>
              <a:path w="676910" h="144780">
                <a:moveTo>
                  <a:pt x="676655" y="144779"/>
                </a:moveTo>
                <a:lnTo>
                  <a:pt x="676655" y="0"/>
                </a:lnTo>
                <a:lnTo>
                  <a:pt x="0" y="0"/>
                </a:lnTo>
                <a:lnTo>
                  <a:pt x="0" y="144779"/>
                </a:lnTo>
                <a:lnTo>
                  <a:pt x="1523" y="144779"/>
                </a:lnTo>
                <a:lnTo>
                  <a:pt x="1523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672083" y="4571"/>
                </a:lnTo>
                <a:lnTo>
                  <a:pt x="672083" y="3047"/>
                </a:lnTo>
                <a:lnTo>
                  <a:pt x="675131" y="4571"/>
                </a:lnTo>
                <a:lnTo>
                  <a:pt x="675131" y="144779"/>
                </a:lnTo>
                <a:lnTo>
                  <a:pt x="676655" y="144779"/>
                </a:lnTo>
                <a:close/>
              </a:path>
              <a:path w="676910" h="144780">
                <a:moveTo>
                  <a:pt x="4571" y="4571"/>
                </a:moveTo>
                <a:lnTo>
                  <a:pt x="4571" y="3047"/>
                </a:lnTo>
                <a:lnTo>
                  <a:pt x="1523" y="4571"/>
                </a:lnTo>
                <a:lnTo>
                  <a:pt x="4571" y="4571"/>
                </a:lnTo>
                <a:close/>
              </a:path>
              <a:path w="676910" h="144780">
                <a:moveTo>
                  <a:pt x="4571" y="140207"/>
                </a:moveTo>
                <a:lnTo>
                  <a:pt x="4571" y="4571"/>
                </a:lnTo>
                <a:lnTo>
                  <a:pt x="1523" y="4571"/>
                </a:lnTo>
                <a:lnTo>
                  <a:pt x="1523" y="140207"/>
                </a:lnTo>
                <a:lnTo>
                  <a:pt x="4571" y="140207"/>
                </a:lnTo>
                <a:close/>
              </a:path>
              <a:path w="676910" h="144780">
                <a:moveTo>
                  <a:pt x="675131" y="140207"/>
                </a:moveTo>
                <a:lnTo>
                  <a:pt x="1523" y="140207"/>
                </a:lnTo>
                <a:lnTo>
                  <a:pt x="4571" y="143255"/>
                </a:lnTo>
                <a:lnTo>
                  <a:pt x="4571" y="144779"/>
                </a:lnTo>
                <a:lnTo>
                  <a:pt x="672083" y="144779"/>
                </a:lnTo>
                <a:lnTo>
                  <a:pt x="672083" y="143255"/>
                </a:lnTo>
                <a:lnTo>
                  <a:pt x="675131" y="140207"/>
                </a:lnTo>
                <a:close/>
              </a:path>
              <a:path w="676910" h="144780">
                <a:moveTo>
                  <a:pt x="4571" y="144779"/>
                </a:moveTo>
                <a:lnTo>
                  <a:pt x="4571" y="143255"/>
                </a:lnTo>
                <a:lnTo>
                  <a:pt x="1523" y="140207"/>
                </a:lnTo>
                <a:lnTo>
                  <a:pt x="1523" y="144779"/>
                </a:lnTo>
                <a:lnTo>
                  <a:pt x="4571" y="144779"/>
                </a:lnTo>
                <a:close/>
              </a:path>
              <a:path w="676910" h="144780">
                <a:moveTo>
                  <a:pt x="675131" y="4571"/>
                </a:moveTo>
                <a:lnTo>
                  <a:pt x="672083" y="3047"/>
                </a:lnTo>
                <a:lnTo>
                  <a:pt x="672083" y="4571"/>
                </a:lnTo>
                <a:lnTo>
                  <a:pt x="675131" y="4571"/>
                </a:lnTo>
                <a:close/>
              </a:path>
              <a:path w="676910" h="144780">
                <a:moveTo>
                  <a:pt x="675131" y="140207"/>
                </a:moveTo>
                <a:lnTo>
                  <a:pt x="675131" y="4571"/>
                </a:lnTo>
                <a:lnTo>
                  <a:pt x="672083" y="4571"/>
                </a:lnTo>
                <a:lnTo>
                  <a:pt x="672083" y="140207"/>
                </a:lnTo>
                <a:lnTo>
                  <a:pt x="675131" y="140207"/>
                </a:lnTo>
                <a:close/>
              </a:path>
              <a:path w="676910" h="144780">
                <a:moveTo>
                  <a:pt x="675131" y="144779"/>
                </a:moveTo>
                <a:lnTo>
                  <a:pt x="675131" y="140207"/>
                </a:lnTo>
                <a:lnTo>
                  <a:pt x="672083" y="143255"/>
                </a:lnTo>
                <a:lnTo>
                  <a:pt x="672083" y="144779"/>
                </a:lnTo>
                <a:lnTo>
                  <a:pt x="675131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64890" y="1997455"/>
            <a:ext cx="1030605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630555" algn="l"/>
              </a:tabLst>
            </a:pPr>
            <a:r>
              <a:rPr sz="700" spc="-10" dirty="0">
                <a:latin typeface="Calibri"/>
                <a:cs typeface="Calibri"/>
              </a:rPr>
              <a:t>Applications	</a:t>
            </a:r>
            <a:r>
              <a:rPr sz="700" spc="-5" dirty="0">
                <a:latin typeface="Calibri"/>
                <a:cs typeface="Calibri"/>
              </a:rPr>
              <a:t>User</a:t>
            </a:r>
            <a:r>
              <a:rPr sz="700" spc="-8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Space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47544" y="2264663"/>
            <a:ext cx="676910" cy="146685"/>
          </a:xfrm>
          <a:custGeom>
            <a:avLst/>
            <a:gdLst/>
            <a:ahLst/>
            <a:cxnLst/>
            <a:rect l="l" t="t" r="r" b="b"/>
            <a:pathLst>
              <a:path w="676910" h="146685">
                <a:moveTo>
                  <a:pt x="676655" y="146303"/>
                </a:moveTo>
                <a:lnTo>
                  <a:pt x="676655" y="0"/>
                </a:lnTo>
                <a:lnTo>
                  <a:pt x="0" y="0"/>
                </a:lnTo>
                <a:lnTo>
                  <a:pt x="0" y="146303"/>
                </a:lnTo>
                <a:lnTo>
                  <a:pt x="1523" y="146303"/>
                </a:lnTo>
                <a:lnTo>
                  <a:pt x="1523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672083" y="4571"/>
                </a:lnTo>
                <a:lnTo>
                  <a:pt x="672083" y="3047"/>
                </a:lnTo>
                <a:lnTo>
                  <a:pt x="675131" y="4571"/>
                </a:lnTo>
                <a:lnTo>
                  <a:pt x="675131" y="146303"/>
                </a:lnTo>
                <a:lnTo>
                  <a:pt x="676655" y="146303"/>
                </a:lnTo>
                <a:close/>
              </a:path>
              <a:path w="676910" h="146685">
                <a:moveTo>
                  <a:pt x="4571" y="4571"/>
                </a:moveTo>
                <a:lnTo>
                  <a:pt x="4571" y="3047"/>
                </a:lnTo>
                <a:lnTo>
                  <a:pt x="1523" y="4571"/>
                </a:lnTo>
                <a:lnTo>
                  <a:pt x="4571" y="4571"/>
                </a:lnTo>
                <a:close/>
              </a:path>
              <a:path w="676910" h="146685">
                <a:moveTo>
                  <a:pt x="4571" y="140207"/>
                </a:moveTo>
                <a:lnTo>
                  <a:pt x="4571" y="4571"/>
                </a:lnTo>
                <a:lnTo>
                  <a:pt x="1523" y="4571"/>
                </a:lnTo>
                <a:lnTo>
                  <a:pt x="1523" y="140207"/>
                </a:lnTo>
                <a:lnTo>
                  <a:pt x="4571" y="140207"/>
                </a:lnTo>
                <a:close/>
              </a:path>
              <a:path w="676910" h="146685">
                <a:moveTo>
                  <a:pt x="675131" y="140207"/>
                </a:moveTo>
                <a:lnTo>
                  <a:pt x="1523" y="140207"/>
                </a:lnTo>
                <a:lnTo>
                  <a:pt x="4571" y="143255"/>
                </a:lnTo>
                <a:lnTo>
                  <a:pt x="4571" y="146303"/>
                </a:lnTo>
                <a:lnTo>
                  <a:pt x="672083" y="146303"/>
                </a:lnTo>
                <a:lnTo>
                  <a:pt x="672083" y="143255"/>
                </a:lnTo>
                <a:lnTo>
                  <a:pt x="675131" y="140207"/>
                </a:lnTo>
                <a:close/>
              </a:path>
              <a:path w="676910" h="146685">
                <a:moveTo>
                  <a:pt x="4571" y="146303"/>
                </a:moveTo>
                <a:lnTo>
                  <a:pt x="4571" y="143255"/>
                </a:lnTo>
                <a:lnTo>
                  <a:pt x="1523" y="140207"/>
                </a:lnTo>
                <a:lnTo>
                  <a:pt x="1523" y="146303"/>
                </a:lnTo>
                <a:lnTo>
                  <a:pt x="4571" y="146303"/>
                </a:lnTo>
                <a:close/>
              </a:path>
              <a:path w="676910" h="146685">
                <a:moveTo>
                  <a:pt x="675131" y="4571"/>
                </a:moveTo>
                <a:lnTo>
                  <a:pt x="672083" y="3047"/>
                </a:lnTo>
                <a:lnTo>
                  <a:pt x="672083" y="4571"/>
                </a:lnTo>
                <a:lnTo>
                  <a:pt x="675131" y="4571"/>
                </a:lnTo>
                <a:close/>
              </a:path>
              <a:path w="676910" h="146685">
                <a:moveTo>
                  <a:pt x="675131" y="140207"/>
                </a:moveTo>
                <a:lnTo>
                  <a:pt x="675131" y="4571"/>
                </a:lnTo>
                <a:lnTo>
                  <a:pt x="672083" y="4571"/>
                </a:lnTo>
                <a:lnTo>
                  <a:pt x="672083" y="140207"/>
                </a:lnTo>
                <a:lnTo>
                  <a:pt x="675131" y="140207"/>
                </a:lnTo>
                <a:close/>
              </a:path>
              <a:path w="676910" h="146685">
                <a:moveTo>
                  <a:pt x="675131" y="146303"/>
                </a:moveTo>
                <a:lnTo>
                  <a:pt x="675131" y="140207"/>
                </a:lnTo>
                <a:lnTo>
                  <a:pt x="672083" y="143255"/>
                </a:lnTo>
                <a:lnTo>
                  <a:pt x="672083" y="146303"/>
                </a:lnTo>
                <a:lnTo>
                  <a:pt x="675131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64890" y="2277871"/>
            <a:ext cx="440055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15" dirty="0">
                <a:latin typeface="Calibri"/>
                <a:cs typeface="Calibri"/>
              </a:rPr>
              <a:t>System</a:t>
            </a:r>
            <a:r>
              <a:rPr sz="700" spc="-5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Calls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15667" y="2548127"/>
            <a:ext cx="196850" cy="167640"/>
          </a:xfrm>
          <a:custGeom>
            <a:avLst/>
            <a:gdLst/>
            <a:ahLst/>
            <a:cxnLst/>
            <a:rect l="l" t="t" r="r" b="b"/>
            <a:pathLst>
              <a:path w="196850" h="167639">
                <a:moveTo>
                  <a:pt x="0" y="0"/>
                </a:moveTo>
                <a:lnTo>
                  <a:pt x="0" y="167639"/>
                </a:lnTo>
                <a:lnTo>
                  <a:pt x="196595" y="167639"/>
                </a:lnTo>
                <a:lnTo>
                  <a:pt x="1965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4144" y="2545079"/>
            <a:ext cx="201295" cy="173990"/>
          </a:xfrm>
          <a:custGeom>
            <a:avLst/>
            <a:gdLst/>
            <a:ahLst/>
            <a:cxnLst/>
            <a:rect l="l" t="t" r="r" b="b"/>
            <a:pathLst>
              <a:path w="201294" h="173989">
                <a:moveTo>
                  <a:pt x="201167" y="173735"/>
                </a:moveTo>
                <a:lnTo>
                  <a:pt x="201167" y="0"/>
                </a:lnTo>
                <a:lnTo>
                  <a:pt x="0" y="0"/>
                </a:lnTo>
                <a:lnTo>
                  <a:pt x="0" y="173735"/>
                </a:lnTo>
                <a:lnTo>
                  <a:pt x="1523" y="173735"/>
                </a:lnTo>
                <a:lnTo>
                  <a:pt x="1523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195071" y="4571"/>
                </a:lnTo>
                <a:lnTo>
                  <a:pt x="195071" y="3047"/>
                </a:lnTo>
                <a:lnTo>
                  <a:pt x="198119" y="4571"/>
                </a:lnTo>
                <a:lnTo>
                  <a:pt x="198119" y="173735"/>
                </a:lnTo>
                <a:lnTo>
                  <a:pt x="201167" y="173735"/>
                </a:lnTo>
                <a:close/>
              </a:path>
              <a:path w="201294" h="173989">
                <a:moveTo>
                  <a:pt x="4571" y="4571"/>
                </a:moveTo>
                <a:lnTo>
                  <a:pt x="4571" y="3047"/>
                </a:lnTo>
                <a:lnTo>
                  <a:pt x="1523" y="4571"/>
                </a:lnTo>
                <a:lnTo>
                  <a:pt x="4571" y="4571"/>
                </a:lnTo>
                <a:close/>
              </a:path>
              <a:path w="201294" h="173989">
                <a:moveTo>
                  <a:pt x="4571" y="167639"/>
                </a:moveTo>
                <a:lnTo>
                  <a:pt x="4571" y="4571"/>
                </a:lnTo>
                <a:lnTo>
                  <a:pt x="1523" y="4571"/>
                </a:lnTo>
                <a:lnTo>
                  <a:pt x="1523" y="167639"/>
                </a:lnTo>
                <a:lnTo>
                  <a:pt x="4571" y="167639"/>
                </a:lnTo>
                <a:close/>
              </a:path>
              <a:path w="201294" h="173989">
                <a:moveTo>
                  <a:pt x="198119" y="167639"/>
                </a:moveTo>
                <a:lnTo>
                  <a:pt x="1523" y="167639"/>
                </a:lnTo>
                <a:lnTo>
                  <a:pt x="4571" y="170687"/>
                </a:lnTo>
                <a:lnTo>
                  <a:pt x="4571" y="173735"/>
                </a:lnTo>
                <a:lnTo>
                  <a:pt x="195071" y="173735"/>
                </a:lnTo>
                <a:lnTo>
                  <a:pt x="195071" y="170687"/>
                </a:lnTo>
                <a:lnTo>
                  <a:pt x="198119" y="167639"/>
                </a:lnTo>
                <a:close/>
              </a:path>
              <a:path w="201294" h="173989">
                <a:moveTo>
                  <a:pt x="4571" y="173735"/>
                </a:moveTo>
                <a:lnTo>
                  <a:pt x="4571" y="170687"/>
                </a:lnTo>
                <a:lnTo>
                  <a:pt x="1523" y="167639"/>
                </a:lnTo>
                <a:lnTo>
                  <a:pt x="1523" y="173735"/>
                </a:lnTo>
                <a:lnTo>
                  <a:pt x="4571" y="173735"/>
                </a:lnTo>
                <a:close/>
              </a:path>
              <a:path w="201294" h="173989">
                <a:moveTo>
                  <a:pt x="198119" y="4571"/>
                </a:moveTo>
                <a:lnTo>
                  <a:pt x="195071" y="3047"/>
                </a:lnTo>
                <a:lnTo>
                  <a:pt x="195071" y="4571"/>
                </a:lnTo>
                <a:lnTo>
                  <a:pt x="198119" y="4571"/>
                </a:lnTo>
                <a:close/>
              </a:path>
              <a:path w="201294" h="173989">
                <a:moveTo>
                  <a:pt x="198119" y="167639"/>
                </a:moveTo>
                <a:lnTo>
                  <a:pt x="198119" y="4571"/>
                </a:lnTo>
                <a:lnTo>
                  <a:pt x="195071" y="4571"/>
                </a:lnTo>
                <a:lnTo>
                  <a:pt x="195071" y="167639"/>
                </a:lnTo>
                <a:lnTo>
                  <a:pt x="198119" y="167639"/>
                </a:lnTo>
                <a:close/>
              </a:path>
              <a:path w="201294" h="173989">
                <a:moveTo>
                  <a:pt x="198119" y="173735"/>
                </a:moveTo>
                <a:lnTo>
                  <a:pt x="198119" y="167639"/>
                </a:lnTo>
                <a:lnTo>
                  <a:pt x="195071" y="170687"/>
                </a:lnTo>
                <a:lnTo>
                  <a:pt x="195071" y="173735"/>
                </a:lnTo>
                <a:lnTo>
                  <a:pt x="19811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38855" y="2548127"/>
            <a:ext cx="195580" cy="167640"/>
          </a:xfrm>
          <a:custGeom>
            <a:avLst/>
            <a:gdLst/>
            <a:ahLst/>
            <a:cxnLst/>
            <a:rect l="l" t="t" r="r" b="b"/>
            <a:pathLst>
              <a:path w="195580" h="167639">
                <a:moveTo>
                  <a:pt x="0" y="0"/>
                </a:moveTo>
                <a:lnTo>
                  <a:pt x="0" y="167639"/>
                </a:lnTo>
                <a:lnTo>
                  <a:pt x="195071" y="167639"/>
                </a:lnTo>
                <a:lnTo>
                  <a:pt x="195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35807" y="2545079"/>
            <a:ext cx="201295" cy="173990"/>
          </a:xfrm>
          <a:custGeom>
            <a:avLst/>
            <a:gdLst/>
            <a:ahLst/>
            <a:cxnLst/>
            <a:rect l="l" t="t" r="r" b="b"/>
            <a:pathLst>
              <a:path w="201294" h="173989">
                <a:moveTo>
                  <a:pt x="201167" y="173735"/>
                </a:moveTo>
                <a:lnTo>
                  <a:pt x="201167" y="0"/>
                </a:lnTo>
                <a:lnTo>
                  <a:pt x="0" y="0"/>
                </a:lnTo>
                <a:lnTo>
                  <a:pt x="0" y="173735"/>
                </a:lnTo>
                <a:lnTo>
                  <a:pt x="3047" y="173735"/>
                </a:lnTo>
                <a:lnTo>
                  <a:pt x="3047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196595" y="4571"/>
                </a:lnTo>
                <a:lnTo>
                  <a:pt x="196595" y="3047"/>
                </a:lnTo>
                <a:lnTo>
                  <a:pt x="198119" y="4571"/>
                </a:lnTo>
                <a:lnTo>
                  <a:pt x="198119" y="173735"/>
                </a:lnTo>
                <a:lnTo>
                  <a:pt x="201167" y="173735"/>
                </a:lnTo>
                <a:close/>
              </a:path>
              <a:path w="201294" h="173989">
                <a:moveTo>
                  <a:pt x="4571" y="4571"/>
                </a:moveTo>
                <a:lnTo>
                  <a:pt x="4571" y="3047"/>
                </a:lnTo>
                <a:lnTo>
                  <a:pt x="3047" y="4571"/>
                </a:lnTo>
                <a:lnTo>
                  <a:pt x="4571" y="4571"/>
                </a:lnTo>
                <a:close/>
              </a:path>
              <a:path w="201294" h="173989">
                <a:moveTo>
                  <a:pt x="4571" y="167639"/>
                </a:moveTo>
                <a:lnTo>
                  <a:pt x="4571" y="4571"/>
                </a:lnTo>
                <a:lnTo>
                  <a:pt x="3047" y="4571"/>
                </a:lnTo>
                <a:lnTo>
                  <a:pt x="3047" y="167639"/>
                </a:lnTo>
                <a:lnTo>
                  <a:pt x="4571" y="167639"/>
                </a:lnTo>
                <a:close/>
              </a:path>
              <a:path w="201294" h="173989">
                <a:moveTo>
                  <a:pt x="198119" y="167639"/>
                </a:moveTo>
                <a:lnTo>
                  <a:pt x="3047" y="167639"/>
                </a:lnTo>
                <a:lnTo>
                  <a:pt x="4571" y="170687"/>
                </a:lnTo>
                <a:lnTo>
                  <a:pt x="4571" y="173735"/>
                </a:lnTo>
                <a:lnTo>
                  <a:pt x="196595" y="173735"/>
                </a:lnTo>
                <a:lnTo>
                  <a:pt x="196595" y="170687"/>
                </a:lnTo>
                <a:lnTo>
                  <a:pt x="198119" y="167639"/>
                </a:lnTo>
                <a:close/>
              </a:path>
              <a:path w="201294" h="173989">
                <a:moveTo>
                  <a:pt x="4571" y="173735"/>
                </a:moveTo>
                <a:lnTo>
                  <a:pt x="4571" y="170687"/>
                </a:lnTo>
                <a:lnTo>
                  <a:pt x="3047" y="167639"/>
                </a:lnTo>
                <a:lnTo>
                  <a:pt x="3047" y="173735"/>
                </a:lnTo>
                <a:lnTo>
                  <a:pt x="4571" y="173735"/>
                </a:lnTo>
                <a:close/>
              </a:path>
              <a:path w="201294" h="173989">
                <a:moveTo>
                  <a:pt x="198119" y="4571"/>
                </a:moveTo>
                <a:lnTo>
                  <a:pt x="196595" y="3047"/>
                </a:lnTo>
                <a:lnTo>
                  <a:pt x="196595" y="4571"/>
                </a:lnTo>
                <a:lnTo>
                  <a:pt x="198119" y="4571"/>
                </a:lnTo>
                <a:close/>
              </a:path>
              <a:path w="201294" h="173989">
                <a:moveTo>
                  <a:pt x="198119" y="167639"/>
                </a:moveTo>
                <a:lnTo>
                  <a:pt x="198119" y="4571"/>
                </a:lnTo>
                <a:lnTo>
                  <a:pt x="196595" y="4571"/>
                </a:lnTo>
                <a:lnTo>
                  <a:pt x="196595" y="167639"/>
                </a:lnTo>
                <a:lnTo>
                  <a:pt x="198119" y="167639"/>
                </a:lnTo>
                <a:close/>
              </a:path>
              <a:path w="201294" h="173989">
                <a:moveTo>
                  <a:pt x="198119" y="173735"/>
                </a:moveTo>
                <a:lnTo>
                  <a:pt x="198119" y="167639"/>
                </a:lnTo>
                <a:lnTo>
                  <a:pt x="196595" y="170687"/>
                </a:lnTo>
                <a:lnTo>
                  <a:pt x="196595" y="173735"/>
                </a:lnTo>
                <a:lnTo>
                  <a:pt x="19811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58439" y="2548127"/>
            <a:ext cx="195580" cy="167640"/>
          </a:xfrm>
          <a:custGeom>
            <a:avLst/>
            <a:gdLst/>
            <a:ahLst/>
            <a:cxnLst/>
            <a:rect l="l" t="t" r="r" b="b"/>
            <a:pathLst>
              <a:path w="195580" h="167639">
                <a:moveTo>
                  <a:pt x="0" y="0"/>
                </a:moveTo>
                <a:lnTo>
                  <a:pt x="0" y="167639"/>
                </a:lnTo>
                <a:lnTo>
                  <a:pt x="195071" y="167639"/>
                </a:lnTo>
                <a:lnTo>
                  <a:pt x="195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55391" y="2545079"/>
            <a:ext cx="201295" cy="173990"/>
          </a:xfrm>
          <a:custGeom>
            <a:avLst/>
            <a:gdLst/>
            <a:ahLst/>
            <a:cxnLst/>
            <a:rect l="l" t="t" r="r" b="b"/>
            <a:pathLst>
              <a:path w="201294" h="173989">
                <a:moveTo>
                  <a:pt x="201167" y="173735"/>
                </a:moveTo>
                <a:lnTo>
                  <a:pt x="201167" y="0"/>
                </a:lnTo>
                <a:lnTo>
                  <a:pt x="0" y="0"/>
                </a:lnTo>
                <a:lnTo>
                  <a:pt x="0" y="173735"/>
                </a:lnTo>
                <a:lnTo>
                  <a:pt x="3047" y="173735"/>
                </a:lnTo>
                <a:lnTo>
                  <a:pt x="3047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196595" y="4571"/>
                </a:lnTo>
                <a:lnTo>
                  <a:pt x="196595" y="3047"/>
                </a:lnTo>
                <a:lnTo>
                  <a:pt x="198119" y="4571"/>
                </a:lnTo>
                <a:lnTo>
                  <a:pt x="198119" y="173735"/>
                </a:lnTo>
                <a:lnTo>
                  <a:pt x="201167" y="173735"/>
                </a:lnTo>
                <a:close/>
              </a:path>
              <a:path w="201294" h="173989">
                <a:moveTo>
                  <a:pt x="4571" y="4571"/>
                </a:moveTo>
                <a:lnTo>
                  <a:pt x="4571" y="3047"/>
                </a:lnTo>
                <a:lnTo>
                  <a:pt x="3047" y="4571"/>
                </a:lnTo>
                <a:lnTo>
                  <a:pt x="4571" y="4571"/>
                </a:lnTo>
                <a:close/>
              </a:path>
              <a:path w="201294" h="173989">
                <a:moveTo>
                  <a:pt x="4571" y="167639"/>
                </a:moveTo>
                <a:lnTo>
                  <a:pt x="4571" y="4571"/>
                </a:lnTo>
                <a:lnTo>
                  <a:pt x="3047" y="4571"/>
                </a:lnTo>
                <a:lnTo>
                  <a:pt x="3047" y="167639"/>
                </a:lnTo>
                <a:lnTo>
                  <a:pt x="4571" y="167639"/>
                </a:lnTo>
                <a:close/>
              </a:path>
              <a:path w="201294" h="173989">
                <a:moveTo>
                  <a:pt x="198119" y="167639"/>
                </a:moveTo>
                <a:lnTo>
                  <a:pt x="3047" y="167639"/>
                </a:lnTo>
                <a:lnTo>
                  <a:pt x="4571" y="170687"/>
                </a:lnTo>
                <a:lnTo>
                  <a:pt x="4571" y="173735"/>
                </a:lnTo>
                <a:lnTo>
                  <a:pt x="196595" y="173735"/>
                </a:lnTo>
                <a:lnTo>
                  <a:pt x="196595" y="170687"/>
                </a:lnTo>
                <a:lnTo>
                  <a:pt x="198119" y="167639"/>
                </a:lnTo>
                <a:close/>
              </a:path>
              <a:path w="201294" h="173989">
                <a:moveTo>
                  <a:pt x="4571" y="173735"/>
                </a:moveTo>
                <a:lnTo>
                  <a:pt x="4571" y="170687"/>
                </a:lnTo>
                <a:lnTo>
                  <a:pt x="3047" y="167639"/>
                </a:lnTo>
                <a:lnTo>
                  <a:pt x="3047" y="173735"/>
                </a:lnTo>
                <a:lnTo>
                  <a:pt x="4571" y="173735"/>
                </a:lnTo>
                <a:close/>
              </a:path>
              <a:path w="201294" h="173989">
                <a:moveTo>
                  <a:pt x="198119" y="4571"/>
                </a:moveTo>
                <a:lnTo>
                  <a:pt x="196595" y="3047"/>
                </a:lnTo>
                <a:lnTo>
                  <a:pt x="196595" y="4571"/>
                </a:lnTo>
                <a:lnTo>
                  <a:pt x="198119" y="4571"/>
                </a:lnTo>
                <a:close/>
              </a:path>
              <a:path w="201294" h="173989">
                <a:moveTo>
                  <a:pt x="198119" y="167639"/>
                </a:moveTo>
                <a:lnTo>
                  <a:pt x="198119" y="4571"/>
                </a:lnTo>
                <a:lnTo>
                  <a:pt x="196595" y="4571"/>
                </a:lnTo>
                <a:lnTo>
                  <a:pt x="196595" y="167639"/>
                </a:lnTo>
                <a:lnTo>
                  <a:pt x="198119" y="167639"/>
                </a:lnTo>
                <a:close/>
              </a:path>
              <a:path w="201294" h="173989">
                <a:moveTo>
                  <a:pt x="198119" y="173735"/>
                </a:moveTo>
                <a:lnTo>
                  <a:pt x="198119" y="167639"/>
                </a:lnTo>
                <a:lnTo>
                  <a:pt x="196595" y="170687"/>
                </a:lnTo>
                <a:lnTo>
                  <a:pt x="196595" y="173735"/>
                </a:lnTo>
                <a:lnTo>
                  <a:pt x="19811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78023" y="2548127"/>
            <a:ext cx="195580" cy="167640"/>
          </a:xfrm>
          <a:custGeom>
            <a:avLst/>
            <a:gdLst/>
            <a:ahLst/>
            <a:cxnLst/>
            <a:rect l="l" t="t" r="r" b="b"/>
            <a:pathLst>
              <a:path w="195580" h="167639">
                <a:moveTo>
                  <a:pt x="0" y="0"/>
                </a:moveTo>
                <a:lnTo>
                  <a:pt x="0" y="167639"/>
                </a:lnTo>
                <a:lnTo>
                  <a:pt x="195071" y="167639"/>
                </a:lnTo>
                <a:lnTo>
                  <a:pt x="195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74975" y="2545079"/>
            <a:ext cx="201295" cy="173990"/>
          </a:xfrm>
          <a:custGeom>
            <a:avLst/>
            <a:gdLst/>
            <a:ahLst/>
            <a:cxnLst/>
            <a:rect l="l" t="t" r="r" b="b"/>
            <a:pathLst>
              <a:path w="201294" h="173989">
                <a:moveTo>
                  <a:pt x="201167" y="173735"/>
                </a:moveTo>
                <a:lnTo>
                  <a:pt x="201167" y="0"/>
                </a:lnTo>
                <a:lnTo>
                  <a:pt x="0" y="0"/>
                </a:lnTo>
                <a:lnTo>
                  <a:pt x="0" y="173735"/>
                </a:lnTo>
                <a:lnTo>
                  <a:pt x="3047" y="173735"/>
                </a:lnTo>
                <a:lnTo>
                  <a:pt x="3047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196595" y="4571"/>
                </a:lnTo>
                <a:lnTo>
                  <a:pt x="196595" y="3047"/>
                </a:lnTo>
                <a:lnTo>
                  <a:pt x="198119" y="4571"/>
                </a:lnTo>
                <a:lnTo>
                  <a:pt x="198119" y="173735"/>
                </a:lnTo>
                <a:lnTo>
                  <a:pt x="201167" y="173735"/>
                </a:lnTo>
                <a:close/>
              </a:path>
              <a:path w="201294" h="173989">
                <a:moveTo>
                  <a:pt x="4571" y="4571"/>
                </a:moveTo>
                <a:lnTo>
                  <a:pt x="4571" y="3047"/>
                </a:lnTo>
                <a:lnTo>
                  <a:pt x="3047" y="4571"/>
                </a:lnTo>
                <a:lnTo>
                  <a:pt x="4571" y="4571"/>
                </a:lnTo>
                <a:close/>
              </a:path>
              <a:path w="201294" h="173989">
                <a:moveTo>
                  <a:pt x="4571" y="167639"/>
                </a:moveTo>
                <a:lnTo>
                  <a:pt x="4571" y="4571"/>
                </a:lnTo>
                <a:lnTo>
                  <a:pt x="3047" y="4571"/>
                </a:lnTo>
                <a:lnTo>
                  <a:pt x="3047" y="167639"/>
                </a:lnTo>
                <a:lnTo>
                  <a:pt x="4571" y="167639"/>
                </a:lnTo>
                <a:close/>
              </a:path>
              <a:path w="201294" h="173989">
                <a:moveTo>
                  <a:pt x="198119" y="167639"/>
                </a:moveTo>
                <a:lnTo>
                  <a:pt x="3047" y="167639"/>
                </a:lnTo>
                <a:lnTo>
                  <a:pt x="4571" y="170687"/>
                </a:lnTo>
                <a:lnTo>
                  <a:pt x="4571" y="173735"/>
                </a:lnTo>
                <a:lnTo>
                  <a:pt x="196595" y="173735"/>
                </a:lnTo>
                <a:lnTo>
                  <a:pt x="196595" y="170687"/>
                </a:lnTo>
                <a:lnTo>
                  <a:pt x="198119" y="167639"/>
                </a:lnTo>
                <a:close/>
              </a:path>
              <a:path w="201294" h="173989">
                <a:moveTo>
                  <a:pt x="4571" y="173735"/>
                </a:moveTo>
                <a:lnTo>
                  <a:pt x="4571" y="170687"/>
                </a:lnTo>
                <a:lnTo>
                  <a:pt x="3047" y="167639"/>
                </a:lnTo>
                <a:lnTo>
                  <a:pt x="3047" y="173735"/>
                </a:lnTo>
                <a:lnTo>
                  <a:pt x="4571" y="173735"/>
                </a:lnTo>
                <a:close/>
              </a:path>
              <a:path w="201294" h="173989">
                <a:moveTo>
                  <a:pt x="198119" y="4571"/>
                </a:moveTo>
                <a:lnTo>
                  <a:pt x="196595" y="3047"/>
                </a:lnTo>
                <a:lnTo>
                  <a:pt x="196595" y="4571"/>
                </a:lnTo>
                <a:lnTo>
                  <a:pt x="198119" y="4571"/>
                </a:lnTo>
                <a:close/>
              </a:path>
              <a:path w="201294" h="173989">
                <a:moveTo>
                  <a:pt x="198119" y="167639"/>
                </a:moveTo>
                <a:lnTo>
                  <a:pt x="198119" y="4571"/>
                </a:lnTo>
                <a:lnTo>
                  <a:pt x="196595" y="4571"/>
                </a:lnTo>
                <a:lnTo>
                  <a:pt x="196595" y="167639"/>
                </a:lnTo>
                <a:lnTo>
                  <a:pt x="198119" y="167639"/>
                </a:lnTo>
                <a:close/>
              </a:path>
              <a:path w="201294" h="173989">
                <a:moveTo>
                  <a:pt x="198119" y="173735"/>
                </a:moveTo>
                <a:lnTo>
                  <a:pt x="198119" y="167639"/>
                </a:lnTo>
                <a:lnTo>
                  <a:pt x="196595" y="170687"/>
                </a:lnTo>
                <a:lnTo>
                  <a:pt x="196595" y="173735"/>
                </a:lnTo>
                <a:lnTo>
                  <a:pt x="19811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96083" y="2548127"/>
            <a:ext cx="196850" cy="167640"/>
          </a:xfrm>
          <a:custGeom>
            <a:avLst/>
            <a:gdLst/>
            <a:ahLst/>
            <a:cxnLst/>
            <a:rect l="l" t="t" r="r" b="b"/>
            <a:pathLst>
              <a:path w="196850" h="167639">
                <a:moveTo>
                  <a:pt x="0" y="0"/>
                </a:moveTo>
                <a:lnTo>
                  <a:pt x="0" y="167639"/>
                </a:lnTo>
                <a:lnTo>
                  <a:pt x="196595" y="167639"/>
                </a:lnTo>
                <a:lnTo>
                  <a:pt x="1965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94560" y="2545079"/>
            <a:ext cx="201295" cy="173990"/>
          </a:xfrm>
          <a:custGeom>
            <a:avLst/>
            <a:gdLst/>
            <a:ahLst/>
            <a:cxnLst/>
            <a:rect l="l" t="t" r="r" b="b"/>
            <a:pathLst>
              <a:path w="201294" h="173989">
                <a:moveTo>
                  <a:pt x="201167" y="173735"/>
                </a:moveTo>
                <a:lnTo>
                  <a:pt x="201167" y="0"/>
                </a:lnTo>
                <a:lnTo>
                  <a:pt x="0" y="0"/>
                </a:lnTo>
                <a:lnTo>
                  <a:pt x="0" y="173735"/>
                </a:lnTo>
                <a:lnTo>
                  <a:pt x="1523" y="173735"/>
                </a:lnTo>
                <a:lnTo>
                  <a:pt x="1523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195071" y="4571"/>
                </a:lnTo>
                <a:lnTo>
                  <a:pt x="195071" y="3047"/>
                </a:lnTo>
                <a:lnTo>
                  <a:pt x="198119" y="4571"/>
                </a:lnTo>
                <a:lnTo>
                  <a:pt x="198119" y="173735"/>
                </a:lnTo>
                <a:lnTo>
                  <a:pt x="201167" y="173735"/>
                </a:lnTo>
                <a:close/>
              </a:path>
              <a:path w="201294" h="173989">
                <a:moveTo>
                  <a:pt x="4571" y="4571"/>
                </a:moveTo>
                <a:lnTo>
                  <a:pt x="4571" y="3047"/>
                </a:lnTo>
                <a:lnTo>
                  <a:pt x="1523" y="4571"/>
                </a:lnTo>
                <a:lnTo>
                  <a:pt x="4571" y="4571"/>
                </a:lnTo>
                <a:close/>
              </a:path>
              <a:path w="201294" h="173989">
                <a:moveTo>
                  <a:pt x="4571" y="167639"/>
                </a:moveTo>
                <a:lnTo>
                  <a:pt x="4571" y="4571"/>
                </a:lnTo>
                <a:lnTo>
                  <a:pt x="1523" y="4571"/>
                </a:lnTo>
                <a:lnTo>
                  <a:pt x="1523" y="167639"/>
                </a:lnTo>
                <a:lnTo>
                  <a:pt x="4571" y="167639"/>
                </a:lnTo>
                <a:close/>
              </a:path>
              <a:path w="201294" h="173989">
                <a:moveTo>
                  <a:pt x="198119" y="167639"/>
                </a:moveTo>
                <a:lnTo>
                  <a:pt x="1523" y="167639"/>
                </a:lnTo>
                <a:lnTo>
                  <a:pt x="4571" y="170687"/>
                </a:lnTo>
                <a:lnTo>
                  <a:pt x="4571" y="173735"/>
                </a:lnTo>
                <a:lnTo>
                  <a:pt x="195071" y="173735"/>
                </a:lnTo>
                <a:lnTo>
                  <a:pt x="195071" y="170687"/>
                </a:lnTo>
                <a:lnTo>
                  <a:pt x="198119" y="167639"/>
                </a:lnTo>
                <a:close/>
              </a:path>
              <a:path w="201294" h="173989">
                <a:moveTo>
                  <a:pt x="4571" y="173735"/>
                </a:moveTo>
                <a:lnTo>
                  <a:pt x="4571" y="170687"/>
                </a:lnTo>
                <a:lnTo>
                  <a:pt x="1523" y="167639"/>
                </a:lnTo>
                <a:lnTo>
                  <a:pt x="1523" y="173735"/>
                </a:lnTo>
                <a:lnTo>
                  <a:pt x="4571" y="173735"/>
                </a:lnTo>
                <a:close/>
              </a:path>
              <a:path w="201294" h="173989">
                <a:moveTo>
                  <a:pt x="198119" y="4571"/>
                </a:moveTo>
                <a:lnTo>
                  <a:pt x="195071" y="3047"/>
                </a:lnTo>
                <a:lnTo>
                  <a:pt x="195071" y="4571"/>
                </a:lnTo>
                <a:lnTo>
                  <a:pt x="198119" y="4571"/>
                </a:lnTo>
                <a:close/>
              </a:path>
              <a:path w="201294" h="173989">
                <a:moveTo>
                  <a:pt x="198119" y="167639"/>
                </a:moveTo>
                <a:lnTo>
                  <a:pt x="198119" y="4571"/>
                </a:lnTo>
                <a:lnTo>
                  <a:pt x="195071" y="4571"/>
                </a:lnTo>
                <a:lnTo>
                  <a:pt x="195071" y="167639"/>
                </a:lnTo>
                <a:lnTo>
                  <a:pt x="198119" y="167639"/>
                </a:lnTo>
                <a:close/>
              </a:path>
              <a:path w="201294" h="173989">
                <a:moveTo>
                  <a:pt x="198119" y="173735"/>
                </a:moveTo>
                <a:lnTo>
                  <a:pt x="198119" y="167639"/>
                </a:lnTo>
                <a:lnTo>
                  <a:pt x="195071" y="170687"/>
                </a:lnTo>
                <a:lnTo>
                  <a:pt x="195071" y="173735"/>
                </a:lnTo>
                <a:lnTo>
                  <a:pt x="19811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43300" y="2548127"/>
            <a:ext cx="196850" cy="167640"/>
          </a:xfrm>
          <a:custGeom>
            <a:avLst/>
            <a:gdLst/>
            <a:ahLst/>
            <a:cxnLst/>
            <a:rect l="l" t="t" r="r" b="b"/>
            <a:pathLst>
              <a:path w="196850" h="167639">
                <a:moveTo>
                  <a:pt x="0" y="0"/>
                </a:moveTo>
                <a:lnTo>
                  <a:pt x="0" y="167639"/>
                </a:lnTo>
                <a:lnTo>
                  <a:pt x="196595" y="167639"/>
                </a:lnTo>
                <a:lnTo>
                  <a:pt x="1965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41776" y="2545079"/>
            <a:ext cx="200025" cy="173990"/>
          </a:xfrm>
          <a:custGeom>
            <a:avLst/>
            <a:gdLst/>
            <a:ahLst/>
            <a:cxnLst/>
            <a:rect l="l" t="t" r="r" b="b"/>
            <a:pathLst>
              <a:path w="200025" h="173989">
                <a:moveTo>
                  <a:pt x="199643" y="173735"/>
                </a:moveTo>
                <a:lnTo>
                  <a:pt x="199643" y="0"/>
                </a:lnTo>
                <a:lnTo>
                  <a:pt x="0" y="0"/>
                </a:lnTo>
                <a:lnTo>
                  <a:pt x="0" y="173735"/>
                </a:lnTo>
                <a:lnTo>
                  <a:pt x="1523" y="173735"/>
                </a:lnTo>
                <a:lnTo>
                  <a:pt x="1523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195071" y="4571"/>
                </a:lnTo>
                <a:lnTo>
                  <a:pt x="195071" y="3047"/>
                </a:lnTo>
                <a:lnTo>
                  <a:pt x="198119" y="4571"/>
                </a:lnTo>
                <a:lnTo>
                  <a:pt x="198119" y="173735"/>
                </a:lnTo>
                <a:lnTo>
                  <a:pt x="199643" y="173735"/>
                </a:lnTo>
                <a:close/>
              </a:path>
              <a:path w="200025" h="173989">
                <a:moveTo>
                  <a:pt x="4571" y="4571"/>
                </a:moveTo>
                <a:lnTo>
                  <a:pt x="4571" y="3047"/>
                </a:lnTo>
                <a:lnTo>
                  <a:pt x="1523" y="4571"/>
                </a:lnTo>
                <a:lnTo>
                  <a:pt x="4571" y="4571"/>
                </a:lnTo>
                <a:close/>
              </a:path>
              <a:path w="200025" h="173989">
                <a:moveTo>
                  <a:pt x="4571" y="167639"/>
                </a:moveTo>
                <a:lnTo>
                  <a:pt x="4571" y="4571"/>
                </a:lnTo>
                <a:lnTo>
                  <a:pt x="1523" y="4571"/>
                </a:lnTo>
                <a:lnTo>
                  <a:pt x="1523" y="167639"/>
                </a:lnTo>
                <a:lnTo>
                  <a:pt x="4571" y="167639"/>
                </a:lnTo>
                <a:close/>
              </a:path>
              <a:path w="200025" h="173989">
                <a:moveTo>
                  <a:pt x="198119" y="167639"/>
                </a:moveTo>
                <a:lnTo>
                  <a:pt x="1523" y="167639"/>
                </a:lnTo>
                <a:lnTo>
                  <a:pt x="4571" y="170687"/>
                </a:lnTo>
                <a:lnTo>
                  <a:pt x="4571" y="173735"/>
                </a:lnTo>
                <a:lnTo>
                  <a:pt x="195071" y="173735"/>
                </a:lnTo>
                <a:lnTo>
                  <a:pt x="195071" y="170687"/>
                </a:lnTo>
                <a:lnTo>
                  <a:pt x="198119" y="167639"/>
                </a:lnTo>
                <a:close/>
              </a:path>
              <a:path w="200025" h="173989">
                <a:moveTo>
                  <a:pt x="4571" y="173735"/>
                </a:moveTo>
                <a:lnTo>
                  <a:pt x="4571" y="170687"/>
                </a:lnTo>
                <a:lnTo>
                  <a:pt x="1523" y="167639"/>
                </a:lnTo>
                <a:lnTo>
                  <a:pt x="1523" y="173735"/>
                </a:lnTo>
                <a:lnTo>
                  <a:pt x="4571" y="173735"/>
                </a:lnTo>
                <a:close/>
              </a:path>
              <a:path w="200025" h="173989">
                <a:moveTo>
                  <a:pt x="198119" y="4571"/>
                </a:moveTo>
                <a:lnTo>
                  <a:pt x="195071" y="3047"/>
                </a:lnTo>
                <a:lnTo>
                  <a:pt x="195071" y="4571"/>
                </a:lnTo>
                <a:lnTo>
                  <a:pt x="198119" y="4571"/>
                </a:lnTo>
                <a:close/>
              </a:path>
              <a:path w="200025" h="173989">
                <a:moveTo>
                  <a:pt x="198119" y="167639"/>
                </a:moveTo>
                <a:lnTo>
                  <a:pt x="198119" y="4571"/>
                </a:lnTo>
                <a:lnTo>
                  <a:pt x="195071" y="4571"/>
                </a:lnTo>
                <a:lnTo>
                  <a:pt x="195071" y="167639"/>
                </a:lnTo>
                <a:lnTo>
                  <a:pt x="198119" y="167639"/>
                </a:lnTo>
                <a:close/>
              </a:path>
              <a:path w="200025" h="173989">
                <a:moveTo>
                  <a:pt x="198119" y="173735"/>
                </a:moveTo>
                <a:lnTo>
                  <a:pt x="198119" y="167639"/>
                </a:lnTo>
                <a:lnTo>
                  <a:pt x="195071" y="170687"/>
                </a:lnTo>
                <a:lnTo>
                  <a:pt x="195071" y="173735"/>
                </a:lnTo>
                <a:lnTo>
                  <a:pt x="19811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90315" y="2548127"/>
            <a:ext cx="196850" cy="167640"/>
          </a:xfrm>
          <a:custGeom>
            <a:avLst/>
            <a:gdLst/>
            <a:ahLst/>
            <a:cxnLst/>
            <a:rect l="l" t="t" r="r" b="b"/>
            <a:pathLst>
              <a:path w="196850" h="167639">
                <a:moveTo>
                  <a:pt x="0" y="0"/>
                </a:moveTo>
                <a:lnTo>
                  <a:pt x="0" y="167639"/>
                </a:lnTo>
                <a:lnTo>
                  <a:pt x="196595" y="167639"/>
                </a:lnTo>
                <a:lnTo>
                  <a:pt x="196595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88791" y="2545079"/>
            <a:ext cx="200025" cy="173990"/>
          </a:xfrm>
          <a:custGeom>
            <a:avLst/>
            <a:gdLst/>
            <a:ahLst/>
            <a:cxnLst/>
            <a:rect l="l" t="t" r="r" b="b"/>
            <a:pathLst>
              <a:path w="200025" h="173989">
                <a:moveTo>
                  <a:pt x="199643" y="173735"/>
                </a:moveTo>
                <a:lnTo>
                  <a:pt x="199643" y="0"/>
                </a:lnTo>
                <a:lnTo>
                  <a:pt x="0" y="0"/>
                </a:lnTo>
                <a:lnTo>
                  <a:pt x="0" y="173735"/>
                </a:lnTo>
                <a:lnTo>
                  <a:pt x="1523" y="173735"/>
                </a:lnTo>
                <a:lnTo>
                  <a:pt x="1523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195071" y="4571"/>
                </a:lnTo>
                <a:lnTo>
                  <a:pt x="195071" y="3047"/>
                </a:lnTo>
                <a:lnTo>
                  <a:pt x="198119" y="4571"/>
                </a:lnTo>
                <a:lnTo>
                  <a:pt x="198119" y="173735"/>
                </a:lnTo>
                <a:lnTo>
                  <a:pt x="199643" y="173735"/>
                </a:lnTo>
                <a:close/>
              </a:path>
              <a:path w="200025" h="173989">
                <a:moveTo>
                  <a:pt x="4571" y="4571"/>
                </a:moveTo>
                <a:lnTo>
                  <a:pt x="4571" y="3047"/>
                </a:lnTo>
                <a:lnTo>
                  <a:pt x="1523" y="4571"/>
                </a:lnTo>
                <a:lnTo>
                  <a:pt x="4571" y="4571"/>
                </a:lnTo>
                <a:close/>
              </a:path>
              <a:path w="200025" h="173989">
                <a:moveTo>
                  <a:pt x="4571" y="167639"/>
                </a:moveTo>
                <a:lnTo>
                  <a:pt x="4571" y="4571"/>
                </a:lnTo>
                <a:lnTo>
                  <a:pt x="1523" y="4571"/>
                </a:lnTo>
                <a:lnTo>
                  <a:pt x="1523" y="167639"/>
                </a:lnTo>
                <a:lnTo>
                  <a:pt x="4571" y="167639"/>
                </a:lnTo>
                <a:close/>
              </a:path>
              <a:path w="200025" h="173989">
                <a:moveTo>
                  <a:pt x="198119" y="167639"/>
                </a:moveTo>
                <a:lnTo>
                  <a:pt x="1523" y="167639"/>
                </a:lnTo>
                <a:lnTo>
                  <a:pt x="4571" y="170687"/>
                </a:lnTo>
                <a:lnTo>
                  <a:pt x="4571" y="173735"/>
                </a:lnTo>
                <a:lnTo>
                  <a:pt x="195071" y="173735"/>
                </a:lnTo>
                <a:lnTo>
                  <a:pt x="195071" y="170687"/>
                </a:lnTo>
                <a:lnTo>
                  <a:pt x="198119" y="167639"/>
                </a:lnTo>
                <a:close/>
              </a:path>
              <a:path w="200025" h="173989">
                <a:moveTo>
                  <a:pt x="4571" y="173735"/>
                </a:moveTo>
                <a:lnTo>
                  <a:pt x="4571" y="170687"/>
                </a:lnTo>
                <a:lnTo>
                  <a:pt x="1523" y="167639"/>
                </a:lnTo>
                <a:lnTo>
                  <a:pt x="1523" y="173735"/>
                </a:lnTo>
                <a:lnTo>
                  <a:pt x="4571" y="173735"/>
                </a:lnTo>
                <a:close/>
              </a:path>
              <a:path w="200025" h="173989">
                <a:moveTo>
                  <a:pt x="198119" y="4571"/>
                </a:moveTo>
                <a:lnTo>
                  <a:pt x="195071" y="3047"/>
                </a:lnTo>
                <a:lnTo>
                  <a:pt x="195071" y="4571"/>
                </a:lnTo>
                <a:lnTo>
                  <a:pt x="198119" y="4571"/>
                </a:lnTo>
                <a:close/>
              </a:path>
              <a:path w="200025" h="173989">
                <a:moveTo>
                  <a:pt x="198119" y="167639"/>
                </a:moveTo>
                <a:lnTo>
                  <a:pt x="198119" y="4571"/>
                </a:lnTo>
                <a:lnTo>
                  <a:pt x="195071" y="4571"/>
                </a:lnTo>
                <a:lnTo>
                  <a:pt x="195071" y="167639"/>
                </a:lnTo>
                <a:lnTo>
                  <a:pt x="198119" y="167639"/>
                </a:lnTo>
                <a:close/>
              </a:path>
              <a:path w="200025" h="173989">
                <a:moveTo>
                  <a:pt x="198119" y="173735"/>
                </a:moveTo>
                <a:lnTo>
                  <a:pt x="198119" y="167639"/>
                </a:lnTo>
                <a:lnTo>
                  <a:pt x="195071" y="170687"/>
                </a:lnTo>
                <a:lnTo>
                  <a:pt x="195071" y="173735"/>
                </a:lnTo>
                <a:lnTo>
                  <a:pt x="19811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57400" y="2404872"/>
            <a:ext cx="532130" cy="149860"/>
          </a:xfrm>
          <a:custGeom>
            <a:avLst/>
            <a:gdLst/>
            <a:ahLst/>
            <a:cxnLst/>
            <a:rect l="l" t="t" r="r" b="b"/>
            <a:pathLst>
              <a:path w="532130" h="149860">
                <a:moveTo>
                  <a:pt x="27660" y="132847"/>
                </a:moveTo>
                <a:lnTo>
                  <a:pt x="24383" y="120395"/>
                </a:lnTo>
                <a:lnTo>
                  <a:pt x="0" y="143255"/>
                </a:lnTo>
                <a:lnTo>
                  <a:pt x="22859" y="147610"/>
                </a:lnTo>
                <a:lnTo>
                  <a:pt x="22859" y="134111"/>
                </a:lnTo>
                <a:lnTo>
                  <a:pt x="27660" y="132847"/>
                </a:lnTo>
                <a:close/>
              </a:path>
              <a:path w="532130" h="149860">
                <a:moveTo>
                  <a:pt x="28883" y="137494"/>
                </a:moveTo>
                <a:lnTo>
                  <a:pt x="27660" y="132847"/>
                </a:lnTo>
                <a:lnTo>
                  <a:pt x="22859" y="134111"/>
                </a:lnTo>
                <a:lnTo>
                  <a:pt x="24383" y="138683"/>
                </a:lnTo>
                <a:lnTo>
                  <a:pt x="28883" y="137494"/>
                </a:lnTo>
                <a:close/>
              </a:path>
              <a:path w="532130" h="149860">
                <a:moveTo>
                  <a:pt x="32003" y="149351"/>
                </a:moveTo>
                <a:lnTo>
                  <a:pt x="28883" y="137494"/>
                </a:lnTo>
                <a:lnTo>
                  <a:pt x="24383" y="138683"/>
                </a:lnTo>
                <a:lnTo>
                  <a:pt x="22859" y="134111"/>
                </a:lnTo>
                <a:lnTo>
                  <a:pt x="22859" y="147610"/>
                </a:lnTo>
                <a:lnTo>
                  <a:pt x="32003" y="149351"/>
                </a:lnTo>
                <a:close/>
              </a:path>
              <a:path w="532130" h="149860">
                <a:moveTo>
                  <a:pt x="531875" y="4571"/>
                </a:moveTo>
                <a:lnTo>
                  <a:pt x="531875" y="0"/>
                </a:lnTo>
                <a:lnTo>
                  <a:pt x="27660" y="132847"/>
                </a:lnTo>
                <a:lnTo>
                  <a:pt x="28883" y="137494"/>
                </a:lnTo>
                <a:lnTo>
                  <a:pt x="531875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54451" y="2406395"/>
            <a:ext cx="30480" cy="142240"/>
          </a:xfrm>
          <a:custGeom>
            <a:avLst/>
            <a:gdLst/>
            <a:ahLst/>
            <a:cxnLst/>
            <a:rect l="l" t="t" r="r" b="b"/>
            <a:pathLst>
              <a:path w="30480" h="142239">
                <a:moveTo>
                  <a:pt x="30479" y="111251"/>
                </a:moveTo>
                <a:lnTo>
                  <a:pt x="0" y="111251"/>
                </a:lnTo>
                <a:lnTo>
                  <a:pt x="13715" y="138683"/>
                </a:lnTo>
                <a:lnTo>
                  <a:pt x="13715" y="115823"/>
                </a:lnTo>
                <a:lnTo>
                  <a:pt x="18287" y="115823"/>
                </a:lnTo>
                <a:lnTo>
                  <a:pt x="18287" y="135635"/>
                </a:lnTo>
                <a:lnTo>
                  <a:pt x="30479" y="111251"/>
                </a:lnTo>
                <a:close/>
              </a:path>
              <a:path w="30480" h="142239">
                <a:moveTo>
                  <a:pt x="18287" y="111251"/>
                </a:moveTo>
                <a:lnTo>
                  <a:pt x="18287" y="0"/>
                </a:lnTo>
                <a:lnTo>
                  <a:pt x="13715" y="0"/>
                </a:lnTo>
                <a:lnTo>
                  <a:pt x="13715" y="111251"/>
                </a:lnTo>
                <a:lnTo>
                  <a:pt x="18287" y="111251"/>
                </a:lnTo>
                <a:close/>
              </a:path>
              <a:path w="30480" h="142239">
                <a:moveTo>
                  <a:pt x="18287" y="135635"/>
                </a:moveTo>
                <a:lnTo>
                  <a:pt x="18287" y="115823"/>
                </a:lnTo>
                <a:lnTo>
                  <a:pt x="13715" y="115823"/>
                </a:lnTo>
                <a:lnTo>
                  <a:pt x="13715" y="138683"/>
                </a:lnTo>
                <a:lnTo>
                  <a:pt x="15239" y="141731"/>
                </a:lnTo>
                <a:lnTo>
                  <a:pt x="18287" y="135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37331" y="2404872"/>
            <a:ext cx="589915" cy="151130"/>
          </a:xfrm>
          <a:custGeom>
            <a:avLst/>
            <a:gdLst/>
            <a:ahLst/>
            <a:cxnLst/>
            <a:rect l="l" t="t" r="r" b="b"/>
            <a:pathLst>
              <a:path w="589914" h="151130">
                <a:moveTo>
                  <a:pt x="562473" y="133055"/>
                </a:moveTo>
                <a:lnTo>
                  <a:pt x="1523" y="0"/>
                </a:lnTo>
                <a:lnTo>
                  <a:pt x="0" y="4571"/>
                </a:lnTo>
                <a:lnTo>
                  <a:pt x="561251" y="137699"/>
                </a:lnTo>
                <a:lnTo>
                  <a:pt x="562473" y="133055"/>
                </a:lnTo>
                <a:close/>
              </a:path>
              <a:path w="589914" h="151130">
                <a:moveTo>
                  <a:pt x="566927" y="148698"/>
                </a:moveTo>
                <a:lnTo>
                  <a:pt x="566927" y="134111"/>
                </a:lnTo>
                <a:lnTo>
                  <a:pt x="565403" y="138683"/>
                </a:lnTo>
                <a:lnTo>
                  <a:pt x="561251" y="137699"/>
                </a:lnTo>
                <a:lnTo>
                  <a:pt x="557783" y="150875"/>
                </a:lnTo>
                <a:lnTo>
                  <a:pt x="566927" y="148698"/>
                </a:lnTo>
                <a:close/>
              </a:path>
              <a:path w="589914" h="151130">
                <a:moveTo>
                  <a:pt x="566927" y="134111"/>
                </a:moveTo>
                <a:lnTo>
                  <a:pt x="562473" y="133055"/>
                </a:lnTo>
                <a:lnTo>
                  <a:pt x="561251" y="137699"/>
                </a:lnTo>
                <a:lnTo>
                  <a:pt x="565403" y="138683"/>
                </a:lnTo>
                <a:lnTo>
                  <a:pt x="566927" y="134111"/>
                </a:lnTo>
                <a:close/>
              </a:path>
              <a:path w="589914" h="151130">
                <a:moveTo>
                  <a:pt x="589787" y="143255"/>
                </a:moveTo>
                <a:lnTo>
                  <a:pt x="565403" y="121919"/>
                </a:lnTo>
                <a:lnTo>
                  <a:pt x="562473" y="133055"/>
                </a:lnTo>
                <a:lnTo>
                  <a:pt x="566927" y="134111"/>
                </a:lnTo>
                <a:lnTo>
                  <a:pt x="566927" y="148698"/>
                </a:lnTo>
                <a:lnTo>
                  <a:pt x="589787" y="14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92679" y="2589275"/>
            <a:ext cx="85725" cy="29209"/>
          </a:xfrm>
          <a:custGeom>
            <a:avLst/>
            <a:gdLst/>
            <a:ahLst/>
            <a:cxnLst/>
            <a:rect l="l" t="t" r="r" b="b"/>
            <a:pathLst>
              <a:path w="85725" h="29210">
                <a:moveTo>
                  <a:pt x="59435" y="16763"/>
                </a:moveTo>
                <a:lnTo>
                  <a:pt x="59435" y="12191"/>
                </a:lnTo>
                <a:lnTo>
                  <a:pt x="0" y="12191"/>
                </a:lnTo>
                <a:lnTo>
                  <a:pt x="0" y="16763"/>
                </a:lnTo>
                <a:lnTo>
                  <a:pt x="59435" y="16763"/>
                </a:lnTo>
                <a:close/>
              </a:path>
              <a:path w="85725" h="29210">
                <a:moveTo>
                  <a:pt x="85343" y="15239"/>
                </a:moveTo>
                <a:lnTo>
                  <a:pt x="54863" y="0"/>
                </a:lnTo>
                <a:lnTo>
                  <a:pt x="54863" y="12191"/>
                </a:lnTo>
                <a:lnTo>
                  <a:pt x="59435" y="12191"/>
                </a:lnTo>
                <a:lnTo>
                  <a:pt x="59435" y="26898"/>
                </a:lnTo>
                <a:lnTo>
                  <a:pt x="85343" y="15239"/>
                </a:lnTo>
                <a:close/>
              </a:path>
              <a:path w="85725" h="29210">
                <a:moveTo>
                  <a:pt x="59435" y="26898"/>
                </a:moveTo>
                <a:lnTo>
                  <a:pt x="59435" y="16763"/>
                </a:lnTo>
                <a:lnTo>
                  <a:pt x="54863" y="16763"/>
                </a:lnTo>
                <a:lnTo>
                  <a:pt x="54863" y="28955"/>
                </a:lnTo>
                <a:lnTo>
                  <a:pt x="59435" y="26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92679" y="2645663"/>
            <a:ext cx="85725" cy="29209"/>
          </a:xfrm>
          <a:custGeom>
            <a:avLst/>
            <a:gdLst/>
            <a:ahLst/>
            <a:cxnLst/>
            <a:rect l="l" t="t" r="r" b="b"/>
            <a:pathLst>
              <a:path w="85725" h="29210">
                <a:moveTo>
                  <a:pt x="30479" y="12191"/>
                </a:moveTo>
                <a:lnTo>
                  <a:pt x="30479" y="0"/>
                </a:lnTo>
                <a:lnTo>
                  <a:pt x="0" y="13715"/>
                </a:lnTo>
                <a:lnTo>
                  <a:pt x="25907" y="26669"/>
                </a:lnTo>
                <a:lnTo>
                  <a:pt x="25907" y="12191"/>
                </a:lnTo>
                <a:lnTo>
                  <a:pt x="30479" y="12191"/>
                </a:lnTo>
                <a:close/>
              </a:path>
              <a:path w="85725" h="29210">
                <a:moveTo>
                  <a:pt x="85343" y="16763"/>
                </a:moveTo>
                <a:lnTo>
                  <a:pt x="85343" y="12191"/>
                </a:lnTo>
                <a:lnTo>
                  <a:pt x="25907" y="12191"/>
                </a:lnTo>
                <a:lnTo>
                  <a:pt x="25907" y="16763"/>
                </a:lnTo>
                <a:lnTo>
                  <a:pt x="85343" y="16763"/>
                </a:lnTo>
                <a:close/>
              </a:path>
              <a:path w="85725" h="29210">
                <a:moveTo>
                  <a:pt x="30479" y="28955"/>
                </a:moveTo>
                <a:lnTo>
                  <a:pt x="30479" y="16763"/>
                </a:lnTo>
                <a:lnTo>
                  <a:pt x="25907" y="16763"/>
                </a:lnTo>
                <a:lnTo>
                  <a:pt x="25907" y="26669"/>
                </a:lnTo>
                <a:lnTo>
                  <a:pt x="30479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53511" y="2616707"/>
            <a:ext cx="85725" cy="30480"/>
          </a:xfrm>
          <a:custGeom>
            <a:avLst/>
            <a:gdLst/>
            <a:ahLst/>
            <a:cxnLst/>
            <a:rect l="l" t="t" r="r" b="b"/>
            <a:pathLst>
              <a:path w="85725" h="30480">
                <a:moveTo>
                  <a:pt x="59435" y="16763"/>
                </a:moveTo>
                <a:lnTo>
                  <a:pt x="59435" y="12191"/>
                </a:lnTo>
                <a:lnTo>
                  <a:pt x="0" y="12191"/>
                </a:lnTo>
                <a:lnTo>
                  <a:pt x="0" y="16763"/>
                </a:lnTo>
                <a:lnTo>
                  <a:pt x="59435" y="16763"/>
                </a:lnTo>
                <a:close/>
              </a:path>
              <a:path w="85725" h="30480">
                <a:moveTo>
                  <a:pt x="85343" y="15239"/>
                </a:moveTo>
                <a:lnTo>
                  <a:pt x="54863" y="0"/>
                </a:lnTo>
                <a:lnTo>
                  <a:pt x="54863" y="12191"/>
                </a:lnTo>
                <a:lnTo>
                  <a:pt x="59435" y="12191"/>
                </a:lnTo>
                <a:lnTo>
                  <a:pt x="59435" y="28193"/>
                </a:lnTo>
                <a:lnTo>
                  <a:pt x="85343" y="15239"/>
                </a:lnTo>
                <a:close/>
              </a:path>
              <a:path w="85725" h="30480">
                <a:moveTo>
                  <a:pt x="59435" y="28193"/>
                </a:moveTo>
                <a:lnTo>
                  <a:pt x="59435" y="16763"/>
                </a:lnTo>
                <a:lnTo>
                  <a:pt x="54863" y="16763"/>
                </a:lnTo>
                <a:lnTo>
                  <a:pt x="54863" y="30479"/>
                </a:lnTo>
                <a:lnTo>
                  <a:pt x="59435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40835" y="2715767"/>
            <a:ext cx="29209" cy="113030"/>
          </a:xfrm>
          <a:custGeom>
            <a:avLst/>
            <a:gdLst/>
            <a:ahLst/>
            <a:cxnLst/>
            <a:rect l="l" t="t" r="r" b="b"/>
            <a:pathLst>
              <a:path w="29210" h="113030">
                <a:moveTo>
                  <a:pt x="28955" y="82295"/>
                </a:moveTo>
                <a:lnTo>
                  <a:pt x="0" y="82295"/>
                </a:lnTo>
                <a:lnTo>
                  <a:pt x="12191" y="106679"/>
                </a:lnTo>
                <a:lnTo>
                  <a:pt x="12191" y="88391"/>
                </a:lnTo>
                <a:lnTo>
                  <a:pt x="16763" y="88391"/>
                </a:lnTo>
                <a:lnTo>
                  <a:pt x="16763" y="109389"/>
                </a:lnTo>
                <a:lnTo>
                  <a:pt x="28955" y="82295"/>
                </a:lnTo>
                <a:close/>
              </a:path>
              <a:path w="29210" h="113030">
                <a:moveTo>
                  <a:pt x="16763" y="82295"/>
                </a:moveTo>
                <a:lnTo>
                  <a:pt x="16763" y="0"/>
                </a:lnTo>
                <a:lnTo>
                  <a:pt x="12191" y="0"/>
                </a:lnTo>
                <a:lnTo>
                  <a:pt x="12191" y="82295"/>
                </a:lnTo>
                <a:lnTo>
                  <a:pt x="16763" y="82295"/>
                </a:lnTo>
                <a:close/>
              </a:path>
              <a:path w="29210" h="113030">
                <a:moveTo>
                  <a:pt x="16763" y="109389"/>
                </a:moveTo>
                <a:lnTo>
                  <a:pt x="16763" y="88391"/>
                </a:lnTo>
                <a:lnTo>
                  <a:pt x="12191" y="88391"/>
                </a:lnTo>
                <a:lnTo>
                  <a:pt x="12191" y="106679"/>
                </a:lnTo>
                <a:lnTo>
                  <a:pt x="15239" y="112775"/>
                </a:lnTo>
                <a:lnTo>
                  <a:pt x="16763" y="109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7435" y="2715767"/>
            <a:ext cx="30480" cy="113030"/>
          </a:xfrm>
          <a:custGeom>
            <a:avLst/>
            <a:gdLst/>
            <a:ahLst/>
            <a:cxnLst/>
            <a:rect l="l" t="t" r="r" b="b"/>
            <a:pathLst>
              <a:path w="30480" h="113030">
                <a:moveTo>
                  <a:pt x="30479" y="82295"/>
                </a:moveTo>
                <a:lnTo>
                  <a:pt x="0" y="82295"/>
                </a:lnTo>
                <a:lnTo>
                  <a:pt x="12191" y="106679"/>
                </a:lnTo>
                <a:lnTo>
                  <a:pt x="12191" y="88391"/>
                </a:lnTo>
                <a:lnTo>
                  <a:pt x="16763" y="88391"/>
                </a:lnTo>
                <a:lnTo>
                  <a:pt x="16763" y="109727"/>
                </a:lnTo>
                <a:lnTo>
                  <a:pt x="30479" y="82295"/>
                </a:lnTo>
                <a:close/>
              </a:path>
              <a:path w="30480" h="113030">
                <a:moveTo>
                  <a:pt x="16763" y="82295"/>
                </a:moveTo>
                <a:lnTo>
                  <a:pt x="16763" y="0"/>
                </a:lnTo>
                <a:lnTo>
                  <a:pt x="12191" y="0"/>
                </a:lnTo>
                <a:lnTo>
                  <a:pt x="12191" y="82295"/>
                </a:lnTo>
                <a:lnTo>
                  <a:pt x="16763" y="82295"/>
                </a:lnTo>
                <a:close/>
              </a:path>
              <a:path w="30480" h="113030">
                <a:moveTo>
                  <a:pt x="16763" y="109727"/>
                </a:moveTo>
                <a:lnTo>
                  <a:pt x="16763" y="88391"/>
                </a:lnTo>
                <a:lnTo>
                  <a:pt x="12191" y="88391"/>
                </a:lnTo>
                <a:lnTo>
                  <a:pt x="12191" y="106679"/>
                </a:lnTo>
                <a:lnTo>
                  <a:pt x="15239" y="112775"/>
                </a:lnTo>
                <a:lnTo>
                  <a:pt x="16763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60420" y="2715767"/>
            <a:ext cx="29209" cy="113030"/>
          </a:xfrm>
          <a:custGeom>
            <a:avLst/>
            <a:gdLst/>
            <a:ahLst/>
            <a:cxnLst/>
            <a:rect l="l" t="t" r="r" b="b"/>
            <a:pathLst>
              <a:path w="29210" h="113030">
                <a:moveTo>
                  <a:pt x="28955" y="82295"/>
                </a:moveTo>
                <a:lnTo>
                  <a:pt x="0" y="82295"/>
                </a:lnTo>
                <a:lnTo>
                  <a:pt x="12191" y="109389"/>
                </a:lnTo>
                <a:lnTo>
                  <a:pt x="12191" y="88391"/>
                </a:lnTo>
                <a:lnTo>
                  <a:pt x="16763" y="88391"/>
                </a:lnTo>
                <a:lnTo>
                  <a:pt x="16763" y="106679"/>
                </a:lnTo>
                <a:lnTo>
                  <a:pt x="28955" y="82295"/>
                </a:lnTo>
                <a:close/>
              </a:path>
              <a:path w="29210" h="113030">
                <a:moveTo>
                  <a:pt x="16763" y="82295"/>
                </a:moveTo>
                <a:lnTo>
                  <a:pt x="16763" y="0"/>
                </a:lnTo>
                <a:lnTo>
                  <a:pt x="12191" y="0"/>
                </a:lnTo>
                <a:lnTo>
                  <a:pt x="12191" y="82295"/>
                </a:lnTo>
                <a:lnTo>
                  <a:pt x="16763" y="82295"/>
                </a:lnTo>
                <a:close/>
              </a:path>
              <a:path w="29210" h="113030">
                <a:moveTo>
                  <a:pt x="16763" y="106679"/>
                </a:moveTo>
                <a:lnTo>
                  <a:pt x="16763" y="88391"/>
                </a:lnTo>
                <a:lnTo>
                  <a:pt x="12191" y="88391"/>
                </a:lnTo>
                <a:lnTo>
                  <a:pt x="12191" y="109389"/>
                </a:lnTo>
                <a:lnTo>
                  <a:pt x="13715" y="112775"/>
                </a:lnTo>
                <a:lnTo>
                  <a:pt x="16763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54451" y="2715767"/>
            <a:ext cx="30480" cy="113030"/>
          </a:xfrm>
          <a:custGeom>
            <a:avLst/>
            <a:gdLst/>
            <a:ahLst/>
            <a:cxnLst/>
            <a:rect l="l" t="t" r="r" b="b"/>
            <a:pathLst>
              <a:path w="30480" h="113030">
                <a:moveTo>
                  <a:pt x="30479" y="82295"/>
                </a:moveTo>
                <a:lnTo>
                  <a:pt x="0" y="82295"/>
                </a:lnTo>
                <a:lnTo>
                  <a:pt x="13715" y="109727"/>
                </a:lnTo>
                <a:lnTo>
                  <a:pt x="13715" y="88391"/>
                </a:lnTo>
                <a:lnTo>
                  <a:pt x="18287" y="88391"/>
                </a:lnTo>
                <a:lnTo>
                  <a:pt x="18287" y="106679"/>
                </a:lnTo>
                <a:lnTo>
                  <a:pt x="30479" y="82295"/>
                </a:lnTo>
                <a:close/>
              </a:path>
              <a:path w="30480" h="113030">
                <a:moveTo>
                  <a:pt x="18287" y="82295"/>
                </a:moveTo>
                <a:lnTo>
                  <a:pt x="18287" y="0"/>
                </a:lnTo>
                <a:lnTo>
                  <a:pt x="13715" y="0"/>
                </a:lnTo>
                <a:lnTo>
                  <a:pt x="13715" y="82295"/>
                </a:lnTo>
                <a:lnTo>
                  <a:pt x="18287" y="82295"/>
                </a:lnTo>
                <a:close/>
              </a:path>
              <a:path w="30480" h="113030">
                <a:moveTo>
                  <a:pt x="18287" y="106679"/>
                </a:moveTo>
                <a:lnTo>
                  <a:pt x="18287" y="88391"/>
                </a:lnTo>
                <a:lnTo>
                  <a:pt x="13715" y="88391"/>
                </a:lnTo>
                <a:lnTo>
                  <a:pt x="13715" y="109727"/>
                </a:lnTo>
                <a:lnTo>
                  <a:pt x="15239" y="112775"/>
                </a:lnTo>
                <a:lnTo>
                  <a:pt x="18287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74035" y="2715767"/>
            <a:ext cx="30480" cy="113030"/>
          </a:xfrm>
          <a:custGeom>
            <a:avLst/>
            <a:gdLst/>
            <a:ahLst/>
            <a:cxnLst/>
            <a:rect l="l" t="t" r="r" b="b"/>
            <a:pathLst>
              <a:path w="30480" h="113030">
                <a:moveTo>
                  <a:pt x="30479" y="82295"/>
                </a:moveTo>
                <a:lnTo>
                  <a:pt x="0" y="82295"/>
                </a:lnTo>
                <a:lnTo>
                  <a:pt x="12191" y="106679"/>
                </a:lnTo>
                <a:lnTo>
                  <a:pt x="12191" y="88391"/>
                </a:lnTo>
                <a:lnTo>
                  <a:pt x="18287" y="88391"/>
                </a:lnTo>
                <a:lnTo>
                  <a:pt x="18287" y="106679"/>
                </a:lnTo>
                <a:lnTo>
                  <a:pt x="30479" y="82295"/>
                </a:lnTo>
                <a:close/>
              </a:path>
              <a:path w="30480" h="113030">
                <a:moveTo>
                  <a:pt x="18287" y="82295"/>
                </a:moveTo>
                <a:lnTo>
                  <a:pt x="18287" y="0"/>
                </a:lnTo>
                <a:lnTo>
                  <a:pt x="12191" y="0"/>
                </a:lnTo>
                <a:lnTo>
                  <a:pt x="12191" y="82295"/>
                </a:lnTo>
                <a:lnTo>
                  <a:pt x="18287" y="82295"/>
                </a:lnTo>
                <a:close/>
              </a:path>
              <a:path w="30480" h="113030">
                <a:moveTo>
                  <a:pt x="18287" y="106679"/>
                </a:moveTo>
                <a:lnTo>
                  <a:pt x="18287" y="88391"/>
                </a:lnTo>
                <a:lnTo>
                  <a:pt x="12191" y="88391"/>
                </a:lnTo>
                <a:lnTo>
                  <a:pt x="12191" y="106679"/>
                </a:lnTo>
                <a:lnTo>
                  <a:pt x="15239" y="112775"/>
                </a:lnTo>
                <a:lnTo>
                  <a:pt x="18287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66188" y="2715767"/>
            <a:ext cx="29209" cy="113030"/>
          </a:xfrm>
          <a:custGeom>
            <a:avLst/>
            <a:gdLst/>
            <a:ahLst/>
            <a:cxnLst/>
            <a:rect l="l" t="t" r="r" b="b"/>
            <a:pathLst>
              <a:path w="29210" h="113030">
                <a:moveTo>
                  <a:pt x="28955" y="82295"/>
                </a:moveTo>
                <a:lnTo>
                  <a:pt x="0" y="82295"/>
                </a:lnTo>
                <a:lnTo>
                  <a:pt x="12191" y="109389"/>
                </a:lnTo>
                <a:lnTo>
                  <a:pt x="12191" y="88391"/>
                </a:lnTo>
                <a:lnTo>
                  <a:pt x="16763" y="88391"/>
                </a:lnTo>
                <a:lnTo>
                  <a:pt x="16763" y="106679"/>
                </a:lnTo>
                <a:lnTo>
                  <a:pt x="28955" y="82295"/>
                </a:lnTo>
                <a:close/>
              </a:path>
              <a:path w="29210" h="113030">
                <a:moveTo>
                  <a:pt x="16763" y="82295"/>
                </a:moveTo>
                <a:lnTo>
                  <a:pt x="16763" y="0"/>
                </a:lnTo>
                <a:lnTo>
                  <a:pt x="12191" y="0"/>
                </a:lnTo>
                <a:lnTo>
                  <a:pt x="12191" y="82295"/>
                </a:lnTo>
                <a:lnTo>
                  <a:pt x="16763" y="82295"/>
                </a:lnTo>
                <a:close/>
              </a:path>
              <a:path w="29210" h="113030">
                <a:moveTo>
                  <a:pt x="16763" y="106679"/>
                </a:moveTo>
                <a:lnTo>
                  <a:pt x="16763" y="88391"/>
                </a:lnTo>
                <a:lnTo>
                  <a:pt x="12191" y="88391"/>
                </a:lnTo>
                <a:lnTo>
                  <a:pt x="12191" y="109389"/>
                </a:lnTo>
                <a:lnTo>
                  <a:pt x="13715" y="112775"/>
                </a:lnTo>
                <a:lnTo>
                  <a:pt x="16763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13203" y="2715767"/>
            <a:ext cx="30480" cy="113030"/>
          </a:xfrm>
          <a:custGeom>
            <a:avLst/>
            <a:gdLst/>
            <a:ahLst/>
            <a:cxnLst/>
            <a:rect l="l" t="t" r="r" b="b"/>
            <a:pathLst>
              <a:path w="30480" h="113030">
                <a:moveTo>
                  <a:pt x="30479" y="82295"/>
                </a:moveTo>
                <a:lnTo>
                  <a:pt x="0" y="82295"/>
                </a:lnTo>
                <a:lnTo>
                  <a:pt x="12191" y="106679"/>
                </a:lnTo>
                <a:lnTo>
                  <a:pt x="12191" y="88391"/>
                </a:lnTo>
                <a:lnTo>
                  <a:pt x="18287" y="88391"/>
                </a:lnTo>
                <a:lnTo>
                  <a:pt x="18287" y="106679"/>
                </a:lnTo>
                <a:lnTo>
                  <a:pt x="30479" y="82295"/>
                </a:lnTo>
                <a:close/>
              </a:path>
              <a:path w="30480" h="113030">
                <a:moveTo>
                  <a:pt x="18287" y="82295"/>
                </a:moveTo>
                <a:lnTo>
                  <a:pt x="18287" y="0"/>
                </a:lnTo>
                <a:lnTo>
                  <a:pt x="12191" y="0"/>
                </a:lnTo>
                <a:lnTo>
                  <a:pt x="12191" y="82295"/>
                </a:lnTo>
                <a:lnTo>
                  <a:pt x="18287" y="82295"/>
                </a:lnTo>
                <a:close/>
              </a:path>
              <a:path w="30480" h="113030">
                <a:moveTo>
                  <a:pt x="18287" y="106679"/>
                </a:moveTo>
                <a:lnTo>
                  <a:pt x="18287" y="88391"/>
                </a:lnTo>
                <a:lnTo>
                  <a:pt x="12191" y="88391"/>
                </a:lnTo>
                <a:lnTo>
                  <a:pt x="12191" y="106679"/>
                </a:lnTo>
                <a:lnTo>
                  <a:pt x="15239" y="112775"/>
                </a:lnTo>
                <a:lnTo>
                  <a:pt x="18287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376926" y="3467860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21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01495" y="3467860"/>
            <a:ext cx="301625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H</a:t>
            </a:r>
            <a:r>
              <a:rPr sz="450" dirty="0">
                <a:solidFill>
                  <a:srgbClr val="898989"/>
                </a:solidFill>
                <a:latin typeface="Calibri"/>
                <a:cs typeface="Calibri"/>
              </a:rPr>
              <a:t>iL</a:t>
            </a: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C</a:t>
            </a:r>
            <a:r>
              <a:rPr sz="450" spc="10" dirty="0">
                <a:solidFill>
                  <a:srgbClr val="898989"/>
                </a:solidFill>
                <a:latin typeface="Calibri"/>
                <a:cs typeface="Calibri"/>
              </a:rPr>
              <a:t>o</a:t>
            </a: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E</a:t>
            </a:r>
            <a:r>
              <a:rPr sz="45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2012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58794" y="3467860"/>
            <a:ext cx="62103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CS363 - </a:t>
            </a:r>
            <a:r>
              <a:rPr sz="450" dirty="0">
                <a:solidFill>
                  <a:srgbClr val="898989"/>
                </a:solidFill>
                <a:latin typeface="Calibri"/>
                <a:cs typeface="Calibri"/>
              </a:rPr>
              <a:t>Operating</a:t>
            </a:r>
            <a:r>
              <a:rPr sz="450" spc="-6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System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94231" y="964691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10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620509" y="1146555"/>
            <a:ext cx="3102610" cy="1974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6255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Monolithic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Architecture</a:t>
            </a:r>
            <a:endParaRPr sz="170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10" dirty="0">
                <a:latin typeface="Calibri"/>
                <a:cs typeface="Calibri"/>
              </a:rPr>
              <a:t>Pros</a:t>
            </a:r>
            <a:endParaRPr sz="1250">
              <a:latin typeface="Calibri"/>
              <a:cs typeface="Calibri"/>
            </a:endParaRPr>
          </a:p>
          <a:p>
            <a:pPr marL="289560" marR="170815" lvl="1" indent="-111760">
              <a:lnSpc>
                <a:spcPts val="1310"/>
              </a:lnSpc>
              <a:spcBef>
                <a:spcPts val="32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5" dirty="0">
                <a:latin typeface="Calibri"/>
                <a:cs typeface="Calibri"/>
              </a:rPr>
              <a:t>Highly </a:t>
            </a:r>
            <a:r>
              <a:rPr sz="1100" spc="-10" dirty="0">
                <a:latin typeface="Calibri"/>
                <a:cs typeface="Calibri"/>
              </a:rPr>
              <a:t>efficient </a:t>
            </a:r>
            <a:r>
              <a:rPr sz="1100" spc="-5" dirty="0">
                <a:latin typeface="Calibri"/>
                <a:cs typeface="Calibri"/>
              </a:rPr>
              <a:t>– by </a:t>
            </a:r>
            <a:r>
              <a:rPr sz="1100" spc="-10" dirty="0">
                <a:latin typeface="Calibri"/>
                <a:cs typeface="Calibri"/>
              </a:rPr>
              <a:t>direct </a:t>
            </a:r>
            <a:r>
              <a:rPr sz="1100" spc="-15" dirty="0">
                <a:latin typeface="Calibri"/>
                <a:cs typeface="Calibri"/>
              </a:rPr>
              <a:t>intercommunication  </a:t>
            </a:r>
            <a:r>
              <a:rPr sz="1100" spc="-10" dirty="0">
                <a:latin typeface="Calibri"/>
                <a:cs typeface="Calibri"/>
              </a:rPr>
              <a:t>between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components</a:t>
            </a:r>
            <a:endParaRPr sz="110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" dirty="0">
                <a:latin typeface="Calibri"/>
                <a:cs typeface="Calibri"/>
              </a:rPr>
              <a:t>Cons</a:t>
            </a:r>
            <a:endParaRPr sz="125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5" dirty="0">
                <a:latin typeface="Calibri"/>
                <a:cs typeface="Calibri"/>
              </a:rPr>
              <a:t>difficult </a:t>
            </a:r>
            <a:r>
              <a:rPr sz="1100" spc="-15" dirty="0">
                <a:latin typeface="Calibri"/>
                <a:cs typeface="Calibri"/>
              </a:rPr>
              <a:t>to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develop</a:t>
            </a:r>
            <a:endParaRPr sz="1100">
              <a:latin typeface="Calibri"/>
              <a:cs typeface="Calibri"/>
            </a:endParaRPr>
          </a:p>
          <a:p>
            <a:pPr marL="289560" marR="174625" lvl="1" indent="-111760">
              <a:lnSpc>
                <a:spcPts val="1310"/>
              </a:lnSpc>
              <a:spcBef>
                <a:spcPts val="305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5" dirty="0">
                <a:latin typeface="Calibri"/>
                <a:cs typeface="Calibri"/>
              </a:rPr>
              <a:t>difficult </a:t>
            </a:r>
            <a:r>
              <a:rPr sz="1100" spc="-15" dirty="0">
                <a:latin typeface="Calibri"/>
                <a:cs typeface="Calibri"/>
              </a:rPr>
              <a:t>to </a:t>
            </a:r>
            <a:r>
              <a:rPr sz="1100" spc="-10" dirty="0">
                <a:latin typeface="Calibri"/>
                <a:cs typeface="Calibri"/>
              </a:rPr>
              <a:t>isolate the source of </a:t>
            </a:r>
            <a:r>
              <a:rPr sz="1100" spc="-5" dirty="0">
                <a:latin typeface="Calibri"/>
                <a:cs typeface="Calibri"/>
              </a:rPr>
              <a:t>bugs and </a:t>
            </a:r>
            <a:r>
              <a:rPr sz="1100" spc="-10" dirty="0">
                <a:latin typeface="Calibri"/>
                <a:cs typeface="Calibri"/>
              </a:rPr>
              <a:t>other  </a:t>
            </a:r>
            <a:r>
              <a:rPr sz="1100" spc="-15" dirty="0">
                <a:latin typeface="Calibri"/>
                <a:cs typeface="Calibri"/>
              </a:rPr>
              <a:t>errors</a:t>
            </a:r>
            <a:endParaRPr sz="1100">
              <a:latin typeface="Calibri"/>
              <a:cs typeface="Calibri"/>
            </a:endParaRPr>
          </a:p>
          <a:p>
            <a:pPr marL="446405" lvl="2" indent="-9017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447040" algn="l"/>
              </a:tabLst>
            </a:pPr>
            <a:r>
              <a:rPr sz="900" spc="10" dirty="0">
                <a:latin typeface="Calibri"/>
                <a:cs typeface="Calibri"/>
              </a:rPr>
              <a:t>particularly susceptible </a:t>
            </a:r>
            <a:r>
              <a:rPr sz="900" spc="5" dirty="0">
                <a:latin typeface="Calibri"/>
                <a:cs typeface="Calibri"/>
              </a:rPr>
              <a:t>to </a:t>
            </a:r>
            <a:r>
              <a:rPr sz="900" spc="10" dirty="0">
                <a:latin typeface="Calibri"/>
                <a:cs typeface="Calibri"/>
              </a:rPr>
              <a:t>damage from malicious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code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695940" y="3467860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22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20509" y="3467860"/>
            <a:ext cx="301625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H</a:t>
            </a:r>
            <a:r>
              <a:rPr sz="450" dirty="0">
                <a:solidFill>
                  <a:srgbClr val="898989"/>
                </a:solidFill>
                <a:latin typeface="Calibri"/>
                <a:cs typeface="Calibri"/>
              </a:rPr>
              <a:t>iL</a:t>
            </a: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C</a:t>
            </a:r>
            <a:r>
              <a:rPr sz="450" spc="10" dirty="0">
                <a:solidFill>
                  <a:srgbClr val="898989"/>
                </a:solidFill>
                <a:latin typeface="Calibri"/>
                <a:cs typeface="Calibri"/>
              </a:rPr>
              <a:t>o</a:t>
            </a: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E</a:t>
            </a:r>
            <a:r>
              <a:rPr sz="45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2012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77808" y="3467860"/>
            <a:ext cx="62103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CS363 - </a:t>
            </a:r>
            <a:r>
              <a:rPr sz="450" dirty="0">
                <a:solidFill>
                  <a:srgbClr val="898989"/>
                </a:solidFill>
                <a:latin typeface="Calibri"/>
                <a:cs typeface="Calibri"/>
              </a:rPr>
              <a:t>Operating</a:t>
            </a:r>
            <a:r>
              <a:rPr sz="450" spc="-6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System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413247" y="964691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10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04416" y="6405371"/>
            <a:ext cx="2019300" cy="224154"/>
          </a:xfrm>
          <a:custGeom>
            <a:avLst/>
            <a:gdLst/>
            <a:ahLst/>
            <a:cxnLst/>
            <a:rect l="l" t="t" r="r" b="b"/>
            <a:pathLst>
              <a:path w="2019300" h="224154">
                <a:moveTo>
                  <a:pt x="0" y="0"/>
                </a:moveTo>
                <a:lnTo>
                  <a:pt x="0" y="224027"/>
                </a:lnTo>
                <a:lnTo>
                  <a:pt x="2019299" y="224027"/>
                </a:lnTo>
                <a:lnTo>
                  <a:pt x="20192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01367" y="6402323"/>
            <a:ext cx="2025650" cy="228600"/>
          </a:xfrm>
          <a:custGeom>
            <a:avLst/>
            <a:gdLst/>
            <a:ahLst/>
            <a:cxnLst/>
            <a:rect l="l" t="t" r="r" b="b"/>
            <a:pathLst>
              <a:path w="2025650" h="228600">
                <a:moveTo>
                  <a:pt x="2025395" y="228599"/>
                </a:moveTo>
                <a:lnTo>
                  <a:pt x="2025395" y="0"/>
                </a:lnTo>
                <a:lnTo>
                  <a:pt x="0" y="0"/>
                </a:lnTo>
                <a:lnTo>
                  <a:pt x="0" y="228599"/>
                </a:lnTo>
                <a:lnTo>
                  <a:pt x="3047" y="228599"/>
                </a:lnTo>
                <a:lnTo>
                  <a:pt x="3047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2019299" y="4571"/>
                </a:lnTo>
                <a:lnTo>
                  <a:pt x="2019299" y="3047"/>
                </a:lnTo>
                <a:lnTo>
                  <a:pt x="2022347" y="4571"/>
                </a:lnTo>
                <a:lnTo>
                  <a:pt x="2022347" y="228599"/>
                </a:lnTo>
                <a:lnTo>
                  <a:pt x="2025395" y="228599"/>
                </a:lnTo>
                <a:close/>
              </a:path>
              <a:path w="2025650" h="228600">
                <a:moveTo>
                  <a:pt x="4571" y="4571"/>
                </a:moveTo>
                <a:lnTo>
                  <a:pt x="4571" y="3047"/>
                </a:lnTo>
                <a:lnTo>
                  <a:pt x="3047" y="4571"/>
                </a:lnTo>
                <a:lnTo>
                  <a:pt x="4571" y="4571"/>
                </a:lnTo>
                <a:close/>
              </a:path>
              <a:path w="2025650" h="228600">
                <a:moveTo>
                  <a:pt x="4571" y="224027"/>
                </a:moveTo>
                <a:lnTo>
                  <a:pt x="4571" y="4571"/>
                </a:lnTo>
                <a:lnTo>
                  <a:pt x="3047" y="4571"/>
                </a:lnTo>
                <a:lnTo>
                  <a:pt x="3047" y="224027"/>
                </a:lnTo>
                <a:lnTo>
                  <a:pt x="4571" y="224027"/>
                </a:lnTo>
                <a:close/>
              </a:path>
              <a:path w="2025650" h="228600">
                <a:moveTo>
                  <a:pt x="2022347" y="224027"/>
                </a:moveTo>
                <a:lnTo>
                  <a:pt x="3047" y="224027"/>
                </a:lnTo>
                <a:lnTo>
                  <a:pt x="4571" y="227075"/>
                </a:lnTo>
                <a:lnTo>
                  <a:pt x="4571" y="228599"/>
                </a:lnTo>
                <a:lnTo>
                  <a:pt x="2019299" y="228599"/>
                </a:lnTo>
                <a:lnTo>
                  <a:pt x="2019299" y="227075"/>
                </a:lnTo>
                <a:lnTo>
                  <a:pt x="2022347" y="224027"/>
                </a:lnTo>
                <a:close/>
              </a:path>
              <a:path w="2025650" h="228600">
                <a:moveTo>
                  <a:pt x="4571" y="228599"/>
                </a:moveTo>
                <a:lnTo>
                  <a:pt x="4571" y="227075"/>
                </a:lnTo>
                <a:lnTo>
                  <a:pt x="3047" y="224027"/>
                </a:lnTo>
                <a:lnTo>
                  <a:pt x="3047" y="228599"/>
                </a:lnTo>
                <a:lnTo>
                  <a:pt x="4571" y="228599"/>
                </a:lnTo>
                <a:close/>
              </a:path>
              <a:path w="2025650" h="228600">
                <a:moveTo>
                  <a:pt x="2022347" y="4571"/>
                </a:moveTo>
                <a:lnTo>
                  <a:pt x="2019299" y="3047"/>
                </a:lnTo>
                <a:lnTo>
                  <a:pt x="2019299" y="4571"/>
                </a:lnTo>
                <a:lnTo>
                  <a:pt x="2022347" y="4571"/>
                </a:lnTo>
                <a:close/>
              </a:path>
              <a:path w="2025650" h="228600">
                <a:moveTo>
                  <a:pt x="2022347" y="224027"/>
                </a:moveTo>
                <a:lnTo>
                  <a:pt x="2022347" y="4571"/>
                </a:lnTo>
                <a:lnTo>
                  <a:pt x="2019299" y="4571"/>
                </a:lnTo>
                <a:lnTo>
                  <a:pt x="2019299" y="224027"/>
                </a:lnTo>
                <a:lnTo>
                  <a:pt x="2022347" y="224027"/>
                </a:lnTo>
                <a:close/>
              </a:path>
              <a:path w="2025650" h="228600">
                <a:moveTo>
                  <a:pt x="2022347" y="228599"/>
                </a:moveTo>
                <a:lnTo>
                  <a:pt x="2022347" y="224027"/>
                </a:lnTo>
                <a:lnTo>
                  <a:pt x="2019299" y="227075"/>
                </a:lnTo>
                <a:lnTo>
                  <a:pt x="2019299" y="228599"/>
                </a:lnTo>
                <a:lnTo>
                  <a:pt x="2022347" y="228599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449066" y="6458201"/>
            <a:ext cx="731520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1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700" spc="-15" dirty="0">
                <a:solidFill>
                  <a:srgbClr val="FFFFFF"/>
                </a:solidFill>
                <a:latin typeface="Calibri"/>
                <a:cs typeface="Calibri"/>
              </a:rPr>
              <a:t> Hardware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804416" y="5788151"/>
            <a:ext cx="2019300" cy="617220"/>
          </a:xfrm>
          <a:custGeom>
            <a:avLst/>
            <a:gdLst/>
            <a:ahLst/>
            <a:cxnLst/>
            <a:rect l="l" t="t" r="r" b="b"/>
            <a:pathLst>
              <a:path w="2019300" h="617220">
                <a:moveTo>
                  <a:pt x="0" y="0"/>
                </a:moveTo>
                <a:lnTo>
                  <a:pt x="0" y="617219"/>
                </a:lnTo>
                <a:lnTo>
                  <a:pt x="2019299" y="617219"/>
                </a:lnTo>
                <a:lnTo>
                  <a:pt x="2019299" y="0"/>
                </a:lnTo>
                <a:lnTo>
                  <a:pt x="0" y="0"/>
                </a:lnTo>
                <a:close/>
              </a:path>
            </a:pathLst>
          </a:custGeom>
          <a:solidFill>
            <a:srgbClr val="65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01367" y="5785103"/>
            <a:ext cx="2025650" cy="622300"/>
          </a:xfrm>
          <a:custGeom>
            <a:avLst/>
            <a:gdLst/>
            <a:ahLst/>
            <a:cxnLst/>
            <a:rect l="l" t="t" r="r" b="b"/>
            <a:pathLst>
              <a:path w="2025650" h="622300">
                <a:moveTo>
                  <a:pt x="2025395" y="621791"/>
                </a:moveTo>
                <a:lnTo>
                  <a:pt x="2025395" y="0"/>
                </a:lnTo>
                <a:lnTo>
                  <a:pt x="0" y="0"/>
                </a:lnTo>
                <a:lnTo>
                  <a:pt x="0" y="621791"/>
                </a:lnTo>
                <a:lnTo>
                  <a:pt x="3047" y="621791"/>
                </a:lnTo>
                <a:lnTo>
                  <a:pt x="3047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2019299" y="4571"/>
                </a:lnTo>
                <a:lnTo>
                  <a:pt x="2019299" y="3047"/>
                </a:lnTo>
                <a:lnTo>
                  <a:pt x="2022347" y="4571"/>
                </a:lnTo>
                <a:lnTo>
                  <a:pt x="2022347" y="621791"/>
                </a:lnTo>
                <a:lnTo>
                  <a:pt x="2025395" y="621791"/>
                </a:lnTo>
                <a:close/>
              </a:path>
              <a:path w="2025650" h="622300">
                <a:moveTo>
                  <a:pt x="4571" y="4571"/>
                </a:moveTo>
                <a:lnTo>
                  <a:pt x="4571" y="3047"/>
                </a:lnTo>
                <a:lnTo>
                  <a:pt x="3047" y="4571"/>
                </a:lnTo>
                <a:lnTo>
                  <a:pt x="4571" y="4571"/>
                </a:lnTo>
                <a:close/>
              </a:path>
              <a:path w="2025650" h="622300">
                <a:moveTo>
                  <a:pt x="4571" y="617219"/>
                </a:moveTo>
                <a:lnTo>
                  <a:pt x="4571" y="4571"/>
                </a:lnTo>
                <a:lnTo>
                  <a:pt x="3047" y="4571"/>
                </a:lnTo>
                <a:lnTo>
                  <a:pt x="3047" y="617219"/>
                </a:lnTo>
                <a:lnTo>
                  <a:pt x="4571" y="617219"/>
                </a:lnTo>
                <a:close/>
              </a:path>
              <a:path w="2025650" h="622300">
                <a:moveTo>
                  <a:pt x="2022347" y="617219"/>
                </a:moveTo>
                <a:lnTo>
                  <a:pt x="3047" y="617219"/>
                </a:lnTo>
                <a:lnTo>
                  <a:pt x="4571" y="620267"/>
                </a:lnTo>
                <a:lnTo>
                  <a:pt x="4571" y="621791"/>
                </a:lnTo>
                <a:lnTo>
                  <a:pt x="2019299" y="621791"/>
                </a:lnTo>
                <a:lnTo>
                  <a:pt x="2019299" y="620267"/>
                </a:lnTo>
                <a:lnTo>
                  <a:pt x="2022347" y="617219"/>
                </a:lnTo>
                <a:close/>
              </a:path>
              <a:path w="2025650" h="622300">
                <a:moveTo>
                  <a:pt x="4571" y="621791"/>
                </a:moveTo>
                <a:lnTo>
                  <a:pt x="4571" y="620267"/>
                </a:lnTo>
                <a:lnTo>
                  <a:pt x="3047" y="617219"/>
                </a:lnTo>
                <a:lnTo>
                  <a:pt x="3047" y="621791"/>
                </a:lnTo>
                <a:lnTo>
                  <a:pt x="4571" y="621791"/>
                </a:lnTo>
                <a:close/>
              </a:path>
              <a:path w="2025650" h="622300">
                <a:moveTo>
                  <a:pt x="2022347" y="4571"/>
                </a:moveTo>
                <a:lnTo>
                  <a:pt x="2019299" y="3047"/>
                </a:lnTo>
                <a:lnTo>
                  <a:pt x="2019299" y="4571"/>
                </a:lnTo>
                <a:lnTo>
                  <a:pt x="2022347" y="4571"/>
                </a:lnTo>
                <a:close/>
              </a:path>
              <a:path w="2025650" h="622300">
                <a:moveTo>
                  <a:pt x="2022347" y="617219"/>
                </a:moveTo>
                <a:lnTo>
                  <a:pt x="2022347" y="4571"/>
                </a:lnTo>
                <a:lnTo>
                  <a:pt x="2019299" y="4571"/>
                </a:lnTo>
                <a:lnTo>
                  <a:pt x="2019299" y="617219"/>
                </a:lnTo>
                <a:lnTo>
                  <a:pt x="2022347" y="617219"/>
                </a:lnTo>
                <a:close/>
              </a:path>
              <a:path w="2025650" h="622300">
                <a:moveTo>
                  <a:pt x="2022347" y="621791"/>
                </a:moveTo>
                <a:lnTo>
                  <a:pt x="2022347" y="617219"/>
                </a:lnTo>
                <a:lnTo>
                  <a:pt x="2019299" y="620267"/>
                </a:lnTo>
                <a:lnTo>
                  <a:pt x="2019299" y="621791"/>
                </a:lnTo>
                <a:lnTo>
                  <a:pt x="2022347" y="621791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163822" y="6037577"/>
            <a:ext cx="464820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10" dirty="0">
                <a:latin typeface="Calibri"/>
                <a:cs typeface="Calibri"/>
              </a:rPr>
              <a:t>Kernel</a:t>
            </a:r>
            <a:r>
              <a:rPr sz="700" spc="-4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Space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804416" y="5478779"/>
            <a:ext cx="2019300" cy="309880"/>
          </a:xfrm>
          <a:custGeom>
            <a:avLst/>
            <a:gdLst/>
            <a:ahLst/>
            <a:cxnLst/>
            <a:rect l="l" t="t" r="r" b="b"/>
            <a:pathLst>
              <a:path w="2019300" h="309879">
                <a:moveTo>
                  <a:pt x="0" y="0"/>
                </a:moveTo>
                <a:lnTo>
                  <a:pt x="0" y="309371"/>
                </a:lnTo>
                <a:lnTo>
                  <a:pt x="2019299" y="309371"/>
                </a:lnTo>
                <a:lnTo>
                  <a:pt x="20192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01367" y="5475732"/>
            <a:ext cx="2025650" cy="314325"/>
          </a:xfrm>
          <a:custGeom>
            <a:avLst/>
            <a:gdLst/>
            <a:ahLst/>
            <a:cxnLst/>
            <a:rect l="l" t="t" r="r" b="b"/>
            <a:pathLst>
              <a:path w="2025650" h="314325">
                <a:moveTo>
                  <a:pt x="2025395" y="313943"/>
                </a:moveTo>
                <a:lnTo>
                  <a:pt x="2025395" y="0"/>
                </a:lnTo>
                <a:lnTo>
                  <a:pt x="0" y="0"/>
                </a:lnTo>
                <a:lnTo>
                  <a:pt x="0" y="313943"/>
                </a:lnTo>
                <a:lnTo>
                  <a:pt x="3047" y="313943"/>
                </a:lnTo>
                <a:lnTo>
                  <a:pt x="3047" y="6095"/>
                </a:lnTo>
                <a:lnTo>
                  <a:pt x="4571" y="3047"/>
                </a:lnTo>
                <a:lnTo>
                  <a:pt x="4571" y="6095"/>
                </a:lnTo>
                <a:lnTo>
                  <a:pt x="2019299" y="6095"/>
                </a:lnTo>
                <a:lnTo>
                  <a:pt x="2019299" y="3047"/>
                </a:lnTo>
                <a:lnTo>
                  <a:pt x="2022347" y="6095"/>
                </a:lnTo>
                <a:lnTo>
                  <a:pt x="2022347" y="313943"/>
                </a:lnTo>
                <a:lnTo>
                  <a:pt x="2025395" y="313943"/>
                </a:lnTo>
                <a:close/>
              </a:path>
              <a:path w="2025650" h="314325">
                <a:moveTo>
                  <a:pt x="4571" y="6095"/>
                </a:moveTo>
                <a:lnTo>
                  <a:pt x="4571" y="3047"/>
                </a:lnTo>
                <a:lnTo>
                  <a:pt x="3047" y="6095"/>
                </a:lnTo>
                <a:lnTo>
                  <a:pt x="4571" y="6095"/>
                </a:lnTo>
                <a:close/>
              </a:path>
              <a:path w="2025650" h="314325">
                <a:moveTo>
                  <a:pt x="4571" y="309371"/>
                </a:moveTo>
                <a:lnTo>
                  <a:pt x="4571" y="6095"/>
                </a:lnTo>
                <a:lnTo>
                  <a:pt x="3047" y="6095"/>
                </a:lnTo>
                <a:lnTo>
                  <a:pt x="3047" y="309371"/>
                </a:lnTo>
                <a:lnTo>
                  <a:pt x="4571" y="309371"/>
                </a:lnTo>
                <a:close/>
              </a:path>
              <a:path w="2025650" h="314325">
                <a:moveTo>
                  <a:pt x="2022347" y="309371"/>
                </a:moveTo>
                <a:lnTo>
                  <a:pt x="3047" y="309371"/>
                </a:lnTo>
                <a:lnTo>
                  <a:pt x="4571" y="312419"/>
                </a:lnTo>
                <a:lnTo>
                  <a:pt x="4571" y="313943"/>
                </a:lnTo>
                <a:lnTo>
                  <a:pt x="2019299" y="313943"/>
                </a:lnTo>
                <a:lnTo>
                  <a:pt x="2019299" y="312419"/>
                </a:lnTo>
                <a:lnTo>
                  <a:pt x="2022347" y="309371"/>
                </a:lnTo>
                <a:close/>
              </a:path>
              <a:path w="2025650" h="314325">
                <a:moveTo>
                  <a:pt x="4571" y="313943"/>
                </a:moveTo>
                <a:lnTo>
                  <a:pt x="4571" y="312419"/>
                </a:lnTo>
                <a:lnTo>
                  <a:pt x="3047" y="309371"/>
                </a:lnTo>
                <a:lnTo>
                  <a:pt x="3047" y="313943"/>
                </a:lnTo>
                <a:lnTo>
                  <a:pt x="4571" y="313943"/>
                </a:lnTo>
                <a:close/>
              </a:path>
              <a:path w="2025650" h="314325">
                <a:moveTo>
                  <a:pt x="2022347" y="6095"/>
                </a:moveTo>
                <a:lnTo>
                  <a:pt x="2019299" y="3047"/>
                </a:lnTo>
                <a:lnTo>
                  <a:pt x="2019299" y="6095"/>
                </a:lnTo>
                <a:lnTo>
                  <a:pt x="2022347" y="6095"/>
                </a:lnTo>
                <a:close/>
              </a:path>
              <a:path w="2025650" h="314325">
                <a:moveTo>
                  <a:pt x="2022347" y="309371"/>
                </a:moveTo>
                <a:lnTo>
                  <a:pt x="2022347" y="6095"/>
                </a:lnTo>
                <a:lnTo>
                  <a:pt x="2019299" y="6095"/>
                </a:lnTo>
                <a:lnTo>
                  <a:pt x="2019299" y="309371"/>
                </a:lnTo>
                <a:lnTo>
                  <a:pt x="2022347" y="309371"/>
                </a:lnTo>
                <a:close/>
              </a:path>
              <a:path w="2025650" h="314325">
                <a:moveTo>
                  <a:pt x="2022347" y="313943"/>
                </a:moveTo>
                <a:lnTo>
                  <a:pt x="2022347" y="309371"/>
                </a:lnTo>
                <a:lnTo>
                  <a:pt x="2019299" y="312419"/>
                </a:lnTo>
                <a:lnTo>
                  <a:pt x="2019299" y="313943"/>
                </a:lnTo>
                <a:lnTo>
                  <a:pt x="2022347" y="313943"/>
                </a:lnTo>
                <a:close/>
              </a:path>
            </a:pathLst>
          </a:custGeom>
          <a:solidFill>
            <a:srgbClr val="0000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277111" y="4330189"/>
            <a:ext cx="3092450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5005">
              <a:lnSpc>
                <a:spcPct val="100000"/>
              </a:lnSpc>
            </a:pPr>
            <a:r>
              <a:rPr sz="1700" spc="-10" dirty="0">
                <a:latin typeface="Calibri"/>
                <a:cs typeface="Calibri"/>
              </a:rPr>
              <a:t>Layered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Architecture</a:t>
            </a:r>
            <a:endParaRPr sz="170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10" dirty="0">
                <a:latin typeface="Calibri"/>
                <a:cs typeface="Calibri"/>
              </a:rPr>
              <a:t>Layered </a:t>
            </a:r>
            <a:r>
              <a:rPr sz="1250" spc="-5" dirty="0">
                <a:latin typeface="Calibri"/>
                <a:cs typeface="Calibri"/>
              </a:rPr>
              <a:t>OS</a:t>
            </a:r>
            <a:r>
              <a:rPr sz="1250" spc="-9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structure:</a:t>
            </a:r>
            <a:endParaRPr sz="1250">
              <a:latin typeface="Calibri"/>
              <a:cs typeface="Calibri"/>
            </a:endParaRPr>
          </a:p>
          <a:p>
            <a:pPr marL="288925" indent="-111760">
              <a:lnSpc>
                <a:spcPts val="1310"/>
              </a:lnSpc>
              <a:spcBef>
                <a:spcPts val="320"/>
              </a:spcBef>
            </a:pPr>
            <a:r>
              <a:rPr sz="1100" spc="-5" dirty="0">
                <a:latin typeface="Arial"/>
                <a:cs typeface="Arial"/>
              </a:rPr>
              <a:t>– </a:t>
            </a:r>
            <a:r>
              <a:rPr sz="1100" spc="-10" dirty="0">
                <a:latin typeface="Calibri"/>
                <a:cs typeface="Calibri"/>
              </a:rPr>
              <a:t>Group components that perform </a:t>
            </a:r>
            <a:r>
              <a:rPr sz="1100" spc="-5" dirty="0">
                <a:latin typeface="Calibri"/>
                <a:cs typeface="Calibri"/>
              </a:rPr>
              <a:t>similar </a:t>
            </a:r>
            <a:r>
              <a:rPr sz="1100" spc="-10" dirty="0">
                <a:latin typeface="Calibri"/>
                <a:cs typeface="Calibri"/>
              </a:rPr>
              <a:t>functions  </a:t>
            </a:r>
            <a:r>
              <a:rPr sz="1100" spc="-15" dirty="0">
                <a:latin typeface="Calibri"/>
                <a:cs typeface="Calibri"/>
              </a:rPr>
              <a:t>into layers. Each layer communicates </a:t>
            </a:r>
            <a:r>
              <a:rPr sz="1100" spc="-5" dirty="0">
                <a:latin typeface="Calibri"/>
                <a:cs typeface="Calibri"/>
              </a:rPr>
              <a:t>only </a:t>
            </a:r>
            <a:r>
              <a:rPr sz="1100" spc="-10" dirty="0">
                <a:latin typeface="Calibri"/>
                <a:cs typeface="Calibri"/>
              </a:rPr>
              <a:t>with  </a:t>
            </a:r>
            <a:r>
              <a:rPr sz="1100" spc="-5" dirty="0">
                <a:latin typeface="Calibri"/>
                <a:cs typeface="Calibri"/>
              </a:rPr>
              <a:t>neighbour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layer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918335">
              <a:lnSpc>
                <a:spcPct val="100000"/>
              </a:lnSpc>
            </a:pPr>
            <a:r>
              <a:rPr sz="700" spc="-5" dirty="0">
                <a:latin typeface="Calibri"/>
                <a:cs typeface="Calibri"/>
              </a:rPr>
              <a:t>User</a:t>
            </a:r>
            <a:r>
              <a:rPr sz="700" spc="-80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Space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336291" y="6263639"/>
            <a:ext cx="742315" cy="142240"/>
          </a:xfrm>
          <a:custGeom>
            <a:avLst/>
            <a:gdLst/>
            <a:ahLst/>
            <a:cxnLst/>
            <a:rect l="l" t="t" r="r" b="b"/>
            <a:pathLst>
              <a:path w="742314" h="142239">
                <a:moveTo>
                  <a:pt x="0" y="0"/>
                </a:moveTo>
                <a:lnTo>
                  <a:pt x="0" y="141731"/>
                </a:lnTo>
                <a:lnTo>
                  <a:pt x="742187" y="141731"/>
                </a:lnTo>
                <a:lnTo>
                  <a:pt x="742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34767" y="6262115"/>
            <a:ext cx="745490" cy="144780"/>
          </a:xfrm>
          <a:custGeom>
            <a:avLst/>
            <a:gdLst/>
            <a:ahLst/>
            <a:cxnLst/>
            <a:rect l="l" t="t" r="r" b="b"/>
            <a:pathLst>
              <a:path w="745489" h="144779">
                <a:moveTo>
                  <a:pt x="745235" y="144779"/>
                </a:moveTo>
                <a:lnTo>
                  <a:pt x="745235" y="0"/>
                </a:lnTo>
                <a:lnTo>
                  <a:pt x="0" y="0"/>
                </a:lnTo>
                <a:lnTo>
                  <a:pt x="0" y="144779"/>
                </a:lnTo>
                <a:lnTo>
                  <a:pt x="1523" y="144779"/>
                </a:lnTo>
                <a:lnTo>
                  <a:pt x="1523" y="4571"/>
                </a:lnTo>
                <a:lnTo>
                  <a:pt x="4571" y="1523"/>
                </a:lnTo>
                <a:lnTo>
                  <a:pt x="4571" y="4571"/>
                </a:lnTo>
                <a:lnTo>
                  <a:pt x="740663" y="4571"/>
                </a:lnTo>
                <a:lnTo>
                  <a:pt x="740663" y="1523"/>
                </a:lnTo>
                <a:lnTo>
                  <a:pt x="743711" y="4571"/>
                </a:lnTo>
                <a:lnTo>
                  <a:pt x="743711" y="144779"/>
                </a:lnTo>
                <a:lnTo>
                  <a:pt x="745235" y="144779"/>
                </a:lnTo>
                <a:close/>
              </a:path>
              <a:path w="745489" h="144779">
                <a:moveTo>
                  <a:pt x="4571" y="4571"/>
                </a:moveTo>
                <a:lnTo>
                  <a:pt x="4571" y="1523"/>
                </a:lnTo>
                <a:lnTo>
                  <a:pt x="1523" y="4571"/>
                </a:lnTo>
                <a:lnTo>
                  <a:pt x="4571" y="4571"/>
                </a:lnTo>
                <a:close/>
              </a:path>
              <a:path w="745489" h="144779">
                <a:moveTo>
                  <a:pt x="4571" y="140207"/>
                </a:moveTo>
                <a:lnTo>
                  <a:pt x="4571" y="4571"/>
                </a:lnTo>
                <a:lnTo>
                  <a:pt x="1523" y="4571"/>
                </a:lnTo>
                <a:lnTo>
                  <a:pt x="1523" y="140207"/>
                </a:lnTo>
                <a:lnTo>
                  <a:pt x="4571" y="140207"/>
                </a:lnTo>
                <a:close/>
              </a:path>
              <a:path w="745489" h="144779">
                <a:moveTo>
                  <a:pt x="743711" y="140207"/>
                </a:moveTo>
                <a:lnTo>
                  <a:pt x="1523" y="140207"/>
                </a:lnTo>
                <a:lnTo>
                  <a:pt x="4571" y="143255"/>
                </a:lnTo>
                <a:lnTo>
                  <a:pt x="4571" y="144779"/>
                </a:lnTo>
                <a:lnTo>
                  <a:pt x="740663" y="144779"/>
                </a:lnTo>
                <a:lnTo>
                  <a:pt x="740663" y="143255"/>
                </a:lnTo>
                <a:lnTo>
                  <a:pt x="743711" y="140207"/>
                </a:lnTo>
                <a:close/>
              </a:path>
              <a:path w="745489" h="144779">
                <a:moveTo>
                  <a:pt x="4571" y="144779"/>
                </a:moveTo>
                <a:lnTo>
                  <a:pt x="4571" y="143255"/>
                </a:lnTo>
                <a:lnTo>
                  <a:pt x="1523" y="140207"/>
                </a:lnTo>
                <a:lnTo>
                  <a:pt x="1523" y="144779"/>
                </a:lnTo>
                <a:lnTo>
                  <a:pt x="4571" y="144779"/>
                </a:lnTo>
                <a:close/>
              </a:path>
              <a:path w="745489" h="144779">
                <a:moveTo>
                  <a:pt x="743711" y="4571"/>
                </a:moveTo>
                <a:lnTo>
                  <a:pt x="740663" y="1523"/>
                </a:lnTo>
                <a:lnTo>
                  <a:pt x="740663" y="4571"/>
                </a:lnTo>
                <a:lnTo>
                  <a:pt x="743711" y="4571"/>
                </a:lnTo>
                <a:close/>
              </a:path>
              <a:path w="745489" h="144779">
                <a:moveTo>
                  <a:pt x="743711" y="140207"/>
                </a:moveTo>
                <a:lnTo>
                  <a:pt x="743711" y="4571"/>
                </a:lnTo>
                <a:lnTo>
                  <a:pt x="740663" y="4571"/>
                </a:lnTo>
                <a:lnTo>
                  <a:pt x="740663" y="140207"/>
                </a:lnTo>
                <a:lnTo>
                  <a:pt x="743711" y="140207"/>
                </a:lnTo>
                <a:close/>
              </a:path>
              <a:path w="745489" h="144779">
                <a:moveTo>
                  <a:pt x="743711" y="144779"/>
                </a:moveTo>
                <a:lnTo>
                  <a:pt x="743711" y="140207"/>
                </a:lnTo>
                <a:lnTo>
                  <a:pt x="740663" y="143255"/>
                </a:lnTo>
                <a:lnTo>
                  <a:pt x="740663" y="144779"/>
                </a:lnTo>
                <a:lnTo>
                  <a:pt x="743711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336291" y="5955791"/>
            <a:ext cx="742315" cy="167640"/>
          </a:xfrm>
          <a:custGeom>
            <a:avLst/>
            <a:gdLst/>
            <a:ahLst/>
            <a:cxnLst/>
            <a:rect l="l" t="t" r="r" b="b"/>
            <a:pathLst>
              <a:path w="742314" h="167639">
                <a:moveTo>
                  <a:pt x="0" y="0"/>
                </a:moveTo>
                <a:lnTo>
                  <a:pt x="0" y="167639"/>
                </a:lnTo>
                <a:lnTo>
                  <a:pt x="742187" y="167639"/>
                </a:lnTo>
                <a:lnTo>
                  <a:pt x="742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34767" y="5952744"/>
            <a:ext cx="745490" cy="173990"/>
          </a:xfrm>
          <a:custGeom>
            <a:avLst/>
            <a:gdLst/>
            <a:ahLst/>
            <a:cxnLst/>
            <a:rect l="l" t="t" r="r" b="b"/>
            <a:pathLst>
              <a:path w="745489" h="173989">
                <a:moveTo>
                  <a:pt x="745235" y="173735"/>
                </a:moveTo>
                <a:lnTo>
                  <a:pt x="745235" y="0"/>
                </a:lnTo>
                <a:lnTo>
                  <a:pt x="0" y="0"/>
                </a:lnTo>
                <a:lnTo>
                  <a:pt x="0" y="173735"/>
                </a:lnTo>
                <a:lnTo>
                  <a:pt x="1523" y="173735"/>
                </a:lnTo>
                <a:lnTo>
                  <a:pt x="1523" y="6095"/>
                </a:lnTo>
                <a:lnTo>
                  <a:pt x="4571" y="3047"/>
                </a:lnTo>
                <a:lnTo>
                  <a:pt x="4571" y="6095"/>
                </a:lnTo>
                <a:lnTo>
                  <a:pt x="740663" y="6095"/>
                </a:lnTo>
                <a:lnTo>
                  <a:pt x="740663" y="3047"/>
                </a:lnTo>
                <a:lnTo>
                  <a:pt x="743711" y="6095"/>
                </a:lnTo>
                <a:lnTo>
                  <a:pt x="743711" y="173735"/>
                </a:lnTo>
                <a:lnTo>
                  <a:pt x="745235" y="173735"/>
                </a:lnTo>
                <a:close/>
              </a:path>
              <a:path w="745489" h="173989">
                <a:moveTo>
                  <a:pt x="4571" y="6095"/>
                </a:moveTo>
                <a:lnTo>
                  <a:pt x="4571" y="3047"/>
                </a:lnTo>
                <a:lnTo>
                  <a:pt x="1523" y="6095"/>
                </a:lnTo>
                <a:lnTo>
                  <a:pt x="4571" y="6095"/>
                </a:lnTo>
                <a:close/>
              </a:path>
              <a:path w="745489" h="173989">
                <a:moveTo>
                  <a:pt x="4571" y="169163"/>
                </a:moveTo>
                <a:lnTo>
                  <a:pt x="4571" y="6095"/>
                </a:lnTo>
                <a:lnTo>
                  <a:pt x="1523" y="6095"/>
                </a:lnTo>
                <a:lnTo>
                  <a:pt x="1523" y="169163"/>
                </a:lnTo>
                <a:lnTo>
                  <a:pt x="4571" y="169163"/>
                </a:lnTo>
                <a:close/>
              </a:path>
              <a:path w="745489" h="173989">
                <a:moveTo>
                  <a:pt x="743711" y="169163"/>
                </a:moveTo>
                <a:lnTo>
                  <a:pt x="1523" y="169163"/>
                </a:lnTo>
                <a:lnTo>
                  <a:pt x="4571" y="170687"/>
                </a:lnTo>
                <a:lnTo>
                  <a:pt x="4571" y="173735"/>
                </a:lnTo>
                <a:lnTo>
                  <a:pt x="740663" y="173735"/>
                </a:lnTo>
                <a:lnTo>
                  <a:pt x="740663" y="170687"/>
                </a:lnTo>
                <a:lnTo>
                  <a:pt x="743711" y="169163"/>
                </a:lnTo>
                <a:close/>
              </a:path>
              <a:path w="745489" h="173989">
                <a:moveTo>
                  <a:pt x="4571" y="173735"/>
                </a:moveTo>
                <a:lnTo>
                  <a:pt x="4571" y="170687"/>
                </a:lnTo>
                <a:lnTo>
                  <a:pt x="1523" y="169163"/>
                </a:lnTo>
                <a:lnTo>
                  <a:pt x="1523" y="173735"/>
                </a:lnTo>
                <a:lnTo>
                  <a:pt x="4571" y="173735"/>
                </a:lnTo>
                <a:close/>
              </a:path>
              <a:path w="745489" h="173989">
                <a:moveTo>
                  <a:pt x="743711" y="6095"/>
                </a:moveTo>
                <a:lnTo>
                  <a:pt x="740663" y="3047"/>
                </a:lnTo>
                <a:lnTo>
                  <a:pt x="740663" y="6095"/>
                </a:lnTo>
                <a:lnTo>
                  <a:pt x="743711" y="6095"/>
                </a:lnTo>
                <a:close/>
              </a:path>
              <a:path w="745489" h="173989">
                <a:moveTo>
                  <a:pt x="743711" y="169163"/>
                </a:moveTo>
                <a:lnTo>
                  <a:pt x="743711" y="6095"/>
                </a:lnTo>
                <a:lnTo>
                  <a:pt x="740663" y="6095"/>
                </a:lnTo>
                <a:lnTo>
                  <a:pt x="740663" y="169163"/>
                </a:lnTo>
                <a:lnTo>
                  <a:pt x="743711" y="169163"/>
                </a:lnTo>
                <a:close/>
              </a:path>
              <a:path w="745489" h="173989">
                <a:moveTo>
                  <a:pt x="743711" y="173735"/>
                </a:moveTo>
                <a:lnTo>
                  <a:pt x="743711" y="169163"/>
                </a:lnTo>
                <a:lnTo>
                  <a:pt x="740663" y="170687"/>
                </a:lnTo>
                <a:lnTo>
                  <a:pt x="740663" y="173735"/>
                </a:lnTo>
                <a:lnTo>
                  <a:pt x="743711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36291" y="5788151"/>
            <a:ext cx="742315" cy="167640"/>
          </a:xfrm>
          <a:custGeom>
            <a:avLst/>
            <a:gdLst/>
            <a:ahLst/>
            <a:cxnLst/>
            <a:rect l="l" t="t" r="r" b="b"/>
            <a:pathLst>
              <a:path w="742314" h="167639">
                <a:moveTo>
                  <a:pt x="0" y="0"/>
                </a:moveTo>
                <a:lnTo>
                  <a:pt x="0" y="167639"/>
                </a:lnTo>
                <a:lnTo>
                  <a:pt x="742187" y="167639"/>
                </a:lnTo>
                <a:lnTo>
                  <a:pt x="742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34767" y="5785103"/>
            <a:ext cx="745490" cy="173990"/>
          </a:xfrm>
          <a:custGeom>
            <a:avLst/>
            <a:gdLst/>
            <a:ahLst/>
            <a:cxnLst/>
            <a:rect l="l" t="t" r="r" b="b"/>
            <a:pathLst>
              <a:path w="745489" h="173989">
                <a:moveTo>
                  <a:pt x="745235" y="173735"/>
                </a:moveTo>
                <a:lnTo>
                  <a:pt x="745235" y="0"/>
                </a:lnTo>
                <a:lnTo>
                  <a:pt x="0" y="0"/>
                </a:lnTo>
                <a:lnTo>
                  <a:pt x="0" y="173735"/>
                </a:lnTo>
                <a:lnTo>
                  <a:pt x="1523" y="173735"/>
                </a:lnTo>
                <a:lnTo>
                  <a:pt x="1523" y="4571"/>
                </a:lnTo>
                <a:lnTo>
                  <a:pt x="4571" y="3047"/>
                </a:lnTo>
                <a:lnTo>
                  <a:pt x="4571" y="4571"/>
                </a:lnTo>
                <a:lnTo>
                  <a:pt x="740663" y="4571"/>
                </a:lnTo>
                <a:lnTo>
                  <a:pt x="740663" y="3047"/>
                </a:lnTo>
                <a:lnTo>
                  <a:pt x="743711" y="4571"/>
                </a:lnTo>
                <a:lnTo>
                  <a:pt x="743711" y="173735"/>
                </a:lnTo>
                <a:lnTo>
                  <a:pt x="745235" y="173735"/>
                </a:lnTo>
                <a:close/>
              </a:path>
              <a:path w="745489" h="173989">
                <a:moveTo>
                  <a:pt x="4571" y="4571"/>
                </a:moveTo>
                <a:lnTo>
                  <a:pt x="4571" y="3047"/>
                </a:lnTo>
                <a:lnTo>
                  <a:pt x="1523" y="4571"/>
                </a:lnTo>
                <a:lnTo>
                  <a:pt x="4571" y="4571"/>
                </a:lnTo>
                <a:close/>
              </a:path>
              <a:path w="745489" h="173989">
                <a:moveTo>
                  <a:pt x="4571" y="167639"/>
                </a:moveTo>
                <a:lnTo>
                  <a:pt x="4571" y="4571"/>
                </a:lnTo>
                <a:lnTo>
                  <a:pt x="1523" y="4571"/>
                </a:lnTo>
                <a:lnTo>
                  <a:pt x="1523" y="167639"/>
                </a:lnTo>
                <a:lnTo>
                  <a:pt x="4571" y="167639"/>
                </a:lnTo>
                <a:close/>
              </a:path>
              <a:path w="745489" h="173989">
                <a:moveTo>
                  <a:pt x="743711" y="167639"/>
                </a:moveTo>
                <a:lnTo>
                  <a:pt x="1523" y="167639"/>
                </a:lnTo>
                <a:lnTo>
                  <a:pt x="4571" y="170687"/>
                </a:lnTo>
                <a:lnTo>
                  <a:pt x="4571" y="173735"/>
                </a:lnTo>
                <a:lnTo>
                  <a:pt x="740663" y="173735"/>
                </a:lnTo>
                <a:lnTo>
                  <a:pt x="740663" y="170687"/>
                </a:lnTo>
                <a:lnTo>
                  <a:pt x="743711" y="167639"/>
                </a:lnTo>
                <a:close/>
              </a:path>
              <a:path w="745489" h="173989">
                <a:moveTo>
                  <a:pt x="4571" y="173735"/>
                </a:moveTo>
                <a:lnTo>
                  <a:pt x="4571" y="170687"/>
                </a:lnTo>
                <a:lnTo>
                  <a:pt x="1523" y="167639"/>
                </a:lnTo>
                <a:lnTo>
                  <a:pt x="1523" y="173735"/>
                </a:lnTo>
                <a:lnTo>
                  <a:pt x="4571" y="173735"/>
                </a:lnTo>
                <a:close/>
              </a:path>
              <a:path w="745489" h="173989">
                <a:moveTo>
                  <a:pt x="743711" y="4571"/>
                </a:moveTo>
                <a:lnTo>
                  <a:pt x="740663" y="3047"/>
                </a:lnTo>
                <a:lnTo>
                  <a:pt x="740663" y="4571"/>
                </a:lnTo>
                <a:lnTo>
                  <a:pt x="743711" y="4571"/>
                </a:lnTo>
                <a:close/>
              </a:path>
              <a:path w="745489" h="173989">
                <a:moveTo>
                  <a:pt x="743711" y="167639"/>
                </a:moveTo>
                <a:lnTo>
                  <a:pt x="743711" y="4571"/>
                </a:lnTo>
                <a:lnTo>
                  <a:pt x="740663" y="4571"/>
                </a:lnTo>
                <a:lnTo>
                  <a:pt x="740663" y="167639"/>
                </a:lnTo>
                <a:lnTo>
                  <a:pt x="743711" y="167639"/>
                </a:lnTo>
                <a:close/>
              </a:path>
              <a:path w="745489" h="173989">
                <a:moveTo>
                  <a:pt x="743711" y="173735"/>
                </a:moveTo>
                <a:lnTo>
                  <a:pt x="743711" y="167639"/>
                </a:lnTo>
                <a:lnTo>
                  <a:pt x="740663" y="170687"/>
                </a:lnTo>
                <a:lnTo>
                  <a:pt x="740663" y="173735"/>
                </a:lnTo>
                <a:lnTo>
                  <a:pt x="743711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336291" y="6123432"/>
            <a:ext cx="742315" cy="140335"/>
          </a:xfrm>
          <a:custGeom>
            <a:avLst/>
            <a:gdLst/>
            <a:ahLst/>
            <a:cxnLst/>
            <a:rect l="l" t="t" r="r" b="b"/>
            <a:pathLst>
              <a:path w="742314" h="140335">
                <a:moveTo>
                  <a:pt x="0" y="0"/>
                </a:moveTo>
                <a:lnTo>
                  <a:pt x="0" y="140207"/>
                </a:lnTo>
                <a:lnTo>
                  <a:pt x="742187" y="140207"/>
                </a:lnTo>
                <a:lnTo>
                  <a:pt x="742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334767" y="6121907"/>
            <a:ext cx="745490" cy="144780"/>
          </a:xfrm>
          <a:custGeom>
            <a:avLst/>
            <a:gdLst/>
            <a:ahLst/>
            <a:cxnLst/>
            <a:rect l="l" t="t" r="r" b="b"/>
            <a:pathLst>
              <a:path w="745489" h="144779">
                <a:moveTo>
                  <a:pt x="745235" y="144779"/>
                </a:moveTo>
                <a:lnTo>
                  <a:pt x="745235" y="0"/>
                </a:lnTo>
                <a:lnTo>
                  <a:pt x="0" y="0"/>
                </a:lnTo>
                <a:lnTo>
                  <a:pt x="0" y="144779"/>
                </a:lnTo>
                <a:lnTo>
                  <a:pt x="1523" y="144779"/>
                </a:lnTo>
                <a:lnTo>
                  <a:pt x="1523" y="4571"/>
                </a:lnTo>
                <a:lnTo>
                  <a:pt x="4571" y="1523"/>
                </a:lnTo>
                <a:lnTo>
                  <a:pt x="4571" y="4571"/>
                </a:lnTo>
                <a:lnTo>
                  <a:pt x="740663" y="4571"/>
                </a:lnTo>
                <a:lnTo>
                  <a:pt x="740663" y="1523"/>
                </a:lnTo>
                <a:lnTo>
                  <a:pt x="743711" y="4571"/>
                </a:lnTo>
                <a:lnTo>
                  <a:pt x="743711" y="144779"/>
                </a:lnTo>
                <a:lnTo>
                  <a:pt x="745235" y="144779"/>
                </a:lnTo>
                <a:close/>
              </a:path>
              <a:path w="745489" h="144779">
                <a:moveTo>
                  <a:pt x="4571" y="4571"/>
                </a:moveTo>
                <a:lnTo>
                  <a:pt x="4571" y="1523"/>
                </a:lnTo>
                <a:lnTo>
                  <a:pt x="1523" y="4571"/>
                </a:lnTo>
                <a:lnTo>
                  <a:pt x="4571" y="4571"/>
                </a:lnTo>
                <a:close/>
              </a:path>
              <a:path w="745489" h="144779">
                <a:moveTo>
                  <a:pt x="4571" y="140207"/>
                </a:moveTo>
                <a:lnTo>
                  <a:pt x="4571" y="4571"/>
                </a:lnTo>
                <a:lnTo>
                  <a:pt x="1523" y="4571"/>
                </a:lnTo>
                <a:lnTo>
                  <a:pt x="1523" y="140207"/>
                </a:lnTo>
                <a:lnTo>
                  <a:pt x="4571" y="140207"/>
                </a:lnTo>
                <a:close/>
              </a:path>
              <a:path w="745489" h="144779">
                <a:moveTo>
                  <a:pt x="743711" y="140207"/>
                </a:moveTo>
                <a:lnTo>
                  <a:pt x="1523" y="140207"/>
                </a:lnTo>
                <a:lnTo>
                  <a:pt x="4571" y="141731"/>
                </a:lnTo>
                <a:lnTo>
                  <a:pt x="4571" y="144779"/>
                </a:lnTo>
                <a:lnTo>
                  <a:pt x="740663" y="144779"/>
                </a:lnTo>
                <a:lnTo>
                  <a:pt x="740663" y="141731"/>
                </a:lnTo>
                <a:lnTo>
                  <a:pt x="743711" y="140207"/>
                </a:lnTo>
                <a:close/>
              </a:path>
              <a:path w="745489" h="144779">
                <a:moveTo>
                  <a:pt x="4571" y="144779"/>
                </a:moveTo>
                <a:lnTo>
                  <a:pt x="4571" y="141731"/>
                </a:lnTo>
                <a:lnTo>
                  <a:pt x="1523" y="140207"/>
                </a:lnTo>
                <a:lnTo>
                  <a:pt x="1523" y="144779"/>
                </a:lnTo>
                <a:lnTo>
                  <a:pt x="4571" y="144779"/>
                </a:lnTo>
                <a:close/>
              </a:path>
              <a:path w="745489" h="144779">
                <a:moveTo>
                  <a:pt x="743711" y="4571"/>
                </a:moveTo>
                <a:lnTo>
                  <a:pt x="740663" y="1523"/>
                </a:lnTo>
                <a:lnTo>
                  <a:pt x="740663" y="4571"/>
                </a:lnTo>
                <a:lnTo>
                  <a:pt x="743711" y="4571"/>
                </a:lnTo>
                <a:close/>
              </a:path>
              <a:path w="745489" h="144779">
                <a:moveTo>
                  <a:pt x="743711" y="140207"/>
                </a:moveTo>
                <a:lnTo>
                  <a:pt x="743711" y="4571"/>
                </a:lnTo>
                <a:lnTo>
                  <a:pt x="740663" y="4571"/>
                </a:lnTo>
                <a:lnTo>
                  <a:pt x="740663" y="140207"/>
                </a:lnTo>
                <a:lnTo>
                  <a:pt x="743711" y="140207"/>
                </a:lnTo>
                <a:close/>
              </a:path>
              <a:path w="745489" h="144779">
                <a:moveTo>
                  <a:pt x="743711" y="144779"/>
                </a:moveTo>
                <a:lnTo>
                  <a:pt x="743711" y="140207"/>
                </a:lnTo>
                <a:lnTo>
                  <a:pt x="740663" y="141731"/>
                </a:lnTo>
                <a:lnTo>
                  <a:pt x="740663" y="144779"/>
                </a:lnTo>
                <a:lnTo>
                  <a:pt x="743711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979675" y="5799833"/>
            <a:ext cx="257175" cy="593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10" dirty="0">
                <a:latin typeface="Calibri"/>
                <a:cs typeface="Calibri"/>
              </a:rPr>
              <a:t>Layer</a:t>
            </a:r>
            <a:r>
              <a:rPr sz="700" spc="-8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3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700" spc="-10" dirty="0">
                <a:latin typeface="Calibri"/>
                <a:cs typeface="Calibri"/>
              </a:rPr>
              <a:t>Layer</a:t>
            </a:r>
            <a:r>
              <a:rPr sz="700" spc="-8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sz="700" spc="-10" dirty="0">
                <a:latin typeface="Calibri"/>
                <a:cs typeface="Calibri"/>
              </a:rPr>
              <a:t>Layer</a:t>
            </a:r>
            <a:r>
              <a:rPr sz="700" spc="-8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1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700" spc="-10" dirty="0">
                <a:latin typeface="Calibri"/>
                <a:cs typeface="Calibri"/>
              </a:rPr>
              <a:t>Layer</a:t>
            </a:r>
            <a:r>
              <a:rPr sz="700" spc="-85" dirty="0">
                <a:latin typeface="Calibri"/>
                <a:cs typeface="Calibri"/>
              </a:rPr>
              <a:t> </a:t>
            </a:r>
            <a:r>
              <a:rPr sz="700" spc="-5" dirty="0">
                <a:latin typeface="Calibri"/>
                <a:cs typeface="Calibri"/>
              </a:rPr>
              <a:t>0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376926" y="6651495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23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094231" y="4148327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09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620509" y="4330189"/>
            <a:ext cx="2967355" cy="180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0240">
              <a:lnSpc>
                <a:spcPct val="100000"/>
              </a:lnSpc>
            </a:pPr>
            <a:r>
              <a:rPr sz="1700" spc="-10" dirty="0">
                <a:latin typeface="Calibri"/>
                <a:cs typeface="Calibri"/>
              </a:rPr>
              <a:t>Layered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Architecture</a:t>
            </a:r>
            <a:endParaRPr sz="170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10" dirty="0">
                <a:latin typeface="Calibri"/>
                <a:cs typeface="Calibri"/>
              </a:rPr>
              <a:t>Pros</a:t>
            </a:r>
            <a:endParaRPr sz="1250">
              <a:latin typeface="Calibri"/>
              <a:cs typeface="Calibri"/>
            </a:endParaRPr>
          </a:p>
          <a:p>
            <a:pPr marL="289560" lvl="1" indent="-111760">
              <a:lnSpc>
                <a:spcPts val="1310"/>
              </a:lnSpc>
              <a:spcBef>
                <a:spcPts val="32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5" dirty="0">
                <a:latin typeface="Calibri"/>
                <a:cs typeface="Calibri"/>
              </a:rPr>
              <a:t>It </a:t>
            </a:r>
            <a:r>
              <a:rPr sz="1100" spc="-10" dirty="0">
                <a:latin typeface="Calibri"/>
                <a:cs typeface="Calibri"/>
              </a:rPr>
              <a:t>provides good </a:t>
            </a:r>
            <a:r>
              <a:rPr sz="1100" spc="-5" dirty="0">
                <a:latin typeface="Calibri"/>
                <a:cs typeface="Calibri"/>
              </a:rPr>
              <a:t>modularity – helps simplify </a:t>
            </a:r>
            <a:r>
              <a:rPr sz="1100" spc="-10" dirty="0">
                <a:latin typeface="Calibri"/>
                <a:cs typeface="Calibri"/>
              </a:rPr>
              <a:t>the  development of </a:t>
            </a:r>
            <a:r>
              <a:rPr sz="1100" spc="-5" dirty="0">
                <a:latin typeface="Calibri"/>
                <a:cs typeface="Calibri"/>
              </a:rPr>
              <a:t>an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OS</a:t>
            </a:r>
            <a:endParaRPr sz="1100">
              <a:latin typeface="Calibri"/>
              <a:cs typeface="Calibri"/>
            </a:endParaRPr>
          </a:p>
          <a:p>
            <a:pPr marL="133985" indent="-13398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34620" algn="l"/>
              </a:tabLst>
            </a:pPr>
            <a:r>
              <a:rPr sz="1250" spc="-5" dirty="0">
                <a:latin typeface="Calibri"/>
                <a:cs typeface="Calibri"/>
              </a:rPr>
              <a:t>Cons</a:t>
            </a:r>
            <a:endParaRPr sz="1250">
              <a:latin typeface="Calibri"/>
              <a:cs typeface="Calibri"/>
            </a:endParaRPr>
          </a:p>
          <a:p>
            <a:pPr marL="289560" lvl="1" indent="-11176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10" dirty="0">
                <a:latin typeface="Calibri"/>
                <a:cs typeface="Calibri"/>
              </a:rPr>
              <a:t>Less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efficient</a:t>
            </a:r>
            <a:endParaRPr sz="1100">
              <a:latin typeface="Calibri"/>
              <a:cs typeface="Calibri"/>
            </a:endParaRPr>
          </a:p>
          <a:p>
            <a:pPr marL="289560" marR="95885" lvl="1" indent="-111760">
              <a:lnSpc>
                <a:spcPts val="1310"/>
              </a:lnSpc>
              <a:spcBef>
                <a:spcPts val="300"/>
              </a:spcBef>
              <a:buFont typeface="Arial"/>
              <a:buChar char="–"/>
              <a:tabLst>
                <a:tab pos="289560" algn="l"/>
              </a:tabLst>
            </a:pPr>
            <a:r>
              <a:rPr sz="1100" spc="-10" dirty="0">
                <a:latin typeface="Calibri"/>
                <a:cs typeface="Calibri"/>
              </a:rPr>
              <a:t>Complex </a:t>
            </a:r>
            <a:r>
              <a:rPr sz="1100" spc="-5" dirty="0">
                <a:latin typeface="Calibri"/>
                <a:cs typeface="Calibri"/>
              </a:rPr>
              <a:t>design – </a:t>
            </a:r>
            <a:r>
              <a:rPr sz="1100" spc="-10" dirty="0">
                <a:latin typeface="Calibri"/>
                <a:cs typeface="Calibri"/>
              </a:rPr>
              <a:t>each functionality </a:t>
            </a:r>
            <a:r>
              <a:rPr sz="1100" spc="-5" dirty="0">
                <a:latin typeface="Calibri"/>
                <a:cs typeface="Calibri"/>
              </a:rPr>
              <a:t>has </a:t>
            </a:r>
            <a:r>
              <a:rPr sz="1100" spc="-15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be  divided </a:t>
            </a:r>
            <a:r>
              <a:rPr sz="1100" spc="-15" dirty="0">
                <a:latin typeface="Calibri"/>
                <a:cs typeface="Calibri"/>
              </a:rPr>
              <a:t>into </a:t>
            </a:r>
            <a:r>
              <a:rPr sz="1100" spc="-5" dirty="0">
                <a:latin typeface="Calibri"/>
                <a:cs typeface="Calibri"/>
              </a:rPr>
              <a:t>parts </a:t>
            </a:r>
            <a:r>
              <a:rPr sz="1100" spc="-15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fit </a:t>
            </a:r>
            <a:r>
              <a:rPr sz="1100" spc="-15" dirty="0">
                <a:latin typeface="Calibri"/>
                <a:cs typeface="Calibri"/>
              </a:rPr>
              <a:t>into different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layers.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695940" y="6651495"/>
            <a:ext cx="60960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50" spc="5" dirty="0">
                <a:solidFill>
                  <a:srgbClr val="898989"/>
                </a:solidFill>
                <a:latin typeface="Calibri"/>
                <a:cs typeface="Calibri"/>
              </a:rPr>
              <a:t>24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413247" y="4148327"/>
            <a:ext cx="3548379" cy="2658110"/>
          </a:xfrm>
          <a:custGeom>
            <a:avLst/>
            <a:gdLst/>
            <a:ahLst/>
            <a:cxnLst/>
            <a:rect l="l" t="t" r="r" b="b"/>
            <a:pathLst>
              <a:path w="3548379" h="2658109">
                <a:moveTo>
                  <a:pt x="0" y="0"/>
                </a:moveTo>
                <a:lnTo>
                  <a:pt x="0" y="2657855"/>
                </a:lnTo>
                <a:lnTo>
                  <a:pt x="3547871" y="2657855"/>
                </a:lnTo>
                <a:lnTo>
                  <a:pt x="3547871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970</Words>
  <Application>Microsoft Office PowerPoint</Application>
  <PresentationFormat>Custom</PresentationFormat>
  <Paragraphs>249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Part 1.pptx</dc:title>
  <dc:creator>Dagmawi</dc:creator>
  <cp:lastModifiedBy>Admin</cp:lastModifiedBy>
  <cp:revision>15</cp:revision>
  <dcterms:created xsi:type="dcterms:W3CDTF">2016-03-07T09:35:38Z</dcterms:created>
  <dcterms:modified xsi:type="dcterms:W3CDTF">2018-03-01T09:53:49Z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2013-01-01T00:00:00Z</vt:filetime>
  </property>
  <property fmtid="{D5CDD505-2E9C-101B-9397-08002B2CF9AE}" pid="3" name="Creator">
    <vt:lpwstr>PrimoPDF http://www.primopdf.com</vt:lpwstr>
  </property>
  <property fmtid="{D5CDD505-2E9C-101B-9397-08002B2CF9AE}" pid="4" name="LastSaved">
    <vt:filetime>2016-03-07T00:00:00Z</vt:filetime>
  </property>
</Properties>
</file>