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256"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95" r:id="rId53"/>
    <p:sldId id="396" r:id="rId54"/>
    <p:sldId id="327" r:id="rId55"/>
    <p:sldId id="398" r:id="rId56"/>
    <p:sldId id="399" r:id="rId57"/>
    <p:sldId id="400" r:id="rId58"/>
    <p:sldId id="401" r:id="rId59"/>
    <p:sldId id="328" r:id="rId60"/>
    <p:sldId id="329" r:id="rId61"/>
    <p:sldId id="330" r:id="rId62"/>
    <p:sldId id="402" r:id="rId63"/>
    <p:sldId id="403" r:id="rId64"/>
    <p:sldId id="404" r:id="rId65"/>
    <p:sldId id="405" r:id="rId66"/>
    <p:sldId id="406" r:id="rId67"/>
    <p:sldId id="331" r:id="rId68"/>
    <p:sldId id="332" r:id="rId69"/>
    <p:sldId id="407" r:id="rId70"/>
    <p:sldId id="333" r:id="rId71"/>
    <p:sldId id="408" r:id="rId72"/>
    <p:sldId id="334" r:id="rId73"/>
    <p:sldId id="409" r:id="rId74"/>
    <p:sldId id="410" r:id="rId75"/>
    <p:sldId id="335" r:id="rId76"/>
    <p:sldId id="336" r:id="rId77"/>
    <p:sldId id="337" r:id="rId78"/>
    <p:sldId id="411" r:id="rId79"/>
    <p:sldId id="412"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87" r:id="rId130"/>
    <p:sldId id="388" r:id="rId131"/>
    <p:sldId id="389" r:id="rId132"/>
    <p:sldId id="390" r:id="rId133"/>
    <p:sldId id="391" r:id="rId134"/>
    <p:sldId id="392" r:id="rId135"/>
    <p:sldId id="393" r:id="rId136"/>
    <p:sldId id="394" r:id="rId137"/>
    <p:sldId id="257" r:id="rId1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38" Type="http://schemas.openxmlformats.org/officeDocument/2006/relationships/slide" Target="slides/slide135.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slide" Target="slides/slide121.xml"/><Relationship Id="rId129" Type="http://schemas.openxmlformats.org/officeDocument/2006/relationships/slide" Target="slides/slide126.xml"/><Relationship Id="rId137" Type="http://schemas.openxmlformats.org/officeDocument/2006/relationships/slide" Target="slides/slide13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32" Type="http://schemas.openxmlformats.org/officeDocument/2006/relationships/slide" Target="slides/slide129.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30" Type="http://schemas.openxmlformats.org/officeDocument/2006/relationships/slide" Target="slides/slide127.xml"/><Relationship Id="rId135" Type="http://schemas.openxmlformats.org/officeDocument/2006/relationships/slide" Target="slides/slide13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50C6FE-0B2B-447D-9312-22D5CACFFE22}"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63FF8-739F-4D22-9FC6-4E00E23443CD}" type="slidenum">
              <a:rPr lang="en-US" smtClean="0"/>
              <a:t>‹#›</a:t>
            </a:fld>
            <a:endParaRPr lang="en-US"/>
          </a:p>
        </p:txBody>
      </p:sp>
    </p:spTree>
    <p:extLst>
      <p:ext uri="{BB962C8B-B14F-4D97-AF65-F5344CB8AC3E}">
        <p14:creationId xmlns:p14="http://schemas.microsoft.com/office/powerpoint/2010/main" val="2940236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0C6FE-0B2B-447D-9312-22D5CACFFE22}"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63FF8-739F-4D22-9FC6-4E00E23443CD}" type="slidenum">
              <a:rPr lang="en-US" smtClean="0"/>
              <a:t>‹#›</a:t>
            </a:fld>
            <a:endParaRPr lang="en-US"/>
          </a:p>
        </p:txBody>
      </p:sp>
    </p:spTree>
    <p:extLst>
      <p:ext uri="{BB962C8B-B14F-4D97-AF65-F5344CB8AC3E}">
        <p14:creationId xmlns:p14="http://schemas.microsoft.com/office/powerpoint/2010/main" val="2642024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0C6FE-0B2B-447D-9312-22D5CACFFE22}"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63FF8-739F-4D22-9FC6-4E00E23443CD}" type="slidenum">
              <a:rPr lang="en-US" smtClean="0"/>
              <a:t>‹#›</a:t>
            </a:fld>
            <a:endParaRPr lang="en-US"/>
          </a:p>
        </p:txBody>
      </p:sp>
    </p:spTree>
    <p:extLst>
      <p:ext uri="{BB962C8B-B14F-4D97-AF65-F5344CB8AC3E}">
        <p14:creationId xmlns:p14="http://schemas.microsoft.com/office/powerpoint/2010/main" val="3606287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1858"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12185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altLang="en-US" noProof="0" smtClean="0"/>
              <a:t>Click to edit Master title style</a:t>
            </a:r>
          </a:p>
        </p:txBody>
      </p:sp>
      <p:sp>
        <p:nvSpPr>
          <p:cNvPr id="12186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en-US" altLang="en-US" noProof="0" smtClean="0"/>
              <a:t>Click to edit Master subtitle style</a:t>
            </a:r>
          </a:p>
        </p:txBody>
      </p:sp>
      <p:sp>
        <p:nvSpPr>
          <p:cNvPr id="121861" name="Rectangle 5"/>
          <p:cNvSpPr>
            <a:spLocks noGrp="1" noChangeArrowheads="1"/>
          </p:cNvSpPr>
          <p:nvPr>
            <p:ph type="dt" sz="half" idx="2"/>
          </p:nvPr>
        </p:nvSpPr>
        <p:spPr/>
        <p:txBody>
          <a:bodyPr/>
          <a:lstStyle>
            <a:lvl1pPr>
              <a:defRPr/>
            </a:lvl1pPr>
          </a:lstStyle>
          <a:p>
            <a:endParaRPr lang="en-US" altLang="en-US">
              <a:solidFill>
                <a:srgbClr val="000000"/>
              </a:solidFill>
            </a:endParaRPr>
          </a:p>
        </p:txBody>
      </p:sp>
      <p:sp>
        <p:nvSpPr>
          <p:cNvPr id="121862" name="Rectangle 6"/>
          <p:cNvSpPr>
            <a:spLocks noGrp="1" noChangeArrowheads="1"/>
          </p:cNvSpPr>
          <p:nvPr>
            <p:ph type="ftr" sz="quarter" idx="3"/>
          </p:nvPr>
        </p:nvSpPr>
        <p:spPr/>
        <p:txBody>
          <a:bodyPr/>
          <a:lstStyle>
            <a:lvl1pPr>
              <a:defRPr/>
            </a:lvl1pPr>
          </a:lstStyle>
          <a:p>
            <a:r>
              <a:rPr lang="en-US" altLang="en-US">
                <a:solidFill>
                  <a:srgbClr val="000000"/>
                </a:solidFill>
              </a:rPr>
              <a:t>C++ An Introduction to Computing, 3rd ed.       </a:t>
            </a:r>
          </a:p>
        </p:txBody>
      </p:sp>
      <p:sp>
        <p:nvSpPr>
          <p:cNvPr id="121863" name="Rectangle 7"/>
          <p:cNvSpPr>
            <a:spLocks noGrp="1" noChangeArrowheads="1"/>
          </p:cNvSpPr>
          <p:nvPr>
            <p:ph type="sldNum" sz="quarter" idx="4"/>
          </p:nvPr>
        </p:nvSpPr>
        <p:spPr/>
        <p:txBody>
          <a:bodyPr/>
          <a:lstStyle>
            <a:lvl1pPr>
              <a:defRPr/>
            </a:lvl1pPr>
          </a:lstStyle>
          <a:p>
            <a:fld id="{5373C73D-9E19-40E2-908B-CDEF9679A4F4}" type="slidenum">
              <a:rPr lang="en-US" altLang="en-US">
                <a:solidFill>
                  <a:srgbClr val="000000"/>
                </a:solidFill>
              </a:rPr>
              <a:pPr/>
              <a:t>‹#›</a:t>
            </a:fld>
            <a:endParaRPr lang="en-US" altLang="en-US">
              <a:solidFill>
                <a:srgbClr val="000000"/>
              </a:solidFill>
            </a:endParaRPr>
          </a:p>
        </p:txBody>
      </p:sp>
      <p:grpSp>
        <p:nvGrpSpPr>
          <p:cNvPr id="121864" name="Group 8"/>
          <p:cNvGrpSpPr>
            <a:grpSpLocks/>
          </p:cNvGrpSpPr>
          <p:nvPr/>
        </p:nvGrpSpPr>
        <p:grpSpPr bwMode="auto">
          <a:xfrm>
            <a:off x="7493000" y="2992438"/>
            <a:ext cx="1338263" cy="2189162"/>
            <a:chOff x="4704" y="1885"/>
            <a:chExt cx="843" cy="1379"/>
          </a:xfrm>
        </p:grpSpPr>
        <p:sp>
          <p:nvSpPr>
            <p:cNvPr id="121865"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66"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67"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68"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69"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70"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71"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72"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73"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74"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75"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76"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77"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78"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79"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80"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81"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82"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83"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84"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85"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86"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87"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88"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89"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90"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91"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92"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93"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94"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95"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grpSp>
      <p:sp>
        <p:nvSpPr>
          <p:cNvPr id="121896"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val="158957732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C++ An Introduction to Computing, 3rd ed.       </a:t>
            </a:r>
          </a:p>
        </p:txBody>
      </p:sp>
      <p:sp>
        <p:nvSpPr>
          <p:cNvPr id="6" name="Slide Number Placeholder 5"/>
          <p:cNvSpPr>
            <a:spLocks noGrp="1"/>
          </p:cNvSpPr>
          <p:nvPr>
            <p:ph type="sldNum" sz="quarter" idx="12"/>
          </p:nvPr>
        </p:nvSpPr>
        <p:spPr/>
        <p:txBody>
          <a:bodyPr/>
          <a:lstStyle>
            <a:lvl1pPr>
              <a:defRPr/>
            </a:lvl1pPr>
          </a:lstStyle>
          <a:p>
            <a:fld id="{7A571E8E-B364-49DF-B7BE-135CF2694A0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26002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C++ An Introduction to Computing, 3rd ed.       </a:t>
            </a:r>
          </a:p>
        </p:txBody>
      </p:sp>
      <p:sp>
        <p:nvSpPr>
          <p:cNvPr id="6" name="Slide Number Placeholder 5"/>
          <p:cNvSpPr>
            <a:spLocks noGrp="1"/>
          </p:cNvSpPr>
          <p:nvPr>
            <p:ph type="sldNum" sz="quarter" idx="12"/>
          </p:nvPr>
        </p:nvSpPr>
        <p:spPr/>
        <p:txBody>
          <a:bodyPr/>
          <a:lstStyle>
            <a:lvl1pPr>
              <a:defRPr/>
            </a:lvl1pPr>
          </a:lstStyle>
          <a:p>
            <a:fld id="{1074E218-301F-4B65-8E58-4D31BB053B7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95682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C++ An Introduction to Computing, 3rd ed.       </a:t>
            </a:r>
          </a:p>
        </p:txBody>
      </p:sp>
      <p:sp>
        <p:nvSpPr>
          <p:cNvPr id="7" name="Slide Number Placeholder 6"/>
          <p:cNvSpPr>
            <a:spLocks noGrp="1"/>
          </p:cNvSpPr>
          <p:nvPr>
            <p:ph type="sldNum" sz="quarter" idx="12"/>
          </p:nvPr>
        </p:nvSpPr>
        <p:spPr/>
        <p:txBody>
          <a:bodyPr/>
          <a:lstStyle>
            <a:lvl1pPr>
              <a:defRPr/>
            </a:lvl1pPr>
          </a:lstStyle>
          <a:p>
            <a:fld id="{37DD58BA-62D7-40AD-912C-4CED7FC2845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30435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000000"/>
                </a:solidFill>
              </a:rPr>
              <a:t>C++ An Introduction to Computing, 3rd ed.       </a:t>
            </a:r>
          </a:p>
        </p:txBody>
      </p:sp>
      <p:sp>
        <p:nvSpPr>
          <p:cNvPr id="9" name="Slide Number Placeholder 8"/>
          <p:cNvSpPr>
            <a:spLocks noGrp="1"/>
          </p:cNvSpPr>
          <p:nvPr>
            <p:ph type="sldNum" sz="quarter" idx="12"/>
          </p:nvPr>
        </p:nvSpPr>
        <p:spPr/>
        <p:txBody>
          <a:bodyPr/>
          <a:lstStyle>
            <a:lvl1pPr>
              <a:defRPr/>
            </a:lvl1pPr>
          </a:lstStyle>
          <a:p>
            <a:fld id="{FC51C0D7-5611-4B2C-AF8F-2AB1D50164D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39755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000000"/>
                </a:solidFill>
              </a:rPr>
              <a:t>C++ An Introduction to Computing, 3rd ed.       </a:t>
            </a:r>
          </a:p>
        </p:txBody>
      </p:sp>
      <p:sp>
        <p:nvSpPr>
          <p:cNvPr id="5" name="Slide Number Placeholder 4"/>
          <p:cNvSpPr>
            <a:spLocks noGrp="1"/>
          </p:cNvSpPr>
          <p:nvPr>
            <p:ph type="sldNum" sz="quarter" idx="12"/>
          </p:nvPr>
        </p:nvSpPr>
        <p:spPr/>
        <p:txBody>
          <a:bodyPr/>
          <a:lstStyle>
            <a:lvl1pPr>
              <a:defRPr/>
            </a:lvl1pPr>
          </a:lstStyle>
          <a:p>
            <a:fld id="{4D8AA78A-0E2E-49D0-8B02-B83AD067702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97802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000000"/>
                </a:solidFill>
              </a:rPr>
              <a:t>C++ An Introduction to Computing, 3rd ed.       </a:t>
            </a:r>
          </a:p>
        </p:txBody>
      </p:sp>
      <p:sp>
        <p:nvSpPr>
          <p:cNvPr id="4" name="Slide Number Placeholder 3"/>
          <p:cNvSpPr>
            <a:spLocks noGrp="1"/>
          </p:cNvSpPr>
          <p:nvPr>
            <p:ph type="sldNum" sz="quarter" idx="12"/>
          </p:nvPr>
        </p:nvSpPr>
        <p:spPr/>
        <p:txBody>
          <a:bodyPr/>
          <a:lstStyle>
            <a:lvl1pPr>
              <a:defRPr/>
            </a:lvl1pPr>
          </a:lstStyle>
          <a:p>
            <a:fld id="{68C00CEA-5E15-4BBE-844F-95E5945283B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06668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C++ An Introduction to Computing, 3rd ed.       </a:t>
            </a:r>
          </a:p>
        </p:txBody>
      </p:sp>
      <p:sp>
        <p:nvSpPr>
          <p:cNvPr id="7" name="Slide Number Placeholder 6"/>
          <p:cNvSpPr>
            <a:spLocks noGrp="1"/>
          </p:cNvSpPr>
          <p:nvPr>
            <p:ph type="sldNum" sz="quarter" idx="12"/>
          </p:nvPr>
        </p:nvSpPr>
        <p:spPr/>
        <p:txBody>
          <a:bodyPr/>
          <a:lstStyle>
            <a:lvl1pPr>
              <a:defRPr/>
            </a:lvl1pPr>
          </a:lstStyle>
          <a:p>
            <a:fld id="{29D2FA76-9C7F-4FB3-8FBC-3EE67842D3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1759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0C6FE-0B2B-447D-9312-22D5CACFFE22}"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63FF8-739F-4D22-9FC6-4E00E23443CD}" type="slidenum">
              <a:rPr lang="en-US" smtClean="0"/>
              <a:t>‹#›</a:t>
            </a:fld>
            <a:endParaRPr lang="en-US"/>
          </a:p>
        </p:txBody>
      </p:sp>
    </p:spTree>
    <p:extLst>
      <p:ext uri="{BB962C8B-B14F-4D97-AF65-F5344CB8AC3E}">
        <p14:creationId xmlns:p14="http://schemas.microsoft.com/office/powerpoint/2010/main" val="12692022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C++ An Introduction to Computing, 3rd ed.       </a:t>
            </a:r>
          </a:p>
        </p:txBody>
      </p:sp>
      <p:sp>
        <p:nvSpPr>
          <p:cNvPr id="7" name="Slide Number Placeholder 6"/>
          <p:cNvSpPr>
            <a:spLocks noGrp="1"/>
          </p:cNvSpPr>
          <p:nvPr>
            <p:ph type="sldNum" sz="quarter" idx="12"/>
          </p:nvPr>
        </p:nvSpPr>
        <p:spPr/>
        <p:txBody>
          <a:bodyPr/>
          <a:lstStyle>
            <a:lvl1pPr>
              <a:defRPr/>
            </a:lvl1pPr>
          </a:lstStyle>
          <a:p>
            <a:fld id="{35C4029B-27D6-4EC5-9C97-D6481AC1F9F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761152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C++ An Introduction to Computing, 3rd ed.       </a:t>
            </a:r>
          </a:p>
        </p:txBody>
      </p:sp>
      <p:sp>
        <p:nvSpPr>
          <p:cNvPr id="6" name="Slide Number Placeholder 5"/>
          <p:cNvSpPr>
            <a:spLocks noGrp="1"/>
          </p:cNvSpPr>
          <p:nvPr>
            <p:ph type="sldNum" sz="quarter" idx="12"/>
          </p:nvPr>
        </p:nvSpPr>
        <p:spPr/>
        <p:txBody>
          <a:bodyPr/>
          <a:lstStyle>
            <a:lvl1pPr>
              <a:defRPr/>
            </a:lvl1pPr>
          </a:lstStyle>
          <a:p>
            <a:fld id="{506258E9-CF17-4B11-8125-04FCDC00EB1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53620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C++ An Introduction to Computing, 3rd ed.       </a:t>
            </a:r>
          </a:p>
        </p:txBody>
      </p:sp>
      <p:sp>
        <p:nvSpPr>
          <p:cNvPr id="6" name="Slide Number Placeholder 5"/>
          <p:cNvSpPr>
            <a:spLocks noGrp="1"/>
          </p:cNvSpPr>
          <p:nvPr>
            <p:ph type="sldNum" sz="quarter" idx="12"/>
          </p:nvPr>
        </p:nvSpPr>
        <p:spPr/>
        <p:txBody>
          <a:bodyPr/>
          <a:lstStyle>
            <a:lvl1pPr>
              <a:defRPr/>
            </a:lvl1pPr>
          </a:lstStyle>
          <a:p>
            <a:fld id="{3E417B41-F7A9-43C1-9BDE-0207CAAFA35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894236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1858"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12185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altLang="en-US" noProof="0" smtClean="0"/>
              <a:t>Click to edit Master title style</a:t>
            </a:r>
          </a:p>
        </p:txBody>
      </p:sp>
      <p:sp>
        <p:nvSpPr>
          <p:cNvPr id="12186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en-US" altLang="en-US" noProof="0" smtClean="0"/>
              <a:t>Click to edit Master subtitle style</a:t>
            </a:r>
          </a:p>
        </p:txBody>
      </p:sp>
      <p:sp>
        <p:nvSpPr>
          <p:cNvPr id="121861" name="Rectangle 5"/>
          <p:cNvSpPr>
            <a:spLocks noGrp="1" noChangeArrowheads="1"/>
          </p:cNvSpPr>
          <p:nvPr>
            <p:ph type="dt" sz="half" idx="2"/>
          </p:nvPr>
        </p:nvSpPr>
        <p:spPr/>
        <p:txBody>
          <a:bodyPr/>
          <a:lstStyle>
            <a:lvl1pPr>
              <a:defRPr/>
            </a:lvl1pPr>
          </a:lstStyle>
          <a:p>
            <a:endParaRPr lang="en-US" altLang="en-US">
              <a:solidFill>
                <a:srgbClr val="000000"/>
              </a:solidFill>
            </a:endParaRPr>
          </a:p>
        </p:txBody>
      </p:sp>
      <p:sp>
        <p:nvSpPr>
          <p:cNvPr id="121862" name="Rectangle 6"/>
          <p:cNvSpPr>
            <a:spLocks noGrp="1" noChangeArrowheads="1"/>
          </p:cNvSpPr>
          <p:nvPr>
            <p:ph type="ftr" sz="quarter" idx="3"/>
          </p:nvPr>
        </p:nvSpPr>
        <p:spPr/>
        <p:txBody>
          <a:bodyPr/>
          <a:lstStyle>
            <a:lvl1pPr>
              <a:defRPr/>
            </a:lvl1pPr>
          </a:lstStyle>
          <a:p>
            <a:r>
              <a:rPr lang="en-US" altLang="en-US">
                <a:solidFill>
                  <a:srgbClr val="000000"/>
                </a:solidFill>
              </a:rPr>
              <a:t>C++ An Introduction to Computing, 3rd ed.       </a:t>
            </a:r>
          </a:p>
        </p:txBody>
      </p:sp>
      <p:sp>
        <p:nvSpPr>
          <p:cNvPr id="121863" name="Rectangle 7"/>
          <p:cNvSpPr>
            <a:spLocks noGrp="1" noChangeArrowheads="1"/>
          </p:cNvSpPr>
          <p:nvPr>
            <p:ph type="sldNum" sz="quarter" idx="4"/>
          </p:nvPr>
        </p:nvSpPr>
        <p:spPr/>
        <p:txBody>
          <a:bodyPr/>
          <a:lstStyle>
            <a:lvl1pPr>
              <a:defRPr/>
            </a:lvl1pPr>
          </a:lstStyle>
          <a:p>
            <a:fld id="{5373C73D-9E19-40E2-908B-CDEF9679A4F4}" type="slidenum">
              <a:rPr lang="en-US" altLang="en-US">
                <a:solidFill>
                  <a:srgbClr val="000000"/>
                </a:solidFill>
              </a:rPr>
              <a:pPr/>
              <a:t>‹#›</a:t>
            </a:fld>
            <a:endParaRPr lang="en-US" altLang="en-US">
              <a:solidFill>
                <a:srgbClr val="000000"/>
              </a:solidFill>
            </a:endParaRPr>
          </a:p>
        </p:txBody>
      </p:sp>
      <p:grpSp>
        <p:nvGrpSpPr>
          <p:cNvPr id="121864" name="Group 8"/>
          <p:cNvGrpSpPr>
            <a:grpSpLocks/>
          </p:cNvGrpSpPr>
          <p:nvPr/>
        </p:nvGrpSpPr>
        <p:grpSpPr bwMode="auto">
          <a:xfrm>
            <a:off x="7493000" y="2992438"/>
            <a:ext cx="1338263" cy="2189162"/>
            <a:chOff x="4704" y="1885"/>
            <a:chExt cx="843" cy="1379"/>
          </a:xfrm>
        </p:grpSpPr>
        <p:sp>
          <p:nvSpPr>
            <p:cNvPr id="121865"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66"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67"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68"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69"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70"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71"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72"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73"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74"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75"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76"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77"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78"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79"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80"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81"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82"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83"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84"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85"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86"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87"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88"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89"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90"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91"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92"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93"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94"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1895"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grpSp>
      <p:sp>
        <p:nvSpPr>
          <p:cNvPr id="121896"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Tree>
    <p:extLst>
      <p:ext uri="{BB962C8B-B14F-4D97-AF65-F5344CB8AC3E}">
        <p14:creationId xmlns:p14="http://schemas.microsoft.com/office/powerpoint/2010/main" val="158781033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C++ An Introduction to Computing, 3rd ed.       </a:t>
            </a:r>
          </a:p>
        </p:txBody>
      </p:sp>
      <p:sp>
        <p:nvSpPr>
          <p:cNvPr id="6" name="Slide Number Placeholder 5"/>
          <p:cNvSpPr>
            <a:spLocks noGrp="1"/>
          </p:cNvSpPr>
          <p:nvPr>
            <p:ph type="sldNum" sz="quarter" idx="12"/>
          </p:nvPr>
        </p:nvSpPr>
        <p:spPr/>
        <p:txBody>
          <a:bodyPr/>
          <a:lstStyle>
            <a:lvl1pPr>
              <a:defRPr/>
            </a:lvl1pPr>
          </a:lstStyle>
          <a:p>
            <a:fld id="{7A571E8E-B364-49DF-B7BE-135CF2694A0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005032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C++ An Introduction to Computing, 3rd ed.       </a:t>
            </a:r>
          </a:p>
        </p:txBody>
      </p:sp>
      <p:sp>
        <p:nvSpPr>
          <p:cNvPr id="6" name="Slide Number Placeholder 5"/>
          <p:cNvSpPr>
            <a:spLocks noGrp="1"/>
          </p:cNvSpPr>
          <p:nvPr>
            <p:ph type="sldNum" sz="quarter" idx="12"/>
          </p:nvPr>
        </p:nvSpPr>
        <p:spPr/>
        <p:txBody>
          <a:bodyPr/>
          <a:lstStyle>
            <a:lvl1pPr>
              <a:defRPr/>
            </a:lvl1pPr>
          </a:lstStyle>
          <a:p>
            <a:fld id="{1074E218-301F-4B65-8E58-4D31BB053B7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572262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C++ An Introduction to Computing, 3rd ed.       </a:t>
            </a:r>
          </a:p>
        </p:txBody>
      </p:sp>
      <p:sp>
        <p:nvSpPr>
          <p:cNvPr id="7" name="Slide Number Placeholder 6"/>
          <p:cNvSpPr>
            <a:spLocks noGrp="1"/>
          </p:cNvSpPr>
          <p:nvPr>
            <p:ph type="sldNum" sz="quarter" idx="12"/>
          </p:nvPr>
        </p:nvSpPr>
        <p:spPr/>
        <p:txBody>
          <a:bodyPr/>
          <a:lstStyle>
            <a:lvl1pPr>
              <a:defRPr/>
            </a:lvl1pPr>
          </a:lstStyle>
          <a:p>
            <a:fld id="{37DD58BA-62D7-40AD-912C-4CED7FC2845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491754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000000"/>
                </a:solidFill>
              </a:rPr>
              <a:t>C++ An Introduction to Computing, 3rd ed.       </a:t>
            </a:r>
          </a:p>
        </p:txBody>
      </p:sp>
      <p:sp>
        <p:nvSpPr>
          <p:cNvPr id="9" name="Slide Number Placeholder 8"/>
          <p:cNvSpPr>
            <a:spLocks noGrp="1"/>
          </p:cNvSpPr>
          <p:nvPr>
            <p:ph type="sldNum" sz="quarter" idx="12"/>
          </p:nvPr>
        </p:nvSpPr>
        <p:spPr/>
        <p:txBody>
          <a:bodyPr/>
          <a:lstStyle>
            <a:lvl1pPr>
              <a:defRPr/>
            </a:lvl1pPr>
          </a:lstStyle>
          <a:p>
            <a:fld id="{FC51C0D7-5611-4B2C-AF8F-2AB1D50164D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005995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000000"/>
                </a:solidFill>
              </a:rPr>
              <a:t>C++ An Introduction to Computing, 3rd ed.       </a:t>
            </a:r>
          </a:p>
        </p:txBody>
      </p:sp>
      <p:sp>
        <p:nvSpPr>
          <p:cNvPr id="5" name="Slide Number Placeholder 4"/>
          <p:cNvSpPr>
            <a:spLocks noGrp="1"/>
          </p:cNvSpPr>
          <p:nvPr>
            <p:ph type="sldNum" sz="quarter" idx="12"/>
          </p:nvPr>
        </p:nvSpPr>
        <p:spPr/>
        <p:txBody>
          <a:bodyPr/>
          <a:lstStyle>
            <a:lvl1pPr>
              <a:defRPr/>
            </a:lvl1pPr>
          </a:lstStyle>
          <a:p>
            <a:fld id="{4D8AA78A-0E2E-49D0-8B02-B83AD067702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538044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000000"/>
                </a:solidFill>
              </a:rPr>
              <a:t>C++ An Introduction to Computing, 3rd ed.       </a:t>
            </a:r>
          </a:p>
        </p:txBody>
      </p:sp>
      <p:sp>
        <p:nvSpPr>
          <p:cNvPr id="4" name="Slide Number Placeholder 3"/>
          <p:cNvSpPr>
            <a:spLocks noGrp="1"/>
          </p:cNvSpPr>
          <p:nvPr>
            <p:ph type="sldNum" sz="quarter" idx="12"/>
          </p:nvPr>
        </p:nvSpPr>
        <p:spPr/>
        <p:txBody>
          <a:bodyPr/>
          <a:lstStyle>
            <a:lvl1pPr>
              <a:defRPr/>
            </a:lvl1pPr>
          </a:lstStyle>
          <a:p>
            <a:fld id="{68C00CEA-5E15-4BBE-844F-95E5945283B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76271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50C6FE-0B2B-447D-9312-22D5CACFFE22}"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63FF8-739F-4D22-9FC6-4E00E23443CD}" type="slidenum">
              <a:rPr lang="en-US" smtClean="0"/>
              <a:t>‹#›</a:t>
            </a:fld>
            <a:endParaRPr lang="en-US"/>
          </a:p>
        </p:txBody>
      </p:sp>
    </p:spTree>
    <p:extLst>
      <p:ext uri="{BB962C8B-B14F-4D97-AF65-F5344CB8AC3E}">
        <p14:creationId xmlns:p14="http://schemas.microsoft.com/office/powerpoint/2010/main" val="30151925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C++ An Introduction to Computing, 3rd ed.       </a:t>
            </a:r>
          </a:p>
        </p:txBody>
      </p:sp>
      <p:sp>
        <p:nvSpPr>
          <p:cNvPr id="7" name="Slide Number Placeholder 6"/>
          <p:cNvSpPr>
            <a:spLocks noGrp="1"/>
          </p:cNvSpPr>
          <p:nvPr>
            <p:ph type="sldNum" sz="quarter" idx="12"/>
          </p:nvPr>
        </p:nvSpPr>
        <p:spPr/>
        <p:txBody>
          <a:bodyPr/>
          <a:lstStyle>
            <a:lvl1pPr>
              <a:defRPr/>
            </a:lvl1pPr>
          </a:lstStyle>
          <a:p>
            <a:fld id="{29D2FA76-9C7F-4FB3-8FBC-3EE67842D31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0845927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000000"/>
                </a:solidFill>
              </a:rPr>
              <a:t>C++ An Introduction to Computing, 3rd ed.       </a:t>
            </a:r>
          </a:p>
        </p:txBody>
      </p:sp>
      <p:sp>
        <p:nvSpPr>
          <p:cNvPr id="7" name="Slide Number Placeholder 6"/>
          <p:cNvSpPr>
            <a:spLocks noGrp="1"/>
          </p:cNvSpPr>
          <p:nvPr>
            <p:ph type="sldNum" sz="quarter" idx="12"/>
          </p:nvPr>
        </p:nvSpPr>
        <p:spPr/>
        <p:txBody>
          <a:bodyPr/>
          <a:lstStyle>
            <a:lvl1pPr>
              <a:defRPr/>
            </a:lvl1pPr>
          </a:lstStyle>
          <a:p>
            <a:fld id="{35C4029B-27D6-4EC5-9C97-D6481AC1F9F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11338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C++ An Introduction to Computing, 3rd ed.       </a:t>
            </a:r>
          </a:p>
        </p:txBody>
      </p:sp>
      <p:sp>
        <p:nvSpPr>
          <p:cNvPr id="6" name="Slide Number Placeholder 5"/>
          <p:cNvSpPr>
            <a:spLocks noGrp="1"/>
          </p:cNvSpPr>
          <p:nvPr>
            <p:ph type="sldNum" sz="quarter" idx="12"/>
          </p:nvPr>
        </p:nvSpPr>
        <p:spPr/>
        <p:txBody>
          <a:bodyPr/>
          <a:lstStyle>
            <a:lvl1pPr>
              <a:defRPr/>
            </a:lvl1pPr>
          </a:lstStyle>
          <a:p>
            <a:fld id="{506258E9-CF17-4B11-8125-04FCDC00EB1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520540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000000"/>
                </a:solidFill>
              </a:rPr>
              <a:t>C++ An Introduction to Computing, 3rd ed.       </a:t>
            </a:r>
          </a:p>
        </p:txBody>
      </p:sp>
      <p:sp>
        <p:nvSpPr>
          <p:cNvPr id="6" name="Slide Number Placeholder 5"/>
          <p:cNvSpPr>
            <a:spLocks noGrp="1"/>
          </p:cNvSpPr>
          <p:nvPr>
            <p:ph type="sldNum" sz="quarter" idx="12"/>
          </p:nvPr>
        </p:nvSpPr>
        <p:spPr/>
        <p:txBody>
          <a:bodyPr/>
          <a:lstStyle>
            <a:lvl1pPr>
              <a:defRPr/>
            </a:lvl1pPr>
          </a:lstStyle>
          <a:p>
            <a:fld id="{3E417B41-F7A9-43C1-9BDE-0207CAAFA35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79585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50C6FE-0B2B-447D-9312-22D5CACFFE22}"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63FF8-739F-4D22-9FC6-4E00E23443CD}" type="slidenum">
              <a:rPr lang="en-US" smtClean="0"/>
              <a:t>‹#›</a:t>
            </a:fld>
            <a:endParaRPr lang="en-US"/>
          </a:p>
        </p:txBody>
      </p:sp>
    </p:spTree>
    <p:extLst>
      <p:ext uri="{BB962C8B-B14F-4D97-AF65-F5344CB8AC3E}">
        <p14:creationId xmlns:p14="http://schemas.microsoft.com/office/powerpoint/2010/main" val="603116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50C6FE-0B2B-447D-9312-22D5CACFFE22}" type="datetimeFigureOut">
              <a:rPr lang="en-US" smtClean="0"/>
              <a:t>12/30/2022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563FF8-739F-4D22-9FC6-4E00E23443CD}" type="slidenum">
              <a:rPr lang="en-US" smtClean="0"/>
              <a:t>‹#›</a:t>
            </a:fld>
            <a:endParaRPr lang="en-US"/>
          </a:p>
        </p:txBody>
      </p:sp>
    </p:spTree>
    <p:extLst>
      <p:ext uri="{BB962C8B-B14F-4D97-AF65-F5344CB8AC3E}">
        <p14:creationId xmlns:p14="http://schemas.microsoft.com/office/powerpoint/2010/main" val="148596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50C6FE-0B2B-447D-9312-22D5CACFFE22}" type="datetimeFigureOut">
              <a:rPr lang="en-US" smtClean="0"/>
              <a:t>12/30/2022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563FF8-739F-4D22-9FC6-4E00E23443CD}" type="slidenum">
              <a:rPr lang="en-US" smtClean="0"/>
              <a:t>‹#›</a:t>
            </a:fld>
            <a:endParaRPr lang="en-US"/>
          </a:p>
        </p:txBody>
      </p:sp>
    </p:spTree>
    <p:extLst>
      <p:ext uri="{BB962C8B-B14F-4D97-AF65-F5344CB8AC3E}">
        <p14:creationId xmlns:p14="http://schemas.microsoft.com/office/powerpoint/2010/main" val="2902065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0C6FE-0B2B-447D-9312-22D5CACFFE22}" type="datetimeFigureOut">
              <a:rPr lang="en-US" smtClean="0"/>
              <a:t>12/30/2022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563FF8-739F-4D22-9FC6-4E00E23443CD}" type="slidenum">
              <a:rPr lang="en-US" smtClean="0"/>
              <a:t>‹#›</a:t>
            </a:fld>
            <a:endParaRPr lang="en-US"/>
          </a:p>
        </p:txBody>
      </p:sp>
    </p:spTree>
    <p:extLst>
      <p:ext uri="{BB962C8B-B14F-4D97-AF65-F5344CB8AC3E}">
        <p14:creationId xmlns:p14="http://schemas.microsoft.com/office/powerpoint/2010/main" val="4224804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50C6FE-0B2B-447D-9312-22D5CACFFE22}"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63FF8-739F-4D22-9FC6-4E00E23443CD}" type="slidenum">
              <a:rPr lang="en-US" smtClean="0"/>
              <a:t>‹#›</a:t>
            </a:fld>
            <a:endParaRPr lang="en-US"/>
          </a:p>
        </p:txBody>
      </p:sp>
    </p:spTree>
    <p:extLst>
      <p:ext uri="{BB962C8B-B14F-4D97-AF65-F5344CB8AC3E}">
        <p14:creationId xmlns:p14="http://schemas.microsoft.com/office/powerpoint/2010/main" val="1371498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50C6FE-0B2B-447D-9312-22D5CACFFE22}"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63FF8-739F-4D22-9FC6-4E00E23443CD}" type="slidenum">
              <a:rPr lang="en-US" smtClean="0"/>
              <a:t>‹#›</a:t>
            </a:fld>
            <a:endParaRPr lang="en-US"/>
          </a:p>
        </p:txBody>
      </p:sp>
    </p:spTree>
    <p:extLst>
      <p:ext uri="{BB962C8B-B14F-4D97-AF65-F5344CB8AC3E}">
        <p14:creationId xmlns:p14="http://schemas.microsoft.com/office/powerpoint/2010/main" val="3908887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50C6FE-0B2B-447D-9312-22D5CACFFE22}" type="datetimeFigureOut">
              <a:rPr lang="en-US" smtClean="0"/>
              <a:t>12/30/2022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563FF8-739F-4D22-9FC6-4E00E23443CD}" type="slidenum">
              <a:rPr lang="en-US" smtClean="0"/>
              <a:t>‹#›</a:t>
            </a:fld>
            <a:endParaRPr lang="en-US"/>
          </a:p>
        </p:txBody>
      </p:sp>
    </p:spTree>
    <p:extLst>
      <p:ext uri="{BB962C8B-B14F-4D97-AF65-F5344CB8AC3E}">
        <p14:creationId xmlns:p14="http://schemas.microsoft.com/office/powerpoint/2010/main" val="654848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120835"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20836"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083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pPr fontAlgn="base">
              <a:spcBef>
                <a:spcPct val="0"/>
              </a:spcBef>
              <a:spcAft>
                <a:spcPct val="0"/>
              </a:spcAft>
            </a:pPr>
            <a:endParaRPr lang="en-US" altLang="en-US" smtClean="0">
              <a:solidFill>
                <a:srgbClr val="000000"/>
              </a:solidFill>
            </a:endParaRPr>
          </a:p>
        </p:txBody>
      </p:sp>
      <p:sp>
        <p:nvSpPr>
          <p:cNvPr id="120838"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pPr fontAlgn="base">
              <a:spcBef>
                <a:spcPct val="0"/>
              </a:spcBef>
              <a:spcAft>
                <a:spcPct val="0"/>
              </a:spcAft>
            </a:pPr>
            <a:r>
              <a:rPr lang="en-US" altLang="en-US" smtClean="0">
                <a:solidFill>
                  <a:srgbClr val="000000"/>
                </a:solidFill>
              </a:rPr>
              <a:t>C++ An Introduction to Computing, 3rd ed.       </a:t>
            </a:r>
          </a:p>
        </p:txBody>
      </p:sp>
      <p:sp>
        <p:nvSpPr>
          <p:cNvPr id="12083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pPr fontAlgn="base">
              <a:spcBef>
                <a:spcPct val="0"/>
              </a:spcBef>
              <a:spcAft>
                <a:spcPct val="0"/>
              </a:spcAft>
            </a:pPr>
            <a:fld id="{E94AE682-1E45-4BE1-A7E5-D0E0F5BFE593}"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grpSp>
        <p:nvGrpSpPr>
          <p:cNvPr id="120840" name="Group 8"/>
          <p:cNvGrpSpPr>
            <a:grpSpLocks/>
          </p:cNvGrpSpPr>
          <p:nvPr/>
        </p:nvGrpSpPr>
        <p:grpSpPr bwMode="auto">
          <a:xfrm>
            <a:off x="8153400" y="152400"/>
            <a:ext cx="792163" cy="1295400"/>
            <a:chOff x="5136" y="960"/>
            <a:chExt cx="528" cy="864"/>
          </a:xfrm>
        </p:grpSpPr>
        <p:sp>
          <p:nvSpPr>
            <p:cNvPr id="120841"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42"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43"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44"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45"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46"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47"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48"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49"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50"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51"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52"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53"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54"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55"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56"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57"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58"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59"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60"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61"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62"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63"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64"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65"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66"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67"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68"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69"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70"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71"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grpSp>
    </p:spTree>
    <p:extLst>
      <p:ext uri="{BB962C8B-B14F-4D97-AF65-F5344CB8AC3E}">
        <p14:creationId xmlns:p14="http://schemas.microsoft.com/office/powerpoint/2010/main" val="40939322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pitchFamily="34" charset="0"/>
        </a:defRPr>
      </a:lvl2pPr>
      <a:lvl3pPr algn="l" rtl="0" fontAlgn="base">
        <a:spcBef>
          <a:spcPct val="0"/>
        </a:spcBef>
        <a:spcAft>
          <a:spcPct val="0"/>
        </a:spcAft>
        <a:defRPr sz="3900" b="1">
          <a:solidFill>
            <a:schemeClr val="tx2"/>
          </a:solidFill>
          <a:latin typeface="Arial" pitchFamily="34" charset="0"/>
        </a:defRPr>
      </a:lvl3pPr>
      <a:lvl4pPr algn="l" rtl="0" fontAlgn="base">
        <a:spcBef>
          <a:spcPct val="0"/>
        </a:spcBef>
        <a:spcAft>
          <a:spcPct val="0"/>
        </a:spcAft>
        <a:defRPr sz="3900" b="1">
          <a:solidFill>
            <a:schemeClr val="tx2"/>
          </a:solidFill>
          <a:latin typeface="Arial" pitchFamily="34" charset="0"/>
        </a:defRPr>
      </a:lvl4pPr>
      <a:lvl5pPr algn="l" rtl="0" fontAlgn="base">
        <a:spcBef>
          <a:spcPct val="0"/>
        </a:spcBef>
        <a:spcAft>
          <a:spcPct val="0"/>
        </a:spcAft>
        <a:defRPr sz="3900" b="1">
          <a:solidFill>
            <a:schemeClr val="tx2"/>
          </a:solidFill>
          <a:latin typeface="Arial" pitchFamily="34" charset="0"/>
        </a:defRPr>
      </a:lvl5pPr>
      <a:lvl6pPr marL="457200" algn="l" rtl="0" fontAlgn="base">
        <a:spcBef>
          <a:spcPct val="0"/>
        </a:spcBef>
        <a:spcAft>
          <a:spcPct val="0"/>
        </a:spcAft>
        <a:defRPr sz="3900" b="1">
          <a:solidFill>
            <a:schemeClr val="tx2"/>
          </a:solidFill>
          <a:latin typeface="Arial" pitchFamily="34" charset="0"/>
        </a:defRPr>
      </a:lvl6pPr>
      <a:lvl7pPr marL="914400" algn="l" rtl="0" fontAlgn="base">
        <a:spcBef>
          <a:spcPct val="0"/>
        </a:spcBef>
        <a:spcAft>
          <a:spcPct val="0"/>
        </a:spcAft>
        <a:defRPr sz="3900" b="1">
          <a:solidFill>
            <a:schemeClr val="tx2"/>
          </a:solidFill>
          <a:latin typeface="Arial" pitchFamily="34" charset="0"/>
        </a:defRPr>
      </a:lvl7pPr>
      <a:lvl8pPr marL="1371600" algn="l" rtl="0" fontAlgn="base">
        <a:spcBef>
          <a:spcPct val="0"/>
        </a:spcBef>
        <a:spcAft>
          <a:spcPct val="0"/>
        </a:spcAft>
        <a:defRPr sz="3900" b="1">
          <a:solidFill>
            <a:schemeClr val="tx2"/>
          </a:solidFill>
          <a:latin typeface="Arial" pitchFamily="34" charset="0"/>
        </a:defRPr>
      </a:lvl8pPr>
      <a:lvl9pPr marL="1828800" algn="l" rtl="0" fontAlgn="base">
        <a:spcBef>
          <a:spcPct val="0"/>
        </a:spcBef>
        <a:spcAft>
          <a:spcPct val="0"/>
        </a:spcAft>
        <a:defRPr sz="3900" b="1">
          <a:solidFill>
            <a:schemeClr val="tx2"/>
          </a:solidFill>
          <a:latin typeface="Arial" pitchFamily="34" charset="0"/>
        </a:defRPr>
      </a:lvl9pPr>
    </p:titleStyle>
    <p:body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120835"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20836"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083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pPr fontAlgn="base">
              <a:spcBef>
                <a:spcPct val="0"/>
              </a:spcBef>
              <a:spcAft>
                <a:spcPct val="0"/>
              </a:spcAft>
            </a:pPr>
            <a:endParaRPr lang="en-US" altLang="en-US" smtClean="0">
              <a:solidFill>
                <a:srgbClr val="000000"/>
              </a:solidFill>
            </a:endParaRPr>
          </a:p>
        </p:txBody>
      </p:sp>
      <p:sp>
        <p:nvSpPr>
          <p:cNvPr id="120838"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pPr fontAlgn="base">
              <a:spcBef>
                <a:spcPct val="0"/>
              </a:spcBef>
              <a:spcAft>
                <a:spcPct val="0"/>
              </a:spcAft>
            </a:pPr>
            <a:r>
              <a:rPr lang="en-US" altLang="en-US" smtClean="0">
                <a:solidFill>
                  <a:srgbClr val="000000"/>
                </a:solidFill>
              </a:rPr>
              <a:t>C++ An Introduction to Computing, 3rd ed.       </a:t>
            </a:r>
          </a:p>
        </p:txBody>
      </p:sp>
      <p:sp>
        <p:nvSpPr>
          <p:cNvPr id="12083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pPr fontAlgn="base">
              <a:spcBef>
                <a:spcPct val="0"/>
              </a:spcBef>
              <a:spcAft>
                <a:spcPct val="0"/>
              </a:spcAft>
            </a:pPr>
            <a:fld id="{E94AE682-1E45-4BE1-A7E5-D0E0F5BFE593}"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grpSp>
        <p:nvGrpSpPr>
          <p:cNvPr id="120840" name="Group 8"/>
          <p:cNvGrpSpPr>
            <a:grpSpLocks/>
          </p:cNvGrpSpPr>
          <p:nvPr/>
        </p:nvGrpSpPr>
        <p:grpSpPr bwMode="auto">
          <a:xfrm>
            <a:off x="8153400" y="152400"/>
            <a:ext cx="792163" cy="1295400"/>
            <a:chOff x="5136" y="960"/>
            <a:chExt cx="528" cy="864"/>
          </a:xfrm>
        </p:grpSpPr>
        <p:sp>
          <p:nvSpPr>
            <p:cNvPr id="120841"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42"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43"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44"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45"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46"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47"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48"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49"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50"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51"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52"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53"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54"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55"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56"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57"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58"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59"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60"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61"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62"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63"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64"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65"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66"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67"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68"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69"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70"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sp>
          <p:nvSpPr>
            <p:cNvPr id="120871"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mtClean="0">
                <a:solidFill>
                  <a:srgbClr val="000000"/>
                </a:solidFill>
              </a:endParaRPr>
            </a:p>
          </p:txBody>
        </p:sp>
      </p:grpSp>
    </p:spTree>
    <p:extLst>
      <p:ext uri="{BB962C8B-B14F-4D97-AF65-F5344CB8AC3E}">
        <p14:creationId xmlns:p14="http://schemas.microsoft.com/office/powerpoint/2010/main" val="29190237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pitchFamily="34" charset="0"/>
        </a:defRPr>
      </a:lvl2pPr>
      <a:lvl3pPr algn="l" rtl="0" fontAlgn="base">
        <a:spcBef>
          <a:spcPct val="0"/>
        </a:spcBef>
        <a:spcAft>
          <a:spcPct val="0"/>
        </a:spcAft>
        <a:defRPr sz="3900" b="1">
          <a:solidFill>
            <a:schemeClr val="tx2"/>
          </a:solidFill>
          <a:latin typeface="Arial" pitchFamily="34" charset="0"/>
        </a:defRPr>
      </a:lvl3pPr>
      <a:lvl4pPr algn="l" rtl="0" fontAlgn="base">
        <a:spcBef>
          <a:spcPct val="0"/>
        </a:spcBef>
        <a:spcAft>
          <a:spcPct val="0"/>
        </a:spcAft>
        <a:defRPr sz="3900" b="1">
          <a:solidFill>
            <a:schemeClr val="tx2"/>
          </a:solidFill>
          <a:latin typeface="Arial" pitchFamily="34" charset="0"/>
        </a:defRPr>
      </a:lvl4pPr>
      <a:lvl5pPr algn="l" rtl="0" fontAlgn="base">
        <a:spcBef>
          <a:spcPct val="0"/>
        </a:spcBef>
        <a:spcAft>
          <a:spcPct val="0"/>
        </a:spcAft>
        <a:defRPr sz="3900" b="1">
          <a:solidFill>
            <a:schemeClr val="tx2"/>
          </a:solidFill>
          <a:latin typeface="Arial" pitchFamily="34" charset="0"/>
        </a:defRPr>
      </a:lvl5pPr>
      <a:lvl6pPr marL="457200" algn="l" rtl="0" fontAlgn="base">
        <a:spcBef>
          <a:spcPct val="0"/>
        </a:spcBef>
        <a:spcAft>
          <a:spcPct val="0"/>
        </a:spcAft>
        <a:defRPr sz="3900" b="1">
          <a:solidFill>
            <a:schemeClr val="tx2"/>
          </a:solidFill>
          <a:latin typeface="Arial" pitchFamily="34" charset="0"/>
        </a:defRPr>
      </a:lvl6pPr>
      <a:lvl7pPr marL="914400" algn="l" rtl="0" fontAlgn="base">
        <a:spcBef>
          <a:spcPct val="0"/>
        </a:spcBef>
        <a:spcAft>
          <a:spcPct val="0"/>
        </a:spcAft>
        <a:defRPr sz="3900" b="1">
          <a:solidFill>
            <a:schemeClr val="tx2"/>
          </a:solidFill>
          <a:latin typeface="Arial" pitchFamily="34" charset="0"/>
        </a:defRPr>
      </a:lvl7pPr>
      <a:lvl8pPr marL="1371600" algn="l" rtl="0" fontAlgn="base">
        <a:spcBef>
          <a:spcPct val="0"/>
        </a:spcBef>
        <a:spcAft>
          <a:spcPct val="0"/>
        </a:spcAft>
        <a:defRPr sz="3900" b="1">
          <a:solidFill>
            <a:schemeClr val="tx2"/>
          </a:solidFill>
          <a:latin typeface="Arial" pitchFamily="34" charset="0"/>
        </a:defRPr>
      </a:lvl8pPr>
      <a:lvl9pPr marL="1828800" algn="l" rtl="0" fontAlgn="base">
        <a:spcBef>
          <a:spcPct val="0"/>
        </a:spcBef>
        <a:spcAft>
          <a:spcPct val="0"/>
        </a:spcAft>
        <a:defRPr sz="3900" b="1">
          <a:solidFill>
            <a:schemeClr val="tx2"/>
          </a:solidFill>
          <a:latin typeface="Arial" pitchFamily="34" charset="0"/>
        </a:defRPr>
      </a:lvl9pPr>
    </p:titleStyle>
    <p:body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066800"/>
            <a:ext cx="7543800" cy="1815882"/>
          </a:xfrm>
          <a:prstGeom prst="rect">
            <a:avLst/>
          </a:prstGeom>
        </p:spPr>
        <p:txBody>
          <a:bodyPr wrap="square">
            <a:spAutoFit/>
          </a:bodyPr>
          <a:lstStyle/>
          <a:p>
            <a:r>
              <a:rPr lang="en-US" sz="4000" dirty="0" smtClean="0">
                <a:solidFill>
                  <a:srgbClr val="FF0000"/>
                </a:solidFill>
                <a:latin typeface="Times New Roman" pitchFamily="18" charset="0"/>
                <a:cs typeface="Times New Roman" pitchFamily="18" charset="0"/>
              </a:rPr>
              <a:t>5.	Stacks and Queues</a:t>
            </a:r>
          </a:p>
          <a:p>
            <a:r>
              <a:rPr lang="en-US" sz="2400" dirty="0" smtClean="0">
                <a:solidFill>
                  <a:srgbClr val="FF0000"/>
                </a:solidFill>
                <a:latin typeface="Times New Roman" pitchFamily="18" charset="0"/>
                <a:cs typeface="Times New Roman" pitchFamily="18" charset="0"/>
              </a:rPr>
              <a:t>5.1.	Basic Stack Operations</a:t>
            </a:r>
          </a:p>
          <a:p>
            <a:r>
              <a:rPr lang="en-US" sz="2400" dirty="0" smtClean="0">
                <a:solidFill>
                  <a:srgbClr val="FF0000"/>
                </a:solidFill>
                <a:latin typeface="Times New Roman" pitchFamily="18" charset="0"/>
                <a:cs typeface="Times New Roman" pitchFamily="18" charset="0"/>
              </a:rPr>
              <a:t>5.2.	Basic Queue Operations</a:t>
            </a:r>
          </a:p>
          <a:p>
            <a:r>
              <a:rPr lang="en-US" sz="2400" dirty="0" smtClean="0">
                <a:solidFill>
                  <a:srgbClr val="FF0000"/>
                </a:solidFill>
                <a:latin typeface="Times New Roman" pitchFamily="18" charset="0"/>
                <a:cs typeface="Times New Roman" pitchFamily="18" charset="0"/>
              </a:rPr>
              <a:t>5.3.	Implementation of Stacks and queues</a:t>
            </a:r>
            <a:endParaRPr lang="en-US"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740766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33400" y="304800"/>
            <a:ext cx="8229600" cy="304800"/>
          </a:xfrm>
        </p:spPr>
        <p:txBody>
          <a:bodyPr>
            <a:normAutofit fontScale="90000"/>
          </a:bodyPr>
          <a:lstStyle/>
          <a:p>
            <a:pPr eaLnBrk="1" hangingPunct="1"/>
            <a:r>
              <a:rPr lang="en-US" altLang="en-US" sz="4000" smtClean="0"/>
              <a:t>Stack</a:t>
            </a:r>
          </a:p>
        </p:txBody>
      </p:sp>
      <p:sp>
        <p:nvSpPr>
          <p:cNvPr id="31747" name="Rectangle 3"/>
          <p:cNvSpPr>
            <a:spLocks noGrp="1" noChangeArrowheads="1"/>
          </p:cNvSpPr>
          <p:nvPr>
            <p:ph type="body" idx="1"/>
          </p:nvPr>
        </p:nvSpPr>
        <p:spPr>
          <a:xfrm>
            <a:off x="457200" y="838200"/>
            <a:ext cx="8229600" cy="5562600"/>
          </a:xfrm>
        </p:spPr>
        <p:txBody>
          <a:bodyPr/>
          <a:lstStyle/>
          <a:p>
            <a:pPr eaLnBrk="1" hangingPunct="1">
              <a:lnSpc>
                <a:spcPct val="90000"/>
              </a:lnSpc>
            </a:pPr>
            <a:r>
              <a:rPr lang="en-US" altLang="en-US" sz="2400" b="1" smtClean="0"/>
              <a:t>pop (get)</a:t>
            </a:r>
          </a:p>
          <a:p>
            <a:pPr lvl="1" eaLnBrk="1" hangingPunct="1">
              <a:lnSpc>
                <a:spcPct val="90000"/>
              </a:lnSpc>
            </a:pPr>
            <a:r>
              <a:rPr lang="en-US" altLang="en-US" sz="2400" smtClean="0"/>
              <a:t>Is a term used to delete or remove an element or data from the top of the stack</a:t>
            </a:r>
          </a:p>
          <a:p>
            <a:pPr lvl="1" eaLnBrk="1" hangingPunct="1">
              <a:lnSpc>
                <a:spcPct val="90000"/>
              </a:lnSpc>
            </a:pPr>
            <a:r>
              <a:rPr lang="en-US" altLang="en-US" sz="2400" smtClean="0"/>
              <a:t>Could be written as a function to remove the top entry</a:t>
            </a:r>
          </a:p>
          <a:p>
            <a:pPr lvl="1" eaLnBrk="1" hangingPunct="1">
              <a:lnSpc>
                <a:spcPct val="90000"/>
              </a:lnSpc>
            </a:pPr>
            <a:r>
              <a:rPr lang="en-US" altLang="en-US" sz="2400" smtClean="0"/>
              <a:t>No need to define the element to be removed in case of </a:t>
            </a:r>
            <a:r>
              <a:rPr lang="en-US" altLang="en-US" sz="2400" b="1" smtClean="0"/>
              <a:t>pop</a:t>
            </a:r>
            <a:r>
              <a:rPr lang="en-US" altLang="en-US" sz="2400" smtClean="0"/>
              <a:t> because there is only one element to be removed, the element at the top</a:t>
            </a:r>
          </a:p>
          <a:p>
            <a:pPr lvl="1" eaLnBrk="1" hangingPunct="1">
              <a:lnSpc>
                <a:spcPct val="90000"/>
              </a:lnSpc>
            </a:pPr>
            <a:r>
              <a:rPr lang="en-US" altLang="en-US" sz="2400" smtClean="0"/>
              <a:t>No need to use parameter for </a:t>
            </a:r>
            <a:r>
              <a:rPr lang="en-US" altLang="en-US" sz="2400" b="1" smtClean="0"/>
              <a:t>pop</a:t>
            </a:r>
            <a:r>
              <a:rPr lang="en-US" altLang="en-US" sz="2400" smtClean="0"/>
              <a:t> operation</a:t>
            </a:r>
          </a:p>
          <a:p>
            <a:pPr lvl="1" eaLnBrk="1" hangingPunct="1">
              <a:lnSpc>
                <a:spcPct val="90000"/>
              </a:lnSpc>
            </a:pPr>
            <a:r>
              <a:rPr lang="en-US" altLang="en-US" sz="2400" smtClean="0"/>
              <a:t>By default </a:t>
            </a:r>
            <a:r>
              <a:rPr lang="en-US" altLang="en-US" sz="2400" b="1" smtClean="0"/>
              <a:t>pop</a:t>
            </a:r>
            <a:r>
              <a:rPr lang="en-US" altLang="en-US" sz="2400" smtClean="0"/>
              <a:t> operation takes (or removes) the top element</a:t>
            </a:r>
          </a:p>
          <a:p>
            <a:pPr lvl="1" eaLnBrk="1" hangingPunct="1">
              <a:lnSpc>
                <a:spcPct val="90000"/>
              </a:lnSpc>
            </a:pPr>
            <a:r>
              <a:rPr lang="en-US" altLang="en-US" sz="2400" smtClean="0">
                <a:solidFill>
                  <a:srgbClr val="FF0066"/>
                </a:solidFill>
              </a:rPr>
              <a:t>Is the synonym for delete when it comes to stack</a:t>
            </a:r>
          </a:p>
        </p:txBody>
      </p:sp>
      <p:sp>
        <p:nvSpPr>
          <p:cNvPr id="31748"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A2A87083-49A3-439C-80A0-04C2E9B5E758}" type="slidenum">
              <a:rPr lang="en-US" altLang="en-US"/>
              <a:pPr/>
              <a:t>10</a:t>
            </a:fld>
            <a:endParaRPr lang="en-US" altLang="en-US"/>
          </a:p>
        </p:txBody>
      </p:sp>
    </p:spTree>
    <p:extLst>
      <p:ext uri="{BB962C8B-B14F-4D97-AF65-F5344CB8AC3E}">
        <p14:creationId xmlns:p14="http://schemas.microsoft.com/office/powerpoint/2010/main" val="119977317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ADCCCBEE-AFA7-46B7-B583-691E8838D360}" type="slidenum">
              <a:rPr lang="en-US" altLang="en-US"/>
              <a:pPr/>
              <a:t>100</a:t>
            </a:fld>
            <a:endParaRPr lang="en-US" altLang="en-US"/>
          </a:p>
        </p:txBody>
      </p:sp>
      <p:sp>
        <p:nvSpPr>
          <p:cNvPr id="106499" name="Rectangle 2"/>
          <p:cNvSpPr>
            <a:spLocks noGrp="1" noChangeArrowheads="1"/>
          </p:cNvSpPr>
          <p:nvPr>
            <p:ph type="title"/>
          </p:nvPr>
        </p:nvSpPr>
        <p:spPr>
          <a:xfrm>
            <a:off x="457200" y="274638"/>
            <a:ext cx="8229600" cy="258762"/>
          </a:xfrm>
        </p:spPr>
        <p:txBody>
          <a:bodyPr/>
          <a:lstStyle/>
          <a:p>
            <a:r>
              <a:rPr lang="en-US" altLang="en-US" sz="4000" smtClean="0"/>
              <a:t>Solution 1 …</a:t>
            </a:r>
          </a:p>
        </p:txBody>
      </p:sp>
      <p:sp>
        <p:nvSpPr>
          <p:cNvPr id="106500" name="Rectangle 3"/>
          <p:cNvSpPr>
            <a:spLocks noGrp="1" noChangeArrowheads="1"/>
          </p:cNvSpPr>
          <p:nvPr>
            <p:ph type="body" idx="1"/>
          </p:nvPr>
        </p:nvSpPr>
        <p:spPr>
          <a:xfrm>
            <a:off x="304800" y="762000"/>
            <a:ext cx="8382000" cy="5791200"/>
          </a:xfrm>
        </p:spPr>
        <p:txBody>
          <a:bodyPr/>
          <a:lstStyle/>
          <a:p>
            <a:r>
              <a:rPr lang="en-US" altLang="en-US" sz="3600" smtClean="0"/>
              <a:t>Exercise</a:t>
            </a:r>
          </a:p>
          <a:p>
            <a:pPr lvl="1"/>
            <a:endParaRPr lang="en-US" altLang="en-US" sz="3200" smtClean="0"/>
          </a:p>
          <a:p>
            <a:pPr lvl="1"/>
            <a:r>
              <a:rPr lang="en-US" altLang="en-US" sz="3200" smtClean="0"/>
              <a:t>Include exercise 4.1.3</a:t>
            </a:r>
          </a:p>
          <a:p>
            <a:endParaRPr lang="en-US" altLang="en-US" smtClean="0"/>
          </a:p>
        </p:txBody>
      </p:sp>
    </p:spTree>
    <p:extLst>
      <p:ext uri="{BB962C8B-B14F-4D97-AF65-F5344CB8AC3E}">
        <p14:creationId xmlns:p14="http://schemas.microsoft.com/office/powerpoint/2010/main" val="15408099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2931053F-0990-46F4-9319-2F03DD7EE787}" type="slidenum">
              <a:rPr lang="en-US" altLang="en-US"/>
              <a:pPr/>
              <a:t>101</a:t>
            </a:fld>
            <a:endParaRPr lang="en-US" altLang="en-US"/>
          </a:p>
        </p:txBody>
      </p:sp>
      <p:sp>
        <p:nvSpPr>
          <p:cNvPr id="107523" name="Rectangle 2"/>
          <p:cNvSpPr>
            <a:spLocks noGrp="1" noChangeArrowheads="1"/>
          </p:cNvSpPr>
          <p:nvPr>
            <p:ph type="title"/>
          </p:nvPr>
        </p:nvSpPr>
        <p:spPr>
          <a:xfrm>
            <a:off x="457200" y="274638"/>
            <a:ext cx="8229600" cy="258762"/>
          </a:xfrm>
        </p:spPr>
        <p:txBody>
          <a:bodyPr/>
          <a:lstStyle/>
          <a:p>
            <a:r>
              <a:rPr lang="en-US" altLang="en-US" sz="4000" smtClean="0"/>
              <a:t>Solution 2</a:t>
            </a:r>
          </a:p>
        </p:txBody>
      </p:sp>
      <p:sp>
        <p:nvSpPr>
          <p:cNvPr id="107524" name="Rectangle 3"/>
          <p:cNvSpPr>
            <a:spLocks noGrp="1" noChangeArrowheads="1"/>
          </p:cNvSpPr>
          <p:nvPr>
            <p:ph type="body" idx="1"/>
          </p:nvPr>
        </p:nvSpPr>
        <p:spPr>
          <a:xfrm>
            <a:off x="457200" y="609600"/>
            <a:ext cx="8229600" cy="5867400"/>
          </a:xfrm>
        </p:spPr>
        <p:txBody>
          <a:bodyPr/>
          <a:lstStyle/>
          <a:p>
            <a:pPr marL="660400" indent="-660400"/>
            <a:r>
              <a:rPr lang="en-US" altLang="en-US" sz="2400" smtClean="0">
                <a:latin typeface="Times New Roman" pitchFamily="18" charset="0"/>
              </a:rPr>
              <a:t>Is a better approach</a:t>
            </a:r>
          </a:p>
          <a:p>
            <a:pPr marL="660400" indent="-660400"/>
            <a:endParaRPr lang="en-US" altLang="en-US" sz="2400" smtClean="0">
              <a:latin typeface="Times New Roman" pitchFamily="18" charset="0"/>
            </a:endParaRPr>
          </a:p>
          <a:p>
            <a:pPr marL="660400" indent="-660400"/>
            <a:r>
              <a:rPr lang="en-US" altLang="en-US" sz="2400" smtClean="0">
                <a:latin typeface="Times New Roman" pitchFamily="18" charset="0"/>
              </a:rPr>
              <a:t>We do not need to move all the array elements</a:t>
            </a:r>
          </a:p>
          <a:p>
            <a:pPr marL="660400" indent="-660400"/>
            <a:endParaRPr lang="en-US" altLang="en-US" sz="2400" smtClean="0">
              <a:latin typeface="Times New Roman" pitchFamily="18" charset="0"/>
            </a:endParaRPr>
          </a:p>
          <a:p>
            <a:pPr marL="660400" indent="-660400"/>
            <a:r>
              <a:rPr lang="en-US" altLang="en-US" sz="2400" smtClean="0">
                <a:latin typeface="Times New Roman" pitchFamily="18" charset="0"/>
              </a:rPr>
              <a:t>When the rear index reaches the end of the array, we can simply start using the variable locations at the front</a:t>
            </a:r>
          </a:p>
          <a:p>
            <a:pPr marL="660400" indent="-660400"/>
            <a:endParaRPr lang="en-US" altLang="en-US" sz="2400" smtClean="0">
              <a:latin typeface="Times New Roman" pitchFamily="18" charset="0"/>
            </a:endParaRPr>
          </a:p>
          <a:p>
            <a:pPr marL="660400" indent="-660400"/>
            <a:r>
              <a:rPr lang="en-US" altLang="en-US" sz="2400" smtClean="0">
                <a:latin typeface="Times New Roman" pitchFamily="18" charset="0"/>
              </a:rPr>
              <a:t>One way to think of this arrangement is to think of the array as being bent into a circle so that the first component of the array is immediately after the last component of the array</a:t>
            </a:r>
          </a:p>
          <a:p>
            <a:pPr marL="660400" indent="-660400"/>
            <a:endParaRPr lang="en-US" altLang="en-US" sz="2400" smtClean="0">
              <a:latin typeface="Times New Roman" pitchFamily="18" charset="0"/>
            </a:endParaRPr>
          </a:p>
          <a:p>
            <a:pPr marL="660400" indent="-660400"/>
            <a:r>
              <a:rPr lang="en-US" altLang="en-US" sz="2400" smtClean="0">
                <a:latin typeface="Times New Roman" pitchFamily="18" charset="0"/>
              </a:rPr>
              <a:t>That is, the successor of the last array index is the first array index</a:t>
            </a:r>
          </a:p>
          <a:p>
            <a:pPr marL="660400" indent="-660400"/>
            <a:endParaRPr lang="en-US" altLang="en-US" sz="2400" smtClean="0">
              <a:latin typeface="Times New Roman" pitchFamily="18" charset="0"/>
            </a:endParaRPr>
          </a:p>
        </p:txBody>
      </p:sp>
    </p:spTree>
    <p:extLst>
      <p:ext uri="{BB962C8B-B14F-4D97-AF65-F5344CB8AC3E}">
        <p14:creationId xmlns:p14="http://schemas.microsoft.com/office/powerpoint/2010/main" val="136696198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02DBB086-D753-40CE-B781-D27EC902610F}" type="slidenum">
              <a:rPr lang="en-US" altLang="en-US"/>
              <a:pPr/>
              <a:t>102</a:t>
            </a:fld>
            <a:endParaRPr lang="en-US" altLang="en-US"/>
          </a:p>
        </p:txBody>
      </p:sp>
      <p:sp>
        <p:nvSpPr>
          <p:cNvPr id="108547" name="Rectangle 2"/>
          <p:cNvSpPr>
            <a:spLocks noGrp="1" noChangeArrowheads="1"/>
          </p:cNvSpPr>
          <p:nvPr>
            <p:ph type="title"/>
          </p:nvPr>
        </p:nvSpPr>
        <p:spPr>
          <a:xfrm>
            <a:off x="457200" y="274638"/>
            <a:ext cx="8229600" cy="258762"/>
          </a:xfrm>
        </p:spPr>
        <p:txBody>
          <a:bodyPr/>
          <a:lstStyle/>
          <a:p>
            <a:r>
              <a:rPr lang="en-US" altLang="en-US" sz="4000" smtClean="0"/>
              <a:t>Solution 2…</a:t>
            </a:r>
          </a:p>
        </p:txBody>
      </p:sp>
      <p:sp>
        <p:nvSpPr>
          <p:cNvPr id="108548" name="Rectangle 3"/>
          <p:cNvSpPr>
            <a:spLocks noGrp="1" noChangeArrowheads="1"/>
          </p:cNvSpPr>
          <p:nvPr>
            <p:ph type="body" idx="1"/>
          </p:nvPr>
        </p:nvSpPr>
        <p:spPr>
          <a:xfrm>
            <a:off x="304800" y="838200"/>
            <a:ext cx="8382000" cy="5715000"/>
          </a:xfrm>
        </p:spPr>
        <p:txBody>
          <a:bodyPr/>
          <a:lstStyle/>
          <a:p>
            <a:r>
              <a:rPr lang="en-US" altLang="en-US" sz="2400" smtClean="0">
                <a:latin typeface="Times New Roman" pitchFamily="18" charset="0"/>
              </a:rPr>
              <a:t>In this arrangement (circular queue), the free index positions are always to the “right after” queue[REAR]</a:t>
            </a:r>
          </a:p>
          <a:p>
            <a:endParaRPr lang="en-US" altLang="en-US" sz="2400" smtClean="0">
              <a:latin typeface="Times New Roman" pitchFamily="18" charset="0"/>
            </a:endParaRPr>
          </a:p>
          <a:p>
            <a:r>
              <a:rPr lang="en-US" altLang="en-US" sz="2400" smtClean="0">
                <a:latin typeface="Times New Roman" pitchFamily="18" charset="0"/>
              </a:rPr>
              <a:t>Example</a:t>
            </a:r>
          </a:p>
          <a:p>
            <a:pPr lvl="1"/>
            <a:endParaRPr lang="en-US" altLang="en-US" sz="2400" smtClean="0">
              <a:latin typeface="Times New Roman" pitchFamily="18" charset="0"/>
            </a:endParaRPr>
          </a:p>
          <a:p>
            <a:pPr lvl="1"/>
            <a:r>
              <a:rPr lang="en-US" altLang="en-US" sz="2400" smtClean="0">
                <a:latin typeface="Times New Roman" pitchFamily="18" charset="0"/>
              </a:rPr>
              <a:t>Consider a queue of characters with a capacity of 4</a:t>
            </a:r>
          </a:p>
          <a:p>
            <a:pPr lvl="1"/>
            <a:endParaRPr lang="en-US" altLang="en-US" sz="2400" smtClean="0">
              <a:latin typeface="Times New Roman" pitchFamily="18" charset="0"/>
            </a:endParaRPr>
          </a:p>
          <a:p>
            <a:pPr lvl="1"/>
            <a:r>
              <a:rPr lang="en-US" altLang="en-US" sz="2400" smtClean="0">
                <a:latin typeface="Times New Roman" pitchFamily="18" charset="0"/>
              </a:rPr>
              <a:t>Perform the operations given in the table in the next slide considering the queue is represented as circular array rather than simple array</a:t>
            </a:r>
          </a:p>
          <a:p>
            <a:pPr lvl="1"/>
            <a:endParaRPr lang="en-US" altLang="en-US" sz="2400" smtClean="0">
              <a:latin typeface="Times New Roman" pitchFamily="18" charset="0"/>
            </a:endParaRPr>
          </a:p>
          <a:p>
            <a:pPr lvl="1"/>
            <a:r>
              <a:rPr lang="en-US" altLang="en-US" sz="2400" smtClean="0">
                <a:latin typeface="Times New Roman" pitchFamily="18" charset="0"/>
              </a:rPr>
              <a:t>See also D</a:t>
            </a:r>
          </a:p>
        </p:txBody>
      </p:sp>
    </p:spTree>
    <p:extLst>
      <p:ext uri="{BB962C8B-B14F-4D97-AF65-F5344CB8AC3E}">
        <p14:creationId xmlns:p14="http://schemas.microsoft.com/office/powerpoint/2010/main" val="193925304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FE82BD5C-787D-4239-8414-FDDE1695B0CF}" type="slidenum">
              <a:rPr lang="en-US" altLang="en-US"/>
              <a:pPr/>
              <a:t>103</a:t>
            </a:fld>
            <a:endParaRPr lang="en-US" altLang="en-US"/>
          </a:p>
        </p:txBody>
      </p:sp>
      <p:sp>
        <p:nvSpPr>
          <p:cNvPr id="109571" name="Rectangle 4"/>
          <p:cNvSpPr>
            <a:spLocks noGrp="1" noChangeArrowheads="1"/>
          </p:cNvSpPr>
          <p:nvPr>
            <p:ph type="title"/>
          </p:nvPr>
        </p:nvSpPr>
        <p:spPr>
          <a:xfrm>
            <a:off x="457200" y="274638"/>
            <a:ext cx="8229600" cy="334962"/>
          </a:xfrm>
        </p:spPr>
        <p:txBody>
          <a:bodyPr/>
          <a:lstStyle/>
          <a:p>
            <a:r>
              <a:rPr lang="en-US" altLang="en-US" sz="3200" smtClean="0"/>
              <a:t>Solution 2 …</a:t>
            </a:r>
          </a:p>
        </p:txBody>
      </p:sp>
      <p:graphicFrame>
        <p:nvGraphicFramePr>
          <p:cNvPr id="109572" name="Object 3"/>
          <p:cNvGraphicFramePr>
            <a:graphicFrameLocks noGrp="1" noChangeAspect="1"/>
          </p:cNvGraphicFramePr>
          <p:nvPr>
            <p:ph idx="1"/>
          </p:nvPr>
        </p:nvGraphicFramePr>
        <p:xfrm>
          <a:off x="0" y="762000"/>
          <a:ext cx="8839200" cy="5486400"/>
        </p:xfrm>
        <a:graphic>
          <a:graphicData uri="http://schemas.openxmlformats.org/presentationml/2006/ole">
            <mc:AlternateContent xmlns:mc="http://schemas.openxmlformats.org/markup-compatibility/2006">
              <mc:Choice xmlns:v="urn:schemas-microsoft-com:vml" Requires="v">
                <p:oleObj spid="_x0000_s2082" name="Bitmap Image" r:id="rId3" imgW="5649114" imgH="3095238" progId="Paint.Picture">
                  <p:embed/>
                </p:oleObj>
              </mc:Choice>
              <mc:Fallback>
                <p:oleObj name="Bitmap Image" r:id="rId3" imgW="5649114" imgH="30952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2000"/>
                        <a:ext cx="8839200"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342878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42307451-0BA7-4E80-862B-5A15D492121E}" type="slidenum">
              <a:rPr lang="en-US" altLang="en-US"/>
              <a:pPr/>
              <a:t>104</a:t>
            </a:fld>
            <a:endParaRPr lang="en-US" altLang="en-US"/>
          </a:p>
        </p:txBody>
      </p:sp>
      <p:sp>
        <p:nvSpPr>
          <p:cNvPr id="110595" name="Rectangle 2"/>
          <p:cNvSpPr>
            <a:spLocks noGrp="1" noChangeArrowheads="1"/>
          </p:cNvSpPr>
          <p:nvPr>
            <p:ph type="title"/>
          </p:nvPr>
        </p:nvSpPr>
        <p:spPr>
          <a:xfrm>
            <a:off x="533400" y="304800"/>
            <a:ext cx="8229600" cy="334963"/>
          </a:xfrm>
        </p:spPr>
        <p:txBody>
          <a:bodyPr/>
          <a:lstStyle/>
          <a:p>
            <a:r>
              <a:rPr lang="en-US" altLang="en-US" sz="3200" smtClean="0"/>
              <a:t>Solution 2 …</a:t>
            </a:r>
          </a:p>
        </p:txBody>
      </p:sp>
      <p:sp>
        <p:nvSpPr>
          <p:cNvPr id="110596" name="Rectangle 3"/>
          <p:cNvSpPr>
            <a:spLocks noGrp="1" noChangeArrowheads="1"/>
          </p:cNvSpPr>
          <p:nvPr>
            <p:ph type="body" idx="1"/>
          </p:nvPr>
        </p:nvSpPr>
        <p:spPr>
          <a:xfrm>
            <a:off x="457200" y="685800"/>
            <a:ext cx="8229600" cy="5867400"/>
          </a:xfrm>
        </p:spPr>
        <p:txBody>
          <a:bodyPr/>
          <a:lstStyle/>
          <a:p>
            <a:pPr>
              <a:lnSpc>
                <a:spcPct val="80000"/>
              </a:lnSpc>
            </a:pPr>
            <a:r>
              <a:rPr lang="en-US" altLang="en-US" sz="2400" smtClean="0">
                <a:latin typeface="Times New Roman" pitchFamily="18" charset="0"/>
              </a:rPr>
              <a:t>With this view, the queue’s entries start at queue[FRONT] and continue forward</a:t>
            </a:r>
          </a:p>
          <a:p>
            <a:pPr>
              <a:lnSpc>
                <a:spcPct val="80000"/>
              </a:lnSpc>
            </a:pPr>
            <a:r>
              <a:rPr lang="en-US" altLang="en-US" sz="2400" smtClean="0">
                <a:latin typeface="Times New Roman" pitchFamily="18" charset="0"/>
              </a:rPr>
              <a:t>If you reach the end of the array, then come back at queue[0], and keep going until you find the REAR</a:t>
            </a:r>
          </a:p>
          <a:p>
            <a:pPr>
              <a:lnSpc>
                <a:spcPct val="80000"/>
              </a:lnSpc>
            </a:pPr>
            <a:r>
              <a:rPr lang="en-US" altLang="en-US" sz="2400" smtClean="0">
                <a:latin typeface="Times New Roman" pitchFamily="18" charset="0"/>
              </a:rPr>
              <a:t>It may help to actually view the array as bent circle, with the final array element attached back to the front as shown below</a:t>
            </a:r>
          </a:p>
          <a:p>
            <a:pPr>
              <a:lnSpc>
                <a:spcPct val="80000"/>
              </a:lnSpc>
            </a:pPr>
            <a:endParaRPr lang="en-US" altLang="en-US" sz="2400" smtClean="0">
              <a:latin typeface="Times New Roman" pitchFamily="18" charset="0"/>
            </a:endParaRPr>
          </a:p>
          <a:p>
            <a:pPr>
              <a:lnSpc>
                <a:spcPct val="80000"/>
              </a:lnSpc>
            </a:pPr>
            <a:endParaRPr lang="en-US" altLang="en-US" sz="2400" smtClean="0">
              <a:latin typeface="Times New Roman" pitchFamily="18" charset="0"/>
            </a:endParaRPr>
          </a:p>
          <a:p>
            <a:pPr>
              <a:lnSpc>
                <a:spcPct val="80000"/>
              </a:lnSpc>
            </a:pPr>
            <a:fld id="{1BC7DFF8-82FB-4903-B872-9C89FB24F8F4}" type="slidenum">
              <a:rPr lang="en-US" altLang="en-US" sz="2400" smtClean="0">
                <a:latin typeface="Times New Roman" pitchFamily="18" charset="0"/>
              </a:rPr>
              <a:pPr>
                <a:lnSpc>
                  <a:spcPct val="80000"/>
                </a:lnSpc>
              </a:pPr>
              <a:t>104</a:t>
            </a:fld>
            <a:endParaRPr lang="en-US" altLang="en-US" sz="2400" smtClean="0">
              <a:latin typeface="Times New Roman" pitchFamily="18" charset="0"/>
            </a:endParaRPr>
          </a:p>
          <a:p>
            <a:pPr>
              <a:lnSpc>
                <a:spcPct val="80000"/>
              </a:lnSpc>
            </a:pPr>
            <a:r>
              <a:rPr lang="en-US" altLang="en-US" sz="2400" smtClean="0">
                <a:latin typeface="Times New Roman" pitchFamily="18" charset="0"/>
              </a:rPr>
              <a:t>Incude diagram and the statement just above it on kinfe</a:t>
            </a:r>
          </a:p>
          <a:p>
            <a:pPr>
              <a:lnSpc>
                <a:spcPct val="80000"/>
              </a:lnSpc>
            </a:pPr>
            <a:r>
              <a:rPr lang="en-US" altLang="en-US" sz="2400" smtClean="0">
                <a:latin typeface="Times New Roman" pitchFamily="18" charset="0"/>
              </a:rPr>
              <a:t>See also mu not</a:t>
            </a:r>
          </a:p>
          <a:p>
            <a:pPr>
              <a:lnSpc>
                <a:spcPct val="80000"/>
              </a:lnSpc>
            </a:pPr>
            <a:endParaRPr lang="en-US" altLang="en-US" sz="2400" smtClean="0">
              <a:latin typeface="Times New Roman" pitchFamily="18" charset="0"/>
            </a:endParaRPr>
          </a:p>
          <a:p>
            <a:pPr>
              <a:lnSpc>
                <a:spcPct val="80000"/>
              </a:lnSpc>
            </a:pPr>
            <a:endParaRPr lang="en-US" altLang="en-US" sz="2400" smtClean="0">
              <a:latin typeface="Times New Roman" pitchFamily="18" charset="0"/>
            </a:endParaRPr>
          </a:p>
          <a:p>
            <a:pPr>
              <a:lnSpc>
                <a:spcPct val="80000"/>
              </a:lnSpc>
            </a:pPr>
            <a:endParaRPr lang="en-US" altLang="en-US" sz="2400" smtClean="0">
              <a:latin typeface="Times New Roman" pitchFamily="18" charset="0"/>
            </a:endParaRPr>
          </a:p>
          <a:p>
            <a:pPr>
              <a:lnSpc>
                <a:spcPct val="80000"/>
              </a:lnSpc>
            </a:pPr>
            <a:r>
              <a:rPr lang="en-US" altLang="en-US" sz="2400" smtClean="0">
                <a:latin typeface="Times New Roman" pitchFamily="18" charset="0"/>
              </a:rPr>
              <a:t>An array used in this way is called a circular array (if we have free slot we can use it) </a:t>
            </a:r>
          </a:p>
        </p:txBody>
      </p:sp>
    </p:spTree>
    <p:extLst>
      <p:ext uri="{BB962C8B-B14F-4D97-AF65-F5344CB8AC3E}">
        <p14:creationId xmlns:p14="http://schemas.microsoft.com/office/powerpoint/2010/main" val="101632869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77D01A16-3210-420E-8E00-CEDA890AC640}" type="slidenum">
              <a:rPr lang="en-US" altLang="en-US"/>
              <a:pPr/>
              <a:t>105</a:t>
            </a:fld>
            <a:endParaRPr lang="en-US" altLang="en-US"/>
          </a:p>
        </p:txBody>
      </p:sp>
      <p:sp>
        <p:nvSpPr>
          <p:cNvPr id="111619" name="Rectangle 2"/>
          <p:cNvSpPr>
            <a:spLocks noGrp="1" noChangeArrowheads="1"/>
          </p:cNvSpPr>
          <p:nvPr>
            <p:ph type="title"/>
          </p:nvPr>
        </p:nvSpPr>
        <p:spPr>
          <a:xfrm>
            <a:off x="457200" y="274638"/>
            <a:ext cx="8229600" cy="411162"/>
          </a:xfrm>
        </p:spPr>
        <p:txBody>
          <a:bodyPr/>
          <a:lstStyle/>
          <a:p>
            <a:r>
              <a:rPr lang="en-US" altLang="en-US" sz="3200" smtClean="0"/>
              <a:t>Solution 2 …</a:t>
            </a:r>
          </a:p>
        </p:txBody>
      </p:sp>
      <p:sp>
        <p:nvSpPr>
          <p:cNvPr id="111620" name="Rectangle 3"/>
          <p:cNvSpPr>
            <a:spLocks noGrp="1" noChangeArrowheads="1"/>
          </p:cNvSpPr>
          <p:nvPr>
            <p:ph type="body" idx="1"/>
          </p:nvPr>
        </p:nvSpPr>
        <p:spPr>
          <a:xfrm>
            <a:off x="457200" y="914400"/>
            <a:ext cx="8229600" cy="5562600"/>
          </a:xfrm>
        </p:spPr>
        <p:txBody>
          <a:bodyPr/>
          <a:lstStyle/>
          <a:p>
            <a:r>
              <a:rPr lang="en-US" altLang="en-US" sz="2400" smtClean="0">
                <a:latin typeface="Times New Roman" pitchFamily="18" charset="0"/>
              </a:rPr>
              <a:t>The circular array implementation of a queue with capacity QUEUESIZ can be simulated as follows:</a:t>
            </a:r>
          </a:p>
          <a:p>
            <a:endParaRPr lang="en-US" altLang="en-US" sz="2400" smtClean="0">
              <a:latin typeface="Times New Roman" pitchFamily="18" charset="0"/>
            </a:endParaRPr>
          </a:p>
          <a:p>
            <a:endParaRPr lang="en-US" altLang="en-US" sz="2400" smtClean="0">
              <a:latin typeface="Times New Roman" pitchFamily="18" charset="0"/>
            </a:endParaRPr>
          </a:p>
          <a:p>
            <a:endParaRPr lang="en-US" altLang="en-US" sz="2400" smtClean="0">
              <a:latin typeface="Times New Roman" pitchFamily="18" charset="0"/>
            </a:endParaRPr>
          </a:p>
          <a:p>
            <a:endParaRPr lang="en-US" altLang="en-US" sz="2400" smtClean="0">
              <a:latin typeface="Times New Roman" pitchFamily="18" charset="0"/>
            </a:endParaRPr>
          </a:p>
          <a:p>
            <a:endParaRPr lang="en-US" altLang="en-US" sz="2400" smtClean="0">
              <a:latin typeface="Times New Roman" pitchFamily="18" charset="0"/>
            </a:endParaRPr>
          </a:p>
          <a:p>
            <a:endParaRPr lang="en-US" altLang="en-US" sz="2400" smtClean="0">
              <a:latin typeface="Times New Roman" pitchFamily="18" charset="0"/>
            </a:endParaRPr>
          </a:p>
          <a:p>
            <a:r>
              <a:rPr lang="en-US" altLang="en-US" sz="2400" smtClean="0">
                <a:latin typeface="Times New Roman" pitchFamily="18" charset="0"/>
              </a:rPr>
              <a:t>An array used in this way is called a circular array (if we have free slot we can use it) </a:t>
            </a:r>
          </a:p>
          <a:p>
            <a:r>
              <a:rPr lang="en-US" altLang="en-US" sz="2400" smtClean="0">
                <a:latin typeface="Times New Roman" pitchFamily="18" charset="0"/>
              </a:rPr>
              <a:t>In any case, queue[rear] is the last entry in the queue</a:t>
            </a:r>
          </a:p>
        </p:txBody>
      </p:sp>
      <p:grpSp>
        <p:nvGrpSpPr>
          <p:cNvPr id="111621" name="Group 4"/>
          <p:cNvGrpSpPr>
            <a:grpSpLocks/>
          </p:cNvGrpSpPr>
          <p:nvPr/>
        </p:nvGrpSpPr>
        <p:grpSpPr bwMode="auto">
          <a:xfrm>
            <a:off x="1828800" y="2209800"/>
            <a:ext cx="2809875" cy="1781175"/>
            <a:chOff x="1800" y="9000"/>
            <a:chExt cx="4425" cy="2805"/>
          </a:xfrm>
        </p:grpSpPr>
        <p:grpSp>
          <p:nvGrpSpPr>
            <p:cNvPr id="111622" name="Group 5"/>
            <p:cNvGrpSpPr>
              <a:grpSpLocks/>
            </p:cNvGrpSpPr>
            <p:nvPr/>
          </p:nvGrpSpPr>
          <p:grpSpPr bwMode="auto">
            <a:xfrm>
              <a:off x="1800" y="9000"/>
              <a:ext cx="4425" cy="2805"/>
              <a:chOff x="1830" y="9075"/>
              <a:chExt cx="4425" cy="2805"/>
            </a:xfrm>
          </p:grpSpPr>
          <p:grpSp>
            <p:nvGrpSpPr>
              <p:cNvPr id="111626" name="Group 6"/>
              <p:cNvGrpSpPr>
                <a:grpSpLocks/>
              </p:cNvGrpSpPr>
              <p:nvPr/>
            </p:nvGrpSpPr>
            <p:grpSpPr bwMode="auto">
              <a:xfrm>
                <a:off x="3780" y="9360"/>
                <a:ext cx="2160" cy="2340"/>
                <a:chOff x="3420" y="9360"/>
                <a:chExt cx="2160" cy="2340"/>
              </a:xfrm>
            </p:grpSpPr>
            <p:sp>
              <p:nvSpPr>
                <p:cNvPr id="111642" name="AutoShape 7"/>
                <p:cNvSpPr>
                  <a:spLocks noChangeArrowheads="1"/>
                </p:cNvSpPr>
                <p:nvPr/>
              </p:nvSpPr>
              <p:spPr bwMode="auto">
                <a:xfrm>
                  <a:off x="3420" y="9360"/>
                  <a:ext cx="2160" cy="2340"/>
                </a:xfrm>
                <a:custGeom>
                  <a:avLst/>
                  <a:gdLst>
                    <a:gd name="T0" fmla="*/ 108 w 21600"/>
                    <a:gd name="T1" fmla="*/ 0 h 21600"/>
                    <a:gd name="T2" fmla="*/ 32 w 21600"/>
                    <a:gd name="T3" fmla="*/ 37 h 21600"/>
                    <a:gd name="T4" fmla="*/ 0 w 21600"/>
                    <a:gd name="T5" fmla="*/ 127 h 21600"/>
                    <a:gd name="T6" fmla="*/ 32 w 21600"/>
                    <a:gd name="T7" fmla="*/ 216 h 21600"/>
                    <a:gd name="T8" fmla="*/ 108 w 21600"/>
                    <a:gd name="T9" fmla="*/ 254 h 21600"/>
                    <a:gd name="T10" fmla="*/ 184 w 21600"/>
                    <a:gd name="T11" fmla="*/ 216 h 21600"/>
                    <a:gd name="T12" fmla="*/ 216 w 21600"/>
                    <a:gd name="T13" fmla="*/ 127 h 21600"/>
                    <a:gd name="T14" fmla="*/ 184 w 21600"/>
                    <a:gd name="T15" fmla="*/ 37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66 h 21600"/>
                    <a:gd name="T26" fmla="*/ 18440 w 21600"/>
                    <a:gd name="T27" fmla="*/ 1843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600" y="10800"/>
                      </a:moveTo>
                      <a:cubicBezTo>
                        <a:pt x="3600" y="14776"/>
                        <a:pt x="6824" y="18000"/>
                        <a:pt x="10800" y="18000"/>
                      </a:cubicBezTo>
                      <a:cubicBezTo>
                        <a:pt x="14776" y="18000"/>
                        <a:pt x="18000" y="14776"/>
                        <a:pt x="18000" y="10800"/>
                      </a:cubicBezTo>
                      <a:cubicBezTo>
                        <a:pt x="18000" y="6824"/>
                        <a:pt x="14776" y="3600"/>
                        <a:pt x="10800" y="3600"/>
                      </a:cubicBezTo>
                      <a:cubicBezTo>
                        <a:pt x="6824" y="3600"/>
                        <a:pt x="3600" y="6824"/>
                        <a:pt x="3600" y="10800"/>
                      </a:cubicBezTo>
                      <a:close/>
                    </a:path>
                  </a:pathLst>
                </a:custGeom>
                <a:solidFill>
                  <a:srgbClr val="FFFFFF"/>
                </a:solidFill>
                <a:ln w="9525">
                  <a:solidFill>
                    <a:srgbClr val="000000"/>
                  </a:solidFill>
                  <a:round/>
                  <a:headEnd/>
                  <a:tailEnd/>
                </a:ln>
              </p:spPr>
              <p:txBody>
                <a:bodyPr/>
                <a:lstStyle/>
                <a:p>
                  <a:endParaRPr lang="en-US"/>
                </a:p>
              </p:txBody>
            </p:sp>
            <p:sp>
              <p:nvSpPr>
                <p:cNvPr id="111643" name="Line 8"/>
                <p:cNvSpPr>
                  <a:spLocks noChangeShapeType="1"/>
                </p:cNvSpPr>
                <p:nvPr/>
              </p:nvSpPr>
              <p:spPr bwMode="auto">
                <a:xfrm>
                  <a:off x="4500" y="936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44" name="Line 9"/>
                <p:cNvSpPr>
                  <a:spLocks noChangeShapeType="1"/>
                </p:cNvSpPr>
                <p:nvPr/>
              </p:nvSpPr>
              <p:spPr bwMode="auto">
                <a:xfrm>
                  <a:off x="5220" y="10515"/>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45" name="Line 10"/>
                <p:cNvSpPr>
                  <a:spLocks noChangeShapeType="1"/>
                </p:cNvSpPr>
                <p:nvPr/>
              </p:nvSpPr>
              <p:spPr bwMode="auto">
                <a:xfrm>
                  <a:off x="3420" y="10530"/>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46" name="Line 11"/>
                <p:cNvSpPr>
                  <a:spLocks noChangeShapeType="1"/>
                </p:cNvSpPr>
                <p:nvPr/>
              </p:nvSpPr>
              <p:spPr bwMode="auto">
                <a:xfrm>
                  <a:off x="4500" y="1134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47" name="Line 12"/>
                <p:cNvSpPr>
                  <a:spLocks noChangeShapeType="1"/>
                </p:cNvSpPr>
                <p:nvPr/>
              </p:nvSpPr>
              <p:spPr bwMode="auto">
                <a:xfrm rot="1312061">
                  <a:off x="4140" y="11265"/>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48" name="Line 13"/>
                <p:cNvSpPr>
                  <a:spLocks noChangeShapeType="1"/>
                </p:cNvSpPr>
                <p:nvPr/>
              </p:nvSpPr>
              <p:spPr bwMode="auto">
                <a:xfrm rot="2916265">
                  <a:off x="3840" y="11025"/>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49" name="Line 14"/>
                <p:cNvSpPr>
                  <a:spLocks noChangeShapeType="1"/>
                </p:cNvSpPr>
                <p:nvPr/>
              </p:nvSpPr>
              <p:spPr bwMode="auto">
                <a:xfrm rot="3882858">
                  <a:off x="3660" y="1068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50" name="Line 15"/>
                <p:cNvSpPr>
                  <a:spLocks noChangeShapeType="1"/>
                </p:cNvSpPr>
                <p:nvPr/>
              </p:nvSpPr>
              <p:spPr bwMode="auto">
                <a:xfrm rot="-3793022">
                  <a:off x="3659" y="9991"/>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51" name="Line 16"/>
                <p:cNvSpPr>
                  <a:spLocks noChangeShapeType="1"/>
                </p:cNvSpPr>
                <p:nvPr/>
              </p:nvSpPr>
              <p:spPr bwMode="auto">
                <a:xfrm rot="4004616">
                  <a:off x="5340" y="10005"/>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52" name="Line 17"/>
                <p:cNvSpPr>
                  <a:spLocks noChangeShapeType="1"/>
                </p:cNvSpPr>
                <p:nvPr/>
              </p:nvSpPr>
              <p:spPr bwMode="auto">
                <a:xfrm rot="-2734612">
                  <a:off x="3869" y="9631"/>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53" name="Line 18"/>
                <p:cNvSpPr>
                  <a:spLocks noChangeShapeType="1"/>
                </p:cNvSpPr>
                <p:nvPr/>
              </p:nvSpPr>
              <p:spPr bwMode="auto">
                <a:xfrm rot="-1105060">
                  <a:off x="4155" y="9465"/>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54" name="Line 19"/>
                <p:cNvSpPr>
                  <a:spLocks noChangeShapeType="1"/>
                </p:cNvSpPr>
                <p:nvPr/>
              </p:nvSpPr>
              <p:spPr bwMode="auto">
                <a:xfrm rot="1154526">
                  <a:off x="4860" y="948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55" name="Line 20"/>
                <p:cNvSpPr>
                  <a:spLocks noChangeShapeType="1"/>
                </p:cNvSpPr>
                <p:nvPr/>
              </p:nvSpPr>
              <p:spPr bwMode="auto">
                <a:xfrm rot="2894205">
                  <a:off x="5175" y="9690"/>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56" name="Line 21"/>
                <p:cNvSpPr>
                  <a:spLocks noChangeShapeType="1"/>
                </p:cNvSpPr>
                <p:nvPr/>
              </p:nvSpPr>
              <p:spPr bwMode="auto">
                <a:xfrm rot="-1679829">
                  <a:off x="4875" y="11235"/>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57" name="Line 22"/>
                <p:cNvSpPr>
                  <a:spLocks noChangeShapeType="1"/>
                </p:cNvSpPr>
                <p:nvPr/>
              </p:nvSpPr>
              <p:spPr bwMode="auto">
                <a:xfrm rot="-3191599">
                  <a:off x="5160" y="10995"/>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658" name="Line 23"/>
                <p:cNvSpPr>
                  <a:spLocks noChangeShapeType="1"/>
                </p:cNvSpPr>
                <p:nvPr/>
              </p:nvSpPr>
              <p:spPr bwMode="auto">
                <a:xfrm rot="-3934952">
                  <a:off x="5340" y="10695"/>
                  <a:ext cx="1"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1627" name="Text Box 24"/>
              <p:cNvSpPr txBox="1">
                <a:spLocks noChangeArrowheads="1"/>
              </p:cNvSpPr>
              <p:nvPr/>
            </p:nvSpPr>
            <p:spPr bwMode="auto">
              <a:xfrm>
                <a:off x="3510" y="10620"/>
                <a:ext cx="180"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en-US" altLang="en-US" sz="1000">
                    <a:latin typeface="Times New Roman" pitchFamily="18" charset="0"/>
                    <a:cs typeface="Times New Roman" pitchFamily="18" charset="0"/>
                  </a:rPr>
                  <a:t>0</a:t>
                </a:r>
                <a:endParaRPr lang="en-US" altLang="en-US"/>
              </a:p>
            </p:txBody>
          </p:sp>
          <p:sp>
            <p:nvSpPr>
              <p:cNvPr id="111628" name="Text Box 25"/>
              <p:cNvSpPr txBox="1">
                <a:spLocks noChangeArrowheads="1"/>
              </p:cNvSpPr>
              <p:nvPr/>
            </p:nvSpPr>
            <p:spPr bwMode="auto">
              <a:xfrm>
                <a:off x="3630" y="11070"/>
                <a:ext cx="180"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en-US" altLang="en-US" sz="1000">
                    <a:latin typeface="Times New Roman" pitchFamily="18" charset="0"/>
                    <a:cs typeface="Times New Roman" pitchFamily="18" charset="0"/>
                  </a:rPr>
                  <a:t>1</a:t>
                </a:r>
                <a:endParaRPr lang="en-US" altLang="en-US"/>
              </a:p>
            </p:txBody>
          </p:sp>
          <p:sp>
            <p:nvSpPr>
              <p:cNvPr id="111629" name="Text Box 26"/>
              <p:cNvSpPr txBox="1">
                <a:spLocks noChangeArrowheads="1"/>
              </p:cNvSpPr>
              <p:nvPr/>
            </p:nvSpPr>
            <p:spPr bwMode="auto">
              <a:xfrm>
                <a:off x="4050" y="11520"/>
                <a:ext cx="180"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000">
                    <a:latin typeface="Times New Roman" pitchFamily="18" charset="0"/>
                    <a:cs typeface="Times New Roman" pitchFamily="18" charset="0"/>
                  </a:rPr>
                  <a:t>2</a:t>
                </a:r>
                <a:endParaRPr lang="en-US" altLang="en-US"/>
              </a:p>
            </p:txBody>
          </p:sp>
          <p:sp>
            <p:nvSpPr>
              <p:cNvPr id="111630" name="Text Box 27"/>
              <p:cNvSpPr txBox="1">
                <a:spLocks noChangeArrowheads="1"/>
              </p:cNvSpPr>
              <p:nvPr/>
            </p:nvSpPr>
            <p:spPr bwMode="auto">
              <a:xfrm>
                <a:off x="4500" y="11700"/>
                <a:ext cx="180"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000">
                    <a:latin typeface="Times New Roman" pitchFamily="18" charset="0"/>
                    <a:cs typeface="Times New Roman" pitchFamily="18" charset="0"/>
                  </a:rPr>
                  <a:t>3</a:t>
                </a:r>
                <a:endParaRPr lang="en-US" altLang="en-US"/>
              </a:p>
            </p:txBody>
          </p:sp>
          <p:sp>
            <p:nvSpPr>
              <p:cNvPr id="111631" name="Text Box 28"/>
              <p:cNvSpPr txBox="1">
                <a:spLocks noChangeArrowheads="1"/>
              </p:cNvSpPr>
              <p:nvPr/>
            </p:nvSpPr>
            <p:spPr bwMode="auto">
              <a:xfrm>
                <a:off x="5040" y="11700"/>
                <a:ext cx="180"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000">
                    <a:latin typeface="Times New Roman" pitchFamily="18" charset="0"/>
                    <a:cs typeface="Times New Roman" pitchFamily="18" charset="0"/>
                  </a:rPr>
                  <a:t>4</a:t>
                </a:r>
                <a:endParaRPr lang="en-US" altLang="en-US"/>
              </a:p>
            </p:txBody>
          </p:sp>
          <p:sp>
            <p:nvSpPr>
              <p:cNvPr id="111632" name="Text Box 29"/>
              <p:cNvSpPr txBox="1">
                <a:spLocks noChangeArrowheads="1"/>
              </p:cNvSpPr>
              <p:nvPr/>
            </p:nvSpPr>
            <p:spPr bwMode="auto">
              <a:xfrm>
                <a:off x="5580" y="11520"/>
                <a:ext cx="180"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000">
                    <a:latin typeface="Times New Roman" pitchFamily="18" charset="0"/>
                    <a:cs typeface="Times New Roman" pitchFamily="18" charset="0"/>
                  </a:rPr>
                  <a:t>5</a:t>
                </a:r>
                <a:endParaRPr lang="en-US" altLang="en-US"/>
              </a:p>
            </p:txBody>
          </p:sp>
          <p:sp>
            <p:nvSpPr>
              <p:cNvPr id="111633" name="Text Box 30"/>
              <p:cNvSpPr txBox="1">
                <a:spLocks noChangeArrowheads="1"/>
              </p:cNvSpPr>
              <p:nvPr/>
            </p:nvSpPr>
            <p:spPr bwMode="auto">
              <a:xfrm>
                <a:off x="5940" y="11085"/>
                <a:ext cx="180"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000">
                    <a:latin typeface="Times New Roman" pitchFamily="18" charset="0"/>
                    <a:cs typeface="Times New Roman" pitchFamily="18" charset="0"/>
                  </a:rPr>
                  <a:t>6</a:t>
                </a:r>
                <a:endParaRPr lang="en-US" altLang="en-US"/>
              </a:p>
            </p:txBody>
          </p:sp>
          <p:sp>
            <p:nvSpPr>
              <p:cNvPr id="111634" name="Text Box 31"/>
              <p:cNvSpPr txBox="1">
                <a:spLocks noChangeArrowheads="1"/>
              </p:cNvSpPr>
              <p:nvPr/>
            </p:nvSpPr>
            <p:spPr bwMode="auto">
              <a:xfrm>
                <a:off x="6075" y="10650"/>
                <a:ext cx="180"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000">
                    <a:latin typeface="Times New Roman" pitchFamily="18" charset="0"/>
                    <a:cs typeface="Times New Roman" pitchFamily="18" charset="0"/>
                  </a:rPr>
                  <a:t>7</a:t>
                </a:r>
                <a:endParaRPr lang="en-US" altLang="en-US"/>
              </a:p>
            </p:txBody>
          </p:sp>
          <p:sp>
            <p:nvSpPr>
              <p:cNvPr id="111635" name="Text Box 32"/>
              <p:cNvSpPr txBox="1">
                <a:spLocks noChangeArrowheads="1"/>
              </p:cNvSpPr>
              <p:nvPr/>
            </p:nvSpPr>
            <p:spPr bwMode="auto">
              <a:xfrm>
                <a:off x="6060" y="10155"/>
                <a:ext cx="180"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000">
                    <a:latin typeface="Times New Roman" pitchFamily="18" charset="0"/>
                    <a:cs typeface="Times New Roman" pitchFamily="18" charset="0"/>
                  </a:rPr>
                  <a:t>8</a:t>
                </a:r>
                <a:endParaRPr lang="en-US" altLang="en-US"/>
              </a:p>
            </p:txBody>
          </p:sp>
          <p:sp>
            <p:nvSpPr>
              <p:cNvPr id="111636" name="Text Box 33"/>
              <p:cNvSpPr txBox="1">
                <a:spLocks noChangeArrowheads="1"/>
              </p:cNvSpPr>
              <p:nvPr/>
            </p:nvSpPr>
            <p:spPr bwMode="auto">
              <a:xfrm>
                <a:off x="5895" y="9720"/>
                <a:ext cx="180"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000">
                    <a:latin typeface="Times New Roman" pitchFamily="18" charset="0"/>
                    <a:cs typeface="Times New Roman" pitchFamily="18" charset="0"/>
                  </a:rPr>
                  <a:t>9</a:t>
                </a:r>
                <a:endParaRPr lang="en-US" altLang="en-US"/>
              </a:p>
            </p:txBody>
          </p:sp>
          <p:sp>
            <p:nvSpPr>
              <p:cNvPr id="111637" name="Text Box 34"/>
              <p:cNvSpPr txBox="1">
                <a:spLocks noChangeArrowheads="1"/>
              </p:cNvSpPr>
              <p:nvPr/>
            </p:nvSpPr>
            <p:spPr bwMode="auto">
              <a:xfrm>
                <a:off x="5580" y="9360"/>
                <a:ext cx="540"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000">
                    <a:latin typeface="Times New Roman" pitchFamily="18" charset="0"/>
                    <a:cs typeface="Times New Roman" pitchFamily="18" charset="0"/>
                  </a:rPr>
                  <a:t>10</a:t>
                </a:r>
                <a:endParaRPr lang="en-US" altLang="en-US"/>
              </a:p>
            </p:txBody>
          </p:sp>
          <p:sp>
            <p:nvSpPr>
              <p:cNvPr id="111638" name="Text Box 35"/>
              <p:cNvSpPr txBox="1">
                <a:spLocks noChangeArrowheads="1"/>
              </p:cNvSpPr>
              <p:nvPr/>
            </p:nvSpPr>
            <p:spPr bwMode="auto">
              <a:xfrm>
                <a:off x="5040" y="9075"/>
                <a:ext cx="360" cy="1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000">
                    <a:latin typeface="Times New Roman" pitchFamily="18" charset="0"/>
                    <a:cs typeface="Times New Roman" pitchFamily="18" charset="0"/>
                  </a:rPr>
                  <a:t>11</a:t>
                </a:r>
                <a:endParaRPr lang="en-US" altLang="en-US"/>
              </a:p>
            </p:txBody>
          </p:sp>
          <p:sp>
            <p:nvSpPr>
              <p:cNvPr id="111639" name="Text Box 36"/>
              <p:cNvSpPr txBox="1">
                <a:spLocks noChangeArrowheads="1"/>
              </p:cNvSpPr>
              <p:nvPr/>
            </p:nvSpPr>
            <p:spPr bwMode="auto">
              <a:xfrm>
                <a:off x="4500" y="9090"/>
                <a:ext cx="360"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000">
                    <a:latin typeface="Times New Roman" pitchFamily="18" charset="0"/>
                    <a:cs typeface="Times New Roman" pitchFamily="18" charset="0"/>
                  </a:rPr>
                  <a:t>12</a:t>
                </a:r>
                <a:endParaRPr lang="en-US" altLang="en-US"/>
              </a:p>
            </p:txBody>
          </p:sp>
          <p:sp>
            <p:nvSpPr>
              <p:cNvPr id="111640" name="Text Box 37"/>
              <p:cNvSpPr txBox="1">
                <a:spLocks noChangeArrowheads="1"/>
              </p:cNvSpPr>
              <p:nvPr/>
            </p:nvSpPr>
            <p:spPr bwMode="auto">
              <a:xfrm>
                <a:off x="3855" y="9255"/>
                <a:ext cx="360" cy="1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en-US" altLang="en-US" sz="1000">
                    <a:latin typeface="Times New Roman" pitchFamily="18" charset="0"/>
                    <a:cs typeface="Times New Roman" pitchFamily="18" charset="0"/>
                  </a:rPr>
                  <a:t>13</a:t>
                </a:r>
                <a:endParaRPr lang="en-US" altLang="en-US"/>
              </a:p>
            </p:txBody>
          </p:sp>
          <p:sp>
            <p:nvSpPr>
              <p:cNvPr id="111641" name="Text Box 38"/>
              <p:cNvSpPr txBox="1">
                <a:spLocks noChangeArrowheads="1"/>
              </p:cNvSpPr>
              <p:nvPr/>
            </p:nvSpPr>
            <p:spPr bwMode="auto">
              <a:xfrm>
                <a:off x="1830" y="10170"/>
                <a:ext cx="1800"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en-US" altLang="en-US" sz="1000">
                    <a:latin typeface="Times New Roman" pitchFamily="18" charset="0"/>
                    <a:cs typeface="Times New Roman" pitchFamily="18" charset="0"/>
                  </a:rPr>
                  <a:t>MAX_SIZE - 1</a:t>
                </a:r>
                <a:endParaRPr lang="en-US" altLang="en-US"/>
              </a:p>
            </p:txBody>
          </p:sp>
        </p:grpSp>
        <p:grpSp>
          <p:nvGrpSpPr>
            <p:cNvPr id="111623" name="Group 39"/>
            <p:cNvGrpSpPr>
              <a:grpSpLocks/>
            </p:cNvGrpSpPr>
            <p:nvPr/>
          </p:nvGrpSpPr>
          <p:grpSpPr bwMode="auto">
            <a:xfrm>
              <a:off x="3420" y="9360"/>
              <a:ext cx="750" cy="720"/>
              <a:chOff x="3420" y="9360"/>
              <a:chExt cx="750" cy="720"/>
            </a:xfrm>
          </p:grpSpPr>
          <p:sp>
            <p:nvSpPr>
              <p:cNvPr id="111624" name="Arc 40"/>
              <p:cNvSpPr>
                <a:spLocks/>
              </p:cNvSpPr>
              <p:nvPr/>
            </p:nvSpPr>
            <p:spPr bwMode="auto">
              <a:xfrm rot="19730893" flipH="1">
                <a:off x="3990" y="9825"/>
                <a:ext cx="180" cy="18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1625" name="Freeform 41"/>
              <p:cNvSpPr>
                <a:spLocks/>
              </p:cNvSpPr>
              <p:nvPr/>
            </p:nvSpPr>
            <p:spPr bwMode="auto">
              <a:xfrm>
                <a:off x="3420" y="9360"/>
                <a:ext cx="540" cy="720"/>
              </a:xfrm>
              <a:custGeom>
                <a:avLst/>
                <a:gdLst>
                  <a:gd name="T0" fmla="*/ 512 w 570"/>
                  <a:gd name="T1" fmla="*/ 0 h 720"/>
                  <a:gd name="T2" fmla="*/ 189 w 570"/>
                  <a:gd name="T3" fmla="*/ 180 h 720"/>
                  <a:gd name="T4" fmla="*/ 27 w 570"/>
                  <a:gd name="T5" fmla="*/ 540 h 720"/>
                  <a:gd name="T6" fmla="*/ 27 w 570"/>
                  <a:gd name="T7" fmla="*/ 720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0" h="720">
                    <a:moveTo>
                      <a:pt x="570" y="0"/>
                    </a:moveTo>
                    <a:cubicBezTo>
                      <a:pt x="435" y="45"/>
                      <a:pt x="300" y="90"/>
                      <a:pt x="210" y="180"/>
                    </a:cubicBezTo>
                    <a:cubicBezTo>
                      <a:pt x="120" y="270"/>
                      <a:pt x="60" y="450"/>
                      <a:pt x="30" y="540"/>
                    </a:cubicBezTo>
                    <a:cubicBezTo>
                      <a:pt x="0" y="630"/>
                      <a:pt x="15" y="675"/>
                      <a:pt x="30" y="720"/>
                    </a:cubicBezTo>
                  </a:path>
                </a:pathLst>
              </a:custGeom>
              <a:noFill/>
              <a:ln w="31750" cap="flat">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Tree>
    <p:extLst>
      <p:ext uri="{BB962C8B-B14F-4D97-AF65-F5344CB8AC3E}">
        <p14:creationId xmlns:p14="http://schemas.microsoft.com/office/powerpoint/2010/main" val="169752395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BB089FE6-A500-4D2A-9539-D5F3DF5AC42F}" type="slidenum">
              <a:rPr lang="en-US" altLang="en-US"/>
              <a:pPr/>
              <a:t>106</a:t>
            </a:fld>
            <a:endParaRPr lang="en-US" altLang="en-US"/>
          </a:p>
        </p:txBody>
      </p:sp>
      <p:sp>
        <p:nvSpPr>
          <p:cNvPr id="112643" name="Rectangle 2"/>
          <p:cNvSpPr>
            <a:spLocks noGrp="1" noChangeArrowheads="1"/>
          </p:cNvSpPr>
          <p:nvPr>
            <p:ph type="title"/>
          </p:nvPr>
        </p:nvSpPr>
        <p:spPr>
          <a:xfrm>
            <a:off x="457200" y="274638"/>
            <a:ext cx="8229600" cy="334962"/>
          </a:xfrm>
        </p:spPr>
        <p:txBody>
          <a:bodyPr/>
          <a:lstStyle/>
          <a:p>
            <a:r>
              <a:rPr lang="en-US" altLang="en-US" sz="2800" b="1" smtClean="0"/>
              <a:t>Circular array implementation of queue</a:t>
            </a:r>
          </a:p>
        </p:txBody>
      </p:sp>
      <p:sp>
        <p:nvSpPr>
          <p:cNvPr id="112644" name="Rectangle 3"/>
          <p:cNvSpPr>
            <a:spLocks noGrp="1" noChangeArrowheads="1"/>
          </p:cNvSpPr>
          <p:nvPr>
            <p:ph type="body" idx="1"/>
          </p:nvPr>
        </p:nvSpPr>
        <p:spPr>
          <a:xfrm>
            <a:off x="457200" y="838200"/>
            <a:ext cx="8229600" cy="5486400"/>
          </a:xfrm>
        </p:spPr>
        <p:txBody>
          <a:bodyPr/>
          <a:lstStyle/>
          <a:p>
            <a:pPr>
              <a:lnSpc>
                <a:spcPct val="90000"/>
              </a:lnSpc>
            </a:pPr>
            <a:r>
              <a:rPr lang="en-US" altLang="en-US" sz="2400" smtClean="0">
                <a:latin typeface="Times New Roman" pitchFamily="18" charset="0"/>
              </a:rPr>
              <a:t>Consider the structure queue[QUEUESIZE]</a:t>
            </a:r>
          </a:p>
          <a:p>
            <a:pPr>
              <a:lnSpc>
                <a:spcPct val="90000"/>
              </a:lnSpc>
            </a:pPr>
            <a:endParaRPr lang="en-US" altLang="en-US" sz="2400" smtClean="0">
              <a:latin typeface="Times New Roman" pitchFamily="18" charset="0"/>
            </a:endParaRPr>
          </a:p>
          <a:p>
            <a:pPr>
              <a:lnSpc>
                <a:spcPct val="90000"/>
              </a:lnSpc>
            </a:pPr>
            <a:r>
              <a:rPr lang="en-US" altLang="en-US" sz="2400" smtClean="0">
                <a:latin typeface="Times New Roman" pitchFamily="18" charset="0"/>
              </a:rPr>
              <a:t>We need to have three integer variables, </a:t>
            </a:r>
            <a:r>
              <a:rPr lang="en-US" altLang="en-US" sz="2400" b="1" smtClean="0">
                <a:latin typeface="Times New Roman" pitchFamily="18" charset="0"/>
              </a:rPr>
              <a:t>FRONT, REAR </a:t>
            </a:r>
            <a:r>
              <a:rPr lang="en-US" altLang="en-US" sz="2400" smtClean="0">
                <a:latin typeface="Times New Roman" pitchFamily="18" charset="0"/>
              </a:rPr>
              <a:t>and</a:t>
            </a:r>
            <a:r>
              <a:rPr lang="en-US" altLang="en-US" sz="2400" b="1" smtClean="0">
                <a:latin typeface="Times New Roman" pitchFamily="18" charset="0"/>
              </a:rPr>
              <a:t> </a:t>
            </a:r>
            <a:r>
              <a:rPr lang="en-US" altLang="en-US" sz="2400" b="1" smtClean="0"/>
              <a:t>QUEUESIZE and MAX_SIZE</a:t>
            </a:r>
            <a:endParaRPr lang="en-US" altLang="en-US" sz="2400" b="1" smtClean="0">
              <a:latin typeface="Times New Roman" pitchFamily="18" charset="0"/>
            </a:endParaRPr>
          </a:p>
          <a:p>
            <a:pPr lvl="1">
              <a:lnSpc>
                <a:spcPct val="90000"/>
              </a:lnSpc>
            </a:pPr>
            <a:r>
              <a:rPr lang="en-US" altLang="en-US" sz="2400" smtClean="0">
                <a:latin typeface="Times New Roman" pitchFamily="18" charset="0"/>
              </a:rPr>
              <a:t>REAR tells (stores) the index of the front element</a:t>
            </a:r>
          </a:p>
          <a:p>
            <a:pPr lvl="1">
              <a:lnSpc>
                <a:spcPct val="90000"/>
              </a:lnSpc>
            </a:pPr>
            <a:r>
              <a:rPr lang="en-US" altLang="en-US" sz="2400" smtClean="0">
                <a:latin typeface="Times New Roman" pitchFamily="18" charset="0"/>
              </a:rPr>
              <a:t>FRONT tells (stores) the index of the rear element</a:t>
            </a:r>
          </a:p>
          <a:p>
            <a:pPr lvl="1">
              <a:lnSpc>
                <a:spcPct val="90000"/>
              </a:lnSpc>
            </a:pPr>
            <a:r>
              <a:rPr lang="en-US" altLang="en-US" sz="2000" smtClean="0"/>
              <a:t>QUEUESIZE tells (stores) the total number of data in the queue</a:t>
            </a:r>
          </a:p>
          <a:p>
            <a:pPr lvl="1">
              <a:lnSpc>
                <a:spcPct val="90000"/>
              </a:lnSpc>
            </a:pPr>
            <a:r>
              <a:rPr lang="en-US" altLang="en-US" sz="2000" smtClean="0"/>
              <a:t>MAX_SIZE tells (stores) the capacity of the queue</a:t>
            </a:r>
          </a:p>
          <a:p>
            <a:pPr>
              <a:lnSpc>
                <a:spcPct val="90000"/>
              </a:lnSpc>
            </a:pPr>
            <a:endParaRPr lang="en-US" altLang="en-US" sz="2400" smtClean="0"/>
          </a:p>
          <a:p>
            <a:pPr>
              <a:lnSpc>
                <a:spcPct val="90000"/>
              </a:lnSpc>
            </a:pPr>
            <a:r>
              <a:rPr lang="en-US" altLang="en-US" sz="2400" smtClean="0"/>
              <a:t>Initially FRONT and REAR must be initialized to -1</a:t>
            </a:r>
          </a:p>
          <a:p>
            <a:pPr>
              <a:lnSpc>
                <a:spcPct val="90000"/>
              </a:lnSpc>
              <a:buFontTx/>
              <a:buNone/>
            </a:pPr>
            <a:r>
              <a:rPr lang="en-US" altLang="en-US" sz="2400" smtClean="0"/>
              <a:t>		int FRONT = -1, REAR =  -1;</a:t>
            </a:r>
          </a:p>
          <a:p>
            <a:pPr>
              <a:lnSpc>
                <a:spcPct val="90000"/>
              </a:lnSpc>
            </a:pPr>
            <a:endParaRPr lang="en-US" altLang="en-US" sz="2400" smtClean="0"/>
          </a:p>
          <a:p>
            <a:pPr>
              <a:lnSpc>
                <a:spcPct val="90000"/>
              </a:lnSpc>
            </a:pPr>
            <a:r>
              <a:rPr lang="en-US" altLang="en-US" sz="2400" smtClean="0"/>
              <a:t>Initially QUEUESIZE must be initialized to 0</a:t>
            </a:r>
          </a:p>
          <a:p>
            <a:pPr>
              <a:lnSpc>
                <a:spcPct val="90000"/>
              </a:lnSpc>
              <a:buFontTx/>
              <a:buNone/>
            </a:pPr>
            <a:r>
              <a:rPr lang="en-US" altLang="en-US" sz="2400" smtClean="0"/>
              <a:t>		int QUEUESIZE = 0;</a:t>
            </a:r>
          </a:p>
        </p:txBody>
      </p:sp>
    </p:spTree>
    <p:extLst>
      <p:ext uri="{BB962C8B-B14F-4D97-AF65-F5344CB8AC3E}">
        <p14:creationId xmlns:p14="http://schemas.microsoft.com/office/powerpoint/2010/main" val="402356257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37146AB4-C64F-447C-9EF4-9B62E7C7FDF1}" type="slidenum">
              <a:rPr lang="en-US" altLang="en-US"/>
              <a:pPr/>
              <a:t>107</a:t>
            </a:fld>
            <a:endParaRPr lang="en-US" altLang="en-US"/>
          </a:p>
        </p:txBody>
      </p:sp>
      <p:sp>
        <p:nvSpPr>
          <p:cNvPr id="113667" name="Rectangle 2"/>
          <p:cNvSpPr>
            <a:spLocks noGrp="1" noChangeArrowheads="1"/>
          </p:cNvSpPr>
          <p:nvPr>
            <p:ph type="title"/>
          </p:nvPr>
        </p:nvSpPr>
        <p:spPr>
          <a:xfrm>
            <a:off x="457200" y="304800"/>
            <a:ext cx="8305800" cy="152400"/>
          </a:xfrm>
        </p:spPr>
        <p:txBody>
          <a:bodyPr/>
          <a:lstStyle/>
          <a:p>
            <a:r>
              <a:rPr lang="en-US" altLang="en-US" sz="2800" b="1" smtClean="0"/>
              <a:t>Circular array implementation of queue</a:t>
            </a:r>
          </a:p>
        </p:txBody>
      </p:sp>
      <p:sp>
        <p:nvSpPr>
          <p:cNvPr id="113668" name="Rectangle 3"/>
          <p:cNvSpPr>
            <a:spLocks noGrp="1" noChangeArrowheads="1"/>
          </p:cNvSpPr>
          <p:nvPr>
            <p:ph type="body" idx="1"/>
          </p:nvPr>
        </p:nvSpPr>
        <p:spPr>
          <a:xfrm>
            <a:off x="457200" y="685800"/>
            <a:ext cx="8229600" cy="5791200"/>
          </a:xfrm>
        </p:spPr>
        <p:txBody>
          <a:bodyPr/>
          <a:lstStyle/>
          <a:p>
            <a:pPr>
              <a:lnSpc>
                <a:spcPct val="90000"/>
              </a:lnSpc>
            </a:pPr>
            <a:r>
              <a:rPr lang="en-US" altLang="en-US" sz="2400" b="1" smtClean="0">
                <a:latin typeface="Times New Roman" pitchFamily="18" charset="0"/>
              </a:rPr>
              <a:t>Algorithm to enqueue data to the queue</a:t>
            </a:r>
          </a:p>
          <a:p>
            <a:pPr lvl="1">
              <a:lnSpc>
                <a:spcPct val="90000"/>
              </a:lnSpc>
            </a:pPr>
            <a:r>
              <a:rPr lang="en-US" altLang="en-US" sz="2400" smtClean="0">
                <a:latin typeface="Times New Roman" pitchFamily="18" charset="0"/>
              </a:rPr>
              <a:t>Check if there is space in the queue</a:t>
            </a:r>
          </a:p>
          <a:p>
            <a:pPr lvl="1">
              <a:lnSpc>
                <a:spcPct val="90000"/>
              </a:lnSpc>
            </a:pPr>
            <a:r>
              <a:rPr lang="en-US" altLang="en-US" sz="2400" smtClean="0">
                <a:latin typeface="Times New Roman" pitchFamily="18" charset="0"/>
              </a:rPr>
              <a:t>To do this ask this question</a:t>
            </a:r>
          </a:p>
          <a:p>
            <a:pPr lvl="2">
              <a:lnSpc>
                <a:spcPct val="90000"/>
              </a:lnSpc>
              <a:buFontTx/>
              <a:buNone/>
            </a:pPr>
            <a:r>
              <a:rPr lang="en-US" altLang="en-US" smtClean="0">
                <a:latin typeface="Times New Roman" pitchFamily="18" charset="0"/>
              </a:rPr>
              <a:t>Is QUEUESIZE &lt; </a:t>
            </a:r>
            <a:r>
              <a:rPr lang="en-US" altLang="en-US" sz="2000" smtClean="0">
                <a:latin typeface="Times New Roman" pitchFamily="18" charset="0"/>
              </a:rPr>
              <a:t>MAX_SIZE</a:t>
            </a:r>
            <a:r>
              <a:rPr lang="en-US" altLang="en-US" smtClean="0">
                <a:latin typeface="Times New Roman" pitchFamily="18" charset="0"/>
              </a:rPr>
              <a:t> ?</a:t>
            </a:r>
          </a:p>
          <a:p>
            <a:pPr lvl="1">
              <a:lnSpc>
                <a:spcPct val="90000"/>
              </a:lnSpc>
            </a:pPr>
            <a:r>
              <a:rPr lang="en-US" altLang="en-US" sz="2400" smtClean="0">
                <a:latin typeface="Times New Roman" pitchFamily="18" charset="0"/>
              </a:rPr>
              <a:t>If(QUEUESIZE &lt; MAX_SIZE ) is </a:t>
            </a:r>
            <a:r>
              <a:rPr lang="en-US" altLang="en-US" sz="2400" b="1" smtClean="0">
                <a:latin typeface="Times New Roman" pitchFamily="18" charset="0"/>
              </a:rPr>
              <a:t>true</a:t>
            </a:r>
          </a:p>
          <a:p>
            <a:pPr lvl="2">
              <a:lnSpc>
                <a:spcPct val="90000"/>
              </a:lnSpc>
            </a:pPr>
            <a:r>
              <a:rPr lang="en-US" altLang="en-US" smtClean="0">
                <a:latin typeface="Times New Roman" pitchFamily="18" charset="0"/>
              </a:rPr>
              <a:t>Increment REAR by 1</a:t>
            </a:r>
          </a:p>
          <a:p>
            <a:pPr lvl="2">
              <a:lnSpc>
                <a:spcPct val="90000"/>
              </a:lnSpc>
            </a:pPr>
            <a:r>
              <a:rPr lang="en-US" altLang="en-US" smtClean="0">
                <a:latin typeface="Times New Roman" pitchFamily="18" charset="0"/>
              </a:rPr>
              <a:t>If(REAR = = MAX_SIZE)</a:t>
            </a:r>
          </a:p>
          <a:p>
            <a:pPr>
              <a:lnSpc>
                <a:spcPct val="90000"/>
              </a:lnSpc>
              <a:buFontTx/>
              <a:buNone/>
            </a:pPr>
            <a:r>
              <a:rPr lang="en-US" altLang="en-US" sz="2400" smtClean="0">
                <a:latin typeface="Times New Roman" pitchFamily="18" charset="0"/>
              </a:rPr>
              <a:t>			REAR = 0 </a:t>
            </a:r>
          </a:p>
          <a:p>
            <a:pPr lvl="2">
              <a:lnSpc>
                <a:spcPct val="90000"/>
              </a:lnSpc>
            </a:pPr>
            <a:r>
              <a:rPr lang="en-US" altLang="en-US" smtClean="0">
                <a:latin typeface="Times New Roman" pitchFamily="18" charset="0"/>
              </a:rPr>
              <a:t>Store the data in queue[REAR]</a:t>
            </a:r>
          </a:p>
          <a:p>
            <a:pPr lvl="2">
              <a:lnSpc>
                <a:spcPct val="90000"/>
              </a:lnSpc>
            </a:pPr>
            <a:r>
              <a:rPr lang="en-US" altLang="en-US" smtClean="0">
                <a:latin typeface="Times New Roman" pitchFamily="18" charset="0"/>
              </a:rPr>
              <a:t>Increment QUEUESIZE by 1</a:t>
            </a:r>
          </a:p>
          <a:p>
            <a:pPr lvl="2">
              <a:lnSpc>
                <a:spcPct val="90000"/>
              </a:lnSpc>
            </a:pPr>
            <a:r>
              <a:rPr lang="en-US" altLang="en-US" smtClean="0">
                <a:latin typeface="Times New Roman" pitchFamily="18" charset="0"/>
              </a:rPr>
              <a:t>If(FRONT = = -1)</a:t>
            </a:r>
          </a:p>
          <a:p>
            <a:pPr>
              <a:lnSpc>
                <a:spcPct val="90000"/>
              </a:lnSpc>
              <a:buFontTx/>
              <a:buNone/>
            </a:pPr>
            <a:r>
              <a:rPr lang="en-US" altLang="en-US" sz="2400" smtClean="0">
                <a:latin typeface="Times New Roman" pitchFamily="18" charset="0"/>
              </a:rPr>
              <a:t>	     		Increment FRONT by 1</a:t>
            </a:r>
          </a:p>
          <a:p>
            <a:pPr lvl="1">
              <a:lnSpc>
                <a:spcPct val="90000"/>
              </a:lnSpc>
            </a:pPr>
            <a:r>
              <a:rPr lang="en-US" altLang="en-US" sz="2400" smtClean="0">
                <a:latin typeface="Times New Roman" pitchFamily="18" charset="0"/>
              </a:rPr>
              <a:t>If(QUEUESIZE &lt; MAX_SIZE ) is false</a:t>
            </a:r>
          </a:p>
          <a:p>
            <a:pPr lvl="1">
              <a:lnSpc>
                <a:spcPct val="90000"/>
              </a:lnSpc>
              <a:buFontTx/>
              <a:buNone/>
            </a:pPr>
            <a:r>
              <a:rPr lang="en-US" altLang="en-US" sz="2400" smtClean="0">
                <a:latin typeface="Times New Roman" pitchFamily="18" charset="0"/>
              </a:rPr>
              <a:t>			display the message “Queue Overflow”</a:t>
            </a:r>
          </a:p>
        </p:txBody>
      </p:sp>
    </p:spTree>
    <p:extLst>
      <p:ext uri="{BB962C8B-B14F-4D97-AF65-F5344CB8AC3E}">
        <p14:creationId xmlns:p14="http://schemas.microsoft.com/office/powerpoint/2010/main" val="1728333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44EF61C7-4D46-472F-9CAD-BBD6CD9F48AC}" type="slidenum">
              <a:rPr lang="en-US" altLang="en-US"/>
              <a:pPr/>
              <a:t>108</a:t>
            </a:fld>
            <a:endParaRPr lang="en-US" altLang="en-US"/>
          </a:p>
        </p:txBody>
      </p:sp>
      <p:sp>
        <p:nvSpPr>
          <p:cNvPr id="114691" name="Rectangle 2"/>
          <p:cNvSpPr>
            <a:spLocks noGrp="1" noChangeArrowheads="1"/>
          </p:cNvSpPr>
          <p:nvPr>
            <p:ph type="title"/>
          </p:nvPr>
        </p:nvSpPr>
        <p:spPr>
          <a:xfrm>
            <a:off x="457200" y="274638"/>
            <a:ext cx="8229600" cy="334962"/>
          </a:xfrm>
        </p:spPr>
        <p:txBody>
          <a:bodyPr/>
          <a:lstStyle/>
          <a:p>
            <a:r>
              <a:rPr lang="en-US" altLang="en-US" sz="2800" b="1" smtClean="0"/>
              <a:t>Circular array implementation of queue</a:t>
            </a:r>
          </a:p>
        </p:txBody>
      </p:sp>
      <p:sp>
        <p:nvSpPr>
          <p:cNvPr id="114692" name="Rectangle 3"/>
          <p:cNvSpPr>
            <a:spLocks noGrp="1" noChangeArrowheads="1"/>
          </p:cNvSpPr>
          <p:nvPr>
            <p:ph type="body" idx="1"/>
          </p:nvPr>
        </p:nvSpPr>
        <p:spPr>
          <a:xfrm>
            <a:off x="381000" y="914400"/>
            <a:ext cx="8305800" cy="5562600"/>
          </a:xfrm>
        </p:spPr>
        <p:txBody>
          <a:bodyPr/>
          <a:lstStyle/>
          <a:p>
            <a:r>
              <a:rPr lang="en-US" altLang="en-US" sz="2400" b="1" smtClean="0">
                <a:latin typeface="Times New Roman" pitchFamily="18" charset="0"/>
              </a:rPr>
              <a:t>Algorithm to dequeue data from the queue</a:t>
            </a:r>
          </a:p>
          <a:p>
            <a:pPr lvl="1"/>
            <a:r>
              <a:rPr lang="en-US" altLang="en-US" sz="2400" smtClean="0">
                <a:latin typeface="Times New Roman" pitchFamily="18" charset="0"/>
              </a:rPr>
              <a:t>Check if there is data in the queue</a:t>
            </a:r>
          </a:p>
          <a:p>
            <a:pPr lvl="1"/>
            <a:r>
              <a:rPr lang="en-US" altLang="en-US" sz="2400" smtClean="0">
                <a:latin typeface="Times New Roman" pitchFamily="18" charset="0"/>
              </a:rPr>
              <a:t>To do this ask this question</a:t>
            </a:r>
          </a:p>
          <a:p>
            <a:pPr lvl="2">
              <a:buFontTx/>
              <a:buNone/>
            </a:pPr>
            <a:r>
              <a:rPr lang="en-US" altLang="en-US" smtClean="0">
                <a:latin typeface="Times New Roman" pitchFamily="18" charset="0"/>
              </a:rPr>
              <a:t>Is QUEUESIZE &gt; 0 ?</a:t>
            </a:r>
          </a:p>
          <a:p>
            <a:pPr lvl="1"/>
            <a:r>
              <a:rPr lang="en-US" altLang="en-US" sz="2400" smtClean="0">
                <a:latin typeface="Times New Roman" pitchFamily="18" charset="0"/>
              </a:rPr>
              <a:t>If(QUEUESIZE &gt; 0 ) is </a:t>
            </a:r>
            <a:r>
              <a:rPr lang="en-US" altLang="en-US" sz="2400" b="1" smtClean="0">
                <a:latin typeface="Times New Roman" pitchFamily="18" charset="0"/>
              </a:rPr>
              <a:t>true</a:t>
            </a:r>
          </a:p>
          <a:p>
            <a:pPr lvl="2"/>
            <a:r>
              <a:rPr lang="en-US" altLang="en-US" smtClean="0">
                <a:latin typeface="Times New Roman" pitchFamily="18" charset="0"/>
              </a:rPr>
              <a:t>Copy the data in queue[FRONT]</a:t>
            </a:r>
          </a:p>
          <a:p>
            <a:pPr lvl="2"/>
            <a:r>
              <a:rPr lang="en-US" altLang="en-US" smtClean="0">
                <a:latin typeface="Times New Roman" pitchFamily="18" charset="0"/>
              </a:rPr>
              <a:t>Increment FRONT by 1</a:t>
            </a:r>
          </a:p>
          <a:p>
            <a:pPr lvl="2"/>
            <a:r>
              <a:rPr lang="en-US" altLang="en-US" smtClean="0">
                <a:latin typeface="Times New Roman" pitchFamily="18" charset="0"/>
              </a:rPr>
              <a:t>If(FRONT == QUEUESIZE)</a:t>
            </a:r>
          </a:p>
          <a:p>
            <a:pPr lvl="3">
              <a:buFontTx/>
              <a:buNone/>
            </a:pPr>
            <a:r>
              <a:rPr lang="en-US" altLang="en-US" sz="2400" smtClean="0">
                <a:latin typeface="Times New Roman" pitchFamily="18" charset="0"/>
              </a:rPr>
              <a:t>		Set FRONT = 0</a:t>
            </a:r>
          </a:p>
          <a:p>
            <a:pPr lvl="2"/>
            <a:r>
              <a:rPr lang="en-US" altLang="en-US" smtClean="0">
                <a:latin typeface="Times New Roman" pitchFamily="18" charset="0"/>
              </a:rPr>
              <a:t>Decrement QUEUESIZE by 1</a:t>
            </a:r>
          </a:p>
          <a:p>
            <a:pPr lvl="1"/>
            <a:r>
              <a:rPr lang="en-US" altLang="en-US" sz="2400" smtClean="0">
                <a:latin typeface="Times New Roman" pitchFamily="18" charset="0"/>
              </a:rPr>
              <a:t>If(QUEUESIZE &gt; 0 ) is </a:t>
            </a:r>
            <a:r>
              <a:rPr lang="en-US" altLang="en-US" sz="2400" b="1" smtClean="0">
                <a:latin typeface="Times New Roman" pitchFamily="18" charset="0"/>
              </a:rPr>
              <a:t>false</a:t>
            </a:r>
          </a:p>
          <a:p>
            <a:pPr lvl="1">
              <a:buFontTx/>
              <a:buNone/>
            </a:pPr>
            <a:r>
              <a:rPr lang="en-US" altLang="en-US" sz="2400" smtClean="0">
                <a:latin typeface="Times New Roman" pitchFamily="18" charset="0"/>
              </a:rPr>
              <a:t>			Display the message “Queue Overflow”</a:t>
            </a:r>
          </a:p>
          <a:p>
            <a:endParaRPr lang="en-US" altLang="en-US" sz="2400" smtClean="0">
              <a:latin typeface="Times New Roman" pitchFamily="18" charset="0"/>
            </a:endParaRPr>
          </a:p>
        </p:txBody>
      </p:sp>
    </p:spTree>
    <p:extLst>
      <p:ext uri="{BB962C8B-B14F-4D97-AF65-F5344CB8AC3E}">
        <p14:creationId xmlns:p14="http://schemas.microsoft.com/office/powerpoint/2010/main" val="82688317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5A5CC833-426A-4190-84F7-652DF78D621E}" type="slidenum">
              <a:rPr lang="en-US" altLang="en-US"/>
              <a:pPr/>
              <a:t>109</a:t>
            </a:fld>
            <a:endParaRPr lang="en-US" altLang="en-US"/>
          </a:p>
        </p:txBody>
      </p:sp>
      <p:sp>
        <p:nvSpPr>
          <p:cNvPr id="115715" name="Rectangle 2"/>
          <p:cNvSpPr>
            <a:spLocks noGrp="1" noChangeArrowheads="1"/>
          </p:cNvSpPr>
          <p:nvPr>
            <p:ph type="title"/>
          </p:nvPr>
        </p:nvSpPr>
        <p:spPr>
          <a:xfrm>
            <a:off x="381000" y="274638"/>
            <a:ext cx="8305800" cy="639762"/>
          </a:xfrm>
        </p:spPr>
        <p:txBody>
          <a:bodyPr/>
          <a:lstStyle/>
          <a:p>
            <a:r>
              <a:rPr lang="en-US" altLang="en-US" sz="3200" smtClean="0"/>
              <a:t>C++ implementation of enqueue and equeue (circular array of queue) </a:t>
            </a:r>
          </a:p>
        </p:txBody>
      </p:sp>
      <p:sp>
        <p:nvSpPr>
          <p:cNvPr id="115716" name="Rectangle 3"/>
          <p:cNvSpPr>
            <a:spLocks noGrp="1" noChangeArrowheads="1"/>
          </p:cNvSpPr>
          <p:nvPr>
            <p:ph type="body" idx="1"/>
          </p:nvPr>
        </p:nvSpPr>
        <p:spPr>
          <a:xfrm>
            <a:off x="304800" y="1143000"/>
            <a:ext cx="8534400" cy="5334000"/>
          </a:xfrm>
        </p:spPr>
        <p:txBody>
          <a:bodyPr/>
          <a:lstStyle/>
          <a:p>
            <a:pPr marL="1784350" lvl="3" indent="-412750">
              <a:buFontTx/>
              <a:buNone/>
            </a:pPr>
            <a:endParaRPr lang="en-US" altLang="en-US" sz="2400" smtClean="0"/>
          </a:p>
          <a:p>
            <a:pPr marL="1784350" lvl="3" indent="-412750">
              <a:buFontTx/>
              <a:buNone/>
            </a:pPr>
            <a:endParaRPr lang="en-US" altLang="en-US" sz="2400" smtClean="0"/>
          </a:p>
          <a:p>
            <a:pPr marL="1784350" lvl="3" indent="-412750">
              <a:buFontTx/>
              <a:buNone/>
            </a:pPr>
            <a:r>
              <a:rPr lang="en-US" altLang="en-US" sz="2400" smtClean="0"/>
              <a:t>const int MAX_SIZE=100;</a:t>
            </a:r>
          </a:p>
          <a:p>
            <a:pPr marL="1784350" lvl="3" indent="-412750">
              <a:buFontTx/>
              <a:buNone/>
            </a:pPr>
            <a:r>
              <a:rPr lang="en-US" altLang="en-US" sz="2400" smtClean="0"/>
              <a:t>int FRONT =-1, REAR =-1;</a:t>
            </a:r>
          </a:p>
          <a:p>
            <a:pPr marL="1784350" lvl="3" indent="-412750">
              <a:buFontTx/>
              <a:buNone/>
            </a:pPr>
            <a:r>
              <a:rPr lang="en-US" altLang="en-US" sz="2400" smtClean="0"/>
              <a:t>int QUEUESIZE = 0;</a:t>
            </a:r>
          </a:p>
        </p:txBody>
      </p:sp>
    </p:spTree>
    <p:extLst>
      <p:ext uri="{BB962C8B-B14F-4D97-AF65-F5344CB8AC3E}">
        <p14:creationId xmlns:p14="http://schemas.microsoft.com/office/powerpoint/2010/main" val="3703578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74638"/>
            <a:ext cx="8229600" cy="334962"/>
          </a:xfrm>
        </p:spPr>
        <p:txBody>
          <a:bodyPr>
            <a:normAutofit fontScale="90000"/>
          </a:bodyPr>
          <a:lstStyle/>
          <a:p>
            <a:pPr eaLnBrk="1" hangingPunct="1"/>
            <a:r>
              <a:rPr lang="en-US" altLang="en-US" sz="4000" smtClean="0"/>
              <a:t>Stack</a:t>
            </a:r>
          </a:p>
        </p:txBody>
      </p:sp>
      <p:sp>
        <p:nvSpPr>
          <p:cNvPr id="32771" name="Rectangle 3"/>
          <p:cNvSpPr>
            <a:spLocks noGrp="1" noChangeArrowheads="1"/>
          </p:cNvSpPr>
          <p:nvPr>
            <p:ph type="body" idx="1"/>
          </p:nvPr>
        </p:nvSpPr>
        <p:spPr>
          <a:xfrm>
            <a:off x="457200" y="838200"/>
            <a:ext cx="8229600" cy="5562600"/>
          </a:xfrm>
        </p:spPr>
        <p:txBody>
          <a:bodyPr/>
          <a:lstStyle/>
          <a:p>
            <a:pPr eaLnBrk="1" hangingPunct="1"/>
            <a:r>
              <a:rPr lang="en-US" altLang="en-US" sz="2400" smtClean="0"/>
              <a:t>There are no functions that allow a program to access entries other than the top entry</a:t>
            </a:r>
          </a:p>
          <a:p>
            <a:pPr eaLnBrk="1" hangingPunct="1"/>
            <a:endParaRPr lang="en-US" altLang="en-US" sz="2400" smtClean="0"/>
          </a:p>
          <a:p>
            <a:pPr eaLnBrk="1" hangingPunct="1"/>
            <a:r>
              <a:rPr lang="en-US" altLang="en-US" sz="2400" smtClean="0"/>
              <a:t>To access any entry other than the top one, the program must remove entries one at a time form the top until the desired entry is reached</a:t>
            </a:r>
          </a:p>
          <a:p>
            <a:pPr eaLnBrk="1" hangingPunct="1"/>
            <a:endParaRPr lang="en-US" altLang="en-US" sz="2400" smtClean="0"/>
          </a:p>
          <a:p>
            <a:pPr eaLnBrk="1" hangingPunct="1"/>
            <a:r>
              <a:rPr lang="en-US" altLang="en-US" sz="2400" b="1" smtClean="0"/>
              <a:t>Include examples of stacks</a:t>
            </a:r>
          </a:p>
          <a:p>
            <a:pPr eaLnBrk="1" hangingPunct="1"/>
            <a:endParaRPr lang="en-US" altLang="en-US" sz="2400" b="1" smtClean="0"/>
          </a:p>
          <a:p>
            <a:pPr lvl="1" eaLnBrk="1" hangingPunct="1"/>
            <a:r>
              <a:rPr lang="en-US" altLang="en-US" sz="2000" smtClean="0"/>
              <a:t>Include example 1, 2, and 3</a:t>
            </a:r>
          </a:p>
        </p:txBody>
      </p:sp>
      <p:sp>
        <p:nvSpPr>
          <p:cNvPr id="32772"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968A9C95-A859-42FF-A4F8-4353A90EC348}" type="slidenum">
              <a:rPr lang="en-US" altLang="en-US"/>
              <a:pPr/>
              <a:t>11</a:t>
            </a:fld>
            <a:endParaRPr lang="en-US" altLang="en-US"/>
          </a:p>
        </p:txBody>
      </p:sp>
    </p:spTree>
    <p:extLst>
      <p:ext uri="{BB962C8B-B14F-4D97-AF65-F5344CB8AC3E}">
        <p14:creationId xmlns:p14="http://schemas.microsoft.com/office/powerpoint/2010/main" val="330788985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5527DA45-7C9A-458D-BF82-221C73BDE6C9}" type="slidenum">
              <a:rPr lang="en-US" altLang="en-US"/>
              <a:pPr/>
              <a:t>110</a:t>
            </a:fld>
            <a:endParaRPr lang="en-US" altLang="en-US"/>
          </a:p>
        </p:txBody>
      </p:sp>
      <p:sp>
        <p:nvSpPr>
          <p:cNvPr id="116739" name="Rectangle 2"/>
          <p:cNvSpPr>
            <a:spLocks noGrp="1" noChangeArrowheads="1"/>
          </p:cNvSpPr>
          <p:nvPr>
            <p:ph type="title"/>
          </p:nvPr>
        </p:nvSpPr>
        <p:spPr>
          <a:xfrm>
            <a:off x="381000" y="274638"/>
            <a:ext cx="8305800" cy="715962"/>
          </a:xfrm>
        </p:spPr>
        <p:txBody>
          <a:bodyPr/>
          <a:lstStyle/>
          <a:p>
            <a:r>
              <a:rPr lang="en-US" altLang="en-US" sz="2800" b="1" smtClean="0">
                <a:latin typeface="Times New Roman" pitchFamily="18" charset="0"/>
              </a:rPr>
              <a:t>C++ implementation of enqueue and equeue</a:t>
            </a:r>
            <a:br>
              <a:rPr lang="en-US" altLang="en-US" sz="2800" b="1" smtClean="0">
                <a:latin typeface="Times New Roman" pitchFamily="18" charset="0"/>
              </a:rPr>
            </a:br>
            <a:r>
              <a:rPr lang="en-US" altLang="en-US" sz="2800" b="1" smtClean="0">
                <a:latin typeface="Times New Roman" pitchFamily="18" charset="0"/>
              </a:rPr>
              <a:t> (Circular array of queue)</a:t>
            </a:r>
          </a:p>
        </p:txBody>
      </p:sp>
      <p:sp>
        <p:nvSpPr>
          <p:cNvPr id="116740" name="Rectangle 3"/>
          <p:cNvSpPr>
            <a:spLocks noGrp="1" noChangeArrowheads="1"/>
          </p:cNvSpPr>
          <p:nvPr>
            <p:ph type="body" idx="1"/>
          </p:nvPr>
        </p:nvSpPr>
        <p:spPr>
          <a:xfrm>
            <a:off x="457200" y="1066800"/>
            <a:ext cx="8686800" cy="5486400"/>
          </a:xfrm>
        </p:spPr>
        <p:txBody>
          <a:bodyPr/>
          <a:lstStyle/>
          <a:p>
            <a:pPr>
              <a:lnSpc>
                <a:spcPct val="80000"/>
              </a:lnSpc>
              <a:buFontTx/>
              <a:buNone/>
            </a:pPr>
            <a:r>
              <a:rPr lang="en-US" altLang="en-US" sz="2400" smtClean="0">
                <a:latin typeface="Times New Roman" pitchFamily="18" charset="0"/>
              </a:rPr>
              <a:t>void enqueue(int x)</a:t>
            </a:r>
          </a:p>
          <a:p>
            <a:pPr>
              <a:lnSpc>
                <a:spcPct val="80000"/>
              </a:lnSpc>
              <a:buFontTx/>
              <a:buNone/>
            </a:pPr>
            <a:r>
              <a:rPr lang="en-US" altLang="en-US" sz="2400" smtClean="0">
                <a:latin typeface="Times New Roman" pitchFamily="18" charset="0"/>
              </a:rPr>
              <a:t>{</a:t>
            </a:r>
          </a:p>
          <a:p>
            <a:pPr>
              <a:lnSpc>
                <a:spcPct val="80000"/>
              </a:lnSpc>
              <a:buFontTx/>
              <a:buNone/>
            </a:pPr>
            <a:r>
              <a:rPr lang="en-US" altLang="en-US" sz="2400" smtClean="0">
                <a:latin typeface="Times New Roman" pitchFamily="18" charset="0"/>
              </a:rPr>
              <a:t>		if(QUEUESIZE&lt;MAX_SIZE)   </a:t>
            </a:r>
          </a:p>
          <a:p>
            <a:pPr>
              <a:lnSpc>
                <a:spcPct val="80000"/>
              </a:lnSpc>
              <a:buFontTx/>
              <a:buNone/>
            </a:pPr>
            <a:r>
              <a:rPr lang="en-US" altLang="en-US" sz="2400" smtClean="0">
                <a:latin typeface="Times New Roman" pitchFamily="18" charset="0"/>
              </a:rPr>
              <a:t>		{</a:t>
            </a:r>
          </a:p>
          <a:p>
            <a:pPr>
              <a:lnSpc>
                <a:spcPct val="80000"/>
              </a:lnSpc>
              <a:buFontTx/>
              <a:buNone/>
            </a:pPr>
            <a:r>
              <a:rPr lang="en-US" altLang="en-US" sz="2400" smtClean="0">
                <a:latin typeface="Times New Roman" pitchFamily="18" charset="0"/>
              </a:rPr>
              <a:t>			REAR++;</a:t>
            </a:r>
          </a:p>
          <a:p>
            <a:pPr>
              <a:lnSpc>
                <a:spcPct val="80000"/>
              </a:lnSpc>
              <a:buFontTx/>
              <a:buNone/>
            </a:pPr>
            <a:r>
              <a:rPr lang="en-US" altLang="en-US" sz="2400" smtClean="0">
                <a:latin typeface="Times New Roman" pitchFamily="18" charset="0"/>
              </a:rPr>
              <a:t>			if(REAR = = MAX_SIZE)</a:t>
            </a:r>
          </a:p>
          <a:p>
            <a:pPr>
              <a:lnSpc>
                <a:spcPct val="80000"/>
              </a:lnSpc>
              <a:buFontTx/>
              <a:buNone/>
            </a:pPr>
            <a:r>
              <a:rPr lang="en-US" altLang="en-US" sz="2400" smtClean="0">
                <a:latin typeface="Times New Roman" pitchFamily="18" charset="0"/>
              </a:rPr>
              <a:t>				REAR=0;</a:t>
            </a:r>
          </a:p>
          <a:p>
            <a:pPr>
              <a:lnSpc>
                <a:spcPct val="80000"/>
              </a:lnSpc>
              <a:buFontTx/>
              <a:buNone/>
            </a:pPr>
            <a:r>
              <a:rPr lang="en-US" altLang="en-US" sz="2400" smtClean="0">
                <a:latin typeface="Times New Roman" pitchFamily="18" charset="0"/>
              </a:rPr>
              <a:t>			Num[REAR]=x;</a:t>
            </a:r>
          </a:p>
          <a:p>
            <a:pPr>
              <a:lnSpc>
                <a:spcPct val="80000"/>
              </a:lnSpc>
              <a:buFontTx/>
              <a:buNone/>
            </a:pPr>
            <a:r>
              <a:rPr lang="en-US" altLang="en-US" sz="2400" smtClean="0">
                <a:latin typeface="Times New Roman" pitchFamily="18" charset="0"/>
              </a:rPr>
              <a:t>			QUEUESIZE++;</a:t>
            </a:r>
          </a:p>
          <a:p>
            <a:pPr>
              <a:lnSpc>
                <a:spcPct val="80000"/>
              </a:lnSpc>
              <a:buFontTx/>
              <a:buNone/>
            </a:pPr>
            <a:r>
              <a:rPr lang="en-US" altLang="en-US" sz="2400" smtClean="0">
                <a:latin typeface="Times New Roman" pitchFamily="18" charset="0"/>
              </a:rPr>
              <a:t>			if(FRONT = = -1)</a:t>
            </a:r>
          </a:p>
          <a:p>
            <a:pPr>
              <a:lnSpc>
                <a:spcPct val="80000"/>
              </a:lnSpc>
              <a:buFontTx/>
              <a:buNone/>
            </a:pPr>
            <a:r>
              <a:rPr lang="en-US" altLang="en-US" sz="2400" smtClean="0">
                <a:latin typeface="Times New Roman" pitchFamily="18" charset="0"/>
              </a:rPr>
              <a:t>				FRONT++;</a:t>
            </a:r>
          </a:p>
          <a:p>
            <a:pPr>
              <a:lnSpc>
                <a:spcPct val="80000"/>
              </a:lnSpc>
              <a:buFontTx/>
              <a:buNone/>
            </a:pPr>
            <a:r>
              <a:rPr lang="en-US" altLang="en-US" sz="2400" smtClean="0">
                <a:latin typeface="Times New Roman" pitchFamily="18" charset="0"/>
              </a:rPr>
              <a:t>		}</a:t>
            </a:r>
          </a:p>
          <a:p>
            <a:pPr>
              <a:lnSpc>
                <a:spcPct val="80000"/>
              </a:lnSpc>
              <a:buFontTx/>
              <a:buNone/>
            </a:pPr>
            <a:r>
              <a:rPr lang="en-US" altLang="en-US" sz="2400" smtClean="0">
                <a:latin typeface="Times New Roman" pitchFamily="18" charset="0"/>
              </a:rPr>
              <a:t>		else</a:t>
            </a:r>
          </a:p>
          <a:p>
            <a:pPr>
              <a:lnSpc>
                <a:spcPct val="80000"/>
              </a:lnSpc>
              <a:buFontTx/>
              <a:buNone/>
            </a:pPr>
            <a:r>
              <a:rPr lang="en-US" altLang="en-US" sz="2400" smtClean="0">
                <a:latin typeface="Times New Roman" pitchFamily="18" charset="0"/>
              </a:rPr>
              <a:t>			cout&lt;&lt;"Queue Overflow";</a:t>
            </a:r>
          </a:p>
          <a:p>
            <a:pPr>
              <a:lnSpc>
                <a:spcPct val="80000"/>
              </a:lnSpc>
              <a:buFontTx/>
              <a:buNone/>
            </a:pPr>
            <a:r>
              <a:rPr lang="en-US" altLang="en-US" sz="2400" smtClean="0">
                <a:latin typeface="Times New Roman" pitchFamily="18" charset="0"/>
              </a:rPr>
              <a:t>}</a:t>
            </a:r>
          </a:p>
        </p:txBody>
      </p:sp>
    </p:spTree>
    <p:extLst>
      <p:ext uri="{BB962C8B-B14F-4D97-AF65-F5344CB8AC3E}">
        <p14:creationId xmlns:p14="http://schemas.microsoft.com/office/powerpoint/2010/main" val="254744495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5B8F3C12-9EA1-4720-82C8-F275ADEF7110}" type="slidenum">
              <a:rPr lang="en-US" altLang="en-US"/>
              <a:pPr/>
              <a:t>111</a:t>
            </a:fld>
            <a:endParaRPr lang="en-US" altLang="en-US"/>
          </a:p>
        </p:txBody>
      </p:sp>
      <p:sp>
        <p:nvSpPr>
          <p:cNvPr id="117763" name="Rectangle 2"/>
          <p:cNvSpPr>
            <a:spLocks noGrp="1" noChangeArrowheads="1"/>
          </p:cNvSpPr>
          <p:nvPr>
            <p:ph type="title"/>
          </p:nvPr>
        </p:nvSpPr>
        <p:spPr>
          <a:xfrm>
            <a:off x="457200" y="274638"/>
            <a:ext cx="8229600" cy="563562"/>
          </a:xfrm>
        </p:spPr>
        <p:txBody>
          <a:bodyPr/>
          <a:lstStyle/>
          <a:p>
            <a:r>
              <a:rPr lang="en-US" altLang="en-US" sz="2800" b="1" smtClean="0">
                <a:latin typeface="Times New Roman" pitchFamily="18" charset="0"/>
              </a:rPr>
              <a:t>C++ implementation of enqueue and equeue</a:t>
            </a:r>
            <a:br>
              <a:rPr lang="en-US" altLang="en-US" sz="2800" b="1" smtClean="0">
                <a:latin typeface="Times New Roman" pitchFamily="18" charset="0"/>
              </a:rPr>
            </a:br>
            <a:r>
              <a:rPr lang="en-US" altLang="en-US" sz="2800" b="1" smtClean="0">
                <a:latin typeface="Times New Roman" pitchFamily="18" charset="0"/>
              </a:rPr>
              <a:t> (Circular array of queue)</a:t>
            </a:r>
          </a:p>
        </p:txBody>
      </p:sp>
      <p:sp>
        <p:nvSpPr>
          <p:cNvPr id="117764" name="Rectangle 3"/>
          <p:cNvSpPr>
            <a:spLocks noGrp="1" noChangeArrowheads="1"/>
          </p:cNvSpPr>
          <p:nvPr>
            <p:ph type="body" idx="1"/>
          </p:nvPr>
        </p:nvSpPr>
        <p:spPr>
          <a:xfrm>
            <a:off x="381000" y="914400"/>
            <a:ext cx="8305800" cy="5638800"/>
          </a:xfrm>
        </p:spPr>
        <p:txBody>
          <a:bodyPr/>
          <a:lstStyle/>
          <a:p>
            <a:pPr>
              <a:buFontTx/>
              <a:buNone/>
            </a:pPr>
            <a:r>
              <a:rPr lang="en-US" altLang="en-US" sz="2000" smtClean="0">
                <a:latin typeface="Times New Roman" pitchFamily="18" charset="0"/>
              </a:rPr>
              <a:t>int dequeue()</a:t>
            </a:r>
          </a:p>
          <a:p>
            <a:pPr>
              <a:buFontTx/>
              <a:buNone/>
            </a:pPr>
            <a:r>
              <a:rPr lang="en-US" altLang="en-US" sz="2000" smtClean="0">
                <a:latin typeface="Times New Roman" pitchFamily="18" charset="0"/>
              </a:rPr>
              <a:t>{</a:t>
            </a:r>
          </a:p>
          <a:p>
            <a:pPr>
              <a:buFontTx/>
              <a:buNone/>
            </a:pPr>
            <a:r>
              <a:rPr lang="en-US" altLang="en-US" sz="2000" smtClean="0">
                <a:latin typeface="Times New Roman" pitchFamily="18" charset="0"/>
              </a:rPr>
              <a:t>		int x;</a:t>
            </a:r>
          </a:p>
          <a:p>
            <a:pPr>
              <a:buFontTx/>
              <a:buNone/>
            </a:pPr>
            <a:r>
              <a:rPr lang="en-US" altLang="en-US" sz="2000" smtClean="0">
                <a:latin typeface="Times New Roman" pitchFamily="18" charset="0"/>
              </a:rPr>
              <a:t>		if(QUEUESIZE&gt;0)   </a:t>
            </a:r>
          </a:p>
          <a:p>
            <a:pPr>
              <a:buFontTx/>
              <a:buNone/>
            </a:pPr>
            <a:r>
              <a:rPr lang="en-US" altLang="en-US" sz="2000" smtClean="0">
                <a:latin typeface="Times New Roman" pitchFamily="18" charset="0"/>
              </a:rPr>
              <a:t>		{</a:t>
            </a:r>
          </a:p>
          <a:p>
            <a:pPr>
              <a:buFontTx/>
              <a:buNone/>
            </a:pPr>
            <a:r>
              <a:rPr lang="en-US" altLang="en-US" sz="2000" smtClean="0">
                <a:latin typeface="Times New Roman" pitchFamily="18" charset="0"/>
              </a:rPr>
              <a:t>			x=Num[FRONT];</a:t>
            </a:r>
          </a:p>
          <a:p>
            <a:pPr>
              <a:buFontTx/>
              <a:buNone/>
            </a:pPr>
            <a:r>
              <a:rPr lang="en-US" altLang="en-US" sz="2000" smtClean="0">
                <a:latin typeface="Times New Roman" pitchFamily="18" charset="0"/>
              </a:rPr>
              <a:t>			FRONT++;</a:t>
            </a:r>
          </a:p>
          <a:p>
            <a:pPr>
              <a:buFontTx/>
              <a:buNone/>
            </a:pPr>
            <a:r>
              <a:rPr lang="en-US" altLang="en-US" sz="2000" smtClean="0">
                <a:latin typeface="Times New Roman" pitchFamily="18" charset="0"/>
              </a:rPr>
              <a:t>			if(FRONT = = MAX_SIZE)</a:t>
            </a:r>
          </a:p>
          <a:p>
            <a:pPr>
              <a:buFontTx/>
              <a:buNone/>
            </a:pPr>
            <a:r>
              <a:rPr lang="en-US" altLang="en-US" sz="2000" smtClean="0">
                <a:latin typeface="Times New Roman" pitchFamily="18" charset="0"/>
              </a:rPr>
              <a:t>				FRONT = 0;</a:t>
            </a:r>
          </a:p>
          <a:p>
            <a:pPr>
              <a:buFontTx/>
              <a:buNone/>
            </a:pPr>
            <a:r>
              <a:rPr lang="en-US" altLang="en-US" sz="2000" smtClean="0">
                <a:latin typeface="Times New Roman" pitchFamily="18" charset="0"/>
              </a:rPr>
              <a:t>			QUEUESIZE--;</a:t>
            </a:r>
          </a:p>
          <a:p>
            <a:pPr>
              <a:buFontTx/>
              <a:buNone/>
            </a:pPr>
            <a:r>
              <a:rPr lang="en-US" altLang="en-US" sz="2000" smtClean="0">
                <a:latin typeface="Times New Roman" pitchFamily="18" charset="0"/>
              </a:rPr>
              <a:t>		}</a:t>
            </a:r>
          </a:p>
          <a:p>
            <a:pPr>
              <a:buFontTx/>
              <a:buNone/>
            </a:pPr>
            <a:r>
              <a:rPr lang="en-US" altLang="en-US" sz="2000" smtClean="0">
                <a:latin typeface="Times New Roman" pitchFamily="18" charset="0"/>
              </a:rPr>
              <a:t>		else</a:t>
            </a:r>
          </a:p>
          <a:p>
            <a:pPr>
              <a:buFontTx/>
              <a:buNone/>
            </a:pPr>
            <a:r>
              <a:rPr lang="en-US" altLang="en-US" sz="2000" smtClean="0">
                <a:latin typeface="Times New Roman" pitchFamily="18" charset="0"/>
              </a:rPr>
              <a:t>			cout&lt;&lt;"Queue Underflow";</a:t>
            </a:r>
          </a:p>
          <a:p>
            <a:pPr>
              <a:buFontTx/>
              <a:buNone/>
            </a:pPr>
            <a:r>
              <a:rPr lang="en-US" altLang="en-US" sz="2000" smtClean="0">
                <a:latin typeface="Times New Roman" pitchFamily="18" charset="0"/>
              </a:rPr>
              <a:t>		return(x);</a:t>
            </a:r>
          </a:p>
          <a:p>
            <a:pPr>
              <a:buFontTx/>
              <a:buNone/>
            </a:pPr>
            <a:r>
              <a:rPr lang="en-US" altLang="en-US" sz="2000" smtClean="0">
                <a:latin typeface="Times New Roman" pitchFamily="18" charset="0"/>
              </a:rPr>
              <a:t>}</a:t>
            </a:r>
          </a:p>
        </p:txBody>
      </p:sp>
    </p:spTree>
    <p:extLst>
      <p:ext uri="{BB962C8B-B14F-4D97-AF65-F5344CB8AC3E}">
        <p14:creationId xmlns:p14="http://schemas.microsoft.com/office/powerpoint/2010/main" val="265993498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A2F2D100-B8E2-4169-A57A-11D90227706E}" type="slidenum">
              <a:rPr lang="en-US" altLang="en-US"/>
              <a:pPr/>
              <a:t>112</a:t>
            </a:fld>
            <a:endParaRPr lang="en-US" altLang="en-US"/>
          </a:p>
        </p:txBody>
      </p:sp>
      <p:sp>
        <p:nvSpPr>
          <p:cNvPr id="118787" name="Rectangle 2"/>
          <p:cNvSpPr>
            <a:spLocks noGrp="1" noChangeArrowheads="1"/>
          </p:cNvSpPr>
          <p:nvPr>
            <p:ph type="title"/>
          </p:nvPr>
        </p:nvSpPr>
        <p:spPr>
          <a:xfrm>
            <a:off x="457200" y="274638"/>
            <a:ext cx="8229600" cy="411162"/>
          </a:xfrm>
        </p:spPr>
        <p:txBody>
          <a:bodyPr/>
          <a:lstStyle/>
          <a:p>
            <a:r>
              <a:rPr lang="en-US" altLang="en-US" sz="2800" b="1" smtClean="0">
                <a:latin typeface="Times New Roman" pitchFamily="18" charset="0"/>
              </a:rPr>
              <a:t>C++ implementation of enqueue and equeue</a:t>
            </a:r>
            <a:br>
              <a:rPr lang="en-US" altLang="en-US" sz="2800" b="1" smtClean="0">
                <a:latin typeface="Times New Roman" pitchFamily="18" charset="0"/>
              </a:rPr>
            </a:br>
            <a:r>
              <a:rPr lang="en-US" altLang="en-US" sz="2800" b="1" smtClean="0">
                <a:latin typeface="Times New Roman" pitchFamily="18" charset="0"/>
              </a:rPr>
              <a:t> (Circular array of queue)</a:t>
            </a:r>
          </a:p>
        </p:txBody>
      </p:sp>
      <p:sp>
        <p:nvSpPr>
          <p:cNvPr id="118788" name="Rectangle 3"/>
          <p:cNvSpPr>
            <a:spLocks noGrp="1" noChangeArrowheads="1"/>
          </p:cNvSpPr>
          <p:nvPr>
            <p:ph type="body" idx="1"/>
          </p:nvPr>
        </p:nvSpPr>
        <p:spPr>
          <a:xfrm>
            <a:off x="457200" y="1219200"/>
            <a:ext cx="8229600" cy="4906963"/>
          </a:xfrm>
        </p:spPr>
        <p:txBody>
          <a:bodyPr/>
          <a:lstStyle/>
          <a:p>
            <a:r>
              <a:rPr lang="en-US" altLang="en-US" sz="3600" smtClean="0"/>
              <a:t>Example 3</a:t>
            </a:r>
          </a:p>
          <a:p>
            <a:pPr lvl="1"/>
            <a:endParaRPr lang="en-US" altLang="en-US" smtClean="0"/>
          </a:p>
          <a:p>
            <a:pPr lvl="1"/>
            <a:r>
              <a:rPr lang="en-US" altLang="en-US" smtClean="0"/>
              <a:t>Assume a queue is implemented as circular array MAX_SIZE = 4 and  write a C++ program that performs the operations shown in the table given in the next page</a:t>
            </a:r>
          </a:p>
          <a:p>
            <a:pPr lvl="1"/>
            <a:endParaRPr lang="en-US" altLang="en-US" smtClean="0"/>
          </a:p>
          <a:p>
            <a:pPr lvl="1"/>
            <a:r>
              <a:rPr lang="en-US" altLang="en-US" smtClean="0"/>
              <a:t>Answer</a:t>
            </a:r>
          </a:p>
          <a:p>
            <a:pPr lvl="2"/>
            <a:r>
              <a:rPr lang="en-US" altLang="en-US" smtClean="0"/>
              <a:t>See queue5.cpp</a:t>
            </a:r>
          </a:p>
          <a:p>
            <a:endParaRPr lang="en-US" altLang="en-US" smtClean="0"/>
          </a:p>
        </p:txBody>
      </p:sp>
    </p:spTree>
    <p:extLst>
      <p:ext uri="{BB962C8B-B14F-4D97-AF65-F5344CB8AC3E}">
        <p14:creationId xmlns:p14="http://schemas.microsoft.com/office/powerpoint/2010/main" val="95175346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6DCF39C2-6C3C-4F5D-871B-6539225FC0EE}" type="slidenum">
              <a:rPr lang="en-US" altLang="en-US"/>
              <a:pPr/>
              <a:t>113</a:t>
            </a:fld>
            <a:endParaRPr lang="en-US" altLang="en-US"/>
          </a:p>
        </p:txBody>
      </p:sp>
      <p:sp>
        <p:nvSpPr>
          <p:cNvPr id="119811" name="Rectangle 5"/>
          <p:cNvSpPr>
            <a:spLocks noGrp="1" noChangeArrowheads="1"/>
          </p:cNvSpPr>
          <p:nvPr>
            <p:ph type="title"/>
          </p:nvPr>
        </p:nvSpPr>
        <p:spPr>
          <a:xfrm>
            <a:off x="457200" y="274638"/>
            <a:ext cx="8229600" cy="411162"/>
          </a:xfrm>
        </p:spPr>
        <p:txBody>
          <a:bodyPr/>
          <a:lstStyle/>
          <a:p>
            <a:r>
              <a:rPr lang="en-US" altLang="en-US" sz="2800" b="1" smtClean="0">
                <a:latin typeface="Times New Roman" pitchFamily="18" charset="0"/>
              </a:rPr>
              <a:t>C++ implementation of enqueue and equeue</a:t>
            </a:r>
            <a:br>
              <a:rPr lang="en-US" altLang="en-US" sz="2800" b="1" smtClean="0">
                <a:latin typeface="Times New Roman" pitchFamily="18" charset="0"/>
              </a:rPr>
            </a:br>
            <a:r>
              <a:rPr lang="en-US" altLang="en-US" sz="2800" b="1" smtClean="0">
                <a:latin typeface="Times New Roman" pitchFamily="18" charset="0"/>
              </a:rPr>
              <a:t> (Circular array of queue)</a:t>
            </a:r>
          </a:p>
        </p:txBody>
      </p:sp>
      <p:graphicFrame>
        <p:nvGraphicFramePr>
          <p:cNvPr id="119812" name="Object 4"/>
          <p:cNvGraphicFramePr>
            <a:graphicFrameLocks noGrp="1" noChangeAspect="1"/>
          </p:cNvGraphicFramePr>
          <p:nvPr>
            <p:ph idx="1"/>
          </p:nvPr>
        </p:nvGraphicFramePr>
        <p:xfrm>
          <a:off x="304800" y="1066800"/>
          <a:ext cx="8458200" cy="5092700"/>
        </p:xfrm>
        <a:graphic>
          <a:graphicData uri="http://schemas.openxmlformats.org/presentationml/2006/ole">
            <mc:AlternateContent xmlns:mc="http://schemas.openxmlformats.org/markup-compatibility/2006">
              <mc:Choice xmlns:v="urn:schemas-microsoft-com:vml" Requires="v">
                <p:oleObj spid="_x0000_s3106" name="Bitmap Image" r:id="rId3" imgW="5649114" imgH="3095238" progId="Paint.Picture">
                  <p:embed/>
                </p:oleObj>
              </mc:Choice>
              <mc:Fallback>
                <p:oleObj name="Bitmap Image" r:id="rId3" imgW="5649114" imgH="30952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66800"/>
                        <a:ext cx="8458200" cy="509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6323877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68A80669-8608-44EA-9C22-770C1EE8C390}" type="slidenum">
              <a:rPr lang="en-US" altLang="en-US"/>
              <a:pPr/>
              <a:t>114</a:t>
            </a:fld>
            <a:endParaRPr lang="en-US" altLang="en-US"/>
          </a:p>
        </p:txBody>
      </p:sp>
      <p:sp>
        <p:nvSpPr>
          <p:cNvPr id="120835" name="Rectangle 2"/>
          <p:cNvSpPr>
            <a:spLocks noGrp="1" noChangeArrowheads="1"/>
          </p:cNvSpPr>
          <p:nvPr>
            <p:ph type="title"/>
          </p:nvPr>
        </p:nvSpPr>
        <p:spPr>
          <a:xfrm>
            <a:off x="457200" y="274638"/>
            <a:ext cx="8229600" cy="334962"/>
          </a:xfrm>
        </p:spPr>
        <p:txBody>
          <a:bodyPr/>
          <a:lstStyle/>
          <a:p>
            <a:r>
              <a:rPr lang="en-US" altLang="en-US" sz="2800" b="1" smtClean="0">
                <a:latin typeface="Times New Roman" pitchFamily="18" charset="0"/>
              </a:rPr>
              <a:t>C++ implementation of enqueue and equeue</a:t>
            </a:r>
            <a:br>
              <a:rPr lang="en-US" altLang="en-US" sz="2800" b="1" smtClean="0">
                <a:latin typeface="Times New Roman" pitchFamily="18" charset="0"/>
              </a:rPr>
            </a:br>
            <a:r>
              <a:rPr lang="en-US" altLang="en-US" sz="2800" b="1" smtClean="0">
                <a:latin typeface="Times New Roman" pitchFamily="18" charset="0"/>
              </a:rPr>
              <a:t> (Circular array of queue)</a:t>
            </a:r>
          </a:p>
        </p:txBody>
      </p:sp>
      <p:sp>
        <p:nvSpPr>
          <p:cNvPr id="120836" name="Rectangle 3"/>
          <p:cNvSpPr>
            <a:spLocks noGrp="1" noChangeArrowheads="1"/>
          </p:cNvSpPr>
          <p:nvPr>
            <p:ph type="body" idx="1"/>
          </p:nvPr>
        </p:nvSpPr>
        <p:spPr>
          <a:xfrm>
            <a:off x="457200" y="990600"/>
            <a:ext cx="8229600" cy="5410200"/>
          </a:xfrm>
        </p:spPr>
        <p:txBody>
          <a:bodyPr/>
          <a:lstStyle/>
          <a:p>
            <a:pPr marL="609600" indent="-609600"/>
            <a:r>
              <a:rPr lang="en-US" altLang="en-US" sz="2800" smtClean="0"/>
              <a:t>Example 4</a:t>
            </a:r>
          </a:p>
          <a:p>
            <a:pPr marL="990600" lvl="1" indent="-533400"/>
            <a:endParaRPr lang="en-US" altLang="en-US" smtClean="0"/>
          </a:p>
          <a:p>
            <a:pPr marL="990600" lvl="1" indent="-533400"/>
            <a:r>
              <a:rPr lang="en-US" altLang="en-US" smtClean="0"/>
              <a:t>This is another example on a circular array implementation queue</a:t>
            </a:r>
          </a:p>
          <a:p>
            <a:pPr marL="990600" lvl="1" indent="-533400"/>
            <a:endParaRPr lang="en-US" altLang="en-US" smtClean="0"/>
          </a:p>
          <a:p>
            <a:pPr marL="990600" lvl="1" indent="-533400"/>
            <a:r>
              <a:rPr lang="en-US" altLang="en-US" smtClean="0"/>
              <a:t>See queue6.cpp </a:t>
            </a:r>
          </a:p>
          <a:p>
            <a:pPr marL="990600" lvl="1" indent="-533400">
              <a:buFontTx/>
              <a:buNone/>
            </a:pPr>
            <a:endParaRPr lang="en-US" altLang="en-US" b="1" smtClean="0"/>
          </a:p>
        </p:txBody>
      </p:sp>
    </p:spTree>
    <p:extLst>
      <p:ext uri="{BB962C8B-B14F-4D97-AF65-F5344CB8AC3E}">
        <p14:creationId xmlns:p14="http://schemas.microsoft.com/office/powerpoint/2010/main" val="117421589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F278B06-89B3-4BBD-84C0-B40F45ED5124}" type="slidenum">
              <a:rPr lang="en-US" altLang="en-US"/>
              <a:pPr/>
              <a:t>115</a:t>
            </a:fld>
            <a:endParaRPr lang="en-US" altLang="en-US"/>
          </a:p>
        </p:txBody>
      </p:sp>
      <p:sp>
        <p:nvSpPr>
          <p:cNvPr id="121859" name="Rectangle 2"/>
          <p:cNvSpPr>
            <a:spLocks noGrp="1" noChangeArrowheads="1"/>
          </p:cNvSpPr>
          <p:nvPr>
            <p:ph type="title"/>
          </p:nvPr>
        </p:nvSpPr>
        <p:spPr>
          <a:xfrm>
            <a:off x="457200" y="274638"/>
            <a:ext cx="8229600" cy="411162"/>
          </a:xfrm>
        </p:spPr>
        <p:txBody>
          <a:bodyPr/>
          <a:lstStyle/>
          <a:p>
            <a:r>
              <a:rPr lang="en-US" altLang="en-US" sz="2800" smtClean="0"/>
              <a:t>Linked list implementation of enqueue and dequeue operations</a:t>
            </a:r>
          </a:p>
        </p:txBody>
      </p:sp>
      <p:sp>
        <p:nvSpPr>
          <p:cNvPr id="121860" name="Rectangle 3"/>
          <p:cNvSpPr>
            <a:spLocks noGrp="1" noChangeArrowheads="1"/>
          </p:cNvSpPr>
          <p:nvPr>
            <p:ph type="body" idx="1"/>
          </p:nvPr>
        </p:nvSpPr>
        <p:spPr>
          <a:xfrm>
            <a:off x="457200" y="914400"/>
            <a:ext cx="8229600" cy="5562600"/>
          </a:xfrm>
        </p:spPr>
        <p:txBody>
          <a:bodyPr/>
          <a:lstStyle/>
          <a:p>
            <a:r>
              <a:rPr lang="en-US" altLang="en-US" sz="2400" smtClean="0">
                <a:latin typeface="Times New Roman" pitchFamily="18" charset="0"/>
              </a:rPr>
              <a:t>Enqueue- is inserting a node at the end of a linked list</a:t>
            </a:r>
          </a:p>
          <a:p>
            <a:r>
              <a:rPr lang="en-US" altLang="en-US" sz="2400" smtClean="0">
                <a:latin typeface="Times New Roman" pitchFamily="18" charset="0"/>
              </a:rPr>
              <a:t>Dequeue- is deleting the first node in the list</a:t>
            </a:r>
          </a:p>
          <a:p>
            <a:r>
              <a:rPr lang="en-US" altLang="en-US" sz="2400" b="1" smtClean="0">
                <a:latin typeface="Times New Roman" pitchFamily="18" charset="0"/>
              </a:rPr>
              <a:t>Define the structure</a:t>
            </a:r>
            <a:r>
              <a:rPr lang="en-US" altLang="en-US" sz="2400" smtClean="0">
                <a:latin typeface="Times New Roman" pitchFamily="18" charset="0"/>
              </a:rPr>
              <a:t> to hold references to queue nodes for the linked queue implementation</a:t>
            </a:r>
          </a:p>
          <a:p>
            <a:pPr>
              <a:buFontTx/>
              <a:buNone/>
            </a:pPr>
            <a:r>
              <a:rPr lang="en-US" altLang="en-US" sz="2400" smtClean="0">
                <a:latin typeface="Times New Roman" pitchFamily="18" charset="0"/>
              </a:rPr>
              <a:t>	</a:t>
            </a:r>
          </a:p>
          <a:p>
            <a:pPr>
              <a:buFontTx/>
              <a:buNone/>
            </a:pPr>
            <a:r>
              <a:rPr lang="en-US" altLang="en-US" sz="2400" smtClean="0">
                <a:latin typeface="Times New Roman" pitchFamily="18" charset="0"/>
              </a:rPr>
              <a:t>	struct queue	{</a:t>
            </a:r>
          </a:p>
          <a:p>
            <a:pPr lvl="1">
              <a:buFontTx/>
              <a:buNone/>
            </a:pPr>
            <a:r>
              <a:rPr lang="en-US" altLang="en-US" sz="2400" smtClean="0">
                <a:latin typeface="Times New Roman" pitchFamily="18" charset="0"/>
              </a:rPr>
              <a:t>			char item;</a:t>
            </a:r>
          </a:p>
          <a:p>
            <a:pPr lvl="1">
              <a:buFontTx/>
              <a:buNone/>
            </a:pPr>
            <a:r>
              <a:rPr lang="en-US" altLang="en-US" sz="2400" smtClean="0">
                <a:latin typeface="Times New Roman" pitchFamily="18" charset="0"/>
              </a:rPr>
              <a:t>			queue next</a:t>
            </a:r>
          </a:p>
          <a:p>
            <a:pPr lvl="1">
              <a:buFontTx/>
              <a:buNone/>
            </a:pPr>
            <a:r>
              <a:rPr lang="en-US" altLang="en-US" sz="2400" smtClean="0">
                <a:latin typeface="Times New Roman" pitchFamily="18" charset="0"/>
              </a:rPr>
              <a:t>};</a:t>
            </a:r>
          </a:p>
          <a:p>
            <a:pPr lvl="1">
              <a:buFontTx/>
              <a:buNone/>
            </a:pPr>
            <a:endParaRPr lang="en-US" altLang="en-US" sz="2400" smtClean="0">
              <a:latin typeface="Times New Roman" pitchFamily="18" charset="0"/>
            </a:endParaRPr>
          </a:p>
          <a:p>
            <a:pPr lvl="1">
              <a:buFontTx/>
              <a:buNone/>
            </a:pPr>
            <a:r>
              <a:rPr lang="en-US" altLang="en-US" sz="2400" smtClean="0">
                <a:latin typeface="Times New Roman" pitchFamily="18" charset="0"/>
              </a:rPr>
              <a:t>queue *frontPtr=NULL; //references to the front of the queue</a:t>
            </a:r>
          </a:p>
          <a:p>
            <a:pPr lvl="1">
              <a:buFontTx/>
              <a:buNone/>
            </a:pPr>
            <a:r>
              <a:rPr lang="en-US" altLang="en-US" sz="2400" smtClean="0">
                <a:latin typeface="Times New Roman" pitchFamily="18" charset="0"/>
              </a:rPr>
              <a:t>queue *rearPtr=NULL; //references to the rear of the queue </a:t>
            </a:r>
          </a:p>
        </p:txBody>
      </p:sp>
    </p:spTree>
    <p:extLst>
      <p:ext uri="{BB962C8B-B14F-4D97-AF65-F5344CB8AC3E}">
        <p14:creationId xmlns:p14="http://schemas.microsoft.com/office/powerpoint/2010/main" val="234136477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9C8FCE57-BA5C-4839-A150-05D92A73E869}" type="slidenum">
              <a:rPr lang="en-US" altLang="en-US"/>
              <a:pPr/>
              <a:t>116</a:t>
            </a:fld>
            <a:endParaRPr lang="en-US" altLang="en-US"/>
          </a:p>
        </p:txBody>
      </p:sp>
      <p:sp>
        <p:nvSpPr>
          <p:cNvPr id="122883" name="Rectangle 2"/>
          <p:cNvSpPr>
            <a:spLocks noGrp="1" noChangeArrowheads="1"/>
          </p:cNvSpPr>
          <p:nvPr>
            <p:ph type="title"/>
          </p:nvPr>
        </p:nvSpPr>
        <p:spPr>
          <a:xfrm>
            <a:off x="457200" y="274638"/>
            <a:ext cx="8229600" cy="411162"/>
          </a:xfrm>
        </p:spPr>
        <p:txBody>
          <a:bodyPr/>
          <a:lstStyle/>
          <a:p>
            <a:r>
              <a:rPr lang="en-US" altLang="en-US" sz="2800" smtClean="0"/>
              <a:t>Linked list implementation of enqueue operation</a:t>
            </a:r>
          </a:p>
        </p:txBody>
      </p:sp>
      <p:sp>
        <p:nvSpPr>
          <p:cNvPr id="122884" name="Rectangle 3"/>
          <p:cNvSpPr>
            <a:spLocks noGrp="1" noChangeArrowheads="1"/>
          </p:cNvSpPr>
          <p:nvPr>
            <p:ph type="body" idx="1"/>
          </p:nvPr>
        </p:nvSpPr>
        <p:spPr>
          <a:xfrm>
            <a:off x="304800" y="685800"/>
            <a:ext cx="8839200" cy="5867400"/>
          </a:xfrm>
        </p:spPr>
        <p:txBody>
          <a:bodyPr/>
          <a:lstStyle/>
          <a:p>
            <a:pPr>
              <a:buFontTx/>
              <a:buNone/>
            </a:pPr>
            <a:r>
              <a:rPr lang="en-US" altLang="en-US" sz="2400" smtClean="0"/>
              <a:t>/* Adds item to the rear of this queue */</a:t>
            </a:r>
          </a:p>
          <a:p>
            <a:pPr>
              <a:buFontTx/>
              <a:buNone/>
            </a:pPr>
            <a:r>
              <a:rPr lang="en-US" altLang="en-US" sz="2000" smtClean="0"/>
              <a:t>void enqueue(char x)</a:t>
            </a:r>
          </a:p>
          <a:p>
            <a:pPr>
              <a:buFontTx/>
              <a:buNone/>
            </a:pPr>
            <a:r>
              <a:rPr lang="en-US" altLang="en-US" sz="2000" smtClean="0"/>
              <a:t>{</a:t>
            </a:r>
          </a:p>
          <a:p>
            <a:pPr>
              <a:buFontTx/>
              <a:buNone/>
            </a:pPr>
            <a:r>
              <a:rPr lang="en-US" altLang="en-US" sz="2000" smtClean="0"/>
              <a:t>	queue * temp = new queue;</a:t>
            </a:r>
          </a:p>
          <a:p>
            <a:pPr>
              <a:buFontTx/>
              <a:buNone/>
            </a:pPr>
            <a:r>
              <a:rPr lang="en-US" altLang="en-US" sz="2000" smtClean="0"/>
              <a:t>	if(temp == NULL)</a:t>
            </a:r>
          </a:p>
          <a:p>
            <a:pPr>
              <a:buFontTx/>
              <a:buNone/>
            </a:pPr>
            <a:r>
              <a:rPr lang="en-US" altLang="en-US" sz="2000" smtClean="0"/>
              <a:t>		cout&lt;&lt;“\nQueue is FULL”;	</a:t>
            </a:r>
          </a:p>
          <a:p>
            <a:pPr>
              <a:buFontTx/>
              <a:buNone/>
            </a:pPr>
            <a:r>
              <a:rPr lang="en-US" altLang="en-US" sz="2000" smtClean="0"/>
              <a:t>	temp-&gt;item = x;</a:t>
            </a:r>
          </a:p>
          <a:p>
            <a:pPr>
              <a:buFontTx/>
              <a:buNone/>
            </a:pPr>
            <a:r>
              <a:rPr lang="en-US" altLang="en-US" sz="2000" smtClean="0"/>
              <a:t>	temp -&gt; next = NULL;</a:t>
            </a:r>
          </a:p>
          <a:p>
            <a:pPr>
              <a:buFontTx/>
              <a:buNone/>
            </a:pPr>
            <a:r>
              <a:rPr lang="en-US" altLang="en-US" sz="2000" smtClean="0"/>
              <a:t>						</a:t>
            </a:r>
            <a:r>
              <a:rPr lang="en-US" altLang="en-US" sz="2000" b="1" smtClean="0"/>
              <a:t>to be checked</a:t>
            </a:r>
          </a:p>
          <a:p>
            <a:pPr>
              <a:buFontTx/>
              <a:buNone/>
            </a:pPr>
            <a:r>
              <a:rPr lang="en-US" altLang="en-US" sz="2000" smtClean="0"/>
              <a:t>	if(rearPtr == NULL)</a:t>
            </a:r>
          </a:p>
          <a:p>
            <a:pPr>
              <a:buFontTx/>
              <a:buNone/>
            </a:pPr>
            <a:r>
              <a:rPr lang="en-US" altLang="en-US" sz="2000" smtClean="0"/>
              <a:t>		frontPtr=temp;</a:t>
            </a:r>
          </a:p>
          <a:p>
            <a:pPr>
              <a:buFontTx/>
              <a:buNone/>
            </a:pPr>
            <a:r>
              <a:rPr lang="en-US" altLang="en-US" sz="2000" smtClean="0"/>
              <a:t>	else</a:t>
            </a:r>
          </a:p>
          <a:p>
            <a:pPr>
              <a:buFontTx/>
              <a:buNone/>
            </a:pPr>
            <a:r>
              <a:rPr lang="en-US" altLang="en-US" sz="2000" smtClean="0"/>
              <a:t>		rearPtr -&gt; next = temp;</a:t>
            </a:r>
          </a:p>
          <a:p>
            <a:pPr>
              <a:buFontTx/>
              <a:buNone/>
            </a:pPr>
            <a:endParaRPr lang="en-US" altLang="en-US" sz="2000" smtClean="0"/>
          </a:p>
          <a:p>
            <a:pPr>
              <a:buFontTx/>
              <a:buNone/>
            </a:pPr>
            <a:r>
              <a:rPr lang="en-US" altLang="en-US" sz="2000" smtClean="0"/>
              <a:t>	rearPtr = temp;</a:t>
            </a:r>
          </a:p>
          <a:p>
            <a:pPr>
              <a:buFontTx/>
              <a:buNone/>
            </a:pPr>
            <a:r>
              <a:rPr lang="en-US" altLang="en-US" sz="2400" smtClean="0"/>
              <a:t>}</a:t>
            </a:r>
          </a:p>
        </p:txBody>
      </p:sp>
    </p:spTree>
    <p:extLst>
      <p:ext uri="{BB962C8B-B14F-4D97-AF65-F5344CB8AC3E}">
        <p14:creationId xmlns:p14="http://schemas.microsoft.com/office/powerpoint/2010/main" val="224319399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C2871C3B-E918-49AA-9CEC-1BE72EB3898D}" type="slidenum">
              <a:rPr lang="en-US" altLang="en-US"/>
              <a:pPr/>
              <a:t>117</a:t>
            </a:fld>
            <a:endParaRPr lang="en-US" altLang="en-US"/>
          </a:p>
        </p:txBody>
      </p:sp>
      <p:sp>
        <p:nvSpPr>
          <p:cNvPr id="123907" name="Rectangle 2"/>
          <p:cNvSpPr>
            <a:spLocks noGrp="1" noChangeArrowheads="1"/>
          </p:cNvSpPr>
          <p:nvPr>
            <p:ph type="title"/>
          </p:nvPr>
        </p:nvSpPr>
        <p:spPr>
          <a:xfrm>
            <a:off x="457200" y="274638"/>
            <a:ext cx="8229600" cy="334962"/>
          </a:xfrm>
        </p:spPr>
        <p:txBody>
          <a:bodyPr/>
          <a:lstStyle/>
          <a:p>
            <a:r>
              <a:rPr lang="en-US" altLang="en-US" sz="2800" smtClean="0"/>
              <a:t>Linked list implementation of dequeue operation</a:t>
            </a:r>
          </a:p>
        </p:txBody>
      </p:sp>
      <p:sp>
        <p:nvSpPr>
          <p:cNvPr id="123908" name="Rectangle 3"/>
          <p:cNvSpPr>
            <a:spLocks noGrp="1" noChangeArrowheads="1"/>
          </p:cNvSpPr>
          <p:nvPr>
            <p:ph type="body" idx="1"/>
          </p:nvPr>
        </p:nvSpPr>
        <p:spPr>
          <a:xfrm>
            <a:off x="457200" y="762000"/>
            <a:ext cx="8229600" cy="5791200"/>
          </a:xfrm>
        </p:spPr>
        <p:txBody>
          <a:bodyPr/>
          <a:lstStyle/>
          <a:p>
            <a:pPr>
              <a:lnSpc>
                <a:spcPct val="90000"/>
              </a:lnSpc>
              <a:buFontTx/>
              <a:buNone/>
            </a:pPr>
            <a:r>
              <a:rPr lang="en-US" altLang="en-US" sz="2400" smtClean="0">
                <a:latin typeface="Times New Roman" pitchFamily="18" charset="0"/>
              </a:rPr>
              <a:t>/* Removes front element form this queue and return it */</a:t>
            </a:r>
          </a:p>
          <a:p>
            <a:pPr>
              <a:lnSpc>
                <a:spcPct val="90000"/>
              </a:lnSpc>
              <a:buFontTx/>
              <a:buNone/>
            </a:pPr>
            <a:r>
              <a:rPr lang="en-US" altLang="en-US" sz="2400" smtClean="0">
                <a:latin typeface="Times New Roman" pitchFamily="18" charset="0"/>
              </a:rPr>
              <a:t>void dequeue()</a:t>
            </a:r>
          </a:p>
          <a:p>
            <a:pPr>
              <a:lnSpc>
                <a:spcPct val="90000"/>
              </a:lnSpc>
              <a:buFontTx/>
              <a:buNone/>
            </a:pPr>
            <a:r>
              <a:rPr lang="en-US" altLang="en-US" sz="2400" smtClean="0">
                <a:latin typeface="Times New Roman" pitchFamily="18" charset="0"/>
              </a:rPr>
              <a:t>{</a:t>
            </a:r>
          </a:p>
          <a:p>
            <a:pPr>
              <a:lnSpc>
                <a:spcPct val="90000"/>
              </a:lnSpc>
              <a:buFontTx/>
              <a:buNone/>
            </a:pPr>
            <a:r>
              <a:rPr lang="en-US" altLang="en-US" sz="2400" smtClean="0">
                <a:latin typeface="Times New Roman" pitchFamily="18" charset="0"/>
              </a:rPr>
              <a:t>	char data;</a:t>
            </a:r>
          </a:p>
          <a:p>
            <a:pPr>
              <a:lnSpc>
                <a:spcPct val="90000"/>
              </a:lnSpc>
              <a:buFontTx/>
              <a:buNone/>
            </a:pPr>
            <a:endParaRPr lang="en-US" altLang="en-US" sz="2400" smtClean="0">
              <a:latin typeface="Times New Roman" pitchFamily="18" charset="0"/>
            </a:endParaRPr>
          </a:p>
          <a:p>
            <a:pPr>
              <a:lnSpc>
                <a:spcPct val="90000"/>
              </a:lnSpc>
              <a:buFontTx/>
              <a:buNone/>
            </a:pPr>
            <a:r>
              <a:rPr lang="en-US" altLang="en-US" sz="2400" smtClean="0">
                <a:latin typeface="Times New Roman" pitchFamily="18" charset="0"/>
              </a:rPr>
              <a:t>	data = frontPtr -&gt; item;</a:t>
            </a:r>
          </a:p>
          <a:p>
            <a:pPr>
              <a:lnSpc>
                <a:spcPct val="90000"/>
              </a:lnSpc>
              <a:buFontTx/>
              <a:buNone/>
            </a:pPr>
            <a:r>
              <a:rPr lang="en-US" altLang="en-US" sz="2400" smtClean="0">
                <a:latin typeface="Times New Roman" pitchFamily="18" charset="0"/>
              </a:rPr>
              <a:t>	frontPtr = frontPtr -&gt; next;	</a:t>
            </a:r>
          </a:p>
          <a:p>
            <a:pPr>
              <a:lnSpc>
                <a:spcPct val="90000"/>
              </a:lnSpc>
              <a:buFontTx/>
              <a:buNone/>
            </a:pPr>
            <a:r>
              <a:rPr lang="en-US" altLang="en-US" sz="2400" smtClean="0">
                <a:latin typeface="Times New Roman" pitchFamily="18" charset="0"/>
              </a:rPr>
              <a:t>	if(frontPtr == NULL)</a:t>
            </a:r>
          </a:p>
          <a:p>
            <a:pPr>
              <a:lnSpc>
                <a:spcPct val="90000"/>
              </a:lnSpc>
              <a:buFontTx/>
              <a:buNone/>
            </a:pPr>
            <a:r>
              <a:rPr lang="en-US" altLang="en-US" sz="2400" smtClean="0">
                <a:latin typeface="Times New Roman" pitchFamily="18" charset="0"/>
              </a:rPr>
              <a:t>		rearPtrr = NULL;</a:t>
            </a:r>
          </a:p>
          <a:p>
            <a:pPr>
              <a:lnSpc>
                <a:spcPct val="90000"/>
              </a:lnSpc>
              <a:buFontTx/>
              <a:buNone/>
            </a:pPr>
            <a:r>
              <a:rPr lang="en-US" altLang="en-US" sz="2400" smtClean="0">
                <a:latin typeface="Times New Roman" pitchFamily="18" charset="0"/>
              </a:rPr>
              <a:t>	</a:t>
            </a:r>
          </a:p>
          <a:p>
            <a:pPr>
              <a:lnSpc>
                <a:spcPct val="90000"/>
              </a:lnSpc>
              <a:buFontTx/>
              <a:buNone/>
            </a:pPr>
            <a:r>
              <a:rPr lang="en-US" altLang="en-US" sz="2400" smtClean="0">
                <a:latin typeface="Times New Roman" pitchFamily="18" charset="0"/>
              </a:rPr>
              <a:t>	return data;</a:t>
            </a:r>
          </a:p>
          <a:p>
            <a:pPr>
              <a:lnSpc>
                <a:spcPct val="90000"/>
              </a:lnSpc>
              <a:buFontTx/>
              <a:buNone/>
            </a:pPr>
            <a:r>
              <a:rPr lang="en-US" altLang="en-US" sz="2400" smtClean="0">
                <a:latin typeface="Times New Roman" pitchFamily="18" charset="0"/>
              </a:rPr>
              <a:t>}</a:t>
            </a:r>
          </a:p>
          <a:p>
            <a:pPr>
              <a:lnSpc>
                <a:spcPct val="90000"/>
              </a:lnSpc>
            </a:pPr>
            <a:endParaRPr lang="en-US" altLang="en-US" sz="2400" smtClean="0">
              <a:latin typeface="Times New Roman" pitchFamily="18" charset="0"/>
            </a:endParaRPr>
          </a:p>
        </p:txBody>
      </p:sp>
    </p:spTree>
    <p:extLst>
      <p:ext uri="{BB962C8B-B14F-4D97-AF65-F5344CB8AC3E}">
        <p14:creationId xmlns:p14="http://schemas.microsoft.com/office/powerpoint/2010/main" val="307890915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48DA9554-06DE-466F-BFF8-13BD7C2F6864}" type="slidenum">
              <a:rPr lang="en-US" altLang="en-US"/>
              <a:pPr/>
              <a:t>118</a:t>
            </a:fld>
            <a:endParaRPr lang="en-US" altLang="en-US"/>
          </a:p>
        </p:txBody>
      </p:sp>
      <p:sp>
        <p:nvSpPr>
          <p:cNvPr id="124931" name="Rectangle 2"/>
          <p:cNvSpPr>
            <a:spLocks noGrp="1" noChangeArrowheads="1"/>
          </p:cNvSpPr>
          <p:nvPr>
            <p:ph type="title"/>
          </p:nvPr>
        </p:nvSpPr>
        <p:spPr>
          <a:xfrm>
            <a:off x="457200" y="274638"/>
            <a:ext cx="8229600" cy="334962"/>
          </a:xfrm>
        </p:spPr>
        <p:txBody>
          <a:bodyPr/>
          <a:lstStyle/>
          <a:p>
            <a:r>
              <a:rPr lang="en-US" altLang="en-US" sz="2800" smtClean="0"/>
              <a:t>Linked list implementation of enqueue and dequeue operations</a:t>
            </a:r>
          </a:p>
        </p:txBody>
      </p:sp>
      <p:sp>
        <p:nvSpPr>
          <p:cNvPr id="124932" name="Rectangle 3"/>
          <p:cNvSpPr>
            <a:spLocks noGrp="1" noChangeArrowheads="1"/>
          </p:cNvSpPr>
          <p:nvPr>
            <p:ph type="body" idx="1"/>
          </p:nvPr>
        </p:nvSpPr>
        <p:spPr>
          <a:xfrm>
            <a:off x="457200" y="990600"/>
            <a:ext cx="8229600" cy="5410200"/>
          </a:xfrm>
        </p:spPr>
        <p:txBody>
          <a:bodyPr/>
          <a:lstStyle/>
          <a:p>
            <a:r>
              <a:rPr lang="en-US" altLang="en-US" sz="2400" smtClean="0"/>
              <a:t>Example </a:t>
            </a:r>
          </a:p>
          <a:p>
            <a:pPr lvl="1"/>
            <a:endParaRPr lang="en-US" altLang="en-US" sz="2400" smtClean="0"/>
          </a:p>
          <a:p>
            <a:pPr lvl="1"/>
            <a:r>
              <a:rPr lang="en-US" altLang="en-US" sz="2400" smtClean="0"/>
              <a:t>queue7.cpp</a:t>
            </a:r>
          </a:p>
          <a:p>
            <a:pPr lvl="1"/>
            <a:endParaRPr lang="en-US" altLang="en-US" sz="2400" smtClean="0"/>
          </a:p>
          <a:p>
            <a:pPr lvl="1"/>
            <a:r>
              <a:rPr lang="en-US" altLang="en-US" sz="2400" smtClean="0"/>
              <a:t>Queue8.cpp</a:t>
            </a:r>
          </a:p>
        </p:txBody>
      </p:sp>
    </p:spTree>
    <p:extLst>
      <p:ext uri="{BB962C8B-B14F-4D97-AF65-F5344CB8AC3E}">
        <p14:creationId xmlns:p14="http://schemas.microsoft.com/office/powerpoint/2010/main" val="339464055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1DD2E689-F212-413F-B79E-3413BB79C4E5}" type="slidenum">
              <a:rPr lang="en-US" altLang="en-US"/>
              <a:pPr/>
              <a:t>119</a:t>
            </a:fld>
            <a:endParaRPr lang="en-US" altLang="en-US"/>
          </a:p>
        </p:txBody>
      </p:sp>
      <p:sp>
        <p:nvSpPr>
          <p:cNvPr id="125955" name="Rectangle 2"/>
          <p:cNvSpPr>
            <a:spLocks noGrp="1" noChangeArrowheads="1"/>
          </p:cNvSpPr>
          <p:nvPr>
            <p:ph type="title"/>
          </p:nvPr>
        </p:nvSpPr>
        <p:spPr>
          <a:xfrm>
            <a:off x="457200" y="274638"/>
            <a:ext cx="8229600" cy="334962"/>
          </a:xfrm>
        </p:spPr>
        <p:txBody>
          <a:bodyPr/>
          <a:lstStyle/>
          <a:p>
            <a:r>
              <a:rPr lang="en-US" altLang="en-US" sz="4000" smtClean="0"/>
              <a:t>Deque (pronounced as Deck)</a:t>
            </a:r>
          </a:p>
        </p:txBody>
      </p:sp>
      <p:sp>
        <p:nvSpPr>
          <p:cNvPr id="125956" name="Rectangle 3"/>
          <p:cNvSpPr>
            <a:spLocks noGrp="1" noChangeArrowheads="1"/>
          </p:cNvSpPr>
          <p:nvPr>
            <p:ph type="body" idx="1"/>
          </p:nvPr>
        </p:nvSpPr>
        <p:spPr>
          <a:xfrm>
            <a:off x="381000" y="914400"/>
            <a:ext cx="8305800" cy="5486400"/>
          </a:xfrm>
        </p:spPr>
        <p:txBody>
          <a:bodyPr/>
          <a:lstStyle/>
          <a:p>
            <a:pPr>
              <a:lnSpc>
                <a:spcPct val="90000"/>
              </a:lnSpc>
            </a:pPr>
            <a:r>
              <a:rPr lang="en-US" altLang="en-US" sz="2400" smtClean="0"/>
              <a:t>Is a </a:t>
            </a:r>
            <a:r>
              <a:rPr lang="en-US" altLang="en-US" sz="2400" b="1" smtClean="0"/>
              <a:t>D</a:t>
            </a:r>
            <a:r>
              <a:rPr lang="en-US" altLang="en-US" sz="2400" smtClean="0"/>
              <a:t>ouble </a:t>
            </a:r>
            <a:r>
              <a:rPr lang="en-US" altLang="en-US" sz="2400" b="1" smtClean="0"/>
              <a:t>E</a:t>
            </a:r>
            <a:r>
              <a:rPr lang="en-US" altLang="en-US" sz="2400" smtClean="0"/>
              <a:t>nded </a:t>
            </a:r>
            <a:r>
              <a:rPr lang="en-US" altLang="en-US" sz="2400" b="1" smtClean="0"/>
              <a:t>Que</a:t>
            </a:r>
            <a:r>
              <a:rPr lang="en-US" altLang="en-US" sz="2400" smtClean="0"/>
              <a:t>ue</a:t>
            </a:r>
          </a:p>
          <a:p>
            <a:pPr>
              <a:lnSpc>
                <a:spcPct val="90000"/>
              </a:lnSpc>
            </a:pPr>
            <a:endParaRPr lang="en-US" altLang="en-US" sz="2400" smtClean="0"/>
          </a:p>
          <a:p>
            <a:pPr>
              <a:lnSpc>
                <a:spcPct val="90000"/>
              </a:lnSpc>
            </a:pPr>
            <a:r>
              <a:rPr lang="en-US" altLang="en-US" sz="2400" smtClean="0"/>
              <a:t>A stack allows insertion and deletion of elements at only one end</a:t>
            </a:r>
          </a:p>
          <a:p>
            <a:pPr>
              <a:lnSpc>
                <a:spcPct val="90000"/>
              </a:lnSpc>
            </a:pPr>
            <a:endParaRPr lang="en-US" altLang="en-US" sz="2400" smtClean="0"/>
          </a:p>
          <a:p>
            <a:pPr>
              <a:lnSpc>
                <a:spcPct val="90000"/>
              </a:lnSpc>
            </a:pPr>
            <a:r>
              <a:rPr lang="en-US" altLang="en-US" sz="2400" smtClean="0"/>
              <a:t>A queue allows insertion at one end and deletion at the other end</a:t>
            </a:r>
          </a:p>
          <a:p>
            <a:pPr>
              <a:lnSpc>
                <a:spcPct val="90000"/>
              </a:lnSpc>
            </a:pPr>
            <a:endParaRPr lang="en-US" altLang="en-US" sz="2400" smtClean="0"/>
          </a:p>
          <a:p>
            <a:pPr>
              <a:lnSpc>
                <a:spcPct val="90000"/>
              </a:lnSpc>
            </a:pPr>
            <a:r>
              <a:rPr lang="en-US" altLang="en-US" sz="2400" smtClean="0"/>
              <a:t>A deque allows insertion and deletion at both ends </a:t>
            </a:r>
          </a:p>
          <a:p>
            <a:pPr>
              <a:lnSpc>
                <a:spcPct val="90000"/>
              </a:lnSpc>
            </a:pPr>
            <a:endParaRPr lang="en-US" altLang="en-US" sz="2400" smtClean="0"/>
          </a:p>
          <a:p>
            <a:pPr>
              <a:lnSpc>
                <a:spcPct val="90000"/>
              </a:lnSpc>
            </a:pPr>
            <a:r>
              <a:rPr lang="en-US" altLang="en-US" sz="2400" smtClean="0"/>
              <a:t>insertion and deletion can occur at either end</a:t>
            </a:r>
          </a:p>
          <a:p>
            <a:pPr lvl="1">
              <a:lnSpc>
                <a:spcPct val="90000"/>
              </a:lnSpc>
            </a:pPr>
            <a:endParaRPr lang="en-US" altLang="en-US" sz="2000" smtClean="0"/>
          </a:p>
          <a:p>
            <a:pPr>
              <a:lnSpc>
                <a:spcPct val="90000"/>
              </a:lnSpc>
            </a:pPr>
            <a:endParaRPr lang="en-US" altLang="en-US" sz="2400" smtClean="0"/>
          </a:p>
        </p:txBody>
      </p:sp>
      <p:grpSp>
        <p:nvGrpSpPr>
          <p:cNvPr id="125957" name="Group 4"/>
          <p:cNvGrpSpPr>
            <a:grpSpLocks/>
          </p:cNvGrpSpPr>
          <p:nvPr/>
        </p:nvGrpSpPr>
        <p:grpSpPr bwMode="auto">
          <a:xfrm>
            <a:off x="1447800" y="5257800"/>
            <a:ext cx="4572000" cy="1181100"/>
            <a:chOff x="1800" y="10620"/>
            <a:chExt cx="7200" cy="1860"/>
          </a:xfrm>
        </p:grpSpPr>
        <p:grpSp>
          <p:nvGrpSpPr>
            <p:cNvPr id="125958" name="Group 5"/>
            <p:cNvGrpSpPr>
              <a:grpSpLocks/>
            </p:cNvGrpSpPr>
            <p:nvPr/>
          </p:nvGrpSpPr>
          <p:grpSpPr bwMode="auto">
            <a:xfrm>
              <a:off x="3960" y="10620"/>
              <a:ext cx="2880" cy="360"/>
              <a:chOff x="2700" y="4500"/>
              <a:chExt cx="2880" cy="360"/>
            </a:xfrm>
          </p:grpSpPr>
          <p:sp>
            <p:nvSpPr>
              <p:cNvPr id="125973" name="Rectangle 6"/>
              <p:cNvSpPr>
                <a:spLocks noChangeArrowheads="1"/>
              </p:cNvSpPr>
              <p:nvPr/>
            </p:nvSpPr>
            <p:spPr bwMode="auto">
              <a:xfrm>
                <a:off x="2700" y="4500"/>
                <a:ext cx="2880" cy="360"/>
              </a:xfrm>
              <a:prstGeom prst="rect">
                <a:avLst/>
              </a:prstGeom>
              <a:solidFill>
                <a:srgbClr val="FFFFFF"/>
              </a:solidFill>
              <a:ln w="9525">
                <a:solidFill>
                  <a:srgbClr val="000000"/>
                </a:solidFill>
                <a:miter lim="800000"/>
                <a:headEnd/>
                <a:tailEnd/>
              </a:ln>
            </p:spPr>
            <p:txBody>
              <a:bodyPr/>
              <a:lstStyle/>
              <a:p>
                <a:endParaRPr lang="en-US"/>
              </a:p>
            </p:txBody>
          </p:sp>
          <p:sp>
            <p:nvSpPr>
              <p:cNvPr id="125974" name="Line 7"/>
              <p:cNvSpPr>
                <a:spLocks noChangeShapeType="1"/>
              </p:cNvSpPr>
              <p:nvPr/>
            </p:nvSpPr>
            <p:spPr bwMode="auto">
              <a:xfrm>
                <a:off x="3060" y="450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975" name="Line 8"/>
              <p:cNvSpPr>
                <a:spLocks noChangeShapeType="1"/>
              </p:cNvSpPr>
              <p:nvPr/>
            </p:nvSpPr>
            <p:spPr bwMode="auto">
              <a:xfrm>
                <a:off x="3420" y="450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976" name="Line 9"/>
              <p:cNvSpPr>
                <a:spLocks noChangeShapeType="1"/>
              </p:cNvSpPr>
              <p:nvPr/>
            </p:nvSpPr>
            <p:spPr bwMode="auto">
              <a:xfrm>
                <a:off x="3780" y="450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977" name="Line 10"/>
              <p:cNvSpPr>
                <a:spLocks noChangeShapeType="1"/>
              </p:cNvSpPr>
              <p:nvPr/>
            </p:nvSpPr>
            <p:spPr bwMode="auto">
              <a:xfrm>
                <a:off x="4140" y="450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978" name="Line 11"/>
              <p:cNvSpPr>
                <a:spLocks noChangeShapeType="1"/>
              </p:cNvSpPr>
              <p:nvPr/>
            </p:nvSpPr>
            <p:spPr bwMode="auto">
              <a:xfrm>
                <a:off x="4500" y="450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979" name="Line 12"/>
              <p:cNvSpPr>
                <a:spLocks noChangeShapeType="1"/>
              </p:cNvSpPr>
              <p:nvPr/>
            </p:nvSpPr>
            <p:spPr bwMode="auto">
              <a:xfrm>
                <a:off x="4860" y="450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980" name="Line 13"/>
              <p:cNvSpPr>
                <a:spLocks noChangeShapeType="1"/>
              </p:cNvSpPr>
              <p:nvPr/>
            </p:nvSpPr>
            <p:spPr bwMode="auto">
              <a:xfrm>
                <a:off x="5220" y="4500"/>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5959" name="Group 14"/>
            <p:cNvGrpSpPr>
              <a:grpSpLocks/>
            </p:cNvGrpSpPr>
            <p:nvPr/>
          </p:nvGrpSpPr>
          <p:grpSpPr bwMode="auto">
            <a:xfrm>
              <a:off x="1800" y="12120"/>
              <a:ext cx="7200" cy="360"/>
              <a:chOff x="1440" y="12120"/>
              <a:chExt cx="7200" cy="360"/>
            </a:xfrm>
          </p:grpSpPr>
          <p:sp>
            <p:nvSpPr>
              <p:cNvPr id="125969" name="Text Box 15"/>
              <p:cNvSpPr txBox="1">
                <a:spLocks noChangeArrowheads="1"/>
              </p:cNvSpPr>
              <p:nvPr/>
            </p:nvSpPr>
            <p:spPr bwMode="auto">
              <a:xfrm>
                <a:off x="1440" y="12120"/>
                <a:ext cx="1440" cy="36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1200">
                    <a:latin typeface="Times New Roman" pitchFamily="18" charset="0"/>
                    <a:ea typeface="Batang" pitchFamily="18" charset="-127"/>
                  </a:rPr>
                  <a:t>DequeueFront</a:t>
                </a:r>
                <a:endParaRPr lang="en-US" altLang="en-US"/>
              </a:p>
            </p:txBody>
          </p:sp>
          <p:sp>
            <p:nvSpPr>
              <p:cNvPr id="125970" name="Text Box 16"/>
              <p:cNvSpPr txBox="1">
                <a:spLocks noChangeArrowheads="1"/>
              </p:cNvSpPr>
              <p:nvPr/>
            </p:nvSpPr>
            <p:spPr bwMode="auto">
              <a:xfrm>
                <a:off x="7200" y="12120"/>
                <a:ext cx="1440" cy="36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1200">
                    <a:latin typeface="Times New Roman" pitchFamily="18" charset="0"/>
                    <a:ea typeface="Batang" pitchFamily="18" charset="-127"/>
                  </a:rPr>
                  <a:t>EnqueueRear</a:t>
                </a:r>
                <a:endParaRPr lang="en-US" altLang="en-US"/>
              </a:p>
            </p:txBody>
          </p:sp>
          <p:sp>
            <p:nvSpPr>
              <p:cNvPr id="125971" name="Text Box 17"/>
              <p:cNvSpPr txBox="1">
                <a:spLocks noChangeArrowheads="1"/>
              </p:cNvSpPr>
              <p:nvPr/>
            </p:nvSpPr>
            <p:spPr bwMode="auto">
              <a:xfrm>
                <a:off x="5580" y="12120"/>
                <a:ext cx="1440" cy="36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r>
                  <a:rPr lang="en-US" altLang="ko-KR" sz="1200">
                    <a:latin typeface="Times New Roman" pitchFamily="18" charset="0"/>
                    <a:ea typeface="Batang" pitchFamily="18" charset="-127"/>
                  </a:rPr>
                  <a:t>DequeueRear</a:t>
                </a:r>
                <a:endParaRPr lang="en-US" altLang="en-US"/>
              </a:p>
            </p:txBody>
          </p:sp>
          <p:sp>
            <p:nvSpPr>
              <p:cNvPr id="125972" name="Text Box 18"/>
              <p:cNvSpPr txBox="1">
                <a:spLocks noChangeArrowheads="1"/>
              </p:cNvSpPr>
              <p:nvPr/>
            </p:nvSpPr>
            <p:spPr bwMode="auto">
              <a:xfrm>
                <a:off x="3060" y="12120"/>
                <a:ext cx="1440" cy="36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1200">
                    <a:latin typeface="Times New Roman" pitchFamily="18" charset="0"/>
                    <a:ea typeface="Batang" pitchFamily="18" charset="-127"/>
                  </a:rPr>
                  <a:t>EnqueueFront</a:t>
                </a:r>
                <a:endParaRPr lang="en-US" altLang="en-US"/>
              </a:p>
            </p:txBody>
          </p:sp>
        </p:grpSp>
        <p:grpSp>
          <p:nvGrpSpPr>
            <p:cNvPr id="125960" name="Group 19"/>
            <p:cNvGrpSpPr>
              <a:grpSpLocks/>
            </p:cNvGrpSpPr>
            <p:nvPr/>
          </p:nvGrpSpPr>
          <p:grpSpPr bwMode="auto">
            <a:xfrm>
              <a:off x="3075" y="10650"/>
              <a:ext cx="4841" cy="1560"/>
              <a:chOff x="3075" y="10650"/>
              <a:chExt cx="4841" cy="1560"/>
            </a:xfrm>
          </p:grpSpPr>
          <p:sp>
            <p:nvSpPr>
              <p:cNvPr id="125961" name="Line 20"/>
              <p:cNvSpPr>
                <a:spLocks noChangeShapeType="1"/>
              </p:cNvSpPr>
              <p:nvPr/>
            </p:nvSpPr>
            <p:spPr bwMode="auto">
              <a:xfrm flipV="1">
                <a:off x="4140" y="10980"/>
                <a:ext cx="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5962" name="Line 21"/>
              <p:cNvSpPr>
                <a:spLocks noChangeShapeType="1"/>
              </p:cNvSpPr>
              <p:nvPr/>
            </p:nvSpPr>
            <p:spPr bwMode="auto">
              <a:xfrm flipV="1">
                <a:off x="6660" y="10980"/>
                <a:ext cx="0" cy="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5963" name="Text Box 22"/>
              <p:cNvSpPr txBox="1">
                <a:spLocks noChangeArrowheads="1"/>
              </p:cNvSpPr>
              <p:nvPr/>
            </p:nvSpPr>
            <p:spPr bwMode="auto">
              <a:xfrm>
                <a:off x="3960" y="11520"/>
                <a:ext cx="900" cy="36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1200">
                    <a:latin typeface="Times New Roman" pitchFamily="18" charset="0"/>
                    <a:ea typeface="Batang" pitchFamily="18" charset="-127"/>
                  </a:rPr>
                  <a:t>Front</a:t>
                </a:r>
                <a:endParaRPr lang="en-US" altLang="en-US"/>
              </a:p>
            </p:txBody>
          </p:sp>
          <p:sp>
            <p:nvSpPr>
              <p:cNvPr id="125964" name="Text Box 23"/>
              <p:cNvSpPr txBox="1">
                <a:spLocks noChangeArrowheads="1"/>
              </p:cNvSpPr>
              <p:nvPr/>
            </p:nvSpPr>
            <p:spPr bwMode="auto">
              <a:xfrm>
                <a:off x="6120" y="11520"/>
                <a:ext cx="90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ko-KR" sz="1200">
                    <a:latin typeface="Times New Roman" pitchFamily="18" charset="0"/>
                    <a:ea typeface="Batang" pitchFamily="18" charset="-127"/>
                  </a:rPr>
                  <a:t>Rear</a:t>
                </a:r>
                <a:endParaRPr lang="en-US" altLang="en-US"/>
              </a:p>
            </p:txBody>
          </p:sp>
          <p:sp>
            <p:nvSpPr>
              <p:cNvPr id="125965" name="Arc 24"/>
              <p:cNvSpPr>
                <a:spLocks/>
              </p:cNvSpPr>
              <p:nvPr/>
            </p:nvSpPr>
            <p:spPr bwMode="auto">
              <a:xfrm flipH="1">
                <a:off x="3075" y="10650"/>
                <a:ext cx="900" cy="1560"/>
              </a:xfrm>
              <a:custGeom>
                <a:avLst/>
                <a:gdLst>
                  <a:gd name="T0" fmla="*/ 0 w 21600"/>
                  <a:gd name="T1" fmla="*/ 0 h 21600"/>
                  <a:gd name="T2" fmla="*/ 38 w 21600"/>
                  <a:gd name="T3" fmla="*/ 113 h 21600"/>
                  <a:gd name="T4" fmla="*/ 0 w 21600"/>
                  <a:gd name="T5" fmla="*/ 11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5966" name="Arc 25"/>
              <p:cNvSpPr>
                <a:spLocks/>
              </p:cNvSpPr>
              <p:nvPr/>
            </p:nvSpPr>
            <p:spPr bwMode="auto">
              <a:xfrm rot="6846537" flipH="1">
                <a:off x="6627" y="11155"/>
                <a:ext cx="894" cy="900"/>
              </a:xfrm>
              <a:custGeom>
                <a:avLst/>
                <a:gdLst>
                  <a:gd name="T0" fmla="*/ 0 w 21600"/>
                  <a:gd name="T1" fmla="*/ 0 h 21600"/>
                  <a:gd name="T2" fmla="*/ 37 w 21600"/>
                  <a:gd name="T3" fmla="*/ 38 h 21600"/>
                  <a:gd name="T4" fmla="*/ 0 w 21600"/>
                  <a:gd name="T5" fmla="*/ 38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5967" name="Arc 26"/>
              <p:cNvSpPr>
                <a:spLocks/>
              </p:cNvSpPr>
              <p:nvPr/>
            </p:nvSpPr>
            <p:spPr bwMode="auto">
              <a:xfrm flipH="1">
                <a:off x="3420" y="10875"/>
                <a:ext cx="540" cy="1260"/>
              </a:xfrm>
              <a:custGeom>
                <a:avLst/>
                <a:gdLst>
                  <a:gd name="T0" fmla="*/ 0 w 21600"/>
                  <a:gd name="T1" fmla="*/ 0 h 21600"/>
                  <a:gd name="T2" fmla="*/ 14 w 21600"/>
                  <a:gd name="T3" fmla="*/ 74 h 21600"/>
                  <a:gd name="T4" fmla="*/ 0 w 21600"/>
                  <a:gd name="T5" fmla="*/ 7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5968" name="Arc 27"/>
              <p:cNvSpPr>
                <a:spLocks/>
              </p:cNvSpPr>
              <p:nvPr/>
            </p:nvSpPr>
            <p:spPr bwMode="auto">
              <a:xfrm rot="6846537" flipH="1">
                <a:off x="6745" y="10709"/>
                <a:ext cx="1005" cy="1336"/>
              </a:xfrm>
              <a:custGeom>
                <a:avLst/>
                <a:gdLst>
                  <a:gd name="T0" fmla="*/ 0 w 21600"/>
                  <a:gd name="T1" fmla="*/ 0 h 21600"/>
                  <a:gd name="T2" fmla="*/ 47 w 21600"/>
                  <a:gd name="T3" fmla="*/ 83 h 21600"/>
                  <a:gd name="T4" fmla="*/ 0 w 21600"/>
                  <a:gd name="T5" fmla="*/ 8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spTree>
    <p:extLst>
      <p:ext uri="{BB962C8B-B14F-4D97-AF65-F5344CB8AC3E}">
        <p14:creationId xmlns:p14="http://schemas.microsoft.com/office/powerpoint/2010/main" val="3713423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4638"/>
            <a:ext cx="8229600" cy="258762"/>
          </a:xfrm>
        </p:spPr>
        <p:txBody>
          <a:bodyPr>
            <a:normAutofit fontScale="90000"/>
          </a:bodyPr>
          <a:lstStyle/>
          <a:p>
            <a:pPr eaLnBrk="1" hangingPunct="1"/>
            <a:r>
              <a:rPr lang="en-US" altLang="en-US" sz="4000" smtClean="0"/>
              <a:t>Implementation of stacks</a:t>
            </a:r>
          </a:p>
        </p:txBody>
      </p:sp>
      <p:sp>
        <p:nvSpPr>
          <p:cNvPr id="33795" name="Rectangle 3"/>
          <p:cNvSpPr>
            <a:spLocks noGrp="1" noChangeArrowheads="1"/>
          </p:cNvSpPr>
          <p:nvPr>
            <p:ph type="body" idx="1"/>
          </p:nvPr>
        </p:nvSpPr>
        <p:spPr>
          <a:xfrm>
            <a:off x="457200" y="990600"/>
            <a:ext cx="8229600" cy="5410200"/>
          </a:xfrm>
        </p:spPr>
        <p:txBody>
          <a:bodyPr/>
          <a:lstStyle/>
          <a:p>
            <a:pPr eaLnBrk="1" hangingPunct="1"/>
            <a:r>
              <a:rPr lang="en-US" altLang="en-US" sz="2400" smtClean="0"/>
              <a:t>Stacks can be implemented both as </a:t>
            </a:r>
          </a:p>
          <a:p>
            <a:pPr lvl="1" eaLnBrk="1" hangingPunct="1"/>
            <a:endParaRPr lang="en-US" altLang="en-US" sz="2400" smtClean="0"/>
          </a:p>
          <a:p>
            <a:pPr lvl="1" eaLnBrk="1" hangingPunct="1"/>
            <a:r>
              <a:rPr lang="en-US" altLang="en-US" sz="2400" smtClean="0"/>
              <a:t>An array (contiguous list) and</a:t>
            </a:r>
          </a:p>
          <a:p>
            <a:pPr lvl="1" eaLnBrk="1" hangingPunct="1"/>
            <a:endParaRPr lang="en-US" altLang="en-US" sz="2400" smtClean="0"/>
          </a:p>
          <a:p>
            <a:pPr lvl="1" eaLnBrk="1" hangingPunct="1"/>
            <a:r>
              <a:rPr lang="en-US" altLang="en-US" sz="2400" smtClean="0"/>
              <a:t>Linked lists</a:t>
            </a:r>
          </a:p>
          <a:p>
            <a:pPr eaLnBrk="1" hangingPunct="1"/>
            <a:endParaRPr lang="en-US" altLang="en-US" sz="2400" smtClean="0"/>
          </a:p>
          <a:p>
            <a:pPr eaLnBrk="1" hangingPunct="1"/>
            <a:r>
              <a:rPr lang="en-US" altLang="en-US" sz="2400" smtClean="0"/>
              <a:t>There are a set of operations that will work with either type of implementation (push, pop, peek, isEmpty, isFull, sizeOfStack)</a:t>
            </a:r>
          </a:p>
          <a:p>
            <a:pPr lvl="1" eaLnBrk="1" hangingPunct="1"/>
            <a:endParaRPr lang="en-US" altLang="en-US" sz="2400" smtClean="0"/>
          </a:p>
        </p:txBody>
      </p:sp>
      <p:sp>
        <p:nvSpPr>
          <p:cNvPr id="33796"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96CC30D7-8282-435D-93B3-D8256186FE1E}" type="slidenum">
              <a:rPr lang="en-US" altLang="en-US"/>
              <a:pPr/>
              <a:t>12</a:t>
            </a:fld>
            <a:endParaRPr lang="en-US" altLang="en-US"/>
          </a:p>
        </p:txBody>
      </p:sp>
    </p:spTree>
    <p:extLst>
      <p:ext uri="{BB962C8B-B14F-4D97-AF65-F5344CB8AC3E}">
        <p14:creationId xmlns:p14="http://schemas.microsoft.com/office/powerpoint/2010/main" val="280135482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F065003F-2015-4732-8269-87F602B64618}" type="slidenum">
              <a:rPr lang="en-US" altLang="en-US"/>
              <a:pPr/>
              <a:t>120</a:t>
            </a:fld>
            <a:endParaRPr lang="en-US" altLang="en-US"/>
          </a:p>
        </p:txBody>
      </p:sp>
      <p:sp>
        <p:nvSpPr>
          <p:cNvPr id="126979" name="Rectangle 2"/>
          <p:cNvSpPr>
            <a:spLocks noGrp="1" noChangeArrowheads="1"/>
          </p:cNvSpPr>
          <p:nvPr>
            <p:ph type="title"/>
          </p:nvPr>
        </p:nvSpPr>
        <p:spPr>
          <a:xfrm>
            <a:off x="457200" y="274638"/>
            <a:ext cx="8229600" cy="258762"/>
          </a:xfrm>
        </p:spPr>
        <p:txBody>
          <a:bodyPr/>
          <a:lstStyle/>
          <a:p>
            <a:r>
              <a:rPr lang="en-US" altLang="en-US" sz="4000" smtClean="0"/>
              <a:t>Deque (pronounced as Deck)</a:t>
            </a:r>
          </a:p>
        </p:txBody>
      </p:sp>
      <p:sp>
        <p:nvSpPr>
          <p:cNvPr id="126980" name="Rectangle 3"/>
          <p:cNvSpPr>
            <a:spLocks noGrp="1" noChangeArrowheads="1"/>
          </p:cNvSpPr>
          <p:nvPr>
            <p:ph type="body" idx="1"/>
          </p:nvPr>
        </p:nvSpPr>
        <p:spPr>
          <a:xfrm>
            <a:off x="457200" y="762000"/>
            <a:ext cx="8229600" cy="5791200"/>
          </a:xfrm>
        </p:spPr>
        <p:txBody>
          <a:bodyPr/>
          <a:lstStyle/>
          <a:p>
            <a:pPr>
              <a:lnSpc>
                <a:spcPct val="90000"/>
              </a:lnSpc>
            </a:pPr>
            <a:r>
              <a:rPr lang="en-US" altLang="en-US" sz="2400" smtClean="0">
                <a:latin typeface="Times New Roman" pitchFamily="18" charset="0"/>
              </a:rPr>
              <a:t>Has the following basic operations</a:t>
            </a:r>
          </a:p>
          <a:p>
            <a:pPr lvl="1">
              <a:lnSpc>
                <a:spcPct val="90000"/>
              </a:lnSpc>
            </a:pPr>
            <a:endParaRPr lang="en-US" altLang="en-US" sz="2400" smtClean="0">
              <a:latin typeface="Times New Roman" pitchFamily="18" charset="0"/>
            </a:endParaRPr>
          </a:p>
          <a:p>
            <a:pPr lvl="1">
              <a:lnSpc>
                <a:spcPct val="90000"/>
              </a:lnSpc>
            </a:pPr>
            <a:r>
              <a:rPr lang="en-US" altLang="en-US" sz="2400" smtClean="0">
                <a:latin typeface="Times New Roman" pitchFamily="18" charset="0"/>
              </a:rPr>
              <a:t>EnqueueFront – inserts data at the front of the list </a:t>
            </a:r>
          </a:p>
          <a:p>
            <a:pPr lvl="1">
              <a:lnSpc>
                <a:spcPct val="90000"/>
              </a:lnSpc>
            </a:pPr>
            <a:endParaRPr lang="en-US" altLang="en-US" sz="2400" smtClean="0">
              <a:latin typeface="Times New Roman" pitchFamily="18" charset="0"/>
            </a:endParaRPr>
          </a:p>
          <a:p>
            <a:pPr lvl="1">
              <a:lnSpc>
                <a:spcPct val="90000"/>
              </a:lnSpc>
            </a:pPr>
            <a:r>
              <a:rPr lang="en-US" altLang="en-US" sz="2400" smtClean="0">
                <a:latin typeface="Times New Roman" pitchFamily="18" charset="0"/>
              </a:rPr>
              <a:t>DequeueFront – deletes data at the front of the list</a:t>
            </a:r>
          </a:p>
          <a:p>
            <a:pPr lvl="1">
              <a:lnSpc>
                <a:spcPct val="90000"/>
              </a:lnSpc>
            </a:pPr>
            <a:endParaRPr lang="en-US" altLang="en-US" sz="2400" smtClean="0">
              <a:latin typeface="Times New Roman" pitchFamily="18" charset="0"/>
            </a:endParaRPr>
          </a:p>
          <a:p>
            <a:pPr lvl="1">
              <a:lnSpc>
                <a:spcPct val="90000"/>
              </a:lnSpc>
            </a:pPr>
            <a:r>
              <a:rPr lang="en-US" altLang="en-US" sz="2400" smtClean="0">
                <a:latin typeface="Times New Roman" pitchFamily="18" charset="0"/>
              </a:rPr>
              <a:t>EnqueueRear – inserts data at the end of the list</a:t>
            </a:r>
          </a:p>
          <a:p>
            <a:pPr lvl="1">
              <a:lnSpc>
                <a:spcPct val="90000"/>
              </a:lnSpc>
            </a:pPr>
            <a:endParaRPr lang="en-US" altLang="en-US" sz="2400" smtClean="0">
              <a:latin typeface="Times New Roman" pitchFamily="18" charset="0"/>
            </a:endParaRPr>
          </a:p>
          <a:p>
            <a:pPr lvl="1">
              <a:lnSpc>
                <a:spcPct val="90000"/>
              </a:lnSpc>
            </a:pPr>
            <a:r>
              <a:rPr lang="en-US" altLang="en-US" sz="2400" smtClean="0">
                <a:latin typeface="Times New Roman" pitchFamily="18" charset="0"/>
              </a:rPr>
              <a:t>DequeueRear – deletes data at the end of the list</a:t>
            </a:r>
          </a:p>
          <a:p>
            <a:pPr>
              <a:lnSpc>
                <a:spcPct val="90000"/>
              </a:lnSpc>
            </a:pPr>
            <a:endParaRPr lang="en-US" altLang="en-US" sz="2400" smtClean="0">
              <a:latin typeface="Times New Roman" pitchFamily="18" charset="0"/>
            </a:endParaRPr>
          </a:p>
          <a:p>
            <a:pPr>
              <a:lnSpc>
                <a:spcPct val="90000"/>
              </a:lnSpc>
            </a:pPr>
            <a:r>
              <a:rPr lang="en-US" altLang="en-US" sz="2400" smtClean="0">
                <a:latin typeface="Times New Roman" pitchFamily="18" charset="0"/>
              </a:rPr>
              <a:t>Implementation is similar to that of queue</a:t>
            </a:r>
          </a:p>
          <a:p>
            <a:pPr>
              <a:lnSpc>
                <a:spcPct val="90000"/>
              </a:lnSpc>
            </a:pPr>
            <a:endParaRPr lang="en-US" altLang="en-US" sz="2400" smtClean="0">
              <a:latin typeface="Times New Roman" pitchFamily="18" charset="0"/>
            </a:endParaRPr>
          </a:p>
          <a:p>
            <a:pPr>
              <a:lnSpc>
                <a:spcPct val="90000"/>
              </a:lnSpc>
            </a:pPr>
            <a:r>
              <a:rPr lang="en-US" altLang="en-US" sz="2400" smtClean="0">
                <a:latin typeface="Times New Roman" pitchFamily="18" charset="0"/>
              </a:rPr>
              <a:t>Is best implemented using doubly linked list</a:t>
            </a:r>
          </a:p>
        </p:txBody>
      </p:sp>
    </p:spTree>
    <p:extLst>
      <p:ext uri="{BB962C8B-B14F-4D97-AF65-F5344CB8AC3E}">
        <p14:creationId xmlns:p14="http://schemas.microsoft.com/office/powerpoint/2010/main" val="345455742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46E7BF20-16F4-4E53-A522-BD469F5BEA63}" type="slidenum">
              <a:rPr lang="en-US" altLang="en-US"/>
              <a:pPr/>
              <a:t>121</a:t>
            </a:fld>
            <a:endParaRPr lang="en-US" altLang="en-US"/>
          </a:p>
        </p:txBody>
      </p:sp>
      <p:sp>
        <p:nvSpPr>
          <p:cNvPr id="128003" name="Rectangle 2"/>
          <p:cNvSpPr>
            <a:spLocks noGrp="1" noChangeArrowheads="1"/>
          </p:cNvSpPr>
          <p:nvPr>
            <p:ph type="title"/>
          </p:nvPr>
        </p:nvSpPr>
        <p:spPr>
          <a:xfrm>
            <a:off x="457200" y="274638"/>
            <a:ext cx="8229600" cy="639762"/>
          </a:xfrm>
        </p:spPr>
        <p:txBody>
          <a:bodyPr/>
          <a:lstStyle/>
          <a:p>
            <a:r>
              <a:rPr lang="en-US" altLang="en-US" sz="4000" smtClean="0"/>
              <a:t>Deque (pronounced as Deck)</a:t>
            </a:r>
          </a:p>
        </p:txBody>
      </p:sp>
      <p:sp>
        <p:nvSpPr>
          <p:cNvPr id="128004" name="Rectangle 3"/>
          <p:cNvSpPr>
            <a:spLocks noGrp="1" noChangeArrowheads="1"/>
          </p:cNvSpPr>
          <p:nvPr>
            <p:ph type="body" idx="1"/>
          </p:nvPr>
        </p:nvSpPr>
        <p:spPr>
          <a:xfrm>
            <a:off x="457200" y="1219200"/>
            <a:ext cx="8229600" cy="5334000"/>
          </a:xfrm>
        </p:spPr>
        <p:txBody>
          <a:bodyPr/>
          <a:lstStyle/>
          <a:p>
            <a:pPr>
              <a:lnSpc>
                <a:spcPct val="90000"/>
              </a:lnSpc>
            </a:pPr>
            <a:r>
              <a:rPr lang="en-US" altLang="en-US" sz="2400" smtClean="0">
                <a:latin typeface="Times New Roman" pitchFamily="18" charset="0"/>
              </a:rPr>
              <a:t>Example</a:t>
            </a:r>
          </a:p>
          <a:p>
            <a:pPr lvl="1">
              <a:lnSpc>
                <a:spcPct val="90000"/>
              </a:lnSpc>
            </a:pPr>
            <a:endParaRPr lang="en-US" altLang="en-US" sz="2400" smtClean="0">
              <a:latin typeface="Times New Roman" pitchFamily="18" charset="0"/>
            </a:endParaRPr>
          </a:p>
          <a:p>
            <a:pPr lvl="1">
              <a:lnSpc>
                <a:spcPct val="90000"/>
              </a:lnSpc>
            </a:pPr>
            <a:r>
              <a:rPr lang="en-US" altLang="en-US" sz="2400" smtClean="0">
                <a:latin typeface="Times New Roman" pitchFamily="18" charset="0"/>
              </a:rPr>
              <a:t>Queue9.cpp</a:t>
            </a:r>
          </a:p>
          <a:p>
            <a:pPr>
              <a:lnSpc>
                <a:spcPct val="90000"/>
              </a:lnSpc>
            </a:pPr>
            <a:endParaRPr lang="en-US" altLang="en-US" sz="2400" smtClean="0">
              <a:latin typeface="Times New Roman" pitchFamily="18" charset="0"/>
            </a:endParaRPr>
          </a:p>
          <a:p>
            <a:pPr>
              <a:lnSpc>
                <a:spcPct val="90000"/>
              </a:lnSpc>
            </a:pPr>
            <a:r>
              <a:rPr lang="en-US" altLang="en-US" sz="2400" smtClean="0">
                <a:latin typeface="Times New Roman" pitchFamily="18" charset="0"/>
              </a:rPr>
              <a:t>Exercise </a:t>
            </a:r>
          </a:p>
          <a:p>
            <a:pPr lvl="1">
              <a:lnSpc>
                <a:spcPct val="90000"/>
              </a:lnSpc>
            </a:pPr>
            <a:endParaRPr lang="en-US" altLang="en-US" sz="2400" smtClean="0">
              <a:latin typeface="Times New Roman" pitchFamily="18" charset="0"/>
            </a:endParaRPr>
          </a:p>
          <a:p>
            <a:pPr lvl="1">
              <a:lnSpc>
                <a:spcPct val="90000"/>
              </a:lnSpc>
            </a:pPr>
            <a:r>
              <a:rPr lang="en-US" altLang="en-US" sz="2400" smtClean="0">
                <a:latin typeface="Times New Roman" pitchFamily="18" charset="0"/>
              </a:rPr>
              <a:t>How can a queue be represented as a C++ array?</a:t>
            </a:r>
          </a:p>
          <a:p>
            <a:pPr lvl="1">
              <a:lnSpc>
                <a:spcPct val="90000"/>
              </a:lnSpc>
            </a:pPr>
            <a:endParaRPr lang="en-US" altLang="en-US" sz="2400" smtClean="0">
              <a:latin typeface="Times New Roman" pitchFamily="18" charset="0"/>
            </a:endParaRPr>
          </a:p>
          <a:p>
            <a:pPr lvl="1">
              <a:lnSpc>
                <a:spcPct val="90000"/>
              </a:lnSpc>
            </a:pPr>
            <a:r>
              <a:rPr lang="en-US" altLang="en-US" sz="2400" smtClean="0">
                <a:latin typeface="Times New Roman" pitchFamily="18" charset="0"/>
              </a:rPr>
              <a:t>Write four O(1)-time procedures EnqueueFront, DequeueFront, EnqueueRear and DequeueRear to insert elements into and delete elements from both ends of a deque constructed from an array. Make sure that the functions work properly for the empty deque and that they detect overflow and underflow</a:t>
            </a:r>
          </a:p>
        </p:txBody>
      </p:sp>
    </p:spTree>
    <p:extLst>
      <p:ext uri="{BB962C8B-B14F-4D97-AF65-F5344CB8AC3E}">
        <p14:creationId xmlns:p14="http://schemas.microsoft.com/office/powerpoint/2010/main" val="44474564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F72A7A16-BBB7-469E-B512-B9719B868961}" type="slidenum">
              <a:rPr lang="en-US" altLang="en-US"/>
              <a:pPr/>
              <a:t>122</a:t>
            </a:fld>
            <a:endParaRPr lang="en-US" altLang="en-US"/>
          </a:p>
        </p:txBody>
      </p:sp>
      <p:sp>
        <p:nvSpPr>
          <p:cNvPr id="129027" name="Rectangle 2"/>
          <p:cNvSpPr>
            <a:spLocks noGrp="1" noChangeArrowheads="1"/>
          </p:cNvSpPr>
          <p:nvPr>
            <p:ph type="title"/>
          </p:nvPr>
        </p:nvSpPr>
        <p:spPr>
          <a:xfrm>
            <a:off x="0" y="0"/>
            <a:ext cx="8839200" cy="334963"/>
          </a:xfrm>
        </p:spPr>
        <p:txBody>
          <a:bodyPr/>
          <a:lstStyle/>
          <a:p>
            <a:r>
              <a:rPr lang="en-US" altLang="en-US" sz="3200" smtClean="0"/>
              <a:t>Priority Queue </a:t>
            </a:r>
          </a:p>
        </p:txBody>
      </p:sp>
      <p:sp>
        <p:nvSpPr>
          <p:cNvPr id="129028" name="Rectangle 3"/>
          <p:cNvSpPr>
            <a:spLocks noGrp="1" noChangeArrowheads="1"/>
          </p:cNvSpPr>
          <p:nvPr>
            <p:ph type="body" idx="1"/>
          </p:nvPr>
        </p:nvSpPr>
        <p:spPr>
          <a:xfrm>
            <a:off x="457200" y="457200"/>
            <a:ext cx="8229600" cy="6096000"/>
          </a:xfrm>
        </p:spPr>
        <p:txBody>
          <a:bodyPr/>
          <a:lstStyle/>
          <a:p>
            <a:pPr>
              <a:lnSpc>
                <a:spcPct val="80000"/>
              </a:lnSpc>
            </a:pPr>
            <a:r>
              <a:rPr lang="en-US" altLang="en-US" sz="2400" smtClean="0">
                <a:latin typeface="Times New Roman" pitchFamily="18" charset="0"/>
              </a:rPr>
              <a:t>Using a queue ensures that customers are served in the exact  order in which they arrive</a:t>
            </a:r>
          </a:p>
          <a:p>
            <a:pPr>
              <a:lnSpc>
                <a:spcPct val="80000"/>
              </a:lnSpc>
            </a:pPr>
            <a:endParaRPr lang="en-US" altLang="en-US" sz="2400" smtClean="0">
              <a:latin typeface="Times New Roman" pitchFamily="18" charset="0"/>
            </a:endParaRPr>
          </a:p>
          <a:p>
            <a:pPr>
              <a:lnSpc>
                <a:spcPct val="80000"/>
              </a:lnSpc>
            </a:pPr>
            <a:r>
              <a:rPr lang="en-US" altLang="en-US" sz="2400" smtClean="0">
                <a:latin typeface="Times New Roman" pitchFamily="18" charset="0"/>
              </a:rPr>
              <a:t>However, we often want to assign priorities to customers and serve the higher priority customers before those of lower priority</a:t>
            </a:r>
          </a:p>
          <a:p>
            <a:pPr>
              <a:lnSpc>
                <a:spcPct val="80000"/>
              </a:lnSpc>
            </a:pPr>
            <a:endParaRPr lang="en-US" altLang="en-US" sz="2400" smtClean="0">
              <a:latin typeface="Times New Roman" pitchFamily="18" charset="0"/>
            </a:endParaRPr>
          </a:p>
          <a:p>
            <a:pPr>
              <a:lnSpc>
                <a:spcPct val="80000"/>
              </a:lnSpc>
            </a:pPr>
            <a:r>
              <a:rPr lang="en-US" altLang="en-US" sz="2400" smtClean="0">
                <a:latin typeface="Times New Roman" pitchFamily="18" charset="0"/>
              </a:rPr>
              <a:t>In fact, in many situations, simple queues are inadequate since first-in-first-out scheduling has to be overruled using some priority criteria</a:t>
            </a:r>
          </a:p>
          <a:p>
            <a:pPr>
              <a:lnSpc>
                <a:spcPct val="80000"/>
              </a:lnSpc>
            </a:pPr>
            <a:endParaRPr lang="en-US" altLang="en-US" sz="2400" smtClean="0">
              <a:latin typeface="Times New Roman" pitchFamily="18" charset="0"/>
            </a:endParaRPr>
          </a:p>
          <a:p>
            <a:pPr>
              <a:lnSpc>
                <a:spcPct val="80000"/>
              </a:lnSpc>
            </a:pPr>
            <a:r>
              <a:rPr lang="en-US" altLang="en-US" sz="2400" smtClean="0">
                <a:latin typeface="Times New Roman" pitchFamily="18" charset="0"/>
              </a:rPr>
              <a:t>Examples</a:t>
            </a:r>
          </a:p>
          <a:p>
            <a:pPr lvl="1">
              <a:lnSpc>
                <a:spcPct val="80000"/>
              </a:lnSpc>
            </a:pPr>
            <a:endParaRPr lang="en-US" altLang="en-US" sz="2400" smtClean="0">
              <a:latin typeface="Times New Roman" pitchFamily="18" charset="0"/>
            </a:endParaRPr>
          </a:p>
          <a:p>
            <a:pPr lvl="1">
              <a:lnSpc>
                <a:spcPct val="80000"/>
              </a:lnSpc>
            </a:pPr>
            <a:r>
              <a:rPr lang="en-US" altLang="en-US" sz="2400" smtClean="0">
                <a:latin typeface="Times New Roman" pitchFamily="18" charset="0"/>
              </a:rPr>
              <a:t>A hospital emergency room will handle most severely injured patients first, even if they are not “first in line”</a:t>
            </a:r>
          </a:p>
          <a:p>
            <a:pPr lvl="1">
              <a:lnSpc>
                <a:spcPct val="80000"/>
              </a:lnSpc>
            </a:pPr>
            <a:endParaRPr lang="en-US" altLang="en-US" sz="2400" smtClean="0">
              <a:latin typeface="Times New Roman" pitchFamily="18" charset="0"/>
            </a:endParaRPr>
          </a:p>
          <a:p>
            <a:pPr>
              <a:lnSpc>
                <a:spcPct val="80000"/>
              </a:lnSpc>
            </a:pPr>
            <a:r>
              <a:rPr lang="en-US" altLang="en-US" sz="2400" smtClean="0">
                <a:latin typeface="Times New Roman" pitchFamily="18" charset="0"/>
              </a:rPr>
              <a:t>In situations like this, a modified queue, or priority queue, is needed</a:t>
            </a:r>
          </a:p>
        </p:txBody>
      </p:sp>
    </p:spTree>
    <p:extLst>
      <p:ext uri="{BB962C8B-B14F-4D97-AF65-F5344CB8AC3E}">
        <p14:creationId xmlns:p14="http://schemas.microsoft.com/office/powerpoint/2010/main" val="224450236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FCACE9C5-3E20-46C7-9317-A9F9158DEB01}" type="slidenum">
              <a:rPr lang="en-US" altLang="en-US"/>
              <a:pPr/>
              <a:t>123</a:t>
            </a:fld>
            <a:endParaRPr lang="en-US" altLang="en-US"/>
          </a:p>
        </p:txBody>
      </p:sp>
      <p:sp>
        <p:nvSpPr>
          <p:cNvPr id="130051" name="Rectangle 2"/>
          <p:cNvSpPr>
            <a:spLocks noGrp="1" noChangeArrowheads="1"/>
          </p:cNvSpPr>
          <p:nvPr>
            <p:ph type="title"/>
          </p:nvPr>
        </p:nvSpPr>
        <p:spPr>
          <a:xfrm>
            <a:off x="457200" y="274638"/>
            <a:ext cx="8229600" cy="258762"/>
          </a:xfrm>
        </p:spPr>
        <p:txBody>
          <a:bodyPr/>
          <a:lstStyle/>
          <a:p>
            <a:r>
              <a:rPr lang="en-US" altLang="en-US" sz="4000" smtClean="0"/>
              <a:t>Priority Queue</a:t>
            </a:r>
          </a:p>
        </p:txBody>
      </p:sp>
      <p:sp>
        <p:nvSpPr>
          <p:cNvPr id="130052" name="Rectangle 3"/>
          <p:cNvSpPr>
            <a:spLocks noGrp="1" noChangeArrowheads="1"/>
          </p:cNvSpPr>
          <p:nvPr>
            <p:ph type="body" idx="1"/>
          </p:nvPr>
        </p:nvSpPr>
        <p:spPr>
          <a:xfrm>
            <a:off x="457200" y="762000"/>
            <a:ext cx="8229600" cy="5715000"/>
          </a:xfrm>
        </p:spPr>
        <p:txBody>
          <a:bodyPr/>
          <a:lstStyle/>
          <a:p>
            <a:pPr>
              <a:lnSpc>
                <a:spcPct val="80000"/>
              </a:lnSpc>
            </a:pPr>
            <a:r>
              <a:rPr lang="en-US" altLang="en-US" sz="2400" smtClean="0">
                <a:latin typeface="Times New Roman" pitchFamily="18" charset="0"/>
              </a:rPr>
              <a:t>Is a data structure that stores entries along with a priority for each entry</a:t>
            </a:r>
          </a:p>
          <a:p>
            <a:pPr>
              <a:lnSpc>
                <a:spcPct val="80000"/>
              </a:lnSpc>
            </a:pPr>
            <a:endParaRPr lang="en-US" altLang="en-US" sz="2400" smtClean="0">
              <a:latin typeface="Times New Roman" pitchFamily="18" charset="0"/>
            </a:endParaRPr>
          </a:p>
          <a:p>
            <a:pPr>
              <a:lnSpc>
                <a:spcPct val="80000"/>
              </a:lnSpc>
            </a:pPr>
            <a:r>
              <a:rPr lang="en-US" altLang="en-US" sz="2400" smtClean="0">
                <a:latin typeface="Times New Roman" pitchFamily="18" charset="0"/>
              </a:rPr>
              <a:t>Is a queue where each element has an associated key which indicates priority of the elements</a:t>
            </a:r>
          </a:p>
          <a:p>
            <a:pPr>
              <a:lnSpc>
                <a:spcPct val="80000"/>
              </a:lnSpc>
            </a:pPr>
            <a:endParaRPr lang="en-US" altLang="en-US" sz="2400" smtClean="0">
              <a:latin typeface="Times New Roman" pitchFamily="18" charset="0"/>
            </a:endParaRPr>
          </a:p>
          <a:p>
            <a:pPr>
              <a:lnSpc>
                <a:spcPct val="80000"/>
              </a:lnSpc>
            </a:pPr>
            <a:r>
              <a:rPr lang="en-US" altLang="en-US" sz="2400" smtClean="0">
                <a:latin typeface="Times New Roman" pitchFamily="18" charset="0"/>
              </a:rPr>
              <a:t>This key is provided at the time of insertion</a:t>
            </a:r>
          </a:p>
          <a:p>
            <a:pPr>
              <a:lnSpc>
                <a:spcPct val="80000"/>
              </a:lnSpc>
            </a:pPr>
            <a:endParaRPr lang="en-US" altLang="en-US" sz="2400" smtClean="0">
              <a:latin typeface="Times New Roman" pitchFamily="18" charset="0"/>
            </a:endParaRPr>
          </a:p>
          <a:p>
            <a:pPr>
              <a:lnSpc>
                <a:spcPct val="80000"/>
              </a:lnSpc>
            </a:pPr>
            <a:r>
              <a:rPr lang="en-US" altLang="en-US" sz="2400" smtClean="0">
                <a:latin typeface="Times New Roman" pitchFamily="18" charset="0"/>
              </a:rPr>
              <a:t>Entries are removed in order of priorities </a:t>
            </a:r>
          </a:p>
          <a:p>
            <a:pPr>
              <a:lnSpc>
                <a:spcPct val="80000"/>
              </a:lnSpc>
            </a:pPr>
            <a:endParaRPr lang="en-US" altLang="en-US" sz="2400" smtClean="0">
              <a:latin typeface="Times New Roman" pitchFamily="18" charset="0"/>
            </a:endParaRPr>
          </a:p>
          <a:p>
            <a:pPr>
              <a:lnSpc>
                <a:spcPct val="80000"/>
              </a:lnSpc>
            </a:pPr>
            <a:r>
              <a:rPr lang="en-US" altLang="en-US" sz="2400" smtClean="0">
                <a:latin typeface="Times New Roman" pitchFamily="18" charset="0"/>
              </a:rPr>
              <a:t>The highest priority entry is removed first</a:t>
            </a:r>
          </a:p>
          <a:p>
            <a:pPr>
              <a:lnSpc>
                <a:spcPct val="80000"/>
              </a:lnSpc>
            </a:pPr>
            <a:endParaRPr lang="en-US" altLang="en-US" sz="2400" smtClean="0">
              <a:latin typeface="Times New Roman" pitchFamily="18" charset="0"/>
            </a:endParaRPr>
          </a:p>
          <a:p>
            <a:pPr>
              <a:lnSpc>
                <a:spcPct val="80000"/>
              </a:lnSpc>
            </a:pPr>
            <a:r>
              <a:rPr lang="en-US" altLang="en-US" sz="2400" smtClean="0">
                <a:latin typeface="Times New Roman" pitchFamily="18" charset="0"/>
              </a:rPr>
              <a:t>If there are several entries with equal high priorities, then the one that was placed in the priority queue first is the one removed first</a:t>
            </a:r>
          </a:p>
          <a:p>
            <a:pPr>
              <a:lnSpc>
                <a:spcPct val="80000"/>
              </a:lnSpc>
            </a:pPr>
            <a:endParaRPr lang="en-US" altLang="en-US" sz="2400" smtClean="0">
              <a:latin typeface="Times New Roman" pitchFamily="18" charset="0"/>
            </a:endParaRPr>
          </a:p>
        </p:txBody>
      </p:sp>
    </p:spTree>
    <p:extLst>
      <p:ext uri="{BB962C8B-B14F-4D97-AF65-F5344CB8AC3E}">
        <p14:creationId xmlns:p14="http://schemas.microsoft.com/office/powerpoint/2010/main" val="235160443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3767CBAC-04FC-4776-8E51-996451AE1E28}" type="slidenum">
              <a:rPr lang="en-US" altLang="en-US"/>
              <a:pPr/>
              <a:t>124</a:t>
            </a:fld>
            <a:endParaRPr lang="en-US" altLang="en-US"/>
          </a:p>
        </p:txBody>
      </p:sp>
      <p:sp>
        <p:nvSpPr>
          <p:cNvPr id="131075" name="Rectangle 2"/>
          <p:cNvSpPr>
            <a:spLocks noGrp="1" noChangeArrowheads="1"/>
          </p:cNvSpPr>
          <p:nvPr>
            <p:ph type="title"/>
          </p:nvPr>
        </p:nvSpPr>
        <p:spPr>
          <a:xfrm>
            <a:off x="457200" y="274638"/>
            <a:ext cx="8229600" cy="258762"/>
          </a:xfrm>
        </p:spPr>
        <p:txBody>
          <a:bodyPr/>
          <a:lstStyle/>
          <a:p>
            <a:r>
              <a:rPr lang="en-US" altLang="en-US" sz="4000" smtClean="0"/>
              <a:t>Priority Queue</a:t>
            </a:r>
          </a:p>
        </p:txBody>
      </p:sp>
      <p:sp>
        <p:nvSpPr>
          <p:cNvPr id="131076" name="Rectangle 3"/>
          <p:cNvSpPr>
            <a:spLocks noGrp="1" noChangeArrowheads="1"/>
          </p:cNvSpPr>
          <p:nvPr>
            <p:ph type="body" idx="1"/>
          </p:nvPr>
        </p:nvSpPr>
        <p:spPr>
          <a:xfrm>
            <a:off x="457200" y="838200"/>
            <a:ext cx="8229600" cy="5638800"/>
          </a:xfrm>
        </p:spPr>
        <p:txBody>
          <a:bodyPr/>
          <a:lstStyle/>
          <a:p>
            <a:r>
              <a:rPr lang="en-US" altLang="en-US" sz="2400" smtClean="0">
                <a:latin typeface="Times New Roman" pitchFamily="18" charset="0"/>
              </a:rPr>
              <a:t>That is, in priority queues, elements are dequeued according to </a:t>
            </a:r>
          </a:p>
          <a:p>
            <a:pPr lvl="1"/>
            <a:endParaRPr lang="en-US" altLang="en-US" sz="2400" smtClean="0">
              <a:latin typeface="Times New Roman" pitchFamily="18" charset="0"/>
            </a:endParaRPr>
          </a:p>
          <a:p>
            <a:pPr lvl="1"/>
            <a:r>
              <a:rPr lang="en-US" altLang="en-US" sz="2400" smtClean="0">
                <a:latin typeface="Times New Roman" pitchFamily="18" charset="0"/>
              </a:rPr>
              <a:t>Their priority and</a:t>
            </a:r>
          </a:p>
          <a:p>
            <a:pPr lvl="1"/>
            <a:endParaRPr lang="en-US" altLang="en-US" sz="2400" smtClean="0">
              <a:latin typeface="Times New Roman" pitchFamily="18" charset="0"/>
            </a:endParaRPr>
          </a:p>
          <a:p>
            <a:pPr lvl="1"/>
            <a:r>
              <a:rPr lang="en-US" altLang="en-US" sz="2400" smtClean="0">
                <a:latin typeface="Times New Roman" pitchFamily="18" charset="0"/>
              </a:rPr>
              <a:t>Their current queue position</a:t>
            </a:r>
          </a:p>
          <a:p>
            <a:endParaRPr lang="en-US" altLang="en-US" sz="2400" smtClean="0">
              <a:latin typeface="Times New Roman" pitchFamily="18" charset="0"/>
            </a:endParaRPr>
          </a:p>
          <a:p>
            <a:r>
              <a:rPr lang="en-US" altLang="en-US" sz="2400" smtClean="0">
                <a:latin typeface="Times New Roman" pitchFamily="18" charset="0"/>
              </a:rPr>
              <a:t>Elements arrive randomly to the priority queue</a:t>
            </a:r>
          </a:p>
          <a:p>
            <a:endParaRPr lang="en-US" altLang="en-US" sz="2400" smtClean="0">
              <a:latin typeface="Times New Roman" pitchFamily="18" charset="0"/>
            </a:endParaRPr>
          </a:p>
          <a:p>
            <a:r>
              <a:rPr lang="en-US" altLang="en-US" sz="2400" smtClean="0">
                <a:latin typeface="Times New Roman" pitchFamily="18" charset="0"/>
              </a:rPr>
              <a:t>Thus, there is no guarantee that the front elements will be the most likely to be dequeued and the elements put at the end will be the last candidates for dequeueing    </a:t>
            </a:r>
          </a:p>
          <a:p>
            <a:endParaRPr lang="en-US" altLang="en-US" sz="2400" smtClean="0">
              <a:latin typeface="Times New Roman" pitchFamily="18" charset="0"/>
            </a:endParaRPr>
          </a:p>
        </p:txBody>
      </p:sp>
    </p:spTree>
    <p:extLst>
      <p:ext uri="{BB962C8B-B14F-4D97-AF65-F5344CB8AC3E}">
        <p14:creationId xmlns:p14="http://schemas.microsoft.com/office/powerpoint/2010/main" val="244831517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3CCC1E79-6C79-43DB-BE8A-2739F8AAD673}" type="slidenum">
              <a:rPr lang="en-US" altLang="en-US"/>
              <a:pPr/>
              <a:t>125</a:t>
            </a:fld>
            <a:endParaRPr lang="en-US" altLang="en-US"/>
          </a:p>
        </p:txBody>
      </p:sp>
      <p:sp>
        <p:nvSpPr>
          <p:cNvPr id="132099" name="Rectangle 2"/>
          <p:cNvSpPr>
            <a:spLocks noGrp="1" noChangeArrowheads="1"/>
          </p:cNvSpPr>
          <p:nvPr>
            <p:ph type="title"/>
          </p:nvPr>
        </p:nvSpPr>
        <p:spPr>
          <a:xfrm>
            <a:off x="457200" y="274638"/>
            <a:ext cx="8229600" cy="334962"/>
          </a:xfrm>
        </p:spPr>
        <p:txBody>
          <a:bodyPr/>
          <a:lstStyle/>
          <a:p>
            <a:r>
              <a:rPr lang="en-US" altLang="en-US" sz="4000" smtClean="0"/>
              <a:t>Priority Queue</a:t>
            </a:r>
          </a:p>
        </p:txBody>
      </p:sp>
      <p:sp>
        <p:nvSpPr>
          <p:cNvPr id="132100" name="Rectangle 3"/>
          <p:cNvSpPr>
            <a:spLocks noGrp="1" noChangeArrowheads="1"/>
          </p:cNvSpPr>
          <p:nvPr>
            <p:ph type="body" idx="1"/>
          </p:nvPr>
        </p:nvSpPr>
        <p:spPr>
          <a:xfrm>
            <a:off x="304800" y="762000"/>
            <a:ext cx="8534400" cy="5715000"/>
          </a:xfrm>
        </p:spPr>
        <p:txBody>
          <a:bodyPr/>
          <a:lstStyle/>
          <a:p>
            <a:pPr marL="609600" indent="-609600"/>
            <a:r>
              <a:rPr lang="en-US" altLang="en-US" sz="2400" smtClean="0"/>
              <a:t>A wide spectrum of possible criteria can be used to prioritize elements in different cases</a:t>
            </a:r>
          </a:p>
          <a:p>
            <a:pPr marL="990600" lvl="1" indent="-533400"/>
            <a:r>
              <a:rPr lang="en-US" altLang="en-US" sz="2400" smtClean="0"/>
              <a:t>Frquency of use</a:t>
            </a:r>
          </a:p>
          <a:p>
            <a:pPr marL="990600" lvl="1" indent="-533400"/>
            <a:r>
              <a:rPr lang="en-US" altLang="en-US" sz="2400" smtClean="0"/>
              <a:t>Birth date </a:t>
            </a:r>
          </a:p>
          <a:p>
            <a:pPr marL="990600" lvl="1" indent="-533400"/>
            <a:r>
              <a:rPr lang="en-US" altLang="en-US" sz="2400" smtClean="0"/>
              <a:t>Salary</a:t>
            </a:r>
          </a:p>
          <a:p>
            <a:pPr marL="990600" lvl="1" indent="-533400"/>
            <a:r>
              <a:rPr lang="en-US" altLang="en-US" sz="2400" smtClean="0"/>
              <a:t>Postion</a:t>
            </a:r>
          </a:p>
          <a:p>
            <a:pPr marL="990600" lvl="1" indent="-533400"/>
            <a:r>
              <a:rPr lang="en-US" altLang="en-US" sz="2400" smtClean="0"/>
              <a:t>Status</a:t>
            </a:r>
          </a:p>
          <a:p>
            <a:pPr marL="990600" lvl="1" indent="-533400"/>
            <a:r>
              <a:rPr lang="en-US" altLang="en-US" sz="2400" smtClean="0"/>
              <a:t>gender</a:t>
            </a:r>
          </a:p>
        </p:txBody>
      </p:sp>
    </p:spTree>
    <p:extLst>
      <p:ext uri="{BB962C8B-B14F-4D97-AF65-F5344CB8AC3E}">
        <p14:creationId xmlns:p14="http://schemas.microsoft.com/office/powerpoint/2010/main" val="340830368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52326A0-BB2F-4A66-883B-8D6AE2B827A3}" type="slidenum">
              <a:rPr lang="en-US" altLang="en-US"/>
              <a:pPr/>
              <a:t>126</a:t>
            </a:fld>
            <a:endParaRPr lang="en-US" altLang="en-US"/>
          </a:p>
        </p:txBody>
      </p:sp>
      <p:sp>
        <p:nvSpPr>
          <p:cNvPr id="133123" name="Rectangle 2"/>
          <p:cNvSpPr>
            <a:spLocks noGrp="1" noChangeArrowheads="1"/>
          </p:cNvSpPr>
          <p:nvPr>
            <p:ph type="title"/>
          </p:nvPr>
        </p:nvSpPr>
        <p:spPr>
          <a:xfrm>
            <a:off x="457200" y="0"/>
            <a:ext cx="8229600" cy="487363"/>
          </a:xfrm>
        </p:spPr>
        <p:txBody>
          <a:bodyPr/>
          <a:lstStyle/>
          <a:p>
            <a:r>
              <a:rPr lang="en-US" altLang="en-US" sz="3200" smtClean="0">
                <a:latin typeface="Times New Roman" pitchFamily="18" charset="0"/>
              </a:rPr>
              <a:t>Priority queue enqueue and dequeue operations</a:t>
            </a:r>
          </a:p>
        </p:txBody>
      </p:sp>
      <p:sp>
        <p:nvSpPr>
          <p:cNvPr id="133124" name="Rectangle 3"/>
          <p:cNvSpPr>
            <a:spLocks noGrp="1" noChangeArrowheads="1"/>
          </p:cNvSpPr>
          <p:nvPr>
            <p:ph type="body" idx="1"/>
          </p:nvPr>
        </p:nvSpPr>
        <p:spPr>
          <a:xfrm>
            <a:off x="457200" y="533400"/>
            <a:ext cx="8229600" cy="5943600"/>
          </a:xfrm>
        </p:spPr>
        <p:txBody>
          <a:bodyPr/>
          <a:lstStyle/>
          <a:p>
            <a:pPr marL="609600" indent="-609600"/>
            <a:r>
              <a:rPr lang="en-US" altLang="en-US" sz="2400" smtClean="0">
                <a:latin typeface="Times New Roman" pitchFamily="18" charset="0"/>
              </a:rPr>
              <a:t> Dequeue operation deletes data having highest priority in the list</a:t>
            </a:r>
          </a:p>
          <a:p>
            <a:pPr marL="609600" indent="-609600"/>
            <a:endParaRPr lang="en-US" altLang="en-US" sz="2400" smtClean="0">
              <a:latin typeface="Times New Roman" pitchFamily="18" charset="0"/>
            </a:endParaRPr>
          </a:p>
          <a:p>
            <a:pPr marL="609600" indent="-609600"/>
            <a:r>
              <a:rPr lang="en-US" altLang="en-US" sz="2400" smtClean="0">
                <a:latin typeface="Times New Roman" pitchFamily="18" charset="0"/>
              </a:rPr>
              <a:t> One of the previously used dequeue or enqueue operations has to be modified </a:t>
            </a:r>
          </a:p>
          <a:p>
            <a:pPr marL="609600" indent="-609600"/>
            <a:endParaRPr lang="en-US" altLang="en-US" sz="2400" b="1" smtClean="0">
              <a:latin typeface="Times New Roman" pitchFamily="18" charset="0"/>
            </a:endParaRPr>
          </a:p>
          <a:p>
            <a:pPr marL="609600" indent="-609600"/>
            <a:r>
              <a:rPr lang="en-US" altLang="en-US" sz="2400" b="1" smtClean="0">
                <a:latin typeface="Times New Roman" pitchFamily="18" charset="0"/>
              </a:rPr>
              <a:t>Example:</a:t>
            </a:r>
          </a:p>
          <a:p>
            <a:pPr marL="990600" lvl="1" indent="-533400"/>
            <a:endParaRPr lang="en-US" altLang="en-US" sz="2000" smtClean="0">
              <a:latin typeface="Times New Roman" pitchFamily="18" charset="0"/>
            </a:endParaRPr>
          </a:p>
          <a:p>
            <a:pPr marL="990600" lvl="1" indent="-533400"/>
            <a:r>
              <a:rPr lang="en-US" altLang="en-US" sz="2400" smtClean="0">
                <a:latin typeface="Times New Roman" pitchFamily="18" charset="0"/>
              </a:rPr>
              <a:t>Consider the following queue of persons where females have higher priority than males (gender is the key to give priority).</a:t>
            </a:r>
          </a:p>
        </p:txBody>
      </p:sp>
      <p:grpSp>
        <p:nvGrpSpPr>
          <p:cNvPr id="133125" name="Group 4"/>
          <p:cNvGrpSpPr>
            <a:grpSpLocks/>
          </p:cNvGrpSpPr>
          <p:nvPr/>
        </p:nvGrpSpPr>
        <p:grpSpPr bwMode="auto">
          <a:xfrm>
            <a:off x="609600" y="5257800"/>
            <a:ext cx="8153400" cy="838200"/>
            <a:chOff x="3060" y="2880"/>
            <a:chExt cx="7245" cy="720"/>
          </a:xfrm>
        </p:grpSpPr>
        <p:grpSp>
          <p:nvGrpSpPr>
            <p:cNvPr id="133126" name="Group 5"/>
            <p:cNvGrpSpPr>
              <a:grpSpLocks/>
            </p:cNvGrpSpPr>
            <p:nvPr/>
          </p:nvGrpSpPr>
          <p:grpSpPr bwMode="auto">
            <a:xfrm>
              <a:off x="3060" y="2880"/>
              <a:ext cx="7245" cy="360"/>
              <a:chOff x="3060" y="2880"/>
              <a:chExt cx="7245" cy="360"/>
            </a:xfrm>
          </p:grpSpPr>
          <p:sp>
            <p:nvSpPr>
              <p:cNvPr id="133135" name="Text Box 6"/>
              <p:cNvSpPr txBox="1">
                <a:spLocks noChangeArrowheads="1"/>
              </p:cNvSpPr>
              <p:nvPr/>
            </p:nvSpPr>
            <p:spPr bwMode="auto">
              <a:xfrm>
                <a:off x="3060" y="2880"/>
                <a:ext cx="1035" cy="360"/>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Abebe</a:t>
                </a:r>
                <a:endParaRPr lang="en-US" altLang="en-US" sz="2400"/>
              </a:p>
            </p:txBody>
          </p:sp>
          <p:sp>
            <p:nvSpPr>
              <p:cNvPr id="133136" name="Text Box 7"/>
              <p:cNvSpPr txBox="1">
                <a:spLocks noChangeArrowheads="1"/>
              </p:cNvSpPr>
              <p:nvPr/>
            </p:nvSpPr>
            <p:spPr bwMode="auto">
              <a:xfrm>
                <a:off x="4095" y="2880"/>
                <a:ext cx="1035" cy="360"/>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Alemu</a:t>
                </a:r>
                <a:endParaRPr lang="en-US" altLang="en-US" sz="2400">
                  <a:latin typeface="Times New Roman" pitchFamily="18" charset="0"/>
                  <a:ea typeface="Batang" pitchFamily="18" charset="-127"/>
                </a:endParaRPr>
              </a:p>
            </p:txBody>
          </p:sp>
          <p:sp>
            <p:nvSpPr>
              <p:cNvPr id="133137" name="Text Box 8"/>
              <p:cNvSpPr txBox="1">
                <a:spLocks noChangeArrowheads="1"/>
              </p:cNvSpPr>
              <p:nvPr/>
            </p:nvSpPr>
            <p:spPr bwMode="auto">
              <a:xfrm>
                <a:off x="5130" y="2880"/>
                <a:ext cx="1035" cy="360"/>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Aster</a:t>
                </a:r>
                <a:endParaRPr lang="en-US" altLang="en-US" sz="2400">
                  <a:latin typeface="Times New Roman" pitchFamily="18" charset="0"/>
                  <a:ea typeface="Batang" pitchFamily="18" charset="-127"/>
                </a:endParaRPr>
              </a:p>
            </p:txBody>
          </p:sp>
          <p:sp>
            <p:nvSpPr>
              <p:cNvPr id="133138" name="Text Box 9"/>
              <p:cNvSpPr txBox="1">
                <a:spLocks noChangeArrowheads="1"/>
              </p:cNvSpPr>
              <p:nvPr/>
            </p:nvSpPr>
            <p:spPr bwMode="auto">
              <a:xfrm>
                <a:off x="6165" y="2880"/>
                <a:ext cx="1035" cy="360"/>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Belay</a:t>
                </a:r>
                <a:endParaRPr lang="en-US" altLang="en-US" sz="2400">
                  <a:latin typeface="Times New Roman" pitchFamily="18" charset="0"/>
                  <a:ea typeface="Batang" pitchFamily="18" charset="-127"/>
                </a:endParaRPr>
              </a:p>
            </p:txBody>
          </p:sp>
          <p:sp>
            <p:nvSpPr>
              <p:cNvPr id="133139" name="Text Box 10"/>
              <p:cNvSpPr txBox="1">
                <a:spLocks noChangeArrowheads="1"/>
              </p:cNvSpPr>
              <p:nvPr/>
            </p:nvSpPr>
            <p:spPr bwMode="auto">
              <a:xfrm>
                <a:off x="7200" y="2880"/>
                <a:ext cx="1035" cy="360"/>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Kedir</a:t>
                </a:r>
                <a:endParaRPr lang="en-US" altLang="en-US" sz="2400">
                  <a:latin typeface="Times New Roman" pitchFamily="18" charset="0"/>
                  <a:ea typeface="Batang" pitchFamily="18" charset="-127"/>
                </a:endParaRPr>
              </a:p>
            </p:txBody>
          </p:sp>
          <p:sp>
            <p:nvSpPr>
              <p:cNvPr id="133140" name="Text Box 11"/>
              <p:cNvSpPr txBox="1">
                <a:spLocks noChangeArrowheads="1"/>
              </p:cNvSpPr>
              <p:nvPr/>
            </p:nvSpPr>
            <p:spPr bwMode="auto">
              <a:xfrm>
                <a:off x="8235" y="2880"/>
                <a:ext cx="1035" cy="360"/>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Meron</a:t>
                </a:r>
                <a:endParaRPr lang="en-US" altLang="en-US" sz="2400">
                  <a:latin typeface="Times New Roman" pitchFamily="18" charset="0"/>
                  <a:ea typeface="Batang" pitchFamily="18" charset="-127"/>
                </a:endParaRPr>
              </a:p>
            </p:txBody>
          </p:sp>
          <p:sp>
            <p:nvSpPr>
              <p:cNvPr id="133141" name="Text Box 12"/>
              <p:cNvSpPr txBox="1">
                <a:spLocks noChangeArrowheads="1"/>
              </p:cNvSpPr>
              <p:nvPr/>
            </p:nvSpPr>
            <p:spPr bwMode="auto">
              <a:xfrm>
                <a:off x="9270" y="2880"/>
                <a:ext cx="1035" cy="360"/>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Yonas</a:t>
                </a:r>
                <a:endParaRPr lang="en-US" altLang="en-US" sz="2400">
                  <a:latin typeface="Times New Roman" pitchFamily="18" charset="0"/>
                  <a:ea typeface="Batang" pitchFamily="18" charset="-127"/>
                </a:endParaRPr>
              </a:p>
            </p:txBody>
          </p:sp>
        </p:grpSp>
        <p:grpSp>
          <p:nvGrpSpPr>
            <p:cNvPr id="133127" name="Group 13"/>
            <p:cNvGrpSpPr>
              <a:grpSpLocks/>
            </p:cNvGrpSpPr>
            <p:nvPr/>
          </p:nvGrpSpPr>
          <p:grpSpPr bwMode="auto">
            <a:xfrm>
              <a:off x="3060" y="3240"/>
              <a:ext cx="7245" cy="360"/>
              <a:chOff x="3060" y="3240"/>
              <a:chExt cx="7245" cy="360"/>
            </a:xfrm>
          </p:grpSpPr>
          <p:sp>
            <p:nvSpPr>
              <p:cNvPr id="133128" name="Text Box 14"/>
              <p:cNvSpPr txBox="1">
                <a:spLocks noChangeArrowheads="1"/>
              </p:cNvSpPr>
              <p:nvPr/>
            </p:nvSpPr>
            <p:spPr bwMode="auto">
              <a:xfrm>
                <a:off x="3060" y="3240"/>
                <a:ext cx="1035" cy="360"/>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Male</a:t>
                </a:r>
                <a:endParaRPr lang="en-US" altLang="en-US" sz="2400">
                  <a:latin typeface="Times New Roman" pitchFamily="18" charset="0"/>
                  <a:ea typeface="Batang" pitchFamily="18" charset="-127"/>
                </a:endParaRPr>
              </a:p>
            </p:txBody>
          </p:sp>
          <p:sp>
            <p:nvSpPr>
              <p:cNvPr id="133129" name="Text Box 15"/>
              <p:cNvSpPr txBox="1">
                <a:spLocks noChangeArrowheads="1"/>
              </p:cNvSpPr>
              <p:nvPr/>
            </p:nvSpPr>
            <p:spPr bwMode="auto">
              <a:xfrm>
                <a:off x="4095" y="3240"/>
                <a:ext cx="1035" cy="360"/>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Male</a:t>
                </a:r>
                <a:endParaRPr lang="en-US" altLang="en-US" sz="2400">
                  <a:latin typeface="Times New Roman" pitchFamily="18" charset="0"/>
                  <a:ea typeface="Batang" pitchFamily="18" charset="-127"/>
                </a:endParaRPr>
              </a:p>
            </p:txBody>
          </p:sp>
          <p:sp>
            <p:nvSpPr>
              <p:cNvPr id="133130" name="Text Box 16"/>
              <p:cNvSpPr txBox="1">
                <a:spLocks noChangeArrowheads="1"/>
              </p:cNvSpPr>
              <p:nvPr/>
            </p:nvSpPr>
            <p:spPr bwMode="auto">
              <a:xfrm>
                <a:off x="5130" y="3240"/>
                <a:ext cx="1035" cy="360"/>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Female</a:t>
                </a:r>
                <a:endParaRPr lang="en-US" altLang="en-US" sz="2400">
                  <a:latin typeface="Times New Roman" pitchFamily="18" charset="0"/>
                  <a:ea typeface="Batang" pitchFamily="18" charset="-127"/>
                </a:endParaRPr>
              </a:p>
            </p:txBody>
          </p:sp>
          <p:sp>
            <p:nvSpPr>
              <p:cNvPr id="133131" name="Text Box 17"/>
              <p:cNvSpPr txBox="1">
                <a:spLocks noChangeArrowheads="1"/>
              </p:cNvSpPr>
              <p:nvPr/>
            </p:nvSpPr>
            <p:spPr bwMode="auto">
              <a:xfrm>
                <a:off x="6165" y="3240"/>
                <a:ext cx="1035" cy="360"/>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Male</a:t>
                </a:r>
                <a:endParaRPr lang="en-US" altLang="en-US" sz="2400">
                  <a:latin typeface="Times New Roman" pitchFamily="18" charset="0"/>
                  <a:ea typeface="Batang" pitchFamily="18" charset="-127"/>
                </a:endParaRPr>
              </a:p>
            </p:txBody>
          </p:sp>
          <p:sp>
            <p:nvSpPr>
              <p:cNvPr id="133132" name="Text Box 18"/>
              <p:cNvSpPr txBox="1">
                <a:spLocks noChangeArrowheads="1"/>
              </p:cNvSpPr>
              <p:nvPr/>
            </p:nvSpPr>
            <p:spPr bwMode="auto">
              <a:xfrm>
                <a:off x="7200" y="3240"/>
                <a:ext cx="1035" cy="360"/>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Male</a:t>
                </a:r>
                <a:endParaRPr lang="en-US" altLang="en-US" sz="2400">
                  <a:latin typeface="Times New Roman" pitchFamily="18" charset="0"/>
                  <a:ea typeface="Batang" pitchFamily="18" charset="-127"/>
                </a:endParaRPr>
              </a:p>
            </p:txBody>
          </p:sp>
          <p:sp>
            <p:nvSpPr>
              <p:cNvPr id="133133" name="Text Box 19"/>
              <p:cNvSpPr txBox="1">
                <a:spLocks noChangeArrowheads="1"/>
              </p:cNvSpPr>
              <p:nvPr/>
            </p:nvSpPr>
            <p:spPr bwMode="auto">
              <a:xfrm>
                <a:off x="8235" y="3240"/>
                <a:ext cx="1035" cy="360"/>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Female</a:t>
                </a:r>
                <a:endParaRPr lang="en-US" altLang="en-US" sz="2400">
                  <a:latin typeface="Times New Roman" pitchFamily="18" charset="0"/>
                  <a:ea typeface="Batang" pitchFamily="18" charset="-127"/>
                </a:endParaRPr>
              </a:p>
            </p:txBody>
          </p:sp>
          <p:sp>
            <p:nvSpPr>
              <p:cNvPr id="133134" name="Text Box 20"/>
              <p:cNvSpPr txBox="1">
                <a:spLocks noChangeArrowheads="1"/>
              </p:cNvSpPr>
              <p:nvPr/>
            </p:nvSpPr>
            <p:spPr bwMode="auto">
              <a:xfrm>
                <a:off x="9270" y="3240"/>
                <a:ext cx="1035" cy="360"/>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Male</a:t>
                </a:r>
                <a:endParaRPr lang="en-US" altLang="en-US" sz="2400">
                  <a:latin typeface="Times New Roman" pitchFamily="18" charset="0"/>
                  <a:ea typeface="Batang" pitchFamily="18" charset="-127"/>
                </a:endParaRPr>
              </a:p>
            </p:txBody>
          </p:sp>
        </p:grpSp>
      </p:grpSp>
    </p:spTree>
    <p:extLst>
      <p:ext uri="{BB962C8B-B14F-4D97-AF65-F5344CB8AC3E}">
        <p14:creationId xmlns:p14="http://schemas.microsoft.com/office/powerpoint/2010/main" val="28987617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86767D4F-9564-40ED-A0C7-886F7B805AD7}" type="slidenum">
              <a:rPr lang="en-US" altLang="en-US"/>
              <a:pPr/>
              <a:t>127</a:t>
            </a:fld>
            <a:endParaRPr lang="en-US" altLang="en-US"/>
          </a:p>
        </p:txBody>
      </p:sp>
      <p:sp>
        <p:nvSpPr>
          <p:cNvPr id="134147" name="Rectangle 2"/>
          <p:cNvSpPr>
            <a:spLocks noGrp="1" noChangeArrowheads="1"/>
          </p:cNvSpPr>
          <p:nvPr>
            <p:ph type="title"/>
          </p:nvPr>
        </p:nvSpPr>
        <p:spPr>
          <a:xfrm>
            <a:off x="457200" y="274638"/>
            <a:ext cx="8229600" cy="411162"/>
          </a:xfrm>
        </p:spPr>
        <p:txBody>
          <a:bodyPr/>
          <a:lstStyle/>
          <a:p>
            <a:r>
              <a:rPr lang="en-US" altLang="en-US" sz="3200" smtClean="0">
                <a:latin typeface="Times New Roman" pitchFamily="18" charset="0"/>
              </a:rPr>
              <a:t>Priority queue enqueue and dequeue operations</a:t>
            </a:r>
          </a:p>
        </p:txBody>
      </p:sp>
      <p:sp>
        <p:nvSpPr>
          <p:cNvPr id="134148" name="Rectangle 3"/>
          <p:cNvSpPr>
            <a:spLocks noGrp="1" noChangeArrowheads="1"/>
          </p:cNvSpPr>
          <p:nvPr>
            <p:ph type="body" idx="1"/>
          </p:nvPr>
        </p:nvSpPr>
        <p:spPr>
          <a:xfrm>
            <a:off x="457200" y="990600"/>
            <a:ext cx="8229600" cy="5334000"/>
          </a:xfrm>
        </p:spPr>
        <p:txBody>
          <a:bodyPr/>
          <a:lstStyle/>
          <a:p>
            <a:r>
              <a:rPr lang="en-US" altLang="en-US" sz="2400" b="1" smtClean="0">
                <a:latin typeface="Times New Roman" pitchFamily="18" charset="0"/>
              </a:rPr>
              <a:t>Dequeue() deletes Aster</a:t>
            </a:r>
          </a:p>
          <a:p>
            <a:endParaRPr lang="en-US" altLang="en-US" sz="2400" smtClean="0">
              <a:latin typeface="Times New Roman" pitchFamily="18" charset="0"/>
            </a:endParaRPr>
          </a:p>
          <a:p>
            <a:endParaRPr lang="en-US" altLang="en-US" smtClean="0"/>
          </a:p>
          <a:p>
            <a:endParaRPr lang="en-US" altLang="en-US" smtClean="0"/>
          </a:p>
          <a:p>
            <a:r>
              <a:rPr lang="en-US" altLang="en-US" sz="2400" b="1" smtClean="0"/>
              <a:t>Dequeue() deletes Meron</a:t>
            </a:r>
          </a:p>
          <a:p>
            <a:endParaRPr lang="en-US" altLang="en-US" sz="2400" b="1" smtClean="0"/>
          </a:p>
          <a:p>
            <a:endParaRPr lang="en-US" altLang="en-US" smtClean="0"/>
          </a:p>
          <a:p>
            <a:endParaRPr lang="en-US" altLang="en-US" smtClean="0"/>
          </a:p>
          <a:p>
            <a:r>
              <a:rPr lang="en-US" altLang="en-US" sz="2400" smtClean="0">
                <a:latin typeface="Times New Roman" pitchFamily="18" charset="0"/>
              </a:rPr>
              <a:t>Now the queue has data having equal priority and dequeue operation deletes the front element like in the case of ordinary queues.</a:t>
            </a:r>
            <a:endParaRPr lang="en-US" altLang="en-US" sz="2400" smtClean="0"/>
          </a:p>
        </p:txBody>
      </p:sp>
      <p:grpSp>
        <p:nvGrpSpPr>
          <p:cNvPr id="134149" name="Group 38"/>
          <p:cNvGrpSpPr>
            <a:grpSpLocks/>
          </p:cNvGrpSpPr>
          <p:nvPr/>
        </p:nvGrpSpPr>
        <p:grpSpPr bwMode="auto">
          <a:xfrm>
            <a:off x="762000" y="1676400"/>
            <a:ext cx="7924800" cy="1066800"/>
            <a:chOff x="3465" y="4860"/>
            <a:chExt cx="6120" cy="528"/>
          </a:xfrm>
        </p:grpSpPr>
        <p:sp>
          <p:nvSpPr>
            <p:cNvPr id="134161" name="Text Box 39"/>
            <p:cNvSpPr txBox="1">
              <a:spLocks noChangeArrowheads="1"/>
            </p:cNvSpPr>
            <p:nvPr/>
          </p:nvSpPr>
          <p:spPr bwMode="auto">
            <a:xfrm>
              <a:off x="3465" y="4860"/>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Abebe</a:t>
              </a:r>
              <a:endParaRPr lang="en-US" altLang="en-US" sz="2400">
                <a:latin typeface="Times New Roman" pitchFamily="18" charset="0"/>
              </a:endParaRPr>
            </a:p>
          </p:txBody>
        </p:sp>
        <p:sp>
          <p:nvSpPr>
            <p:cNvPr id="134162" name="Text Box 40"/>
            <p:cNvSpPr txBox="1">
              <a:spLocks noChangeArrowheads="1"/>
            </p:cNvSpPr>
            <p:nvPr/>
          </p:nvSpPr>
          <p:spPr bwMode="auto">
            <a:xfrm>
              <a:off x="4500" y="4860"/>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Alemu</a:t>
              </a:r>
              <a:endParaRPr lang="en-US" altLang="en-US" sz="2400">
                <a:latin typeface="Times New Roman" pitchFamily="18" charset="0"/>
                <a:ea typeface="Batang" pitchFamily="18" charset="-127"/>
              </a:endParaRPr>
            </a:p>
          </p:txBody>
        </p:sp>
        <p:sp>
          <p:nvSpPr>
            <p:cNvPr id="134163" name="Text Box 41"/>
            <p:cNvSpPr txBox="1">
              <a:spLocks noChangeArrowheads="1"/>
            </p:cNvSpPr>
            <p:nvPr/>
          </p:nvSpPr>
          <p:spPr bwMode="auto">
            <a:xfrm>
              <a:off x="5445" y="4860"/>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Belay</a:t>
              </a:r>
              <a:endParaRPr lang="en-US" altLang="en-US" sz="2400">
                <a:latin typeface="Times New Roman" pitchFamily="18" charset="0"/>
                <a:ea typeface="Batang" pitchFamily="18" charset="-127"/>
              </a:endParaRPr>
            </a:p>
          </p:txBody>
        </p:sp>
        <p:sp>
          <p:nvSpPr>
            <p:cNvPr id="134164" name="Text Box 42"/>
            <p:cNvSpPr txBox="1">
              <a:spLocks noChangeArrowheads="1"/>
            </p:cNvSpPr>
            <p:nvPr/>
          </p:nvSpPr>
          <p:spPr bwMode="auto">
            <a:xfrm>
              <a:off x="6480" y="4860"/>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Kedir</a:t>
              </a:r>
              <a:endParaRPr lang="en-US" altLang="en-US" sz="2400">
                <a:latin typeface="Times New Roman" pitchFamily="18" charset="0"/>
                <a:ea typeface="Batang" pitchFamily="18" charset="-127"/>
              </a:endParaRPr>
            </a:p>
          </p:txBody>
        </p:sp>
        <p:sp>
          <p:nvSpPr>
            <p:cNvPr id="134165" name="Text Box 43"/>
            <p:cNvSpPr txBox="1">
              <a:spLocks noChangeArrowheads="1"/>
            </p:cNvSpPr>
            <p:nvPr/>
          </p:nvSpPr>
          <p:spPr bwMode="auto">
            <a:xfrm>
              <a:off x="7515" y="4860"/>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Meron</a:t>
              </a:r>
              <a:endParaRPr lang="en-US" altLang="en-US" sz="2400">
                <a:latin typeface="Times New Roman" pitchFamily="18" charset="0"/>
                <a:ea typeface="Batang" pitchFamily="18" charset="-127"/>
              </a:endParaRPr>
            </a:p>
          </p:txBody>
        </p:sp>
        <p:sp>
          <p:nvSpPr>
            <p:cNvPr id="134166" name="Text Box 44"/>
            <p:cNvSpPr txBox="1">
              <a:spLocks noChangeArrowheads="1"/>
            </p:cNvSpPr>
            <p:nvPr/>
          </p:nvSpPr>
          <p:spPr bwMode="auto">
            <a:xfrm>
              <a:off x="8550" y="4860"/>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Yonas</a:t>
              </a:r>
              <a:endParaRPr lang="en-US" altLang="en-US" sz="2400">
                <a:latin typeface="Times New Roman" pitchFamily="18" charset="0"/>
                <a:ea typeface="Batang" pitchFamily="18" charset="-127"/>
              </a:endParaRPr>
            </a:p>
          </p:txBody>
        </p:sp>
        <p:sp>
          <p:nvSpPr>
            <p:cNvPr id="134167" name="Text Box 45"/>
            <p:cNvSpPr txBox="1">
              <a:spLocks noChangeArrowheads="1"/>
            </p:cNvSpPr>
            <p:nvPr/>
          </p:nvSpPr>
          <p:spPr bwMode="auto">
            <a:xfrm>
              <a:off x="3465" y="5124"/>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Male</a:t>
              </a:r>
              <a:endParaRPr lang="en-US" altLang="en-US" sz="2400">
                <a:latin typeface="Times New Roman" pitchFamily="18" charset="0"/>
                <a:ea typeface="Batang" pitchFamily="18" charset="-127"/>
              </a:endParaRPr>
            </a:p>
          </p:txBody>
        </p:sp>
        <p:sp>
          <p:nvSpPr>
            <p:cNvPr id="134168" name="Text Box 46"/>
            <p:cNvSpPr txBox="1">
              <a:spLocks noChangeArrowheads="1"/>
            </p:cNvSpPr>
            <p:nvPr/>
          </p:nvSpPr>
          <p:spPr bwMode="auto">
            <a:xfrm>
              <a:off x="4500" y="5124"/>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Male</a:t>
              </a:r>
              <a:endParaRPr lang="en-US" altLang="en-US" sz="2400">
                <a:latin typeface="Times New Roman" pitchFamily="18" charset="0"/>
                <a:ea typeface="Batang" pitchFamily="18" charset="-127"/>
              </a:endParaRPr>
            </a:p>
          </p:txBody>
        </p:sp>
        <p:sp>
          <p:nvSpPr>
            <p:cNvPr id="134169" name="Text Box 47"/>
            <p:cNvSpPr txBox="1">
              <a:spLocks noChangeArrowheads="1"/>
            </p:cNvSpPr>
            <p:nvPr/>
          </p:nvSpPr>
          <p:spPr bwMode="auto">
            <a:xfrm>
              <a:off x="5445" y="5124"/>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Male</a:t>
              </a:r>
              <a:endParaRPr lang="en-US" altLang="en-US" sz="2400">
                <a:latin typeface="Times New Roman" pitchFamily="18" charset="0"/>
                <a:ea typeface="Batang" pitchFamily="18" charset="-127"/>
              </a:endParaRPr>
            </a:p>
          </p:txBody>
        </p:sp>
        <p:sp>
          <p:nvSpPr>
            <p:cNvPr id="134170" name="Text Box 48"/>
            <p:cNvSpPr txBox="1">
              <a:spLocks noChangeArrowheads="1"/>
            </p:cNvSpPr>
            <p:nvPr/>
          </p:nvSpPr>
          <p:spPr bwMode="auto">
            <a:xfrm>
              <a:off x="6480" y="5124"/>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Male</a:t>
              </a:r>
              <a:endParaRPr lang="en-US" altLang="en-US" sz="2400">
                <a:latin typeface="Times New Roman" pitchFamily="18" charset="0"/>
                <a:ea typeface="Batang" pitchFamily="18" charset="-127"/>
              </a:endParaRPr>
            </a:p>
          </p:txBody>
        </p:sp>
        <p:sp>
          <p:nvSpPr>
            <p:cNvPr id="134171" name="Text Box 49"/>
            <p:cNvSpPr txBox="1">
              <a:spLocks noChangeArrowheads="1"/>
            </p:cNvSpPr>
            <p:nvPr/>
          </p:nvSpPr>
          <p:spPr bwMode="auto">
            <a:xfrm>
              <a:off x="7515" y="5124"/>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Female</a:t>
              </a:r>
              <a:endParaRPr lang="en-US" altLang="en-US" sz="2400">
                <a:latin typeface="Times New Roman" pitchFamily="18" charset="0"/>
                <a:ea typeface="Batang" pitchFamily="18" charset="-127"/>
              </a:endParaRPr>
            </a:p>
          </p:txBody>
        </p:sp>
        <p:sp>
          <p:nvSpPr>
            <p:cNvPr id="134172" name="Text Box 50"/>
            <p:cNvSpPr txBox="1">
              <a:spLocks noChangeArrowheads="1"/>
            </p:cNvSpPr>
            <p:nvPr/>
          </p:nvSpPr>
          <p:spPr bwMode="auto">
            <a:xfrm>
              <a:off x="8550" y="5124"/>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Male</a:t>
              </a:r>
              <a:endParaRPr lang="en-US" altLang="en-US" sz="2400">
                <a:latin typeface="Times New Roman" pitchFamily="18" charset="0"/>
                <a:ea typeface="Batang" pitchFamily="18" charset="-127"/>
              </a:endParaRPr>
            </a:p>
          </p:txBody>
        </p:sp>
      </p:grpSp>
      <p:grpSp>
        <p:nvGrpSpPr>
          <p:cNvPr id="134150" name="Group 51"/>
          <p:cNvGrpSpPr>
            <a:grpSpLocks/>
          </p:cNvGrpSpPr>
          <p:nvPr/>
        </p:nvGrpSpPr>
        <p:grpSpPr bwMode="auto">
          <a:xfrm>
            <a:off x="609600" y="3810000"/>
            <a:ext cx="8153400" cy="914400"/>
            <a:chOff x="3420" y="5760"/>
            <a:chExt cx="5085" cy="528"/>
          </a:xfrm>
        </p:grpSpPr>
        <p:sp>
          <p:nvSpPr>
            <p:cNvPr id="134151" name="Text Box 52"/>
            <p:cNvSpPr txBox="1">
              <a:spLocks noChangeArrowheads="1"/>
            </p:cNvSpPr>
            <p:nvPr/>
          </p:nvSpPr>
          <p:spPr bwMode="auto">
            <a:xfrm>
              <a:off x="3420" y="5760"/>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Abebe</a:t>
              </a:r>
              <a:endParaRPr lang="en-US" altLang="en-US" sz="2400">
                <a:latin typeface="Times New Roman" pitchFamily="18" charset="0"/>
                <a:ea typeface="Batang" pitchFamily="18" charset="-127"/>
              </a:endParaRPr>
            </a:p>
          </p:txBody>
        </p:sp>
        <p:sp>
          <p:nvSpPr>
            <p:cNvPr id="134152" name="Text Box 53"/>
            <p:cNvSpPr txBox="1">
              <a:spLocks noChangeArrowheads="1"/>
            </p:cNvSpPr>
            <p:nvPr/>
          </p:nvSpPr>
          <p:spPr bwMode="auto">
            <a:xfrm>
              <a:off x="4455" y="5760"/>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Alemu</a:t>
              </a:r>
              <a:endParaRPr lang="en-US" altLang="en-US" sz="2400">
                <a:latin typeface="Times New Roman" pitchFamily="18" charset="0"/>
                <a:ea typeface="Batang" pitchFamily="18" charset="-127"/>
              </a:endParaRPr>
            </a:p>
          </p:txBody>
        </p:sp>
        <p:sp>
          <p:nvSpPr>
            <p:cNvPr id="134153" name="Text Box 54"/>
            <p:cNvSpPr txBox="1">
              <a:spLocks noChangeArrowheads="1"/>
            </p:cNvSpPr>
            <p:nvPr/>
          </p:nvSpPr>
          <p:spPr bwMode="auto">
            <a:xfrm>
              <a:off x="5400" y="5760"/>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Belay</a:t>
              </a:r>
              <a:endParaRPr lang="en-US" altLang="en-US" sz="2400">
                <a:latin typeface="Times New Roman" pitchFamily="18" charset="0"/>
                <a:ea typeface="Batang" pitchFamily="18" charset="-127"/>
              </a:endParaRPr>
            </a:p>
          </p:txBody>
        </p:sp>
        <p:sp>
          <p:nvSpPr>
            <p:cNvPr id="134154" name="Text Box 55"/>
            <p:cNvSpPr txBox="1">
              <a:spLocks noChangeArrowheads="1"/>
            </p:cNvSpPr>
            <p:nvPr/>
          </p:nvSpPr>
          <p:spPr bwMode="auto">
            <a:xfrm>
              <a:off x="6435" y="5760"/>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Kedir</a:t>
              </a:r>
              <a:endParaRPr lang="en-US" altLang="en-US" sz="2400">
                <a:latin typeface="Times New Roman" pitchFamily="18" charset="0"/>
                <a:ea typeface="Batang" pitchFamily="18" charset="-127"/>
              </a:endParaRPr>
            </a:p>
          </p:txBody>
        </p:sp>
        <p:sp>
          <p:nvSpPr>
            <p:cNvPr id="134155" name="Text Box 56"/>
            <p:cNvSpPr txBox="1">
              <a:spLocks noChangeArrowheads="1"/>
            </p:cNvSpPr>
            <p:nvPr/>
          </p:nvSpPr>
          <p:spPr bwMode="auto">
            <a:xfrm>
              <a:off x="7470" y="5760"/>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Yonas</a:t>
              </a:r>
              <a:r>
                <a:rPr lang="en-US" altLang="ko-KR" sz="1200">
                  <a:latin typeface="Times New Roman" pitchFamily="18" charset="0"/>
                  <a:ea typeface="Batang" pitchFamily="18" charset="-127"/>
                </a:rPr>
                <a:t> </a:t>
              </a:r>
              <a:endParaRPr lang="en-US" altLang="en-US"/>
            </a:p>
          </p:txBody>
        </p:sp>
        <p:sp>
          <p:nvSpPr>
            <p:cNvPr id="134156" name="Text Box 57"/>
            <p:cNvSpPr txBox="1">
              <a:spLocks noChangeArrowheads="1"/>
            </p:cNvSpPr>
            <p:nvPr/>
          </p:nvSpPr>
          <p:spPr bwMode="auto">
            <a:xfrm>
              <a:off x="3420" y="6024"/>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Male</a:t>
              </a:r>
              <a:endParaRPr lang="en-US" altLang="en-US" sz="2400">
                <a:latin typeface="Times New Roman" pitchFamily="18" charset="0"/>
                <a:ea typeface="Batang" pitchFamily="18" charset="-127"/>
              </a:endParaRPr>
            </a:p>
          </p:txBody>
        </p:sp>
        <p:sp>
          <p:nvSpPr>
            <p:cNvPr id="134157" name="Text Box 58"/>
            <p:cNvSpPr txBox="1">
              <a:spLocks noChangeArrowheads="1"/>
            </p:cNvSpPr>
            <p:nvPr/>
          </p:nvSpPr>
          <p:spPr bwMode="auto">
            <a:xfrm>
              <a:off x="4455" y="6024"/>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Male</a:t>
              </a:r>
              <a:endParaRPr lang="en-US" altLang="en-US" sz="2400">
                <a:latin typeface="Times New Roman" pitchFamily="18" charset="0"/>
                <a:ea typeface="Batang" pitchFamily="18" charset="-127"/>
              </a:endParaRPr>
            </a:p>
          </p:txBody>
        </p:sp>
        <p:sp>
          <p:nvSpPr>
            <p:cNvPr id="134158" name="Text Box 59"/>
            <p:cNvSpPr txBox="1">
              <a:spLocks noChangeArrowheads="1"/>
            </p:cNvSpPr>
            <p:nvPr/>
          </p:nvSpPr>
          <p:spPr bwMode="auto">
            <a:xfrm>
              <a:off x="5400" y="6024"/>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Male</a:t>
              </a:r>
              <a:endParaRPr lang="en-US" altLang="en-US" sz="2400">
                <a:latin typeface="Times New Roman" pitchFamily="18" charset="0"/>
                <a:ea typeface="Batang" pitchFamily="18" charset="-127"/>
              </a:endParaRPr>
            </a:p>
          </p:txBody>
        </p:sp>
        <p:sp>
          <p:nvSpPr>
            <p:cNvPr id="134159" name="Text Box 60"/>
            <p:cNvSpPr txBox="1">
              <a:spLocks noChangeArrowheads="1"/>
            </p:cNvSpPr>
            <p:nvPr/>
          </p:nvSpPr>
          <p:spPr bwMode="auto">
            <a:xfrm>
              <a:off x="6435" y="6024"/>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Male</a:t>
              </a:r>
              <a:endParaRPr lang="en-US" altLang="en-US" sz="2400">
                <a:latin typeface="Times New Roman" pitchFamily="18" charset="0"/>
                <a:ea typeface="Batang" pitchFamily="18" charset="-127"/>
              </a:endParaRPr>
            </a:p>
          </p:txBody>
        </p:sp>
        <p:sp>
          <p:nvSpPr>
            <p:cNvPr id="134160" name="Text Box 61"/>
            <p:cNvSpPr txBox="1">
              <a:spLocks noChangeArrowheads="1"/>
            </p:cNvSpPr>
            <p:nvPr/>
          </p:nvSpPr>
          <p:spPr bwMode="auto">
            <a:xfrm>
              <a:off x="7470" y="6024"/>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Male</a:t>
              </a:r>
              <a:endParaRPr lang="en-US" altLang="en-US" sz="2400">
                <a:latin typeface="Times New Roman" pitchFamily="18" charset="0"/>
                <a:ea typeface="Batang" pitchFamily="18" charset="-127"/>
              </a:endParaRPr>
            </a:p>
          </p:txBody>
        </p:sp>
      </p:grpSp>
    </p:spTree>
    <p:extLst>
      <p:ext uri="{BB962C8B-B14F-4D97-AF65-F5344CB8AC3E}">
        <p14:creationId xmlns:p14="http://schemas.microsoft.com/office/powerpoint/2010/main" val="216856850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22B5A23E-C36C-42B9-BED8-217A8DF60F11}" type="slidenum">
              <a:rPr lang="en-US" altLang="en-US"/>
              <a:pPr/>
              <a:t>128</a:t>
            </a:fld>
            <a:endParaRPr lang="en-US" altLang="en-US"/>
          </a:p>
        </p:txBody>
      </p:sp>
      <p:sp>
        <p:nvSpPr>
          <p:cNvPr id="135171" name="Rectangle 2"/>
          <p:cNvSpPr>
            <a:spLocks noGrp="1" noChangeArrowheads="1"/>
          </p:cNvSpPr>
          <p:nvPr>
            <p:ph type="title"/>
          </p:nvPr>
        </p:nvSpPr>
        <p:spPr>
          <a:xfrm>
            <a:off x="457200" y="274638"/>
            <a:ext cx="8229600" cy="258762"/>
          </a:xfrm>
        </p:spPr>
        <p:txBody>
          <a:bodyPr/>
          <a:lstStyle/>
          <a:p>
            <a:r>
              <a:rPr lang="en-US" altLang="en-US" sz="3200" smtClean="0">
                <a:latin typeface="Times New Roman" pitchFamily="18" charset="0"/>
              </a:rPr>
              <a:t>Priority queue enqueue and dequeue operations</a:t>
            </a:r>
          </a:p>
        </p:txBody>
      </p:sp>
      <p:sp>
        <p:nvSpPr>
          <p:cNvPr id="135172" name="Rectangle 3"/>
          <p:cNvSpPr>
            <a:spLocks noGrp="1" noChangeArrowheads="1"/>
          </p:cNvSpPr>
          <p:nvPr>
            <p:ph type="body" idx="1"/>
          </p:nvPr>
        </p:nvSpPr>
        <p:spPr>
          <a:xfrm>
            <a:off x="457200" y="685800"/>
            <a:ext cx="8229600" cy="5715000"/>
          </a:xfrm>
        </p:spPr>
        <p:txBody>
          <a:bodyPr/>
          <a:lstStyle/>
          <a:p>
            <a:endParaRPr lang="en-US" altLang="en-US" sz="2400" b="1" smtClean="0">
              <a:latin typeface="Times New Roman" pitchFamily="18" charset="0"/>
            </a:endParaRPr>
          </a:p>
          <a:p>
            <a:r>
              <a:rPr lang="en-US" altLang="en-US" sz="2400" b="1" smtClean="0">
                <a:latin typeface="Times New Roman" pitchFamily="18" charset="0"/>
              </a:rPr>
              <a:t>Dequeue() deletes Abebe</a:t>
            </a:r>
            <a:endParaRPr lang="en-US" altLang="en-US" sz="2400" smtClean="0">
              <a:latin typeface="Times New Roman" pitchFamily="18" charset="0"/>
            </a:endParaRPr>
          </a:p>
          <a:p>
            <a:endParaRPr lang="en-US" altLang="en-US" smtClean="0"/>
          </a:p>
          <a:p>
            <a:endParaRPr lang="en-US" altLang="en-US" smtClean="0"/>
          </a:p>
          <a:p>
            <a:endParaRPr lang="en-US" altLang="en-US" sz="2400" b="1" smtClean="0"/>
          </a:p>
          <a:p>
            <a:r>
              <a:rPr lang="en-US" altLang="en-US" sz="2400" b="1" smtClean="0"/>
              <a:t>Dequeue() deletes Alemu</a:t>
            </a:r>
          </a:p>
          <a:p>
            <a:endParaRPr lang="en-US" altLang="en-US" sz="2400" b="1" smtClean="0"/>
          </a:p>
          <a:p>
            <a:endParaRPr lang="en-US" altLang="en-US" smtClean="0"/>
          </a:p>
          <a:p>
            <a:endParaRPr lang="en-US" altLang="en-US" smtClean="0"/>
          </a:p>
          <a:p>
            <a:r>
              <a:rPr lang="en-US" altLang="en-US" sz="2400" smtClean="0">
                <a:latin typeface="Times New Roman" pitchFamily="18" charset="0"/>
              </a:rPr>
              <a:t>Thus, in the above example the implementation of the </a:t>
            </a:r>
            <a:r>
              <a:rPr lang="en-US" altLang="en-US" sz="2400" b="1" smtClean="0">
                <a:latin typeface="Times New Roman" pitchFamily="18" charset="0"/>
              </a:rPr>
              <a:t>dequeue operation need to be modified.</a:t>
            </a:r>
          </a:p>
        </p:txBody>
      </p:sp>
      <p:grpSp>
        <p:nvGrpSpPr>
          <p:cNvPr id="135173" name="Group 4"/>
          <p:cNvGrpSpPr>
            <a:grpSpLocks/>
          </p:cNvGrpSpPr>
          <p:nvPr/>
        </p:nvGrpSpPr>
        <p:grpSpPr bwMode="auto">
          <a:xfrm>
            <a:off x="1524000" y="1905000"/>
            <a:ext cx="5715000" cy="762000"/>
            <a:chOff x="3420" y="7943"/>
            <a:chExt cx="4050" cy="528"/>
          </a:xfrm>
        </p:grpSpPr>
        <p:sp>
          <p:nvSpPr>
            <p:cNvPr id="135181" name="Text Box 5"/>
            <p:cNvSpPr txBox="1">
              <a:spLocks noChangeArrowheads="1"/>
            </p:cNvSpPr>
            <p:nvPr/>
          </p:nvSpPr>
          <p:spPr bwMode="auto">
            <a:xfrm>
              <a:off x="3420" y="7943"/>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Alemu</a:t>
              </a:r>
              <a:endParaRPr lang="en-US" altLang="en-US" sz="2400"/>
            </a:p>
          </p:txBody>
        </p:sp>
        <p:sp>
          <p:nvSpPr>
            <p:cNvPr id="135182" name="Text Box 6"/>
            <p:cNvSpPr txBox="1">
              <a:spLocks noChangeArrowheads="1"/>
            </p:cNvSpPr>
            <p:nvPr/>
          </p:nvSpPr>
          <p:spPr bwMode="auto">
            <a:xfrm>
              <a:off x="4365" y="7943"/>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Belay</a:t>
              </a:r>
              <a:endParaRPr lang="en-US" altLang="en-US" sz="2400">
                <a:latin typeface="Times New Roman" pitchFamily="18" charset="0"/>
                <a:ea typeface="Batang" pitchFamily="18" charset="-127"/>
              </a:endParaRPr>
            </a:p>
          </p:txBody>
        </p:sp>
        <p:sp>
          <p:nvSpPr>
            <p:cNvPr id="135183" name="Text Box 7"/>
            <p:cNvSpPr txBox="1">
              <a:spLocks noChangeArrowheads="1"/>
            </p:cNvSpPr>
            <p:nvPr/>
          </p:nvSpPr>
          <p:spPr bwMode="auto">
            <a:xfrm>
              <a:off x="5400" y="7943"/>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Kedir</a:t>
              </a:r>
              <a:endParaRPr lang="en-US" altLang="en-US" sz="2400">
                <a:latin typeface="Times New Roman" pitchFamily="18" charset="0"/>
                <a:ea typeface="Batang" pitchFamily="18" charset="-127"/>
              </a:endParaRPr>
            </a:p>
          </p:txBody>
        </p:sp>
        <p:sp>
          <p:nvSpPr>
            <p:cNvPr id="135184" name="Text Box 8"/>
            <p:cNvSpPr txBox="1">
              <a:spLocks noChangeArrowheads="1"/>
            </p:cNvSpPr>
            <p:nvPr/>
          </p:nvSpPr>
          <p:spPr bwMode="auto">
            <a:xfrm>
              <a:off x="6435" y="7943"/>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Yonas</a:t>
              </a:r>
            </a:p>
            <a:p>
              <a:endParaRPr lang="en-US" altLang="en-US"/>
            </a:p>
          </p:txBody>
        </p:sp>
        <p:sp>
          <p:nvSpPr>
            <p:cNvPr id="135185" name="Text Box 9"/>
            <p:cNvSpPr txBox="1">
              <a:spLocks noChangeArrowheads="1"/>
            </p:cNvSpPr>
            <p:nvPr/>
          </p:nvSpPr>
          <p:spPr bwMode="auto">
            <a:xfrm>
              <a:off x="3420" y="8207"/>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Male</a:t>
              </a:r>
              <a:endParaRPr lang="en-US" altLang="en-US" sz="2400">
                <a:latin typeface="Times New Roman" pitchFamily="18" charset="0"/>
                <a:ea typeface="Batang" pitchFamily="18" charset="-127"/>
              </a:endParaRPr>
            </a:p>
          </p:txBody>
        </p:sp>
        <p:sp>
          <p:nvSpPr>
            <p:cNvPr id="135186" name="Text Box 10"/>
            <p:cNvSpPr txBox="1">
              <a:spLocks noChangeArrowheads="1"/>
            </p:cNvSpPr>
            <p:nvPr/>
          </p:nvSpPr>
          <p:spPr bwMode="auto">
            <a:xfrm>
              <a:off x="4365" y="8207"/>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Male</a:t>
              </a:r>
              <a:endParaRPr lang="en-US" altLang="en-US" sz="2400">
                <a:latin typeface="Times New Roman" pitchFamily="18" charset="0"/>
                <a:ea typeface="Batang" pitchFamily="18" charset="-127"/>
              </a:endParaRPr>
            </a:p>
          </p:txBody>
        </p:sp>
        <p:sp>
          <p:nvSpPr>
            <p:cNvPr id="135187" name="Text Box 11"/>
            <p:cNvSpPr txBox="1">
              <a:spLocks noChangeArrowheads="1"/>
            </p:cNvSpPr>
            <p:nvPr/>
          </p:nvSpPr>
          <p:spPr bwMode="auto">
            <a:xfrm>
              <a:off x="5400" y="8207"/>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Male</a:t>
              </a:r>
              <a:endParaRPr lang="en-US" altLang="en-US" sz="2400">
                <a:latin typeface="Times New Roman" pitchFamily="18" charset="0"/>
                <a:ea typeface="Batang" pitchFamily="18" charset="-127"/>
              </a:endParaRPr>
            </a:p>
          </p:txBody>
        </p:sp>
        <p:sp>
          <p:nvSpPr>
            <p:cNvPr id="135188" name="Text Box 12"/>
            <p:cNvSpPr txBox="1">
              <a:spLocks noChangeArrowheads="1"/>
            </p:cNvSpPr>
            <p:nvPr/>
          </p:nvSpPr>
          <p:spPr bwMode="auto">
            <a:xfrm>
              <a:off x="6435" y="8207"/>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Male</a:t>
              </a:r>
              <a:endParaRPr lang="en-US" altLang="en-US" sz="2400">
                <a:latin typeface="Times New Roman" pitchFamily="18" charset="0"/>
                <a:ea typeface="Batang" pitchFamily="18" charset="-127"/>
              </a:endParaRPr>
            </a:p>
          </p:txBody>
        </p:sp>
      </p:grpSp>
      <p:grpSp>
        <p:nvGrpSpPr>
          <p:cNvPr id="135174" name="Group 13"/>
          <p:cNvGrpSpPr>
            <a:grpSpLocks/>
          </p:cNvGrpSpPr>
          <p:nvPr/>
        </p:nvGrpSpPr>
        <p:grpSpPr bwMode="auto">
          <a:xfrm>
            <a:off x="1524000" y="4191000"/>
            <a:ext cx="6019800" cy="685800"/>
            <a:chOff x="3420" y="8100"/>
            <a:chExt cx="3105" cy="528"/>
          </a:xfrm>
        </p:grpSpPr>
        <p:sp>
          <p:nvSpPr>
            <p:cNvPr id="135175" name="Text Box 14"/>
            <p:cNvSpPr txBox="1">
              <a:spLocks noChangeArrowheads="1"/>
            </p:cNvSpPr>
            <p:nvPr/>
          </p:nvSpPr>
          <p:spPr bwMode="auto">
            <a:xfrm>
              <a:off x="3420" y="8100"/>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Belay</a:t>
              </a:r>
              <a:endParaRPr lang="en-US" altLang="en-US" sz="2400">
                <a:latin typeface="Times New Roman" pitchFamily="18" charset="0"/>
                <a:ea typeface="Batang" pitchFamily="18" charset="-127"/>
              </a:endParaRPr>
            </a:p>
          </p:txBody>
        </p:sp>
        <p:sp>
          <p:nvSpPr>
            <p:cNvPr id="135176" name="Text Box 15"/>
            <p:cNvSpPr txBox="1">
              <a:spLocks noChangeArrowheads="1"/>
            </p:cNvSpPr>
            <p:nvPr/>
          </p:nvSpPr>
          <p:spPr bwMode="auto">
            <a:xfrm>
              <a:off x="4455" y="8100"/>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Kedir</a:t>
              </a:r>
              <a:endParaRPr lang="en-US" altLang="en-US" sz="2400">
                <a:latin typeface="Times New Roman" pitchFamily="18" charset="0"/>
                <a:ea typeface="Batang" pitchFamily="18" charset="-127"/>
              </a:endParaRPr>
            </a:p>
          </p:txBody>
        </p:sp>
        <p:sp>
          <p:nvSpPr>
            <p:cNvPr id="135177" name="Text Box 16"/>
            <p:cNvSpPr txBox="1">
              <a:spLocks noChangeArrowheads="1"/>
            </p:cNvSpPr>
            <p:nvPr/>
          </p:nvSpPr>
          <p:spPr bwMode="auto">
            <a:xfrm>
              <a:off x="5490" y="8100"/>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Yonas</a:t>
              </a:r>
              <a:endParaRPr lang="en-US" altLang="en-US" sz="2400">
                <a:latin typeface="Times New Roman" pitchFamily="18" charset="0"/>
                <a:ea typeface="Batang" pitchFamily="18" charset="-127"/>
              </a:endParaRPr>
            </a:p>
          </p:txBody>
        </p:sp>
        <p:sp>
          <p:nvSpPr>
            <p:cNvPr id="135178" name="Text Box 17"/>
            <p:cNvSpPr txBox="1">
              <a:spLocks noChangeArrowheads="1"/>
            </p:cNvSpPr>
            <p:nvPr/>
          </p:nvSpPr>
          <p:spPr bwMode="auto">
            <a:xfrm>
              <a:off x="3420" y="8364"/>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Male</a:t>
              </a:r>
              <a:endParaRPr lang="en-US" altLang="en-US" sz="2400">
                <a:latin typeface="Times New Roman" pitchFamily="18" charset="0"/>
                <a:ea typeface="Batang" pitchFamily="18" charset="-127"/>
              </a:endParaRPr>
            </a:p>
          </p:txBody>
        </p:sp>
        <p:sp>
          <p:nvSpPr>
            <p:cNvPr id="135179" name="Text Box 18"/>
            <p:cNvSpPr txBox="1">
              <a:spLocks noChangeArrowheads="1"/>
            </p:cNvSpPr>
            <p:nvPr/>
          </p:nvSpPr>
          <p:spPr bwMode="auto">
            <a:xfrm>
              <a:off x="4455" y="8364"/>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Male</a:t>
              </a:r>
              <a:endParaRPr lang="en-US" altLang="en-US" sz="2400">
                <a:latin typeface="Times New Roman" pitchFamily="18" charset="0"/>
                <a:ea typeface="Batang" pitchFamily="18" charset="-127"/>
              </a:endParaRPr>
            </a:p>
          </p:txBody>
        </p:sp>
        <p:sp>
          <p:nvSpPr>
            <p:cNvPr id="135180" name="Text Box 19"/>
            <p:cNvSpPr txBox="1">
              <a:spLocks noChangeArrowheads="1"/>
            </p:cNvSpPr>
            <p:nvPr/>
          </p:nvSpPr>
          <p:spPr bwMode="auto">
            <a:xfrm>
              <a:off x="5490" y="8364"/>
              <a:ext cx="1035" cy="264"/>
            </a:xfrm>
            <a:prstGeom prst="rect">
              <a:avLst/>
            </a:prstGeom>
            <a:solidFill>
              <a:srgbClr val="FFFFFF"/>
            </a:solidFill>
            <a:ln w="9525">
              <a:solidFill>
                <a:srgbClr val="000000"/>
              </a:solidFill>
              <a:miter lim="800000"/>
              <a:headEnd/>
              <a:tailEnd/>
            </a:ln>
          </p:spPr>
          <p:txBody>
            <a:bodyPr tIns="0" bIns="0"/>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ko-KR" sz="2400">
                  <a:latin typeface="Times New Roman" pitchFamily="18" charset="0"/>
                  <a:ea typeface="Batang" pitchFamily="18" charset="-127"/>
                </a:rPr>
                <a:t>Male</a:t>
              </a:r>
              <a:endParaRPr lang="en-US" altLang="en-US" sz="2400">
                <a:latin typeface="Times New Roman" pitchFamily="18" charset="0"/>
                <a:ea typeface="Batang" pitchFamily="18" charset="-127"/>
              </a:endParaRPr>
            </a:p>
          </p:txBody>
        </p:sp>
      </p:grpSp>
    </p:spTree>
    <p:extLst>
      <p:ext uri="{BB962C8B-B14F-4D97-AF65-F5344CB8AC3E}">
        <p14:creationId xmlns:p14="http://schemas.microsoft.com/office/powerpoint/2010/main" val="306154475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FC42A4F9-2C27-47CF-BB9C-7A23A1955154}" type="slidenum">
              <a:rPr lang="en-US" altLang="en-US"/>
              <a:pPr/>
              <a:t>129</a:t>
            </a:fld>
            <a:endParaRPr lang="en-US" altLang="en-US"/>
          </a:p>
        </p:txBody>
      </p:sp>
      <p:sp>
        <p:nvSpPr>
          <p:cNvPr id="136195" name="Rectangle 2"/>
          <p:cNvSpPr>
            <a:spLocks noGrp="1" noChangeArrowheads="1"/>
          </p:cNvSpPr>
          <p:nvPr>
            <p:ph type="title"/>
          </p:nvPr>
        </p:nvSpPr>
        <p:spPr>
          <a:xfrm>
            <a:off x="457200" y="274638"/>
            <a:ext cx="8229600" cy="411162"/>
          </a:xfrm>
        </p:spPr>
        <p:txBody>
          <a:bodyPr/>
          <a:lstStyle/>
          <a:p>
            <a:r>
              <a:rPr lang="en-US" altLang="en-US" sz="3200" smtClean="0">
                <a:latin typeface="Times New Roman" pitchFamily="18" charset="0"/>
              </a:rPr>
              <a:t>Types of Priority queues</a:t>
            </a:r>
          </a:p>
        </p:txBody>
      </p:sp>
      <p:sp>
        <p:nvSpPr>
          <p:cNvPr id="136196" name="Rectangle 3"/>
          <p:cNvSpPr>
            <a:spLocks noGrp="1" noChangeArrowheads="1"/>
          </p:cNvSpPr>
          <p:nvPr>
            <p:ph type="body" idx="1"/>
          </p:nvPr>
        </p:nvSpPr>
        <p:spPr>
          <a:xfrm>
            <a:off x="457200" y="990600"/>
            <a:ext cx="8229600" cy="5562600"/>
          </a:xfrm>
        </p:spPr>
        <p:txBody>
          <a:bodyPr/>
          <a:lstStyle/>
          <a:p>
            <a:r>
              <a:rPr lang="en-US" altLang="en-US" sz="2400" smtClean="0">
                <a:latin typeface="Times New Roman" pitchFamily="18" charset="0"/>
              </a:rPr>
              <a:t>There are two types of priority queues, </a:t>
            </a:r>
            <a:r>
              <a:rPr lang="en-US" altLang="en-US" sz="2400" b="1" smtClean="0">
                <a:latin typeface="Times New Roman" pitchFamily="18" charset="0"/>
              </a:rPr>
              <a:t>ascending priority queue</a:t>
            </a:r>
            <a:r>
              <a:rPr lang="en-US" altLang="en-US" sz="2400" smtClean="0">
                <a:latin typeface="Times New Roman" pitchFamily="18" charset="0"/>
              </a:rPr>
              <a:t> and </a:t>
            </a:r>
            <a:r>
              <a:rPr lang="en-US" altLang="en-US" sz="2400" b="1" smtClean="0">
                <a:latin typeface="Times New Roman" pitchFamily="18" charset="0"/>
              </a:rPr>
              <a:t>descending priority queue</a:t>
            </a:r>
          </a:p>
        </p:txBody>
      </p:sp>
    </p:spTree>
    <p:extLst>
      <p:ext uri="{BB962C8B-B14F-4D97-AF65-F5344CB8AC3E}">
        <p14:creationId xmlns:p14="http://schemas.microsoft.com/office/powerpoint/2010/main" val="13251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4638"/>
            <a:ext cx="8229600" cy="487362"/>
          </a:xfrm>
        </p:spPr>
        <p:txBody>
          <a:bodyPr>
            <a:normAutofit fontScale="90000"/>
          </a:bodyPr>
          <a:lstStyle/>
          <a:p>
            <a:pPr eaLnBrk="1" hangingPunct="1"/>
            <a:r>
              <a:rPr lang="en-US" altLang="en-US" sz="4000" smtClean="0"/>
              <a:t>Array representation of Stacks</a:t>
            </a:r>
          </a:p>
        </p:txBody>
      </p:sp>
      <p:sp>
        <p:nvSpPr>
          <p:cNvPr id="34819" name="Rectangle 3"/>
          <p:cNvSpPr>
            <a:spLocks noGrp="1" noChangeArrowheads="1"/>
          </p:cNvSpPr>
          <p:nvPr>
            <p:ph type="body" idx="1"/>
          </p:nvPr>
        </p:nvSpPr>
        <p:spPr>
          <a:xfrm>
            <a:off x="457200" y="1066800"/>
            <a:ext cx="8229600" cy="5486400"/>
          </a:xfrm>
        </p:spPr>
        <p:txBody>
          <a:bodyPr/>
          <a:lstStyle/>
          <a:p>
            <a:pPr eaLnBrk="1" hangingPunct="1"/>
            <a:r>
              <a:rPr lang="en-US" altLang="en-US" sz="2400" smtClean="0"/>
              <a:t>The array acts as a stack</a:t>
            </a:r>
          </a:p>
          <a:p>
            <a:pPr eaLnBrk="1" hangingPunct="1"/>
            <a:endParaRPr lang="en-US" altLang="en-US" sz="2400" smtClean="0"/>
          </a:p>
          <a:p>
            <a:pPr eaLnBrk="1" hangingPunct="1"/>
            <a:r>
              <a:rPr lang="en-US" altLang="en-US" sz="2400" smtClean="0"/>
              <a:t>Let the array be called </a:t>
            </a:r>
            <a:r>
              <a:rPr lang="en-US" altLang="en-US" sz="2400" b="1" smtClean="0"/>
              <a:t>STACK</a:t>
            </a:r>
          </a:p>
          <a:p>
            <a:pPr eaLnBrk="1" hangingPunct="1"/>
            <a:endParaRPr lang="en-US" altLang="en-US" sz="2400" smtClean="0"/>
          </a:p>
          <a:p>
            <a:pPr eaLnBrk="1" hangingPunct="1"/>
            <a:r>
              <a:rPr lang="en-US" altLang="en-US" sz="2400" smtClean="0"/>
              <a:t>Let </a:t>
            </a:r>
            <a:r>
              <a:rPr lang="en-US" altLang="en-US" sz="2400" b="1" smtClean="0"/>
              <a:t>MAXSTK</a:t>
            </a:r>
          </a:p>
          <a:p>
            <a:pPr lvl="1" eaLnBrk="1" hangingPunct="1"/>
            <a:r>
              <a:rPr lang="en-US" altLang="en-US" sz="2400" smtClean="0"/>
              <a:t> be the maximum number of elements that can be held by the stack</a:t>
            </a:r>
          </a:p>
          <a:p>
            <a:pPr lvl="1" eaLnBrk="1" hangingPunct="1"/>
            <a:r>
              <a:rPr lang="en-US" altLang="en-US" sz="2400" smtClean="0"/>
              <a:t>Capacity of the stack</a:t>
            </a:r>
          </a:p>
          <a:p>
            <a:pPr lvl="1" eaLnBrk="1" hangingPunct="1"/>
            <a:r>
              <a:rPr lang="en-US" altLang="en-US" sz="2400" smtClean="0"/>
              <a:t>Array implementation requires this constant because it uses a fixed size array to hold the items of the stack</a:t>
            </a:r>
          </a:p>
          <a:p>
            <a:pPr lvl="1" eaLnBrk="1" hangingPunct="1"/>
            <a:r>
              <a:rPr lang="en-US" altLang="en-US" sz="2400" smtClean="0"/>
              <a:t>The linked list implementation will use dynamic memory instead and such a constant is not required</a:t>
            </a:r>
          </a:p>
        </p:txBody>
      </p:sp>
      <p:sp>
        <p:nvSpPr>
          <p:cNvPr id="34820"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F5974F7F-4E25-4F00-AFC7-1F97318F3F11}" type="slidenum">
              <a:rPr lang="en-US" altLang="en-US"/>
              <a:pPr/>
              <a:t>13</a:t>
            </a:fld>
            <a:endParaRPr lang="en-US" altLang="en-US"/>
          </a:p>
        </p:txBody>
      </p:sp>
    </p:spTree>
    <p:extLst>
      <p:ext uri="{BB962C8B-B14F-4D97-AF65-F5344CB8AC3E}">
        <p14:creationId xmlns:p14="http://schemas.microsoft.com/office/powerpoint/2010/main" val="190373760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910A513F-E7B4-491F-A1AA-D708EB859504}" type="slidenum">
              <a:rPr lang="en-US" altLang="en-US"/>
              <a:pPr/>
              <a:t>130</a:t>
            </a:fld>
            <a:endParaRPr lang="en-US" altLang="en-US"/>
          </a:p>
        </p:txBody>
      </p:sp>
      <p:sp>
        <p:nvSpPr>
          <p:cNvPr id="137219" name="Rectangle 2"/>
          <p:cNvSpPr>
            <a:spLocks noGrp="1" noChangeArrowheads="1"/>
          </p:cNvSpPr>
          <p:nvPr>
            <p:ph type="title"/>
          </p:nvPr>
        </p:nvSpPr>
        <p:spPr>
          <a:xfrm>
            <a:off x="457200" y="274638"/>
            <a:ext cx="8229600" cy="411162"/>
          </a:xfrm>
        </p:spPr>
        <p:txBody>
          <a:bodyPr/>
          <a:lstStyle/>
          <a:p>
            <a:r>
              <a:rPr lang="en-US" altLang="en-US" sz="3200" smtClean="0">
                <a:latin typeface="Times New Roman" pitchFamily="18" charset="0"/>
              </a:rPr>
              <a:t>Ascending Priority Queue</a:t>
            </a:r>
          </a:p>
        </p:txBody>
      </p:sp>
      <p:sp>
        <p:nvSpPr>
          <p:cNvPr id="137220" name="Rectangle 3"/>
          <p:cNvSpPr>
            <a:spLocks noGrp="1" noChangeArrowheads="1"/>
          </p:cNvSpPr>
          <p:nvPr>
            <p:ph type="body" idx="1"/>
          </p:nvPr>
        </p:nvSpPr>
        <p:spPr>
          <a:xfrm>
            <a:off x="381000" y="914400"/>
            <a:ext cx="8305800" cy="5638800"/>
          </a:xfrm>
        </p:spPr>
        <p:txBody>
          <a:bodyPr/>
          <a:lstStyle/>
          <a:p>
            <a:r>
              <a:rPr lang="en-US" altLang="en-US" sz="2400" smtClean="0">
                <a:latin typeface="Times New Roman" pitchFamily="18" charset="0"/>
              </a:rPr>
              <a:t>Is a collection of items into which items can be inserted arbitrarily and from which only the smallest item can be removed</a:t>
            </a:r>
          </a:p>
          <a:p>
            <a:pPr lvl="1"/>
            <a:endParaRPr lang="en-US" altLang="en-US" sz="2400" smtClean="0">
              <a:latin typeface="Times New Roman" pitchFamily="18" charset="0"/>
            </a:endParaRPr>
          </a:p>
          <a:p>
            <a:pPr lvl="1"/>
            <a:r>
              <a:rPr lang="en-US" altLang="en-US" sz="2400" smtClean="0">
                <a:latin typeface="Times New Roman" pitchFamily="18" charset="0"/>
              </a:rPr>
              <a:t>The operation enqueue(pq,x)  insrtes element x into the pq and</a:t>
            </a:r>
          </a:p>
          <a:p>
            <a:pPr lvl="1"/>
            <a:endParaRPr lang="en-US" altLang="en-US" sz="2400" smtClean="0">
              <a:latin typeface="Times New Roman" pitchFamily="18" charset="0"/>
            </a:endParaRPr>
          </a:p>
          <a:p>
            <a:pPr lvl="1"/>
            <a:r>
              <a:rPr lang="en-US" altLang="en-US" sz="2400" smtClean="0">
                <a:latin typeface="Times New Roman" pitchFamily="18" charset="0"/>
              </a:rPr>
              <a:t>The operation dequeue(pq) removes the minimum element from pq and returns its value the queue</a:t>
            </a:r>
          </a:p>
          <a:p>
            <a:endParaRPr lang="en-US" altLang="en-US" sz="2400" smtClean="0">
              <a:latin typeface="Times New Roman" pitchFamily="18" charset="0"/>
            </a:endParaRPr>
          </a:p>
        </p:txBody>
      </p:sp>
    </p:spTree>
    <p:extLst>
      <p:ext uri="{BB962C8B-B14F-4D97-AF65-F5344CB8AC3E}">
        <p14:creationId xmlns:p14="http://schemas.microsoft.com/office/powerpoint/2010/main" val="212324323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37E554A7-A95F-43EB-BBFB-04B054F85C7F}" type="slidenum">
              <a:rPr lang="en-US" altLang="en-US"/>
              <a:pPr/>
              <a:t>131</a:t>
            </a:fld>
            <a:endParaRPr lang="en-US" altLang="en-US"/>
          </a:p>
        </p:txBody>
      </p:sp>
      <p:sp>
        <p:nvSpPr>
          <p:cNvPr id="138243" name="Rectangle 2"/>
          <p:cNvSpPr>
            <a:spLocks noGrp="1" noChangeArrowheads="1"/>
          </p:cNvSpPr>
          <p:nvPr>
            <p:ph type="title"/>
          </p:nvPr>
        </p:nvSpPr>
        <p:spPr>
          <a:xfrm>
            <a:off x="457200" y="274638"/>
            <a:ext cx="8229600" cy="334962"/>
          </a:xfrm>
        </p:spPr>
        <p:txBody>
          <a:bodyPr/>
          <a:lstStyle/>
          <a:p>
            <a:r>
              <a:rPr lang="en-US" altLang="en-US" sz="3200" smtClean="0">
                <a:latin typeface="Times New Roman" pitchFamily="18" charset="0"/>
              </a:rPr>
              <a:t>Descending Priority Queue</a:t>
            </a:r>
          </a:p>
        </p:txBody>
      </p:sp>
      <p:sp>
        <p:nvSpPr>
          <p:cNvPr id="138244" name="Rectangle 3"/>
          <p:cNvSpPr>
            <a:spLocks noGrp="1" noChangeArrowheads="1"/>
          </p:cNvSpPr>
          <p:nvPr>
            <p:ph type="body" idx="1"/>
          </p:nvPr>
        </p:nvSpPr>
        <p:spPr>
          <a:xfrm>
            <a:off x="457200" y="914400"/>
            <a:ext cx="8229600" cy="5211763"/>
          </a:xfrm>
        </p:spPr>
        <p:txBody>
          <a:bodyPr/>
          <a:lstStyle/>
          <a:p>
            <a:r>
              <a:rPr lang="en-US" altLang="en-US" sz="2400" smtClean="0">
                <a:latin typeface="Times New Roman" pitchFamily="18" charset="0"/>
              </a:rPr>
              <a:t>Is a collection of items into which items can be inserted arbitrarily and from which only the largest item can be removed</a:t>
            </a:r>
          </a:p>
          <a:p>
            <a:pPr lvl="1"/>
            <a:endParaRPr lang="en-US" altLang="en-US" sz="2400" smtClean="0">
              <a:latin typeface="Times New Roman" pitchFamily="18" charset="0"/>
            </a:endParaRPr>
          </a:p>
          <a:p>
            <a:pPr lvl="1"/>
            <a:r>
              <a:rPr lang="en-US" altLang="en-US" sz="2400" smtClean="0">
                <a:latin typeface="Times New Roman" pitchFamily="18" charset="0"/>
              </a:rPr>
              <a:t>The operation enqueue(pq,x)  inserts element x into the pq and is logically identical with the enqueue(pq,x) operation for an ascending priority queue</a:t>
            </a:r>
          </a:p>
          <a:p>
            <a:pPr lvl="1"/>
            <a:endParaRPr lang="en-US" altLang="en-US" sz="2400" smtClean="0">
              <a:latin typeface="Times New Roman" pitchFamily="18" charset="0"/>
            </a:endParaRPr>
          </a:p>
          <a:p>
            <a:pPr lvl="1"/>
            <a:r>
              <a:rPr lang="en-US" altLang="en-US" sz="2400" smtClean="0">
                <a:latin typeface="Times New Roman" pitchFamily="18" charset="0"/>
              </a:rPr>
              <a:t>The operation dequeue(pq) removes the maximum element from pq and returns its value</a:t>
            </a:r>
          </a:p>
          <a:p>
            <a:endParaRPr lang="en-US" altLang="en-US" sz="2400" smtClean="0">
              <a:latin typeface="Times New Roman" pitchFamily="18" charset="0"/>
            </a:endParaRPr>
          </a:p>
          <a:p>
            <a:endParaRPr lang="en-US" altLang="en-US" smtClean="0"/>
          </a:p>
        </p:txBody>
      </p:sp>
    </p:spTree>
    <p:extLst>
      <p:ext uri="{BB962C8B-B14F-4D97-AF65-F5344CB8AC3E}">
        <p14:creationId xmlns:p14="http://schemas.microsoft.com/office/powerpoint/2010/main" val="260297842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122343CF-7814-4BD1-97E5-D1E80DDDDD63}" type="slidenum">
              <a:rPr lang="en-US" altLang="en-US"/>
              <a:pPr/>
              <a:t>132</a:t>
            </a:fld>
            <a:endParaRPr lang="en-US" altLang="en-US"/>
          </a:p>
        </p:txBody>
      </p:sp>
      <p:sp>
        <p:nvSpPr>
          <p:cNvPr id="139267" name="Rectangle 2"/>
          <p:cNvSpPr>
            <a:spLocks noGrp="1" noChangeArrowheads="1"/>
          </p:cNvSpPr>
          <p:nvPr>
            <p:ph type="title"/>
          </p:nvPr>
        </p:nvSpPr>
        <p:spPr>
          <a:xfrm>
            <a:off x="457200" y="274638"/>
            <a:ext cx="8229600" cy="334962"/>
          </a:xfrm>
        </p:spPr>
        <p:txBody>
          <a:bodyPr/>
          <a:lstStyle/>
          <a:p>
            <a:r>
              <a:rPr lang="en-US" altLang="en-US" sz="4000" smtClean="0"/>
              <a:t>Priority queue </a:t>
            </a:r>
          </a:p>
        </p:txBody>
      </p:sp>
      <p:sp>
        <p:nvSpPr>
          <p:cNvPr id="139268" name="Rectangle 3"/>
          <p:cNvSpPr>
            <a:spLocks noGrp="1" noChangeArrowheads="1"/>
          </p:cNvSpPr>
          <p:nvPr>
            <p:ph type="body" idx="1"/>
          </p:nvPr>
        </p:nvSpPr>
        <p:spPr>
          <a:xfrm>
            <a:off x="457200" y="914400"/>
            <a:ext cx="8229600" cy="5211763"/>
          </a:xfrm>
        </p:spPr>
        <p:txBody>
          <a:bodyPr/>
          <a:lstStyle/>
          <a:p>
            <a:r>
              <a:rPr lang="en-US" altLang="en-US" sz="2400" smtClean="0">
                <a:latin typeface="Times New Roman" pitchFamily="18" charset="0"/>
              </a:rPr>
              <a:t>Examples</a:t>
            </a:r>
          </a:p>
          <a:p>
            <a:pPr lvl="1"/>
            <a:r>
              <a:rPr lang="en-US" altLang="en-US" sz="2400" smtClean="0">
                <a:latin typeface="Times New Roman" pitchFamily="18" charset="0"/>
              </a:rPr>
              <a:t>Queue10.cpp (array implementation)</a:t>
            </a:r>
          </a:p>
          <a:p>
            <a:pPr lvl="1"/>
            <a:r>
              <a:rPr lang="en-US" altLang="en-US" sz="2400" smtClean="0">
                <a:latin typeface="Times New Roman" pitchFamily="18" charset="0"/>
              </a:rPr>
              <a:t>Queue11.cpp (ascending priority)</a:t>
            </a:r>
          </a:p>
          <a:p>
            <a:pPr lvl="2"/>
            <a:r>
              <a:rPr lang="en-US" altLang="en-US" smtClean="0">
                <a:latin typeface="Times New Roman" pitchFamily="18" charset="0"/>
              </a:rPr>
              <a:t>Linked list implementation</a:t>
            </a:r>
          </a:p>
          <a:p>
            <a:pPr lvl="1"/>
            <a:r>
              <a:rPr lang="en-US" altLang="en-US" sz="2400" smtClean="0">
                <a:latin typeface="Times New Roman" pitchFamily="18" charset="0"/>
              </a:rPr>
              <a:t>Queue12.cpp (descending priority)</a:t>
            </a:r>
          </a:p>
          <a:p>
            <a:pPr lvl="2"/>
            <a:r>
              <a:rPr lang="en-US" altLang="en-US" smtClean="0">
                <a:latin typeface="Times New Roman" pitchFamily="18" charset="0"/>
              </a:rPr>
              <a:t>Linked list implementation</a:t>
            </a:r>
          </a:p>
          <a:p>
            <a:pPr lvl="1"/>
            <a:r>
              <a:rPr lang="en-US" altLang="en-US" sz="2400" smtClean="0">
                <a:latin typeface="Times New Roman" pitchFamily="18" charset="0"/>
              </a:rPr>
              <a:t>Queue13.cpp</a:t>
            </a:r>
          </a:p>
          <a:p>
            <a:pPr lvl="2"/>
            <a:r>
              <a:rPr lang="en-US" altLang="en-US" smtClean="0">
                <a:latin typeface="Times New Roman" pitchFamily="18" charset="0"/>
              </a:rPr>
              <a:t>Linked list implementation</a:t>
            </a:r>
          </a:p>
          <a:p>
            <a:pPr lvl="1"/>
            <a:r>
              <a:rPr lang="en-US" altLang="en-US" sz="2400" smtClean="0">
                <a:latin typeface="Times New Roman" pitchFamily="18" charset="0"/>
              </a:rPr>
              <a:t>Queue14.cpp</a:t>
            </a:r>
          </a:p>
          <a:p>
            <a:pPr lvl="2"/>
            <a:r>
              <a:rPr lang="en-US" altLang="en-US" smtClean="0">
                <a:latin typeface="Times New Roman" pitchFamily="18" charset="0"/>
              </a:rPr>
              <a:t>Linked list implementation</a:t>
            </a:r>
          </a:p>
          <a:p>
            <a:pPr lvl="1"/>
            <a:r>
              <a:rPr lang="en-US" altLang="en-US" sz="2400" smtClean="0">
                <a:latin typeface="Times New Roman" pitchFamily="18" charset="0"/>
              </a:rPr>
              <a:t>Queue15.cpp</a:t>
            </a:r>
          </a:p>
          <a:p>
            <a:pPr lvl="2"/>
            <a:r>
              <a:rPr lang="en-US" altLang="en-US" smtClean="0">
                <a:latin typeface="Times New Roman" pitchFamily="18" charset="0"/>
              </a:rPr>
              <a:t>Linked list implementation</a:t>
            </a:r>
          </a:p>
        </p:txBody>
      </p:sp>
    </p:spTree>
    <p:extLst>
      <p:ext uri="{BB962C8B-B14F-4D97-AF65-F5344CB8AC3E}">
        <p14:creationId xmlns:p14="http://schemas.microsoft.com/office/powerpoint/2010/main" val="207748118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62FE75F5-BB62-48C9-B18A-4E45B4068C6A}" type="slidenum">
              <a:rPr lang="en-US" altLang="en-US"/>
              <a:pPr/>
              <a:t>133</a:t>
            </a:fld>
            <a:endParaRPr lang="en-US" altLang="en-US"/>
          </a:p>
        </p:txBody>
      </p:sp>
      <p:sp>
        <p:nvSpPr>
          <p:cNvPr id="140291" name="Rectangle 2"/>
          <p:cNvSpPr>
            <a:spLocks noGrp="1" noChangeArrowheads="1"/>
          </p:cNvSpPr>
          <p:nvPr>
            <p:ph type="title"/>
          </p:nvPr>
        </p:nvSpPr>
        <p:spPr>
          <a:xfrm>
            <a:off x="457200" y="274638"/>
            <a:ext cx="8229600" cy="411162"/>
          </a:xfrm>
        </p:spPr>
        <p:txBody>
          <a:bodyPr/>
          <a:lstStyle/>
          <a:p>
            <a:r>
              <a:rPr lang="en-US" altLang="en-US" sz="4000" smtClean="0"/>
              <a:t>Reading assignment</a:t>
            </a:r>
          </a:p>
        </p:txBody>
      </p:sp>
      <p:sp>
        <p:nvSpPr>
          <p:cNvPr id="140292" name="Rectangle 3"/>
          <p:cNvSpPr>
            <a:spLocks noGrp="1" noChangeArrowheads="1"/>
          </p:cNvSpPr>
          <p:nvPr>
            <p:ph type="body" idx="1"/>
          </p:nvPr>
        </p:nvSpPr>
        <p:spPr>
          <a:xfrm>
            <a:off x="457200" y="914400"/>
            <a:ext cx="8229600" cy="5211763"/>
          </a:xfrm>
        </p:spPr>
        <p:txBody>
          <a:bodyPr/>
          <a:lstStyle/>
          <a:p>
            <a:r>
              <a:rPr lang="en-US" altLang="en-US" sz="2400" smtClean="0">
                <a:latin typeface="Times New Roman" pitchFamily="18" charset="0"/>
              </a:rPr>
              <a:t>Demerging queues </a:t>
            </a:r>
          </a:p>
          <a:p>
            <a:endParaRPr lang="en-US" altLang="en-US" sz="2400" smtClean="0">
              <a:latin typeface="Times New Roman" pitchFamily="18" charset="0"/>
            </a:endParaRPr>
          </a:p>
          <a:p>
            <a:r>
              <a:rPr lang="en-US" altLang="en-US" sz="2400" smtClean="0">
                <a:latin typeface="Times New Roman" pitchFamily="18" charset="0"/>
              </a:rPr>
              <a:t>Merging queues</a:t>
            </a:r>
          </a:p>
          <a:p>
            <a:endParaRPr lang="en-US" altLang="en-US" sz="2400" smtClean="0">
              <a:latin typeface="Times New Roman" pitchFamily="18" charset="0"/>
            </a:endParaRPr>
          </a:p>
          <a:p>
            <a:r>
              <a:rPr lang="en-US" altLang="en-US" sz="2400" smtClean="0">
                <a:latin typeface="Times New Roman" pitchFamily="18" charset="0"/>
              </a:rPr>
              <a:t>Application of queues</a:t>
            </a:r>
          </a:p>
          <a:p>
            <a:pPr lvl="1"/>
            <a:endParaRPr lang="en-US" altLang="en-US" sz="2400" smtClean="0">
              <a:latin typeface="Times New Roman" pitchFamily="18" charset="0"/>
            </a:endParaRPr>
          </a:p>
          <a:p>
            <a:pPr lvl="1"/>
            <a:r>
              <a:rPr lang="en-US" altLang="en-US" sz="2400" smtClean="0">
                <a:latin typeface="Times New Roman" pitchFamily="18" charset="0"/>
              </a:rPr>
              <a:t>Page 61</a:t>
            </a:r>
          </a:p>
          <a:p>
            <a:endParaRPr lang="en-US" altLang="en-US" sz="2400" smtClean="0">
              <a:latin typeface="Times New Roman" pitchFamily="18" charset="0"/>
            </a:endParaRPr>
          </a:p>
        </p:txBody>
      </p:sp>
    </p:spTree>
    <p:extLst>
      <p:ext uri="{BB962C8B-B14F-4D97-AF65-F5344CB8AC3E}">
        <p14:creationId xmlns:p14="http://schemas.microsoft.com/office/powerpoint/2010/main" val="292519992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p:cNvSpPr>
          <p:nvPr>
            <p:ph type="title"/>
          </p:nvPr>
        </p:nvSpPr>
        <p:spPr/>
        <p:txBody>
          <a:bodyPr/>
          <a:lstStyle/>
          <a:p>
            <a:endParaRPr lang="en-US" smtClean="0"/>
          </a:p>
        </p:txBody>
      </p:sp>
      <p:sp>
        <p:nvSpPr>
          <p:cNvPr id="141315" name="Content Placeholder 2"/>
          <p:cNvSpPr>
            <a:spLocks noGrp="1"/>
          </p:cNvSpPr>
          <p:nvPr>
            <p:ph idx="1"/>
          </p:nvPr>
        </p:nvSpPr>
        <p:spPr/>
        <p:txBody>
          <a:bodyPr/>
          <a:lstStyle/>
          <a:p>
            <a:endParaRPr lang="en-US" smtClean="0"/>
          </a:p>
        </p:txBody>
      </p:sp>
      <p:sp>
        <p:nvSpPr>
          <p:cNvPr id="141316" name="Slide Number Placeholder 3"/>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AD74E524-95F0-46EB-A7F5-7FBCBD930AEC}" type="slidenum">
              <a:rPr lang="en-US" altLang="en-US"/>
              <a:pPr/>
              <a:t>134</a:t>
            </a:fld>
            <a:endParaRPr lang="en-US" altLang="en-US"/>
          </a:p>
        </p:txBody>
      </p:sp>
    </p:spTree>
    <p:extLst>
      <p:ext uri="{BB962C8B-B14F-4D97-AF65-F5344CB8AC3E}">
        <p14:creationId xmlns:p14="http://schemas.microsoft.com/office/powerpoint/2010/main" val="196662777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p:cNvSpPr>
          <p:nvPr>
            <p:ph type="title"/>
          </p:nvPr>
        </p:nvSpPr>
        <p:spPr/>
        <p:txBody>
          <a:bodyPr/>
          <a:lstStyle/>
          <a:p>
            <a:endParaRPr lang="en-US" smtClean="0"/>
          </a:p>
        </p:txBody>
      </p:sp>
      <p:sp>
        <p:nvSpPr>
          <p:cNvPr id="141315" name="Content Placeholder 2"/>
          <p:cNvSpPr>
            <a:spLocks noGrp="1"/>
          </p:cNvSpPr>
          <p:nvPr>
            <p:ph idx="1"/>
          </p:nvPr>
        </p:nvSpPr>
        <p:spPr/>
        <p:txBody>
          <a:bodyPr/>
          <a:lstStyle/>
          <a:p>
            <a:endParaRPr lang="en-US" smtClean="0"/>
          </a:p>
        </p:txBody>
      </p:sp>
      <p:sp>
        <p:nvSpPr>
          <p:cNvPr id="141316" name="Slide Number Placeholder 3"/>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AD74E524-95F0-46EB-A7F5-7FBCBD930AEC}" type="slidenum">
              <a:rPr lang="en-US" altLang="en-US"/>
              <a:pPr/>
              <a:t>135</a:t>
            </a:fld>
            <a:endParaRPr lang="en-US" altLang="en-US"/>
          </a:p>
        </p:txBody>
      </p:sp>
    </p:spTree>
    <p:extLst>
      <p:ext uri="{BB962C8B-B14F-4D97-AF65-F5344CB8AC3E}">
        <p14:creationId xmlns:p14="http://schemas.microsoft.com/office/powerpoint/2010/main" val="307898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74638"/>
            <a:ext cx="8229600" cy="411162"/>
          </a:xfrm>
        </p:spPr>
        <p:txBody>
          <a:bodyPr>
            <a:normAutofit fontScale="90000"/>
          </a:bodyPr>
          <a:lstStyle/>
          <a:p>
            <a:pPr eaLnBrk="1" hangingPunct="1"/>
            <a:r>
              <a:rPr lang="en-US" altLang="en-US" sz="4000" smtClean="0"/>
              <a:t>Array representation of Stacks</a:t>
            </a:r>
          </a:p>
        </p:txBody>
      </p:sp>
      <p:sp>
        <p:nvSpPr>
          <p:cNvPr id="35843" name="Rectangle 3"/>
          <p:cNvSpPr>
            <a:spLocks noGrp="1" noChangeArrowheads="1"/>
          </p:cNvSpPr>
          <p:nvPr>
            <p:ph type="body" idx="1"/>
          </p:nvPr>
        </p:nvSpPr>
        <p:spPr>
          <a:xfrm>
            <a:off x="457200" y="914400"/>
            <a:ext cx="8229600" cy="5562600"/>
          </a:xfrm>
        </p:spPr>
        <p:txBody>
          <a:bodyPr/>
          <a:lstStyle/>
          <a:p>
            <a:pPr eaLnBrk="1" hangingPunct="1"/>
            <a:r>
              <a:rPr lang="en-US" altLang="en-US" sz="2400" smtClean="0"/>
              <a:t>Suppose the stack has the following data structure (or definition)</a:t>
            </a:r>
          </a:p>
          <a:p>
            <a:pPr eaLnBrk="1" hangingPunct="1">
              <a:buFontTx/>
              <a:buNone/>
            </a:pPr>
            <a:r>
              <a:rPr lang="en-US" altLang="en-US" sz="2400" smtClean="0"/>
              <a:t>		</a:t>
            </a:r>
          </a:p>
          <a:p>
            <a:pPr eaLnBrk="1" hangingPunct="1">
              <a:buFontTx/>
              <a:buNone/>
            </a:pPr>
            <a:r>
              <a:rPr lang="en-US" altLang="en-US" sz="2400" smtClean="0"/>
              <a:t>		int STACK[MAXSTK];</a:t>
            </a:r>
          </a:p>
          <a:p>
            <a:pPr eaLnBrk="1" hangingPunct="1"/>
            <a:endParaRPr lang="en-US" altLang="en-US" sz="2400" smtClean="0"/>
          </a:p>
          <a:p>
            <a:pPr eaLnBrk="1" hangingPunct="1"/>
            <a:r>
              <a:rPr lang="en-US" altLang="en-US" sz="2400" smtClean="0"/>
              <a:t>We should have a an integer variable ( or pointer variable) that points to the top element in the stack</a:t>
            </a:r>
          </a:p>
          <a:p>
            <a:pPr eaLnBrk="1" hangingPunct="1"/>
            <a:endParaRPr lang="en-US" altLang="en-US" sz="2400" smtClean="0"/>
          </a:p>
          <a:p>
            <a:pPr eaLnBrk="1" hangingPunct="1"/>
            <a:r>
              <a:rPr lang="en-US" altLang="en-US" sz="2400" smtClean="0"/>
              <a:t>Call this variable </a:t>
            </a:r>
            <a:r>
              <a:rPr lang="en-US" altLang="en-US" sz="2400" b="1" smtClean="0"/>
              <a:t>TOP</a:t>
            </a:r>
          </a:p>
          <a:p>
            <a:pPr eaLnBrk="1" hangingPunct="1"/>
            <a:endParaRPr lang="en-US" altLang="en-US" sz="2400" smtClean="0"/>
          </a:p>
          <a:p>
            <a:pPr eaLnBrk="1" hangingPunct="1"/>
            <a:r>
              <a:rPr lang="en-US" altLang="en-US" sz="2400" smtClean="0"/>
              <a:t>This implies TOP will contain the </a:t>
            </a:r>
            <a:r>
              <a:rPr lang="en-US" altLang="en-US" sz="2400" b="1" smtClean="0"/>
              <a:t>index of the top element of the stack</a:t>
            </a:r>
          </a:p>
          <a:p>
            <a:pPr eaLnBrk="1" hangingPunct="1"/>
            <a:endParaRPr lang="en-US" altLang="en-US" sz="2400" b="1" smtClean="0"/>
          </a:p>
        </p:txBody>
      </p:sp>
      <p:sp>
        <p:nvSpPr>
          <p:cNvPr id="35844"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C44A6486-B4FD-4BBC-B9EC-1876FBAFBD46}" type="slidenum">
              <a:rPr lang="en-US" altLang="en-US"/>
              <a:pPr/>
              <a:t>14</a:t>
            </a:fld>
            <a:endParaRPr lang="en-US" altLang="en-US"/>
          </a:p>
        </p:txBody>
      </p:sp>
    </p:spTree>
    <p:extLst>
      <p:ext uri="{BB962C8B-B14F-4D97-AF65-F5344CB8AC3E}">
        <p14:creationId xmlns:p14="http://schemas.microsoft.com/office/powerpoint/2010/main" val="513460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4638"/>
            <a:ext cx="8229600" cy="334962"/>
          </a:xfrm>
        </p:spPr>
        <p:txBody>
          <a:bodyPr>
            <a:normAutofit fontScale="90000"/>
          </a:bodyPr>
          <a:lstStyle/>
          <a:p>
            <a:pPr eaLnBrk="1" hangingPunct="1"/>
            <a:r>
              <a:rPr lang="en-US" altLang="en-US" sz="4000" smtClean="0"/>
              <a:t>Array representation of Stacks</a:t>
            </a:r>
          </a:p>
        </p:txBody>
      </p:sp>
      <p:sp>
        <p:nvSpPr>
          <p:cNvPr id="36867" name="Rectangle 3"/>
          <p:cNvSpPr>
            <a:spLocks noGrp="1" noChangeArrowheads="1"/>
          </p:cNvSpPr>
          <p:nvPr>
            <p:ph type="body" idx="1"/>
          </p:nvPr>
        </p:nvSpPr>
        <p:spPr>
          <a:xfrm>
            <a:off x="304800" y="838200"/>
            <a:ext cx="8534400" cy="5638800"/>
          </a:xfrm>
        </p:spPr>
        <p:txBody>
          <a:bodyPr/>
          <a:lstStyle/>
          <a:p>
            <a:pPr eaLnBrk="1" hangingPunct="1">
              <a:lnSpc>
                <a:spcPct val="90000"/>
              </a:lnSpc>
            </a:pPr>
            <a:r>
              <a:rPr lang="en-US" altLang="en-US" sz="2400" smtClean="0"/>
              <a:t>At the beginning the </a:t>
            </a:r>
            <a:r>
              <a:rPr lang="en-US" altLang="en-US" sz="2400" b="1" smtClean="0"/>
              <a:t>TOP variable (or pointer) must be initialized with -1</a:t>
            </a:r>
          </a:p>
          <a:p>
            <a:pPr eaLnBrk="1" hangingPunct="1">
              <a:lnSpc>
                <a:spcPct val="90000"/>
              </a:lnSpc>
            </a:pPr>
            <a:endParaRPr lang="en-US" altLang="en-US" sz="2400" smtClean="0"/>
          </a:p>
          <a:p>
            <a:pPr eaLnBrk="1" hangingPunct="1">
              <a:lnSpc>
                <a:spcPct val="90000"/>
              </a:lnSpc>
            </a:pPr>
            <a:r>
              <a:rPr lang="en-US" altLang="en-US" sz="2400" smtClean="0"/>
              <a:t>That is, we have no element in the stack at the beginning</a:t>
            </a:r>
          </a:p>
          <a:p>
            <a:pPr eaLnBrk="1" hangingPunct="1">
              <a:lnSpc>
                <a:spcPct val="90000"/>
              </a:lnSpc>
              <a:buFontTx/>
              <a:buNone/>
            </a:pPr>
            <a:endParaRPr lang="en-US" altLang="en-US" sz="2400" smtClean="0"/>
          </a:p>
          <a:p>
            <a:pPr eaLnBrk="1" hangingPunct="1">
              <a:lnSpc>
                <a:spcPct val="90000"/>
              </a:lnSpc>
              <a:buFontTx/>
              <a:buNone/>
            </a:pPr>
            <a:r>
              <a:rPr lang="en-US" altLang="en-US" sz="2400" smtClean="0"/>
              <a:t>			</a:t>
            </a:r>
            <a:r>
              <a:rPr lang="en-US" altLang="en-US" sz="2400" b="1" smtClean="0"/>
              <a:t>int TOP = -1;</a:t>
            </a:r>
          </a:p>
          <a:p>
            <a:pPr eaLnBrk="1" hangingPunct="1">
              <a:lnSpc>
                <a:spcPct val="90000"/>
              </a:lnSpc>
            </a:pPr>
            <a:endParaRPr lang="en-US" altLang="en-US" sz="2400" b="1" smtClean="0"/>
          </a:p>
          <a:p>
            <a:pPr eaLnBrk="1" hangingPunct="1">
              <a:lnSpc>
                <a:spcPct val="90000"/>
              </a:lnSpc>
            </a:pPr>
            <a:r>
              <a:rPr lang="en-US" altLang="en-US" sz="2400" smtClean="0"/>
              <a:t>TOP also tells us the total number of elements in the STACK</a:t>
            </a:r>
          </a:p>
          <a:p>
            <a:pPr eaLnBrk="1" hangingPunct="1">
              <a:lnSpc>
                <a:spcPct val="90000"/>
              </a:lnSpc>
            </a:pPr>
            <a:endParaRPr lang="en-US" altLang="en-US" sz="2400" smtClean="0"/>
          </a:p>
          <a:p>
            <a:pPr eaLnBrk="1" hangingPunct="1">
              <a:lnSpc>
                <a:spcPct val="90000"/>
              </a:lnSpc>
            </a:pPr>
            <a:r>
              <a:rPr lang="en-US" altLang="en-US" sz="2400" smtClean="0"/>
              <a:t>How do you calculate the total number of elements in the stack using TOP?</a:t>
            </a:r>
          </a:p>
          <a:p>
            <a:pPr lvl="1" eaLnBrk="1" hangingPunct="1">
              <a:lnSpc>
                <a:spcPct val="90000"/>
              </a:lnSpc>
            </a:pPr>
            <a:r>
              <a:rPr lang="en-US" altLang="en-US" sz="2000" smtClean="0"/>
              <a:t>Total number of elements in the stack = TOP + 1;</a:t>
            </a:r>
          </a:p>
          <a:p>
            <a:pPr lvl="1" eaLnBrk="1" hangingPunct="1">
              <a:lnSpc>
                <a:spcPct val="90000"/>
              </a:lnSpc>
            </a:pPr>
            <a:r>
              <a:rPr lang="en-US" altLang="en-US" sz="2000" smtClean="0"/>
              <a:t>That is, TOP + 1 is the total number of elements in the stack</a:t>
            </a:r>
            <a:endParaRPr lang="en-US" altLang="en-US" smtClean="0"/>
          </a:p>
        </p:txBody>
      </p:sp>
      <p:sp>
        <p:nvSpPr>
          <p:cNvPr id="36868"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8071F485-BBD2-453F-B2E2-1DF1B1ED1D33}" type="slidenum">
              <a:rPr lang="en-US" altLang="en-US"/>
              <a:pPr/>
              <a:t>15</a:t>
            </a:fld>
            <a:endParaRPr lang="en-US" altLang="en-US"/>
          </a:p>
        </p:txBody>
      </p:sp>
    </p:spTree>
    <p:extLst>
      <p:ext uri="{BB962C8B-B14F-4D97-AF65-F5344CB8AC3E}">
        <p14:creationId xmlns:p14="http://schemas.microsoft.com/office/powerpoint/2010/main" val="655469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4638"/>
            <a:ext cx="8229600" cy="334962"/>
          </a:xfrm>
        </p:spPr>
        <p:txBody>
          <a:bodyPr>
            <a:normAutofit fontScale="90000"/>
          </a:bodyPr>
          <a:lstStyle/>
          <a:p>
            <a:pPr eaLnBrk="1" hangingPunct="1"/>
            <a:r>
              <a:rPr lang="en-US" altLang="en-US" sz="4000" smtClean="0"/>
              <a:t>Stack Errors</a:t>
            </a:r>
          </a:p>
        </p:txBody>
      </p:sp>
      <p:sp>
        <p:nvSpPr>
          <p:cNvPr id="37891" name="Rectangle 3"/>
          <p:cNvSpPr>
            <a:spLocks noGrp="1" noChangeArrowheads="1"/>
          </p:cNvSpPr>
          <p:nvPr>
            <p:ph type="body" idx="1"/>
          </p:nvPr>
        </p:nvSpPr>
        <p:spPr>
          <a:xfrm>
            <a:off x="457200" y="838200"/>
            <a:ext cx="8382000" cy="5287963"/>
          </a:xfrm>
        </p:spPr>
        <p:txBody>
          <a:bodyPr/>
          <a:lstStyle/>
          <a:p>
            <a:pPr eaLnBrk="1" hangingPunct="1"/>
            <a:r>
              <a:rPr lang="en-US" altLang="en-US" sz="2400" b="1" smtClean="0"/>
              <a:t>Stack overflow</a:t>
            </a:r>
          </a:p>
          <a:p>
            <a:pPr lvl="1" eaLnBrk="1" hangingPunct="1"/>
            <a:endParaRPr lang="en-US" altLang="en-US" sz="2400" b="1" smtClean="0"/>
          </a:p>
          <a:p>
            <a:pPr lvl="1" eaLnBrk="1" hangingPunct="1"/>
            <a:r>
              <a:rPr lang="en-US" altLang="en-US" sz="2400" smtClean="0"/>
              <a:t>This is the condition resulting from trying to push (or add) an item to a full stack</a:t>
            </a:r>
          </a:p>
          <a:p>
            <a:pPr lvl="1" eaLnBrk="1" hangingPunct="1"/>
            <a:endParaRPr lang="en-US" altLang="en-US" sz="2400" smtClean="0"/>
          </a:p>
          <a:p>
            <a:pPr lvl="1" eaLnBrk="1" hangingPunct="1"/>
            <a:r>
              <a:rPr lang="en-US" altLang="en-US" sz="2400" smtClean="0"/>
              <a:t>To avoid stack overflow, compare the capacity constant MAXSTK to the stack’s current size obtained with the size function</a:t>
            </a:r>
          </a:p>
        </p:txBody>
      </p:sp>
      <p:sp>
        <p:nvSpPr>
          <p:cNvPr id="37892"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E5B39BFC-F691-4199-BBBF-CE6242C53E8D}" type="slidenum">
              <a:rPr lang="en-US" altLang="en-US"/>
              <a:pPr/>
              <a:t>16</a:t>
            </a:fld>
            <a:endParaRPr lang="en-US" altLang="en-US"/>
          </a:p>
        </p:txBody>
      </p:sp>
    </p:spTree>
    <p:extLst>
      <p:ext uri="{BB962C8B-B14F-4D97-AF65-F5344CB8AC3E}">
        <p14:creationId xmlns:p14="http://schemas.microsoft.com/office/powerpoint/2010/main" val="2494876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274638"/>
            <a:ext cx="8229600" cy="487362"/>
          </a:xfrm>
        </p:spPr>
        <p:txBody>
          <a:bodyPr>
            <a:normAutofit fontScale="90000"/>
          </a:bodyPr>
          <a:lstStyle/>
          <a:p>
            <a:pPr eaLnBrk="1" hangingPunct="1"/>
            <a:r>
              <a:rPr lang="en-US" altLang="en-US" sz="4000" smtClean="0"/>
              <a:t>Stack Errors</a:t>
            </a:r>
          </a:p>
        </p:txBody>
      </p:sp>
      <p:sp>
        <p:nvSpPr>
          <p:cNvPr id="38915" name="Rectangle 3"/>
          <p:cNvSpPr>
            <a:spLocks noGrp="1" noChangeArrowheads="1"/>
          </p:cNvSpPr>
          <p:nvPr>
            <p:ph type="body" idx="1"/>
          </p:nvPr>
        </p:nvSpPr>
        <p:spPr>
          <a:xfrm>
            <a:off x="457200" y="990600"/>
            <a:ext cx="8229600" cy="5486400"/>
          </a:xfrm>
        </p:spPr>
        <p:txBody>
          <a:bodyPr/>
          <a:lstStyle/>
          <a:p>
            <a:pPr eaLnBrk="1" hangingPunct="1">
              <a:lnSpc>
                <a:spcPct val="90000"/>
              </a:lnSpc>
            </a:pPr>
            <a:r>
              <a:rPr lang="en-US" altLang="en-US" sz="2400" b="1" smtClean="0"/>
              <a:t>Stack Underflow</a:t>
            </a:r>
          </a:p>
          <a:p>
            <a:pPr lvl="1" eaLnBrk="1" hangingPunct="1">
              <a:lnSpc>
                <a:spcPct val="90000"/>
              </a:lnSpc>
            </a:pPr>
            <a:endParaRPr lang="en-US" altLang="en-US" sz="2400" smtClean="0"/>
          </a:p>
          <a:p>
            <a:pPr lvl="1" eaLnBrk="1" hangingPunct="1">
              <a:lnSpc>
                <a:spcPct val="90000"/>
              </a:lnSpc>
            </a:pPr>
            <a:r>
              <a:rPr lang="en-US" altLang="en-US" sz="2400" smtClean="0"/>
              <a:t>The condition resulting from trying to POP (remove) an item from an empty stack</a:t>
            </a:r>
          </a:p>
          <a:p>
            <a:pPr lvl="1" eaLnBrk="1" hangingPunct="1">
              <a:lnSpc>
                <a:spcPct val="90000"/>
              </a:lnSpc>
            </a:pPr>
            <a:endParaRPr lang="en-US" altLang="en-US" sz="2400" smtClean="0"/>
          </a:p>
          <a:p>
            <a:pPr lvl="1" eaLnBrk="1" hangingPunct="1">
              <a:lnSpc>
                <a:spcPct val="90000"/>
              </a:lnSpc>
            </a:pPr>
            <a:r>
              <a:rPr lang="en-US" altLang="en-US" sz="2400" smtClean="0"/>
              <a:t>If a program attempts to POP an item of empty stack, then it is called stack underflow</a:t>
            </a:r>
          </a:p>
          <a:p>
            <a:pPr lvl="1" eaLnBrk="1" hangingPunct="1">
              <a:lnSpc>
                <a:spcPct val="90000"/>
              </a:lnSpc>
            </a:pPr>
            <a:endParaRPr lang="en-US" altLang="en-US" sz="2400" smtClean="0"/>
          </a:p>
          <a:p>
            <a:pPr lvl="1" eaLnBrk="1" hangingPunct="1">
              <a:lnSpc>
                <a:spcPct val="90000"/>
              </a:lnSpc>
            </a:pPr>
            <a:r>
              <a:rPr lang="en-US" altLang="en-US" sz="2400" smtClean="0"/>
              <a:t>In order to avoid a stack underflow, it is possible to write a function that tests whether the stack is empty or not</a:t>
            </a:r>
          </a:p>
          <a:p>
            <a:pPr eaLnBrk="1" hangingPunct="1">
              <a:lnSpc>
                <a:spcPct val="90000"/>
              </a:lnSpc>
            </a:pPr>
            <a:endParaRPr lang="en-US" altLang="en-US" sz="2400" smtClean="0"/>
          </a:p>
        </p:txBody>
      </p:sp>
      <p:sp>
        <p:nvSpPr>
          <p:cNvPr id="38916"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667904D4-399B-4EEB-A8C4-C6110D353F83}" type="slidenum">
              <a:rPr lang="en-US" altLang="en-US"/>
              <a:pPr/>
              <a:t>17</a:t>
            </a:fld>
            <a:endParaRPr lang="en-US" altLang="en-US"/>
          </a:p>
        </p:txBody>
      </p:sp>
    </p:spTree>
    <p:extLst>
      <p:ext uri="{BB962C8B-B14F-4D97-AF65-F5344CB8AC3E}">
        <p14:creationId xmlns:p14="http://schemas.microsoft.com/office/powerpoint/2010/main" val="2049684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334962"/>
          </a:xfrm>
        </p:spPr>
        <p:txBody>
          <a:bodyPr>
            <a:normAutofit fontScale="90000"/>
          </a:bodyPr>
          <a:lstStyle/>
          <a:p>
            <a:pPr eaLnBrk="1" hangingPunct="1"/>
            <a:r>
              <a:rPr lang="en-US" altLang="en-US" sz="3200" smtClean="0"/>
              <a:t>To push or store an element into the stack</a:t>
            </a:r>
          </a:p>
        </p:txBody>
      </p:sp>
      <p:sp>
        <p:nvSpPr>
          <p:cNvPr id="39939" name="Rectangle 3"/>
          <p:cNvSpPr>
            <a:spLocks noGrp="1" noChangeArrowheads="1"/>
          </p:cNvSpPr>
          <p:nvPr>
            <p:ph type="body" idx="1"/>
          </p:nvPr>
        </p:nvSpPr>
        <p:spPr>
          <a:xfrm>
            <a:off x="304800" y="609600"/>
            <a:ext cx="8534400" cy="5943600"/>
          </a:xfrm>
        </p:spPr>
        <p:txBody>
          <a:bodyPr/>
          <a:lstStyle/>
          <a:p>
            <a:pPr eaLnBrk="1" hangingPunct="1"/>
            <a:r>
              <a:rPr lang="en-US" altLang="en-US" sz="2800" smtClean="0"/>
              <a:t>do the following </a:t>
            </a:r>
          </a:p>
          <a:p>
            <a:pPr lvl="1" eaLnBrk="1" hangingPunct="1"/>
            <a:r>
              <a:rPr lang="en-US" altLang="en-US" sz="2400" smtClean="0"/>
              <a:t>Check if there is enough space</a:t>
            </a:r>
          </a:p>
          <a:p>
            <a:pPr lvl="2" eaLnBrk="1" hangingPunct="1"/>
            <a:r>
              <a:rPr lang="en-US" altLang="en-US" sz="2000" smtClean="0"/>
              <a:t>In order to store data </a:t>
            </a:r>
          </a:p>
          <a:p>
            <a:pPr lvl="3" eaLnBrk="1" hangingPunct="1"/>
            <a:r>
              <a:rPr lang="en-US" altLang="en-US" smtClean="0"/>
              <a:t>TOP must be  &lt;= MAXSTK – 2 or</a:t>
            </a:r>
          </a:p>
          <a:p>
            <a:pPr lvl="3" eaLnBrk="1" hangingPunct="1"/>
            <a:r>
              <a:rPr lang="en-US" altLang="en-US" smtClean="0"/>
              <a:t>TOP must be &lt; MAXSTK – 1</a:t>
            </a:r>
          </a:p>
          <a:p>
            <a:pPr lvl="2" eaLnBrk="1" hangingPunct="1"/>
            <a:r>
              <a:rPr lang="en-US" altLang="en-US" smtClean="0"/>
              <a:t>because to store on the top, the top must be empty</a:t>
            </a:r>
            <a:endParaRPr lang="en-US" altLang="en-US" sz="2000" smtClean="0"/>
          </a:p>
          <a:p>
            <a:pPr lvl="1" eaLnBrk="1" hangingPunct="1"/>
            <a:r>
              <a:rPr lang="en-US" altLang="en-US" sz="2400" smtClean="0"/>
              <a:t>If </a:t>
            </a:r>
            <a:r>
              <a:rPr lang="en-US" altLang="en-US" sz="2400" b="1" smtClean="0"/>
              <a:t>yes </a:t>
            </a:r>
            <a:r>
              <a:rPr lang="en-US" altLang="en-US" sz="2400" smtClean="0"/>
              <a:t>increment TOP and then store the element in STACK[TOP]</a:t>
            </a:r>
          </a:p>
          <a:p>
            <a:pPr lvl="2" eaLnBrk="1" hangingPunct="1"/>
            <a:r>
              <a:rPr lang="en-US" altLang="en-US" sz="2000" smtClean="0"/>
              <a:t> (incrementing must be done before storing/pushing the element)</a:t>
            </a:r>
          </a:p>
          <a:p>
            <a:pPr lvl="1" eaLnBrk="1" hangingPunct="1"/>
            <a:r>
              <a:rPr lang="en-US" altLang="en-US" sz="2400" smtClean="0"/>
              <a:t>If </a:t>
            </a:r>
            <a:r>
              <a:rPr lang="en-US" altLang="en-US" sz="2400" b="1" smtClean="0"/>
              <a:t>no</a:t>
            </a:r>
            <a:r>
              <a:rPr lang="en-US" altLang="en-US" sz="2400" smtClean="0"/>
              <a:t>, No space in the stack and send an overflow message (stack overflow)</a:t>
            </a:r>
          </a:p>
          <a:p>
            <a:pPr eaLnBrk="1" hangingPunct="1"/>
            <a:r>
              <a:rPr lang="en-US" altLang="en-US" sz="2800" b="1" smtClean="0"/>
              <a:t>We use the operation push</a:t>
            </a:r>
          </a:p>
        </p:txBody>
      </p:sp>
      <p:sp>
        <p:nvSpPr>
          <p:cNvPr id="39940"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E4191BE-5BF1-485E-B477-8C62C6EBBEEA}" type="slidenum">
              <a:rPr lang="en-US" altLang="en-US"/>
              <a:pPr/>
              <a:t>18</a:t>
            </a:fld>
            <a:endParaRPr lang="en-US" altLang="en-US"/>
          </a:p>
        </p:txBody>
      </p:sp>
    </p:spTree>
    <p:extLst>
      <p:ext uri="{BB962C8B-B14F-4D97-AF65-F5344CB8AC3E}">
        <p14:creationId xmlns:p14="http://schemas.microsoft.com/office/powerpoint/2010/main" val="41171837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229600" cy="334962"/>
          </a:xfrm>
        </p:spPr>
        <p:txBody>
          <a:bodyPr>
            <a:normAutofit fontScale="90000"/>
          </a:bodyPr>
          <a:lstStyle/>
          <a:p>
            <a:pPr eaLnBrk="1" hangingPunct="1"/>
            <a:r>
              <a:rPr lang="en-US" altLang="en-US" sz="4000" smtClean="0"/>
              <a:t>push Operation</a:t>
            </a:r>
          </a:p>
        </p:txBody>
      </p:sp>
      <p:sp>
        <p:nvSpPr>
          <p:cNvPr id="40963" name="Rectangle 3"/>
          <p:cNvSpPr>
            <a:spLocks noGrp="1" noChangeArrowheads="1"/>
          </p:cNvSpPr>
          <p:nvPr>
            <p:ph type="body" idx="1"/>
          </p:nvPr>
        </p:nvSpPr>
        <p:spPr>
          <a:xfrm>
            <a:off x="457200" y="838200"/>
            <a:ext cx="8229600" cy="5287963"/>
          </a:xfrm>
        </p:spPr>
        <p:txBody>
          <a:bodyPr/>
          <a:lstStyle/>
          <a:p>
            <a:pPr eaLnBrk="1" hangingPunct="1"/>
            <a:r>
              <a:rPr lang="en-US" altLang="en-US" sz="2400" smtClean="0"/>
              <a:t>Is a function to push or store an element into the stack</a:t>
            </a:r>
          </a:p>
          <a:p>
            <a:pPr eaLnBrk="1" hangingPunct="1"/>
            <a:endParaRPr lang="en-US" altLang="en-US" sz="2400" smtClean="0"/>
          </a:p>
          <a:p>
            <a:pPr eaLnBrk="1" hangingPunct="1"/>
            <a:r>
              <a:rPr lang="en-US" altLang="en-US" sz="2400" smtClean="0"/>
              <a:t>There is nothing (i.e., data) to be returned by this function because it does only push element</a:t>
            </a:r>
          </a:p>
          <a:p>
            <a:pPr eaLnBrk="1" hangingPunct="1"/>
            <a:endParaRPr lang="en-US" altLang="en-US" sz="2400" smtClean="0"/>
          </a:p>
          <a:p>
            <a:pPr eaLnBrk="1" hangingPunct="1"/>
            <a:r>
              <a:rPr lang="en-US" altLang="en-US" sz="2400" smtClean="0"/>
              <a:t>Thus, it must be of type void</a:t>
            </a:r>
          </a:p>
          <a:p>
            <a:pPr eaLnBrk="1" hangingPunct="1"/>
            <a:endParaRPr lang="en-US" altLang="en-US" sz="2400" smtClean="0"/>
          </a:p>
        </p:txBody>
      </p:sp>
      <p:sp>
        <p:nvSpPr>
          <p:cNvPr id="40964"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C6DB9883-DB7D-4F6E-A4E1-683B341E3362}" type="slidenum">
              <a:rPr lang="en-US" altLang="en-US"/>
              <a:pPr/>
              <a:t>19</a:t>
            </a:fld>
            <a:endParaRPr lang="en-US" altLang="en-US"/>
          </a:p>
        </p:txBody>
      </p:sp>
    </p:spTree>
    <p:extLst>
      <p:ext uri="{BB962C8B-B14F-4D97-AF65-F5344CB8AC3E}">
        <p14:creationId xmlns:p14="http://schemas.microsoft.com/office/powerpoint/2010/main" val="1850572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130425"/>
            <a:ext cx="7772400" cy="1470025"/>
          </a:xfrm>
        </p:spPr>
        <p:txBody>
          <a:bodyPr anchor="ctr">
            <a:normAutofit/>
          </a:bodyPr>
          <a:lstStyle/>
          <a:p>
            <a:pPr eaLnBrk="1" hangingPunct="1"/>
            <a:r>
              <a:rPr lang="en-US" altLang="en-US" sz="4800" b="1" dirty="0" smtClean="0">
                <a:solidFill>
                  <a:srgbClr val="FF0000"/>
                </a:solidFill>
                <a:latin typeface="Times New Roman" pitchFamily="18" charset="0"/>
                <a:cs typeface="Times New Roman" pitchFamily="18" charset="0"/>
              </a:rPr>
              <a:t>The Stack</a:t>
            </a:r>
          </a:p>
        </p:txBody>
      </p:sp>
      <p:sp>
        <p:nvSpPr>
          <p:cNvPr id="23555"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F96950FB-3E7C-4138-A34A-11A5A0342152}" type="slidenum">
              <a:rPr lang="en-US" altLang="en-US"/>
              <a:pPr/>
              <a:t>2</a:t>
            </a:fld>
            <a:endParaRPr lang="en-US" altLang="en-US"/>
          </a:p>
        </p:txBody>
      </p:sp>
    </p:spTree>
    <p:extLst>
      <p:ext uri="{BB962C8B-B14F-4D97-AF65-F5344CB8AC3E}">
        <p14:creationId xmlns:p14="http://schemas.microsoft.com/office/powerpoint/2010/main" val="3641299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74638"/>
            <a:ext cx="8229600" cy="411162"/>
          </a:xfrm>
        </p:spPr>
        <p:txBody>
          <a:bodyPr>
            <a:normAutofit fontScale="90000"/>
          </a:bodyPr>
          <a:lstStyle/>
          <a:p>
            <a:pPr eaLnBrk="1" hangingPunct="1"/>
            <a:r>
              <a:rPr lang="en-US" altLang="en-US" sz="4000" smtClean="0"/>
              <a:t>push Operation</a:t>
            </a:r>
          </a:p>
        </p:txBody>
      </p:sp>
      <p:sp>
        <p:nvSpPr>
          <p:cNvPr id="41987" name="Rectangle 3"/>
          <p:cNvSpPr>
            <a:spLocks noGrp="1" noChangeArrowheads="1"/>
          </p:cNvSpPr>
          <p:nvPr>
            <p:ph type="body" idx="1"/>
          </p:nvPr>
        </p:nvSpPr>
        <p:spPr>
          <a:xfrm>
            <a:off x="457200" y="838200"/>
            <a:ext cx="8229600" cy="5638800"/>
          </a:xfrm>
        </p:spPr>
        <p:txBody>
          <a:bodyPr/>
          <a:lstStyle/>
          <a:p>
            <a:pPr marL="660400" indent="-660400" eaLnBrk="1" hangingPunct="1"/>
            <a:r>
              <a:rPr lang="en-US" altLang="en-US" sz="2400" smtClean="0"/>
              <a:t>Algorithm</a:t>
            </a:r>
          </a:p>
          <a:p>
            <a:pPr marL="660400" indent="-660400" eaLnBrk="1" hangingPunct="1"/>
            <a:endParaRPr lang="en-US" altLang="en-US" sz="2400" smtClean="0"/>
          </a:p>
          <a:p>
            <a:pPr marL="1035050" lvl="1" indent="-577850" eaLnBrk="1" hangingPunct="1"/>
            <a:r>
              <a:rPr lang="en-US" altLang="en-US" sz="2400" smtClean="0"/>
              <a:t>Step 1 - increment the stack TOP by 1</a:t>
            </a:r>
          </a:p>
          <a:p>
            <a:pPr marL="1035050" lvl="1" indent="-577850" eaLnBrk="1" hangingPunct="1"/>
            <a:endParaRPr lang="en-US" altLang="en-US" sz="2400" smtClean="0"/>
          </a:p>
          <a:p>
            <a:pPr marL="1409700" lvl="2" indent="-495300" eaLnBrk="1" hangingPunct="1">
              <a:buFontTx/>
              <a:buAutoNum type="romanLcPeriod"/>
            </a:pPr>
            <a:r>
              <a:rPr lang="en-US" altLang="en-US" smtClean="0"/>
              <a:t>Check whether stack is always less than upper limit of the stack</a:t>
            </a:r>
          </a:p>
          <a:p>
            <a:pPr marL="1409700" lvl="2" indent="-495300" eaLnBrk="1" hangingPunct="1">
              <a:buFontTx/>
              <a:buAutoNum type="romanLcPeriod"/>
            </a:pPr>
            <a:endParaRPr lang="en-US" altLang="en-US" smtClean="0"/>
          </a:p>
          <a:p>
            <a:pPr marL="1409700" lvl="2" indent="-495300" eaLnBrk="1" hangingPunct="1">
              <a:buFontTx/>
              <a:buAutoNum type="romanLcPeriod"/>
            </a:pPr>
            <a:r>
              <a:rPr lang="en-US" altLang="en-US" smtClean="0"/>
              <a:t>If it is less than the upper limit go to step 2 else report “Stack Overflow”</a:t>
            </a:r>
          </a:p>
          <a:p>
            <a:pPr marL="1035050" lvl="1" indent="-577850" eaLnBrk="1" hangingPunct="1">
              <a:buFont typeface="Arial" pitchFamily="34" charset="0"/>
              <a:buChar char="−"/>
            </a:pPr>
            <a:endParaRPr lang="en-US" altLang="en-US" sz="2400" smtClean="0"/>
          </a:p>
          <a:p>
            <a:pPr marL="1035050" lvl="1" indent="-577850" eaLnBrk="1" hangingPunct="1">
              <a:buFont typeface="Arial" pitchFamily="34" charset="0"/>
              <a:buChar char="−"/>
            </a:pPr>
            <a:r>
              <a:rPr lang="en-US" altLang="en-US" sz="2400" smtClean="0"/>
              <a:t>Step 2 -  put the new element at the position pointed by TOP</a:t>
            </a:r>
          </a:p>
        </p:txBody>
      </p:sp>
      <p:sp>
        <p:nvSpPr>
          <p:cNvPr id="41988"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0E1CA784-7B98-423D-8917-D5F67B5D9A1B}" type="slidenum">
              <a:rPr lang="en-US" altLang="en-US"/>
              <a:pPr/>
              <a:t>20</a:t>
            </a:fld>
            <a:endParaRPr lang="en-US" altLang="en-US"/>
          </a:p>
        </p:txBody>
      </p:sp>
    </p:spTree>
    <p:extLst>
      <p:ext uri="{BB962C8B-B14F-4D97-AF65-F5344CB8AC3E}">
        <p14:creationId xmlns:p14="http://schemas.microsoft.com/office/powerpoint/2010/main" val="8536080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33400" y="304800"/>
            <a:ext cx="8229600" cy="334963"/>
          </a:xfrm>
        </p:spPr>
        <p:txBody>
          <a:bodyPr>
            <a:normAutofit fontScale="90000"/>
          </a:bodyPr>
          <a:lstStyle/>
          <a:p>
            <a:pPr eaLnBrk="1" hangingPunct="1"/>
            <a:r>
              <a:rPr lang="en-US" altLang="en-US" sz="3200" smtClean="0"/>
              <a:t>push Operation</a:t>
            </a:r>
          </a:p>
        </p:txBody>
      </p:sp>
      <p:sp>
        <p:nvSpPr>
          <p:cNvPr id="43011" name="Rectangle 3"/>
          <p:cNvSpPr>
            <a:spLocks noGrp="1" noChangeArrowheads="1"/>
          </p:cNvSpPr>
          <p:nvPr>
            <p:ph type="body" idx="1"/>
          </p:nvPr>
        </p:nvSpPr>
        <p:spPr>
          <a:xfrm>
            <a:off x="457200" y="685800"/>
            <a:ext cx="8229600" cy="5867400"/>
          </a:xfrm>
        </p:spPr>
        <p:txBody>
          <a:bodyPr/>
          <a:lstStyle/>
          <a:p>
            <a:pPr eaLnBrk="1" hangingPunct="1">
              <a:buFontTx/>
              <a:buNone/>
            </a:pPr>
            <a:r>
              <a:rPr lang="en-US" altLang="en-US" sz="2400" smtClean="0"/>
              <a:t>/* This procedure pushes an ITEM on to a stack*/</a:t>
            </a:r>
          </a:p>
          <a:p>
            <a:pPr eaLnBrk="1" hangingPunct="1">
              <a:buFontTx/>
              <a:buNone/>
            </a:pPr>
            <a:r>
              <a:rPr lang="en-US" altLang="en-US" sz="2400" smtClean="0"/>
              <a:t>void push(STACK, TOP, MAXSTK, ITEM)</a:t>
            </a:r>
          </a:p>
          <a:p>
            <a:pPr eaLnBrk="1" hangingPunct="1">
              <a:buFontTx/>
              <a:buNone/>
            </a:pPr>
            <a:r>
              <a:rPr lang="en-US" altLang="en-US" sz="2400" smtClean="0"/>
              <a:t>{</a:t>
            </a:r>
          </a:p>
          <a:p>
            <a:pPr lvl="1" eaLnBrk="1" hangingPunct="1">
              <a:buFontTx/>
              <a:buNone/>
            </a:pPr>
            <a:r>
              <a:rPr lang="en-US" altLang="en-US" sz="2000" smtClean="0"/>
              <a:t>// Is stack already filled?</a:t>
            </a:r>
          </a:p>
          <a:p>
            <a:pPr lvl="1" eaLnBrk="1" hangingPunct="1">
              <a:buFontTx/>
              <a:buNone/>
            </a:pPr>
            <a:r>
              <a:rPr lang="en-US" altLang="en-US" sz="2000" smtClean="0"/>
              <a:t>If(TOP==MAXSTK-1)</a:t>
            </a:r>
          </a:p>
          <a:p>
            <a:pPr lvl="1" eaLnBrk="1" hangingPunct="1">
              <a:buFontTx/>
              <a:buNone/>
            </a:pPr>
            <a:r>
              <a:rPr lang="en-US" altLang="en-US" sz="2000" smtClean="0"/>
              <a:t>	cout&lt;&lt;“\nOVERFLOW” //print overflow and return</a:t>
            </a:r>
          </a:p>
          <a:p>
            <a:pPr lvl="1" eaLnBrk="1" hangingPunct="1">
              <a:buFontTx/>
              <a:buNone/>
            </a:pPr>
            <a:r>
              <a:rPr lang="en-US" altLang="en-US" sz="2000" smtClean="0"/>
              <a:t>else</a:t>
            </a:r>
          </a:p>
          <a:p>
            <a:pPr lvl="1" eaLnBrk="1" hangingPunct="1">
              <a:buFontTx/>
              <a:buNone/>
            </a:pPr>
            <a:r>
              <a:rPr lang="en-US" altLang="en-US" sz="2000" smtClean="0"/>
              <a:t>{</a:t>
            </a:r>
          </a:p>
          <a:p>
            <a:pPr lvl="1" eaLnBrk="1" hangingPunct="1">
              <a:buFontTx/>
              <a:buNone/>
            </a:pPr>
            <a:r>
              <a:rPr lang="en-US" altLang="en-US" sz="2000" smtClean="0"/>
              <a:t>	TOP=TOP + 1; // TOP is set to increase by 1. The value of TOP, in case 			//of push, is changed before the insertion in push</a:t>
            </a:r>
          </a:p>
          <a:p>
            <a:pPr lvl="1" eaLnBrk="1" hangingPunct="1">
              <a:buFontTx/>
              <a:buNone/>
            </a:pPr>
            <a:r>
              <a:rPr lang="en-US" altLang="en-US" sz="2000" smtClean="0"/>
              <a:t>	STACK[TOP]=ITEM	//insert ITEM in a new TOP position</a:t>
            </a:r>
          </a:p>
          <a:p>
            <a:pPr lvl="1" eaLnBrk="1" hangingPunct="1">
              <a:buFontTx/>
              <a:buNone/>
            </a:pPr>
            <a:r>
              <a:rPr lang="en-US" altLang="en-US" sz="2000" smtClean="0"/>
              <a:t>}</a:t>
            </a:r>
          </a:p>
          <a:p>
            <a:pPr lvl="1" eaLnBrk="1" hangingPunct="1">
              <a:buFontTx/>
              <a:buNone/>
            </a:pPr>
            <a:r>
              <a:rPr lang="en-US" altLang="en-US" sz="2000" smtClean="0"/>
              <a:t>return;</a:t>
            </a:r>
          </a:p>
          <a:p>
            <a:pPr eaLnBrk="1" hangingPunct="1">
              <a:buFontTx/>
              <a:buNone/>
            </a:pPr>
            <a:r>
              <a:rPr lang="en-US" altLang="en-US" sz="2400" smtClean="0"/>
              <a:t>} </a:t>
            </a:r>
          </a:p>
        </p:txBody>
      </p:sp>
      <p:sp>
        <p:nvSpPr>
          <p:cNvPr id="43012"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4393E85-8FD9-4B74-8A81-D4FBC3E8A9DE}" type="slidenum">
              <a:rPr lang="en-US" altLang="en-US"/>
              <a:pPr/>
              <a:t>21</a:t>
            </a:fld>
            <a:endParaRPr lang="en-US" altLang="en-US"/>
          </a:p>
        </p:txBody>
      </p:sp>
    </p:spTree>
    <p:extLst>
      <p:ext uri="{BB962C8B-B14F-4D97-AF65-F5344CB8AC3E}">
        <p14:creationId xmlns:p14="http://schemas.microsoft.com/office/powerpoint/2010/main" val="400731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74638"/>
            <a:ext cx="8229600" cy="334962"/>
          </a:xfrm>
        </p:spPr>
        <p:txBody>
          <a:bodyPr>
            <a:normAutofit fontScale="90000"/>
          </a:bodyPr>
          <a:lstStyle/>
          <a:p>
            <a:pPr eaLnBrk="1" hangingPunct="1"/>
            <a:r>
              <a:rPr lang="en-US" altLang="en-US" sz="3200" smtClean="0"/>
              <a:t>push Operation</a:t>
            </a:r>
          </a:p>
        </p:txBody>
      </p:sp>
      <p:sp>
        <p:nvSpPr>
          <p:cNvPr id="44035" name="Rectangle 3"/>
          <p:cNvSpPr>
            <a:spLocks noGrp="1" noChangeArrowheads="1"/>
          </p:cNvSpPr>
          <p:nvPr>
            <p:ph type="body" idx="1"/>
          </p:nvPr>
        </p:nvSpPr>
        <p:spPr>
          <a:xfrm>
            <a:off x="457200" y="762000"/>
            <a:ext cx="8229600" cy="5364163"/>
          </a:xfrm>
        </p:spPr>
        <p:txBody>
          <a:bodyPr/>
          <a:lstStyle/>
          <a:p>
            <a:pPr eaLnBrk="1" hangingPunct="1"/>
            <a:r>
              <a:rPr lang="en-US" altLang="en-US" smtClean="0">
                <a:latin typeface="Times New Roman" pitchFamily="18" charset="0"/>
              </a:rPr>
              <a:t>Remark</a:t>
            </a:r>
          </a:p>
          <a:p>
            <a:pPr lvl="1" eaLnBrk="1" hangingPunct="1"/>
            <a:endParaRPr lang="en-US" altLang="en-US" sz="2400" smtClean="0">
              <a:latin typeface="Times New Roman" pitchFamily="18" charset="0"/>
            </a:endParaRPr>
          </a:p>
          <a:p>
            <a:pPr lvl="1" eaLnBrk="1" hangingPunct="1"/>
            <a:r>
              <a:rPr lang="en-US" altLang="en-US" sz="2400" smtClean="0">
                <a:latin typeface="Times New Roman" pitchFamily="18" charset="0"/>
              </a:rPr>
              <a:t>Frequently, TOP and MAXSTK are global variables and hence procedure push can be called using only </a:t>
            </a:r>
            <a:r>
              <a:rPr lang="en-US" altLang="en-US" sz="2400" b="1" smtClean="0">
                <a:latin typeface="Times New Roman" pitchFamily="18" charset="0"/>
              </a:rPr>
              <a:t>push(STACK, ITEM) </a:t>
            </a:r>
          </a:p>
          <a:p>
            <a:pPr lvl="1" eaLnBrk="1" hangingPunct="1"/>
            <a:endParaRPr lang="en-US" altLang="en-US" sz="2400" b="1" smtClean="0">
              <a:latin typeface="Times New Roman" pitchFamily="18" charset="0"/>
            </a:endParaRPr>
          </a:p>
          <a:p>
            <a:pPr lvl="1" eaLnBrk="1" hangingPunct="1"/>
            <a:r>
              <a:rPr lang="en-US" altLang="en-US" sz="2400" smtClean="0">
                <a:latin typeface="Times New Roman" pitchFamily="18" charset="0"/>
              </a:rPr>
              <a:t>If the array STACK is also declared globally, the procedure push can be called using only </a:t>
            </a:r>
            <a:r>
              <a:rPr lang="en-US" altLang="en-US" sz="2400" b="1" smtClean="0">
                <a:latin typeface="Times New Roman" pitchFamily="18" charset="0"/>
              </a:rPr>
              <a:t>push(ITEM)</a:t>
            </a:r>
          </a:p>
          <a:p>
            <a:pPr eaLnBrk="1" hangingPunct="1"/>
            <a:endParaRPr lang="en-US" altLang="en-US" sz="2400" b="1" smtClean="0">
              <a:latin typeface="Times New Roman" pitchFamily="18" charset="0"/>
            </a:endParaRPr>
          </a:p>
        </p:txBody>
      </p:sp>
      <p:sp>
        <p:nvSpPr>
          <p:cNvPr id="44036"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CB543FEC-F0B5-4980-8642-6323EE82F4F6}" type="slidenum">
              <a:rPr lang="en-US" altLang="en-US"/>
              <a:pPr/>
              <a:t>22</a:t>
            </a:fld>
            <a:endParaRPr lang="en-US" altLang="en-US"/>
          </a:p>
        </p:txBody>
      </p:sp>
    </p:spTree>
    <p:extLst>
      <p:ext uri="{BB962C8B-B14F-4D97-AF65-F5344CB8AC3E}">
        <p14:creationId xmlns:p14="http://schemas.microsoft.com/office/powerpoint/2010/main" val="444352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74638"/>
            <a:ext cx="8229600" cy="334962"/>
          </a:xfrm>
        </p:spPr>
        <p:txBody>
          <a:bodyPr>
            <a:normAutofit fontScale="90000"/>
          </a:bodyPr>
          <a:lstStyle/>
          <a:p>
            <a:pPr eaLnBrk="1" hangingPunct="1"/>
            <a:r>
              <a:rPr lang="en-US" altLang="en-US" sz="4000" smtClean="0"/>
              <a:t>Push Operation</a:t>
            </a:r>
          </a:p>
        </p:txBody>
      </p:sp>
      <p:sp>
        <p:nvSpPr>
          <p:cNvPr id="45059" name="Rectangle 3"/>
          <p:cNvSpPr>
            <a:spLocks noGrp="1" noChangeArrowheads="1"/>
          </p:cNvSpPr>
          <p:nvPr>
            <p:ph type="body" idx="1"/>
          </p:nvPr>
        </p:nvSpPr>
        <p:spPr>
          <a:xfrm>
            <a:off x="457200" y="838200"/>
            <a:ext cx="8229600" cy="5287963"/>
          </a:xfrm>
        </p:spPr>
        <p:txBody>
          <a:bodyPr/>
          <a:lstStyle/>
          <a:p>
            <a:pPr eaLnBrk="1" hangingPunct="1"/>
            <a:r>
              <a:rPr lang="en-US" altLang="en-US" smtClean="0"/>
              <a:t>C++ implementation</a:t>
            </a:r>
          </a:p>
          <a:p>
            <a:pPr lvl="1" eaLnBrk="1" hangingPunct="1"/>
            <a:endParaRPr lang="en-US" altLang="en-US" smtClean="0"/>
          </a:p>
          <a:p>
            <a:pPr lvl="1" eaLnBrk="1" hangingPunct="1"/>
            <a:r>
              <a:rPr lang="en-US" altLang="en-US" smtClean="0"/>
              <a:t>Include F</a:t>
            </a:r>
          </a:p>
          <a:p>
            <a:pPr lvl="1" eaLnBrk="1" hangingPunct="1"/>
            <a:endParaRPr lang="en-US" altLang="en-US" smtClean="0"/>
          </a:p>
          <a:p>
            <a:pPr lvl="1" eaLnBrk="1" hangingPunct="1"/>
            <a:r>
              <a:rPr lang="en-US" altLang="en-US" smtClean="0"/>
              <a:t>See stack2.cpp</a:t>
            </a:r>
          </a:p>
          <a:p>
            <a:pPr lvl="1" eaLnBrk="1" hangingPunct="1"/>
            <a:endParaRPr lang="en-US" altLang="en-US" smtClean="0"/>
          </a:p>
          <a:p>
            <a:pPr lvl="1" eaLnBrk="1" hangingPunct="1"/>
            <a:r>
              <a:rPr lang="en-US" altLang="en-US" smtClean="0"/>
              <a:t>See stackz.cpp</a:t>
            </a:r>
          </a:p>
        </p:txBody>
      </p:sp>
      <p:sp>
        <p:nvSpPr>
          <p:cNvPr id="45060"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97620423-4D3F-4709-87BF-3878B7FEFB06}" type="slidenum">
              <a:rPr lang="en-US" altLang="en-US"/>
              <a:pPr/>
              <a:t>23</a:t>
            </a:fld>
            <a:endParaRPr lang="en-US" altLang="en-US"/>
          </a:p>
        </p:txBody>
      </p:sp>
    </p:spTree>
    <p:extLst>
      <p:ext uri="{BB962C8B-B14F-4D97-AF65-F5344CB8AC3E}">
        <p14:creationId xmlns:p14="http://schemas.microsoft.com/office/powerpoint/2010/main" val="35253145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457200"/>
            <a:ext cx="8305800" cy="152400"/>
          </a:xfrm>
        </p:spPr>
        <p:txBody>
          <a:bodyPr>
            <a:normAutofit fontScale="90000"/>
          </a:bodyPr>
          <a:lstStyle/>
          <a:p>
            <a:pPr eaLnBrk="1" hangingPunct="1"/>
            <a:r>
              <a:rPr lang="en-US" altLang="en-US" sz="2800" b="1" smtClean="0"/>
              <a:t>To POP or remove an element from the stack</a:t>
            </a:r>
          </a:p>
        </p:txBody>
      </p:sp>
      <p:sp>
        <p:nvSpPr>
          <p:cNvPr id="46083" name="Rectangle 3"/>
          <p:cNvSpPr>
            <a:spLocks noGrp="1" noChangeArrowheads="1"/>
          </p:cNvSpPr>
          <p:nvPr>
            <p:ph type="body" idx="1"/>
          </p:nvPr>
        </p:nvSpPr>
        <p:spPr>
          <a:xfrm>
            <a:off x="457200" y="914400"/>
            <a:ext cx="8229600" cy="5562600"/>
          </a:xfrm>
        </p:spPr>
        <p:txBody>
          <a:bodyPr/>
          <a:lstStyle/>
          <a:p>
            <a:pPr eaLnBrk="1" hangingPunct="1">
              <a:lnSpc>
                <a:spcPct val="90000"/>
              </a:lnSpc>
            </a:pPr>
            <a:r>
              <a:rPr lang="en-US" altLang="en-US" sz="2400" smtClean="0"/>
              <a:t>do the following</a:t>
            </a:r>
          </a:p>
          <a:p>
            <a:pPr lvl="1" eaLnBrk="1" hangingPunct="1">
              <a:lnSpc>
                <a:spcPct val="90000"/>
              </a:lnSpc>
            </a:pPr>
            <a:r>
              <a:rPr lang="en-US" altLang="en-US" sz="2400" smtClean="0"/>
              <a:t>Check if there is data in the stack (how?)</a:t>
            </a:r>
          </a:p>
          <a:p>
            <a:pPr lvl="2" eaLnBrk="1" hangingPunct="1">
              <a:lnSpc>
                <a:spcPct val="90000"/>
              </a:lnSpc>
            </a:pPr>
            <a:r>
              <a:rPr lang="en-US" altLang="en-US" smtClean="0"/>
              <a:t>Check if TOP &gt; = 0</a:t>
            </a:r>
          </a:p>
          <a:p>
            <a:pPr lvl="1" eaLnBrk="1" hangingPunct="1">
              <a:lnSpc>
                <a:spcPct val="90000"/>
              </a:lnSpc>
            </a:pPr>
            <a:r>
              <a:rPr lang="en-US" altLang="en-US" sz="2400" b="1" smtClean="0"/>
              <a:t>If yes </a:t>
            </a:r>
          </a:p>
          <a:p>
            <a:pPr lvl="2" eaLnBrk="1" hangingPunct="1">
              <a:lnSpc>
                <a:spcPct val="90000"/>
              </a:lnSpc>
            </a:pPr>
            <a:r>
              <a:rPr lang="en-US" altLang="en-US" smtClean="0"/>
              <a:t>There is at least one element</a:t>
            </a:r>
          </a:p>
          <a:p>
            <a:pPr lvl="2" eaLnBrk="1" hangingPunct="1">
              <a:lnSpc>
                <a:spcPct val="90000"/>
              </a:lnSpc>
            </a:pPr>
            <a:r>
              <a:rPr lang="en-US" altLang="en-US" smtClean="0"/>
              <a:t>Copy/remove the element in STACK[TOP]</a:t>
            </a:r>
          </a:p>
          <a:p>
            <a:pPr lvl="2" eaLnBrk="1" hangingPunct="1">
              <a:lnSpc>
                <a:spcPct val="90000"/>
              </a:lnSpc>
            </a:pPr>
            <a:r>
              <a:rPr lang="en-US" altLang="en-US" smtClean="0"/>
              <a:t>Then decrement the value of the TOP</a:t>
            </a:r>
          </a:p>
          <a:p>
            <a:pPr lvl="1" eaLnBrk="1" hangingPunct="1">
              <a:lnSpc>
                <a:spcPct val="90000"/>
              </a:lnSpc>
            </a:pPr>
            <a:r>
              <a:rPr lang="en-US" altLang="en-US" sz="2400" b="1" smtClean="0"/>
              <a:t>If NO</a:t>
            </a:r>
          </a:p>
          <a:p>
            <a:pPr lvl="2" eaLnBrk="1" hangingPunct="1">
              <a:lnSpc>
                <a:spcPct val="90000"/>
              </a:lnSpc>
            </a:pPr>
            <a:r>
              <a:rPr lang="en-US" altLang="en-US" smtClean="0"/>
              <a:t>No element in the stack</a:t>
            </a:r>
          </a:p>
          <a:p>
            <a:pPr lvl="2" eaLnBrk="1" hangingPunct="1">
              <a:lnSpc>
                <a:spcPct val="90000"/>
              </a:lnSpc>
            </a:pPr>
            <a:r>
              <a:rPr lang="en-US" altLang="en-US" smtClean="0"/>
              <a:t>Send stack underflow message</a:t>
            </a:r>
          </a:p>
          <a:p>
            <a:pPr eaLnBrk="1" hangingPunct="1">
              <a:lnSpc>
                <a:spcPct val="90000"/>
              </a:lnSpc>
            </a:pPr>
            <a:r>
              <a:rPr lang="en-US" altLang="en-US" sz="2800" smtClean="0"/>
              <a:t>We use the operation pop()</a:t>
            </a:r>
          </a:p>
        </p:txBody>
      </p:sp>
      <p:sp>
        <p:nvSpPr>
          <p:cNvPr id="46084"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9FFB728A-15A0-456F-8AE1-01EE7CE42F45}" type="slidenum">
              <a:rPr lang="en-US" altLang="en-US"/>
              <a:pPr/>
              <a:t>24</a:t>
            </a:fld>
            <a:endParaRPr lang="en-US" altLang="en-US"/>
          </a:p>
        </p:txBody>
      </p:sp>
    </p:spTree>
    <p:extLst>
      <p:ext uri="{BB962C8B-B14F-4D97-AF65-F5344CB8AC3E}">
        <p14:creationId xmlns:p14="http://schemas.microsoft.com/office/powerpoint/2010/main" val="3567759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74638"/>
            <a:ext cx="8229600" cy="334962"/>
          </a:xfrm>
        </p:spPr>
        <p:txBody>
          <a:bodyPr>
            <a:normAutofit fontScale="90000"/>
          </a:bodyPr>
          <a:lstStyle/>
          <a:p>
            <a:pPr eaLnBrk="1" hangingPunct="1"/>
            <a:r>
              <a:rPr lang="en-US" altLang="en-US" sz="4000" smtClean="0"/>
              <a:t>pop Operation</a:t>
            </a:r>
          </a:p>
        </p:txBody>
      </p:sp>
      <p:sp>
        <p:nvSpPr>
          <p:cNvPr id="47107" name="Rectangle 3"/>
          <p:cNvSpPr>
            <a:spLocks noGrp="1" noChangeArrowheads="1"/>
          </p:cNvSpPr>
          <p:nvPr>
            <p:ph type="body" idx="1"/>
          </p:nvPr>
        </p:nvSpPr>
        <p:spPr>
          <a:xfrm>
            <a:off x="457200" y="914400"/>
            <a:ext cx="8229600" cy="5211763"/>
          </a:xfrm>
        </p:spPr>
        <p:txBody>
          <a:bodyPr/>
          <a:lstStyle/>
          <a:p>
            <a:pPr eaLnBrk="1" hangingPunct="1"/>
            <a:r>
              <a:rPr lang="en-US" altLang="en-US" sz="2400" smtClean="0"/>
              <a:t>The function </a:t>
            </a:r>
            <a:r>
              <a:rPr lang="en-US" altLang="en-US" sz="2400" b="1" smtClean="0"/>
              <a:t>pop</a:t>
            </a:r>
            <a:r>
              <a:rPr lang="en-US" altLang="en-US" sz="2400" smtClean="0"/>
              <a:t> has to return a data, top element, because the element may be used somewhere else</a:t>
            </a:r>
          </a:p>
          <a:p>
            <a:pPr eaLnBrk="1" hangingPunct="1"/>
            <a:endParaRPr lang="en-US" altLang="en-US" sz="2400" smtClean="0"/>
          </a:p>
          <a:p>
            <a:pPr eaLnBrk="1" hangingPunct="1"/>
            <a:r>
              <a:rPr lang="en-US" altLang="en-US" sz="2400" smtClean="0"/>
              <a:t>The data type of the </a:t>
            </a:r>
            <a:r>
              <a:rPr lang="en-US" altLang="en-US" sz="2400" b="1" smtClean="0"/>
              <a:t>pop</a:t>
            </a:r>
            <a:r>
              <a:rPr lang="en-US" altLang="en-US" sz="2400" smtClean="0"/>
              <a:t> function is the same as the type of the STACK itself, in this case the type of the array</a:t>
            </a:r>
          </a:p>
          <a:p>
            <a:pPr eaLnBrk="1" hangingPunct="1"/>
            <a:endParaRPr lang="en-US" altLang="en-US" sz="2400" smtClean="0"/>
          </a:p>
        </p:txBody>
      </p:sp>
      <p:sp>
        <p:nvSpPr>
          <p:cNvPr id="47108"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F0B46C8-4052-408D-A2DC-49E195AE7625}" type="slidenum">
              <a:rPr lang="en-US" altLang="en-US"/>
              <a:pPr/>
              <a:t>25</a:t>
            </a:fld>
            <a:endParaRPr lang="en-US" altLang="en-US"/>
          </a:p>
        </p:txBody>
      </p:sp>
    </p:spTree>
    <p:extLst>
      <p:ext uri="{BB962C8B-B14F-4D97-AF65-F5344CB8AC3E}">
        <p14:creationId xmlns:p14="http://schemas.microsoft.com/office/powerpoint/2010/main" val="28382651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4638"/>
            <a:ext cx="8229600" cy="258762"/>
          </a:xfrm>
        </p:spPr>
        <p:txBody>
          <a:bodyPr>
            <a:normAutofit fontScale="90000"/>
          </a:bodyPr>
          <a:lstStyle/>
          <a:p>
            <a:pPr eaLnBrk="1" hangingPunct="1"/>
            <a:r>
              <a:rPr lang="en-US" altLang="en-US" sz="4000" smtClean="0"/>
              <a:t>pop Operation</a:t>
            </a:r>
          </a:p>
        </p:txBody>
      </p:sp>
      <p:sp>
        <p:nvSpPr>
          <p:cNvPr id="48131" name="Rectangle 3"/>
          <p:cNvSpPr>
            <a:spLocks noGrp="1" noChangeArrowheads="1"/>
          </p:cNvSpPr>
          <p:nvPr>
            <p:ph type="body" idx="1"/>
          </p:nvPr>
        </p:nvSpPr>
        <p:spPr>
          <a:xfrm>
            <a:off x="304800" y="838200"/>
            <a:ext cx="8534400" cy="5638800"/>
          </a:xfrm>
        </p:spPr>
        <p:txBody>
          <a:bodyPr/>
          <a:lstStyle/>
          <a:p>
            <a:pPr marL="660400" indent="-660400" eaLnBrk="1" hangingPunct="1"/>
            <a:r>
              <a:rPr lang="en-US" altLang="en-US" sz="2400" smtClean="0"/>
              <a:t>Algorithm for pop() function</a:t>
            </a:r>
          </a:p>
          <a:p>
            <a:pPr marL="1035050" lvl="1" indent="-577850" eaLnBrk="1" hangingPunct="1"/>
            <a:endParaRPr lang="en-US" altLang="en-US" sz="2400" smtClean="0"/>
          </a:p>
          <a:p>
            <a:pPr marL="1035050" lvl="1" indent="-577850" eaLnBrk="1" hangingPunct="1"/>
            <a:r>
              <a:rPr lang="en-US" altLang="en-US" sz="2400" smtClean="0"/>
              <a:t>Step 1 </a:t>
            </a:r>
          </a:p>
          <a:p>
            <a:pPr marL="1409700" lvl="2" indent="-495300" eaLnBrk="1" hangingPunct="1">
              <a:buFontTx/>
              <a:buNone/>
            </a:pPr>
            <a:r>
              <a:rPr lang="en-US" altLang="en-US" smtClean="0"/>
              <a:t>	if the stack is empty</a:t>
            </a:r>
          </a:p>
          <a:p>
            <a:pPr marL="1784350" lvl="3" indent="-412750" eaLnBrk="1" hangingPunct="1">
              <a:buFontTx/>
              <a:buNone/>
            </a:pPr>
            <a:r>
              <a:rPr lang="en-US" altLang="en-US" sz="2400" smtClean="0"/>
              <a:t>	give the alert “Stack Underflow!” and </a:t>
            </a:r>
            <a:r>
              <a:rPr lang="en-US" altLang="en-US" sz="2400" b="1" smtClean="0"/>
              <a:t>quit</a:t>
            </a:r>
          </a:p>
          <a:p>
            <a:pPr marL="1784350" lvl="3" indent="-412750" eaLnBrk="1" hangingPunct="1">
              <a:buFontTx/>
              <a:buNone/>
            </a:pPr>
            <a:r>
              <a:rPr lang="en-US" altLang="en-US" sz="2400" smtClean="0"/>
              <a:t>else</a:t>
            </a:r>
          </a:p>
          <a:p>
            <a:pPr marL="1784350" lvl="3" indent="-412750" eaLnBrk="1" hangingPunct="1">
              <a:buFontTx/>
              <a:buNone/>
            </a:pPr>
            <a:r>
              <a:rPr lang="en-US" altLang="en-US" sz="2400" smtClean="0"/>
              <a:t>	go to step 2</a:t>
            </a:r>
          </a:p>
          <a:p>
            <a:pPr marL="1035050" lvl="1" indent="-577850" eaLnBrk="1" hangingPunct="1">
              <a:buFont typeface="Arial" pitchFamily="34" charset="0"/>
              <a:buChar char="−"/>
            </a:pPr>
            <a:endParaRPr lang="en-US" altLang="en-US" sz="2400" smtClean="0"/>
          </a:p>
          <a:p>
            <a:pPr marL="1035050" lvl="1" indent="-577850" eaLnBrk="1" hangingPunct="1">
              <a:buFont typeface="Arial" pitchFamily="34" charset="0"/>
              <a:buChar char="−"/>
            </a:pPr>
            <a:r>
              <a:rPr lang="en-US" altLang="en-US" sz="2400" smtClean="0"/>
              <a:t>Step 2 </a:t>
            </a:r>
          </a:p>
          <a:p>
            <a:pPr marL="1409700" lvl="2" indent="-495300" eaLnBrk="1" hangingPunct="1">
              <a:buFontTx/>
              <a:buAutoNum type="romanLcPeriod"/>
            </a:pPr>
            <a:r>
              <a:rPr lang="en-US" altLang="en-US" smtClean="0"/>
              <a:t>Hold the value for the element pointed by the TOP</a:t>
            </a:r>
          </a:p>
          <a:p>
            <a:pPr marL="1409700" lvl="2" indent="-495300" eaLnBrk="1" hangingPunct="1">
              <a:buFontTx/>
              <a:buAutoNum type="romanLcPeriod"/>
            </a:pPr>
            <a:r>
              <a:rPr lang="en-US" altLang="en-US" smtClean="0"/>
              <a:t>Put a NULL value instead</a:t>
            </a:r>
          </a:p>
          <a:p>
            <a:pPr marL="1409700" lvl="2" indent="-495300" eaLnBrk="1" hangingPunct="1">
              <a:buFontTx/>
              <a:buAutoNum type="romanLcPeriod"/>
            </a:pPr>
            <a:r>
              <a:rPr lang="en-US" altLang="en-US" smtClean="0"/>
              <a:t>Decrement the TOP by 1</a:t>
            </a:r>
          </a:p>
        </p:txBody>
      </p:sp>
      <p:sp>
        <p:nvSpPr>
          <p:cNvPr id="48132"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AFDBE892-8822-4ACE-9C0A-2E7C4D32B873}" type="slidenum">
              <a:rPr lang="en-US" altLang="en-US"/>
              <a:pPr/>
              <a:t>26</a:t>
            </a:fld>
            <a:endParaRPr lang="en-US" altLang="en-US"/>
          </a:p>
        </p:txBody>
      </p:sp>
    </p:spTree>
    <p:extLst>
      <p:ext uri="{BB962C8B-B14F-4D97-AF65-F5344CB8AC3E}">
        <p14:creationId xmlns:p14="http://schemas.microsoft.com/office/powerpoint/2010/main" val="41001215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274638"/>
            <a:ext cx="8229600" cy="182562"/>
          </a:xfrm>
        </p:spPr>
        <p:txBody>
          <a:bodyPr>
            <a:normAutofit fontScale="90000"/>
          </a:bodyPr>
          <a:lstStyle/>
          <a:p>
            <a:pPr eaLnBrk="1" hangingPunct="1"/>
            <a:r>
              <a:rPr lang="en-US" altLang="en-US" sz="4000" smtClean="0"/>
              <a:t>pop Operation</a:t>
            </a:r>
          </a:p>
        </p:txBody>
      </p:sp>
      <p:sp>
        <p:nvSpPr>
          <p:cNvPr id="49155" name="Rectangle 3"/>
          <p:cNvSpPr>
            <a:spLocks noGrp="1" noChangeArrowheads="1"/>
          </p:cNvSpPr>
          <p:nvPr>
            <p:ph type="body" idx="1"/>
          </p:nvPr>
        </p:nvSpPr>
        <p:spPr>
          <a:xfrm>
            <a:off x="457200" y="685800"/>
            <a:ext cx="8686800" cy="5867400"/>
          </a:xfrm>
        </p:spPr>
        <p:txBody>
          <a:bodyPr/>
          <a:lstStyle/>
          <a:p>
            <a:pPr eaLnBrk="1" hangingPunct="1">
              <a:lnSpc>
                <a:spcPct val="90000"/>
              </a:lnSpc>
              <a:buFontTx/>
              <a:buNone/>
            </a:pPr>
            <a:r>
              <a:rPr lang="en-US" altLang="en-US" sz="2400" smtClean="0"/>
              <a:t>/* This procedure deletes the top element of the stack and assigns it to the variable ITEM*/</a:t>
            </a:r>
          </a:p>
          <a:p>
            <a:pPr eaLnBrk="1" hangingPunct="1">
              <a:lnSpc>
                <a:spcPct val="90000"/>
              </a:lnSpc>
              <a:buFontTx/>
              <a:buNone/>
            </a:pPr>
            <a:r>
              <a:rPr lang="en-US" altLang="en-US" sz="2400" smtClean="0"/>
              <a:t>DataType pop(STACK, TOP, ITEM)</a:t>
            </a:r>
          </a:p>
          <a:p>
            <a:pPr eaLnBrk="1" hangingPunct="1">
              <a:lnSpc>
                <a:spcPct val="90000"/>
              </a:lnSpc>
              <a:buFontTx/>
              <a:buNone/>
            </a:pPr>
            <a:r>
              <a:rPr lang="en-US" altLang="en-US" sz="2400" smtClean="0"/>
              <a:t>{</a:t>
            </a:r>
          </a:p>
          <a:p>
            <a:pPr lvl="1" eaLnBrk="1" hangingPunct="1">
              <a:lnSpc>
                <a:spcPct val="90000"/>
              </a:lnSpc>
              <a:buFontTx/>
              <a:buNone/>
            </a:pPr>
            <a:r>
              <a:rPr lang="en-US" altLang="en-US" sz="2000" smtClean="0"/>
              <a:t>// Stack has item to be removed?</a:t>
            </a:r>
          </a:p>
          <a:p>
            <a:pPr lvl="1" eaLnBrk="1" hangingPunct="1">
              <a:lnSpc>
                <a:spcPct val="90000"/>
              </a:lnSpc>
              <a:buFontTx/>
              <a:buNone/>
            </a:pPr>
            <a:r>
              <a:rPr lang="en-US" altLang="en-US" sz="2000" smtClean="0"/>
              <a:t>If(TOP==-1)</a:t>
            </a:r>
          </a:p>
          <a:p>
            <a:pPr lvl="1" eaLnBrk="1" hangingPunct="1">
              <a:lnSpc>
                <a:spcPct val="90000"/>
              </a:lnSpc>
              <a:buFontTx/>
              <a:buNone/>
            </a:pPr>
            <a:r>
              <a:rPr lang="en-US" altLang="en-US" sz="2000" smtClean="0"/>
              <a:t>	cout&lt;&lt;“\nUNDERFLOW” ;	//print UNDERFLOW and return (TOP);</a:t>
            </a:r>
          </a:p>
          <a:p>
            <a:pPr lvl="1" eaLnBrk="1" hangingPunct="1">
              <a:lnSpc>
                <a:spcPct val="90000"/>
              </a:lnSpc>
              <a:buFontTx/>
              <a:buNone/>
            </a:pPr>
            <a:r>
              <a:rPr lang="en-US" altLang="en-US" sz="2000" smtClean="0"/>
              <a:t>else</a:t>
            </a:r>
          </a:p>
          <a:p>
            <a:pPr lvl="1" eaLnBrk="1" hangingPunct="1">
              <a:lnSpc>
                <a:spcPct val="90000"/>
              </a:lnSpc>
              <a:buFontTx/>
              <a:buNone/>
            </a:pPr>
            <a:r>
              <a:rPr lang="en-US" altLang="en-US" sz="2000" smtClean="0"/>
              <a:t>{</a:t>
            </a:r>
          </a:p>
          <a:p>
            <a:pPr lvl="1" eaLnBrk="1" hangingPunct="1">
              <a:lnSpc>
                <a:spcPct val="90000"/>
              </a:lnSpc>
              <a:buFontTx/>
              <a:buNone/>
            </a:pPr>
            <a:r>
              <a:rPr lang="en-US" altLang="en-US" sz="2000" smtClean="0"/>
              <a:t>	ITEM=STACK[TOP];	 // Assign (set) top element to ITEM</a:t>
            </a:r>
          </a:p>
          <a:p>
            <a:pPr lvl="1" eaLnBrk="1" hangingPunct="1">
              <a:lnSpc>
                <a:spcPct val="90000"/>
              </a:lnSpc>
              <a:buFontTx/>
              <a:buNone/>
            </a:pPr>
            <a:r>
              <a:rPr lang="en-US" altLang="en-US" sz="2000" smtClean="0"/>
              <a:t>	STACK[TOP]=NULL;	</a:t>
            </a:r>
          </a:p>
          <a:p>
            <a:pPr lvl="1" eaLnBrk="1" hangingPunct="1">
              <a:lnSpc>
                <a:spcPct val="90000"/>
              </a:lnSpc>
              <a:buFontTx/>
              <a:buNone/>
            </a:pPr>
            <a:r>
              <a:rPr lang="en-US" altLang="en-US" sz="2000" smtClean="0"/>
              <a:t>	TOP=TOP – 1;//TOP is decreased by 1. The value of TOP, in case 			//of pop, is changed after the deletion in pop</a:t>
            </a:r>
          </a:p>
          <a:p>
            <a:pPr lvl="1" eaLnBrk="1" hangingPunct="1">
              <a:lnSpc>
                <a:spcPct val="90000"/>
              </a:lnSpc>
              <a:buFontTx/>
              <a:buNone/>
            </a:pPr>
            <a:r>
              <a:rPr lang="en-US" altLang="en-US" sz="2000" smtClean="0"/>
              <a:t>}</a:t>
            </a:r>
          </a:p>
          <a:p>
            <a:pPr lvl="1" eaLnBrk="1" hangingPunct="1">
              <a:lnSpc>
                <a:spcPct val="90000"/>
              </a:lnSpc>
              <a:buFontTx/>
              <a:buNone/>
            </a:pPr>
            <a:r>
              <a:rPr lang="en-US" altLang="en-US" sz="2000" smtClean="0"/>
              <a:t>return (ITEM);</a:t>
            </a:r>
          </a:p>
          <a:p>
            <a:pPr eaLnBrk="1" hangingPunct="1">
              <a:lnSpc>
                <a:spcPct val="90000"/>
              </a:lnSpc>
              <a:buFontTx/>
              <a:buNone/>
            </a:pPr>
            <a:r>
              <a:rPr lang="en-US" altLang="en-US" sz="2400" smtClean="0"/>
              <a:t>} </a:t>
            </a:r>
          </a:p>
        </p:txBody>
      </p:sp>
      <p:sp>
        <p:nvSpPr>
          <p:cNvPr id="49156"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65C57FDE-3B9B-4C7D-A45D-6D783721B5B2}" type="slidenum">
              <a:rPr lang="en-US" altLang="en-US"/>
              <a:pPr/>
              <a:t>27</a:t>
            </a:fld>
            <a:endParaRPr lang="en-US" altLang="en-US"/>
          </a:p>
        </p:txBody>
      </p:sp>
    </p:spTree>
    <p:extLst>
      <p:ext uri="{BB962C8B-B14F-4D97-AF65-F5344CB8AC3E}">
        <p14:creationId xmlns:p14="http://schemas.microsoft.com/office/powerpoint/2010/main" val="2401002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274638"/>
            <a:ext cx="8229600" cy="487362"/>
          </a:xfrm>
        </p:spPr>
        <p:txBody>
          <a:bodyPr>
            <a:normAutofit fontScale="90000"/>
          </a:bodyPr>
          <a:lstStyle/>
          <a:p>
            <a:pPr eaLnBrk="1" hangingPunct="1"/>
            <a:r>
              <a:rPr lang="en-US" altLang="en-US" sz="4000" smtClean="0"/>
              <a:t>pop Operation</a:t>
            </a:r>
          </a:p>
        </p:txBody>
      </p:sp>
      <p:sp>
        <p:nvSpPr>
          <p:cNvPr id="50179" name="Rectangle 3"/>
          <p:cNvSpPr>
            <a:spLocks noGrp="1" noChangeArrowheads="1"/>
          </p:cNvSpPr>
          <p:nvPr>
            <p:ph type="body" idx="1"/>
          </p:nvPr>
        </p:nvSpPr>
        <p:spPr>
          <a:xfrm>
            <a:off x="457200" y="914400"/>
            <a:ext cx="8229600" cy="5562600"/>
          </a:xfrm>
        </p:spPr>
        <p:txBody>
          <a:bodyPr/>
          <a:lstStyle/>
          <a:p>
            <a:pPr eaLnBrk="1" hangingPunct="1"/>
            <a:r>
              <a:rPr lang="en-US" altLang="en-US" sz="2400" smtClean="0"/>
              <a:t>Remark</a:t>
            </a:r>
          </a:p>
          <a:p>
            <a:pPr lvl="1" eaLnBrk="1" hangingPunct="1"/>
            <a:endParaRPr lang="en-US" altLang="en-US" sz="2400" smtClean="0"/>
          </a:p>
          <a:p>
            <a:pPr lvl="1" eaLnBrk="1" hangingPunct="1"/>
            <a:r>
              <a:rPr lang="en-US" altLang="en-US" sz="2400" smtClean="0"/>
              <a:t>Frequently, TOP and MAXSTK are global variables and hence procedure pop can be called using only pop</a:t>
            </a:r>
            <a:r>
              <a:rPr lang="en-US" altLang="en-US" sz="2400" b="1" smtClean="0"/>
              <a:t>(STACK, ITEM) </a:t>
            </a:r>
          </a:p>
          <a:p>
            <a:pPr lvl="1" eaLnBrk="1" hangingPunct="1"/>
            <a:endParaRPr lang="en-US" altLang="en-US" sz="2400" smtClean="0"/>
          </a:p>
          <a:p>
            <a:pPr lvl="1" eaLnBrk="1" hangingPunct="1"/>
            <a:r>
              <a:rPr lang="en-US" altLang="en-US" sz="2400" smtClean="0"/>
              <a:t>If the array STACK is also declared globally, procedure pop can be called using only </a:t>
            </a:r>
            <a:r>
              <a:rPr lang="en-US" altLang="en-US" sz="2400" b="1" smtClean="0"/>
              <a:t>pop(ITEM)</a:t>
            </a:r>
            <a:r>
              <a:rPr lang="en-US" altLang="en-US" sz="2400" smtClean="0"/>
              <a:t> or simple </a:t>
            </a:r>
            <a:r>
              <a:rPr lang="en-US" altLang="en-US" sz="2400" b="1" smtClean="0"/>
              <a:t>pop( )</a:t>
            </a:r>
          </a:p>
          <a:p>
            <a:pPr eaLnBrk="1" hangingPunct="1"/>
            <a:endParaRPr lang="en-US" altLang="en-US" sz="2400" b="1" smtClean="0"/>
          </a:p>
        </p:txBody>
      </p:sp>
      <p:sp>
        <p:nvSpPr>
          <p:cNvPr id="50180"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B555EBE9-9C0A-4148-A8EF-3BDE3332757E}" type="slidenum">
              <a:rPr lang="en-US" altLang="en-US"/>
              <a:pPr/>
              <a:t>28</a:t>
            </a:fld>
            <a:endParaRPr lang="en-US" altLang="en-US"/>
          </a:p>
        </p:txBody>
      </p:sp>
    </p:spTree>
    <p:extLst>
      <p:ext uri="{BB962C8B-B14F-4D97-AF65-F5344CB8AC3E}">
        <p14:creationId xmlns:p14="http://schemas.microsoft.com/office/powerpoint/2010/main" val="3938900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274638"/>
            <a:ext cx="8229600" cy="411162"/>
          </a:xfrm>
        </p:spPr>
        <p:txBody>
          <a:bodyPr>
            <a:normAutofit fontScale="90000"/>
          </a:bodyPr>
          <a:lstStyle/>
          <a:p>
            <a:pPr eaLnBrk="1" hangingPunct="1"/>
            <a:r>
              <a:rPr lang="en-US" altLang="en-US" sz="4000" smtClean="0"/>
              <a:t>pop Operation</a:t>
            </a:r>
          </a:p>
        </p:txBody>
      </p:sp>
      <p:sp>
        <p:nvSpPr>
          <p:cNvPr id="51203" name="Rectangle 3"/>
          <p:cNvSpPr>
            <a:spLocks noGrp="1" noChangeArrowheads="1"/>
          </p:cNvSpPr>
          <p:nvPr>
            <p:ph type="body" idx="1"/>
          </p:nvPr>
        </p:nvSpPr>
        <p:spPr>
          <a:xfrm>
            <a:off x="457200" y="990600"/>
            <a:ext cx="8229600" cy="5135563"/>
          </a:xfrm>
        </p:spPr>
        <p:txBody>
          <a:bodyPr/>
          <a:lstStyle/>
          <a:p>
            <a:pPr eaLnBrk="1" hangingPunct="1"/>
            <a:r>
              <a:rPr lang="en-US" altLang="en-US" smtClean="0"/>
              <a:t>C++ implementation</a:t>
            </a:r>
          </a:p>
          <a:p>
            <a:pPr lvl="1" eaLnBrk="1" hangingPunct="1"/>
            <a:endParaRPr lang="en-US" altLang="en-US" smtClean="0"/>
          </a:p>
          <a:p>
            <a:pPr lvl="1" eaLnBrk="1" hangingPunct="1"/>
            <a:r>
              <a:rPr lang="en-US" altLang="en-US" smtClean="0"/>
              <a:t>Include G</a:t>
            </a:r>
          </a:p>
          <a:p>
            <a:pPr lvl="1" eaLnBrk="1" hangingPunct="1"/>
            <a:endParaRPr lang="en-US" altLang="en-US" smtClean="0"/>
          </a:p>
          <a:p>
            <a:pPr lvl="1" eaLnBrk="1" hangingPunct="1"/>
            <a:r>
              <a:rPr lang="en-US" altLang="en-US" smtClean="0"/>
              <a:t>Include stack2.cpp (second version)</a:t>
            </a:r>
          </a:p>
        </p:txBody>
      </p:sp>
      <p:sp>
        <p:nvSpPr>
          <p:cNvPr id="51204"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C1D716F6-B601-47AA-8496-2EDBD4F2AB6E}" type="slidenum">
              <a:rPr lang="en-US" altLang="en-US"/>
              <a:pPr/>
              <a:t>29</a:t>
            </a:fld>
            <a:endParaRPr lang="en-US" altLang="en-US"/>
          </a:p>
        </p:txBody>
      </p:sp>
    </p:spTree>
    <p:extLst>
      <p:ext uri="{BB962C8B-B14F-4D97-AF65-F5344CB8AC3E}">
        <p14:creationId xmlns:p14="http://schemas.microsoft.com/office/powerpoint/2010/main" val="3784477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274638"/>
            <a:ext cx="8229600" cy="334962"/>
          </a:xfrm>
        </p:spPr>
        <p:txBody>
          <a:bodyPr>
            <a:normAutofit fontScale="90000"/>
          </a:bodyPr>
          <a:lstStyle/>
          <a:p>
            <a:pPr eaLnBrk="1" hangingPunct="1"/>
            <a:r>
              <a:rPr lang="en-US" altLang="en-US" sz="4000" smtClean="0"/>
              <a:t>Stack </a:t>
            </a:r>
          </a:p>
        </p:txBody>
      </p:sp>
      <p:sp>
        <p:nvSpPr>
          <p:cNvPr id="24579" name="Rectangle 3"/>
          <p:cNvSpPr>
            <a:spLocks noGrp="1" noChangeArrowheads="1"/>
          </p:cNvSpPr>
          <p:nvPr>
            <p:ph type="body" idx="1"/>
          </p:nvPr>
        </p:nvSpPr>
        <p:spPr>
          <a:xfrm>
            <a:off x="457200" y="914400"/>
            <a:ext cx="8229600" cy="5638800"/>
          </a:xfrm>
        </p:spPr>
        <p:txBody>
          <a:bodyPr/>
          <a:lstStyle/>
          <a:p>
            <a:pPr eaLnBrk="1" hangingPunct="1">
              <a:lnSpc>
                <a:spcPct val="90000"/>
              </a:lnSpc>
            </a:pPr>
            <a:r>
              <a:rPr lang="en-US" altLang="en-US" sz="2400" b="1" dirty="0" smtClean="0">
                <a:solidFill>
                  <a:srgbClr val="FF0000"/>
                </a:solidFill>
              </a:rPr>
              <a:t>Linked list and arrays </a:t>
            </a:r>
            <a:r>
              <a:rPr lang="en-US" altLang="en-US" sz="2400" dirty="0" smtClean="0"/>
              <a:t>allow one to insert and delete elements at any place in the list</a:t>
            </a:r>
          </a:p>
          <a:p>
            <a:pPr lvl="1" eaLnBrk="1" hangingPunct="1">
              <a:lnSpc>
                <a:spcPct val="90000"/>
              </a:lnSpc>
            </a:pPr>
            <a:r>
              <a:rPr lang="en-US" altLang="en-US" sz="2400" dirty="0" smtClean="0"/>
              <a:t>At the beginning</a:t>
            </a:r>
          </a:p>
          <a:p>
            <a:pPr lvl="1" eaLnBrk="1" hangingPunct="1">
              <a:lnSpc>
                <a:spcPct val="90000"/>
              </a:lnSpc>
            </a:pPr>
            <a:r>
              <a:rPr lang="en-US" altLang="en-US" sz="2400" dirty="0" smtClean="0"/>
              <a:t>At the end or</a:t>
            </a:r>
          </a:p>
          <a:p>
            <a:pPr lvl="1" eaLnBrk="1" hangingPunct="1">
              <a:lnSpc>
                <a:spcPct val="90000"/>
              </a:lnSpc>
            </a:pPr>
            <a:r>
              <a:rPr lang="en-US" altLang="en-US" sz="2400" dirty="0" smtClean="0"/>
              <a:t>In the middle</a:t>
            </a:r>
          </a:p>
          <a:p>
            <a:pPr eaLnBrk="1" hangingPunct="1">
              <a:lnSpc>
                <a:spcPct val="90000"/>
              </a:lnSpc>
            </a:pPr>
            <a:endParaRPr lang="en-US" altLang="en-US" sz="2400" dirty="0" smtClean="0"/>
          </a:p>
          <a:p>
            <a:pPr eaLnBrk="1" hangingPunct="1">
              <a:lnSpc>
                <a:spcPct val="90000"/>
              </a:lnSpc>
            </a:pPr>
            <a:r>
              <a:rPr lang="en-US" altLang="en-US" sz="2400" dirty="0" smtClean="0"/>
              <a:t>There are frequent situations where one wants to </a:t>
            </a:r>
            <a:r>
              <a:rPr lang="en-US" altLang="en-US" sz="2400" b="1" dirty="0" smtClean="0">
                <a:solidFill>
                  <a:srgbClr val="FF0000"/>
                </a:solidFill>
              </a:rPr>
              <a:t>restrict </a:t>
            </a:r>
            <a:r>
              <a:rPr lang="en-US" altLang="en-US" sz="2400" dirty="0" smtClean="0"/>
              <a:t>insertions and deletions so they can take place only at the </a:t>
            </a:r>
            <a:r>
              <a:rPr lang="en-US" altLang="en-US" sz="2400" b="1" dirty="0" smtClean="0"/>
              <a:t>beginning or the end of the list</a:t>
            </a:r>
            <a:r>
              <a:rPr lang="en-US" altLang="en-US" sz="2400" dirty="0" smtClean="0"/>
              <a:t>, </a:t>
            </a:r>
            <a:r>
              <a:rPr lang="en-US" altLang="en-US" sz="2400" b="1" dirty="0" smtClean="0"/>
              <a:t>not in the middle</a:t>
            </a:r>
          </a:p>
          <a:p>
            <a:pPr eaLnBrk="1" hangingPunct="1">
              <a:lnSpc>
                <a:spcPct val="90000"/>
              </a:lnSpc>
            </a:pPr>
            <a:endParaRPr lang="en-US" altLang="en-US" sz="2400" dirty="0" smtClean="0"/>
          </a:p>
          <a:p>
            <a:pPr eaLnBrk="1" hangingPunct="1">
              <a:lnSpc>
                <a:spcPct val="90000"/>
              </a:lnSpc>
            </a:pPr>
            <a:r>
              <a:rPr lang="en-US" altLang="en-US" sz="2400" dirty="0" smtClean="0"/>
              <a:t>Two of the data structures that are useful in such situations are</a:t>
            </a:r>
          </a:p>
          <a:p>
            <a:pPr lvl="1" eaLnBrk="1" hangingPunct="1">
              <a:lnSpc>
                <a:spcPct val="90000"/>
              </a:lnSpc>
            </a:pPr>
            <a:r>
              <a:rPr lang="en-US" altLang="en-US" sz="2000" dirty="0" smtClean="0"/>
              <a:t> </a:t>
            </a:r>
            <a:r>
              <a:rPr lang="en-US" altLang="en-US" sz="2400" b="1" dirty="0" smtClean="0">
                <a:solidFill>
                  <a:srgbClr val="7030A0"/>
                </a:solidFill>
              </a:rPr>
              <a:t>stacks and</a:t>
            </a:r>
          </a:p>
          <a:p>
            <a:pPr lvl="1" eaLnBrk="1" hangingPunct="1">
              <a:lnSpc>
                <a:spcPct val="90000"/>
              </a:lnSpc>
            </a:pPr>
            <a:r>
              <a:rPr lang="en-US" altLang="en-US" sz="2400" b="1" dirty="0" smtClean="0">
                <a:solidFill>
                  <a:srgbClr val="7030A0"/>
                </a:solidFill>
              </a:rPr>
              <a:t> queues</a:t>
            </a:r>
          </a:p>
        </p:txBody>
      </p:sp>
      <p:sp>
        <p:nvSpPr>
          <p:cNvPr id="24580"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9A6E4F56-2931-4F54-BC76-4FB80A84EE94}" type="slidenum">
              <a:rPr lang="en-US" altLang="en-US"/>
              <a:pPr/>
              <a:t>3</a:t>
            </a:fld>
            <a:endParaRPr lang="en-US" altLang="en-US"/>
          </a:p>
        </p:txBody>
      </p:sp>
    </p:spTree>
    <p:extLst>
      <p:ext uri="{BB962C8B-B14F-4D97-AF65-F5344CB8AC3E}">
        <p14:creationId xmlns:p14="http://schemas.microsoft.com/office/powerpoint/2010/main" val="20218120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274638"/>
            <a:ext cx="8229600" cy="334962"/>
          </a:xfrm>
        </p:spPr>
        <p:txBody>
          <a:bodyPr>
            <a:normAutofit fontScale="90000"/>
          </a:bodyPr>
          <a:lstStyle/>
          <a:p>
            <a:pPr eaLnBrk="1" hangingPunct="1"/>
            <a:r>
              <a:rPr lang="en-US" altLang="en-US" sz="3200" smtClean="0"/>
              <a:t>isEmpty() &amp; isFULL()</a:t>
            </a:r>
          </a:p>
        </p:txBody>
      </p:sp>
      <p:sp>
        <p:nvSpPr>
          <p:cNvPr id="52227" name="Rectangle 3"/>
          <p:cNvSpPr>
            <a:spLocks noGrp="1" noChangeArrowheads="1"/>
          </p:cNvSpPr>
          <p:nvPr>
            <p:ph type="body" idx="1"/>
          </p:nvPr>
        </p:nvSpPr>
        <p:spPr>
          <a:xfrm>
            <a:off x="457200" y="990600"/>
            <a:ext cx="8229600" cy="5410200"/>
          </a:xfrm>
        </p:spPr>
        <p:txBody>
          <a:bodyPr/>
          <a:lstStyle/>
          <a:p>
            <a:pPr marL="609600" indent="-609600" eaLnBrk="1" hangingPunct="1"/>
            <a:r>
              <a:rPr lang="en-US" altLang="en-US" sz="2400" smtClean="0"/>
              <a:t>We could have other operations, such as an explicit boolean function</a:t>
            </a:r>
          </a:p>
          <a:p>
            <a:pPr marL="990600" lvl="1" indent="-533400" eaLnBrk="1" hangingPunct="1"/>
            <a:endParaRPr lang="en-US" altLang="en-US" sz="2400" smtClean="0"/>
          </a:p>
          <a:p>
            <a:pPr marL="990600" lvl="1" indent="-533400" eaLnBrk="1" hangingPunct="1"/>
            <a:r>
              <a:rPr lang="en-US" altLang="en-US" sz="2400" smtClean="0"/>
              <a:t>isEmpty()- that tests for empty stack</a:t>
            </a:r>
          </a:p>
          <a:p>
            <a:pPr marL="990600" lvl="1" indent="-533400" eaLnBrk="1" hangingPunct="1"/>
            <a:endParaRPr lang="en-US" altLang="en-US" sz="2400" smtClean="0"/>
          </a:p>
          <a:p>
            <a:pPr marL="990600" lvl="1" indent="-533400" eaLnBrk="1" hangingPunct="1"/>
            <a:r>
              <a:rPr lang="en-US" altLang="en-US" sz="2400" smtClean="0"/>
              <a:t>isFull()- that tests for a full stack</a:t>
            </a:r>
          </a:p>
          <a:p>
            <a:pPr marL="990600" lvl="1" indent="-533400" eaLnBrk="1" hangingPunct="1">
              <a:buFontTx/>
              <a:buNone/>
            </a:pPr>
            <a:endParaRPr lang="en-US" altLang="en-US" sz="2400" smtClean="0"/>
          </a:p>
          <a:p>
            <a:pPr marL="990600" lvl="1" indent="-533400" eaLnBrk="1" hangingPunct="1">
              <a:buFontTx/>
              <a:buNone/>
            </a:pPr>
            <a:r>
              <a:rPr lang="en-US" altLang="en-US" sz="2400" smtClean="0"/>
              <a:t>togeter with the pop and push functions</a:t>
            </a:r>
          </a:p>
          <a:p>
            <a:pPr marL="990600" lvl="1" indent="-533400" eaLnBrk="1" hangingPunct="1">
              <a:buFontTx/>
              <a:buNone/>
            </a:pPr>
            <a:endParaRPr lang="en-US" altLang="en-US" sz="2400" smtClean="0"/>
          </a:p>
          <a:p>
            <a:pPr marL="609600" indent="-609600" eaLnBrk="1" hangingPunct="1"/>
            <a:r>
              <a:rPr lang="en-US" altLang="en-US" sz="2800" b="1" smtClean="0"/>
              <a:t>Include definitions of isEmpty() and isFull( )</a:t>
            </a:r>
          </a:p>
          <a:p>
            <a:pPr marL="990600" lvl="1" indent="-533400" eaLnBrk="1" hangingPunct="1"/>
            <a:r>
              <a:rPr lang="en-US" altLang="en-US" sz="2400" b="1" smtClean="0"/>
              <a:t>Include D</a:t>
            </a:r>
            <a:endParaRPr lang="en-US" altLang="en-US" sz="2000" b="1" smtClean="0"/>
          </a:p>
          <a:p>
            <a:pPr marL="990600" lvl="1" indent="-533400" eaLnBrk="1" hangingPunct="1">
              <a:buFontTx/>
              <a:buNone/>
            </a:pPr>
            <a:endParaRPr lang="en-US" altLang="en-US" sz="2400" b="1" smtClean="0"/>
          </a:p>
        </p:txBody>
      </p:sp>
      <p:sp>
        <p:nvSpPr>
          <p:cNvPr id="52228"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6EF348B8-C666-494E-B5A2-33B9A62725B3}" type="slidenum">
              <a:rPr lang="en-US" altLang="en-US"/>
              <a:pPr/>
              <a:t>30</a:t>
            </a:fld>
            <a:endParaRPr lang="en-US" altLang="en-US"/>
          </a:p>
        </p:txBody>
      </p:sp>
    </p:spTree>
    <p:extLst>
      <p:ext uri="{BB962C8B-B14F-4D97-AF65-F5344CB8AC3E}">
        <p14:creationId xmlns:p14="http://schemas.microsoft.com/office/powerpoint/2010/main" val="378374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74638"/>
            <a:ext cx="8229600" cy="411162"/>
          </a:xfrm>
        </p:spPr>
        <p:txBody>
          <a:bodyPr>
            <a:normAutofit fontScale="90000"/>
          </a:bodyPr>
          <a:lstStyle/>
          <a:p>
            <a:pPr eaLnBrk="1" hangingPunct="1"/>
            <a:r>
              <a:rPr lang="en-US" altLang="en-US" sz="3200" smtClean="0"/>
              <a:t>peek()</a:t>
            </a:r>
          </a:p>
        </p:txBody>
      </p:sp>
      <p:sp>
        <p:nvSpPr>
          <p:cNvPr id="53251" name="Rectangle 3"/>
          <p:cNvSpPr>
            <a:spLocks noGrp="1" noChangeArrowheads="1"/>
          </p:cNvSpPr>
          <p:nvPr>
            <p:ph type="body" idx="1"/>
          </p:nvPr>
        </p:nvSpPr>
        <p:spPr>
          <a:xfrm>
            <a:off x="457200" y="914400"/>
            <a:ext cx="8229600" cy="5562600"/>
          </a:xfrm>
        </p:spPr>
        <p:txBody>
          <a:bodyPr/>
          <a:lstStyle/>
          <a:p>
            <a:pPr eaLnBrk="1" hangingPunct="1"/>
            <a:r>
              <a:rPr lang="en-US" altLang="en-US" sz="2400" smtClean="0"/>
              <a:t>Sometimes we need information about the last element without removing the element</a:t>
            </a:r>
          </a:p>
          <a:p>
            <a:pPr eaLnBrk="1" hangingPunct="1"/>
            <a:endParaRPr lang="en-US" altLang="en-US" sz="2400" smtClean="0"/>
          </a:p>
          <a:p>
            <a:pPr eaLnBrk="1" hangingPunct="1"/>
            <a:r>
              <a:rPr lang="en-US" altLang="en-US" sz="2400" smtClean="0"/>
              <a:t>For this we use the function </a:t>
            </a:r>
            <a:r>
              <a:rPr lang="en-US" altLang="en-US" sz="2400" b="1" smtClean="0"/>
              <a:t>peek( )</a:t>
            </a:r>
            <a:r>
              <a:rPr lang="en-US" altLang="en-US" sz="2400" smtClean="0"/>
              <a:t> or also called </a:t>
            </a:r>
            <a:r>
              <a:rPr lang="en-US" altLang="en-US" sz="2400" b="1" smtClean="0"/>
              <a:t>topData(</a:t>
            </a:r>
            <a:r>
              <a:rPr lang="en-US" altLang="en-US" sz="2400" smtClean="0"/>
              <a:t> </a:t>
            </a:r>
            <a:r>
              <a:rPr lang="en-US" altLang="en-US" sz="2400" b="1" smtClean="0"/>
              <a:t>)</a:t>
            </a:r>
          </a:p>
          <a:p>
            <a:pPr eaLnBrk="1" hangingPunct="1"/>
            <a:endParaRPr lang="en-US" altLang="en-US" sz="2400" b="1" smtClean="0"/>
          </a:p>
          <a:p>
            <a:pPr eaLnBrk="1" hangingPunct="1"/>
            <a:r>
              <a:rPr lang="en-US" altLang="en-US" sz="2400" smtClean="0"/>
              <a:t>Include the definition for </a:t>
            </a:r>
            <a:r>
              <a:rPr lang="en-US" altLang="en-US" sz="2400" b="1" smtClean="0"/>
              <a:t>topData( )</a:t>
            </a:r>
          </a:p>
          <a:p>
            <a:pPr lvl="1" eaLnBrk="1" hangingPunct="1"/>
            <a:endParaRPr lang="en-US" altLang="en-US" sz="2400" b="1" smtClean="0"/>
          </a:p>
          <a:p>
            <a:pPr lvl="1" eaLnBrk="1" hangingPunct="1"/>
            <a:r>
              <a:rPr lang="en-US" altLang="en-US" sz="2400" b="1" smtClean="0"/>
              <a:t>Include E</a:t>
            </a:r>
          </a:p>
        </p:txBody>
      </p:sp>
      <p:sp>
        <p:nvSpPr>
          <p:cNvPr id="53252"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2C36E91D-A721-4075-AB59-47AB7B19FBAD}" type="slidenum">
              <a:rPr lang="en-US" altLang="en-US"/>
              <a:pPr/>
              <a:t>31</a:t>
            </a:fld>
            <a:endParaRPr lang="en-US" altLang="en-US"/>
          </a:p>
        </p:txBody>
      </p:sp>
    </p:spTree>
    <p:extLst>
      <p:ext uri="{BB962C8B-B14F-4D97-AF65-F5344CB8AC3E}">
        <p14:creationId xmlns:p14="http://schemas.microsoft.com/office/powerpoint/2010/main" val="1881934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274638"/>
            <a:ext cx="8229600" cy="411162"/>
          </a:xfrm>
        </p:spPr>
        <p:txBody>
          <a:bodyPr>
            <a:normAutofit fontScale="90000"/>
          </a:bodyPr>
          <a:lstStyle/>
          <a:p>
            <a:pPr eaLnBrk="1" hangingPunct="1"/>
            <a:r>
              <a:rPr lang="en-US" altLang="en-US" sz="3200" smtClean="0"/>
              <a:t>sizeOfStack()</a:t>
            </a:r>
          </a:p>
        </p:txBody>
      </p:sp>
      <p:sp>
        <p:nvSpPr>
          <p:cNvPr id="54275" name="Rectangle 3"/>
          <p:cNvSpPr>
            <a:spLocks noGrp="1" noChangeArrowheads="1"/>
          </p:cNvSpPr>
          <p:nvPr>
            <p:ph type="body" idx="1"/>
          </p:nvPr>
        </p:nvSpPr>
        <p:spPr>
          <a:xfrm>
            <a:off x="457200" y="914400"/>
            <a:ext cx="8382000" cy="5211763"/>
          </a:xfrm>
        </p:spPr>
        <p:txBody>
          <a:bodyPr/>
          <a:lstStyle/>
          <a:p>
            <a:pPr eaLnBrk="1" hangingPunct="1"/>
            <a:r>
              <a:rPr lang="en-US" altLang="en-US" sz="2400" smtClean="0"/>
              <a:t>Function to know the current size of the stack</a:t>
            </a:r>
          </a:p>
          <a:p>
            <a:pPr eaLnBrk="1" hangingPunct="1">
              <a:buFontTx/>
              <a:buNone/>
            </a:pPr>
            <a:endParaRPr lang="en-US" altLang="en-US" sz="2400" smtClean="0"/>
          </a:p>
          <a:p>
            <a:pPr eaLnBrk="1" hangingPunct="1">
              <a:buFontTx/>
              <a:buNone/>
            </a:pPr>
            <a:r>
              <a:rPr lang="en-US" altLang="en-US" sz="2400" smtClean="0"/>
              <a:t>	//Returns the number of elements in the stack</a:t>
            </a:r>
          </a:p>
          <a:p>
            <a:pPr eaLnBrk="1" hangingPunct="1">
              <a:buFontTx/>
              <a:buNone/>
            </a:pPr>
            <a:r>
              <a:rPr lang="en-US" altLang="en-US" sz="2400" smtClean="0"/>
              <a:t>	int sizeOfStack()</a:t>
            </a:r>
          </a:p>
          <a:p>
            <a:pPr eaLnBrk="1" hangingPunct="1">
              <a:buFontTx/>
              <a:buNone/>
            </a:pPr>
            <a:r>
              <a:rPr lang="en-US" altLang="en-US" sz="2400" smtClean="0"/>
              <a:t>	{</a:t>
            </a:r>
          </a:p>
          <a:p>
            <a:pPr eaLnBrk="1" hangingPunct="1">
              <a:buFontTx/>
              <a:buNone/>
            </a:pPr>
            <a:r>
              <a:rPr lang="en-US" altLang="en-US" sz="2400" smtClean="0"/>
              <a:t>		/*post condition: return value is total number of items 	in the stack */</a:t>
            </a:r>
          </a:p>
          <a:p>
            <a:pPr eaLnBrk="1" hangingPunct="1">
              <a:buFontTx/>
              <a:buNone/>
            </a:pPr>
            <a:r>
              <a:rPr lang="en-US" altLang="en-US" sz="2400" smtClean="0"/>
              <a:t>		return (TOP + 1);</a:t>
            </a:r>
          </a:p>
          <a:p>
            <a:pPr eaLnBrk="1" hangingPunct="1">
              <a:buFontTx/>
              <a:buNone/>
            </a:pPr>
            <a:r>
              <a:rPr lang="en-US" altLang="en-US" sz="2400" smtClean="0"/>
              <a:t>	}</a:t>
            </a:r>
          </a:p>
          <a:p>
            <a:pPr eaLnBrk="1" hangingPunct="1">
              <a:buFontTx/>
              <a:buNone/>
            </a:pPr>
            <a:endParaRPr lang="en-US" altLang="en-US" sz="2400" smtClean="0"/>
          </a:p>
        </p:txBody>
      </p:sp>
      <p:sp>
        <p:nvSpPr>
          <p:cNvPr id="54276"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810882FC-44B8-406B-A6C6-6AECBEB45D2D}" type="slidenum">
              <a:rPr lang="en-US" altLang="en-US"/>
              <a:pPr/>
              <a:t>32</a:t>
            </a:fld>
            <a:endParaRPr lang="en-US" altLang="en-US"/>
          </a:p>
        </p:txBody>
      </p:sp>
    </p:spTree>
    <p:extLst>
      <p:ext uri="{BB962C8B-B14F-4D97-AF65-F5344CB8AC3E}">
        <p14:creationId xmlns:p14="http://schemas.microsoft.com/office/powerpoint/2010/main" val="21707169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274638"/>
            <a:ext cx="8229600" cy="334962"/>
          </a:xfrm>
        </p:spPr>
        <p:txBody>
          <a:bodyPr>
            <a:normAutofit fontScale="90000"/>
          </a:bodyPr>
          <a:lstStyle/>
          <a:p>
            <a:pPr eaLnBrk="1" hangingPunct="1"/>
            <a:r>
              <a:rPr lang="en-US" altLang="en-US" sz="3200" smtClean="0"/>
              <a:t>Linked List Implementation of Stack</a:t>
            </a:r>
          </a:p>
        </p:txBody>
      </p:sp>
      <p:sp>
        <p:nvSpPr>
          <p:cNvPr id="55299" name="Rectangle 3"/>
          <p:cNvSpPr>
            <a:spLocks noGrp="1" noChangeArrowheads="1"/>
          </p:cNvSpPr>
          <p:nvPr>
            <p:ph type="body" idx="1"/>
          </p:nvPr>
        </p:nvSpPr>
        <p:spPr>
          <a:xfrm>
            <a:off x="457200" y="762000"/>
            <a:ext cx="8229600" cy="5791200"/>
          </a:xfrm>
        </p:spPr>
        <p:txBody>
          <a:bodyPr/>
          <a:lstStyle/>
          <a:p>
            <a:pPr eaLnBrk="1" hangingPunct="1"/>
            <a:r>
              <a:rPr lang="en-US" altLang="en-US" sz="2400" smtClean="0"/>
              <a:t>A linked list is a natural way to implement a stack as a dynamic structure whose size can grow and shrink during execution, without a predefined limit that is determined at compilation</a:t>
            </a:r>
          </a:p>
          <a:p>
            <a:pPr eaLnBrk="1" hangingPunct="1"/>
            <a:endParaRPr lang="en-US" altLang="en-US" sz="2400" smtClean="0"/>
          </a:p>
          <a:p>
            <a:pPr eaLnBrk="1" hangingPunct="1"/>
            <a:r>
              <a:rPr lang="en-US" altLang="en-US" sz="2400" smtClean="0"/>
              <a:t>The items in the stack are stored in a linked list, with the </a:t>
            </a:r>
            <a:r>
              <a:rPr lang="en-US" altLang="en-US" sz="2400" b="1" smtClean="0"/>
              <a:t>TOP of the stack stored at the head node</a:t>
            </a:r>
            <a:r>
              <a:rPr lang="en-US" altLang="en-US" sz="2400" smtClean="0"/>
              <a:t>, down to the bottom of the stack at the final node</a:t>
            </a:r>
          </a:p>
          <a:p>
            <a:pPr eaLnBrk="1" hangingPunct="1"/>
            <a:endParaRPr lang="en-US" altLang="en-US" sz="2400" smtClean="0"/>
          </a:p>
          <a:p>
            <a:pPr eaLnBrk="1" hangingPunct="1"/>
            <a:r>
              <a:rPr lang="en-US" altLang="en-US" sz="2400" smtClean="0"/>
              <a:t>In case of array implementation, we have a variable TOP to indicate the top element</a:t>
            </a:r>
          </a:p>
          <a:p>
            <a:pPr eaLnBrk="1" hangingPunct="1"/>
            <a:endParaRPr lang="en-US" altLang="en-US" sz="2400" smtClean="0"/>
          </a:p>
        </p:txBody>
      </p:sp>
      <p:sp>
        <p:nvSpPr>
          <p:cNvPr id="55300"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8F6A3B6F-D7CC-4F6D-916D-69BD4A25F137}" type="slidenum">
              <a:rPr lang="en-US" altLang="en-US"/>
              <a:pPr/>
              <a:t>33</a:t>
            </a:fld>
            <a:endParaRPr lang="en-US" altLang="en-US"/>
          </a:p>
        </p:txBody>
      </p:sp>
    </p:spTree>
    <p:extLst>
      <p:ext uri="{BB962C8B-B14F-4D97-AF65-F5344CB8AC3E}">
        <p14:creationId xmlns:p14="http://schemas.microsoft.com/office/powerpoint/2010/main" val="875431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274638"/>
            <a:ext cx="8229600" cy="334962"/>
          </a:xfrm>
        </p:spPr>
        <p:txBody>
          <a:bodyPr>
            <a:normAutofit fontScale="90000"/>
          </a:bodyPr>
          <a:lstStyle/>
          <a:p>
            <a:pPr eaLnBrk="1" hangingPunct="1"/>
            <a:r>
              <a:rPr lang="en-US" altLang="en-US" sz="3200" smtClean="0"/>
              <a:t>Linked List Implementation of Stack</a:t>
            </a:r>
          </a:p>
        </p:txBody>
      </p:sp>
      <p:sp>
        <p:nvSpPr>
          <p:cNvPr id="56323" name="Rectangle 3"/>
          <p:cNvSpPr>
            <a:spLocks noGrp="1" noChangeArrowheads="1"/>
          </p:cNvSpPr>
          <p:nvPr>
            <p:ph type="body" idx="1"/>
          </p:nvPr>
        </p:nvSpPr>
        <p:spPr>
          <a:xfrm>
            <a:off x="457200" y="762000"/>
            <a:ext cx="8229600" cy="5638800"/>
          </a:xfrm>
        </p:spPr>
        <p:txBody>
          <a:bodyPr/>
          <a:lstStyle/>
          <a:p>
            <a:pPr eaLnBrk="1" hangingPunct="1"/>
            <a:r>
              <a:rPr lang="en-US" altLang="en-US" sz="2400" smtClean="0"/>
              <a:t>In this case, we need two pointers, one pointing to the beginning node (because we need to have a head pointer) of the list and the other the top of the list or node (because operation is performed at the top)</a:t>
            </a:r>
          </a:p>
          <a:p>
            <a:pPr eaLnBrk="1" hangingPunct="1"/>
            <a:endParaRPr lang="en-US" altLang="en-US" sz="2400" smtClean="0"/>
          </a:p>
          <a:p>
            <a:pPr eaLnBrk="1" hangingPunct="1"/>
            <a:r>
              <a:rPr lang="en-US" altLang="en-US" sz="2400" smtClean="0"/>
              <a:t>At the beginning, these two pointers must be initialized to NULL</a:t>
            </a:r>
          </a:p>
          <a:p>
            <a:pPr eaLnBrk="1" hangingPunct="1"/>
            <a:endParaRPr lang="en-US" altLang="en-US" sz="2400" smtClean="0"/>
          </a:p>
          <a:p>
            <a:pPr eaLnBrk="1" hangingPunct="1">
              <a:buFontTx/>
              <a:buNone/>
            </a:pPr>
            <a:r>
              <a:rPr lang="en-US" altLang="en-US" sz="2400" smtClean="0"/>
              <a:t>		node * headPtr=NULL;</a:t>
            </a:r>
          </a:p>
          <a:p>
            <a:pPr eaLnBrk="1" hangingPunct="1">
              <a:buFontTx/>
              <a:buNone/>
            </a:pPr>
            <a:r>
              <a:rPr lang="en-US" altLang="en-US" sz="2400" smtClean="0"/>
              <a:t>		node *topPtr=NULL;</a:t>
            </a:r>
          </a:p>
          <a:p>
            <a:pPr eaLnBrk="1" hangingPunct="1"/>
            <a:endParaRPr lang="en-US" altLang="en-US" smtClean="0"/>
          </a:p>
        </p:txBody>
      </p:sp>
      <p:sp>
        <p:nvSpPr>
          <p:cNvPr id="56324"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0F40EDC1-9C5E-4F2B-AB95-4F27A62C0C2F}" type="slidenum">
              <a:rPr lang="en-US" altLang="en-US"/>
              <a:pPr/>
              <a:t>34</a:t>
            </a:fld>
            <a:endParaRPr lang="en-US" altLang="en-US"/>
          </a:p>
        </p:txBody>
      </p:sp>
    </p:spTree>
    <p:extLst>
      <p:ext uri="{BB962C8B-B14F-4D97-AF65-F5344CB8AC3E}">
        <p14:creationId xmlns:p14="http://schemas.microsoft.com/office/powerpoint/2010/main" val="5337795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274638"/>
            <a:ext cx="8229600" cy="334962"/>
          </a:xfrm>
        </p:spPr>
        <p:txBody>
          <a:bodyPr>
            <a:normAutofit fontScale="90000"/>
          </a:bodyPr>
          <a:lstStyle/>
          <a:p>
            <a:pPr eaLnBrk="1" hangingPunct="1"/>
            <a:r>
              <a:rPr lang="en-US" altLang="en-US" sz="4000" smtClean="0"/>
              <a:t>Defining the Structure</a:t>
            </a:r>
          </a:p>
        </p:txBody>
      </p:sp>
      <p:sp>
        <p:nvSpPr>
          <p:cNvPr id="57347" name="Rectangle 3"/>
          <p:cNvSpPr>
            <a:spLocks noGrp="1" noChangeArrowheads="1"/>
          </p:cNvSpPr>
          <p:nvPr>
            <p:ph type="body" idx="1"/>
          </p:nvPr>
        </p:nvSpPr>
        <p:spPr>
          <a:xfrm>
            <a:off x="457200" y="838200"/>
            <a:ext cx="8229600" cy="5638800"/>
          </a:xfrm>
        </p:spPr>
        <p:txBody>
          <a:bodyPr/>
          <a:lstStyle/>
          <a:p>
            <a:pPr eaLnBrk="1" hangingPunct="1">
              <a:buFontTx/>
              <a:buNone/>
            </a:pPr>
            <a:r>
              <a:rPr lang="en-US" altLang="en-US" smtClean="0"/>
              <a:t>	struct number {</a:t>
            </a:r>
          </a:p>
          <a:p>
            <a:pPr lvl="1" eaLnBrk="1" hangingPunct="1">
              <a:buFontTx/>
              <a:buNone/>
            </a:pPr>
            <a:r>
              <a:rPr lang="en-US" altLang="en-US" smtClean="0"/>
              <a:t>			int num;</a:t>
            </a:r>
          </a:p>
          <a:p>
            <a:pPr lvl="1" eaLnBrk="1" hangingPunct="1">
              <a:buFontTx/>
              <a:buNone/>
            </a:pPr>
            <a:r>
              <a:rPr lang="en-US" altLang="en-US" smtClean="0"/>
              <a:t>			number *next;</a:t>
            </a:r>
          </a:p>
          <a:p>
            <a:pPr lvl="1" eaLnBrk="1" hangingPunct="1">
              <a:buFontTx/>
              <a:buNone/>
            </a:pPr>
            <a:r>
              <a:rPr lang="en-US" altLang="en-US" smtClean="0"/>
              <a:t>}</a:t>
            </a:r>
          </a:p>
          <a:p>
            <a:pPr lvl="1" eaLnBrk="1" hangingPunct="1">
              <a:buFontTx/>
              <a:buNone/>
            </a:pPr>
            <a:r>
              <a:rPr lang="en-US" altLang="en-US" smtClean="0"/>
              <a:t>number * bottomPtr =NULL;</a:t>
            </a:r>
          </a:p>
          <a:p>
            <a:pPr lvl="1" eaLnBrk="1" hangingPunct="1">
              <a:buFontTx/>
              <a:buNone/>
            </a:pPr>
            <a:r>
              <a:rPr lang="en-US" altLang="en-US" smtClean="0"/>
              <a:t>number * topPtr=NULL;</a:t>
            </a:r>
          </a:p>
        </p:txBody>
      </p:sp>
      <p:sp>
        <p:nvSpPr>
          <p:cNvPr id="57348"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FB4D97DD-B90A-4673-930B-D720761C3922}" type="slidenum">
              <a:rPr lang="en-US" altLang="en-US"/>
              <a:pPr/>
              <a:t>35</a:t>
            </a:fld>
            <a:endParaRPr lang="en-US" altLang="en-US"/>
          </a:p>
        </p:txBody>
      </p:sp>
    </p:spTree>
    <p:extLst>
      <p:ext uri="{BB962C8B-B14F-4D97-AF65-F5344CB8AC3E}">
        <p14:creationId xmlns:p14="http://schemas.microsoft.com/office/powerpoint/2010/main" val="17583758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274638"/>
            <a:ext cx="8229600" cy="334962"/>
          </a:xfrm>
        </p:spPr>
        <p:txBody>
          <a:bodyPr>
            <a:normAutofit fontScale="90000"/>
          </a:bodyPr>
          <a:lstStyle/>
          <a:p>
            <a:pPr eaLnBrk="1" hangingPunct="1"/>
            <a:r>
              <a:rPr lang="en-US" altLang="en-US" sz="4000" smtClean="0"/>
              <a:t>To push an element</a:t>
            </a:r>
          </a:p>
        </p:txBody>
      </p:sp>
      <p:sp>
        <p:nvSpPr>
          <p:cNvPr id="58371" name="Rectangle 3"/>
          <p:cNvSpPr>
            <a:spLocks noGrp="1" noChangeArrowheads="1"/>
          </p:cNvSpPr>
          <p:nvPr>
            <p:ph type="body" idx="1"/>
          </p:nvPr>
        </p:nvSpPr>
        <p:spPr>
          <a:xfrm>
            <a:off x="381000" y="914400"/>
            <a:ext cx="8305800" cy="5486400"/>
          </a:xfrm>
        </p:spPr>
        <p:txBody>
          <a:bodyPr/>
          <a:lstStyle/>
          <a:p>
            <a:pPr eaLnBrk="1" hangingPunct="1"/>
            <a:r>
              <a:rPr lang="en-US" altLang="en-US" sz="2800" smtClean="0"/>
              <a:t>Check if there is a free space</a:t>
            </a:r>
          </a:p>
          <a:p>
            <a:pPr lvl="1" eaLnBrk="1" hangingPunct="1"/>
            <a:r>
              <a:rPr lang="en-US" altLang="en-US" sz="2400" smtClean="0"/>
              <a:t>How is this done?</a:t>
            </a:r>
          </a:p>
          <a:p>
            <a:pPr lvl="1" eaLnBrk="1" hangingPunct="1"/>
            <a:r>
              <a:rPr lang="en-US" altLang="en-US" sz="2400" smtClean="0"/>
              <a:t>We need to have a pointer </a:t>
            </a:r>
            <a:r>
              <a:rPr lang="en-US" altLang="en-US" sz="2400" b="1" smtClean="0"/>
              <a:t>newNumPtr</a:t>
            </a:r>
            <a:r>
              <a:rPr lang="en-US" altLang="en-US" sz="2400" smtClean="0"/>
              <a:t> that points to the newly created node</a:t>
            </a:r>
          </a:p>
          <a:p>
            <a:pPr lvl="1" eaLnBrk="1" hangingPunct="1">
              <a:buFontTx/>
              <a:buNone/>
            </a:pPr>
            <a:r>
              <a:rPr lang="en-US" altLang="en-US" sz="2400" smtClean="0"/>
              <a:t>		number * newNumPtr=new number;</a:t>
            </a:r>
          </a:p>
          <a:p>
            <a:pPr lvl="1" eaLnBrk="1" hangingPunct="1"/>
            <a:r>
              <a:rPr lang="en-US" altLang="en-US" sz="2400" smtClean="0"/>
              <a:t>This is used to reserve new space for our data.</a:t>
            </a:r>
          </a:p>
          <a:p>
            <a:pPr lvl="1" eaLnBrk="1" hangingPunct="1"/>
            <a:r>
              <a:rPr lang="en-US" altLang="en-US" sz="2400" smtClean="0"/>
              <a:t>How do we know that this space is reserved?</a:t>
            </a:r>
          </a:p>
          <a:p>
            <a:pPr lvl="1" eaLnBrk="1" hangingPunct="1"/>
            <a:r>
              <a:rPr lang="en-US" altLang="en-US" sz="2400" b="1" smtClean="0"/>
              <a:t>Is newNumPt != NULL?</a:t>
            </a:r>
          </a:p>
          <a:p>
            <a:pPr lvl="1" eaLnBrk="1" hangingPunct="1"/>
            <a:r>
              <a:rPr lang="en-US" altLang="en-US" sz="2400" smtClean="0"/>
              <a:t>If != NULL, it means we have memeory, memory is allocated and this memeory is pointed by newNumPtr and its address is stored in newNumPtr</a:t>
            </a:r>
          </a:p>
          <a:p>
            <a:pPr lvl="1" eaLnBrk="1" hangingPunct="1"/>
            <a:r>
              <a:rPr lang="en-US" altLang="en-US" sz="2400" smtClean="0"/>
              <a:t>If the value stored at newNumPtr is NULL we have no space</a:t>
            </a:r>
          </a:p>
        </p:txBody>
      </p:sp>
      <p:sp>
        <p:nvSpPr>
          <p:cNvPr id="58372"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E5C40CDA-084B-45E2-B243-F946949D1E76}" type="slidenum">
              <a:rPr lang="en-US" altLang="en-US"/>
              <a:pPr/>
              <a:t>36</a:t>
            </a:fld>
            <a:endParaRPr lang="en-US" altLang="en-US"/>
          </a:p>
        </p:txBody>
      </p:sp>
    </p:spTree>
    <p:extLst>
      <p:ext uri="{BB962C8B-B14F-4D97-AF65-F5344CB8AC3E}">
        <p14:creationId xmlns:p14="http://schemas.microsoft.com/office/powerpoint/2010/main" val="41808812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274638"/>
            <a:ext cx="8229600" cy="258762"/>
          </a:xfrm>
        </p:spPr>
        <p:txBody>
          <a:bodyPr>
            <a:normAutofit fontScale="90000"/>
          </a:bodyPr>
          <a:lstStyle/>
          <a:p>
            <a:pPr eaLnBrk="1" hangingPunct="1"/>
            <a:r>
              <a:rPr lang="en-US" altLang="en-US" sz="4000" smtClean="0"/>
              <a:t>To push an element</a:t>
            </a:r>
          </a:p>
        </p:txBody>
      </p:sp>
      <p:sp>
        <p:nvSpPr>
          <p:cNvPr id="59395" name="Rectangle 3"/>
          <p:cNvSpPr>
            <a:spLocks noGrp="1" noChangeArrowheads="1"/>
          </p:cNvSpPr>
          <p:nvPr>
            <p:ph type="body" idx="1"/>
          </p:nvPr>
        </p:nvSpPr>
        <p:spPr>
          <a:xfrm>
            <a:off x="457200" y="762000"/>
            <a:ext cx="8229600" cy="5791200"/>
          </a:xfrm>
        </p:spPr>
        <p:txBody>
          <a:bodyPr/>
          <a:lstStyle/>
          <a:p>
            <a:pPr eaLnBrk="1" hangingPunct="1"/>
            <a:r>
              <a:rPr lang="en-US" altLang="en-US" sz="2400" smtClean="0"/>
              <a:t>If newNumPtr != NULL is true, then</a:t>
            </a:r>
          </a:p>
          <a:p>
            <a:pPr lvl="1" eaLnBrk="1" hangingPunct="1"/>
            <a:endParaRPr lang="en-US" altLang="en-US" sz="2400" smtClean="0"/>
          </a:p>
          <a:p>
            <a:pPr lvl="1" eaLnBrk="1" hangingPunct="1"/>
            <a:r>
              <a:rPr lang="en-US" altLang="en-US" sz="2400" smtClean="0"/>
              <a:t>Store data in the newly created node (How?)</a:t>
            </a:r>
          </a:p>
          <a:p>
            <a:pPr lvl="1" eaLnBrk="1" hangingPunct="1"/>
            <a:endParaRPr lang="en-US" altLang="en-US" sz="2400" smtClean="0"/>
          </a:p>
          <a:p>
            <a:pPr lvl="1" eaLnBrk="1" hangingPunct="1"/>
            <a:r>
              <a:rPr lang="en-US" altLang="en-US" sz="2400" smtClean="0"/>
              <a:t>Create a link between the last node and the newly created node.</a:t>
            </a:r>
          </a:p>
          <a:p>
            <a:pPr lvl="2" eaLnBrk="1" hangingPunct="1"/>
            <a:r>
              <a:rPr lang="en-US" altLang="en-US" smtClean="0"/>
              <a:t>That is, the next pointer of the last node in the list should point to the newly created node</a:t>
            </a:r>
          </a:p>
          <a:p>
            <a:pPr lvl="1" eaLnBrk="1" hangingPunct="1"/>
            <a:endParaRPr lang="en-US" altLang="en-US" sz="2400" smtClean="0"/>
          </a:p>
          <a:p>
            <a:pPr lvl="1" eaLnBrk="1" hangingPunct="1"/>
            <a:r>
              <a:rPr lang="en-US" altLang="en-US" sz="2400" smtClean="0"/>
              <a:t>Make the top pointer to point to the last node</a:t>
            </a:r>
          </a:p>
          <a:p>
            <a:pPr eaLnBrk="1" hangingPunct="1"/>
            <a:endParaRPr lang="en-US" altLang="en-US" sz="2400" smtClean="0"/>
          </a:p>
          <a:p>
            <a:pPr eaLnBrk="1" hangingPunct="1"/>
            <a:r>
              <a:rPr lang="en-US" altLang="en-US" sz="2400" smtClean="0"/>
              <a:t>If newNumPtr != NULL is false</a:t>
            </a:r>
          </a:p>
          <a:p>
            <a:pPr lvl="1" eaLnBrk="1" hangingPunct="1"/>
            <a:r>
              <a:rPr lang="en-US" altLang="en-US" sz="2400" smtClean="0"/>
              <a:t>Print “Memeory overflow “</a:t>
            </a:r>
          </a:p>
        </p:txBody>
      </p:sp>
      <p:sp>
        <p:nvSpPr>
          <p:cNvPr id="59396"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67F429D5-7801-4680-8979-0BB433E73AB7}" type="slidenum">
              <a:rPr lang="en-US" altLang="en-US"/>
              <a:pPr/>
              <a:t>37</a:t>
            </a:fld>
            <a:endParaRPr lang="en-US" altLang="en-US"/>
          </a:p>
        </p:txBody>
      </p:sp>
    </p:spTree>
    <p:extLst>
      <p:ext uri="{BB962C8B-B14F-4D97-AF65-F5344CB8AC3E}">
        <p14:creationId xmlns:p14="http://schemas.microsoft.com/office/powerpoint/2010/main" val="17865105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274638"/>
            <a:ext cx="8229600" cy="639762"/>
          </a:xfrm>
        </p:spPr>
        <p:txBody>
          <a:bodyPr>
            <a:normAutofit fontScale="90000"/>
          </a:bodyPr>
          <a:lstStyle/>
          <a:p>
            <a:pPr eaLnBrk="1" hangingPunct="1"/>
            <a:r>
              <a:rPr lang="en-US" altLang="en-US" sz="3200" smtClean="0"/>
              <a:t>Linked list implementation of stacks:</a:t>
            </a:r>
            <a:br>
              <a:rPr lang="en-US" altLang="en-US" sz="3200" smtClean="0"/>
            </a:br>
            <a:r>
              <a:rPr lang="en-US" altLang="en-US" sz="3200" smtClean="0"/>
              <a:t> push operation</a:t>
            </a:r>
          </a:p>
        </p:txBody>
      </p:sp>
      <p:sp>
        <p:nvSpPr>
          <p:cNvPr id="60419" name="Rectangle 3"/>
          <p:cNvSpPr>
            <a:spLocks noGrp="1" noChangeArrowheads="1"/>
          </p:cNvSpPr>
          <p:nvPr>
            <p:ph type="body" idx="1"/>
          </p:nvPr>
        </p:nvSpPr>
        <p:spPr>
          <a:xfrm>
            <a:off x="457200" y="1219200"/>
            <a:ext cx="8229600" cy="5334000"/>
          </a:xfrm>
        </p:spPr>
        <p:txBody>
          <a:bodyPr/>
          <a:lstStyle/>
          <a:p>
            <a:pPr eaLnBrk="1" hangingPunct="1"/>
            <a:r>
              <a:rPr lang="en-US" altLang="en-US" sz="2400" smtClean="0"/>
              <a:t>Algorithm</a:t>
            </a:r>
          </a:p>
          <a:p>
            <a:pPr lvl="1" eaLnBrk="1" hangingPunct="1"/>
            <a:endParaRPr lang="en-US" altLang="en-US" sz="2400" smtClean="0"/>
          </a:p>
          <a:p>
            <a:pPr lvl="1" eaLnBrk="1" hangingPunct="1"/>
            <a:r>
              <a:rPr lang="en-US" altLang="en-US" sz="2400" smtClean="0"/>
              <a:t>Step 1- if the stack is empty, go to step 2 or else go to step 3</a:t>
            </a:r>
          </a:p>
          <a:p>
            <a:pPr lvl="1" eaLnBrk="1" hangingPunct="1"/>
            <a:r>
              <a:rPr lang="en-US" altLang="en-US" sz="2400" smtClean="0"/>
              <a:t>Step 2- create the new element and make bottomPtr and topPtr point to the new element and quit</a:t>
            </a:r>
          </a:p>
          <a:p>
            <a:pPr lvl="1" eaLnBrk="1" hangingPunct="1"/>
            <a:endParaRPr lang="en-US" altLang="en-US" sz="2400" smtClean="0"/>
          </a:p>
          <a:p>
            <a:pPr lvl="1" eaLnBrk="1" hangingPunct="1"/>
            <a:r>
              <a:rPr lang="en-US" altLang="en-US" sz="2400" smtClean="0"/>
              <a:t>Step 3- create the new element and make the last (top most) element of the stack to point to it</a:t>
            </a:r>
          </a:p>
          <a:p>
            <a:pPr lvl="1" eaLnBrk="1" hangingPunct="1"/>
            <a:endParaRPr lang="en-US" altLang="en-US" sz="2400" smtClean="0"/>
          </a:p>
          <a:p>
            <a:pPr lvl="1" eaLnBrk="1" hangingPunct="1"/>
            <a:r>
              <a:rPr lang="en-US" altLang="en-US" sz="2400" smtClean="0"/>
              <a:t>Step 4- make the new element your top most element by making the topPtr points to it</a:t>
            </a:r>
          </a:p>
        </p:txBody>
      </p:sp>
      <p:sp>
        <p:nvSpPr>
          <p:cNvPr id="60420"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3F31F56E-E7B3-405D-B587-04F8E8D99FEA}" type="slidenum">
              <a:rPr lang="en-US" altLang="en-US"/>
              <a:pPr/>
              <a:t>38</a:t>
            </a:fld>
            <a:endParaRPr lang="en-US" altLang="en-US"/>
          </a:p>
        </p:txBody>
      </p:sp>
    </p:spTree>
    <p:extLst>
      <p:ext uri="{BB962C8B-B14F-4D97-AF65-F5344CB8AC3E}">
        <p14:creationId xmlns:p14="http://schemas.microsoft.com/office/powerpoint/2010/main" val="747007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0" y="274638"/>
            <a:ext cx="8839200" cy="639762"/>
          </a:xfrm>
        </p:spPr>
        <p:txBody>
          <a:bodyPr>
            <a:normAutofit fontScale="90000"/>
          </a:bodyPr>
          <a:lstStyle/>
          <a:p>
            <a:pPr eaLnBrk="1" hangingPunct="1"/>
            <a:r>
              <a:rPr lang="en-US" altLang="en-US" sz="3200" smtClean="0"/>
              <a:t>Linked list implementation of stacks:</a:t>
            </a:r>
            <a:br>
              <a:rPr lang="en-US" altLang="en-US" sz="3200" smtClean="0"/>
            </a:br>
            <a:r>
              <a:rPr lang="en-US" altLang="en-US" sz="3200" smtClean="0"/>
              <a:t> push operation</a:t>
            </a:r>
          </a:p>
        </p:txBody>
      </p:sp>
      <p:sp>
        <p:nvSpPr>
          <p:cNvPr id="61443" name="Rectangle 3"/>
          <p:cNvSpPr>
            <a:spLocks noGrp="1" noChangeArrowheads="1"/>
          </p:cNvSpPr>
          <p:nvPr>
            <p:ph type="body" idx="1"/>
          </p:nvPr>
        </p:nvSpPr>
        <p:spPr>
          <a:xfrm>
            <a:off x="457200" y="1295400"/>
            <a:ext cx="8229600" cy="5181600"/>
          </a:xfrm>
        </p:spPr>
        <p:txBody>
          <a:bodyPr/>
          <a:lstStyle/>
          <a:p>
            <a:pPr eaLnBrk="1" hangingPunct="1"/>
            <a:r>
              <a:rPr lang="en-US" altLang="en-US" smtClean="0"/>
              <a:t>Include the C++ code</a:t>
            </a:r>
          </a:p>
          <a:p>
            <a:pPr lvl="1" eaLnBrk="1" hangingPunct="1"/>
            <a:endParaRPr lang="en-US" altLang="en-US" smtClean="0"/>
          </a:p>
          <a:p>
            <a:pPr lvl="1" eaLnBrk="1" hangingPunct="1"/>
            <a:r>
              <a:rPr lang="en-US" altLang="en-US" smtClean="0"/>
              <a:t>Include H</a:t>
            </a:r>
          </a:p>
          <a:p>
            <a:pPr lvl="1" eaLnBrk="1" hangingPunct="1"/>
            <a:endParaRPr lang="en-US" altLang="en-US" smtClean="0"/>
          </a:p>
          <a:p>
            <a:pPr lvl="1" eaLnBrk="1" hangingPunct="1"/>
            <a:r>
              <a:rPr lang="en-US" altLang="en-US" smtClean="0"/>
              <a:t>See stack5.cpp</a:t>
            </a:r>
          </a:p>
        </p:txBody>
      </p:sp>
      <p:sp>
        <p:nvSpPr>
          <p:cNvPr id="61444"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2E076D6B-A91B-41EC-9D3D-C0B2C6C74F60}" type="slidenum">
              <a:rPr lang="en-US" altLang="en-US"/>
              <a:pPr/>
              <a:t>39</a:t>
            </a:fld>
            <a:endParaRPr lang="en-US" altLang="en-US"/>
          </a:p>
        </p:txBody>
      </p:sp>
    </p:spTree>
    <p:extLst>
      <p:ext uri="{BB962C8B-B14F-4D97-AF65-F5344CB8AC3E}">
        <p14:creationId xmlns:p14="http://schemas.microsoft.com/office/powerpoint/2010/main" val="1208520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4638"/>
            <a:ext cx="8229600" cy="411162"/>
          </a:xfrm>
        </p:spPr>
        <p:txBody>
          <a:bodyPr>
            <a:normAutofit fontScale="90000"/>
          </a:bodyPr>
          <a:lstStyle/>
          <a:p>
            <a:pPr eaLnBrk="1" hangingPunct="1"/>
            <a:r>
              <a:rPr lang="en-US" altLang="en-US" sz="4000" smtClean="0"/>
              <a:t>Stack</a:t>
            </a:r>
          </a:p>
        </p:txBody>
      </p:sp>
      <p:sp>
        <p:nvSpPr>
          <p:cNvPr id="25603" name="Rectangle 3"/>
          <p:cNvSpPr>
            <a:spLocks noGrp="1" noChangeArrowheads="1"/>
          </p:cNvSpPr>
          <p:nvPr>
            <p:ph type="body" idx="1"/>
          </p:nvPr>
        </p:nvSpPr>
        <p:spPr>
          <a:xfrm>
            <a:off x="457200" y="685800"/>
            <a:ext cx="8229600" cy="5791200"/>
          </a:xfrm>
        </p:spPr>
        <p:txBody>
          <a:bodyPr/>
          <a:lstStyle/>
          <a:p>
            <a:pPr eaLnBrk="1" hangingPunct="1">
              <a:lnSpc>
                <a:spcPct val="80000"/>
              </a:lnSpc>
            </a:pPr>
            <a:r>
              <a:rPr lang="en-US" altLang="en-US" sz="2400" dirty="0" smtClean="0"/>
              <a:t>A stack is a </a:t>
            </a:r>
            <a:r>
              <a:rPr lang="en-US" altLang="en-US" sz="2400" b="1" dirty="0" smtClean="0">
                <a:solidFill>
                  <a:srgbClr val="7030A0"/>
                </a:solidFill>
              </a:rPr>
              <a:t>linear data structure </a:t>
            </a:r>
            <a:r>
              <a:rPr lang="en-US" altLang="en-US" sz="2400" dirty="0" smtClean="0"/>
              <a:t>(a list of elements) that has restricted data access</a:t>
            </a:r>
          </a:p>
          <a:p>
            <a:pPr eaLnBrk="1" hangingPunct="1">
              <a:lnSpc>
                <a:spcPct val="80000"/>
              </a:lnSpc>
            </a:pPr>
            <a:endParaRPr lang="en-US" altLang="en-US" sz="2400" dirty="0" smtClean="0"/>
          </a:p>
          <a:p>
            <a:pPr eaLnBrk="1" hangingPunct="1">
              <a:lnSpc>
                <a:spcPct val="80000"/>
              </a:lnSpc>
            </a:pPr>
            <a:r>
              <a:rPr lang="en-US" altLang="en-US" sz="2400" dirty="0" smtClean="0"/>
              <a:t>Items (or elements) may be </a:t>
            </a:r>
            <a:r>
              <a:rPr lang="en-US" altLang="en-US" sz="2400" b="1" dirty="0" smtClean="0">
                <a:solidFill>
                  <a:srgbClr val="7030A0"/>
                </a:solidFill>
              </a:rPr>
              <a:t>added</a:t>
            </a:r>
            <a:r>
              <a:rPr lang="en-US" altLang="en-US" sz="2400" dirty="0" smtClean="0"/>
              <a:t> (or </a:t>
            </a:r>
            <a:r>
              <a:rPr lang="en-US" altLang="en-US" sz="2400" b="1" dirty="0" smtClean="0">
                <a:solidFill>
                  <a:srgbClr val="7030A0"/>
                </a:solidFill>
              </a:rPr>
              <a:t>inserted</a:t>
            </a:r>
            <a:r>
              <a:rPr lang="en-US" altLang="en-US" sz="2400" dirty="0" smtClean="0"/>
              <a:t>) and removed only </a:t>
            </a:r>
            <a:r>
              <a:rPr lang="en-US" altLang="en-US" sz="2400" b="1" dirty="0" smtClean="0"/>
              <a:t>at one end</a:t>
            </a:r>
          </a:p>
          <a:p>
            <a:pPr eaLnBrk="1" hangingPunct="1">
              <a:lnSpc>
                <a:spcPct val="80000"/>
              </a:lnSpc>
            </a:pPr>
            <a:endParaRPr lang="en-US" altLang="en-US" sz="2400" dirty="0" smtClean="0"/>
          </a:p>
          <a:p>
            <a:pPr eaLnBrk="1" hangingPunct="1">
              <a:lnSpc>
                <a:spcPct val="80000"/>
              </a:lnSpc>
            </a:pPr>
            <a:r>
              <a:rPr lang="en-US" altLang="en-US" sz="2400" dirty="0" smtClean="0"/>
              <a:t>Is an ordered collection of entries that can only be accessed at one end</a:t>
            </a:r>
          </a:p>
          <a:p>
            <a:pPr eaLnBrk="1" hangingPunct="1">
              <a:lnSpc>
                <a:spcPct val="80000"/>
              </a:lnSpc>
            </a:pPr>
            <a:endParaRPr lang="en-US" altLang="en-US" sz="2400" dirty="0" smtClean="0"/>
          </a:p>
          <a:p>
            <a:pPr eaLnBrk="1" hangingPunct="1">
              <a:lnSpc>
                <a:spcPct val="80000"/>
              </a:lnSpc>
            </a:pPr>
            <a:r>
              <a:rPr lang="en-US" altLang="en-US" sz="2400" dirty="0" smtClean="0"/>
              <a:t>Is a data structure of ordered entries such that entries can only be inserted and removed at one end (called </a:t>
            </a:r>
            <a:r>
              <a:rPr lang="en-US" altLang="en-US" sz="2400" b="1" dirty="0" smtClean="0">
                <a:solidFill>
                  <a:srgbClr val="7030A0"/>
                </a:solidFill>
              </a:rPr>
              <a:t>TOP</a:t>
            </a:r>
            <a:r>
              <a:rPr lang="en-US" altLang="en-US" sz="2400" dirty="0" smtClean="0"/>
              <a:t>)</a:t>
            </a:r>
          </a:p>
          <a:p>
            <a:pPr eaLnBrk="1" hangingPunct="1">
              <a:lnSpc>
                <a:spcPct val="80000"/>
              </a:lnSpc>
            </a:pPr>
            <a:endParaRPr lang="en-US" altLang="en-US" sz="2400" dirty="0" smtClean="0"/>
          </a:p>
          <a:p>
            <a:pPr eaLnBrk="1" hangingPunct="1">
              <a:lnSpc>
                <a:spcPct val="80000"/>
              </a:lnSpc>
            </a:pPr>
            <a:r>
              <a:rPr lang="en-US" altLang="en-US" sz="2400" dirty="0" smtClean="0"/>
              <a:t>When we say a stack is ordered we mean that there is one that can be accessed first (the one on the top), that can be accessed second (just below the top), the third one and so forth</a:t>
            </a:r>
          </a:p>
        </p:txBody>
      </p:sp>
      <p:sp>
        <p:nvSpPr>
          <p:cNvPr id="25604"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34C03073-455D-48E4-BD3B-6E34F57B5D16}" type="slidenum">
              <a:rPr lang="en-US" altLang="en-US"/>
              <a:pPr/>
              <a:t>4</a:t>
            </a:fld>
            <a:endParaRPr lang="en-US" altLang="en-US"/>
          </a:p>
        </p:txBody>
      </p:sp>
    </p:spTree>
    <p:extLst>
      <p:ext uri="{BB962C8B-B14F-4D97-AF65-F5344CB8AC3E}">
        <p14:creationId xmlns:p14="http://schemas.microsoft.com/office/powerpoint/2010/main" val="30461921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74638"/>
            <a:ext cx="8229600" cy="639762"/>
          </a:xfrm>
        </p:spPr>
        <p:txBody>
          <a:bodyPr>
            <a:normAutofit fontScale="90000"/>
          </a:bodyPr>
          <a:lstStyle/>
          <a:p>
            <a:pPr eaLnBrk="1" hangingPunct="1"/>
            <a:r>
              <a:rPr lang="en-US" altLang="en-US" sz="3200" smtClean="0"/>
              <a:t>Linked list implementation of stacks:</a:t>
            </a:r>
            <a:br>
              <a:rPr lang="en-US" altLang="en-US" sz="3200" smtClean="0"/>
            </a:br>
            <a:r>
              <a:rPr lang="en-US" altLang="en-US" sz="3200" smtClean="0"/>
              <a:t> push operation</a:t>
            </a:r>
          </a:p>
        </p:txBody>
      </p:sp>
      <p:sp>
        <p:nvSpPr>
          <p:cNvPr id="62467" name="Rectangle 3"/>
          <p:cNvSpPr>
            <a:spLocks noGrp="1" noChangeArrowheads="1"/>
          </p:cNvSpPr>
          <p:nvPr>
            <p:ph type="body" idx="1"/>
          </p:nvPr>
        </p:nvSpPr>
        <p:spPr>
          <a:xfrm>
            <a:off x="457200" y="1066800"/>
            <a:ext cx="8229600" cy="5334000"/>
          </a:xfrm>
        </p:spPr>
        <p:txBody>
          <a:bodyPr/>
          <a:lstStyle/>
          <a:p>
            <a:pPr eaLnBrk="1" hangingPunct="1">
              <a:lnSpc>
                <a:spcPct val="90000"/>
              </a:lnSpc>
            </a:pPr>
            <a:r>
              <a:rPr lang="en-US" altLang="en-US" sz="2400" b="1" smtClean="0"/>
              <a:t>Remarks</a:t>
            </a:r>
          </a:p>
          <a:p>
            <a:pPr eaLnBrk="1" hangingPunct="1">
              <a:lnSpc>
                <a:spcPct val="90000"/>
              </a:lnSpc>
            </a:pPr>
            <a:endParaRPr lang="en-US" altLang="en-US" sz="2400" b="1" smtClean="0"/>
          </a:p>
          <a:p>
            <a:pPr lvl="1" eaLnBrk="1" hangingPunct="1">
              <a:lnSpc>
                <a:spcPct val="90000"/>
              </a:lnSpc>
            </a:pPr>
            <a:r>
              <a:rPr lang="en-US" altLang="en-US" sz="2400" smtClean="0"/>
              <a:t>The push operation is similar to the insertion operation in a dynamic singly linked list</a:t>
            </a:r>
          </a:p>
          <a:p>
            <a:pPr lvl="1" eaLnBrk="1" hangingPunct="1">
              <a:lnSpc>
                <a:spcPct val="90000"/>
              </a:lnSpc>
            </a:pPr>
            <a:endParaRPr lang="en-US" altLang="en-US" sz="2400" smtClean="0"/>
          </a:p>
          <a:p>
            <a:pPr lvl="1" eaLnBrk="1" hangingPunct="1">
              <a:lnSpc>
                <a:spcPct val="90000"/>
              </a:lnSpc>
            </a:pPr>
            <a:r>
              <a:rPr lang="en-US" altLang="en-US" sz="2400" smtClean="0"/>
              <a:t>The only difference here is that you can add the new element only at the end of the list, which means additions can happen only from the TOP</a:t>
            </a:r>
          </a:p>
          <a:p>
            <a:pPr lvl="1" eaLnBrk="1" hangingPunct="1">
              <a:lnSpc>
                <a:spcPct val="90000"/>
              </a:lnSpc>
            </a:pPr>
            <a:endParaRPr lang="en-US" altLang="en-US" sz="2400" smtClean="0"/>
          </a:p>
          <a:p>
            <a:pPr lvl="1" eaLnBrk="1" hangingPunct="1">
              <a:lnSpc>
                <a:spcPct val="90000"/>
              </a:lnSpc>
            </a:pPr>
            <a:r>
              <a:rPr lang="en-US" altLang="en-US" sz="2400" smtClean="0"/>
              <a:t>Since dynamic list is used for the stack, the stack is also dynamic, means it has no prior upper limit</a:t>
            </a:r>
          </a:p>
          <a:p>
            <a:pPr lvl="1" eaLnBrk="1" hangingPunct="1">
              <a:lnSpc>
                <a:spcPct val="90000"/>
              </a:lnSpc>
            </a:pPr>
            <a:endParaRPr lang="en-US" altLang="en-US" sz="2400" smtClean="0"/>
          </a:p>
          <a:p>
            <a:pPr lvl="1" eaLnBrk="1" hangingPunct="1">
              <a:lnSpc>
                <a:spcPct val="90000"/>
              </a:lnSpc>
            </a:pPr>
            <a:r>
              <a:rPr lang="en-US" altLang="en-US" sz="2400" smtClean="0"/>
              <a:t>So there is no need to check for the overflow condition at all! </a:t>
            </a:r>
          </a:p>
        </p:txBody>
      </p:sp>
      <p:sp>
        <p:nvSpPr>
          <p:cNvPr id="62468"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F4EDA99C-3109-41F2-AA49-DF2477A8EC3B}" type="slidenum">
              <a:rPr lang="en-US" altLang="en-US"/>
              <a:pPr/>
              <a:t>40</a:t>
            </a:fld>
            <a:endParaRPr lang="en-US" altLang="en-US"/>
          </a:p>
        </p:txBody>
      </p:sp>
    </p:spTree>
    <p:extLst>
      <p:ext uri="{BB962C8B-B14F-4D97-AF65-F5344CB8AC3E}">
        <p14:creationId xmlns:p14="http://schemas.microsoft.com/office/powerpoint/2010/main" val="3355845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274638"/>
            <a:ext cx="8229600" cy="411162"/>
          </a:xfrm>
        </p:spPr>
        <p:txBody>
          <a:bodyPr>
            <a:normAutofit fontScale="90000"/>
          </a:bodyPr>
          <a:lstStyle/>
          <a:p>
            <a:pPr eaLnBrk="1" hangingPunct="1"/>
            <a:r>
              <a:rPr lang="en-US" altLang="en-US" sz="4000" smtClean="0"/>
              <a:t>To pop an element</a:t>
            </a:r>
          </a:p>
        </p:txBody>
      </p:sp>
      <p:sp>
        <p:nvSpPr>
          <p:cNvPr id="63491" name="Rectangle 3"/>
          <p:cNvSpPr>
            <a:spLocks noGrp="1" noChangeArrowheads="1"/>
          </p:cNvSpPr>
          <p:nvPr>
            <p:ph type="body" idx="1"/>
          </p:nvPr>
        </p:nvSpPr>
        <p:spPr>
          <a:xfrm>
            <a:off x="457200" y="990600"/>
            <a:ext cx="8229600" cy="5410200"/>
          </a:xfrm>
        </p:spPr>
        <p:txBody>
          <a:bodyPr/>
          <a:lstStyle/>
          <a:p>
            <a:pPr eaLnBrk="1" hangingPunct="1"/>
            <a:r>
              <a:rPr lang="en-US" altLang="en-US" sz="2400" smtClean="0"/>
              <a:t>Check if there is data in the stack</a:t>
            </a:r>
          </a:p>
          <a:p>
            <a:pPr eaLnBrk="1" hangingPunct="1"/>
            <a:endParaRPr lang="en-US" altLang="en-US" sz="2400" smtClean="0"/>
          </a:p>
          <a:p>
            <a:pPr eaLnBrk="1" hangingPunct="1"/>
            <a:r>
              <a:rPr lang="en-US" altLang="en-US" sz="2400" smtClean="0"/>
              <a:t>How do you check whether there is an element in the list or stack?	</a:t>
            </a:r>
          </a:p>
          <a:p>
            <a:pPr lvl="1" eaLnBrk="1" hangingPunct="1"/>
            <a:endParaRPr lang="en-US" altLang="en-US" sz="2400" smtClean="0"/>
          </a:p>
          <a:p>
            <a:pPr lvl="1" eaLnBrk="1" hangingPunct="1"/>
            <a:r>
              <a:rPr lang="en-US" altLang="en-US" sz="2400" smtClean="0"/>
              <a:t>Is bottomPtr != NULL; (ask this question)</a:t>
            </a:r>
          </a:p>
        </p:txBody>
      </p:sp>
      <p:sp>
        <p:nvSpPr>
          <p:cNvPr id="63492"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23EB5C1D-986E-46B7-B7E6-0DBB8248BAFB}" type="slidenum">
              <a:rPr lang="en-US" altLang="en-US"/>
              <a:pPr/>
              <a:t>41</a:t>
            </a:fld>
            <a:endParaRPr lang="en-US" altLang="en-US"/>
          </a:p>
        </p:txBody>
      </p:sp>
    </p:spTree>
    <p:extLst>
      <p:ext uri="{BB962C8B-B14F-4D97-AF65-F5344CB8AC3E}">
        <p14:creationId xmlns:p14="http://schemas.microsoft.com/office/powerpoint/2010/main" val="19120798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274638"/>
            <a:ext cx="8229600" cy="334962"/>
          </a:xfrm>
        </p:spPr>
        <p:txBody>
          <a:bodyPr>
            <a:normAutofit fontScale="90000"/>
          </a:bodyPr>
          <a:lstStyle/>
          <a:p>
            <a:pPr eaLnBrk="1" hangingPunct="1"/>
            <a:r>
              <a:rPr lang="en-US" altLang="en-US" sz="4000" smtClean="0"/>
              <a:t>To pop an element</a:t>
            </a:r>
          </a:p>
        </p:txBody>
      </p:sp>
      <p:sp>
        <p:nvSpPr>
          <p:cNvPr id="64515" name="Rectangle 3"/>
          <p:cNvSpPr>
            <a:spLocks noGrp="1" noChangeArrowheads="1"/>
          </p:cNvSpPr>
          <p:nvPr>
            <p:ph type="body" idx="1"/>
          </p:nvPr>
        </p:nvSpPr>
        <p:spPr>
          <a:xfrm>
            <a:off x="304800" y="762000"/>
            <a:ext cx="8534400" cy="5715000"/>
          </a:xfrm>
        </p:spPr>
        <p:txBody>
          <a:bodyPr/>
          <a:lstStyle/>
          <a:p>
            <a:pPr marL="609600" indent="-609600" eaLnBrk="1" hangingPunct="1">
              <a:lnSpc>
                <a:spcPct val="90000"/>
              </a:lnSpc>
            </a:pPr>
            <a:r>
              <a:rPr lang="en-US" altLang="en-US" sz="2400" b="1" smtClean="0">
                <a:latin typeface="Times New Roman" pitchFamily="18" charset="0"/>
              </a:rPr>
              <a:t>If bottomPtr != NULL is true</a:t>
            </a:r>
          </a:p>
          <a:p>
            <a:pPr marL="990600" lvl="1" indent="-533400" eaLnBrk="1" hangingPunct="1">
              <a:lnSpc>
                <a:spcPct val="90000"/>
              </a:lnSpc>
            </a:pPr>
            <a:r>
              <a:rPr lang="en-US" altLang="en-US" sz="2400" smtClean="0">
                <a:latin typeface="Times New Roman" pitchFamily="18" charset="0"/>
              </a:rPr>
              <a:t>bottomPtr is different form NULL</a:t>
            </a:r>
          </a:p>
          <a:p>
            <a:pPr marL="990600" lvl="1" indent="-533400" eaLnBrk="1" hangingPunct="1">
              <a:lnSpc>
                <a:spcPct val="90000"/>
              </a:lnSpc>
            </a:pPr>
            <a:r>
              <a:rPr lang="en-US" altLang="en-US" sz="2400" smtClean="0">
                <a:latin typeface="Times New Roman" pitchFamily="18" charset="0"/>
              </a:rPr>
              <a:t>That is, There is data in the list (at least one)</a:t>
            </a:r>
          </a:p>
          <a:p>
            <a:pPr marL="609600" indent="-609600" eaLnBrk="1" hangingPunct="1">
              <a:lnSpc>
                <a:spcPct val="90000"/>
              </a:lnSpc>
            </a:pPr>
            <a:endParaRPr lang="en-US" altLang="en-US" sz="2400" b="1" smtClean="0">
              <a:latin typeface="Times New Roman" pitchFamily="18" charset="0"/>
            </a:endParaRPr>
          </a:p>
          <a:p>
            <a:pPr marL="609600" indent="-609600" eaLnBrk="1" hangingPunct="1">
              <a:lnSpc>
                <a:spcPct val="90000"/>
              </a:lnSpc>
            </a:pPr>
            <a:r>
              <a:rPr lang="en-US" altLang="en-US" sz="2400" b="1" smtClean="0">
                <a:latin typeface="Times New Roman" pitchFamily="18" charset="0"/>
              </a:rPr>
              <a:t>If bottomPtr != NULL is false</a:t>
            </a:r>
          </a:p>
          <a:p>
            <a:pPr marL="990600" lvl="1" indent="-533400" eaLnBrk="1" hangingPunct="1">
              <a:lnSpc>
                <a:spcPct val="90000"/>
              </a:lnSpc>
            </a:pPr>
            <a:r>
              <a:rPr lang="en-US" altLang="en-US" sz="2400" smtClean="0">
                <a:latin typeface="Times New Roman" pitchFamily="18" charset="0"/>
              </a:rPr>
              <a:t>bottomPtr=NULL</a:t>
            </a:r>
          </a:p>
          <a:p>
            <a:pPr marL="990600" lvl="1" indent="-533400" eaLnBrk="1" hangingPunct="1">
              <a:lnSpc>
                <a:spcPct val="90000"/>
              </a:lnSpc>
            </a:pPr>
            <a:r>
              <a:rPr lang="en-US" altLang="en-US" sz="2400" smtClean="0">
                <a:latin typeface="Times New Roman" pitchFamily="18" charset="0"/>
              </a:rPr>
              <a:t>Stack is empty</a:t>
            </a:r>
          </a:p>
          <a:p>
            <a:pPr marL="990600" lvl="1" indent="-533400" eaLnBrk="1" hangingPunct="1">
              <a:lnSpc>
                <a:spcPct val="90000"/>
              </a:lnSpc>
            </a:pPr>
            <a:r>
              <a:rPr lang="en-US" altLang="en-US" sz="2400" smtClean="0">
                <a:latin typeface="Times New Roman" pitchFamily="18" charset="0"/>
              </a:rPr>
              <a:t>There is no element in the stack to pop</a:t>
            </a:r>
          </a:p>
          <a:p>
            <a:pPr marL="990600" lvl="1" indent="-533400" eaLnBrk="1" hangingPunct="1">
              <a:lnSpc>
                <a:spcPct val="90000"/>
              </a:lnSpc>
            </a:pPr>
            <a:r>
              <a:rPr lang="en-US" altLang="en-US" sz="2400" smtClean="0">
                <a:latin typeface="Times New Roman" pitchFamily="18" charset="0"/>
              </a:rPr>
              <a:t>Print “Stack Underflow”</a:t>
            </a:r>
          </a:p>
          <a:p>
            <a:pPr marL="609600" indent="-609600" eaLnBrk="1" hangingPunct="1">
              <a:lnSpc>
                <a:spcPct val="90000"/>
              </a:lnSpc>
            </a:pPr>
            <a:endParaRPr lang="en-US" altLang="en-US" sz="2400" smtClean="0">
              <a:latin typeface="Times New Roman" pitchFamily="18" charset="0"/>
            </a:endParaRPr>
          </a:p>
          <a:p>
            <a:pPr marL="609600" indent="-609600" eaLnBrk="1" hangingPunct="1">
              <a:lnSpc>
                <a:spcPct val="90000"/>
              </a:lnSpc>
            </a:pPr>
            <a:r>
              <a:rPr lang="en-US" altLang="en-US" sz="2400" b="1" smtClean="0">
                <a:latin typeface="Times New Roman" pitchFamily="18" charset="0"/>
              </a:rPr>
              <a:t>Note: 1. topPtr always points to the last node</a:t>
            </a:r>
          </a:p>
          <a:p>
            <a:pPr marL="1371600" lvl="2" indent="-457200" eaLnBrk="1" hangingPunct="1">
              <a:lnSpc>
                <a:spcPct val="90000"/>
              </a:lnSpc>
            </a:pPr>
            <a:r>
              <a:rPr lang="en-US" altLang="en-US" sz="2000" b="1" smtClean="0">
                <a:latin typeface="Times New Roman" pitchFamily="18" charset="0"/>
              </a:rPr>
              <a:t>2. </a:t>
            </a:r>
            <a:r>
              <a:rPr lang="en-US" altLang="en-US" sz="2000" smtClean="0"/>
              <a:t>We need a pointer prevNumPtr to point to the previous node of the last node</a:t>
            </a:r>
          </a:p>
          <a:p>
            <a:pPr marL="609600" indent="-609600" eaLnBrk="1" hangingPunct="1">
              <a:lnSpc>
                <a:spcPct val="90000"/>
              </a:lnSpc>
              <a:buFontTx/>
              <a:buNone/>
            </a:pPr>
            <a:r>
              <a:rPr lang="en-US" altLang="en-US" sz="2800" smtClean="0"/>
              <a:t>			number * prevNumPtr;</a:t>
            </a:r>
            <a:endParaRPr lang="en-US" altLang="en-US" sz="2800" b="1" smtClean="0">
              <a:latin typeface="Times New Roman" pitchFamily="18" charset="0"/>
            </a:endParaRPr>
          </a:p>
        </p:txBody>
      </p:sp>
      <p:sp>
        <p:nvSpPr>
          <p:cNvPr id="64516"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768623BF-2CEE-447F-B2BB-0FC39C8FE878}" type="slidenum">
              <a:rPr lang="en-US" altLang="en-US"/>
              <a:pPr/>
              <a:t>42</a:t>
            </a:fld>
            <a:endParaRPr lang="en-US" altLang="en-US"/>
          </a:p>
        </p:txBody>
      </p:sp>
    </p:spTree>
    <p:extLst>
      <p:ext uri="{BB962C8B-B14F-4D97-AF65-F5344CB8AC3E}">
        <p14:creationId xmlns:p14="http://schemas.microsoft.com/office/powerpoint/2010/main" val="40890091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274638"/>
            <a:ext cx="8229600" cy="487362"/>
          </a:xfrm>
        </p:spPr>
        <p:txBody>
          <a:bodyPr>
            <a:normAutofit fontScale="90000"/>
          </a:bodyPr>
          <a:lstStyle/>
          <a:p>
            <a:pPr eaLnBrk="1" hangingPunct="1"/>
            <a:r>
              <a:rPr lang="en-US" altLang="en-US" sz="3200" smtClean="0"/>
              <a:t>Linked list implementation of stacks:</a:t>
            </a:r>
            <a:br>
              <a:rPr lang="en-US" altLang="en-US" sz="3200" smtClean="0"/>
            </a:br>
            <a:r>
              <a:rPr lang="en-US" altLang="en-US" sz="3200" smtClean="0"/>
              <a:t> pop operation</a:t>
            </a:r>
          </a:p>
        </p:txBody>
      </p:sp>
      <p:sp>
        <p:nvSpPr>
          <p:cNvPr id="65539" name="Rectangle 3"/>
          <p:cNvSpPr>
            <a:spLocks noGrp="1" noChangeArrowheads="1"/>
          </p:cNvSpPr>
          <p:nvPr>
            <p:ph type="body" idx="1"/>
          </p:nvPr>
        </p:nvSpPr>
        <p:spPr>
          <a:xfrm>
            <a:off x="457200" y="1143000"/>
            <a:ext cx="8229600" cy="5334000"/>
          </a:xfrm>
        </p:spPr>
        <p:txBody>
          <a:bodyPr/>
          <a:lstStyle/>
          <a:p>
            <a:pPr marL="609600" indent="-609600" eaLnBrk="1" hangingPunct="1">
              <a:lnSpc>
                <a:spcPct val="90000"/>
              </a:lnSpc>
            </a:pPr>
            <a:r>
              <a:rPr lang="en-US" altLang="en-US" sz="2800" smtClean="0"/>
              <a:t>Algorithm</a:t>
            </a:r>
          </a:p>
          <a:p>
            <a:pPr marL="990600" lvl="1" indent="-533400" eaLnBrk="1" hangingPunct="1">
              <a:lnSpc>
                <a:spcPct val="90000"/>
              </a:lnSpc>
              <a:buFontTx/>
              <a:buAutoNum type="arabicPeriod"/>
            </a:pPr>
            <a:r>
              <a:rPr lang="en-US" altLang="en-US" sz="2400" smtClean="0"/>
              <a:t>If the stack is empty then give an alert message “stack Underflow” and quite; or else proceed</a:t>
            </a:r>
          </a:p>
          <a:p>
            <a:pPr marL="990600" lvl="1" indent="-533400" eaLnBrk="1" hangingPunct="1">
              <a:lnSpc>
                <a:spcPct val="90000"/>
              </a:lnSpc>
              <a:buFontTx/>
              <a:buAutoNum type="arabicPeriod"/>
            </a:pPr>
            <a:endParaRPr lang="en-US" altLang="en-US" sz="2400" smtClean="0"/>
          </a:p>
          <a:p>
            <a:pPr marL="990600" lvl="1" indent="-533400" eaLnBrk="1" hangingPunct="1">
              <a:lnSpc>
                <a:spcPct val="90000"/>
              </a:lnSpc>
              <a:buFontTx/>
              <a:buAutoNum type="arabicPeriod"/>
            </a:pPr>
            <a:r>
              <a:rPr lang="en-US" altLang="en-US" sz="2400" smtClean="0"/>
              <a:t>If there is only one element left go to step 3 or else step 4</a:t>
            </a:r>
          </a:p>
          <a:p>
            <a:pPr marL="990600" lvl="1" indent="-533400" eaLnBrk="1" hangingPunct="1">
              <a:lnSpc>
                <a:spcPct val="90000"/>
              </a:lnSpc>
              <a:buFontTx/>
              <a:buAutoNum type="arabicPeriod"/>
            </a:pPr>
            <a:endParaRPr lang="en-US" altLang="en-US" sz="2400" smtClean="0"/>
          </a:p>
          <a:p>
            <a:pPr marL="990600" lvl="1" indent="-533400" eaLnBrk="1" hangingPunct="1">
              <a:lnSpc>
                <a:spcPct val="90000"/>
              </a:lnSpc>
              <a:buFontTx/>
              <a:buAutoNum type="arabicPeriod"/>
            </a:pPr>
            <a:r>
              <a:rPr lang="en-US" altLang="en-US" sz="2400" smtClean="0"/>
              <a:t>Free that element and make bottomPtr and topPtr to point to NULL and quit</a:t>
            </a:r>
          </a:p>
          <a:p>
            <a:pPr marL="990600" lvl="1" indent="-533400" eaLnBrk="1" hangingPunct="1">
              <a:lnSpc>
                <a:spcPct val="90000"/>
              </a:lnSpc>
              <a:buFontTx/>
              <a:buAutoNum type="arabicPeriod"/>
            </a:pPr>
            <a:endParaRPr lang="en-US" altLang="en-US" sz="2400" smtClean="0"/>
          </a:p>
          <a:p>
            <a:pPr marL="990600" lvl="1" indent="-533400" eaLnBrk="1" hangingPunct="1">
              <a:lnSpc>
                <a:spcPct val="90000"/>
              </a:lnSpc>
              <a:buFontTx/>
              <a:buAutoNum type="arabicPeriod"/>
            </a:pPr>
            <a:r>
              <a:rPr lang="en-US" altLang="en-US" sz="2400" smtClean="0"/>
              <a:t>Make “targetPtr” point to just one element before top;; free the top most element ; make targetPtr to point to the top most element</a:t>
            </a:r>
          </a:p>
        </p:txBody>
      </p:sp>
      <p:sp>
        <p:nvSpPr>
          <p:cNvPr id="65540"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043553B-06C0-4E8E-B8D4-B006F18C1ECF}" type="slidenum">
              <a:rPr lang="en-US" altLang="en-US"/>
              <a:pPr/>
              <a:t>43</a:t>
            </a:fld>
            <a:endParaRPr lang="en-US" altLang="en-US"/>
          </a:p>
        </p:txBody>
      </p:sp>
    </p:spTree>
    <p:extLst>
      <p:ext uri="{BB962C8B-B14F-4D97-AF65-F5344CB8AC3E}">
        <p14:creationId xmlns:p14="http://schemas.microsoft.com/office/powerpoint/2010/main" val="35858452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274638"/>
            <a:ext cx="8229600" cy="639762"/>
          </a:xfrm>
        </p:spPr>
        <p:txBody>
          <a:bodyPr>
            <a:normAutofit fontScale="90000"/>
          </a:bodyPr>
          <a:lstStyle/>
          <a:p>
            <a:pPr eaLnBrk="1" hangingPunct="1"/>
            <a:r>
              <a:rPr lang="en-US" altLang="en-US" sz="3200" smtClean="0"/>
              <a:t>Linked list implementation of stacks:</a:t>
            </a:r>
            <a:br>
              <a:rPr lang="en-US" altLang="en-US" sz="3200" smtClean="0"/>
            </a:br>
            <a:r>
              <a:rPr lang="en-US" altLang="en-US" sz="3200" smtClean="0"/>
              <a:t> pop operation</a:t>
            </a:r>
          </a:p>
        </p:txBody>
      </p:sp>
      <p:sp>
        <p:nvSpPr>
          <p:cNvPr id="66563" name="Rectangle 3"/>
          <p:cNvSpPr>
            <a:spLocks noGrp="1" noChangeArrowheads="1"/>
          </p:cNvSpPr>
          <p:nvPr>
            <p:ph type="body" idx="1"/>
          </p:nvPr>
        </p:nvSpPr>
        <p:spPr>
          <a:xfrm>
            <a:off x="457200" y="1219200"/>
            <a:ext cx="8229600" cy="5334000"/>
          </a:xfrm>
        </p:spPr>
        <p:txBody>
          <a:bodyPr/>
          <a:lstStyle/>
          <a:p>
            <a:pPr eaLnBrk="1" hangingPunct="1"/>
            <a:r>
              <a:rPr lang="en-US" altLang="en-US" smtClean="0"/>
              <a:t>Include the C++ code</a:t>
            </a:r>
          </a:p>
          <a:p>
            <a:pPr lvl="1" eaLnBrk="1" hangingPunct="1"/>
            <a:endParaRPr lang="en-US" altLang="en-US" smtClean="0"/>
          </a:p>
          <a:p>
            <a:pPr lvl="1" eaLnBrk="1" hangingPunct="1"/>
            <a:r>
              <a:rPr lang="en-US" altLang="en-US" smtClean="0"/>
              <a:t>Include I</a:t>
            </a:r>
          </a:p>
          <a:p>
            <a:pPr lvl="1" eaLnBrk="1" hangingPunct="1"/>
            <a:endParaRPr lang="en-US" altLang="en-US" smtClean="0"/>
          </a:p>
          <a:p>
            <a:pPr lvl="1" eaLnBrk="1" hangingPunct="1"/>
            <a:r>
              <a:rPr lang="en-US" altLang="en-US" smtClean="0"/>
              <a:t>See stack5.cpp</a:t>
            </a:r>
          </a:p>
          <a:p>
            <a:pPr eaLnBrk="1" hangingPunct="1"/>
            <a:endParaRPr lang="en-US" altLang="en-US" smtClean="0"/>
          </a:p>
        </p:txBody>
      </p:sp>
      <p:sp>
        <p:nvSpPr>
          <p:cNvPr id="66564"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B8E9734F-1B13-451D-89D4-2AB9A8B09EF4}" type="slidenum">
              <a:rPr lang="en-US" altLang="en-US"/>
              <a:pPr/>
              <a:t>44</a:t>
            </a:fld>
            <a:endParaRPr lang="en-US" altLang="en-US"/>
          </a:p>
        </p:txBody>
      </p:sp>
    </p:spTree>
    <p:extLst>
      <p:ext uri="{BB962C8B-B14F-4D97-AF65-F5344CB8AC3E}">
        <p14:creationId xmlns:p14="http://schemas.microsoft.com/office/powerpoint/2010/main" val="1974596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274638"/>
            <a:ext cx="8229600" cy="868362"/>
          </a:xfrm>
        </p:spPr>
        <p:txBody>
          <a:bodyPr>
            <a:normAutofit fontScale="90000"/>
          </a:bodyPr>
          <a:lstStyle/>
          <a:p>
            <a:pPr eaLnBrk="1" hangingPunct="1"/>
            <a:r>
              <a:rPr lang="en-US" altLang="en-US" sz="3200" smtClean="0"/>
              <a:t>Linked list implementation of stacks:</a:t>
            </a:r>
            <a:br>
              <a:rPr lang="en-US" altLang="en-US" sz="3200" smtClean="0"/>
            </a:br>
            <a:r>
              <a:rPr lang="en-US" altLang="en-US" sz="3200" smtClean="0"/>
              <a:t> pop operation</a:t>
            </a:r>
          </a:p>
        </p:txBody>
      </p:sp>
      <p:sp>
        <p:nvSpPr>
          <p:cNvPr id="67587" name="Rectangle 3"/>
          <p:cNvSpPr>
            <a:spLocks noGrp="1" noChangeArrowheads="1"/>
          </p:cNvSpPr>
          <p:nvPr>
            <p:ph type="body" idx="1"/>
          </p:nvPr>
        </p:nvSpPr>
        <p:spPr>
          <a:xfrm>
            <a:off x="457200" y="1371600"/>
            <a:ext cx="8229600" cy="5029200"/>
          </a:xfrm>
        </p:spPr>
        <p:txBody>
          <a:bodyPr/>
          <a:lstStyle/>
          <a:p>
            <a:pPr eaLnBrk="1" hangingPunct="1">
              <a:lnSpc>
                <a:spcPct val="80000"/>
              </a:lnSpc>
            </a:pPr>
            <a:r>
              <a:rPr lang="en-US" altLang="en-US" sz="2400" smtClean="0"/>
              <a:t>The pop operation is similar to the deletion operation in any linked list but you can only delete from the end of the list and only one at time </a:t>
            </a:r>
          </a:p>
          <a:p>
            <a:pPr eaLnBrk="1" hangingPunct="1">
              <a:lnSpc>
                <a:spcPct val="80000"/>
              </a:lnSpc>
            </a:pPr>
            <a:endParaRPr lang="en-US" altLang="en-US" sz="2400" smtClean="0"/>
          </a:p>
          <a:p>
            <a:pPr eaLnBrk="1" hangingPunct="1">
              <a:lnSpc>
                <a:spcPct val="80000"/>
              </a:lnSpc>
            </a:pPr>
            <a:r>
              <a:rPr lang="en-US" altLang="en-US" sz="2400" smtClean="0"/>
              <a:t>Here, we need a list pointer, targetPtr, which will be pointing to the last but one element in the list (stack)</a:t>
            </a:r>
          </a:p>
          <a:p>
            <a:pPr eaLnBrk="1" hangingPunct="1">
              <a:lnSpc>
                <a:spcPct val="80000"/>
              </a:lnSpc>
            </a:pPr>
            <a:endParaRPr lang="en-US" altLang="en-US" sz="2400" smtClean="0"/>
          </a:p>
          <a:p>
            <a:pPr eaLnBrk="1" hangingPunct="1">
              <a:lnSpc>
                <a:spcPct val="80000"/>
              </a:lnSpc>
            </a:pPr>
            <a:r>
              <a:rPr lang="en-US" altLang="en-US" sz="2400" smtClean="0"/>
              <a:t>Every time we pop, the TOP most element will be deleted and targetPtr will be made as the top most element </a:t>
            </a:r>
          </a:p>
          <a:p>
            <a:pPr eaLnBrk="1" hangingPunct="1">
              <a:lnSpc>
                <a:spcPct val="80000"/>
              </a:lnSpc>
            </a:pPr>
            <a:endParaRPr lang="en-US" altLang="en-US" sz="2400" smtClean="0"/>
          </a:p>
          <a:p>
            <a:pPr eaLnBrk="1" hangingPunct="1">
              <a:lnSpc>
                <a:spcPct val="80000"/>
              </a:lnSpc>
            </a:pPr>
            <a:r>
              <a:rPr lang="en-US" altLang="en-US" sz="2400" smtClean="0"/>
              <a:t>Supposing you have only one element left in the stack, then we won’t make use of targetPtr. Rather we will take help of bottomPtr</a:t>
            </a:r>
          </a:p>
        </p:txBody>
      </p:sp>
      <p:sp>
        <p:nvSpPr>
          <p:cNvPr id="67588"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A1341751-1C85-4616-9655-889333E137B6}" type="slidenum">
              <a:rPr lang="en-US" altLang="en-US"/>
              <a:pPr/>
              <a:t>45</a:t>
            </a:fld>
            <a:endParaRPr lang="en-US" altLang="en-US"/>
          </a:p>
        </p:txBody>
      </p:sp>
    </p:spTree>
    <p:extLst>
      <p:ext uri="{BB962C8B-B14F-4D97-AF65-F5344CB8AC3E}">
        <p14:creationId xmlns:p14="http://schemas.microsoft.com/office/powerpoint/2010/main" val="32198161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274638"/>
            <a:ext cx="8229600" cy="411162"/>
          </a:xfrm>
        </p:spPr>
        <p:txBody>
          <a:bodyPr>
            <a:normAutofit fontScale="90000"/>
          </a:bodyPr>
          <a:lstStyle/>
          <a:p>
            <a:pPr eaLnBrk="1" hangingPunct="1"/>
            <a:r>
              <a:rPr lang="en-US" altLang="en-US" sz="3200" smtClean="0"/>
              <a:t>Stack Applications</a:t>
            </a:r>
          </a:p>
        </p:txBody>
      </p:sp>
      <p:sp>
        <p:nvSpPr>
          <p:cNvPr id="68611" name="Rectangle 3"/>
          <p:cNvSpPr>
            <a:spLocks noGrp="1" noChangeArrowheads="1"/>
          </p:cNvSpPr>
          <p:nvPr>
            <p:ph type="body" idx="1"/>
          </p:nvPr>
        </p:nvSpPr>
        <p:spPr>
          <a:xfrm>
            <a:off x="457200" y="990600"/>
            <a:ext cx="8229600" cy="5135563"/>
          </a:xfrm>
        </p:spPr>
        <p:txBody>
          <a:bodyPr/>
          <a:lstStyle/>
          <a:p>
            <a:pPr eaLnBrk="1" hangingPunct="1"/>
            <a:r>
              <a:rPr lang="en-US" altLang="en-US" sz="2400" smtClean="0"/>
              <a:t>Surprisingly, stacks have many application</a:t>
            </a:r>
          </a:p>
          <a:p>
            <a:pPr eaLnBrk="1" hangingPunct="1"/>
            <a:endParaRPr lang="en-US" altLang="en-US" sz="2400" smtClean="0"/>
          </a:p>
          <a:p>
            <a:pPr eaLnBrk="1" hangingPunct="1"/>
            <a:r>
              <a:rPr lang="en-US" altLang="en-US" sz="2400" smtClean="0"/>
              <a:t>Most compilers use stacks to analyze the syntax of a program</a:t>
            </a:r>
          </a:p>
          <a:p>
            <a:pPr eaLnBrk="1" hangingPunct="1"/>
            <a:endParaRPr lang="en-US" altLang="en-US" sz="2400" smtClean="0"/>
          </a:p>
          <a:p>
            <a:pPr eaLnBrk="1" hangingPunct="1"/>
            <a:r>
              <a:rPr lang="en-US" altLang="en-US" sz="2400" smtClean="0"/>
              <a:t>Stacks are used </a:t>
            </a:r>
          </a:p>
          <a:p>
            <a:pPr lvl="1" eaLnBrk="1" hangingPunct="1"/>
            <a:r>
              <a:rPr lang="en-US" altLang="en-US" sz="2400" smtClean="0"/>
              <a:t>To keep track of local variables when a program is run</a:t>
            </a:r>
          </a:p>
          <a:p>
            <a:pPr lvl="1" eaLnBrk="1" hangingPunct="1"/>
            <a:r>
              <a:rPr lang="en-US" altLang="en-US" sz="2400" smtClean="0"/>
              <a:t>To search a maze or family tree or other types of branching trees</a:t>
            </a:r>
          </a:p>
        </p:txBody>
      </p:sp>
      <p:sp>
        <p:nvSpPr>
          <p:cNvPr id="68612"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E840AD8D-7E4E-4C23-9F0A-DCCDEB5FDB67}" type="slidenum">
              <a:rPr lang="en-US" altLang="en-US"/>
              <a:pPr/>
              <a:t>46</a:t>
            </a:fld>
            <a:endParaRPr lang="en-US" altLang="en-US"/>
          </a:p>
        </p:txBody>
      </p:sp>
    </p:spTree>
    <p:extLst>
      <p:ext uri="{BB962C8B-B14F-4D97-AF65-F5344CB8AC3E}">
        <p14:creationId xmlns:p14="http://schemas.microsoft.com/office/powerpoint/2010/main" val="840638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229600" cy="4525963"/>
          </a:xfrm>
        </p:spPr>
        <p:txBody>
          <a:bodyPr>
            <a:normAutofit fontScale="92500" lnSpcReduction="20000"/>
          </a:bodyPr>
          <a:lstStyle/>
          <a:p>
            <a:pPr marL="0" indent="0" eaLnBrk="1" hangingPunct="1">
              <a:buFontTx/>
              <a:buNone/>
              <a:defRPr/>
            </a:pPr>
            <a:r>
              <a:rPr lang="en-US" sz="2800" b="1" dirty="0" smtClean="0">
                <a:solidFill>
                  <a:srgbClr val="FF0000"/>
                </a:solidFill>
              </a:rPr>
              <a:t>Applications of Stacks</a:t>
            </a:r>
          </a:p>
          <a:p>
            <a:pPr marL="0" indent="0" eaLnBrk="1" hangingPunct="1">
              <a:buFontTx/>
              <a:buNone/>
              <a:defRPr/>
            </a:pPr>
            <a:r>
              <a:rPr lang="en-US" b="1" dirty="0" smtClean="0">
                <a:solidFill>
                  <a:srgbClr val="7030A0"/>
                </a:solidFill>
              </a:rPr>
              <a:t>Infix to Postfix (RPN) Conversion</a:t>
            </a:r>
          </a:p>
          <a:p>
            <a:pPr marL="0" indent="0" eaLnBrk="1" hangingPunct="1">
              <a:buFontTx/>
              <a:buNone/>
              <a:defRPr/>
            </a:pPr>
            <a:r>
              <a:rPr lang="en-US" dirty="0" smtClean="0">
                <a:solidFill>
                  <a:srgbClr val="7030A0"/>
                </a:solidFill>
              </a:rPr>
              <a:t>Types of Expression</a:t>
            </a:r>
          </a:p>
          <a:p>
            <a:pPr eaLnBrk="1" hangingPunct="1">
              <a:defRPr/>
            </a:pPr>
            <a:r>
              <a:rPr lang="en-US" b="1" dirty="0" smtClean="0"/>
              <a:t>Notations for Arithmetic Expression</a:t>
            </a:r>
          </a:p>
          <a:p>
            <a:pPr eaLnBrk="1" hangingPunct="1">
              <a:defRPr/>
            </a:pPr>
            <a:r>
              <a:rPr lang="en-US" dirty="0" smtClean="0"/>
              <a:t>There are three notations to represent an arithmetic expression:</a:t>
            </a:r>
          </a:p>
          <a:p>
            <a:pPr lvl="2" eaLnBrk="1" hangingPunct="1">
              <a:defRPr/>
            </a:pPr>
            <a:r>
              <a:rPr lang="en-US" sz="2000" b="1" dirty="0" smtClean="0">
                <a:solidFill>
                  <a:srgbClr val="FF0000"/>
                </a:solidFill>
              </a:rPr>
              <a:t>Infix Notation</a:t>
            </a:r>
          </a:p>
          <a:p>
            <a:pPr lvl="2" eaLnBrk="1" hangingPunct="1">
              <a:defRPr/>
            </a:pPr>
            <a:r>
              <a:rPr lang="en-US" sz="2000" b="1" dirty="0" smtClean="0">
                <a:solidFill>
                  <a:srgbClr val="FF0000"/>
                </a:solidFill>
              </a:rPr>
              <a:t>Prefix Notation</a:t>
            </a:r>
          </a:p>
          <a:p>
            <a:pPr lvl="2" eaLnBrk="1" hangingPunct="1">
              <a:defRPr/>
            </a:pPr>
            <a:r>
              <a:rPr lang="en-US" sz="2000" b="1" dirty="0" smtClean="0">
                <a:solidFill>
                  <a:srgbClr val="FF0000"/>
                </a:solidFill>
              </a:rPr>
              <a:t>Postfix Notation</a:t>
            </a:r>
          </a:p>
          <a:p>
            <a:pPr eaLnBrk="1" hangingPunct="1">
              <a:defRPr/>
            </a:pPr>
            <a:r>
              <a:rPr lang="en-US" sz="2400" dirty="0" smtClean="0"/>
              <a:t>The normal (or human) way of expressing mathematical expressions is called </a:t>
            </a:r>
            <a:r>
              <a:rPr lang="en-US" sz="2400" dirty="0" smtClean="0">
                <a:solidFill>
                  <a:srgbClr val="FF0000"/>
                </a:solidFill>
              </a:rPr>
              <a:t>infix</a:t>
            </a:r>
            <a:r>
              <a:rPr lang="en-US" sz="2400" dirty="0" smtClean="0"/>
              <a:t> form, e.g. 4+5*5</a:t>
            </a:r>
            <a:r>
              <a:rPr lang="en-US" dirty="0" smtClean="0"/>
              <a:t>. </a:t>
            </a:r>
          </a:p>
        </p:txBody>
      </p:sp>
      <p:sp>
        <p:nvSpPr>
          <p:cNvPr id="69635"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CE6CF713-35EC-45A5-91F6-DC80E26CFA01}" type="slidenum">
              <a:rPr lang="en-US" altLang="en-US"/>
              <a:pPr/>
              <a:t>47</a:t>
            </a:fld>
            <a:endParaRPr lang="en-US" altLang="en-US"/>
          </a:p>
        </p:txBody>
      </p:sp>
    </p:spTree>
    <p:extLst>
      <p:ext uri="{BB962C8B-B14F-4D97-AF65-F5344CB8AC3E}">
        <p14:creationId xmlns:p14="http://schemas.microsoft.com/office/powerpoint/2010/main" val="1050869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905000"/>
            <a:ext cx="8229600" cy="4525963"/>
          </a:xfrm>
        </p:spPr>
        <p:txBody>
          <a:bodyPr/>
          <a:lstStyle/>
          <a:p>
            <a:pPr eaLnBrk="1" hangingPunct="1">
              <a:defRPr/>
            </a:pPr>
            <a:endParaRPr lang="en-US" dirty="0" smtClean="0"/>
          </a:p>
          <a:p>
            <a:pPr marL="0" indent="0" eaLnBrk="1" hangingPunct="1">
              <a:buFontTx/>
              <a:buNone/>
              <a:defRPr/>
            </a:pPr>
            <a:r>
              <a:rPr lang="en-US" dirty="0" smtClean="0"/>
              <a:t>Example : Infix : 4+5*5</a:t>
            </a:r>
          </a:p>
          <a:p>
            <a:pPr eaLnBrk="1" hangingPunct="1">
              <a:defRPr/>
            </a:pPr>
            <a:r>
              <a:rPr lang="en-US" b="1" dirty="0" smtClean="0">
                <a:solidFill>
                  <a:srgbClr val="FF0000"/>
                </a:solidFill>
              </a:rPr>
              <a:t>            the prefix form:  + * 4 5  5</a:t>
            </a:r>
          </a:p>
          <a:p>
            <a:pPr eaLnBrk="1" hangingPunct="1">
              <a:defRPr/>
            </a:pPr>
            <a:r>
              <a:rPr lang="en-US" dirty="0" smtClean="0"/>
              <a:t>When the operators come after their operands, it is called </a:t>
            </a:r>
            <a:r>
              <a:rPr lang="en-US" b="1" dirty="0" smtClean="0"/>
              <a:t>postfix form</a:t>
            </a:r>
          </a:p>
          <a:p>
            <a:pPr eaLnBrk="1" hangingPunct="1">
              <a:defRPr/>
            </a:pPr>
            <a:endParaRPr lang="en-US" b="1" dirty="0" smtClean="0"/>
          </a:p>
          <a:p>
            <a:pPr eaLnBrk="1" hangingPunct="1">
              <a:defRPr/>
            </a:pPr>
            <a:endParaRPr lang="en-US" b="1" dirty="0" smtClean="0">
              <a:solidFill>
                <a:srgbClr val="FF0000"/>
              </a:solidFill>
            </a:endParaRPr>
          </a:p>
        </p:txBody>
      </p:sp>
      <p:sp>
        <p:nvSpPr>
          <p:cNvPr id="7" name="Rectangle 6"/>
          <p:cNvSpPr/>
          <p:nvPr/>
        </p:nvSpPr>
        <p:spPr>
          <a:xfrm>
            <a:off x="228600" y="76200"/>
            <a:ext cx="7543800" cy="2708275"/>
          </a:xfrm>
          <a:prstGeom prst="rect">
            <a:avLst/>
          </a:prstGeom>
        </p:spPr>
        <p:txBody>
          <a:bodyPr>
            <a:spAutoFit/>
          </a:bodyPr>
          <a:lstStyle/>
          <a:p>
            <a:pPr eaLnBrk="1" hangingPunct="1">
              <a:defRPr/>
            </a:pPr>
            <a:r>
              <a:rPr lang="en-US" sz="3200" b="1" dirty="0">
                <a:solidFill>
                  <a:srgbClr val="7030A0"/>
                </a:solidFill>
              </a:rPr>
              <a:t>Prefix </a:t>
            </a:r>
            <a:r>
              <a:rPr lang="en-US" sz="3200" b="1" dirty="0" smtClean="0">
                <a:solidFill>
                  <a:srgbClr val="7030A0"/>
                </a:solidFill>
              </a:rPr>
              <a:t>Notation(Polish notation)</a:t>
            </a:r>
            <a:endParaRPr lang="en-US" sz="3200" b="1" dirty="0">
              <a:solidFill>
                <a:srgbClr val="7030A0"/>
              </a:solidFill>
            </a:endParaRPr>
          </a:p>
          <a:p>
            <a:pPr eaLnBrk="1" hangingPunct="1">
              <a:defRPr/>
            </a:pPr>
            <a:endParaRPr lang="en-US" dirty="0"/>
          </a:p>
          <a:p>
            <a:pPr marL="285750" indent="-285750" eaLnBrk="1" hangingPunct="1">
              <a:buFont typeface="Arial" panose="020B0604020202020204" pitchFamily="34" charset="0"/>
              <a:buChar char="•"/>
              <a:defRPr/>
            </a:pPr>
            <a:r>
              <a:rPr lang="en-US" sz="2400" dirty="0">
                <a:solidFill>
                  <a:srgbClr val="7030A0"/>
                </a:solidFill>
              </a:rPr>
              <a:t>The prefix notation places the operator before the operands. This notation was introduced by the Polish mathematician and hence often referred to as polish notation.</a:t>
            </a:r>
          </a:p>
          <a:p>
            <a:pPr marL="285750" indent="-285750" eaLnBrk="1" hangingPunct="1">
              <a:buFont typeface="Arial" panose="020B0604020202020204" pitchFamily="34" charset="0"/>
              <a:buChar char="•"/>
              <a:defRPr/>
            </a:pPr>
            <a:endParaRPr lang="en-US" sz="2400" dirty="0">
              <a:solidFill>
                <a:srgbClr val="7030A0"/>
              </a:solidFill>
            </a:endParaRPr>
          </a:p>
        </p:txBody>
      </p:sp>
      <p:sp>
        <p:nvSpPr>
          <p:cNvPr id="70660"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814E85C6-A5A6-472B-B8CD-6DB708FE9765}" type="slidenum">
              <a:rPr lang="en-US" altLang="en-US"/>
              <a:pPr/>
              <a:t>48</a:t>
            </a:fld>
            <a:endParaRPr lang="en-US" altLang="en-US"/>
          </a:p>
        </p:txBody>
      </p:sp>
    </p:spTree>
    <p:extLst>
      <p:ext uri="{BB962C8B-B14F-4D97-AF65-F5344CB8AC3E}">
        <p14:creationId xmlns:p14="http://schemas.microsoft.com/office/powerpoint/2010/main" val="24660746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229600" cy="4525963"/>
          </a:xfrm>
        </p:spPr>
        <p:txBody>
          <a:bodyPr/>
          <a:lstStyle/>
          <a:p>
            <a:pPr marL="0" indent="0" eaLnBrk="1" hangingPunct="1">
              <a:buFontTx/>
              <a:buNone/>
              <a:defRPr/>
            </a:pPr>
            <a:r>
              <a:rPr lang="en-US" sz="2800" b="1" dirty="0" smtClean="0">
                <a:solidFill>
                  <a:srgbClr val="7030A0"/>
                </a:solidFill>
              </a:rPr>
              <a:t>Postfix Notation(Reverse Polish notation)</a:t>
            </a:r>
          </a:p>
          <a:p>
            <a:pPr eaLnBrk="1" hangingPunct="1">
              <a:defRPr/>
            </a:pPr>
            <a:r>
              <a:rPr lang="en-US" dirty="0" smtClean="0"/>
              <a:t>The postfix notation places the operator after the operands. </a:t>
            </a:r>
          </a:p>
          <a:p>
            <a:pPr eaLnBrk="1" hangingPunct="1">
              <a:defRPr/>
            </a:pPr>
            <a:r>
              <a:rPr lang="en-US" dirty="0" smtClean="0"/>
              <a:t>This notation is just the reverse of Polish notation and also known as </a:t>
            </a:r>
            <a:r>
              <a:rPr lang="en-US" sz="2800" b="1" dirty="0" smtClean="0">
                <a:solidFill>
                  <a:srgbClr val="7030A0"/>
                </a:solidFill>
              </a:rPr>
              <a:t>Reverse Polish notation.</a:t>
            </a:r>
            <a:endParaRPr lang="en-US" b="1" dirty="0" smtClean="0">
              <a:solidFill>
                <a:srgbClr val="7030A0"/>
              </a:solidFill>
            </a:endParaRPr>
          </a:p>
        </p:txBody>
      </p:sp>
      <p:sp>
        <p:nvSpPr>
          <p:cNvPr id="71683" name="Rectangle 3"/>
          <p:cNvSpPr>
            <a:spLocks noChangeArrowheads="1"/>
          </p:cNvSpPr>
          <p:nvPr/>
        </p:nvSpPr>
        <p:spPr bwMode="auto">
          <a:xfrm>
            <a:off x="1219200" y="3810000"/>
            <a:ext cx="2543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sz="3200" b="1">
                <a:solidFill>
                  <a:srgbClr val="FF0000"/>
                </a:solidFill>
              </a:rPr>
              <a:t>e.g. 4 5 5 * +</a:t>
            </a:r>
          </a:p>
        </p:txBody>
      </p:sp>
      <p:sp>
        <p:nvSpPr>
          <p:cNvPr id="71684"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8866A8BE-B851-489C-A72E-B0A4370BECE6}" type="slidenum">
              <a:rPr lang="en-US" altLang="en-US"/>
              <a:pPr/>
              <a:t>49</a:t>
            </a:fld>
            <a:endParaRPr lang="en-US" altLang="en-US"/>
          </a:p>
        </p:txBody>
      </p:sp>
    </p:spTree>
    <p:extLst>
      <p:ext uri="{BB962C8B-B14F-4D97-AF65-F5344CB8AC3E}">
        <p14:creationId xmlns:p14="http://schemas.microsoft.com/office/powerpoint/2010/main" val="2539196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74638"/>
            <a:ext cx="8229600" cy="334962"/>
          </a:xfrm>
        </p:spPr>
        <p:txBody>
          <a:bodyPr>
            <a:normAutofit fontScale="90000"/>
          </a:bodyPr>
          <a:lstStyle/>
          <a:p>
            <a:pPr eaLnBrk="1" hangingPunct="1"/>
            <a:r>
              <a:rPr lang="en-US" altLang="en-US" sz="4000" smtClean="0"/>
              <a:t>Stack</a:t>
            </a:r>
          </a:p>
        </p:txBody>
      </p:sp>
      <p:sp>
        <p:nvSpPr>
          <p:cNvPr id="26627" name="Rectangle 3"/>
          <p:cNvSpPr>
            <a:spLocks noGrp="1" noChangeArrowheads="1"/>
          </p:cNvSpPr>
          <p:nvPr>
            <p:ph type="body" idx="1"/>
          </p:nvPr>
        </p:nvSpPr>
        <p:spPr>
          <a:xfrm>
            <a:off x="457200" y="914400"/>
            <a:ext cx="8229600" cy="5211763"/>
          </a:xfrm>
        </p:spPr>
        <p:txBody>
          <a:bodyPr/>
          <a:lstStyle/>
          <a:p>
            <a:pPr eaLnBrk="1" hangingPunct="1"/>
            <a:r>
              <a:rPr lang="en-US" altLang="en-US" sz="2400" dirty="0" smtClean="0"/>
              <a:t>It is a data structure that has access  to its data only </a:t>
            </a:r>
            <a:r>
              <a:rPr lang="en-US" altLang="en-US" sz="2400" dirty="0" smtClean="0">
                <a:solidFill>
                  <a:srgbClr val="7030A0"/>
                </a:solidFill>
              </a:rPr>
              <a:t>at the end </a:t>
            </a:r>
            <a:r>
              <a:rPr lang="en-US" altLang="en-US" sz="2400" dirty="0" smtClean="0"/>
              <a:t>(LL) or TOP (array) </a:t>
            </a:r>
          </a:p>
          <a:p>
            <a:pPr eaLnBrk="1" hangingPunct="1"/>
            <a:endParaRPr lang="en-US" altLang="en-US" sz="2400" dirty="0" smtClean="0"/>
          </a:p>
          <a:p>
            <a:pPr eaLnBrk="1" hangingPunct="1"/>
            <a:r>
              <a:rPr lang="en-US" altLang="en-US" sz="2400" dirty="0" smtClean="0"/>
              <a:t>It operates on </a:t>
            </a:r>
            <a:r>
              <a:rPr lang="en-US" altLang="en-US" sz="2400" b="1" dirty="0" smtClean="0">
                <a:solidFill>
                  <a:srgbClr val="002060"/>
                </a:solidFill>
              </a:rPr>
              <a:t>Last-In First-Out (LIFO) </a:t>
            </a:r>
            <a:r>
              <a:rPr lang="en-US" altLang="en-US" sz="2400" dirty="0" smtClean="0"/>
              <a:t>basis</a:t>
            </a:r>
          </a:p>
          <a:p>
            <a:pPr lvl="1" eaLnBrk="1" hangingPunct="1"/>
            <a:endParaRPr lang="en-US" altLang="en-US" sz="2400" dirty="0" smtClean="0"/>
          </a:p>
          <a:p>
            <a:pPr lvl="1" eaLnBrk="1" hangingPunct="1"/>
            <a:r>
              <a:rPr lang="en-US" altLang="en-US" sz="2400" dirty="0" smtClean="0"/>
              <a:t>The last item to be added to a stack is the first item to be removed</a:t>
            </a:r>
          </a:p>
          <a:p>
            <a:pPr lvl="1" eaLnBrk="1" hangingPunct="1"/>
            <a:endParaRPr lang="en-US" altLang="en-US" sz="2400" dirty="0" smtClean="0"/>
          </a:p>
          <a:p>
            <a:pPr lvl="1" eaLnBrk="1" hangingPunct="1"/>
            <a:r>
              <a:rPr lang="en-US" altLang="en-US" sz="2400" dirty="0" smtClean="0"/>
              <a:t>This means, elements are removed from the stack in the reverse order of that in which they were inserted into the stack</a:t>
            </a:r>
          </a:p>
        </p:txBody>
      </p:sp>
      <p:sp>
        <p:nvSpPr>
          <p:cNvPr id="26628"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98961BD7-7829-4C86-A4D5-51922B2744CC}" type="slidenum">
              <a:rPr lang="en-US" altLang="en-US"/>
              <a:pPr/>
              <a:t>5</a:t>
            </a:fld>
            <a:endParaRPr lang="en-US" altLang="en-US"/>
          </a:p>
        </p:txBody>
      </p:sp>
    </p:spTree>
    <p:extLst>
      <p:ext uri="{BB962C8B-B14F-4D97-AF65-F5344CB8AC3E}">
        <p14:creationId xmlns:p14="http://schemas.microsoft.com/office/powerpoint/2010/main" val="23602432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84E7961-34ED-400F-9F09-EF9017E6442C}" type="slidenum">
              <a:rPr lang="en-US" altLang="en-US">
                <a:solidFill>
                  <a:srgbClr val="000000"/>
                </a:solidFill>
              </a:rPr>
              <a:pPr/>
              <a:t>50</a:t>
            </a:fld>
            <a:endParaRPr lang="en-US" altLang="en-US">
              <a:solidFill>
                <a:srgbClr val="000000"/>
              </a:solidFill>
            </a:endParaRPr>
          </a:p>
        </p:txBody>
      </p:sp>
      <p:sp>
        <p:nvSpPr>
          <p:cNvPr id="101378" name="Rectangle 2"/>
          <p:cNvSpPr>
            <a:spLocks noGrp="1" noChangeArrowheads="1"/>
          </p:cNvSpPr>
          <p:nvPr>
            <p:ph type="title"/>
          </p:nvPr>
        </p:nvSpPr>
        <p:spPr/>
        <p:txBody>
          <a:bodyPr/>
          <a:lstStyle/>
          <a:p>
            <a:r>
              <a:rPr lang="en-US"/>
              <a:t>Transforming Infix to Postfix</a:t>
            </a:r>
          </a:p>
        </p:txBody>
      </p:sp>
      <p:sp>
        <p:nvSpPr>
          <p:cNvPr id="101379" name="Rectangle 3"/>
          <p:cNvSpPr>
            <a:spLocks noGrp="1" noChangeArrowheads="1"/>
          </p:cNvSpPr>
          <p:nvPr>
            <p:ph type="body" idx="1"/>
          </p:nvPr>
        </p:nvSpPr>
        <p:spPr/>
        <p:txBody>
          <a:bodyPr/>
          <a:lstStyle/>
          <a:p>
            <a:pPr>
              <a:buFont typeface="Wingdings" pitchFamily="2" charset="2"/>
              <a:buChar char="§"/>
            </a:pPr>
            <a:r>
              <a:rPr lang="en-US" dirty="0"/>
              <a:t>Goal is show you how to evaluate infix algebraic expression, postfix expressions are easier to evaluate. </a:t>
            </a:r>
          </a:p>
          <a:p>
            <a:pPr>
              <a:buFont typeface="Wingdings" pitchFamily="2" charset="2"/>
              <a:buChar char="§"/>
            </a:pPr>
            <a:r>
              <a:rPr lang="en-US" dirty="0"/>
              <a:t>So first look at how to represent an infix expression by using postfix notation. </a:t>
            </a:r>
          </a:p>
          <a:p>
            <a:pPr marL="0" indent="0">
              <a:buNone/>
            </a:pPr>
            <a:r>
              <a:rPr lang="en-US" b="1" dirty="0">
                <a:solidFill>
                  <a:srgbClr val="FF0000"/>
                </a:solidFill>
              </a:rPr>
              <a:t>Infix		Postfix</a:t>
            </a:r>
          </a:p>
          <a:p>
            <a:pPr marL="0" indent="0">
              <a:buNone/>
            </a:pPr>
            <a:r>
              <a:rPr lang="en-US" dirty="0" err="1"/>
              <a:t>a+b</a:t>
            </a:r>
            <a:r>
              <a:rPr lang="en-US" dirty="0"/>
              <a:t> 		</a:t>
            </a:r>
            <a:r>
              <a:rPr lang="en-US" dirty="0" err="1"/>
              <a:t>ab</a:t>
            </a:r>
            <a:r>
              <a:rPr lang="en-US" dirty="0"/>
              <a:t>+</a:t>
            </a:r>
          </a:p>
          <a:p>
            <a:pPr marL="0" indent="0">
              <a:buNone/>
            </a:pPr>
            <a:r>
              <a:rPr lang="en-US" dirty="0"/>
              <a:t>(</a:t>
            </a:r>
            <a:r>
              <a:rPr lang="en-US" dirty="0" err="1"/>
              <a:t>a+b</a:t>
            </a:r>
            <a:r>
              <a:rPr lang="en-US" dirty="0"/>
              <a:t>)*c  	</a:t>
            </a:r>
            <a:r>
              <a:rPr lang="en-US" dirty="0" smtClean="0"/>
              <a:t>         </a:t>
            </a:r>
            <a:r>
              <a:rPr lang="en-US" dirty="0" err="1" smtClean="0"/>
              <a:t>ab+c</a:t>
            </a:r>
            <a:r>
              <a:rPr lang="en-US" dirty="0"/>
              <a:t>*</a:t>
            </a:r>
          </a:p>
          <a:p>
            <a:pPr marL="0" indent="0">
              <a:buNone/>
            </a:pPr>
            <a:r>
              <a:rPr lang="en-US" dirty="0"/>
              <a:t>a + b*c		</a:t>
            </a:r>
            <a:r>
              <a:rPr lang="en-US" dirty="0" err="1"/>
              <a:t>abc</a:t>
            </a:r>
            <a:r>
              <a:rPr lang="en-US" dirty="0"/>
              <a:t>*+</a:t>
            </a:r>
          </a:p>
          <a:p>
            <a:endParaRPr lang="en-US" dirty="0"/>
          </a:p>
        </p:txBody>
      </p:sp>
    </p:spTree>
    <p:extLst>
      <p:ext uri="{BB962C8B-B14F-4D97-AF65-F5344CB8AC3E}">
        <p14:creationId xmlns:p14="http://schemas.microsoft.com/office/powerpoint/2010/main" val="121603492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FE1D6D8-24CA-4D26-A188-448AB9B33370}" type="slidenum">
              <a:rPr lang="en-US" altLang="en-US">
                <a:solidFill>
                  <a:srgbClr val="000000"/>
                </a:solidFill>
              </a:rPr>
              <a:pPr/>
              <a:t>51</a:t>
            </a:fld>
            <a:endParaRPr lang="en-US" altLang="en-US">
              <a:solidFill>
                <a:srgbClr val="000000"/>
              </a:solidFill>
            </a:endParaRPr>
          </a:p>
        </p:txBody>
      </p:sp>
      <p:sp>
        <p:nvSpPr>
          <p:cNvPr id="102402" name="Rectangle 2"/>
          <p:cNvSpPr>
            <a:spLocks noGrp="1" noChangeArrowheads="1"/>
          </p:cNvSpPr>
          <p:nvPr>
            <p:ph type="title"/>
          </p:nvPr>
        </p:nvSpPr>
        <p:spPr/>
        <p:txBody>
          <a:bodyPr/>
          <a:lstStyle/>
          <a:p>
            <a:r>
              <a:rPr lang="en-US"/>
              <a:t>Pencil and paper scheme</a:t>
            </a:r>
          </a:p>
        </p:txBody>
      </p:sp>
      <p:sp>
        <p:nvSpPr>
          <p:cNvPr id="102403" name="Rectangle 3"/>
          <p:cNvSpPr>
            <a:spLocks noGrp="1" noChangeArrowheads="1"/>
          </p:cNvSpPr>
          <p:nvPr>
            <p:ph type="body" idx="1"/>
          </p:nvPr>
        </p:nvSpPr>
        <p:spPr/>
        <p:txBody>
          <a:bodyPr/>
          <a:lstStyle/>
          <a:p>
            <a:pPr>
              <a:buFont typeface="Wingdings" pitchFamily="2" charset="2"/>
              <a:buChar char="§"/>
            </a:pPr>
            <a:r>
              <a:rPr lang="en-US" sz="2600" dirty="0"/>
              <a:t>We write the infix expression with a fully parenthesized infix expression. </a:t>
            </a:r>
          </a:p>
          <a:p>
            <a:pPr>
              <a:buFont typeface="Wingdings" pitchFamily="2" charset="2"/>
              <a:buChar char="§"/>
            </a:pPr>
            <a:r>
              <a:rPr lang="en-US" sz="2600" dirty="0"/>
              <a:t>For example</a:t>
            </a:r>
            <a:r>
              <a:rPr lang="en-US" sz="2600" b="1" dirty="0">
                <a:solidFill>
                  <a:srgbClr val="FF0000"/>
                </a:solidFill>
              </a:rPr>
              <a:t>: (</a:t>
            </a:r>
            <a:r>
              <a:rPr lang="en-US" sz="2600" b="1" dirty="0" err="1">
                <a:solidFill>
                  <a:srgbClr val="FF0000"/>
                </a:solidFill>
              </a:rPr>
              <a:t>a+b</a:t>
            </a:r>
            <a:r>
              <a:rPr lang="en-US" sz="2600" b="1" dirty="0">
                <a:solidFill>
                  <a:srgbClr val="FF0000"/>
                </a:solidFill>
              </a:rPr>
              <a:t>)*c </a:t>
            </a:r>
            <a:r>
              <a:rPr lang="en-US" sz="2600" dirty="0"/>
              <a:t>as ((</a:t>
            </a:r>
            <a:r>
              <a:rPr lang="en-US" sz="2600" dirty="0" err="1"/>
              <a:t>a+b</a:t>
            </a:r>
            <a:r>
              <a:rPr lang="en-US" sz="2600" dirty="0"/>
              <a:t>)*c). Each operator is associated with a pair of parentheses. </a:t>
            </a:r>
          </a:p>
          <a:p>
            <a:pPr>
              <a:buFont typeface="Wingdings" pitchFamily="2" charset="2"/>
              <a:buChar char="§"/>
            </a:pPr>
            <a:r>
              <a:rPr lang="en-US" sz="2600" dirty="0"/>
              <a:t>Now we move each operator to the right, so it appears immediately before its associated close parenthesis:</a:t>
            </a:r>
          </a:p>
          <a:p>
            <a:pPr>
              <a:buFont typeface="Wingdings" pitchFamily="2" charset="2"/>
              <a:buChar char="§"/>
            </a:pPr>
            <a:r>
              <a:rPr lang="en-US" sz="2600" dirty="0"/>
              <a:t>((</a:t>
            </a:r>
            <a:r>
              <a:rPr lang="en-US" sz="2600" dirty="0" err="1"/>
              <a:t>ab</a:t>
            </a:r>
            <a:r>
              <a:rPr lang="en-US" sz="2600" dirty="0"/>
              <a:t>+)c*)</a:t>
            </a:r>
          </a:p>
          <a:p>
            <a:pPr>
              <a:buFont typeface="Wingdings" pitchFamily="2" charset="2"/>
              <a:buChar char="§"/>
            </a:pPr>
            <a:r>
              <a:rPr lang="en-US" sz="2600" dirty="0"/>
              <a:t>Finally, we remove the parentheses to obtain the postfix expression. </a:t>
            </a:r>
            <a:r>
              <a:rPr lang="en-US" sz="2600" dirty="0" err="1"/>
              <a:t>ab+c</a:t>
            </a:r>
            <a:r>
              <a:rPr lang="en-US" sz="2600" dirty="0"/>
              <a:t>*</a:t>
            </a:r>
          </a:p>
        </p:txBody>
      </p:sp>
    </p:spTree>
    <p:extLst>
      <p:ext uri="{BB962C8B-B14F-4D97-AF65-F5344CB8AC3E}">
        <p14:creationId xmlns:p14="http://schemas.microsoft.com/office/powerpoint/2010/main" val="244149976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ChangeArrowheads="1"/>
          </p:cNvSpPr>
          <p:nvPr/>
        </p:nvSpPr>
        <p:spPr bwMode="auto">
          <a:xfrm>
            <a:off x="533400" y="1524000"/>
            <a:ext cx="8534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en-US" sz="2400" dirty="0">
                <a:solidFill>
                  <a:srgbClr val="7030A0"/>
                </a:solidFill>
              </a:rPr>
              <a:t>infix Notation 	Prefix Notation 	Postfix Notation</a:t>
            </a:r>
          </a:p>
          <a:p>
            <a:pPr eaLnBrk="1" hangingPunct="1"/>
            <a:r>
              <a:rPr lang="en-US" altLang="en-US" sz="2400" dirty="0">
                <a:solidFill>
                  <a:srgbClr val="7030A0"/>
                </a:solidFill>
              </a:rPr>
              <a:t>A * B 	                           * A B 	                            AB*</a:t>
            </a:r>
          </a:p>
          <a:p>
            <a:pPr eaLnBrk="1" hangingPunct="1"/>
            <a:r>
              <a:rPr lang="en-US" altLang="en-US" sz="2400" dirty="0">
                <a:solidFill>
                  <a:srgbClr val="7030A0"/>
                </a:solidFill>
              </a:rPr>
              <a:t>(A+B)/C 	                   /+ ABC 	              AB+C/</a:t>
            </a:r>
          </a:p>
          <a:p>
            <a:pPr eaLnBrk="1" hangingPunct="1"/>
            <a:r>
              <a:rPr lang="en-US" altLang="en-US" sz="2400" dirty="0">
                <a:solidFill>
                  <a:srgbClr val="7030A0"/>
                </a:solidFill>
              </a:rPr>
              <a:t>(A*B) + (D-C) 	     +*AB - DC 	             AB*DC-+</a:t>
            </a:r>
          </a:p>
        </p:txBody>
      </p:sp>
      <p:sp>
        <p:nvSpPr>
          <p:cNvPr id="72707"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BD280FC5-50C8-4BCA-978D-F489393FF978}" type="slidenum">
              <a:rPr lang="en-US" altLang="en-US"/>
              <a:pPr/>
              <a:t>52</a:t>
            </a:fld>
            <a:endParaRPr lang="en-US" altLang="en-US"/>
          </a:p>
        </p:txBody>
      </p:sp>
      <p:sp>
        <p:nvSpPr>
          <p:cNvPr id="2" name="Rectangle 1"/>
          <p:cNvSpPr/>
          <p:nvPr/>
        </p:nvSpPr>
        <p:spPr>
          <a:xfrm>
            <a:off x="568036" y="3531651"/>
            <a:ext cx="4572000" cy="2308324"/>
          </a:xfrm>
          <a:prstGeom prst="rect">
            <a:avLst/>
          </a:prstGeom>
        </p:spPr>
        <p:txBody>
          <a:bodyPr>
            <a:spAutoFit/>
          </a:bodyPr>
          <a:lstStyle/>
          <a:p>
            <a:r>
              <a:rPr lang="pt-BR" sz="3200" b="1" dirty="0" smtClean="0">
                <a:solidFill>
                  <a:srgbClr val="FF0000"/>
                </a:solidFill>
              </a:rPr>
              <a:t>Exercise</a:t>
            </a:r>
          </a:p>
          <a:p>
            <a:r>
              <a:rPr lang="pt-BR" sz="2800" b="1" dirty="0" smtClean="0">
                <a:solidFill>
                  <a:srgbClr val="FF0000"/>
                </a:solidFill>
              </a:rPr>
              <a:t>a </a:t>
            </a:r>
            <a:r>
              <a:rPr lang="pt-BR" sz="2800" b="1" dirty="0">
                <a:solidFill>
                  <a:srgbClr val="FF0000"/>
                </a:solidFill>
              </a:rPr>
              <a:t>+ b * c</a:t>
            </a:r>
          </a:p>
          <a:p>
            <a:r>
              <a:rPr lang="pt-BR" sz="2800" b="1" dirty="0">
                <a:solidFill>
                  <a:srgbClr val="FF0000"/>
                </a:solidFill>
              </a:rPr>
              <a:t>a * b / (c - d)</a:t>
            </a:r>
          </a:p>
          <a:p>
            <a:r>
              <a:rPr lang="pt-BR" sz="2800" b="1" dirty="0">
                <a:solidFill>
                  <a:srgbClr val="FF0000"/>
                </a:solidFill>
              </a:rPr>
              <a:t>a / b + (c - d)</a:t>
            </a:r>
          </a:p>
          <a:p>
            <a:r>
              <a:rPr lang="pt-BR" sz="2800" b="1" dirty="0">
                <a:solidFill>
                  <a:srgbClr val="FF0000"/>
                </a:solidFill>
              </a:rPr>
              <a:t>a / b + c - d</a:t>
            </a:r>
          </a:p>
        </p:txBody>
      </p:sp>
    </p:spTree>
    <p:extLst>
      <p:ext uri="{BB962C8B-B14F-4D97-AF65-F5344CB8AC3E}">
        <p14:creationId xmlns:p14="http://schemas.microsoft.com/office/powerpoint/2010/main" val="46751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solidFill>
                  <a:srgbClr val="FF0000"/>
                </a:solidFill>
              </a:rPr>
              <a:t>Answers</a:t>
            </a:r>
            <a:endParaRPr lang="en-US" b="1" dirty="0" smtClean="0">
              <a:solidFill>
                <a:srgbClr val="FF0000"/>
              </a:solidFill>
            </a:endParaRPr>
          </a:p>
          <a:p>
            <a:pPr marL="0" indent="0">
              <a:buNone/>
            </a:pPr>
            <a:r>
              <a:rPr lang="en-US" b="1" dirty="0" err="1" smtClean="0">
                <a:solidFill>
                  <a:srgbClr val="FF0000"/>
                </a:solidFill>
              </a:rPr>
              <a:t>abc</a:t>
            </a:r>
            <a:r>
              <a:rPr lang="en-US" b="1" dirty="0">
                <a:solidFill>
                  <a:srgbClr val="FF0000"/>
                </a:solidFill>
              </a:rPr>
              <a:t>*+</a:t>
            </a:r>
          </a:p>
          <a:p>
            <a:pPr marL="0" indent="0">
              <a:buNone/>
            </a:pPr>
            <a:r>
              <a:rPr lang="en-US" b="1" dirty="0" err="1">
                <a:solidFill>
                  <a:srgbClr val="FF0000"/>
                </a:solidFill>
              </a:rPr>
              <a:t>ab</a:t>
            </a:r>
            <a:r>
              <a:rPr lang="en-US" b="1" dirty="0">
                <a:solidFill>
                  <a:srgbClr val="FF0000"/>
                </a:solidFill>
              </a:rPr>
              <a:t>*cd-/</a:t>
            </a:r>
          </a:p>
          <a:p>
            <a:pPr marL="0" indent="0">
              <a:buNone/>
            </a:pPr>
            <a:r>
              <a:rPr lang="en-US" b="1" dirty="0" err="1">
                <a:solidFill>
                  <a:srgbClr val="FF0000"/>
                </a:solidFill>
              </a:rPr>
              <a:t>ab</a:t>
            </a:r>
            <a:r>
              <a:rPr lang="en-US" b="1" dirty="0">
                <a:solidFill>
                  <a:srgbClr val="FF0000"/>
                </a:solidFill>
              </a:rPr>
              <a:t>/cd-+</a:t>
            </a:r>
          </a:p>
          <a:p>
            <a:pPr marL="0" indent="0">
              <a:buNone/>
            </a:pPr>
            <a:r>
              <a:rPr lang="en-US" b="1" dirty="0" err="1">
                <a:solidFill>
                  <a:srgbClr val="FF0000"/>
                </a:solidFill>
              </a:rPr>
              <a:t>ab</a:t>
            </a:r>
            <a:r>
              <a:rPr lang="en-US" b="1" dirty="0">
                <a:solidFill>
                  <a:srgbClr val="FF0000"/>
                </a:solidFill>
              </a:rPr>
              <a:t>/</a:t>
            </a:r>
            <a:r>
              <a:rPr lang="en-US" b="1" dirty="0" err="1">
                <a:solidFill>
                  <a:srgbClr val="FF0000"/>
                </a:solidFill>
              </a:rPr>
              <a:t>c+d</a:t>
            </a:r>
            <a:r>
              <a:rPr lang="en-US" b="1" dirty="0">
                <a:solidFill>
                  <a:srgbClr val="FF0000"/>
                </a:solidFill>
              </a:rPr>
              <a:t>-</a:t>
            </a:r>
          </a:p>
          <a:p>
            <a:endParaRPr lang="en-US" dirty="0"/>
          </a:p>
        </p:txBody>
      </p:sp>
    </p:spTree>
    <p:extLst>
      <p:ext uri="{BB962C8B-B14F-4D97-AF65-F5344CB8AC3E}">
        <p14:creationId xmlns:p14="http://schemas.microsoft.com/office/powerpoint/2010/main" val="23962539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229600" cy="5257800"/>
          </a:xfrm>
        </p:spPr>
        <p:txBody>
          <a:bodyPr>
            <a:normAutofit/>
          </a:bodyPr>
          <a:lstStyle/>
          <a:p>
            <a:pPr marL="0" indent="0">
              <a:buNone/>
            </a:pPr>
            <a:r>
              <a:rPr lang="en-US" altLang="en-US" b="1" dirty="0">
                <a:solidFill>
                  <a:srgbClr val="FF0000"/>
                </a:solidFill>
              </a:rPr>
              <a:t>Infix to Postfix (RPN) Conversion</a:t>
            </a:r>
          </a:p>
          <a:p>
            <a:pPr>
              <a:lnSpc>
                <a:spcPct val="80000"/>
              </a:lnSpc>
            </a:pPr>
            <a:r>
              <a:rPr lang="en-US" sz="2600" dirty="0"/>
              <a:t>Scan the infix expression from left to right.</a:t>
            </a:r>
          </a:p>
          <a:p>
            <a:pPr>
              <a:lnSpc>
                <a:spcPct val="80000"/>
              </a:lnSpc>
            </a:pPr>
            <a:r>
              <a:rPr lang="en-US" sz="2600" dirty="0"/>
              <a:t>Encounter an </a:t>
            </a:r>
            <a:r>
              <a:rPr lang="en-US" sz="2600" b="1" dirty="0">
                <a:solidFill>
                  <a:srgbClr val="FF0000"/>
                </a:solidFill>
              </a:rPr>
              <a:t>operand</a:t>
            </a:r>
            <a:r>
              <a:rPr lang="en-US" sz="2600" dirty="0"/>
              <a:t>, place it at the end of new expression.</a:t>
            </a:r>
          </a:p>
          <a:p>
            <a:pPr>
              <a:lnSpc>
                <a:spcPct val="80000"/>
              </a:lnSpc>
            </a:pPr>
            <a:r>
              <a:rPr lang="en-US" sz="2600" dirty="0"/>
              <a:t>Encounter an </a:t>
            </a:r>
            <a:r>
              <a:rPr lang="en-US" sz="2600" b="1" dirty="0">
                <a:solidFill>
                  <a:srgbClr val="FF0000"/>
                </a:solidFill>
              </a:rPr>
              <a:t>operator</a:t>
            </a:r>
            <a:r>
              <a:rPr lang="en-US" sz="2600" dirty="0"/>
              <a:t>, save the operator until the right time to pop up</a:t>
            </a:r>
          </a:p>
          <a:p>
            <a:pPr lvl="1">
              <a:lnSpc>
                <a:spcPct val="80000"/>
              </a:lnSpc>
            </a:pPr>
            <a:r>
              <a:rPr lang="en-US" sz="2200" dirty="0"/>
              <a:t>Depends on the relative precedence of the next operator. </a:t>
            </a:r>
          </a:p>
          <a:p>
            <a:pPr lvl="2">
              <a:lnSpc>
                <a:spcPct val="80000"/>
              </a:lnSpc>
            </a:pPr>
            <a:r>
              <a:rPr lang="en-US" sz="2800" b="1" dirty="0">
                <a:solidFill>
                  <a:srgbClr val="7030A0"/>
                </a:solidFill>
              </a:rPr>
              <a:t>Higher precedence operator can be pushed</a:t>
            </a:r>
          </a:p>
          <a:p>
            <a:pPr lvl="2">
              <a:lnSpc>
                <a:spcPct val="80000"/>
              </a:lnSpc>
            </a:pPr>
            <a:r>
              <a:rPr lang="en-US" sz="2800" dirty="0">
                <a:solidFill>
                  <a:srgbClr val="7030A0"/>
                </a:solidFill>
              </a:rPr>
              <a:t>Same precedence, operator gets popped</a:t>
            </a:r>
            <a:r>
              <a:rPr lang="en-US" sz="2100" dirty="0"/>
              <a:t>. </a:t>
            </a:r>
          </a:p>
          <a:p>
            <a:pPr lvl="1">
              <a:lnSpc>
                <a:spcPct val="80000"/>
              </a:lnSpc>
            </a:pPr>
            <a:endParaRPr lang="en-US" sz="2200" dirty="0"/>
          </a:p>
          <a:p>
            <a:pPr>
              <a:lnSpc>
                <a:spcPct val="80000"/>
              </a:lnSpc>
            </a:pPr>
            <a:r>
              <a:rPr lang="en-US" sz="2600" dirty="0"/>
              <a:t>Reach the end of input expression, we pop each operator from the stack and append it to the end of the output</a:t>
            </a:r>
          </a:p>
          <a:p>
            <a:endParaRPr lang="en-US" dirty="0"/>
          </a:p>
        </p:txBody>
      </p:sp>
    </p:spTree>
    <p:extLst>
      <p:ext uri="{BB962C8B-B14F-4D97-AF65-F5344CB8AC3E}">
        <p14:creationId xmlns:p14="http://schemas.microsoft.com/office/powerpoint/2010/main" val="14165171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95300" y="490538"/>
            <a:ext cx="8229600" cy="1143000"/>
          </a:xfrm>
          <a:prstGeom prst="rect">
            <a:avLst/>
          </a:prstGeo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smtClean="0">
                <a:ln>
                  <a:noFill/>
                </a:ln>
                <a:solidFill>
                  <a:srgbClr val="7030A0"/>
                </a:solidFill>
                <a:effectLst/>
                <a:uLnTx/>
                <a:uFillTx/>
              </a:rPr>
              <a:t>Transforming Infix to Postfix </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l="5074" t="11156" r="8174" b="6906"/>
          <a:stretch>
            <a:fillRect/>
          </a:stretch>
        </p:blipFill>
        <p:spPr bwMode="auto">
          <a:xfrm>
            <a:off x="838200" y="1905000"/>
            <a:ext cx="6934200" cy="3505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sp>
        <p:nvSpPr>
          <p:cNvPr id="7" name="Text Box 4"/>
          <p:cNvSpPr txBox="1">
            <a:spLocks noChangeArrowheads="1"/>
          </p:cNvSpPr>
          <p:nvPr/>
        </p:nvSpPr>
        <p:spPr bwMode="auto">
          <a:xfrm>
            <a:off x="1028700" y="5677477"/>
            <a:ext cx="65532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3200" dirty="0"/>
              <a:t>Converting the infix expression </a:t>
            </a:r>
            <a:br>
              <a:rPr lang="en-US" sz="3200" dirty="0"/>
            </a:br>
            <a:r>
              <a:rPr lang="en-US" sz="3200" b="1" dirty="0">
                <a:solidFill>
                  <a:schemeClr val="accent2"/>
                </a:solidFill>
                <a:latin typeface="Courier New" pitchFamily="49" charset="0"/>
              </a:rPr>
              <a:t>a + b * c</a:t>
            </a:r>
            <a:r>
              <a:rPr lang="en-US" sz="3200" dirty="0"/>
              <a:t> to postfix form</a:t>
            </a:r>
          </a:p>
        </p:txBody>
      </p:sp>
    </p:spTree>
    <p:extLst>
      <p:ext uri="{BB962C8B-B14F-4D97-AF65-F5344CB8AC3E}">
        <p14:creationId xmlns:p14="http://schemas.microsoft.com/office/powerpoint/2010/main" val="34933063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609600" y="533400"/>
            <a:ext cx="7696200"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3200" b="0" i="0" u="none" strike="noStrike" kern="0" cap="none" spc="0" normalizeH="0" baseline="0" noProof="0" dirty="0" smtClean="0">
                <a:ln>
                  <a:noFill/>
                </a:ln>
                <a:solidFill>
                  <a:sysClr val="windowText" lastClr="000000"/>
                </a:solidFill>
                <a:effectLst/>
                <a:uLnTx/>
                <a:uFillTx/>
              </a:rPr>
              <a:t>Converting infix expression to postfix form: </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3600" b="1" i="0" u="none" strike="noStrike" kern="0" cap="none" spc="0" normalizeH="0" baseline="0" noProof="0" dirty="0" smtClean="0">
                <a:ln>
                  <a:noFill/>
                </a:ln>
                <a:solidFill>
                  <a:srgbClr val="669999"/>
                </a:solidFill>
                <a:effectLst/>
                <a:uLnTx/>
                <a:uFillTx/>
                <a:latin typeface="Courier New" pitchFamily="49" charset="0"/>
              </a:rPr>
              <a:t>a – b + c</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11548" t="8133" r="7349" b="53728"/>
          <a:stretch>
            <a:fillRect/>
          </a:stretch>
        </p:blipFill>
        <p:spPr bwMode="auto">
          <a:xfrm>
            <a:off x="949036" y="2068801"/>
            <a:ext cx="7890164" cy="3950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spTree>
    <p:extLst>
      <p:ext uri="{BB962C8B-B14F-4D97-AF65-F5344CB8AC3E}">
        <p14:creationId xmlns:p14="http://schemas.microsoft.com/office/powerpoint/2010/main" val="34343077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p:cNvSpPr>
            <a:spLocks noGrp="1"/>
          </p:cNvSpPr>
          <p:nvPr>
            <p:ph idx="1"/>
          </p:nvPr>
        </p:nvSpPr>
        <p:spPr>
          <a:xfrm>
            <a:off x="304800" y="304800"/>
            <a:ext cx="8229600" cy="4525963"/>
          </a:xfrm>
        </p:spPr>
        <p:txBody>
          <a:bodyPr/>
          <a:lstStyle/>
          <a:p>
            <a:pPr marL="0" indent="0" eaLnBrk="1" hangingPunct="1">
              <a:buFontTx/>
              <a:buNone/>
            </a:pPr>
            <a:r>
              <a:rPr lang="en-US" altLang="en-US" sz="2400" b="1" dirty="0" smtClean="0">
                <a:solidFill>
                  <a:srgbClr val="FF0000"/>
                </a:solidFill>
              </a:rPr>
              <a:t>Infix to Postfix (RPN) Conversion</a:t>
            </a:r>
          </a:p>
          <a:p>
            <a:pPr marL="0" indent="0" eaLnBrk="1" hangingPunct="1">
              <a:buFontTx/>
              <a:buNone/>
            </a:pPr>
            <a:r>
              <a:rPr lang="en-US" altLang="en-US" sz="2400" b="1" dirty="0" smtClean="0">
                <a:solidFill>
                  <a:srgbClr val="FF0000"/>
                </a:solidFill>
              </a:rPr>
              <a:t>Algorithm</a:t>
            </a:r>
          </a:p>
        </p:txBody>
      </p:sp>
      <p:sp>
        <p:nvSpPr>
          <p:cNvPr id="73731" name="Rectangle 3"/>
          <p:cNvSpPr>
            <a:spLocks noChangeArrowheads="1"/>
          </p:cNvSpPr>
          <p:nvPr/>
        </p:nvSpPr>
        <p:spPr bwMode="auto">
          <a:xfrm>
            <a:off x="304800" y="1143000"/>
            <a:ext cx="52578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en-US" sz="2400" b="1">
                <a:solidFill>
                  <a:srgbClr val="002060"/>
                </a:solidFill>
              </a:rPr>
              <a:t>initialize stack and postfix output to empty;</a:t>
            </a:r>
          </a:p>
          <a:p>
            <a:pPr eaLnBrk="1" hangingPunct="1"/>
            <a:r>
              <a:rPr lang="en-US" altLang="en-US" sz="2400" b="1">
                <a:solidFill>
                  <a:srgbClr val="FF0000"/>
                </a:solidFill>
              </a:rPr>
              <a:t>while(not end of infix expression) </a:t>
            </a:r>
            <a:r>
              <a:rPr lang="en-US" altLang="en-US" sz="2400"/>
              <a:t>{</a:t>
            </a:r>
          </a:p>
          <a:p>
            <a:pPr eaLnBrk="1" hangingPunct="1"/>
            <a:r>
              <a:rPr lang="en-US" altLang="en-US" sz="2400"/>
              <a:t>   get next infix </a:t>
            </a:r>
            <a:r>
              <a:rPr lang="en-US" altLang="en-US" sz="2400" b="1">
                <a:solidFill>
                  <a:srgbClr val="FF0000"/>
                </a:solidFill>
              </a:rPr>
              <a:t>item</a:t>
            </a:r>
          </a:p>
          <a:p>
            <a:pPr eaLnBrk="1" hangingPunct="1"/>
            <a:r>
              <a:rPr lang="en-US" altLang="en-US" sz="2400"/>
              <a:t>   </a:t>
            </a:r>
            <a:r>
              <a:rPr lang="en-US" altLang="en-US" sz="2400" b="1">
                <a:solidFill>
                  <a:srgbClr val="7030A0"/>
                </a:solidFill>
              </a:rPr>
              <a:t>if(item is operand</a:t>
            </a:r>
            <a:r>
              <a:rPr lang="en-US" altLang="en-US" sz="2400"/>
              <a:t>) {</a:t>
            </a:r>
          </a:p>
          <a:p>
            <a:pPr eaLnBrk="1" hangingPunct="1"/>
            <a:r>
              <a:rPr lang="en-US" altLang="en-US" sz="2400"/>
              <a:t>          </a:t>
            </a:r>
            <a:r>
              <a:rPr lang="en-US" altLang="en-US" sz="2400" b="1">
                <a:solidFill>
                  <a:srgbClr val="FF0000"/>
                </a:solidFill>
              </a:rPr>
              <a:t>append item to postfix output</a:t>
            </a:r>
          </a:p>
          <a:p>
            <a:pPr eaLnBrk="1" hangingPunct="1"/>
            <a:r>
              <a:rPr lang="en-US" altLang="en-US" sz="2400" b="1">
                <a:solidFill>
                  <a:srgbClr val="FF0000"/>
                </a:solidFill>
              </a:rPr>
              <a:t>      }</a:t>
            </a:r>
          </a:p>
          <a:p>
            <a:pPr eaLnBrk="1" hangingPunct="1"/>
            <a:r>
              <a:rPr lang="en-US" altLang="en-US" sz="2400"/>
              <a:t>   else if(</a:t>
            </a:r>
            <a:r>
              <a:rPr lang="en-US" altLang="en-US" sz="2400" b="1">
                <a:solidFill>
                  <a:srgbClr val="FF0000"/>
                </a:solidFill>
              </a:rPr>
              <a:t>item == ‘(‘ </a:t>
            </a:r>
            <a:r>
              <a:rPr lang="en-US" altLang="en-US" sz="2400"/>
              <a:t>)  {</a:t>
            </a:r>
          </a:p>
          <a:p>
            <a:pPr eaLnBrk="1" hangingPunct="1"/>
            <a:r>
              <a:rPr lang="en-US" altLang="en-US" sz="2400"/>
              <a:t>           </a:t>
            </a:r>
            <a:r>
              <a:rPr lang="en-US" altLang="en-US" sz="2400" b="1">
                <a:solidFill>
                  <a:srgbClr val="FF0000"/>
                </a:solidFill>
              </a:rPr>
              <a:t>push item onto stack</a:t>
            </a:r>
          </a:p>
          <a:p>
            <a:pPr eaLnBrk="1" hangingPunct="1"/>
            <a:r>
              <a:rPr lang="en-US" altLang="en-US" sz="2400"/>
              <a:t>         }</a:t>
            </a:r>
          </a:p>
          <a:p>
            <a:pPr eaLnBrk="1" hangingPunct="1"/>
            <a:r>
              <a:rPr lang="en-US" altLang="en-US" sz="2400"/>
              <a:t>   else if(</a:t>
            </a:r>
            <a:r>
              <a:rPr lang="en-US" altLang="en-US" sz="2400" b="1">
                <a:solidFill>
                  <a:srgbClr val="FF0000"/>
                </a:solidFill>
              </a:rPr>
              <a:t>item == ‘)’ </a:t>
            </a:r>
            <a:r>
              <a:rPr lang="en-US" altLang="en-US" sz="2400"/>
              <a:t>) </a:t>
            </a:r>
            <a:r>
              <a:rPr lang="en-US" altLang="en-US" sz="2800" b="1">
                <a:solidFill>
                  <a:srgbClr val="002060"/>
                </a:solidFill>
              </a:rPr>
              <a:t>{</a:t>
            </a:r>
          </a:p>
          <a:p>
            <a:pPr eaLnBrk="1" hangingPunct="1"/>
            <a:r>
              <a:rPr lang="en-US" altLang="en-US" sz="2400" b="1">
                <a:solidFill>
                  <a:srgbClr val="FF0000"/>
                </a:solidFill>
              </a:rPr>
              <a:t>      pop stack to x</a:t>
            </a:r>
          </a:p>
          <a:p>
            <a:pPr eaLnBrk="1" hangingPunct="1"/>
            <a:r>
              <a:rPr lang="en-US" altLang="en-US" sz="2400"/>
              <a:t>      </a:t>
            </a:r>
            <a:r>
              <a:rPr lang="en-US" altLang="en-US" sz="2400" b="1">
                <a:solidFill>
                  <a:srgbClr val="7030A0"/>
                </a:solidFill>
              </a:rPr>
              <a:t>while(x != ‘(‘  ) {</a:t>
            </a:r>
          </a:p>
          <a:p>
            <a:pPr eaLnBrk="1" hangingPunct="1"/>
            <a:r>
              <a:rPr lang="en-US" altLang="en-US" sz="2400"/>
              <a:t>         app.x to postfix output &amp;</a:t>
            </a:r>
          </a:p>
          <a:p>
            <a:pPr eaLnBrk="1" hangingPunct="1"/>
            <a:r>
              <a:rPr lang="en-US" altLang="en-US" sz="2400"/>
              <a:t>         pop stack to x</a:t>
            </a:r>
          </a:p>
          <a:p>
            <a:pPr eaLnBrk="1" hangingPunct="1"/>
            <a:r>
              <a:rPr lang="en-US" altLang="en-US" sz="2400"/>
              <a:t>         }</a:t>
            </a:r>
          </a:p>
          <a:p>
            <a:pPr eaLnBrk="1" hangingPunct="1"/>
            <a:r>
              <a:rPr lang="en-US" altLang="en-US" sz="2400"/>
              <a:t>  </a:t>
            </a:r>
            <a:r>
              <a:rPr lang="en-US" altLang="en-US" sz="2800" b="1">
                <a:solidFill>
                  <a:srgbClr val="002060"/>
                </a:solidFill>
              </a:rPr>
              <a:t> }</a:t>
            </a:r>
            <a:endParaRPr lang="en-US" altLang="en-US" sz="2400"/>
          </a:p>
        </p:txBody>
      </p:sp>
      <p:sp>
        <p:nvSpPr>
          <p:cNvPr id="73732"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58427CF9-3EF8-43B7-A6AC-A0DF2126CD71}" type="slidenum">
              <a:rPr lang="en-US" altLang="en-US"/>
              <a:pPr/>
              <a:t>57</a:t>
            </a:fld>
            <a:endParaRPr lang="en-US" altLang="en-US"/>
          </a:p>
        </p:txBody>
      </p:sp>
    </p:spTree>
    <p:extLst>
      <p:ext uri="{BB962C8B-B14F-4D97-AF65-F5344CB8AC3E}">
        <p14:creationId xmlns:p14="http://schemas.microsoft.com/office/powerpoint/2010/main" val="19077106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686800" cy="4525963"/>
          </a:xfrm>
        </p:spPr>
        <p:txBody>
          <a:bodyPr>
            <a:normAutofit fontScale="77500" lnSpcReduction="20000"/>
          </a:bodyPr>
          <a:lstStyle/>
          <a:p>
            <a:pPr marL="0" indent="0" eaLnBrk="1" hangingPunct="1">
              <a:buFontTx/>
              <a:buNone/>
              <a:defRPr/>
            </a:pPr>
            <a:r>
              <a:rPr lang="en-US" dirty="0" smtClean="0"/>
              <a:t>else {</a:t>
            </a:r>
          </a:p>
          <a:p>
            <a:pPr marL="0" indent="0" eaLnBrk="1" hangingPunct="1">
              <a:buFontTx/>
              <a:buNone/>
              <a:defRPr/>
            </a:pPr>
            <a:r>
              <a:rPr lang="en-US" dirty="0" smtClean="0"/>
              <a:t>      </a:t>
            </a:r>
            <a:r>
              <a:rPr lang="en-US" sz="2400" b="1" dirty="0" smtClean="0">
                <a:solidFill>
                  <a:srgbClr val="FF0000"/>
                </a:solidFill>
              </a:rPr>
              <a:t>while(precedence(stack top) &gt;= precedence(item))</a:t>
            </a:r>
            <a:r>
              <a:rPr lang="en-US" sz="2400" b="1" dirty="0" smtClean="0">
                <a:solidFill>
                  <a:srgbClr val="7030A0"/>
                </a:solidFill>
              </a:rPr>
              <a:t>{</a:t>
            </a:r>
          </a:p>
          <a:p>
            <a:pPr marL="0" indent="0" eaLnBrk="1" hangingPunct="1">
              <a:buFontTx/>
              <a:buNone/>
              <a:defRPr/>
            </a:pPr>
            <a:r>
              <a:rPr lang="en-US" sz="2400" dirty="0" smtClean="0"/>
              <a:t>             </a:t>
            </a:r>
            <a:r>
              <a:rPr lang="en-US" sz="2400" b="1" dirty="0" smtClean="0">
                <a:solidFill>
                  <a:srgbClr val="002060"/>
                </a:solidFill>
              </a:rPr>
              <a:t>pop stack to x ;</a:t>
            </a:r>
          </a:p>
          <a:p>
            <a:pPr marL="0" indent="0" eaLnBrk="1" hangingPunct="1">
              <a:buFontTx/>
              <a:buNone/>
              <a:defRPr/>
            </a:pPr>
            <a:r>
              <a:rPr lang="en-US" sz="2400" b="1" dirty="0" smtClean="0">
                <a:solidFill>
                  <a:srgbClr val="002060"/>
                </a:solidFill>
              </a:rPr>
              <a:t>             </a:t>
            </a:r>
            <a:r>
              <a:rPr lang="en-US" sz="2400" b="1" dirty="0" err="1" smtClean="0">
                <a:solidFill>
                  <a:srgbClr val="002060"/>
                </a:solidFill>
              </a:rPr>
              <a:t>app.x</a:t>
            </a:r>
            <a:r>
              <a:rPr lang="en-US" sz="2400" b="1" dirty="0" smtClean="0">
                <a:solidFill>
                  <a:srgbClr val="002060"/>
                </a:solidFill>
              </a:rPr>
              <a:t> to postfix output</a:t>
            </a:r>
          </a:p>
          <a:p>
            <a:pPr marL="0" indent="0" eaLnBrk="1" hangingPunct="1">
              <a:buFontTx/>
              <a:buNone/>
              <a:defRPr/>
            </a:pPr>
            <a:r>
              <a:rPr lang="en-US" sz="2400" dirty="0" smtClean="0"/>
              <a:t>       </a:t>
            </a:r>
            <a:r>
              <a:rPr lang="en-US" sz="2400" b="1" dirty="0" smtClean="0">
                <a:solidFill>
                  <a:srgbClr val="7030A0"/>
                </a:solidFill>
              </a:rPr>
              <a:t> }</a:t>
            </a:r>
          </a:p>
          <a:p>
            <a:pPr marL="0" indent="0" eaLnBrk="1" hangingPunct="1">
              <a:buFontTx/>
              <a:buNone/>
              <a:defRPr/>
            </a:pPr>
            <a:r>
              <a:rPr lang="en-US" dirty="0" smtClean="0"/>
              <a:t>      </a:t>
            </a:r>
            <a:r>
              <a:rPr lang="en-US" sz="2400" b="1" dirty="0" smtClean="0">
                <a:solidFill>
                  <a:srgbClr val="FF0000"/>
                </a:solidFill>
              </a:rPr>
              <a:t>push item onto stack</a:t>
            </a:r>
          </a:p>
          <a:p>
            <a:pPr marL="0" indent="0" eaLnBrk="1" hangingPunct="1">
              <a:buFontTx/>
              <a:buNone/>
              <a:defRPr/>
            </a:pPr>
            <a:r>
              <a:rPr lang="en-US" dirty="0" smtClean="0"/>
              <a:t>   }</a:t>
            </a:r>
          </a:p>
          <a:p>
            <a:pPr marL="0" indent="0" eaLnBrk="1" hangingPunct="1">
              <a:buFontTx/>
              <a:buNone/>
              <a:defRPr/>
            </a:pPr>
            <a:r>
              <a:rPr lang="en-US" dirty="0" smtClean="0"/>
              <a:t>}</a:t>
            </a:r>
          </a:p>
          <a:p>
            <a:pPr eaLnBrk="1" hangingPunct="1">
              <a:defRPr/>
            </a:pPr>
            <a:endParaRPr lang="en-US" dirty="0" smtClean="0"/>
          </a:p>
          <a:p>
            <a:pPr marL="0" indent="0" eaLnBrk="1" hangingPunct="1">
              <a:buFontTx/>
              <a:buNone/>
              <a:defRPr/>
            </a:pPr>
            <a:r>
              <a:rPr lang="en-US" sz="2400" b="1" dirty="0" smtClean="0">
                <a:solidFill>
                  <a:srgbClr val="7030A0"/>
                </a:solidFill>
              </a:rPr>
              <a:t>while(stack not empty){</a:t>
            </a:r>
          </a:p>
          <a:p>
            <a:pPr marL="0" indent="0" eaLnBrk="1" hangingPunct="1">
              <a:buFontTx/>
              <a:buNone/>
              <a:defRPr/>
            </a:pPr>
            <a:r>
              <a:rPr lang="en-US" sz="2400" b="1" dirty="0" smtClean="0">
                <a:solidFill>
                  <a:srgbClr val="7030A0"/>
                </a:solidFill>
              </a:rPr>
              <a:t>    pop stack to x  ;</a:t>
            </a:r>
          </a:p>
          <a:p>
            <a:pPr marL="0" indent="0" eaLnBrk="1" hangingPunct="1">
              <a:buFontTx/>
              <a:buNone/>
              <a:defRPr/>
            </a:pPr>
            <a:r>
              <a:rPr lang="en-US" sz="2400" b="1" dirty="0" smtClean="0">
                <a:solidFill>
                  <a:srgbClr val="7030A0"/>
                </a:solidFill>
              </a:rPr>
              <a:t>    append x to postfix output</a:t>
            </a:r>
          </a:p>
          <a:p>
            <a:pPr marL="0" indent="0" eaLnBrk="1" hangingPunct="1">
              <a:buFontTx/>
              <a:buNone/>
              <a:defRPr/>
            </a:pPr>
            <a:r>
              <a:rPr lang="en-US" sz="2400" b="1" dirty="0" smtClean="0">
                <a:solidFill>
                  <a:srgbClr val="7030A0"/>
                </a:solidFill>
              </a:rPr>
              <a:t>}</a:t>
            </a:r>
          </a:p>
          <a:p>
            <a:pPr eaLnBrk="1" hangingPunct="1">
              <a:defRPr/>
            </a:pPr>
            <a:endParaRPr lang="en-US" dirty="0" smtClean="0"/>
          </a:p>
        </p:txBody>
      </p:sp>
      <p:sp>
        <p:nvSpPr>
          <p:cNvPr id="74755"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610DAD98-AEC0-44C0-B7E1-5A21E53389B1}" type="slidenum">
              <a:rPr lang="en-US" altLang="en-US"/>
              <a:pPr/>
              <a:t>58</a:t>
            </a:fld>
            <a:endParaRPr lang="en-US" altLang="en-US"/>
          </a:p>
        </p:txBody>
      </p:sp>
    </p:spTree>
    <p:extLst>
      <p:ext uri="{BB962C8B-B14F-4D97-AF65-F5344CB8AC3E}">
        <p14:creationId xmlns:p14="http://schemas.microsoft.com/office/powerpoint/2010/main" val="13026997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ChangeArrowheads="1"/>
          </p:cNvSpPr>
          <p:nvPr/>
        </p:nvSpPr>
        <p:spPr bwMode="auto">
          <a:xfrm>
            <a:off x="152400" y="609600"/>
            <a:ext cx="88392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en-US" sz="3200" b="1">
                <a:solidFill>
                  <a:srgbClr val="7030A0"/>
                </a:solidFill>
              </a:rPr>
              <a:t>Operator Precedence (for this algorithm):</a:t>
            </a:r>
          </a:p>
          <a:p>
            <a:pPr lvl="1" eaLnBrk="1" hangingPunct="1"/>
            <a:endParaRPr lang="en-US" altLang="en-US" sz="3200"/>
          </a:p>
          <a:p>
            <a:pPr lvl="1" eaLnBrk="1" hangingPunct="1"/>
            <a:r>
              <a:rPr lang="en-US" altLang="en-US" sz="3200"/>
              <a:t>4 : ‘(‘ - only popped if a matching ‘)’ is found</a:t>
            </a:r>
          </a:p>
          <a:p>
            <a:pPr lvl="1" eaLnBrk="1" hangingPunct="1"/>
            <a:r>
              <a:rPr lang="en-US" altLang="en-US" sz="3200"/>
              <a:t>3 : All unary operators</a:t>
            </a:r>
          </a:p>
          <a:p>
            <a:pPr lvl="1" eaLnBrk="1" hangingPunct="1"/>
            <a:r>
              <a:rPr lang="en-US" altLang="en-US" sz="3200"/>
              <a:t>2 : / *</a:t>
            </a:r>
          </a:p>
          <a:p>
            <a:pPr lvl="1" eaLnBrk="1" hangingPunct="1"/>
            <a:r>
              <a:rPr lang="en-US" altLang="en-US" sz="3200"/>
              <a:t>1 : + -</a:t>
            </a:r>
          </a:p>
        </p:txBody>
      </p:sp>
      <p:sp>
        <p:nvSpPr>
          <p:cNvPr id="75779"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62C7A0FF-62EF-40FB-AD25-E61CB419527F}" type="slidenum">
              <a:rPr lang="en-US" altLang="en-US"/>
              <a:pPr/>
              <a:t>59</a:t>
            </a:fld>
            <a:endParaRPr lang="en-US" altLang="en-US"/>
          </a:p>
        </p:txBody>
      </p:sp>
    </p:spTree>
    <p:extLst>
      <p:ext uri="{BB962C8B-B14F-4D97-AF65-F5344CB8AC3E}">
        <p14:creationId xmlns:p14="http://schemas.microsoft.com/office/powerpoint/2010/main" val="50109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4638"/>
            <a:ext cx="8229600" cy="411162"/>
          </a:xfrm>
        </p:spPr>
        <p:txBody>
          <a:bodyPr>
            <a:normAutofit fontScale="90000"/>
          </a:bodyPr>
          <a:lstStyle/>
          <a:p>
            <a:pPr eaLnBrk="1" hangingPunct="1"/>
            <a:r>
              <a:rPr lang="en-US" altLang="en-US" sz="4000" smtClean="0"/>
              <a:t>Stack</a:t>
            </a:r>
          </a:p>
        </p:txBody>
      </p:sp>
      <p:sp>
        <p:nvSpPr>
          <p:cNvPr id="27651" name="Rectangle 3"/>
          <p:cNvSpPr>
            <a:spLocks noGrp="1" noChangeArrowheads="1"/>
          </p:cNvSpPr>
          <p:nvPr>
            <p:ph type="body" idx="1"/>
          </p:nvPr>
        </p:nvSpPr>
        <p:spPr>
          <a:xfrm>
            <a:off x="457200" y="838200"/>
            <a:ext cx="8229600" cy="5715000"/>
          </a:xfrm>
        </p:spPr>
        <p:txBody>
          <a:bodyPr/>
          <a:lstStyle/>
          <a:p>
            <a:pPr eaLnBrk="1" hangingPunct="1"/>
            <a:r>
              <a:rPr lang="en-US" altLang="en-US" sz="2400" dirty="0" smtClean="0"/>
              <a:t>Every day examples of such structures</a:t>
            </a:r>
          </a:p>
          <a:p>
            <a:pPr lvl="1" eaLnBrk="1" hangingPunct="1"/>
            <a:r>
              <a:rPr lang="en-US" altLang="en-US" sz="2400" dirty="0" smtClean="0"/>
              <a:t>Stack of dishes</a:t>
            </a:r>
          </a:p>
          <a:p>
            <a:pPr lvl="1" eaLnBrk="1" hangingPunct="1"/>
            <a:r>
              <a:rPr lang="en-US" altLang="en-US" sz="2400" dirty="0" smtClean="0"/>
              <a:t>Stack of pennies</a:t>
            </a:r>
          </a:p>
          <a:p>
            <a:pPr lvl="1" eaLnBrk="1" hangingPunct="1"/>
            <a:r>
              <a:rPr lang="en-US" altLang="en-US" sz="2400" dirty="0" smtClean="0"/>
              <a:t>Stack of folded towels</a:t>
            </a:r>
          </a:p>
          <a:p>
            <a:pPr lvl="1" eaLnBrk="1" hangingPunct="1"/>
            <a:r>
              <a:rPr lang="en-US" altLang="en-US" sz="2400" dirty="0" smtClean="0"/>
              <a:t>Stack of books</a:t>
            </a:r>
          </a:p>
          <a:p>
            <a:pPr eaLnBrk="1" hangingPunct="1"/>
            <a:endParaRPr lang="en-US" altLang="en-US" sz="2400" dirty="0" smtClean="0"/>
          </a:p>
          <a:p>
            <a:pPr eaLnBrk="1" hangingPunct="1"/>
            <a:r>
              <a:rPr lang="en-US" altLang="en-US" sz="2400" dirty="0" smtClean="0"/>
              <a:t>An item may be added or </a:t>
            </a:r>
            <a:r>
              <a:rPr lang="en-US" altLang="en-US" sz="2400" smtClean="0"/>
              <a:t>removed from </a:t>
            </a:r>
            <a:r>
              <a:rPr lang="en-US" altLang="en-US" sz="2400" dirty="0" smtClean="0"/>
              <a:t>the top of any of the above stacks</a:t>
            </a:r>
          </a:p>
          <a:p>
            <a:pPr eaLnBrk="1" hangingPunct="1"/>
            <a:endParaRPr lang="en-US" altLang="en-US" sz="2400" dirty="0" smtClean="0"/>
          </a:p>
        </p:txBody>
      </p:sp>
      <p:sp>
        <p:nvSpPr>
          <p:cNvPr id="27652"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F0CEA656-5BB1-4D22-908F-03D644FEC526}" type="slidenum">
              <a:rPr lang="en-US" altLang="en-US"/>
              <a:pPr/>
              <a:t>6</a:t>
            </a:fld>
            <a:endParaRPr lang="en-US" altLang="en-US"/>
          </a:p>
        </p:txBody>
      </p:sp>
    </p:spTree>
    <p:extLst>
      <p:ext uri="{BB962C8B-B14F-4D97-AF65-F5344CB8AC3E}">
        <p14:creationId xmlns:p14="http://schemas.microsoft.com/office/powerpoint/2010/main" val="32324126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533400"/>
            <a:ext cx="8305800" cy="2862322"/>
          </a:xfrm>
          <a:prstGeom prst="rect">
            <a:avLst/>
          </a:prstGeom>
        </p:spPr>
        <p:txBody>
          <a:bodyPr wrap="square">
            <a:spAutoFit/>
          </a:bodyPr>
          <a:lstStyle/>
          <a:p>
            <a:pPr lvl="0" fontAlgn="base">
              <a:spcBef>
                <a:spcPct val="50000"/>
              </a:spcBef>
              <a:spcAft>
                <a:spcPct val="0"/>
              </a:spcAft>
            </a:pPr>
            <a:r>
              <a:rPr lang="en-US" sz="2800" b="1" dirty="0">
                <a:solidFill>
                  <a:srgbClr val="7030A0"/>
                </a:solidFill>
                <a:latin typeface="Arial" pitchFamily="34" charset="0"/>
              </a:rPr>
              <a:t>Converting infix expression to postfix form: </a:t>
            </a:r>
          </a:p>
          <a:p>
            <a:pPr lvl="0" algn="ctr" fontAlgn="base">
              <a:spcBef>
                <a:spcPct val="50000"/>
              </a:spcBef>
              <a:spcAft>
                <a:spcPct val="0"/>
              </a:spcAft>
            </a:pPr>
            <a:r>
              <a:rPr lang="en-US" sz="3600" b="1" dirty="0">
                <a:solidFill>
                  <a:srgbClr val="669999"/>
                </a:solidFill>
                <a:latin typeface="Courier New" pitchFamily="49" charset="0"/>
              </a:rPr>
              <a:t>a ^ b ^ c</a:t>
            </a:r>
          </a:p>
          <a:p>
            <a:pPr lvl="0" fontAlgn="base">
              <a:spcBef>
                <a:spcPct val="50000"/>
              </a:spcBef>
              <a:spcAft>
                <a:spcPct val="0"/>
              </a:spcAft>
            </a:pPr>
            <a:r>
              <a:rPr lang="en-US" sz="2800" b="1" dirty="0">
                <a:solidFill>
                  <a:srgbClr val="000000"/>
                </a:solidFill>
                <a:latin typeface="Courier New" pitchFamily="49" charset="0"/>
              </a:rPr>
              <a:t>An exception: if an operator is ^, push it onto the stack regardless of what is at the top of the stack</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l="11548" t="56439" r="7611" b="5421"/>
          <a:stretch>
            <a:fillRect/>
          </a:stretch>
        </p:blipFill>
        <p:spPr bwMode="auto">
          <a:xfrm>
            <a:off x="1066800" y="3416504"/>
            <a:ext cx="6553200" cy="2895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spTree>
    <p:extLst>
      <p:ext uri="{BB962C8B-B14F-4D97-AF65-F5344CB8AC3E}">
        <p14:creationId xmlns:p14="http://schemas.microsoft.com/office/powerpoint/2010/main" val="2453657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229600" cy="4525963"/>
          </a:xfrm>
        </p:spPr>
        <p:txBody>
          <a:bodyPr>
            <a:normAutofit/>
          </a:bodyPr>
          <a:lstStyle/>
          <a:p>
            <a:r>
              <a:rPr lang="en-US" sz="3600" b="1" dirty="0">
                <a:solidFill>
                  <a:srgbClr val="7030A0"/>
                </a:solidFill>
              </a:rPr>
              <a:t>Infix-to-Postfix Algorithm</a:t>
            </a:r>
          </a:p>
        </p:txBody>
      </p:sp>
      <p:graphicFrame>
        <p:nvGraphicFramePr>
          <p:cNvPr id="4" name="Group 55"/>
          <p:cNvGraphicFramePr>
            <a:graphicFrameLocks noGrp="1"/>
          </p:cNvGraphicFramePr>
          <p:nvPr>
            <p:extLst>
              <p:ext uri="{D42A27DB-BD31-4B8C-83A1-F6EECF244321}">
                <p14:modId xmlns:p14="http://schemas.microsoft.com/office/powerpoint/2010/main" val="1174441951"/>
              </p:ext>
            </p:extLst>
          </p:nvPr>
        </p:nvGraphicFramePr>
        <p:xfrm>
          <a:off x="685800" y="1371600"/>
          <a:ext cx="6870700" cy="4720590"/>
        </p:xfrm>
        <a:graphic>
          <a:graphicData uri="http://schemas.openxmlformats.org/drawingml/2006/table">
            <a:tbl>
              <a:tblPr/>
              <a:tblGrid>
                <a:gridCol w="1765300"/>
                <a:gridCol w="5105400"/>
              </a:tblGrid>
              <a:tr h="4318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dirty="0" smtClean="0">
                          <a:ln>
                            <a:noFill/>
                          </a:ln>
                          <a:solidFill>
                            <a:schemeClr val="tx1"/>
                          </a:solidFill>
                          <a:effectLst/>
                          <a:latin typeface="Arial" pitchFamily="34" charset="0"/>
                        </a:rPr>
                        <a:t>Symbol in Infix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600" b="0" i="0" u="none" strike="noStrike" cap="none" normalizeH="0" baseline="0" smtClean="0">
                          <a:ln>
                            <a:noFill/>
                          </a:ln>
                          <a:solidFill>
                            <a:schemeClr val="tx1"/>
                          </a:solidFill>
                          <a:effectLst/>
                          <a:latin typeface="Arial" pitchFamily="34" charset="0"/>
                        </a:rPr>
                        <a:t>Action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Operand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Append to end of output expression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Operator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Push ^ onto stack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096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Operator +,-,</a:t>
                      </a:r>
                      <a:br>
                        <a:rPr kumimoji="0" lang="en-US" sz="2000" b="0" i="0" u="none" strike="noStrike" cap="none" normalizeH="0" baseline="0" smtClean="0">
                          <a:ln>
                            <a:noFill/>
                          </a:ln>
                          <a:solidFill>
                            <a:schemeClr val="tx1"/>
                          </a:solidFill>
                          <a:effectLst/>
                          <a:latin typeface="Arial" pitchFamily="34" charset="0"/>
                        </a:rPr>
                      </a:br>
                      <a:r>
                        <a:rPr kumimoji="0" lang="en-US" sz="2000" b="0" i="0" u="none" strike="noStrike" cap="none" normalizeH="0" baseline="0" smtClean="0">
                          <a:ln>
                            <a:noFill/>
                          </a:ln>
                          <a:solidFill>
                            <a:schemeClr val="tx1"/>
                          </a:solidFill>
                          <a:effectLst/>
                          <a:latin typeface="Arial" pitchFamily="34" charset="0"/>
                        </a:rPr>
                        <a:t>*, or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Pop operators from stack, append to output expression until stack empty or top has lower precedence than new operator.  Then push new operator onto stack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088">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Open parenthesis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Push ( onto stack, treat it as an operator with the lowest precedence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pitchFamily="34" charset="0"/>
                        </a:rPr>
                        <a:t>Close parenthesis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i="0" u="none" strike="noStrike" cap="none" normalizeH="0" baseline="0" dirty="0" smtClean="0">
                          <a:ln>
                            <a:noFill/>
                          </a:ln>
                          <a:solidFill>
                            <a:schemeClr val="tx1"/>
                          </a:solidFill>
                          <a:effectLst/>
                          <a:latin typeface="Arial" pitchFamily="34" charset="0"/>
                        </a:rPr>
                        <a:t>Pop operators from stack, append to output expression until we pop an open parenthesis.  Discard both parentheses.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9843700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04800" y="381000"/>
            <a:ext cx="77216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800" b="0" i="0" u="none" strike="noStrike" kern="0" cap="none" spc="0" normalizeH="0" baseline="0" noProof="0" dirty="0" smtClean="0">
                <a:ln>
                  <a:noFill/>
                </a:ln>
                <a:solidFill>
                  <a:sysClr val="windowText" lastClr="000000"/>
                </a:solidFill>
                <a:effectLst/>
                <a:uLnTx/>
                <a:uFillTx/>
              </a:rPr>
              <a:t>Steps to convert the infix expression </a:t>
            </a:r>
            <a:br>
              <a:rPr kumimoji="0" lang="en-US" sz="2800" b="0" i="0" u="none" strike="noStrike" kern="0" cap="none" spc="0" normalizeH="0" baseline="0" noProof="0" dirty="0" smtClean="0">
                <a:ln>
                  <a:noFill/>
                </a:ln>
                <a:solidFill>
                  <a:sysClr val="windowText" lastClr="000000"/>
                </a:solidFill>
                <a:effectLst/>
                <a:uLnTx/>
                <a:uFillTx/>
              </a:rPr>
            </a:br>
            <a:r>
              <a:rPr kumimoji="0" lang="en-US" sz="2400" b="1" i="0" u="none" strike="noStrike" kern="0" cap="none" spc="0" normalizeH="0" baseline="0" noProof="0" dirty="0" smtClean="0">
                <a:ln>
                  <a:noFill/>
                </a:ln>
                <a:solidFill>
                  <a:srgbClr val="669999"/>
                </a:solidFill>
                <a:effectLst/>
                <a:uLnTx/>
                <a:uFillTx/>
                <a:latin typeface="Courier New" pitchFamily="49" charset="0"/>
              </a:rPr>
              <a:t>a / b * ( c + ( d – e ) )</a:t>
            </a:r>
            <a:r>
              <a:rPr kumimoji="0" lang="en-US" sz="2800" b="0" i="0" u="none" strike="noStrike" kern="0" cap="none" spc="0" normalizeH="0" baseline="0" noProof="0" dirty="0" smtClean="0">
                <a:ln>
                  <a:noFill/>
                </a:ln>
                <a:solidFill>
                  <a:sysClr val="windowText" lastClr="000000"/>
                </a:solidFill>
                <a:effectLst/>
                <a:uLnTx/>
                <a:uFillTx/>
              </a:rPr>
              <a:t> to postfix form.</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l="5066" t="7500" r="8000" b="5833"/>
          <a:stretch>
            <a:fillRect/>
          </a:stretch>
        </p:blipFill>
        <p:spPr bwMode="auto">
          <a:xfrm>
            <a:off x="406400" y="1454727"/>
            <a:ext cx="7620000" cy="5029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spTree>
    <p:extLst>
      <p:ext uri="{BB962C8B-B14F-4D97-AF65-F5344CB8AC3E}">
        <p14:creationId xmlns:p14="http://schemas.microsoft.com/office/powerpoint/2010/main" val="34678910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22564" y="990600"/>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itchFamily="2" charset="2"/>
              <a:buChar char="l"/>
              <a:tabLst/>
              <a:defRPr/>
            </a:pPr>
            <a:r>
              <a:rPr kumimoji="0" lang="en-US" sz="3000" b="0" i="0" u="none" strike="noStrike" kern="0" cap="none" spc="0" normalizeH="0" baseline="0" noProof="0" dirty="0" smtClean="0">
                <a:ln>
                  <a:noFill/>
                </a:ln>
                <a:solidFill>
                  <a:srgbClr val="000000"/>
                </a:solidFill>
                <a:effectLst/>
                <a:uLnTx/>
                <a:uFillTx/>
                <a:latin typeface="Arial"/>
                <a:ea typeface="+mn-ea"/>
                <a:cs typeface="+mn-cs"/>
              </a:rPr>
              <a:t>(a + b)/(c - d)</a:t>
            </a: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itchFamily="2" charset="2"/>
              <a:buChar char="l"/>
              <a:tabLst/>
              <a:defRPr/>
            </a:pPr>
            <a:endParaRPr kumimoji="0" lang="en-US" sz="3000" b="0" i="0" u="none" strike="noStrike" kern="0" cap="none" spc="0" normalizeH="0" baseline="0" noProof="0" dirty="0" smtClean="0">
              <a:ln>
                <a:noFill/>
              </a:ln>
              <a:solidFill>
                <a:srgbClr val="000000"/>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itchFamily="2" charset="2"/>
              <a:buChar char="l"/>
              <a:tabLst/>
              <a:defRPr/>
            </a:pPr>
            <a:r>
              <a:rPr kumimoji="0" lang="en-US" sz="3000" b="0" i="0" u="none" strike="noStrike" kern="0" cap="none" spc="0" normalizeH="0" baseline="0" noProof="0" dirty="0" smtClean="0">
                <a:ln>
                  <a:noFill/>
                </a:ln>
                <a:solidFill>
                  <a:srgbClr val="000000"/>
                </a:solidFill>
                <a:effectLst/>
                <a:uLnTx/>
                <a:uFillTx/>
                <a:latin typeface="Arial"/>
                <a:ea typeface="+mn-ea"/>
                <a:cs typeface="+mn-cs"/>
              </a:rPr>
              <a:t>a / (b - c) * d</a:t>
            </a: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itchFamily="2" charset="2"/>
              <a:buChar char="l"/>
              <a:tabLst/>
              <a:defRPr/>
            </a:pPr>
            <a:endParaRPr kumimoji="0" lang="en-US" sz="3000" b="0" i="0" u="none" strike="noStrike" kern="0" cap="none" spc="0" normalizeH="0" baseline="0" noProof="0" dirty="0" smtClean="0">
              <a:ln>
                <a:noFill/>
              </a:ln>
              <a:solidFill>
                <a:srgbClr val="000000"/>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itchFamily="2" charset="2"/>
              <a:buChar char="l"/>
              <a:tabLst/>
              <a:defRPr/>
            </a:pPr>
            <a:r>
              <a:rPr kumimoji="0" lang="en-US" sz="3000" b="0" i="0" u="none" strike="noStrike" kern="0" cap="none" spc="0" normalizeH="0" baseline="0" noProof="0" dirty="0" smtClean="0">
                <a:ln>
                  <a:noFill/>
                </a:ln>
                <a:solidFill>
                  <a:srgbClr val="000000"/>
                </a:solidFill>
                <a:effectLst/>
                <a:uLnTx/>
                <a:uFillTx/>
                <a:latin typeface="Arial"/>
                <a:ea typeface="+mn-ea"/>
                <a:cs typeface="+mn-cs"/>
              </a:rPr>
              <a:t>a-(b / (c-d) * e + f) ^g</a:t>
            </a: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itchFamily="2" charset="2"/>
              <a:buChar char="l"/>
              <a:tabLst/>
              <a:defRPr/>
            </a:pPr>
            <a:endParaRPr kumimoji="0" lang="en-US" sz="3000" b="0" i="0" u="none" strike="noStrike" kern="0" cap="none" spc="0" normalizeH="0" baseline="0" noProof="0" dirty="0" smtClean="0">
              <a:ln>
                <a:noFill/>
              </a:ln>
              <a:solidFill>
                <a:srgbClr val="000000"/>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itchFamily="2" charset="2"/>
              <a:buChar char="l"/>
              <a:tabLst/>
              <a:defRPr/>
            </a:pPr>
            <a:r>
              <a:rPr kumimoji="0" lang="en-US" sz="3000" b="0" i="0" u="none" strike="noStrike" kern="0" cap="none" spc="0" normalizeH="0" baseline="0" noProof="0" dirty="0" smtClean="0">
                <a:ln>
                  <a:noFill/>
                </a:ln>
                <a:solidFill>
                  <a:srgbClr val="000000"/>
                </a:solidFill>
                <a:effectLst/>
                <a:uLnTx/>
                <a:uFillTx/>
                <a:latin typeface="Arial"/>
                <a:ea typeface="+mn-ea"/>
                <a:cs typeface="+mn-cs"/>
              </a:rPr>
              <a:t>(a – b * c) / (d * e ^ f * g + h)</a:t>
            </a:r>
          </a:p>
        </p:txBody>
      </p:sp>
    </p:spTree>
    <p:extLst>
      <p:ext uri="{BB962C8B-B14F-4D97-AF65-F5344CB8AC3E}">
        <p14:creationId xmlns:p14="http://schemas.microsoft.com/office/powerpoint/2010/main" val="35509624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91836" y="685800"/>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marR="0" lvl="0" indent="0" algn="l" defTabSz="914400" rtl="0" eaLnBrk="1" fontAlgn="base" latinLnBrk="0" hangingPunct="1">
              <a:lnSpc>
                <a:spcPct val="100000"/>
              </a:lnSpc>
              <a:spcBef>
                <a:spcPct val="20000"/>
              </a:spcBef>
              <a:spcAft>
                <a:spcPct val="0"/>
              </a:spcAft>
              <a:buClr>
                <a:srgbClr val="330066"/>
              </a:buClr>
              <a:buSzPct val="70000"/>
              <a:buNone/>
              <a:tabLst/>
              <a:defRPr/>
            </a:pPr>
            <a:r>
              <a:rPr kumimoji="0" lang="en-US" sz="3600" b="1" i="0" u="none" strike="noStrike" kern="0" cap="none" spc="0" normalizeH="0" baseline="0" noProof="0" dirty="0" smtClean="0">
                <a:ln>
                  <a:noFill/>
                </a:ln>
                <a:solidFill>
                  <a:srgbClr val="7030A0"/>
                </a:solidFill>
                <a:effectLst/>
                <a:uLnTx/>
                <a:uFillTx/>
                <a:latin typeface="Arial"/>
                <a:ea typeface="+mn-ea"/>
                <a:cs typeface="+mn-cs"/>
              </a:rPr>
              <a:t>Answer</a:t>
            </a:r>
          </a:p>
          <a:p>
            <a:pPr marL="0" marR="0" lvl="0" indent="0" algn="l" defTabSz="914400" rtl="0" eaLnBrk="1" fontAlgn="base" latinLnBrk="0" hangingPunct="1">
              <a:lnSpc>
                <a:spcPct val="100000"/>
              </a:lnSpc>
              <a:spcBef>
                <a:spcPct val="20000"/>
              </a:spcBef>
              <a:spcAft>
                <a:spcPct val="0"/>
              </a:spcAft>
              <a:buClr>
                <a:srgbClr val="330066"/>
              </a:buClr>
              <a:buSzPct val="70000"/>
              <a:buNone/>
              <a:tabLst/>
              <a:defRPr/>
            </a:pPr>
            <a:r>
              <a:rPr kumimoji="0" lang="en-US" sz="3000" b="1" i="0" u="none" strike="noStrike" kern="0" cap="none" spc="0" normalizeH="0" baseline="0" noProof="0" dirty="0" err="1" smtClean="0">
                <a:ln>
                  <a:noFill/>
                </a:ln>
                <a:solidFill>
                  <a:srgbClr val="000000"/>
                </a:solidFill>
                <a:effectLst/>
                <a:uLnTx/>
                <a:uFillTx/>
                <a:latin typeface="Arial"/>
                <a:ea typeface="+mn-ea"/>
                <a:cs typeface="+mn-cs"/>
              </a:rPr>
              <a:t>ab+cd</a:t>
            </a:r>
            <a:r>
              <a:rPr kumimoji="0" lang="en-US" sz="3000" b="1" i="0" u="none" strike="noStrike" kern="0" cap="none" spc="0" normalizeH="0" baseline="0" noProof="0" dirty="0" smtClean="0">
                <a:ln>
                  <a:noFill/>
                </a:ln>
                <a:solidFill>
                  <a:srgbClr val="000000"/>
                </a:solidFill>
                <a:effectLst/>
                <a:uLnTx/>
                <a:uFillTx/>
                <a:latin typeface="Arial"/>
                <a:ea typeface="+mn-ea"/>
                <a:cs typeface="+mn-cs"/>
              </a:rPr>
              <a:t>-/</a:t>
            </a:r>
          </a:p>
          <a:p>
            <a:pPr marL="0" marR="0" lvl="0" indent="0" algn="l" defTabSz="914400" rtl="0" eaLnBrk="1" fontAlgn="base" latinLnBrk="0" hangingPunct="1">
              <a:lnSpc>
                <a:spcPct val="100000"/>
              </a:lnSpc>
              <a:spcBef>
                <a:spcPct val="20000"/>
              </a:spcBef>
              <a:spcAft>
                <a:spcPct val="0"/>
              </a:spcAft>
              <a:buClr>
                <a:srgbClr val="330066"/>
              </a:buClr>
              <a:buSzPct val="70000"/>
              <a:buNone/>
              <a:tabLst/>
              <a:defRPr/>
            </a:pPr>
            <a:endParaRPr kumimoji="0" lang="en-US" sz="3000" b="1" i="0" u="none" strike="noStrike" kern="0" cap="none" spc="0" normalizeH="0" baseline="0" noProof="0" dirty="0" smtClean="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330066"/>
              </a:buClr>
              <a:buSzPct val="70000"/>
              <a:buNone/>
              <a:tabLst/>
              <a:defRPr/>
            </a:pPr>
            <a:r>
              <a:rPr kumimoji="0" lang="en-US" sz="3000" b="1" i="0" u="none" strike="noStrike" kern="0" cap="none" spc="0" normalizeH="0" baseline="0" noProof="0" dirty="0" err="1" smtClean="0">
                <a:ln>
                  <a:noFill/>
                </a:ln>
                <a:solidFill>
                  <a:srgbClr val="000000"/>
                </a:solidFill>
                <a:effectLst/>
                <a:uLnTx/>
                <a:uFillTx/>
                <a:latin typeface="Arial"/>
                <a:ea typeface="+mn-ea"/>
                <a:cs typeface="+mn-cs"/>
              </a:rPr>
              <a:t>abc</a:t>
            </a:r>
            <a:r>
              <a:rPr kumimoji="0" lang="en-US" sz="3000" b="1" i="0" u="none" strike="noStrike" kern="0" cap="none" spc="0" normalizeH="0" baseline="0" noProof="0" dirty="0" smtClean="0">
                <a:ln>
                  <a:noFill/>
                </a:ln>
                <a:solidFill>
                  <a:srgbClr val="000000"/>
                </a:solidFill>
                <a:effectLst/>
                <a:uLnTx/>
                <a:uFillTx/>
                <a:latin typeface="Arial"/>
                <a:ea typeface="+mn-ea"/>
                <a:cs typeface="+mn-cs"/>
              </a:rPr>
              <a:t>-/d*</a:t>
            </a:r>
          </a:p>
          <a:p>
            <a:pPr marL="0" marR="0" lvl="0" indent="0" algn="l" defTabSz="914400" rtl="0" eaLnBrk="1" fontAlgn="base" latinLnBrk="0" hangingPunct="1">
              <a:lnSpc>
                <a:spcPct val="100000"/>
              </a:lnSpc>
              <a:spcBef>
                <a:spcPct val="20000"/>
              </a:spcBef>
              <a:spcAft>
                <a:spcPct val="0"/>
              </a:spcAft>
              <a:buClr>
                <a:srgbClr val="330066"/>
              </a:buClr>
              <a:buSzPct val="70000"/>
              <a:buNone/>
              <a:tabLst/>
              <a:defRPr/>
            </a:pPr>
            <a:endParaRPr kumimoji="0" lang="en-US" sz="3000" b="1" i="0" u="none" strike="noStrike" kern="0" cap="none" spc="0" normalizeH="0" baseline="0" noProof="0" dirty="0" smtClean="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330066"/>
              </a:buClr>
              <a:buSzPct val="70000"/>
              <a:buNone/>
              <a:tabLst/>
              <a:defRPr/>
            </a:pPr>
            <a:r>
              <a:rPr kumimoji="0" lang="en-US" sz="3000" b="1" i="0" u="none" strike="noStrike" kern="0" cap="none" spc="0" normalizeH="0" baseline="0" noProof="0" dirty="0" err="1" smtClean="0">
                <a:ln>
                  <a:noFill/>
                </a:ln>
                <a:solidFill>
                  <a:srgbClr val="000000"/>
                </a:solidFill>
                <a:effectLst/>
                <a:uLnTx/>
                <a:uFillTx/>
                <a:latin typeface="Arial"/>
                <a:ea typeface="+mn-ea"/>
                <a:cs typeface="+mn-cs"/>
              </a:rPr>
              <a:t>abcd</a:t>
            </a:r>
            <a:r>
              <a:rPr kumimoji="0" lang="en-US" sz="3000" b="1" i="0" u="none" strike="noStrike" kern="0" cap="none" spc="0" normalizeH="0" baseline="0" noProof="0" dirty="0" smtClean="0">
                <a:ln>
                  <a:noFill/>
                </a:ln>
                <a:solidFill>
                  <a:srgbClr val="000000"/>
                </a:solidFill>
                <a:effectLst/>
                <a:uLnTx/>
                <a:uFillTx/>
                <a:latin typeface="Arial"/>
                <a:ea typeface="+mn-ea"/>
                <a:cs typeface="+mn-cs"/>
              </a:rPr>
              <a:t>-/e*f + g^-</a:t>
            </a:r>
          </a:p>
          <a:p>
            <a:pPr marL="0" marR="0" lvl="0" indent="0" algn="l" defTabSz="914400" rtl="0" eaLnBrk="1" fontAlgn="base" latinLnBrk="0" hangingPunct="1">
              <a:lnSpc>
                <a:spcPct val="100000"/>
              </a:lnSpc>
              <a:spcBef>
                <a:spcPct val="20000"/>
              </a:spcBef>
              <a:spcAft>
                <a:spcPct val="0"/>
              </a:spcAft>
              <a:buClr>
                <a:srgbClr val="330066"/>
              </a:buClr>
              <a:buSzPct val="70000"/>
              <a:buNone/>
              <a:tabLst/>
              <a:defRPr/>
            </a:pPr>
            <a:endParaRPr kumimoji="0" lang="en-US" sz="3000" b="1" i="0" u="none" strike="noStrike" kern="0" cap="none" spc="0" normalizeH="0" baseline="0" noProof="0" dirty="0" smtClean="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330066"/>
              </a:buClr>
              <a:buSzPct val="70000"/>
              <a:buNone/>
              <a:tabLst/>
              <a:defRPr/>
            </a:pPr>
            <a:r>
              <a:rPr kumimoji="0" lang="en-US" sz="3000" b="1" i="0" u="none" strike="noStrike" kern="0" cap="none" spc="0" normalizeH="0" baseline="0" noProof="0" dirty="0" err="1" smtClean="0">
                <a:ln>
                  <a:noFill/>
                </a:ln>
                <a:solidFill>
                  <a:srgbClr val="000000"/>
                </a:solidFill>
                <a:effectLst/>
                <a:uLnTx/>
                <a:uFillTx/>
                <a:latin typeface="Arial"/>
                <a:ea typeface="+mn-ea"/>
                <a:cs typeface="+mn-cs"/>
              </a:rPr>
              <a:t>abc</a:t>
            </a:r>
            <a:r>
              <a:rPr kumimoji="0" lang="en-US" sz="3000" b="1" i="0" u="none" strike="noStrike" kern="0" cap="none" spc="0" normalizeH="0" baseline="0" noProof="0" dirty="0" smtClean="0">
                <a:ln>
                  <a:noFill/>
                </a:ln>
                <a:solidFill>
                  <a:srgbClr val="000000"/>
                </a:solidFill>
                <a:effectLst/>
                <a:uLnTx/>
                <a:uFillTx/>
                <a:latin typeface="Arial"/>
                <a:ea typeface="+mn-ea"/>
                <a:cs typeface="+mn-cs"/>
              </a:rPr>
              <a:t>* -</a:t>
            </a:r>
            <a:r>
              <a:rPr kumimoji="0" lang="en-US" sz="3000" b="1" i="0" u="none" strike="noStrike" kern="0" cap="none" spc="0" normalizeH="0" baseline="0" noProof="0" dirty="0" err="1" smtClean="0">
                <a:ln>
                  <a:noFill/>
                </a:ln>
                <a:solidFill>
                  <a:srgbClr val="000000"/>
                </a:solidFill>
                <a:effectLst/>
                <a:uLnTx/>
                <a:uFillTx/>
                <a:latin typeface="Arial"/>
                <a:ea typeface="+mn-ea"/>
                <a:cs typeface="+mn-cs"/>
              </a:rPr>
              <a:t>def</a:t>
            </a:r>
            <a:r>
              <a:rPr kumimoji="0" lang="en-US" sz="3000" b="1" i="0" u="none" strike="noStrike" kern="0" cap="none" spc="0" normalizeH="0" baseline="0" noProof="0" dirty="0" smtClean="0">
                <a:ln>
                  <a:noFill/>
                </a:ln>
                <a:solidFill>
                  <a:srgbClr val="000000"/>
                </a:solidFill>
                <a:effectLst/>
                <a:uLnTx/>
                <a:uFillTx/>
                <a:latin typeface="Arial"/>
                <a:ea typeface="+mn-ea"/>
                <a:cs typeface="+mn-cs"/>
              </a:rPr>
              <a:t>^*g*h+/</a:t>
            </a:r>
          </a:p>
        </p:txBody>
      </p:sp>
    </p:spTree>
    <p:extLst>
      <p:ext uri="{BB962C8B-B14F-4D97-AF65-F5344CB8AC3E}">
        <p14:creationId xmlns:p14="http://schemas.microsoft.com/office/powerpoint/2010/main" val="37616440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685800"/>
            <a:ext cx="6100763" cy="3540125"/>
          </a:xfrm>
          <a:prstGeom prst="rect">
            <a:avLst/>
          </a:prstGeom>
        </p:spPr>
        <p:txBody>
          <a:bodyPr wrap="none">
            <a:spAutoFit/>
          </a:bodyPr>
          <a:lstStyle/>
          <a:p>
            <a:pPr eaLnBrk="1" hangingPunct="1">
              <a:defRPr/>
            </a:pPr>
            <a:r>
              <a:rPr lang="en-US" sz="3200" b="1" dirty="0">
                <a:solidFill>
                  <a:srgbClr val="7030A0"/>
                </a:solidFill>
              </a:rPr>
              <a:t>Example:</a:t>
            </a:r>
          </a:p>
          <a:p>
            <a:pPr eaLnBrk="1" hangingPunct="1">
              <a:defRPr/>
            </a:pPr>
            <a:r>
              <a:rPr lang="en-US" sz="3200" b="1" dirty="0">
                <a:solidFill>
                  <a:srgbClr val="7030A0"/>
                </a:solidFill>
              </a:rPr>
              <a:t>Convert to postfix expression:</a:t>
            </a:r>
          </a:p>
          <a:p>
            <a:pPr marL="514350" indent="-514350" eaLnBrk="1" hangingPunct="1">
              <a:buFontTx/>
              <a:buAutoNum type="alphaLcParenR"/>
              <a:defRPr/>
            </a:pPr>
            <a:r>
              <a:rPr lang="en-US" sz="3200" b="1" dirty="0">
                <a:solidFill>
                  <a:srgbClr val="7030A0"/>
                </a:solidFill>
              </a:rPr>
              <a:t>4 + 3*(6*3-12)</a:t>
            </a:r>
          </a:p>
          <a:p>
            <a:pPr marL="514350" indent="-514350" eaLnBrk="1" hangingPunct="1">
              <a:buFontTx/>
              <a:buAutoNum type="alphaLcParenR"/>
              <a:defRPr/>
            </a:pPr>
            <a:r>
              <a:rPr lang="en-US" sz="3200" dirty="0">
                <a:solidFill>
                  <a:srgbClr val="7030A0"/>
                </a:solidFill>
              </a:rPr>
              <a:t>A + B * C + D</a:t>
            </a:r>
          </a:p>
          <a:p>
            <a:pPr marL="514350" indent="-514350" eaLnBrk="1" hangingPunct="1">
              <a:buFontTx/>
              <a:buAutoNum type="alphaLcParenR"/>
              <a:defRPr/>
            </a:pPr>
            <a:r>
              <a:rPr lang="en-US" sz="3200" dirty="0">
                <a:solidFill>
                  <a:srgbClr val="7030A0"/>
                </a:solidFill>
              </a:rPr>
              <a:t>(A + B) * (C + D)</a:t>
            </a:r>
          </a:p>
          <a:p>
            <a:pPr marL="514350" indent="-514350" eaLnBrk="1" hangingPunct="1">
              <a:buFontTx/>
              <a:buAutoNum type="alphaLcParenR"/>
              <a:defRPr/>
            </a:pPr>
            <a:r>
              <a:rPr lang="en-US" sz="3200" dirty="0">
                <a:solidFill>
                  <a:srgbClr val="7030A0"/>
                </a:solidFill>
              </a:rPr>
              <a:t>A+(B*C+D)/E</a:t>
            </a:r>
          </a:p>
          <a:p>
            <a:pPr marL="514350" indent="-514350" eaLnBrk="1" hangingPunct="1">
              <a:buFontTx/>
              <a:buAutoNum type="alphaLcParenR"/>
              <a:defRPr/>
            </a:pPr>
            <a:r>
              <a:rPr lang="en-US" sz="3200" b="1" dirty="0">
                <a:solidFill>
                  <a:srgbClr val="7030A0"/>
                </a:solidFill>
              </a:rPr>
              <a:t>10 + 3 * 5 / (16 - 4)</a:t>
            </a:r>
          </a:p>
        </p:txBody>
      </p:sp>
      <p:sp>
        <p:nvSpPr>
          <p:cNvPr id="76803"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28F17CC4-A521-4C1F-913F-096506EC3506}" type="slidenum">
              <a:rPr lang="en-US" altLang="en-US"/>
              <a:pPr/>
              <a:t>65</a:t>
            </a:fld>
            <a:endParaRPr lang="en-US" altLang="en-US"/>
          </a:p>
        </p:txBody>
      </p:sp>
    </p:spTree>
    <p:extLst>
      <p:ext uri="{BB962C8B-B14F-4D97-AF65-F5344CB8AC3E}">
        <p14:creationId xmlns:p14="http://schemas.microsoft.com/office/powerpoint/2010/main" val="25650567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ChangeArrowheads="1"/>
          </p:cNvSpPr>
          <p:nvPr/>
        </p:nvSpPr>
        <p:spPr bwMode="auto">
          <a:xfrm>
            <a:off x="762000" y="838200"/>
            <a:ext cx="5562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en-US" sz="2800" b="1">
                <a:solidFill>
                  <a:srgbClr val="7030A0"/>
                </a:solidFill>
              </a:rPr>
              <a:t>Postfix Evaluation</a:t>
            </a:r>
          </a:p>
          <a:p>
            <a:pPr eaLnBrk="1" hangingPunct="1"/>
            <a:endParaRPr lang="en-US" altLang="en-US"/>
          </a:p>
          <a:p>
            <a:pPr eaLnBrk="1" hangingPunct="1"/>
            <a:r>
              <a:rPr lang="en-US" altLang="en-US"/>
              <a:t>Consider the postfix expression :</a:t>
            </a:r>
          </a:p>
          <a:p>
            <a:pPr eaLnBrk="1" hangingPunct="1"/>
            <a:r>
              <a:rPr lang="en-US" altLang="en-US" sz="3200" b="1">
                <a:solidFill>
                  <a:srgbClr val="7030A0"/>
                </a:solidFill>
              </a:rPr>
              <a:t>6 5 2 3 + 8 * + 3 + *</a:t>
            </a:r>
          </a:p>
        </p:txBody>
      </p:sp>
      <p:sp>
        <p:nvSpPr>
          <p:cNvPr id="77827"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B8A788B9-2695-4937-8CEB-C83D2E17FE1F}" type="slidenum">
              <a:rPr lang="en-US" altLang="en-US"/>
              <a:pPr/>
              <a:t>66</a:t>
            </a:fld>
            <a:endParaRPr lang="en-US" altLang="en-US"/>
          </a:p>
        </p:txBody>
      </p:sp>
    </p:spTree>
    <p:extLst>
      <p:ext uri="{BB962C8B-B14F-4D97-AF65-F5344CB8AC3E}">
        <p14:creationId xmlns:p14="http://schemas.microsoft.com/office/powerpoint/2010/main" val="10431436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533400"/>
            <a:ext cx="8382000" cy="3822585"/>
          </a:xfrm>
          <a:prstGeom prst="rect">
            <a:avLst/>
          </a:prstGeom>
        </p:spPr>
        <p:txBody>
          <a:bodyPr wrap="square">
            <a:spAutoFit/>
          </a:bodyPr>
          <a:lstStyle/>
          <a:p>
            <a:pPr lvl="0" fontAlgn="base">
              <a:spcBef>
                <a:spcPct val="20000"/>
              </a:spcBef>
              <a:spcAft>
                <a:spcPct val="0"/>
              </a:spcAft>
              <a:buClr>
                <a:srgbClr val="330066"/>
              </a:buClr>
              <a:buSzPct val="70000"/>
            </a:pPr>
            <a:r>
              <a:rPr lang="en-US" sz="3600" b="1" dirty="0">
                <a:solidFill>
                  <a:srgbClr val="7030A0"/>
                </a:solidFill>
              </a:rPr>
              <a:t>Evaluating Postfix Expression</a:t>
            </a:r>
            <a:endParaRPr lang="en-US" sz="3600" b="1" kern="0" dirty="0" smtClean="0">
              <a:solidFill>
                <a:srgbClr val="7030A0"/>
              </a:solidFill>
              <a:latin typeface="Arial"/>
            </a:endParaRPr>
          </a:p>
          <a:p>
            <a:pPr marL="342900" lvl="0" indent="-342900" fontAlgn="base">
              <a:spcBef>
                <a:spcPct val="20000"/>
              </a:spcBef>
              <a:spcAft>
                <a:spcPct val="0"/>
              </a:spcAft>
              <a:buClr>
                <a:srgbClr val="330066"/>
              </a:buClr>
              <a:buSzPct val="70000"/>
              <a:buFont typeface="Arial" pitchFamily="34" charset="0"/>
              <a:buChar char="•"/>
            </a:pPr>
            <a:r>
              <a:rPr lang="en-US" sz="2400" kern="0" dirty="0" smtClean="0">
                <a:solidFill>
                  <a:srgbClr val="000000"/>
                </a:solidFill>
                <a:latin typeface="Arial"/>
              </a:rPr>
              <a:t>Save </a:t>
            </a:r>
            <a:r>
              <a:rPr lang="en-US" sz="2400" kern="0" dirty="0">
                <a:solidFill>
                  <a:srgbClr val="000000"/>
                </a:solidFill>
                <a:latin typeface="Arial"/>
              </a:rPr>
              <a:t>operands until we find the operators that apply to them.</a:t>
            </a:r>
          </a:p>
          <a:p>
            <a:pPr marL="342900" lvl="0" indent="-342900" fontAlgn="base">
              <a:spcBef>
                <a:spcPct val="20000"/>
              </a:spcBef>
              <a:spcAft>
                <a:spcPct val="0"/>
              </a:spcAft>
              <a:buClr>
                <a:srgbClr val="330066"/>
              </a:buClr>
              <a:buSzPct val="70000"/>
              <a:buFont typeface="Arial" pitchFamily="34" charset="0"/>
              <a:buChar char="•"/>
            </a:pPr>
            <a:r>
              <a:rPr lang="en-US" sz="2400" kern="0" dirty="0">
                <a:solidFill>
                  <a:srgbClr val="000000"/>
                </a:solidFill>
                <a:latin typeface="Arial"/>
              </a:rPr>
              <a:t>When see operator, is second operand is the most recently save value. The value saved before it – is the operator’s first operand. </a:t>
            </a:r>
          </a:p>
          <a:p>
            <a:pPr marL="342900" lvl="0" indent="-342900" fontAlgn="base">
              <a:spcBef>
                <a:spcPct val="20000"/>
              </a:spcBef>
              <a:spcAft>
                <a:spcPct val="0"/>
              </a:spcAft>
              <a:buClr>
                <a:srgbClr val="330066"/>
              </a:buClr>
              <a:buSzPct val="70000"/>
              <a:buFont typeface="Arial" pitchFamily="34" charset="0"/>
              <a:buChar char="•"/>
            </a:pPr>
            <a:r>
              <a:rPr lang="en-US" sz="2400" kern="0" dirty="0">
                <a:solidFill>
                  <a:srgbClr val="000000"/>
                </a:solidFill>
                <a:latin typeface="Arial"/>
              </a:rPr>
              <a:t>Push the result into the stack. If we are at the end of expression, the value remains in the stack is the value of the expression. </a:t>
            </a:r>
          </a:p>
        </p:txBody>
      </p:sp>
    </p:spTree>
    <p:extLst>
      <p:ext uri="{BB962C8B-B14F-4D97-AF65-F5344CB8AC3E}">
        <p14:creationId xmlns:p14="http://schemas.microsoft.com/office/powerpoint/2010/main" val="29795040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ChangeArrowheads="1"/>
          </p:cNvSpPr>
          <p:nvPr/>
        </p:nvSpPr>
        <p:spPr bwMode="auto">
          <a:xfrm>
            <a:off x="152400" y="228600"/>
            <a:ext cx="7924800"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en-US" sz="2400" b="1">
                <a:solidFill>
                  <a:srgbClr val="FF0000"/>
                </a:solidFill>
              </a:rPr>
              <a:t>Algorithm</a:t>
            </a:r>
          </a:p>
          <a:p>
            <a:pPr eaLnBrk="1" hangingPunct="1"/>
            <a:r>
              <a:rPr lang="en-US" altLang="en-US" sz="2400" b="1">
                <a:solidFill>
                  <a:srgbClr val="7030A0"/>
                </a:solidFill>
              </a:rPr>
              <a:t>initialise stack to empty</a:t>
            </a:r>
            <a:r>
              <a:rPr lang="en-US" altLang="en-US" sz="2400"/>
              <a:t>;</a:t>
            </a:r>
          </a:p>
          <a:p>
            <a:pPr eaLnBrk="1" hangingPunct="1"/>
            <a:r>
              <a:rPr lang="en-US" altLang="en-US" sz="2400" b="1">
                <a:solidFill>
                  <a:srgbClr val="7030A0"/>
                </a:solidFill>
              </a:rPr>
              <a:t>while (not end of postfix expression) </a:t>
            </a:r>
            <a:r>
              <a:rPr lang="en-US" altLang="en-US" sz="2400"/>
              <a:t>{</a:t>
            </a:r>
          </a:p>
          <a:p>
            <a:pPr eaLnBrk="1" hangingPunct="1"/>
            <a:r>
              <a:rPr lang="en-US" altLang="en-US" sz="2400"/>
              <a:t>   </a:t>
            </a:r>
            <a:r>
              <a:rPr lang="en-US" altLang="en-US" sz="2400" b="1">
                <a:solidFill>
                  <a:srgbClr val="FF0000"/>
                </a:solidFill>
              </a:rPr>
              <a:t>get next postfix item;</a:t>
            </a:r>
          </a:p>
          <a:p>
            <a:pPr eaLnBrk="1" hangingPunct="1"/>
            <a:r>
              <a:rPr lang="en-US" altLang="en-US" sz="2400" b="1">
                <a:solidFill>
                  <a:srgbClr val="7030A0"/>
                </a:solidFill>
              </a:rPr>
              <a:t>   if(item is value)</a:t>
            </a:r>
          </a:p>
          <a:p>
            <a:pPr eaLnBrk="1" hangingPunct="1"/>
            <a:r>
              <a:rPr lang="en-US" altLang="en-US" sz="2400"/>
              <a:t>         </a:t>
            </a:r>
            <a:r>
              <a:rPr lang="en-US" altLang="en-US" sz="2400" b="1">
                <a:solidFill>
                  <a:srgbClr val="FF0066"/>
                </a:solidFill>
              </a:rPr>
              <a:t>push it onto the stack;</a:t>
            </a:r>
          </a:p>
          <a:p>
            <a:pPr eaLnBrk="1" hangingPunct="1"/>
            <a:r>
              <a:rPr lang="en-US" altLang="en-US" sz="2400"/>
              <a:t>   else </a:t>
            </a:r>
            <a:r>
              <a:rPr lang="en-US" altLang="en-US" sz="2400" b="1">
                <a:solidFill>
                  <a:srgbClr val="7030A0"/>
                </a:solidFill>
              </a:rPr>
              <a:t>if(item is binary operator</a:t>
            </a:r>
            <a:r>
              <a:rPr lang="en-US" altLang="en-US" sz="2400"/>
              <a:t>) {</a:t>
            </a:r>
          </a:p>
          <a:p>
            <a:pPr eaLnBrk="1" hangingPunct="1"/>
            <a:r>
              <a:rPr lang="en-US" altLang="en-US" sz="2400"/>
              <a:t>      </a:t>
            </a:r>
            <a:r>
              <a:rPr lang="en-US" altLang="en-US" sz="2400" b="1">
                <a:solidFill>
                  <a:srgbClr val="7030A0"/>
                </a:solidFill>
              </a:rPr>
              <a:t>pop the stack to x;</a:t>
            </a:r>
          </a:p>
          <a:p>
            <a:pPr eaLnBrk="1" hangingPunct="1"/>
            <a:r>
              <a:rPr lang="en-US" altLang="en-US" sz="2400"/>
              <a:t>      </a:t>
            </a:r>
            <a:r>
              <a:rPr lang="en-US" altLang="en-US" sz="2400" b="1">
                <a:solidFill>
                  <a:srgbClr val="FF0000"/>
                </a:solidFill>
              </a:rPr>
              <a:t>pop the stack to y;</a:t>
            </a:r>
          </a:p>
          <a:p>
            <a:pPr eaLnBrk="1" hangingPunct="1"/>
            <a:r>
              <a:rPr lang="en-US" altLang="en-US" sz="2400" b="1">
                <a:solidFill>
                  <a:srgbClr val="FF0000"/>
                </a:solidFill>
              </a:rPr>
              <a:t>      perform y operator x;</a:t>
            </a:r>
          </a:p>
          <a:p>
            <a:pPr eaLnBrk="1" hangingPunct="1"/>
            <a:r>
              <a:rPr lang="en-US" altLang="en-US" sz="2400"/>
              <a:t>      </a:t>
            </a:r>
            <a:r>
              <a:rPr lang="en-US" altLang="en-US" sz="2400" b="1">
                <a:solidFill>
                  <a:srgbClr val="FF0000"/>
                </a:solidFill>
              </a:rPr>
              <a:t>push the results onto the stack</a:t>
            </a:r>
            <a:r>
              <a:rPr lang="en-US" altLang="en-US" sz="2400"/>
              <a:t>;</a:t>
            </a:r>
          </a:p>
          <a:p>
            <a:pPr eaLnBrk="1" hangingPunct="1"/>
            <a:r>
              <a:rPr lang="en-US" altLang="en-US" sz="2400"/>
              <a:t>   } </a:t>
            </a:r>
          </a:p>
          <a:p>
            <a:pPr eaLnBrk="1" hangingPunct="1"/>
            <a:r>
              <a:rPr lang="en-US" altLang="en-US" sz="2400"/>
              <a:t>else if (</a:t>
            </a:r>
            <a:r>
              <a:rPr lang="en-US" altLang="en-US" sz="2400" b="1">
                <a:solidFill>
                  <a:srgbClr val="FF0000"/>
                </a:solidFill>
              </a:rPr>
              <a:t>item is unary operator</a:t>
            </a:r>
            <a:r>
              <a:rPr lang="en-US" altLang="en-US" sz="2400"/>
              <a:t>) {</a:t>
            </a:r>
          </a:p>
          <a:p>
            <a:pPr eaLnBrk="1" hangingPunct="1"/>
            <a:r>
              <a:rPr lang="en-US" altLang="en-US" sz="2400"/>
              <a:t>      pop the stack to x;</a:t>
            </a:r>
          </a:p>
          <a:p>
            <a:pPr eaLnBrk="1" hangingPunct="1"/>
            <a:r>
              <a:rPr lang="en-US" altLang="en-US" sz="2400"/>
              <a:t>      perform operator(x);</a:t>
            </a:r>
          </a:p>
          <a:p>
            <a:pPr eaLnBrk="1" hangingPunct="1"/>
            <a:r>
              <a:rPr lang="en-US" altLang="en-US" sz="2400">
                <a:solidFill>
                  <a:srgbClr val="FF0000"/>
                </a:solidFill>
              </a:rPr>
              <a:t>      push the results onto the stack</a:t>
            </a:r>
          </a:p>
          <a:p>
            <a:pPr eaLnBrk="1" hangingPunct="1"/>
            <a:r>
              <a:rPr lang="en-US" altLang="en-US" sz="2400"/>
              <a:t>   }</a:t>
            </a:r>
          </a:p>
          <a:p>
            <a:pPr eaLnBrk="1" hangingPunct="1"/>
            <a:r>
              <a:rPr lang="en-US" altLang="en-US" sz="2400"/>
              <a:t>}</a:t>
            </a:r>
          </a:p>
        </p:txBody>
      </p:sp>
      <p:sp>
        <p:nvSpPr>
          <p:cNvPr id="78851" name="Rectangle 4"/>
          <p:cNvSpPr>
            <a:spLocks noChangeArrowheads="1"/>
          </p:cNvSpPr>
          <p:nvPr/>
        </p:nvSpPr>
        <p:spPr bwMode="auto">
          <a:xfrm>
            <a:off x="3581400" y="6211888"/>
            <a:ext cx="5867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en-US" sz="2000" b="1">
                <a:solidFill>
                  <a:srgbClr val="FF0000"/>
                </a:solidFill>
              </a:rPr>
              <a:t>The single value on the stack is the desired result</a:t>
            </a:r>
            <a:r>
              <a:rPr lang="en-US" altLang="en-US"/>
              <a:t>.</a:t>
            </a:r>
          </a:p>
        </p:txBody>
      </p:sp>
      <p:sp>
        <p:nvSpPr>
          <p:cNvPr id="78852"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7C564E0E-C1C3-439D-9507-74FC36DBBABE}" type="slidenum">
              <a:rPr lang="en-US" altLang="en-US"/>
              <a:pPr/>
              <a:t>68</a:t>
            </a:fld>
            <a:endParaRPr lang="en-US" altLang="en-US"/>
          </a:p>
        </p:txBody>
      </p:sp>
    </p:spTree>
    <p:extLst>
      <p:ext uri="{BB962C8B-B14F-4D97-AF65-F5344CB8AC3E}">
        <p14:creationId xmlns:p14="http://schemas.microsoft.com/office/powerpoint/2010/main" val="17861046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533400"/>
            <a:ext cx="8001000" cy="954107"/>
          </a:xfrm>
          <a:prstGeom prst="rect">
            <a:avLst/>
          </a:prstGeom>
        </p:spPr>
        <p:txBody>
          <a:bodyPr wrap="square">
            <a:spAutoFit/>
          </a:bodyPr>
          <a:lstStyle/>
          <a:p>
            <a:pPr marL="457200" indent="-457200">
              <a:buFont typeface="Arial" pitchFamily="34" charset="0"/>
              <a:buChar char="•"/>
            </a:pPr>
            <a:r>
              <a:rPr lang="en-US" sz="2800" dirty="0"/>
              <a:t>The stack during the evaluation of the postfix expression a b / when a is 2 and b is 4</a:t>
            </a:r>
          </a:p>
        </p:txBody>
      </p:sp>
      <p:sp>
        <p:nvSpPr>
          <p:cNvPr id="5" name="Rectangle 4"/>
          <p:cNvSpPr/>
          <p:nvPr/>
        </p:nvSpPr>
        <p:spPr>
          <a:xfrm>
            <a:off x="609600" y="1828800"/>
            <a:ext cx="4490653" cy="523220"/>
          </a:xfrm>
          <a:prstGeom prst="rect">
            <a:avLst/>
          </a:prstGeom>
        </p:spPr>
        <p:txBody>
          <a:bodyPr wrap="none">
            <a:spAutoFit/>
          </a:bodyPr>
          <a:lstStyle/>
          <a:p>
            <a:r>
              <a:rPr lang="en-US" sz="2800" b="1" dirty="0">
                <a:solidFill>
                  <a:srgbClr val="7030A0"/>
                </a:solidFill>
              </a:rPr>
              <a:t>Evaluating Postfix Expression</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890" y="2352020"/>
            <a:ext cx="7114309" cy="24811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spTree>
    <p:extLst>
      <p:ext uri="{BB962C8B-B14F-4D97-AF65-F5344CB8AC3E}">
        <p14:creationId xmlns:p14="http://schemas.microsoft.com/office/powerpoint/2010/main" val="290299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600200"/>
            <a:ext cx="8096250" cy="2428875"/>
          </a:xfrm>
        </p:spPr>
      </p:pic>
      <p:sp>
        <p:nvSpPr>
          <p:cNvPr id="28675"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E915591-1D12-44C5-A0C0-002D7558C651}" type="slidenum">
              <a:rPr lang="en-US" altLang="en-US"/>
              <a:pPr/>
              <a:t>7</a:t>
            </a:fld>
            <a:endParaRPr lang="en-US" altLang="en-US"/>
          </a:p>
        </p:txBody>
      </p:sp>
    </p:spTree>
    <p:extLst>
      <p:ext uri="{BB962C8B-B14F-4D97-AF65-F5344CB8AC3E}">
        <p14:creationId xmlns:p14="http://schemas.microsoft.com/office/powerpoint/2010/main" val="41747701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ChangeArrowheads="1"/>
          </p:cNvSpPr>
          <p:nvPr/>
        </p:nvSpPr>
        <p:spPr bwMode="auto">
          <a:xfrm>
            <a:off x="685800" y="762000"/>
            <a:ext cx="82296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en-US" sz="2400">
                <a:solidFill>
                  <a:srgbClr val="FF0000"/>
                </a:solidFill>
              </a:rPr>
              <a:t>Binary operators: +, -, *, /, etc.,</a:t>
            </a:r>
          </a:p>
          <a:p>
            <a:pPr eaLnBrk="1" hangingPunct="1"/>
            <a:endParaRPr lang="en-US" altLang="en-US" sz="2400">
              <a:solidFill>
                <a:srgbClr val="FF0000"/>
              </a:solidFill>
            </a:endParaRPr>
          </a:p>
          <a:p>
            <a:pPr eaLnBrk="1" hangingPunct="1"/>
            <a:r>
              <a:rPr lang="en-US" altLang="en-US" sz="2400">
                <a:solidFill>
                  <a:srgbClr val="FF0000"/>
                </a:solidFill>
              </a:rPr>
              <a:t>Unary operators: unary minus, square root, sin, cos, exp, etc., </a:t>
            </a:r>
          </a:p>
          <a:p>
            <a:pPr eaLnBrk="1" hangingPunct="1"/>
            <a:endParaRPr lang="en-US" altLang="en-US" sz="2400">
              <a:solidFill>
                <a:srgbClr val="FF0000"/>
              </a:solidFill>
            </a:endParaRPr>
          </a:p>
          <a:p>
            <a:pPr eaLnBrk="1" hangingPunct="1"/>
            <a:endParaRPr lang="en-US" altLang="en-US" sz="2400">
              <a:solidFill>
                <a:srgbClr val="FF0000"/>
              </a:solidFill>
            </a:endParaRPr>
          </a:p>
          <a:p>
            <a:pPr eaLnBrk="1" hangingPunct="1"/>
            <a:r>
              <a:rPr lang="en-US" altLang="en-US" sz="2400">
                <a:solidFill>
                  <a:srgbClr val="FF0000"/>
                </a:solidFill>
              </a:rPr>
              <a:t>Example:</a:t>
            </a:r>
          </a:p>
          <a:p>
            <a:pPr eaLnBrk="1" hangingPunct="1"/>
            <a:endParaRPr lang="en-US" altLang="en-US" sz="2400">
              <a:solidFill>
                <a:srgbClr val="FF0000"/>
              </a:solidFill>
            </a:endParaRPr>
          </a:p>
          <a:p>
            <a:pPr eaLnBrk="1" hangingPunct="1"/>
            <a:r>
              <a:rPr lang="en-US" altLang="en-US" sz="2400">
                <a:solidFill>
                  <a:srgbClr val="FF0000"/>
                </a:solidFill>
              </a:rPr>
              <a:t>Evaluate:</a:t>
            </a:r>
          </a:p>
          <a:p>
            <a:pPr eaLnBrk="1" hangingPunct="1"/>
            <a:endParaRPr lang="en-US" altLang="en-US" sz="2400">
              <a:solidFill>
                <a:srgbClr val="FF0000"/>
              </a:solidFill>
            </a:endParaRPr>
          </a:p>
          <a:p>
            <a:pPr eaLnBrk="1" hangingPunct="1"/>
            <a:r>
              <a:rPr lang="en-US" altLang="en-US" sz="2400">
                <a:solidFill>
                  <a:srgbClr val="FF0000"/>
                </a:solidFill>
              </a:rPr>
              <a:t> a) 6 5 2 3 + 8 * + 3 + *</a:t>
            </a:r>
          </a:p>
          <a:p>
            <a:pPr eaLnBrk="1" hangingPunct="1"/>
            <a:r>
              <a:rPr lang="en-US" altLang="en-US" sz="2400">
                <a:solidFill>
                  <a:srgbClr val="FF0000"/>
                </a:solidFill>
              </a:rPr>
              <a:t>b) </a:t>
            </a:r>
            <a:r>
              <a:rPr lang="en-US" altLang="en-US" sz="2400" b="1"/>
              <a:t>4 5 + 7 2 - *</a:t>
            </a:r>
          </a:p>
          <a:p>
            <a:pPr eaLnBrk="1" hangingPunct="1"/>
            <a:r>
              <a:rPr lang="en-US" altLang="en-US" sz="2400">
                <a:solidFill>
                  <a:srgbClr val="FF0000"/>
                </a:solidFill>
              </a:rPr>
              <a:t>c)</a:t>
            </a:r>
            <a:r>
              <a:rPr lang="en-US" altLang="en-US" sz="2400" b="1"/>
              <a:t> 4 2 3 5 1 - + * +</a:t>
            </a:r>
          </a:p>
          <a:p>
            <a:pPr eaLnBrk="1" hangingPunct="1"/>
            <a:endParaRPr lang="en-US" altLang="en-US" sz="2400">
              <a:solidFill>
                <a:srgbClr val="FF0000"/>
              </a:solidFill>
            </a:endParaRPr>
          </a:p>
        </p:txBody>
      </p:sp>
      <p:sp>
        <p:nvSpPr>
          <p:cNvPr id="79875"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3A4AC408-94ED-463C-8414-3B8296D82141}" type="slidenum">
              <a:rPr lang="en-US" altLang="en-US"/>
              <a:pPr/>
              <a:t>70</a:t>
            </a:fld>
            <a:endParaRPr lang="en-US" altLang="en-US"/>
          </a:p>
        </p:txBody>
      </p:sp>
    </p:spTree>
    <p:extLst>
      <p:ext uri="{BB962C8B-B14F-4D97-AF65-F5344CB8AC3E}">
        <p14:creationId xmlns:p14="http://schemas.microsoft.com/office/powerpoint/2010/main" val="146487608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533400"/>
            <a:ext cx="7924800" cy="830997"/>
          </a:xfrm>
          <a:prstGeom prst="rect">
            <a:avLst/>
          </a:prstGeom>
        </p:spPr>
        <p:txBody>
          <a:bodyPr wrap="square">
            <a:spAutoFit/>
          </a:bodyPr>
          <a:lstStyle/>
          <a:p>
            <a:r>
              <a:rPr lang="en-US" sz="2400" dirty="0"/>
              <a:t>The stack during the evaluation of the postfix expression </a:t>
            </a:r>
          </a:p>
          <a:p>
            <a:r>
              <a:rPr lang="en-US" sz="2400" dirty="0"/>
              <a:t>a b + c / when a is 2,  b is 4 and c is 3</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28800"/>
            <a:ext cx="8382000" cy="3048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spTree>
    <p:extLst>
      <p:ext uri="{BB962C8B-B14F-4D97-AF65-F5344CB8AC3E}">
        <p14:creationId xmlns:p14="http://schemas.microsoft.com/office/powerpoint/2010/main" val="28429986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81000" y="457200"/>
            <a:ext cx="8342313" cy="544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a:lstStyle>
          <a:p>
            <a:pPr marL="0" marR="0" lvl="0" indent="0" algn="l" defTabSz="914400" rtl="0" eaLnBrk="1" fontAlgn="base" latinLnBrk="0" hangingPunct="1">
              <a:lnSpc>
                <a:spcPct val="100000"/>
              </a:lnSpc>
              <a:spcBef>
                <a:spcPct val="20000"/>
              </a:spcBef>
              <a:spcAft>
                <a:spcPct val="0"/>
              </a:spcAft>
              <a:buClr>
                <a:srgbClr val="330066"/>
              </a:buClr>
              <a:buSzPct val="70000"/>
              <a:buNone/>
              <a:tabLst/>
              <a:defRPr/>
            </a:pPr>
            <a:r>
              <a:rPr kumimoji="0" lang="en-US" sz="3200" b="0" i="0" u="none" strike="noStrike" kern="0" cap="none" spc="0" normalizeH="0" baseline="0" noProof="0" dirty="0" smtClean="0">
                <a:ln>
                  <a:noFill/>
                </a:ln>
                <a:solidFill>
                  <a:srgbClr val="7030A0"/>
                </a:solidFill>
                <a:effectLst/>
                <a:uLnTx/>
                <a:uFillTx/>
                <a:latin typeface="Arial"/>
                <a:ea typeface="+mn-ea"/>
                <a:cs typeface="+mn-cs"/>
              </a:rPr>
              <a:t>Exercise:</a:t>
            </a: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itchFamily="2" charset="2"/>
              <a:buChar char="l"/>
              <a:tabLst/>
              <a:defRPr/>
            </a:pPr>
            <a:r>
              <a:rPr kumimoji="0" lang="en-US" sz="3000" b="0" i="0" u="none" strike="noStrike" kern="0" cap="none" spc="0" normalizeH="0" baseline="0" noProof="0" dirty="0" smtClean="0">
                <a:ln>
                  <a:noFill/>
                </a:ln>
                <a:solidFill>
                  <a:srgbClr val="000000"/>
                </a:solidFill>
                <a:effectLst/>
                <a:uLnTx/>
                <a:uFillTx/>
                <a:latin typeface="Arial"/>
                <a:ea typeface="+mn-ea"/>
                <a:cs typeface="+mn-cs"/>
              </a:rPr>
              <a:t>Evaluate the following postfix expression. Assume that a=2, b=3, c=4, d=5, and e=6</a:t>
            </a: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itchFamily="2" charset="2"/>
              <a:buChar char="l"/>
              <a:tabLst/>
              <a:defRPr/>
            </a:pPr>
            <a:r>
              <a:rPr kumimoji="0" lang="en-US" sz="3000" b="0" i="0" u="none" strike="noStrike" kern="0" cap="none" spc="0" normalizeH="0" baseline="0" noProof="0" dirty="0" err="1" smtClean="0">
                <a:ln>
                  <a:noFill/>
                </a:ln>
                <a:solidFill>
                  <a:srgbClr val="000000"/>
                </a:solidFill>
                <a:effectLst/>
                <a:uLnTx/>
                <a:uFillTx/>
                <a:latin typeface="Arial"/>
                <a:ea typeface="+mn-ea"/>
                <a:cs typeface="+mn-cs"/>
              </a:rPr>
              <a:t>ae+bd</a:t>
            </a:r>
            <a:r>
              <a:rPr kumimoji="0" lang="en-US" sz="3000" b="0" i="0" u="none" strike="noStrike" kern="0" cap="none" spc="0" normalizeH="0" baseline="0" noProof="0" dirty="0" smtClean="0">
                <a:ln>
                  <a:noFill/>
                </a:ln>
                <a:solidFill>
                  <a:srgbClr val="000000"/>
                </a:solidFill>
                <a:effectLst/>
                <a:uLnTx/>
                <a:uFillTx/>
                <a:latin typeface="Arial"/>
                <a:ea typeface="+mn-ea"/>
                <a:cs typeface="+mn-cs"/>
              </a:rPr>
              <a:t>-/</a:t>
            </a: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itchFamily="2" charset="2"/>
              <a:buChar char="l"/>
              <a:tabLst/>
              <a:defRPr/>
            </a:pPr>
            <a:endParaRPr kumimoji="0" lang="en-US" sz="3000" b="0" i="0" u="none" strike="noStrike" kern="0" cap="none" spc="0" normalizeH="0" baseline="0" noProof="0" dirty="0" smtClean="0">
              <a:ln>
                <a:noFill/>
              </a:ln>
              <a:solidFill>
                <a:srgbClr val="000000"/>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itchFamily="2" charset="2"/>
              <a:buChar char="l"/>
              <a:tabLst/>
              <a:defRPr/>
            </a:pPr>
            <a:r>
              <a:rPr kumimoji="0" lang="en-US" sz="3000" b="0" i="0" u="none" strike="noStrike" kern="0" cap="none" spc="0" normalizeH="0" baseline="0" noProof="0" dirty="0" err="1" smtClean="0">
                <a:ln>
                  <a:noFill/>
                </a:ln>
                <a:solidFill>
                  <a:srgbClr val="000000"/>
                </a:solidFill>
                <a:effectLst/>
                <a:uLnTx/>
                <a:uFillTx/>
                <a:latin typeface="Arial"/>
                <a:ea typeface="+mn-ea"/>
                <a:cs typeface="+mn-cs"/>
              </a:rPr>
              <a:t>abc</a:t>
            </a:r>
            <a:r>
              <a:rPr kumimoji="0" lang="en-US" sz="3000" b="0" i="0" u="none" strike="noStrike" kern="0" cap="none" spc="0" normalizeH="0" baseline="0" noProof="0" dirty="0" smtClean="0">
                <a:ln>
                  <a:noFill/>
                </a:ln>
                <a:solidFill>
                  <a:srgbClr val="000000"/>
                </a:solidFill>
                <a:effectLst/>
                <a:uLnTx/>
                <a:uFillTx/>
                <a:latin typeface="Arial"/>
                <a:ea typeface="+mn-ea"/>
                <a:cs typeface="+mn-cs"/>
              </a:rPr>
              <a:t>*d*-</a:t>
            </a: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itchFamily="2" charset="2"/>
              <a:buChar char="l"/>
              <a:tabLst/>
              <a:defRPr/>
            </a:pPr>
            <a:endParaRPr kumimoji="0" lang="en-US" sz="3000" b="0" i="0" u="none" strike="noStrike" kern="0" cap="none" spc="0" normalizeH="0" baseline="0" noProof="0" dirty="0" smtClean="0">
              <a:ln>
                <a:noFill/>
              </a:ln>
              <a:solidFill>
                <a:srgbClr val="000000"/>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itchFamily="2" charset="2"/>
              <a:buChar char="l"/>
              <a:tabLst/>
              <a:defRPr/>
            </a:pPr>
            <a:r>
              <a:rPr kumimoji="0" lang="en-US" sz="3000" b="0" i="0" u="none" strike="noStrike" kern="0" cap="none" spc="0" normalizeH="0" baseline="0" noProof="0" dirty="0" err="1" smtClean="0">
                <a:ln>
                  <a:noFill/>
                </a:ln>
                <a:solidFill>
                  <a:srgbClr val="000000"/>
                </a:solidFill>
                <a:effectLst/>
                <a:uLnTx/>
                <a:uFillTx/>
                <a:latin typeface="Arial"/>
                <a:ea typeface="+mn-ea"/>
                <a:cs typeface="+mn-cs"/>
              </a:rPr>
              <a:t>abc</a:t>
            </a:r>
            <a:r>
              <a:rPr kumimoji="0" lang="en-US" sz="3000" b="0" i="0" u="none" strike="noStrike" kern="0" cap="none" spc="0" normalizeH="0" baseline="0" noProof="0" dirty="0" smtClean="0">
                <a:ln>
                  <a:noFill/>
                </a:ln>
                <a:solidFill>
                  <a:srgbClr val="000000"/>
                </a:solidFill>
                <a:effectLst/>
                <a:uLnTx/>
                <a:uFillTx/>
                <a:latin typeface="Arial"/>
                <a:ea typeface="+mn-ea"/>
                <a:cs typeface="+mn-cs"/>
              </a:rPr>
              <a:t>-/d*</a:t>
            </a: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itchFamily="2" charset="2"/>
              <a:buChar char="l"/>
              <a:tabLst/>
              <a:defRPr/>
            </a:pPr>
            <a:endParaRPr kumimoji="0" lang="en-US" sz="3000" b="0" i="0" u="none" strike="noStrike" kern="0" cap="none" spc="0" normalizeH="0" baseline="0" noProof="0" dirty="0" smtClean="0">
              <a:ln>
                <a:noFill/>
              </a:ln>
              <a:solidFill>
                <a:srgbClr val="000000"/>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0066"/>
              </a:buClr>
              <a:buSzPct val="70000"/>
              <a:buFont typeface="Wingdings" pitchFamily="2" charset="2"/>
              <a:buChar char="l"/>
              <a:tabLst/>
              <a:defRPr/>
            </a:pPr>
            <a:r>
              <a:rPr kumimoji="0" lang="en-US" sz="3000" b="0" i="0" u="none" strike="noStrike" kern="0" cap="none" spc="0" normalizeH="0" baseline="0" noProof="0" dirty="0" err="1" smtClean="0">
                <a:ln>
                  <a:noFill/>
                </a:ln>
                <a:solidFill>
                  <a:srgbClr val="000000"/>
                </a:solidFill>
                <a:effectLst/>
                <a:uLnTx/>
                <a:uFillTx/>
                <a:latin typeface="Arial"/>
                <a:ea typeface="+mn-ea"/>
                <a:cs typeface="+mn-cs"/>
              </a:rPr>
              <a:t>ebca</a:t>
            </a:r>
            <a:r>
              <a:rPr kumimoji="0" lang="en-US" sz="3000" b="0" i="0" u="none" strike="noStrike" kern="0" cap="none" spc="0" normalizeH="0" baseline="0" noProof="0" dirty="0" smtClean="0">
                <a:ln>
                  <a:noFill/>
                </a:ln>
                <a:solidFill>
                  <a:srgbClr val="000000"/>
                </a:solidFill>
                <a:effectLst/>
                <a:uLnTx/>
                <a:uFillTx/>
                <a:latin typeface="Arial"/>
                <a:ea typeface="+mn-ea"/>
                <a:cs typeface="+mn-cs"/>
              </a:rPr>
              <a:t>^*+d-</a:t>
            </a:r>
          </a:p>
        </p:txBody>
      </p:sp>
    </p:spTree>
    <p:extLst>
      <p:ext uri="{BB962C8B-B14F-4D97-AF65-F5344CB8AC3E}">
        <p14:creationId xmlns:p14="http://schemas.microsoft.com/office/powerpoint/2010/main" val="38082856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16B3000B-A384-47D9-BF7C-E52A4684FCFD}" type="slidenum">
              <a:rPr lang="en-US" altLang="en-US"/>
              <a:pPr/>
              <a:t>73</a:t>
            </a:fld>
            <a:endParaRPr lang="en-US" altLang="en-US"/>
          </a:p>
        </p:txBody>
      </p:sp>
      <p:sp>
        <p:nvSpPr>
          <p:cNvPr id="80899" name="Rectangle 4"/>
          <p:cNvSpPr>
            <a:spLocks noChangeArrowheads="1"/>
          </p:cNvSpPr>
          <p:nvPr/>
        </p:nvSpPr>
        <p:spPr bwMode="auto">
          <a:xfrm>
            <a:off x="304800" y="533400"/>
            <a:ext cx="6172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800" b="1">
                <a:solidFill>
                  <a:srgbClr val="FF0000"/>
                </a:solidFill>
                <a:latin typeface="Nunito sans"/>
              </a:rPr>
              <a:t>Application of stack:</a:t>
            </a:r>
          </a:p>
          <a:p>
            <a:r>
              <a:rPr lang="en-US" altLang="en-US" sz="2800" b="1">
                <a:solidFill>
                  <a:srgbClr val="FF0000"/>
                </a:solidFill>
                <a:latin typeface="Nunito sans"/>
              </a:rPr>
              <a:t>Balanced parentheses using Stack</a:t>
            </a:r>
          </a:p>
        </p:txBody>
      </p:sp>
      <p:sp>
        <p:nvSpPr>
          <p:cNvPr id="80900" name="Rectangle 5"/>
          <p:cNvSpPr>
            <a:spLocks noChangeArrowheads="1"/>
          </p:cNvSpPr>
          <p:nvPr/>
        </p:nvSpPr>
        <p:spPr bwMode="auto">
          <a:xfrm>
            <a:off x="609600" y="1905000"/>
            <a:ext cx="7391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t>Here are some of the balanced and unbalanced expressions:</a:t>
            </a:r>
          </a:p>
        </p:txBody>
      </p:sp>
      <p:pic>
        <p:nvPicPr>
          <p:cNvPr id="80901"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67000"/>
            <a:ext cx="7534275"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99242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DA77A60-0BDB-4F08-9B5A-FABA0AF7B906}" type="slidenum">
              <a:rPr lang="en-US" altLang="en-US"/>
              <a:pPr/>
              <a:t>74</a:t>
            </a:fld>
            <a:endParaRPr lang="en-US" altLang="en-US"/>
          </a:p>
        </p:txBody>
      </p:sp>
      <p:sp>
        <p:nvSpPr>
          <p:cNvPr id="5" name="Rectangle 4"/>
          <p:cNvSpPr/>
          <p:nvPr/>
        </p:nvSpPr>
        <p:spPr>
          <a:xfrm>
            <a:off x="685800" y="457200"/>
            <a:ext cx="8229600" cy="4986338"/>
          </a:xfrm>
          <a:prstGeom prst="rect">
            <a:avLst/>
          </a:prstGeom>
        </p:spPr>
        <p:txBody>
          <a:bodyPr>
            <a:spAutoFit/>
          </a:bodyPr>
          <a:lstStyle/>
          <a:p>
            <a:pPr>
              <a:defRPr/>
            </a:pPr>
            <a:r>
              <a:rPr lang="en-US" dirty="0">
                <a:solidFill>
                  <a:srgbClr val="FF0000"/>
                </a:solidFill>
              </a:rPr>
              <a:t>Steps to find whether a given expression is balanced or unbalanced</a:t>
            </a:r>
          </a:p>
          <a:p>
            <a:pPr>
              <a:defRPr/>
            </a:pPr>
            <a:endParaRPr lang="en-US" dirty="0"/>
          </a:p>
          <a:p>
            <a:pPr>
              <a:defRPr/>
            </a:pPr>
            <a:endParaRPr lang="en-US" dirty="0"/>
          </a:p>
          <a:p>
            <a:pPr marL="342900" indent="-342900">
              <a:buFont typeface="+mj-lt"/>
              <a:buAutoNum type="arabicPeriod"/>
              <a:defRPr/>
            </a:pPr>
            <a:r>
              <a:rPr lang="en-US" sz="2400" dirty="0"/>
              <a:t>Input the expression and put it in a character stack.</a:t>
            </a:r>
          </a:p>
          <a:p>
            <a:pPr marL="342900" indent="-342900">
              <a:buFont typeface="+mj-lt"/>
              <a:buAutoNum type="arabicPeriod"/>
              <a:defRPr/>
            </a:pPr>
            <a:r>
              <a:rPr lang="en-US" sz="2400" dirty="0"/>
              <a:t>Scan the characters from the expression one by one.</a:t>
            </a:r>
          </a:p>
          <a:p>
            <a:pPr marL="342900" indent="-342900">
              <a:buFont typeface="+mj-lt"/>
              <a:buAutoNum type="arabicPeriod"/>
              <a:defRPr/>
            </a:pPr>
            <a:r>
              <a:rPr lang="en-US" sz="2400" dirty="0"/>
              <a:t>If the scanned character is a starting bracket ( ‘ ( ‘ or ‘ { ‘ or ‘ [ ‘), then push it to the stack.</a:t>
            </a:r>
          </a:p>
          <a:p>
            <a:pPr marL="342900" indent="-342900">
              <a:buFont typeface="+mj-lt"/>
              <a:buAutoNum type="arabicPeriod"/>
              <a:defRPr/>
            </a:pPr>
            <a:r>
              <a:rPr lang="en-US" sz="2400" dirty="0"/>
              <a:t>If the scanned character is a closing bracket ( ‘ ) ’ or ‘ } ’ or ‘ ] ’ ), then pop from the stack and if the popped character is the equivalent starting bracket, then proceed. Else, the expression is unbalanced.</a:t>
            </a:r>
          </a:p>
          <a:p>
            <a:pPr marL="342900" indent="-342900">
              <a:buFont typeface="+mj-lt"/>
              <a:buAutoNum type="arabicPeriod"/>
              <a:defRPr/>
            </a:pPr>
            <a:r>
              <a:rPr lang="en-US" sz="2400" dirty="0"/>
              <a:t> After scanning all the characters from the expression, if there is any parenthesis found in the stack or if the stack is not empty, then the expression is unbalanced.</a:t>
            </a:r>
          </a:p>
        </p:txBody>
      </p:sp>
    </p:spTree>
    <p:extLst>
      <p:ext uri="{BB962C8B-B14F-4D97-AF65-F5344CB8AC3E}">
        <p14:creationId xmlns:p14="http://schemas.microsoft.com/office/powerpoint/2010/main" val="27503637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endParaRPr lang="en-US" altLang="en-US" smtClean="0"/>
          </a:p>
        </p:txBody>
      </p:sp>
      <p:sp>
        <p:nvSpPr>
          <p:cNvPr id="82947" name="Content Placeholder 2"/>
          <p:cNvSpPr>
            <a:spLocks noGrp="1"/>
          </p:cNvSpPr>
          <p:nvPr>
            <p:ph idx="1"/>
          </p:nvPr>
        </p:nvSpPr>
        <p:spPr/>
        <p:txBody>
          <a:bodyPr/>
          <a:lstStyle/>
          <a:p>
            <a:endParaRPr lang="en-US" altLang="en-US" smtClean="0"/>
          </a:p>
        </p:txBody>
      </p:sp>
      <p:sp>
        <p:nvSpPr>
          <p:cNvPr id="82948" name="Slide Number Placeholder 3"/>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45E6DD78-C52D-4141-B7D7-6F2E1EE34C8C}" type="slidenum">
              <a:rPr lang="en-US" altLang="en-US"/>
              <a:pPr/>
              <a:t>75</a:t>
            </a:fld>
            <a:endParaRPr lang="en-US" altLang="en-US"/>
          </a:p>
        </p:txBody>
      </p:sp>
      <p:pic>
        <p:nvPicPr>
          <p:cNvPr id="8294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7263" y="-2538413"/>
            <a:ext cx="11058526" cy="1193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18885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5791200"/>
          </a:xfrm>
        </p:spPr>
        <p:txBody>
          <a:bodyPr>
            <a:normAutofit fontScale="92500" lnSpcReduction="20000"/>
          </a:bodyPr>
          <a:lstStyle/>
          <a:p>
            <a:pPr marL="0" indent="0">
              <a:buNone/>
            </a:pPr>
            <a:r>
              <a:rPr lang="en-US" sz="2800" b="1" dirty="0" smtClean="0">
                <a:solidFill>
                  <a:srgbClr val="FF0000"/>
                </a:solidFill>
                <a:latin typeface="Times New Roman" pitchFamily="18" charset="0"/>
                <a:cs typeface="Times New Roman" pitchFamily="18" charset="0"/>
              </a:rPr>
              <a:t>Stack in function calls</a:t>
            </a:r>
          </a:p>
          <a:p>
            <a:r>
              <a:rPr lang="en-US" sz="2800" b="1" dirty="0">
                <a:latin typeface="Times New Roman" pitchFamily="18" charset="0"/>
                <a:cs typeface="Times New Roman" pitchFamily="18" charset="0"/>
              </a:rPr>
              <a:t>Program Stack:</a:t>
            </a:r>
            <a:r>
              <a:rPr lang="en-US" sz="2800" dirty="0">
                <a:latin typeface="Times New Roman" pitchFamily="18" charset="0"/>
                <a:cs typeface="Times New Roman" pitchFamily="18" charset="0"/>
              </a:rPr>
              <a:t> Program Stack is the stack which holds all the function calls, with bottom elements as the main function. </a:t>
            </a:r>
            <a:endParaRPr lang="en-US" sz="2800" dirty="0" smtClean="0">
              <a:latin typeface="Times New Roman" pitchFamily="18" charset="0"/>
              <a:cs typeface="Times New Roman" pitchFamily="18" charset="0"/>
            </a:endParaRPr>
          </a:p>
          <a:p>
            <a:r>
              <a:rPr lang="en-US" sz="2800" b="1" dirty="0">
                <a:latin typeface="Times New Roman" pitchFamily="18" charset="0"/>
                <a:cs typeface="Times New Roman" pitchFamily="18" charset="0"/>
              </a:rPr>
              <a:t>Stack Frame:</a:t>
            </a:r>
            <a:r>
              <a:rPr lang="en-US" sz="2800" dirty="0">
                <a:latin typeface="Times New Roman" pitchFamily="18" charset="0"/>
                <a:cs typeface="Times New Roman" pitchFamily="18" charset="0"/>
              </a:rPr>
              <a:t> Stack Frame is actually a buffer memory that is an element of program stack and has data of the called function </a:t>
            </a:r>
            <a:r>
              <a:rPr lang="en-US" sz="2800" dirty="0" err="1" smtClean="0">
                <a:latin typeface="Times New Roman" pitchFamily="18" charset="0"/>
                <a:cs typeface="Times New Roman" pitchFamily="18" charset="0"/>
              </a:rPr>
              <a:t>ie</a:t>
            </a:r>
            <a:endParaRPr lang="en-US" sz="2800" dirty="0" smtClean="0">
              <a:latin typeface="Times New Roman" pitchFamily="18" charset="0"/>
              <a:cs typeface="Times New Roman" pitchFamily="18" charset="0"/>
            </a:endParaRPr>
          </a:p>
          <a:p>
            <a:pPr lvl="1"/>
            <a:r>
              <a:rPr lang="en-US" dirty="0" smtClean="0">
                <a:solidFill>
                  <a:srgbClr val="FF0000"/>
                </a:solidFill>
                <a:latin typeface="Times New Roman" pitchFamily="18" charset="0"/>
                <a:cs typeface="Times New Roman" pitchFamily="18" charset="0"/>
              </a:rPr>
              <a:t>Return </a:t>
            </a:r>
            <a:r>
              <a:rPr lang="en-US" dirty="0">
                <a:solidFill>
                  <a:srgbClr val="FF0000"/>
                </a:solidFill>
                <a:latin typeface="Times New Roman" pitchFamily="18" charset="0"/>
                <a:cs typeface="Times New Roman" pitchFamily="18" charset="0"/>
              </a:rPr>
              <a:t>Address</a:t>
            </a:r>
          </a:p>
          <a:p>
            <a:pPr lvl="1"/>
            <a:r>
              <a:rPr lang="en-US" dirty="0">
                <a:solidFill>
                  <a:srgbClr val="FF0000"/>
                </a:solidFill>
                <a:latin typeface="Times New Roman" pitchFamily="18" charset="0"/>
                <a:cs typeface="Times New Roman" pitchFamily="18" charset="0"/>
              </a:rPr>
              <a:t>Input Parameter</a:t>
            </a:r>
          </a:p>
          <a:p>
            <a:pPr lvl="1"/>
            <a:r>
              <a:rPr lang="en-US" dirty="0">
                <a:solidFill>
                  <a:srgbClr val="FF0000"/>
                </a:solidFill>
                <a:latin typeface="Times New Roman" pitchFamily="18" charset="0"/>
                <a:cs typeface="Times New Roman" pitchFamily="18" charset="0"/>
              </a:rPr>
              <a:t>Local </a:t>
            </a:r>
            <a:r>
              <a:rPr lang="en-US" dirty="0" smtClean="0">
                <a:solidFill>
                  <a:srgbClr val="FF0000"/>
                </a:solidFill>
                <a:latin typeface="Times New Roman" pitchFamily="18" charset="0"/>
                <a:cs typeface="Times New Roman" pitchFamily="18" charset="0"/>
              </a:rPr>
              <a:t>Variables</a:t>
            </a:r>
          </a:p>
          <a:p>
            <a:pPr lvl="1"/>
            <a:endParaRPr lang="en-US" dirty="0">
              <a:solidFill>
                <a:srgbClr val="FF0000"/>
              </a:solidFill>
              <a:latin typeface="Times New Roman" pitchFamily="18" charset="0"/>
              <a:cs typeface="Times New Roman" pitchFamily="18" charset="0"/>
            </a:endParaRPr>
          </a:p>
          <a:p>
            <a:r>
              <a:rPr lang="en-US" dirty="0">
                <a:latin typeface="Times New Roman" pitchFamily="18" charset="0"/>
                <a:cs typeface="Times New Roman" pitchFamily="18" charset="0"/>
              </a:rPr>
              <a:t>whenever a function is called a </a:t>
            </a:r>
            <a:r>
              <a:rPr lang="en-US" dirty="0">
                <a:solidFill>
                  <a:srgbClr val="FF0000"/>
                </a:solidFill>
                <a:latin typeface="Times New Roman" pitchFamily="18" charset="0"/>
                <a:cs typeface="Times New Roman" pitchFamily="18" charset="0"/>
              </a:rPr>
              <a:t>new stack frame </a:t>
            </a:r>
            <a:r>
              <a:rPr lang="en-US" dirty="0">
                <a:latin typeface="Times New Roman" pitchFamily="18" charset="0"/>
                <a:cs typeface="Times New Roman" pitchFamily="18" charset="0"/>
              </a:rPr>
              <a:t>is created with all the function’s data and this </a:t>
            </a:r>
            <a:r>
              <a:rPr lang="en-US" b="1" dirty="0">
                <a:solidFill>
                  <a:srgbClr val="FF0000"/>
                </a:solidFill>
                <a:latin typeface="Times New Roman" pitchFamily="18" charset="0"/>
                <a:cs typeface="Times New Roman" pitchFamily="18" charset="0"/>
              </a:rPr>
              <a:t>stack frame is pushed in the program stack</a:t>
            </a:r>
          </a:p>
          <a:p>
            <a:endParaRPr lang="en-US" b="1" dirty="0">
              <a:solidFill>
                <a:srgbClr val="FF0000"/>
              </a:solidFill>
            </a:endParaRPr>
          </a:p>
        </p:txBody>
      </p:sp>
    </p:spTree>
    <p:extLst>
      <p:ext uri="{BB962C8B-B14F-4D97-AF65-F5344CB8AC3E}">
        <p14:creationId xmlns:p14="http://schemas.microsoft.com/office/powerpoint/2010/main" val="14303499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4525963"/>
          </a:xfrm>
        </p:spPr>
        <p:txBody>
          <a:bodyPr/>
          <a:lstStyle/>
          <a:p>
            <a:pPr marL="0" indent="0">
              <a:buNone/>
            </a:pPr>
            <a:r>
              <a:rPr lang="en-US" sz="2400" b="1" dirty="0">
                <a:latin typeface="Times New Roman" pitchFamily="18" charset="0"/>
                <a:cs typeface="Times New Roman" pitchFamily="18" charset="0"/>
              </a:rPr>
              <a:t>Series of operations when we call a function:</a:t>
            </a:r>
          </a:p>
          <a:p>
            <a:pPr marL="0" indent="0">
              <a:buNone/>
            </a:pPr>
            <a:r>
              <a:rPr lang="en-US" sz="2400" dirty="0">
                <a:latin typeface="Times New Roman" pitchFamily="18" charset="0"/>
                <a:cs typeface="Times New Roman" pitchFamily="18" charset="0"/>
              </a:rPr>
              <a:t> </a:t>
            </a:r>
          </a:p>
          <a:p>
            <a:pPr marL="857250" lvl="1" indent="-457200">
              <a:buFont typeface="+mj-lt"/>
              <a:buAutoNum type="arabicPeriod"/>
            </a:pPr>
            <a:r>
              <a:rPr lang="en-US" dirty="0">
                <a:latin typeface="Times New Roman" pitchFamily="18" charset="0"/>
                <a:cs typeface="Times New Roman" pitchFamily="18" charset="0"/>
              </a:rPr>
              <a:t>Stack Frame is pushed into stack.</a:t>
            </a:r>
          </a:p>
          <a:p>
            <a:pPr marL="857250" lvl="1" indent="-457200">
              <a:buFont typeface="+mj-lt"/>
              <a:buAutoNum type="arabicPeriod"/>
            </a:pPr>
            <a:r>
              <a:rPr lang="en-US" dirty="0">
                <a:latin typeface="Times New Roman" pitchFamily="18" charset="0"/>
                <a:cs typeface="Times New Roman" pitchFamily="18" charset="0"/>
              </a:rPr>
              <a:t>Sub-routine instructions are executed.</a:t>
            </a:r>
          </a:p>
          <a:p>
            <a:pPr marL="857250" lvl="1" indent="-457200">
              <a:buFont typeface="+mj-lt"/>
              <a:buAutoNum type="arabicPeriod"/>
            </a:pPr>
            <a:r>
              <a:rPr lang="en-US" dirty="0">
                <a:latin typeface="Times New Roman" pitchFamily="18" charset="0"/>
                <a:cs typeface="Times New Roman" pitchFamily="18" charset="0"/>
              </a:rPr>
              <a:t>Stack Frame is popped from the stack.</a:t>
            </a:r>
          </a:p>
          <a:p>
            <a:pPr marL="857250" lvl="1" indent="-457200">
              <a:buFont typeface="+mj-lt"/>
              <a:buAutoNum type="arabicPeriod"/>
            </a:pPr>
            <a:r>
              <a:rPr lang="en-US" dirty="0">
                <a:latin typeface="Times New Roman" pitchFamily="18" charset="0"/>
                <a:cs typeface="Times New Roman" pitchFamily="18" charset="0"/>
              </a:rPr>
              <a:t>Now Program Counter is holding the return address.</a:t>
            </a:r>
          </a:p>
          <a:p>
            <a:endParaRPr lang="en-US" dirty="0"/>
          </a:p>
        </p:txBody>
      </p:sp>
    </p:spTree>
    <p:extLst>
      <p:ext uri="{BB962C8B-B14F-4D97-AF65-F5344CB8AC3E}">
        <p14:creationId xmlns:p14="http://schemas.microsoft.com/office/powerpoint/2010/main" val="32543170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EA848BDE-B32A-418B-951A-B4322468ADB5}" type="slidenum">
              <a:rPr lang="en-US" altLang="en-US"/>
              <a:pPr/>
              <a:t>78</a:t>
            </a:fld>
            <a:endParaRPr lang="en-US" altLang="en-US"/>
          </a:p>
        </p:txBody>
      </p:sp>
      <p:sp>
        <p:nvSpPr>
          <p:cNvPr id="83971" name="Rectangle 2"/>
          <p:cNvSpPr>
            <a:spLocks noGrp="1" noChangeArrowheads="1"/>
          </p:cNvSpPr>
          <p:nvPr>
            <p:ph type="ctrTitle"/>
          </p:nvPr>
        </p:nvSpPr>
        <p:spPr>
          <a:xfrm>
            <a:off x="685800" y="2130425"/>
            <a:ext cx="7772400" cy="1470025"/>
          </a:xfrm>
        </p:spPr>
        <p:txBody>
          <a:bodyPr anchor="ctr"/>
          <a:lstStyle/>
          <a:p>
            <a:r>
              <a:rPr lang="en-US" altLang="en-US" sz="4400" smtClean="0"/>
              <a:t>Queue</a:t>
            </a:r>
          </a:p>
        </p:txBody>
      </p:sp>
    </p:spTree>
    <p:extLst>
      <p:ext uri="{BB962C8B-B14F-4D97-AF65-F5344CB8AC3E}">
        <p14:creationId xmlns:p14="http://schemas.microsoft.com/office/powerpoint/2010/main" val="203935634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B958DFA-14D0-47BC-97CF-C2A31C253DB3}" type="slidenum">
              <a:rPr lang="en-US" altLang="en-US"/>
              <a:pPr/>
              <a:t>79</a:t>
            </a:fld>
            <a:endParaRPr lang="en-US" altLang="en-US"/>
          </a:p>
        </p:txBody>
      </p:sp>
      <p:sp>
        <p:nvSpPr>
          <p:cNvPr id="84995" name="Rectangle 2"/>
          <p:cNvSpPr>
            <a:spLocks noGrp="1" noChangeArrowheads="1"/>
          </p:cNvSpPr>
          <p:nvPr>
            <p:ph type="title"/>
          </p:nvPr>
        </p:nvSpPr>
        <p:spPr>
          <a:xfrm>
            <a:off x="457200" y="274638"/>
            <a:ext cx="8229600" cy="334962"/>
          </a:xfrm>
        </p:spPr>
        <p:txBody>
          <a:bodyPr>
            <a:normAutofit fontScale="90000"/>
          </a:bodyPr>
          <a:lstStyle/>
          <a:p>
            <a:r>
              <a:rPr lang="en-US" altLang="en-US" sz="4000" smtClean="0"/>
              <a:t>Queue  </a:t>
            </a:r>
          </a:p>
        </p:txBody>
      </p:sp>
      <p:sp>
        <p:nvSpPr>
          <p:cNvPr id="84996" name="Rectangle 3"/>
          <p:cNvSpPr>
            <a:spLocks noGrp="1" noChangeArrowheads="1"/>
          </p:cNvSpPr>
          <p:nvPr>
            <p:ph type="body" idx="1"/>
          </p:nvPr>
        </p:nvSpPr>
        <p:spPr>
          <a:xfrm>
            <a:off x="457200" y="914400"/>
            <a:ext cx="8229600" cy="5638800"/>
          </a:xfrm>
        </p:spPr>
        <p:txBody>
          <a:bodyPr/>
          <a:lstStyle/>
          <a:p>
            <a:r>
              <a:rPr lang="en-US" altLang="en-US" sz="2400" smtClean="0"/>
              <a:t>Is an ordered collection of items from which items may be </a:t>
            </a:r>
            <a:r>
              <a:rPr lang="en-US" altLang="en-US" sz="2400" b="1" smtClean="0"/>
              <a:t>deleted at one end</a:t>
            </a:r>
            <a:r>
              <a:rPr lang="en-US" altLang="en-US" sz="2400" smtClean="0"/>
              <a:t> (called </a:t>
            </a:r>
            <a:r>
              <a:rPr lang="en-US" altLang="en-US" sz="2400" b="1" smtClean="0"/>
              <a:t>front</a:t>
            </a:r>
            <a:r>
              <a:rPr lang="en-US" altLang="en-US" sz="2400" smtClean="0"/>
              <a:t> of the queue) and into which items may be </a:t>
            </a:r>
            <a:r>
              <a:rPr lang="en-US" altLang="en-US" sz="2400" b="1" smtClean="0"/>
              <a:t>inserted at the other end</a:t>
            </a:r>
            <a:r>
              <a:rPr lang="en-US" altLang="en-US" sz="2400" smtClean="0"/>
              <a:t> (called the </a:t>
            </a:r>
            <a:r>
              <a:rPr lang="en-US" altLang="en-US" sz="2400" b="1" smtClean="0"/>
              <a:t>rear</a:t>
            </a:r>
            <a:r>
              <a:rPr lang="en-US" altLang="en-US" sz="2400" smtClean="0"/>
              <a:t> of the queue)</a:t>
            </a:r>
          </a:p>
          <a:p>
            <a:endParaRPr lang="en-US" altLang="en-US" sz="2400" smtClean="0"/>
          </a:p>
          <a:p>
            <a:r>
              <a:rPr lang="en-US" altLang="en-US" sz="2400" smtClean="0"/>
              <a:t>That is, it is a data structure that has access to its data at the front and rear</a:t>
            </a:r>
          </a:p>
          <a:p>
            <a:endParaRPr lang="en-US" altLang="en-US" sz="2400" smtClean="0"/>
          </a:p>
          <a:p>
            <a:endParaRPr lang="en-US" altLang="en-US" sz="2400" smtClean="0"/>
          </a:p>
        </p:txBody>
      </p:sp>
    </p:spTree>
    <p:extLst>
      <p:ext uri="{BB962C8B-B14F-4D97-AF65-F5344CB8AC3E}">
        <p14:creationId xmlns:p14="http://schemas.microsoft.com/office/powerpoint/2010/main" val="2799207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334962"/>
          </a:xfrm>
        </p:spPr>
        <p:txBody>
          <a:bodyPr>
            <a:normAutofit fontScale="90000"/>
          </a:bodyPr>
          <a:lstStyle/>
          <a:p>
            <a:pPr eaLnBrk="1" hangingPunct="1"/>
            <a:r>
              <a:rPr lang="en-US" altLang="en-US" sz="4000" smtClean="0"/>
              <a:t>Stack</a:t>
            </a:r>
          </a:p>
        </p:txBody>
      </p:sp>
      <p:sp>
        <p:nvSpPr>
          <p:cNvPr id="29699" name="Rectangle 3"/>
          <p:cNvSpPr>
            <a:spLocks noGrp="1" noChangeArrowheads="1"/>
          </p:cNvSpPr>
          <p:nvPr>
            <p:ph type="body" idx="1"/>
          </p:nvPr>
        </p:nvSpPr>
        <p:spPr>
          <a:xfrm>
            <a:off x="457200" y="1066800"/>
            <a:ext cx="8229600" cy="5059363"/>
          </a:xfrm>
        </p:spPr>
        <p:txBody>
          <a:bodyPr/>
          <a:lstStyle/>
          <a:p>
            <a:pPr eaLnBrk="1" hangingPunct="1"/>
            <a:r>
              <a:rPr lang="en-US" altLang="en-US" sz="2400" smtClean="0"/>
              <a:t>Other names used for stacks</a:t>
            </a:r>
          </a:p>
          <a:p>
            <a:pPr lvl="1" eaLnBrk="1" hangingPunct="1"/>
            <a:endParaRPr lang="en-US" altLang="en-US" sz="2400" smtClean="0"/>
          </a:p>
          <a:p>
            <a:pPr lvl="1" eaLnBrk="1" hangingPunct="1"/>
            <a:r>
              <a:rPr lang="en-US" altLang="en-US" sz="2400" smtClean="0"/>
              <a:t>Piles</a:t>
            </a:r>
          </a:p>
          <a:p>
            <a:pPr lvl="1" eaLnBrk="1" hangingPunct="1"/>
            <a:endParaRPr lang="en-US" altLang="en-US" sz="2400" smtClean="0"/>
          </a:p>
          <a:p>
            <a:pPr lvl="1" eaLnBrk="1" hangingPunct="1"/>
            <a:r>
              <a:rPr lang="en-US" altLang="en-US" sz="2400" smtClean="0"/>
              <a:t>Push down lists</a:t>
            </a:r>
          </a:p>
          <a:p>
            <a:pPr eaLnBrk="1" hangingPunct="1"/>
            <a:endParaRPr lang="en-US" altLang="en-US" sz="2400" smtClean="0"/>
          </a:p>
          <a:p>
            <a:pPr eaLnBrk="1" hangingPunct="1"/>
            <a:r>
              <a:rPr lang="en-US" altLang="en-US" sz="2400" smtClean="0"/>
              <a:t>A stack has many applications in computer science</a:t>
            </a:r>
          </a:p>
          <a:p>
            <a:pPr lvl="1" eaLnBrk="1" hangingPunct="1"/>
            <a:endParaRPr lang="en-US" altLang="en-US" sz="2400" smtClean="0"/>
          </a:p>
          <a:p>
            <a:pPr lvl="1" eaLnBrk="1" hangingPunct="1"/>
            <a:r>
              <a:rPr lang="en-US" altLang="en-US" sz="2400" smtClean="0"/>
              <a:t>To be addressed later</a:t>
            </a:r>
          </a:p>
        </p:txBody>
      </p:sp>
      <p:sp>
        <p:nvSpPr>
          <p:cNvPr id="29700"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1D476E6F-1643-4109-8E29-E0B352ACB596}" type="slidenum">
              <a:rPr lang="en-US" altLang="en-US"/>
              <a:pPr/>
              <a:t>8</a:t>
            </a:fld>
            <a:endParaRPr lang="en-US" altLang="en-US"/>
          </a:p>
        </p:txBody>
      </p:sp>
    </p:spTree>
    <p:extLst>
      <p:ext uri="{BB962C8B-B14F-4D97-AF65-F5344CB8AC3E}">
        <p14:creationId xmlns:p14="http://schemas.microsoft.com/office/powerpoint/2010/main" val="168415145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E5179DA7-816F-43BF-B440-8B8215BDBCEA}" type="slidenum">
              <a:rPr lang="en-US" altLang="en-US"/>
              <a:pPr/>
              <a:t>80</a:t>
            </a:fld>
            <a:endParaRPr lang="en-US" altLang="en-US"/>
          </a:p>
        </p:txBody>
      </p:sp>
      <p:sp>
        <p:nvSpPr>
          <p:cNvPr id="86019" name="Rectangle 2"/>
          <p:cNvSpPr>
            <a:spLocks noGrp="1" noChangeArrowheads="1"/>
          </p:cNvSpPr>
          <p:nvPr>
            <p:ph type="title"/>
          </p:nvPr>
        </p:nvSpPr>
        <p:spPr>
          <a:xfrm>
            <a:off x="457200" y="274638"/>
            <a:ext cx="8229600" cy="411162"/>
          </a:xfrm>
        </p:spPr>
        <p:txBody>
          <a:bodyPr>
            <a:normAutofit fontScale="90000"/>
          </a:bodyPr>
          <a:lstStyle/>
          <a:p>
            <a:r>
              <a:rPr lang="en-US" altLang="en-US" sz="4000" smtClean="0"/>
              <a:t>Queue</a:t>
            </a:r>
          </a:p>
        </p:txBody>
      </p:sp>
      <p:sp>
        <p:nvSpPr>
          <p:cNvPr id="86020" name="Rectangle 3"/>
          <p:cNvSpPr>
            <a:spLocks noGrp="1" noChangeArrowheads="1"/>
          </p:cNvSpPr>
          <p:nvPr>
            <p:ph type="body" idx="1"/>
          </p:nvPr>
        </p:nvSpPr>
        <p:spPr>
          <a:xfrm>
            <a:off x="457200" y="838200"/>
            <a:ext cx="8229600" cy="5638800"/>
          </a:xfrm>
        </p:spPr>
        <p:txBody>
          <a:bodyPr/>
          <a:lstStyle/>
          <a:p>
            <a:r>
              <a:rPr lang="en-US" altLang="en-US" sz="2400" smtClean="0"/>
              <a:t>It is a First-In-First-Out (FIFO) data structure </a:t>
            </a:r>
          </a:p>
          <a:p>
            <a:pPr lvl="1"/>
            <a:endParaRPr lang="en-US" altLang="en-US" sz="2400" smtClean="0"/>
          </a:p>
          <a:p>
            <a:pPr lvl="1"/>
            <a:r>
              <a:rPr lang="en-US" altLang="en-US" sz="2400" smtClean="0"/>
              <a:t>That is, the first element inserted into a queue is the first element to be removed</a:t>
            </a:r>
          </a:p>
          <a:p>
            <a:pPr lvl="1"/>
            <a:endParaRPr lang="en-US" altLang="en-US" sz="2400" smtClean="0"/>
          </a:p>
          <a:p>
            <a:pPr lvl="1"/>
            <a:r>
              <a:rPr lang="en-US" altLang="en-US" sz="2400" smtClean="0"/>
              <a:t>The order in which elements enter a queue is the order in which they leave</a:t>
            </a:r>
          </a:p>
          <a:p>
            <a:pPr lvl="1"/>
            <a:endParaRPr lang="en-US" altLang="en-US" sz="2400" smtClean="0"/>
          </a:p>
          <a:p>
            <a:pPr lvl="1"/>
            <a:r>
              <a:rPr lang="en-US" altLang="en-US" sz="2400" smtClean="0"/>
              <a:t>This is in contrast with the queue</a:t>
            </a:r>
          </a:p>
        </p:txBody>
      </p:sp>
    </p:spTree>
    <p:extLst>
      <p:ext uri="{BB962C8B-B14F-4D97-AF65-F5344CB8AC3E}">
        <p14:creationId xmlns:p14="http://schemas.microsoft.com/office/powerpoint/2010/main" val="82101064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12E176A5-05FD-4279-90F7-32ECF08AC8A8}" type="slidenum">
              <a:rPr lang="en-US" altLang="en-US"/>
              <a:pPr/>
              <a:t>81</a:t>
            </a:fld>
            <a:endParaRPr lang="en-US" altLang="en-US"/>
          </a:p>
        </p:txBody>
      </p:sp>
      <p:sp>
        <p:nvSpPr>
          <p:cNvPr id="87043" name="Rectangle 2"/>
          <p:cNvSpPr>
            <a:spLocks noGrp="1" noChangeArrowheads="1"/>
          </p:cNvSpPr>
          <p:nvPr>
            <p:ph type="title"/>
          </p:nvPr>
        </p:nvSpPr>
        <p:spPr>
          <a:xfrm>
            <a:off x="457200" y="274638"/>
            <a:ext cx="8229600" cy="334962"/>
          </a:xfrm>
        </p:spPr>
        <p:txBody>
          <a:bodyPr>
            <a:normAutofit fontScale="90000"/>
          </a:bodyPr>
          <a:lstStyle/>
          <a:p>
            <a:r>
              <a:rPr lang="en-US" altLang="en-US" sz="4000" smtClean="0"/>
              <a:t>Queue</a:t>
            </a:r>
          </a:p>
        </p:txBody>
      </p:sp>
      <p:sp>
        <p:nvSpPr>
          <p:cNvPr id="87044" name="Rectangle 3"/>
          <p:cNvSpPr>
            <a:spLocks noGrp="1" noChangeArrowheads="1"/>
          </p:cNvSpPr>
          <p:nvPr>
            <p:ph type="body" idx="1"/>
          </p:nvPr>
        </p:nvSpPr>
        <p:spPr>
          <a:xfrm>
            <a:off x="457200" y="914400"/>
            <a:ext cx="8229600" cy="5486400"/>
          </a:xfrm>
        </p:spPr>
        <p:txBody>
          <a:bodyPr/>
          <a:lstStyle/>
          <a:p>
            <a:r>
              <a:rPr lang="en-US" altLang="en-US" sz="2800" smtClean="0">
                <a:latin typeface="Times New Roman" pitchFamily="18" charset="0"/>
              </a:rPr>
              <a:t>Examples of a queue in the real world</a:t>
            </a:r>
          </a:p>
          <a:p>
            <a:pPr lvl="1"/>
            <a:endParaRPr lang="en-US" altLang="en-US" sz="2400" smtClean="0">
              <a:latin typeface="Times New Roman" pitchFamily="18" charset="0"/>
            </a:endParaRPr>
          </a:p>
          <a:p>
            <a:pPr lvl="1"/>
            <a:r>
              <a:rPr lang="en-US" altLang="en-US" sz="2400" smtClean="0">
                <a:latin typeface="Times New Roman" pitchFamily="18" charset="0"/>
              </a:rPr>
              <a:t> people waiting in line at the bank form a queue where the first person in line is the first person to be waited on</a:t>
            </a:r>
          </a:p>
          <a:p>
            <a:pPr lvl="1"/>
            <a:endParaRPr lang="en-US" altLang="en-US" sz="2400" smtClean="0">
              <a:latin typeface="Times New Roman" pitchFamily="18" charset="0"/>
            </a:endParaRPr>
          </a:p>
          <a:p>
            <a:pPr lvl="1"/>
            <a:r>
              <a:rPr lang="en-US" altLang="en-US" sz="2400" smtClean="0">
                <a:latin typeface="Times New Roman" pitchFamily="18" charset="0"/>
              </a:rPr>
              <a:t>A line at the bus stop</a:t>
            </a:r>
          </a:p>
          <a:p>
            <a:pPr lvl="1"/>
            <a:endParaRPr lang="en-US" altLang="en-US" sz="2400" smtClean="0">
              <a:latin typeface="Times New Roman" pitchFamily="18" charset="0"/>
            </a:endParaRPr>
          </a:p>
          <a:p>
            <a:pPr lvl="1"/>
            <a:r>
              <a:rPr lang="en-US" altLang="en-US" sz="2400" smtClean="0">
                <a:latin typeface="Times New Roman" pitchFamily="18" charset="0"/>
              </a:rPr>
              <a:t>Automobiles waiting to pass through an intersection (form a queue) in which the first car in line is the first car through</a:t>
            </a:r>
          </a:p>
          <a:p>
            <a:pPr lvl="1"/>
            <a:endParaRPr lang="en-US" altLang="en-US" sz="2400" smtClean="0">
              <a:latin typeface="Times New Roman" pitchFamily="18" charset="0"/>
            </a:endParaRPr>
          </a:p>
          <a:p>
            <a:pPr lvl="1"/>
            <a:r>
              <a:rPr lang="en-US" altLang="en-US" sz="2400" smtClean="0">
                <a:latin typeface="Times New Roman" pitchFamily="18" charset="0"/>
              </a:rPr>
              <a:t>A group of cars waiting at  a tool booth  </a:t>
            </a:r>
          </a:p>
        </p:txBody>
      </p:sp>
    </p:spTree>
    <p:extLst>
      <p:ext uri="{BB962C8B-B14F-4D97-AF65-F5344CB8AC3E}">
        <p14:creationId xmlns:p14="http://schemas.microsoft.com/office/powerpoint/2010/main" val="13171347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4757454A-1346-4FA9-9E32-0396DCBD84E2}" type="slidenum">
              <a:rPr lang="en-US" altLang="en-US"/>
              <a:pPr/>
              <a:t>82</a:t>
            </a:fld>
            <a:endParaRPr lang="en-US" altLang="en-US"/>
          </a:p>
        </p:txBody>
      </p:sp>
      <p:sp>
        <p:nvSpPr>
          <p:cNvPr id="88067" name="Rectangle 2"/>
          <p:cNvSpPr>
            <a:spLocks noGrp="1" noChangeArrowheads="1"/>
          </p:cNvSpPr>
          <p:nvPr>
            <p:ph type="title"/>
          </p:nvPr>
        </p:nvSpPr>
        <p:spPr>
          <a:xfrm>
            <a:off x="457200" y="274638"/>
            <a:ext cx="8229600" cy="411162"/>
          </a:xfrm>
        </p:spPr>
        <p:txBody>
          <a:bodyPr>
            <a:normAutofit fontScale="90000"/>
          </a:bodyPr>
          <a:lstStyle/>
          <a:p>
            <a:r>
              <a:rPr lang="en-US" altLang="en-US" sz="4000" smtClean="0"/>
              <a:t>Queue</a:t>
            </a:r>
          </a:p>
        </p:txBody>
      </p:sp>
      <p:sp>
        <p:nvSpPr>
          <p:cNvPr id="88068" name="Rectangle 3"/>
          <p:cNvSpPr>
            <a:spLocks noGrp="1" noChangeArrowheads="1"/>
          </p:cNvSpPr>
          <p:nvPr>
            <p:ph type="body" idx="1"/>
          </p:nvPr>
        </p:nvSpPr>
        <p:spPr>
          <a:xfrm>
            <a:off x="457200" y="838200"/>
            <a:ext cx="8229600" cy="5715000"/>
          </a:xfrm>
        </p:spPr>
        <p:txBody>
          <a:bodyPr/>
          <a:lstStyle/>
          <a:p>
            <a:r>
              <a:rPr lang="en-US" altLang="en-US" sz="2400" smtClean="0"/>
              <a:t>Has three primitive operations applied to it</a:t>
            </a:r>
          </a:p>
          <a:p>
            <a:pPr lvl="1"/>
            <a:endParaRPr lang="en-US" altLang="en-US" sz="2400" smtClean="0"/>
          </a:p>
          <a:p>
            <a:pPr lvl="1"/>
            <a:r>
              <a:rPr lang="en-US" altLang="en-US" sz="2400" b="1" smtClean="0"/>
              <a:t>enqueue(q,x)</a:t>
            </a:r>
            <a:r>
              <a:rPr lang="en-US" altLang="en-US" sz="2400" smtClean="0"/>
              <a:t> also called insert(q,x)</a:t>
            </a:r>
          </a:p>
          <a:p>
            <a:pPr lvl="2"/>
            <a:r>
              <a:rPr lang="en-US" altLang="en-US" sz="2000" smtClean="0"/>
              <a:t>Inserts item (data) x at the rear of the queue q</a:t>
            </a:r>
          </a:p>
          <a:p>
            <a:pPr lvl="1"/>
            <a:endParaRPr lang="en-US" altLang="en-US" sz="2400" smtClean="0"/>
          </a:p>
          <a:p>
            <a:pPr lvl="1"/>
            <a:r>
              <a:rPr lang="en-US" altLang="en-US" sz="2400" smtClean="0"/>
              <a:t>X=</a:t>
            </a:r>
            <a:r>
              <a:rPr lang="en-US" altLang="en-US" sz="2400" b="1" smtClean="0"/>
              <a:t>dequeue(q)</a:t>
            </a:r>
            <a:r>
              <a:rPr lang="en-US" altLang="en-US" sz="2400" smtClean="0"/>
              <a:t> also called remove(q)</a:t>
            </a:r>
          </a:p>
          <a:p>
            <a:pPr lvl="2"/>
            <a:r>
              <a:rPr lang="en-US" altLang="en-US" sz="2000" smtClean="0"/>
              <a:t>Deletes the front element (data) from the queue q and sets X to its content</a:t>
            </a:r>
          </a:p>
          <a:p>
            <a:pPr lvl="1"/>
            <a:endParaRPr lang="en-US" altLang="en-US" sz="2400" smtClean="0"/>
          </a:p>
          <a:p>
            <a:pPr lvl="1"/>
            <a:r>
              <a:rPr lang="en-US" altLang="en-US" sz="2400" b="1" smtClean="0"/>
              <a:t>empty(q)</a:t>
            </a:r>
          </a:p>
          <a:p>
            <a:pPr lvl="2"/>
            <a:r>
              <a:rPr lang="en-US" altLang="en-US" sz="2000" smtClean="0"/>
              <a:t>Returns false or true depending on whether or not the queue contains any elements</a:t>
            </a:r>
          </a:p>
          <a:p>
            <a:endParaRPr lang="en-US" altLang="en-US" sz="2800" smtClean="0"/>
          </a:p>
        </p:txBody>
      </p:sp>
    </p:spTree>
    <p:extLst>
      <p:ext uri="{BB962C8B-B14F-4D97-AF65-F5344CB8AC3E}">
        <p14:creationId xmlns:p14="http://schemas.microsoft.com/office/powerpoint/2010/main" val="44910937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B0E06088-1CA7-46F3-9757-A33E97DD93A8}" type="slidenum">
              <a:rPr lang="en-US" altLang="en-US"/>
              <a:pPr/>
              <a:t>83</a:t>
            </a:fld>
            <a:endParaRPr lang="en-US" altLang="en-US"/>
          </a:p>
        </p:txBody>
      </p:sp>
      <p:sp>
        <p:nvSpPr>
          <p:cNvPr id="89091" name="Rectangle 2"/>
          <p:cNvSpPr>
            <a:spLocks noGrp="1" noChangeArrowheads="1"/>
          </p:cNvSpPr>
          <p:nvPr>
            <p:ph type="title"/>
          </p:nvPr>
        </p:nvSpPr>
        <p:spPr>
          <a:xfrm>
            <a:off x="457200" y="274638"/>
            <a:ext cx="8229600" cy="411162"/>
          </a:xfrm>
        </p:spPr>
        <p:txBody>
          <a:bodyPr>
            <a:normAutofit fontScale="90000"/>
          </a:bodyPr>
          <a:lstStyle/>
          <a:p>
            <a:r>
              <a:rPr lang="en-US" altLang="en-US" sz="4000" smtClean="0"/>
              <a:t>Queue</a:t>
            </a:r>
          </a:p>
        </p:txBody>
      </p:sp>
      <p:sp>
        <p:nvSpPr>
          <p:cNvPr id="89092" name="Rectangle 3"/>
          <p:cNvSpPr>
            <a:spLocks noGrp="1" noChangeArrowheads="1"/>
          </p:cNvSpPr>
          <p:nvPr>
            <p:ph type="body" idx="1"/>
          </p:nvPr>
        </p:nvSpPr>
        <p:spPr>
          <a:xfrm>
            <a:off x="457200" y="914400"/>
            <a:ext cx="8229600" cy="5486400"/>
          </a:xfrm>
        </p:spPr>
        <p:txBody>
          <a:bodyPr/>
          <a:lstStyle/>
          <a:p>
            <a:r>
              <a:rPr lang="en-US" altLang="en-US" smtClean="0"/>
              <a:t>Example</a:t>
            </a:r>
          </a:p>
          <a:p>
            <a:pPr lvl="1">
              <a:buFontTx/>
              <a:buNone/>
            </a:pPr>
            <a:r>
              <a:rPr lang="en-US" altLang="en-US" sz="2400" b="1" smtClean="0">
                <a:latin typeface="Times New Roman" pitchFamily="18" charset="0"/>
              </a:rPr>
              <a:t>Operation			Content of queue</a:t>
            </a:r>
          </a:p>
          <a:p>
            <a:pPr lvl="1">
              <a:buFontTx/>
              <a:buNone/>
            </a:pPr>
            <a:r>
              <a:rPr lang="en-US" altLang="en-US" sz="2400" smtClean="0">
                <a:latin typeface="Times New Roman" pitchFamily="18" charset="0"/>
              </a:rPr>
              <a:t>Enqueue(q, B)</a:t>
            </a:r>
          </a:p>
          <a:p>
            <a:pPr lvl="1">
              <a:buFontTx/>
              <a:buNone/>
            </a:pPr>
            <a:r>
              <a:rPr lang="en-US" altLang="en-US" sz="2400" smtClean="0">
                <a:latin typeface="Times New Roman" pitchFamily="18" charset="0"/>
              </a:rPr>
              <a:t>Enqueue(q, C)</a:t>
            </a:r>
          </a:p>
          <a:p>
            <a:pPr lvl="1">
              <a:buFontTx/>
              <a:buNone/>
            </a:pPr>
            <a:r>
              <a:rPr lang="en-US" altLang="en-US" sz="2400" smtClean="0">
                <a:latin typeface="Times New Roman" pitchFamily="18" charset="0"/>
              </a:rPr>
              <a:t>Enqueue(q)</a:t>
            </a:r>
          </a:p>
          <a:p>
            <a:pPr lvl="1">
              <a:buFontTx/>
              <a:buNone/>
            </a:pPr>
            <a:r>
              <a:rPr lang="en-US" altLang="en-US" sz="2400" smtClean="0">
                <a:latin typeface="Times New Roman" pitchFamily="18" charset="0"/>
              </a:rPr>
              <a:t>Enqueue(q, G)</a:t>
            </a:r>
          </a:p>
          <a:p>
            <a:pPr lvl="1">
              <a:buFontTx/>
              <a:buNone/>
            </a:pPr>
            <a:r>
              <a:rPr lang="en-US" altLang="en-US" sz="2400" smtClean="0">
                <a:latin typeface="Times New Roman" pitchFamily="18" charset="0"/>
              </a:rPr>
              <a:t>Enqueue(q, F)</a:t>
            </a:r>
          </a:p>
          <a:p>
            <a:pPr lvl="1">
              <a:buFontTx/>
              <a:buNone/>
            </a:pPr>
            <a:r>
              <a:rPr lang="en-US" altLang="en-US" sz="2400" smtClean="0">
                <a:latin typeface="Times New Roman" pitchFamily="18" charset="0"/>
              </a:rPr>
              <a:t>Enqueue(q)</a:t>
            </a:r>
          </a:p>
          <a:p>
            <a:pPr lvl="1">
              <a:buFontTx/>
              <a:buNone/>
            </a:pPr>
            <a:r>
              <a:rPr lang="en-US" altLang="en-US" sz="2400" smtClean="0">
                <a:latin typeface="Times New Roman" pitchFamily="18" charset="0"/>
              </a:rPr>
              <a:t>Enqueue(q, A)</a:t>
            </a:r>
          </a:p>
          <a:p>
            <a:pPr lvl="1">
              <a:buFontTx/>
              <a:buNone/>
            </a:pPr>
            <a:r>
              <a:rPr lang="en-US" altLang="en-US" sz="2400" smtClean="0">
                <a:latin typeface="Times New Roman" pitchFamily="18" charset="0"/>
              </a:rPr>
              <a:t>Enqueue(q)</a:t>
            </a:r>
          </a:p>
          <a:p>
            <a:endParaRPr lang="en-US" altLang="en-US" sz="2400" smtClean="0">
              <a:latin typeface="Times New Roman" pitchFamily="18" charset="0"/>
            </a:endParaRPr>
          </a:p>
        </p:txBody>
      </p:sp>
    </p:spTree>
    <p:extLst>
      <p:ext uri="{BB962C8B-B14F-4D97-AF65-F5344CB8AC3E}">
        <p14:creationId xmlns:p14="http://schemas.microsoft.com/office/powerpoint/2010/main" val="330460882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9D87C66B-75D0-4D97-9725-5B2682ECCF64}" type="slidenum">
              <a:rPr lang="en-US" altLang="en-US"/>
              <a:pPr/>
              <a:t>84</a:t>
            </a:fld>
            <a:endParaRPr lang="en-US" altLang="en-US"/>
          </a:p>
        </p:txBody>
      </p:sp>
      <p:sp>
        <p:nvSpPr>
          <p:cNvPr id="90115" name="Rectangle 2"/>
          <p:cNvSpPr>
            <a:spLocks noGrp="1" noChangeArrowheads="1"/>
          </p:cNvSpPr>
          <p:nvPr>
            <p:ph type="title"/>
          </p:nvPr>
        </p:nvSpPr>
        <p:spPr>
          <a:xfrm>
            <a:off x="457200" y="274638"/>
            <a:ext cx="8229600" cy="334962"/>
          </a:xfrm>
        </p:spPr>
        <p:txBody>
          <a:bodyPr>
            <a:normAutofit fontScale="90000"/>
          </a:bodyPr>
          <a:lstStyle/>
          <a:p>
            <a:r>
              <a:rPr lang="en-US" altLang="en-US" sz="4000" smtClean="0"/>
              <a:t>Queue</a:t>
            </a:r>
          </a:p>
        </p:txBody>
      </p:sp>
      <p:sp>
        <p:nvSpPr>
          <p:cNvPr id="90116" name="Rectangle 3"/>
          <p:cNvSpPr>
            <a:spLocks noGrp="1" noChangeArrowheads="1"/>
          </p:cNvSpPr>
          <p:nvPr>
            <p:ph type="body" idx="1"/>
          </p:nvPr>
        </p:nvSpPr>
        <p:spPr>
          <a:xfrm>
            <a:off x="457200" y="914400"/>
            <a:ext cx="8229600" cy="5334000"/>
          </a:xfrm>
        </p:spPr>
        <p:txBody>
          <a:bodyPr/>
          <a:lstStyle/>
          <a:p>
            <a:r>
              <a:rPr lang="en-US" altLang="en-US" sz="2400" smtClean="0"/>
              <a:t>Two ways to represent (or implement) a queue</a:t>
            </a:r>
          </a:p>
          <a:p>
            <a:pPr lvl="1"/>
            <a:endParaRPr lang="en-US" altLang="en-US" sz="2400" smtClean="0"/>
          </a:p>
          <a:p>
            <a:pPr lvl="1"/>
            <a:r>
              <a:rPr lang="en-US" altLang="en-US" sz="2400" b="1" smtClean="0">
                <a:solidFill>
                  <a:srgbClr val="FF0000"/>
                </a:solidFill>
              </a:rPr>
              <a:t>As an array</a:t>
            </a:r>
          </a:p>
          <a:p>
            <a:pPr lvl="2"/>
            <a:endParaRPr lang="en-US" altLang="en-US" smtClean="0"/>
          </a:p>
          <a:p>
            <a:pPr lvl="2"/>
            <a:r>
              <a:rPr lang="en-US" altLang="en-US" b="1" smtClean="0">
                <a:solidFill>
                  <a:srgbClr val="7030A0"/>
                </a:solidFill>
              </a:rPr>
              <a:t>Simple array representation of queue</a:t>
            </a:r>
          </a:p>
          <a:p>
            <a:pPr lvl="2"/>
            <a:endParaRPr lang="en-US" altLang="en-US" smtClean="0"/>
          </a:p>
          <a:p>
            <a:pPr lvl="2"/>
            <a:r>
              <a:rPr lang="en-US" altLang="en-US" b="1" smtClean="0">
                <a:solidFill>
                  <a:srgbClr val="7030A0"/>
                </a:solidFill>
              </a:rPr>
              <a:t>Circular array representation </a:t>
            </a:r>
            <a:r>
              <a:rPr lang="en-US" altLang="en-US" smtClean="0"/>
              <a:t>of queue</a:t>
            </a:r>
          </a:p>
          <a:p>
            <a:pPr lvl="1"/>
            <a:endParaRPr lang="en-US" altLang="en-US" sz="2400" smtClean="0"/>
          </a:p>
          <a:p>
            <a:pPr lvl="1"/>
            <a:r>
              <a:rPr lang="en-US" altLang="en-US" sz="2400" b="1" smtClean="0">
                <a:solidFill>
                  <a:srgbClr val="FF0000"/>
                </a:solidFill>
              </a:rPr>
              <a:t>As a linked list</a:t>
            </a:r>
          </a:p>
          <a:p>
            <a:pPr lvl="1"/>
            <a:endParaRPr lang="en-US" altLang="en-US" sz="2400" smtClean="0"/>
          </a:p>
        </p:txBody>
      </p:sp>
    </p:spTree>
    <p:extLst>
      <p:ext uri="{BB962C8B-B14F-4D97-AF65-F5344CB8AC3E}">
        <p14:creationId xmlns:p14="http://schemas.microsoft.com/office/powerpoint/2010/main" val="227271587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30B9D3B6-0A9C-4D7D-AAFF-BBBC4A083AB9}" type="slidenum">
              <a:rPr lang="en-US" altLang="en-US"/>
              <a:pPr/>
              <a:t>85</a:t>
            </a:fld>
            <a:endParaRPr lang="en-US" altLang="en-US"/>
          </a:p>
        </p:txBody>
      </p:sp>
      <p:sp>
        <p:nvSpPr>
          <p:cNvPr id="91139" name="Rectangle 2"/>
          <p:cNvSpPr>
            <a:spLocks noGrp="1" noChangeArrowheads="1"/>
          </p:cNvSpPr>
          <p:nvPr>
            <p:ph type="title"/>
          </p:nvPr>
        </p:nvSpPr>
        <p:spPr>
          <a:xfrm>
            <a:off x="457200" y="274638"/>
            <a:ext cx="8229600" cy="334962"/>
          </a:xfrm>
        </p:spPr>
        <p:txBody>
          <a:bodyPr>
            <a:normAutofit fontScale="90000"/>
          </a:bodyPr>
          <a:lstStyle/>
          <a:p>
            <a:pPr algn="l"/>
            <a:r>
              <a:rPr lang="en-US" altLang="en-US" sz="3200" b="1" smtClean="0">
                <a:solidFill>
                  <a:srgbClr val="7030A0"/>
                </a:solidFill>
              </a:rPr>
              <a:t>Simple array representation of queue</a:t>
            </a:r>
          </a:p>
        </p:txBody>
      </p:sp>
      <p:sp>
        <p:nvSpPr>
          <p:cNvPr id="91140" name="Rectangle 3"/>
          <p:cNvSpPr>
            <a:spLocks noGrp="1" noChangeArrowheads="1"/>
          </p:cNvSpPr>
          <p:nvPr>
            <p:ph type="body" idx="1"/>
          </p:nvPr>
        </p:nvSpPr>
        <p:spPr>
          <a:xfrm>
            <a:off x="304800" y="914400"/>
            <a:ext cx="8382000" cy="5638800"/>
          </a:xfrm>
        </p:spPr>
        <p:txBody>
          <a:bodyPr/>
          <a:lstStyle/>
          <a:p>
            <a:r>
              <a:rPr lang="en-US" altLang="en-US" sz="2400" smtClean="0">
                <a:latin typeface="Times New Roman" pitchFamily="18" charset="0"/>
              </a:rPr>
              <a:t>Array is used to hold the elements</a:t>
            </a:r>
          </a:p>
          <a:p>
            <a:endParaRPr lang="en-US" altLang="en-US" sz="2400" smtClean="0">
              <a:latin typeface="Times New Roman" pitchFamily="18" charset="0"/>
            </a:endParaRPr>
          </a:p>
          <a:p>
            <a:r>
              <a:rPr lang="en-US" altLang="en-US" sz="2400" smtClean="0">
                <a:latin typeface="Times New Roman" pitchFamily="18" charset="0"/>
              </a:rPr>
              <a:t>We need two integer variables, </a:t>
            </a:r>
            <a:r>
              <a:rPr lang="en-US" altLang="en-US" sz="2400" b="1" smtClean="0">
                <a:latin typeface="Times New Roman" pitchFamily="18" charset="0"/>
              </a:rPr>
              <a:t>FRONT</a:t>
            </a:r>
            <a:r>
              <a:rPr lang="en-US" altLang="en-US" sz="2400" smtClean="0">
                <a:latin typeface="Times New Roman" pitchFamily="18" charset="0"/>
              </a:rPr>
              <a:t> and </a:t>
            </a:r>
            <a:r>
              <a:rPr lang="en-US" altLang="en-US" sz="2400" b="1" smtClean="0">
                <a:latin typeface="Times New Roman" pitchFamily="18" charset="0"/>
              </a:rPr>
              <a:t>REAR</a:t>
            </a:r>
            <a:r>
              <a:rPr lang="en-US" altLang="en-US" sz="2400" smtClean="0">
                <a:latin typeface="Times New Roman" pitchFamily="18" charset="0"/>
              </a:rPr>
              <a:t>, to hold the </a:t>
            </a:r>
            <a:r>
              <a:rPr lang="en-US" altLang="en-US" sz="2400" b="1" smtClean="0">
                <a:latin typeface="Times New Roman" pitchFamily="18" charset="0"/>
              </a:rPr>
              <a:t>positions</a:t>
            </a:r>
            <a:r>
              <a:rPr lang="en-US" altLang="en-US" sz="2400" smtClean="0">
                <a:latin typeface="Times New Roman" pitchFamily="18" charset="0"/>
              </a:rPr>
              <a:t> with in the array of the </a:t>
            </a:r>
            <a:r>
              <a:rPr lang="en-US" altLang="en-US" sz="2400" b="1" smtClean="0">
                <a:latin typeface="Times New Roman" pitchFamily="18" charset="0"/>
              </a:rPr>
              <a:t>first</a:t>
            </a:r>
            <a:r>
              <a:rPr lang="en-US" altLang="en-US" sz="2400" smtClean="0">
                <a:latin typeface="Times New Roman" pitchFamily="18" charset="0"/>
              </a:rPr>
              <a:t> and last </a:t>
            </a:r>
            <a:r>
              <a:rPr lang="en-US" altLang="en-US" sz="2400" b="1" smtClean="0">
                <a:latin typeface="Times New Roman" pitchFamily="18" charset="0"/>
              </a:rPr>
              <a:t>elements</a:t>
            </a:r>
            <a:r>
              <a:rPr lang="en-US" altLang="en-US" sz="2400" smtClean="0">
                <a:latin typeface="Times New Roman" pitchFamily="18" charset="0"/>
              </a:rPr>
              <a:t> of the queue</a:t>
            </a:r>
          </a:p>
          <a:p>
            <a:pPr lvl="1"/>
            <a:r>
              <a:rPr lang="en-US" altLang="en-US" sz="2400" b="1" smtClean="0">
                <a:solidFill>
                  <a:srgbClr val="7030A0"/>
                </a:solidFill>
                <a:latin typeface="Times New Roman" pitchFamily="18" charset="0"/>
              </a:rPr>
              <a:t>FRONT</a:t>
            </a:r>
            <a:r>
              <a:rPr lang="en-US" altLang="en-US" sz="2400" smtClean="0">
                <a:latin typeface="Times New Roman" pitchFamily="18" charset="0"/>
              </a:rPr>
              <a:t> tells (or holds) the index of the front element</a:t>
            </a:r>
          </a:p>
          <a:p>
            <a:pPr lvl="1"/>
            <a:r>
              <a:rPr lang="en-US" altLang="en-US" sz="2400" b="1" smtClean="0">
                <a:solidFill>
                  <a:srgbClr val="7030A0"/>
                </a:solidFill>
                <a:latin typeface="Times New Roman" pitchFamily="18" charset="0"/>
              </a:rPr>
              <a:t>REAR</a:t>
            </a:r>
            <a:r>
              <a:rPr lang="en-US" altLang="en-US" sz="2400" smtClean="0">
                <a:latin typeface="Times New Roman" pitchFamily="18" charset="0"/>
              </a:rPr>
              <a:t> tells (or holds) the index of the rear element</a:t>
            </a:r>
          </a:p>
          <a:p>
            <a:endParaRPr lang="en-US" altLang="en-US" sz="2400" smtClean="0">
              <a:latin typeface="Times New Roman" pitchFamily="18" charset="0"/>
            </a:endParaRPr>
          </a:p>
          <a:p>
            <a:r>
              <a:rPr lang="en-US" altLang="en-US" sz="2400" smtClean="0">
                <a:latin typeface="Times New Roman" pitchFamily="18" charset="0"/>
              </a:rPr>
              <a:t>We also need the following integer variables</a:t>
            </a:r>
          </a:p>
          <a:p>
            <a:pPr lvl="1"/>
            <a:r>
              <a:rPr lang="en-US" altLang="en-US" sz="2400" b="1" smtClean="0">
                <a:latin typeface="Times New Roman" pitchFamily="18" charset="0"/>
              </a:rPr>
              <a:t>QUEUESIZE</a:t>
            </a:r>
          </a:p>
          <a:p>
            <a:pPr lvl="2"/>
            <a:r>
              <a:rPr lang="en-US" altLang="en-US" smtClean="0">
                <a:latin typeface="Times New Roman" pitchFamily="18" charset="0"/>
              </a:rPr>
              <a:t>tells (or holds) the total number of data in the queue</a:t>
            </a:r>
          </a:p>
          <a:p>
            <a:pPr lvl="1"/>
            <a:r>
              <a:rPr lang="en-US" altLang="en-US" sz="2400" b="1" smtClean="0">
                <a:latin typeface="Times New Roman" pitchFamily="18" charset="0"/>
              </a:rPr>
              <a:t>MAX_SIZE</a:t>
            </a:r>
          </a:p>
          <a:p>
            <a:pPr lvl="2"/>
            <a:r>
              <a:rPr lang="en-US" altLang="en-US" smtClean="0">
                <a:latin typeface="Times New Roman" pitchFamily="18" charset="0"/>
              </a:rPr>
              <a:t>tells (or stores) the capacity of the array (i.e. queue)</a:t>
            </a:r>
          </a:p>
        </p:txBody>
      </p:sp>
    </p:spTree>
    <p:extLst>
      <p:ext uri="{BB962C8B-B14F-4D97-AF65-F5344CB8AC3E}">
        <p14:creationId xmlns:p14="http://schemas.microsoft.com/office/powerpoint/2010/main" val="349906257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0605AF27-7619-41DB-881E-9BC61CBF3A49}" type="slidenum">
              <a:rPr lang="en-US" altLang="en-US"/>
              <a:pPr/>
              <a:t>86</a:t>
            </a:fld>
            <a:endParaRPr lang="en-US" altLang="en-US"/>
          </a:p>
        </p:txBody>
      </p:sp>
      <p:sp>
        <p:nvSpPr>
          <p:cNvPr id="92163" name="Rectangle 2"/>
          <p:cNvSpPr>
            <a:spLocks noGrp="1" noChangeArrowheads="1"/>
          </p:cNvSpPr>
          <p:nvPr>
            <p:ph type="title"/>
          </p:nvPr>
        </p:nvSpPr>
        <p:spPr>
          <a:xfrm>
            <a:off x="457200" y="274638"/>
            <a:ext cx="8229600" cy="334962"/>
          </a:xfrm>
        </p:spPr>
        <p:txBody>
          <a:bodyPr>
            <a:normAutofit fontScale="90000"/>
          </a:bodyPr>
          <a:lstStyle/>
          <a:p>
            <a:r>
              <a:rPr lang="en-US" altLang="en-US" sz="3600" smtClean="0"/>
              <a:t>Simple array representation of queue</a:t>
            </a:r>
          </a:p>
        </p:txBody>
      </p:sp>
      <p:sp>
        <p:nvSpPr>
          <p:cNvPr id="92164" name="Rectangle 3"/>
          <p:cNvSpPr>
            <a:spLocks noGrp="1" noChangeArrowheads="1"/>
          </p:cNvSpPr>
          <p:nvPr>
            <p:ph type="body" idx="1"/>
          </p:nvPr>
        </p:nvSpPr>
        <p:spPr>
          <a:xfrm>
            <a:off x="457200" y="1066800"/>
            <a:ext cx="8229600" cy="5486400"/>
          </a:xfrm>
        </p:spPr>
        <p:txBody>
          <a:bodyPr/>
          <a:lstStyle/>
          <a:p>
            <a:r>
              <a:rPr lang="en-US" altLang="en-US" sz="2400" smtClean="0">
                <a:latin typeface="Times New Roman" pitchFamily="18" charset="0"/>
              </a:rPr>
              <a:t>Initially FRONT and REAR must be initialized to -1</a:t>
            </a:r>
          </a:p>
          <a:p>
            <a:pPr>
              <a:buFontTx/>
              <a:buNone/>
            </a:pPr>
            <a:r>
              <a:rPr lang="en-US" altLang="en-US" sz="2400" smtClean="0">
                <a:latin typeface="Times New Roman" pitchFamily="18" charset="0"/>
              </a:rPr>
              <a:t>		</a:t>
            </a:r>
          </a:p>
          <a:p>
            <a:pPr>
              <a:buFontTx/>
              <a:buNone/>
            </a:pPr>
            <a:r>
              <a:rPr lang="en-US" altLang="en-US" sz="2400" smtClean="0">
                <a:latin typeface="Times New Roman" pitchFamily="18" charset="0"/>
              </a:rPr>
              <a:t>		</a:t>
            </a:r>
            <a:r>
              <a:rPr lang="en-US" altLang="en-US" sz="2400" b="1" smtClean="0">
                <a:solidFill>
                  <a:srgbClr val="FF0000"/>
                </a:solidFill>
                <a:latin typeface="Times New Roman" pitchFamily="18" charset="0"/>
              </a:rPr>
              <a:t>int FRONT = -1, REAR =  -1;</a:t>
            </a:r>
          </a:p>
          <a:p>
            <a:endParaRPr lang="en-US" altLang="en-US" sz="2400" smtClean="0">
              <a:latin typeface="Times New Roman" pitchFamily="18" charset="0"/>
            </a:endParaRPr>
          </a:p>
          <a:p>
            <a:r>
              <a:rPr lang="en-US" altLang="en-US" sz="2400" smtClean="0">
                <a:latin typeface="Times New Roman" pitchFamily="18" charset="0"/>
              </a:rPr>
              <a:t>Initially </a:t>
            </a:r>
            <a:r>
              <a:rPr lang="en-US" altLang="en-US" sz="2400" b="1" smtClean="0">
                <a:solidFill>
                  <a:srgbClr val="FF0000"/>
                </a:solidFill>
                <a:latin typeface="Times New Roman" pitchFamily="18" charset="0"/>
              </a:rPr>
              <a:t>QUEUESIZE</a:t>
            </a:r>
            <a:r>
              <a:rPr lang="en-US" altLang="en-US" sz="2400" smtClean="0">
                <a:latin typeface="Times New Roman" pitchFamily="18" charset="0"/>
              </a:rPr>
              <a:t> must be initialized to 0</a:t>
            </a:r>
          </a:p>
          <a:p>
            <a:pPr>
              <a:buFontTx/>
              <a:buNone/>
            </a:pPr>
            <a:r>
              <a:rPr lang="en-US" altLang="en-US" sz="2400" smtClean="0">
                <a:latin typeface="Times New Roman" pitchFamily="18" charset="0"/>
              </a:rPr>
              <a:t>		</a:t>
            </a:r>
          </a:p>
          <a:p>
            <a:pPr>
              <a:buFontTx/>
              <a:buNone/>
            </a:pPr>
            <a:r>
              <a:rPr lang="en-US" altLang="en-US" sz="2400" smtClean="0">
                <a:latin typeface="Times New Roman" pitchFamily="18" charset="0"/>
              </a:rPr>
              <a:t>		</a:t>
            </a:r>
            <a:r>
              <a:rPr lang="en-US" altLang="en-US" sz="2400" b="1" smtClean="0">
                <a:solidFill>
                  <a:srgbClr val="FF0000"/>
                </a:solidFill>
                <a:latin typeface="Times New Roman" pitchFamily="18" charset="0"/>
              </a:rPr>
              <a:t>int QUEUESIZE = 0</a:t>
            </a:r>
          </a:p>
          <a:p>
            <a:endParaRPr lang="en-US" altLang="en-US" sz="2400" smtClean="0">
              <a:latin typeface="Times New Roman" pitchFamily="18" charset="0"/>
            </a:endParaRPr>
          </a:p>
          <a:p>
            <a:r>
              <a:rPr lang="en-US" altLang="en-US" sz="2400" smtClean="0">
                <a:latin typeface="Times New Roman" pitchFamily="18" charset="0"/>
              </a:rPr>
              <a:t>Remark</a:t>
            </a:r>
          </a:p>
          <a:p>
            <a:pPr lvl="1"/>
            <a:r>
              <a:rPr lang="en-US" altLang="en-US" sz="2400" b="1" smtClean="0">
                <a:latin typeface="Times New Roman" pitchFamily="18" charset="0"/>
              </a:rPr>
              <a:t>Using an array to hold a queue introduces the possibility of overflow if the queue should grow larger than the size of the array</a:t>
            </a:r>
          </a:p>
        </p:txBody>
      </p:sp>
    </p:spTree>
    <p:extLst>
      <p:ext uri="{BB962C8B-B14F-4D97-AF65-F5344CB8AC3E}">
        <p14:creationId xmlns:p14="http://schemas.microsoft.com/office/powerpoint/2010/main" val="107089726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BD244A9F-D8BC-4C2F-B1B6-88C3D9790DE0}" type="slidenum">
              <a:rPr lang="en-US" altLang="en-US"/>
              <a:pPr/>
              <a:t>87</a:t>
            </a:fld>
            <a:endParaRPr lang="en-US" altLang="en-US"/>
          </a:p>
        </p:txBody>
      </p:sp>
      <p:sp>
        <p:nvSpPr>
          <p:cNvPr id="93187" name="Rectangle 2"/>
          <p:cNvSpPr>
            <a:spLocks noGrp="1" noChangeArrowheads="1"/>
          </p:cNvSpPr>
          <p:nvPr>
            <p:ph type="title"/>
          </p:nvPr>
        </p:nvSpPr>
        <p:spPr>
          <a:xfrm>
            <a:off x="457200" y="274638"/>
            <a:ext cx="8229600" cy="334962"/>
          </a:xfrm>
        </p:spPr>
        <p:txBody>
          <a:bodyPr>
            <a:normAutofit fontScale="90000"/>
          </a:bodyPr>
          <a:lstStyle/>
          <a:p>
            <a:r>
              <a:rPr lang="en-US" altLang="en-US" sz="3600" smtClean="0"/>
              <a:t>Simple array representation of queue</a:t>
            </a:r>
          </a:p>
        </p:txBody>
      </p:sp>
      <p:sp>
        <p:nvSpPr>
          <p:cNvPr id="93188" name="Rectangle 3"/>
          <p:cNvSpPr>
            <a:spLocks noGrp="1" noChangeArrowheads="1"/>
          </p:cNvSpPr>
          <p:nvPr>
            <p:ph type="body" idx="1"/>
          </p:nvPr>
        </p:nvSpPr>
        <p:spPr>
          <a:xfrm>
            <a:off x="457200" y="762000"/>
            <a:ext cx="8229600" cy="5638800"/>
          </a:xfrm>
        </p:spPr>
        <p:txBody>
          <a:bodyPr/>
          <a:lstStyle/>
          <a:p>
            <a:r>
              <a:rPr lang="en-US" altLang="en-US" sz="2400" smtClean="0"/>
              <a:t>Declaring a queue q of integers</a:t>
            </a:r>
          </a:p>
          <a:p>
            <a:pPr>
              <a:buFontTx/>
              <a:buNone/>
            </a:pPr>
            <a:r>
              <a:rPr lang="en-US" altLang="en-US" sz="2400" smtClean="0"/>
              <a:t>		</a:t>
            </a:r>
          </a:p>
          <a:p>
            <a:pPr>
              <a:buFontTx/>
              <a:buNone/>
            </a:pPr>
            <a:r>
              <a:rPr lang="en-US" altLang="en-US" sz="2400" smtClean="0"/>
              <a:t>		#define MAXQUEUE 100</a:t>
            </a:r>
          </a:p>
          <a:p>
            <a:pPr>
              <a:buFontTx/>
              <a:buNone/>
            </a:pPr>
            <a:r>
              <a:rPr lang="en-US" altLang="en-US" sz="2400" smtClean="0"/>
              <a:t>		Struct queue{</a:t>
            </a:r>
          </a:p>
          <a:p>
            <a:pPr lvl="1">
              <a:buFontTx/>
              <a:buNone/>
            </a:pPr>
            <a:r>
              <a:rPr lang="en-US" altLang="en-US" sz="2400" smtClean="0"/>
              <a:t>			int items[MAXQUEUE];</a:t>
            </a:r>
          </a:p>
          <a:p>
            <a:pPr lvl="1">
              <a:buFontTx/>
              <a:buNone/>
            </a:pPr>
            <a:r>
              <a:rPr lang="en-US" altLang="en-US" sz="2400" smtClean="0"/>
              <a:t>			int front, rear;</a:t>
            </a:r>
          </a:p>
          <a:p>
            <a:pPr lvl="1">
              <a:buFontTx/>
              <a:buNone/>
            </a:pPr>
            <a:r>
              <a:rPr lang="en-US" altLang="en-US" sz="2400" smtClean="0"/>
              <a:t>		}q;</a:t>
            </a:r>
          </a:p>
          <a:p>
            <a:endParaRPr lang="en-US" altLang="en-US" sz="2400" smtClean="0"/>
          </a:p>
        </p:txBody>
      </p:sp>
    </p:spTree>
    <p:extLst>
      <p:ext uri="{BB962C8B-B14F-4D97-AF65-F5344CB8AC3E}">
        <p14:creationId xmlns:p14="http://schemas.microsoft.com/office/powerpoint/2010/main" val="184900483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76214BBC-92EA-40C5-A72D-E38308922FD9}" type="slidenum">
              <a:rPr lang="en-US" altLang="en-US"/>
              <a:pPr/>
              <a:t>88</a:t>
            </a:fld>
            <a:endParaRPr lang="en-US" altLang="en-US"/>
          </a:p>
        </p:txBody>
      </p:sp>
      <p:sp>
        <p:nvSpPr>
          <p:cNvPr id="94211" name="Rectangle 2"/>
          <p:cNvSpPr>
            <a:spLocks noGrp="1" noChangeArrowheads="1"/>
          </p:cNvSpPr>
          <p:nvPr>
            <p:ph type="title"/>
          </p:nvPr>
        </p:nvSpPr>
        <p:spPr>
          <a:xfrm>
            <a:off x="533400" y="304800"/>
            <a:ext cx="8229600" cy="304800"/>
          </a:xfrm>
        </p:spPr>
        <p:txBody>
          <a:bodyPr>
            <a:normAutofit fontScale="90000"/>
          </a:bodyPr>
          <a:lstStyle/>
          <a:p>
            <a:r>
              <a:rPr lang="en-US" altLang="en-US" sz="3600" smtClean="0"/>
              <a:t>Simple array representation of queue</a:t>
            </a:r>
          </a:p>
        </p:txBody>
      </p:sp>
      <p:sp>
        <p:nvSpPr>
          <p:cNvPr id="94212" name="Rectangle 3"/>
          <p:cNvSpPr>
            <a:spLocks noGrp="1" noChangeArrowheads="1"/>
          </p:cNvSpPr>
          <p:nvPr>
            <p:ph type="body" idx="1"/>
          </p:nvPr>
        </p:nvSpPr>
        <p:spPr>
          <a:xfrm>
            <a:off x="457200" y="838200"/>
            <a:ext cx="8229600" cy="5562600"/>
          </a:xfrm>
        </p:spPr>
        <p:txBody>
          <a:bodyPr/>
          <a:lstStyle/>
          <a:p>
            <a:pPr>
              <a:lnSpc>
                <a:spcPct val="90000"/>
              </a:lnSpc>
            </a:pPr>
            <a:r>
              <a:rPr lang="en-US" altLang="en-US" sz="2400" b="1" smtClean="0">
                <a:solidFill>
                  <a:schemeClr val="accent2"/>
                </a:solidFill>
                <a:latin typeface="Times New Roman" pitchFamily="18" charset="0"/>
              </a:rPr>
              <a:t>Algorithm to enqueue data to the queue</a:t>
            </a:r>
          </a:p>
          <a:p>
            <a:pPr lvl="1">
              <a:lnSpc>
                <a:spcPct val="90000"/>
              </a:lnSpc>
            </a:pPr>
            <a:r>
              <a:rPr lang="en-US" altLang="en-US" sz="2400" smtClean="0">
                <a:latin typeface="Times New Roman" pitchFamily="18" charset="0"/>
              </a:rPr>
              <a:t>Check if there is space in the queue</a:t>
            </a:r>
          </a:p>
          <a:p>
            <a:pPr lvl="1">
              <a:lnSpc>
                <a:spcPct val="90000"/>
              </a:lnSpc>
            </a:pPr>
            <a:r>
              <a:rPr lang="en-US" altLang="en-US" sz="2400" smtClean="0">
                <a:latin typeface="Times New Roman" pitchFamily="18" charset="0"/>
              </a:rPr>
              <a:t>To do this ask this question </a:t>
            </a:r>
          </a:p>
          <a:p>
            <a:pPr lvl="2">
              <a:lnSpc>
                <a:spcPct val="90000"/>
              </a:lnSpc>
            </a:pPr>
            <a:r>
              <a:rPr lang="en-US" altLang="en-US" b="1" smtClean="0">
                <a:solidFill>
                  <a:srgbClr val="FF0000"/>
                </a:solidFill>
                <a:latin typeface="Times New Roman" pitchFamily="18" charset="0"/>
              </a:rPr>
              <a:t>Is REAR &lt; MAX_SIZE - 1 ?</a:t>
            </a:r>
          </a:p>
          <a:p>
            <a:pPr lvl="1">
              <a:lnSpc>
                <a:spcPct val="90000"/>
              </a:lnSpc>
            </a:pPr>
            <a:r>
              <a:rPr lang="en-US" altLang="en-US" sz="2400" smtClean="0">
                <a:latin typeface="Times New Roman" pitchFamily="18" charset="0"/>
              </a:rPr>
              <a:t>If (</a:t>
            </a:r>
            <a:r>
              <a:rPr lang="en-US" altLang="en-US" smtClean="0">
                <a:latin typeface="Times New Roman" pitchFamily="18" charset="0"/>
              </a:rPr>
              <a:t>REAR &lt; MAX_SIZE - 1 </a:t>
            </a:r>
            <a:r>
              <a:rPr lang="en-US" altLang="en-US" sz="2400" smtClean="0">
                <a:latin typeface="Times New Roman" pitchFamily="18" charset="0"/>
              </a:rPr>
              <a:t>) is </a:t>
            </a:r>
            <a:r>
              <a:rPr lang="en-US" altLang="en-US" sz="2400" b="1" smtClean="0">
                <a:latin typeface="Times New Roman" pitchFamily="18" charset="0"/>
              </a:rPr>
              <a:t>true</a:t>
            </a:r>
          </a:p>
          <a:p>
            <a:pPr lvl="2">
              <a:lnSpc>
                <a:spcPct val="90000"/>
              </a:lnSpc>
            </a:pPr>
            <a:r>
              <a:rPr lang="en-US" altLang="en-US" smtClean="0">
                <a:latin typeface="Times New Roman" pitchFamily="18" charset="0"/>
              </a:rPr>
              <a:t>Increment REAR by 1</a:t>
            </a:r>
          </a:p>
          <a:p>
            <a:pPr lvl="2">
              <a:lnSpc>
                <a:spcPct val="90000"/>
              </a:lnSpc>
            </a:pPr>
            <a:r>
              <a:rPr lang="en-US" altLang="en-US" smtClean="0">
                <a:latin typeface="Times New Roman" pitchFamily="18" charset="0"/>
              </a:rPr>
              <a:t>Store the data in queue[REAR]</a:t>
            </a:r>
          </a:p>
          <a:p>
            <a:pPr lvl="2">
              <a:lnSpc>
                <a:spcPct val="90000"/>
              </a:lnSpc>
            </a:pPr>
            <a:r>
              <a:rPr lang="en-US" altLang="en-US" b="1" smtClean="0">
                <a:solidFill>
                  <a:srgbClr val="FF0000"/>
                </a:solidFill>
                <a:latin typeface="Times New Roman" pitchFamily="18" charset="0"/>
              </a:rPr>
              <a:t>Increment QUEUESIZE by 1</a:t>
            </a:r>
          </a:p>
          <a:p>
            <a:pPr lvl="2">
              <a:lnSpc>
                <a:spcPct val="90000"/>
              </a:lnSpc>
            </a:pPr>
            <a:r>
              <a:rPr lang="en-US" altLang="en-US" smtClean="0">
                <a:latin typeface="Times New Roman" pitchFamily="18" charset="0"/>
              </a:rPr>
              <a:t>If (FRONT = = -1)</a:t>
            </a:r>
          </a:p>
          <a:p>
            <a:pPr lvl="1">
              <a:lnSpc>
                <a:spcPct val="90000"/>
              </a:lnSpc>
              <a:buFontTx/>
              <a:buNone/>
            </a:pPr>
            <a:r>
              <a:rPr lang="en-US" altLang="en-US" sz="2400" smtClean="0">
                <a:latin typeface="Times New Roman" pitchFamily="18" charset="0"/>
              </a:rPr>
              <a:t>	         Increment FRONT by 1</a:t>
            </a:r>
          </a:p>
          <a:p>
            <a:pPr lvl="1">
              <a:lnSpc>
                <a:spcPct val="90000"/>
              </a:lnSpc>
            </a:pPr>
            <a:r>
              <a:rPr lang="en-US" altLang="en-US" sz="2400" smtClean="0">
                <a:latin typeface="Times New Roman" pitchFamily="18" charset="0"/>
              </a:rPr>
              <a:t>If (</a:t>
            </a:r>
            <a:r>
              <a:rPr lang="en-US" altLang="en-US" smtClean="0">
                <a:latin typeface="Times New Roman" pitchFamily="18" charset="0"/>
              </a:rPr>
              <a:t>REAR &lt; MAX_SIZE - 1</a:t>
            </a:r>
            <a:r>
              <a:rPr lang="en-US" altLang="en-US" sz="2400" smtClean="0">
                <a:latin typeface="Times New Roman" pitchFamily="18" charset="0"/>
              </a:rPr>
              <a:t>) is </a:t>
            </a:r>
            <a:r>
              <a:rPr lang="en-US" altLang="en-US" sz="2400" b="1" smtClean="0">
                <a:latin typeface="Times New Roman" pitchFamily="18" charset="0"/>
              </a:rPr>
              <a:t>false</a:t>
            </a:r>
          </a:p>
          <a:p>
            <a:pPr lvl="2">
              <a:lnSpc>
                <a:spcPct val="90000"/>
              </a:lnSpc>
            </a:pPr>
            <a:r>
              <a:rPr lang="en-US" altLang="en-US" smtClean="0">
                <a:latin typeface="Times New Roman" pitchFamily="18" charset="0"/>
              </a:rPr>
              <a:t>Display the message </a:t>
            </a:r>
            <a:r>
              <a:rPr lang="en-US" altLang="en-US" b="1" smtClean="0">
                <a:solidFill>
                  <a:srgbClr val="FF0000"/>
                </a:solidFill>
                <a:latin typeface="Times New Roman" pitchFamily="18" charset="0"/>
              </a:rPr>
              <a:t>“Queue Overflow</a:t>
            </a:r>
            <a:r>
              <a:rPr lang="en-US" altLang="en-US" smtClean="0">
                <a:latin typeface="Times New Roman" pitchFamily="18" charset="0"/>
              </a:rPr>
              <a:t>”</a:t>
            </a:r>
          </a:p>
        </p:txBody>
      </p:sp>
    </p:spTree>
    <p:extLst>
      <p:ext uri="{BB962C8B-B14F-4D97-AF65-F5344CB8AC3E}">
        <p14:creationId xmlns:p14="http://schemas.microsoft.com/office/powerpoint/2010/main" val="304122675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729E016F-63EF-46D6-B505-2E3795DE4AF5}" type="slidenum">
              <a:rPr lang="en-US" altLang="en-US"/>
              <a:pPr/>
              <a:t>89</a:t>
            </a:fld>
            <a:endParaRPr lang="en-US" altLang="en-US"/>
          </a:p>
        </p:txBody>
      </p:sp>
      <p:sp>
        <p:nvSpPr>
          <p:cNvPr id="95235" name="Rectangle 2"/>
          <p:cNvSpPr>
            <a:spLocks noGrp="1" noChangeArrowheads="1"/>
          </p:cNvSpPr>
          <p:nvPr>
            <p:ph type="title"/>
          </p:nvPr>
        </p:nvSpPr>
        <p:spPr>
          <a:xfrm>
            <a:off x="533400" y="304800"/>
            <a:ext cx="8229600" cy="304800"/>
          </a:xfrm>
        </p:spPr>
        <p:txBody>
          <a:bodyPr/>
          <a:lstStyle/>
          <a:p>
            <a:r>
              <a:rPr lang="en-US" altLang="en-US" sz="3600" smtClean="0"/>
              <a:t>Simple array representation of queue</a:t>
            </a:r>
          </a:p>
        </p:txBody>
      </p:sp>
      <p:sp>
        <p:nvSpPr>
          <p:cNvPr id="95236" name="Rectangle 3"/>
          <p:cNvSpPr>
            <a:spLocks noGrp="1" noChangeArrowheads="1"/>
          </p:cNvSpPr>
          <p:nvPr>
            <p:ph type="body" idx="1"/>
          </p:nvPr>
        </p:nvSpPr>
        <p:spPr>
          <a:xfrm>
            <a:off x="457200" y="762000"/>
            <a:ext cx="8229600" cy="5638800"/>
          </a:xfrm>
        </p:spPr>
        <p:txBody>
          <a:bodyPr/>
          <a:lstStyle/>
          <a:p>
            <a:r>
              <a:rPr lang="en-US" altLang="en-US" sz="2400" b="1" smtClean="0">
                <a:solidFill>
                  <a:srgbClr val="FF0000"/>
                </a:solidFill>
                <a:latin typeface="Times New Roman" pitchFamily="18" charset="0"/>
              </a:rPr>
              <a:t>Algorithm to dequeue data from the queue</a:t>
            </a:r>
          </a:p>
          <a:p>
            <a:pPr lvl="1"/>
            <a:r>
              <a:rPr lang="en-US" altLang="en-US" sz="2400" smtClean="0">
                <a:latin typeface="Times New Roman" pitchFamily="18" charset="0"/>
              </a:rPr>
              <a:t>Check if there is data in the queue</a:t>
            </a:r>
          </a:p>
          <a:p>
            <a:pPr lvl="1"/>
            <a:r>
              <a:rPr lang="en-US" altLang="en-US" sz="2400" smtClean="0">
                <a:latin typeface="Times New Roman" pitchFamily="18" charset="0"/>
              </a:rPr>
              <a:t>To do this ask this question </a:t>
            </a:r>
          </a:p>
          <a:p>
            <a:pPr lvl="2"/>
            <a:r>
              <a:rPr lang="en-US" altLang="en-US" smtClean="0">
                <a:latin typeface="Times New Roman" pitchFamily="18" charset="0"/>
              </a:rPr>
              <a:t>Is QUEUESIZE &gt; 0 ?</a:t>
            </a:r>
          </a:p>
          <a:p>
            <a:pPr lvl="1"/>
            <a:r>
              <a:rPr lang="en-US" altLang="en-US" sz="2400" smtClean="0">
                <a:latin typeface="Times New Roman" pitchFamily="18" charset="0"/>
              </a:rPr>
              <a:t>If (QUEUESIZE &gt; 0) is </a:t>
            </a:r>
            <a:r>
              <a:rPr lang="en-US" altLang="en-US" sz="2400" b="1" smtClean="0">
                <a:latin typeface="Times New Roman" pitchFamily="18" charset="0"/>
              </a:rPr>
              <a:t>true</a:t>
            </a:r>
          </a:p>
          <a:p>
            <a:pPr lvl="2"/>
            <a:r>
              <a:rPr lang="en-US" altLang="en-US" smtClean="0">
                <a:latin typeface="Times New Roman" pitchFamily="18" charset="0"/>
              </a:rPr>
              <a:t>Copy the data in queue[FRONT]</a:t>
            </a:r>
          </a:p>
          <a:p>
            <a:pPr lvl="2"/>
            <a:r>
              <a:rPr lang="en-US" altLang="en-US" smtClean="0">
                <a:latin typeface="Times New Roman" pitchFamily="18" charset="0"/>
              </a:rPr>
              <a:t>Increment FRONT by 1</a:t>
            </a:r>
          </a:p>
          <a:p>
            <a:pPr lvl="2"/>
            <a:r>
              <a:rPr lang="en-US" altLang="en-US" smtClean="0">
                <a:latin typeface="Times New Roman" pitchFamily="18" charset="0"/>
              </a:rPr>
              <a:t>Decrement QUEUESIZE by 1</a:t>
            </a:r>
          </a:p>
          <a:p>
            <a:pPr lvl="1"/>
            <a:r>
              <a:rPr lang="en-US" altLang="en-US" sz="2400" smtClean="0">
                <a:latin typeface="Times New Roman" pitchFamily="18" charset="0"/>
              </a:rPr>
              <a:t>If (QUEUESIZE &gt; 0) is </a:t>
            </a:r>
            <a:r>
              <a:rPr lang="en-US" altLang="en-US" sz="2400" b="1" smtClean="0">
                <a:latin typeface="Times New Roman" pitchFamily="18" charset="0"/>
              </a:rPr>
              <a:t>false</a:t>
            </a:r>
          </a:p>
          <a:p>
            <a:pPr lvl="2"/>
            <a:r>
              <a:rPr lang="en-US" altLang="en-US" smtClean="0">
                <a:latin typeface="Times New Roman" pitchFamily="18" charset="0"/>
              </a:rPr>
              <a:t>Display the message “Queue Underflow”</a:t>
            </a:r>
          </a:p>
        </p:txBody>
      </p:sp>
    </p:spTree>
    <p:extLst>
      <p:ext uri="{BB962C8B-B14F-4D97-AF65-F5344CB8AC3E}">
        <p14:creationId xmlns:p14="http://schemas.microsoft.com/office/powerpoint/2010/main" val="1557011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74638"/>
            <a:ext cx="8229600" cy="334962"/>
          </a:xfrm>
        </p:spPr>
        <p:txBody>
          <a:bodyPr>
            <a:normAutofit fontScale="90000"/>
          </a:bodyPr>
          <a:lstStyle/>
          <a:p>
            <a:pPr eaLnBrk="1" hangingPunct="1"/>
            <a:r>
              <a:rPr lang="en-US" altLang="en-US" sz="4000" smtClean="0"/>
              <a:t>Stack</a:t>
            </a:r>
          </a:p>
        </p:txBody>
      </p:sp>
      <p:sp>
        <p:nvSpPr>
          <p:cNvPr id="30723" name="Rectangle 3"/>
          <p:cNvSpPr>
            <a:spLocks noGrp="1" noChangeArrowheads="1"/>
          </p:cNvSpPr>
          <p:nvPr>
            <p:ph type="body" idx="1"/>
          </p:nvPr>
        </p:nvSpPr>
        <p:spPr>
          <a:xfrm>
            <a:off x="457200" y="914400"/>
            <a:ext cx="8229600" cy="5638800"/>
          </a:xfrm>
        </p:spPr>
        <p:txBody>
          <a:bodyPr/>
          <a:lstStyle/>
          <a:p>
            <a:pPr eaLnBrk="1" hangingPunct="1"/>
            <a:r>
              <a:rPr lang="en-US" altLang="en-US" sz="2400" smtClean="0"/>
              <a:t>A stack has two basic operations, push and pop</a:t>
            </a:r>
          </a:p>
          <a:p>
            <a:pPr eaLnBrk="1" hangingPunct="1"/>
            <a:endParaRPr lang="en-US" altLang="en-US" sz="2400" smtClean="0"/>
          </a:p>
          <a:p>
            <a:pPr eaLnBrk="1" hangingPunct="1"/>
            <a:r>
              <a:rPr lang="en-US" altLang="en-US" sz="2400" b="1" smtClean="0"/>
              <a:t>push (or put)</a:t>
            </a:r>
          </a:p>
          <a:p>
            <a:pPr lvl="1" eaLnBrk="1" hangingPunct="1"/>
            <a:endParaRPr lang="en-US" altLang="en-US" sz="2400" b="1" smtClean="0"/>
          </a:p>
          <a:p>
            <a:pPr lvl="1" eaLnBrk="1" hangingPunct="1"/>
            <a:r>
              <a:rPr lang="en-US" altLang="en-US" sz="2400" smtClean="0"/>
              <a:t>Is a term used for inserting or adding data (or element) at the top of the stack or into the stack</a:t>
            </a:r>
          </a:p>
          <a:p>
            <a:pPr lvl="1" eaLnBrk="1" hangingPunct="1"/>
            <a:endParaRPr lang="en-US" altLang="en-US" sz="2400" smtClean="0"/>
          </a:p>
          <a:p>
            <a:pPr lvl="1" eaLnBrk="1" hangingPunct="1"/>
            <a:r>
              <a:rPr lang="en-US" altLang="en-US" sz="2400" smtClean="0"/>
              <a:t>Could be written as Is a function to add an entry at the top of the stack</a:t>
            </a:r>
          </a:p>
          <a:p>
            <a:pPr lvl="1" eaLnBrk="1" hangingPunct="1"/>
            <a:endParaRPr lang="en-US" altLang="en-US" sz="2400" smtClean="0"/>
          </a:p>
          <a:p>
            <a:pPr lvl="1" eaLnBrk="1" hangingPunct="1"/>
            <a:r>
              <a:rPr lang="en-US" altLang="en-US" sz="2400" smtClean="0"/>
              <a:t>Needs at least one parameter</a:t>
            </a:r>
          </a:p>
          <a:p>
            <a:pPr lvl="1" eaLnBrk="1" hangingPunct="1"/>
            <a:endParaRPr lang="en-US" altLang="en-US" sz="2400" smtClean="0"/>
          </a:p>
          <a:p>
            <a:pPr lvl="2" eaLnBrk="1" hangingPunct="1"/>
            <a:endParaRPr lang="en-US" altLang="en-US" smtClean="0"/>
          </a:p>
        </p:txBody>
      </p:sp>
      <p:sp>
        <p:nvSpPr>
          <p:cNvPr id="30724" name="Slide Number Placeholder 1"/>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935F380A-7528-4636-B5CA-3ACAF837E2B3}" type="slidenum">
              <a:rPr lang="en-US" altLang="en-US"/>
              <a:pPr/>
              <a:t>9</a:t>
            </a:fld>
            <a:endParaRPr lang="en-US" altLang="en-US"/>
          </a:p>
        </p:txBody>
      </p:sp>
    </p:spTree>
    <p:extLst>
      <p:ext uri="{BB962C8B-B14F-4D97-AF65-F5344CB8AC3E}">
        <p14:creationId xmlns:p14="http://schemas.microsoft.com/office/powerpoint/2010/main" val="18565153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6428B1C7-445A-4A3A-8323-2F9AD0933820}" type="slidenum">
              <a:rPr lang="en-US" altLang="en-US"/>
              <a:pPr/>
              <a:t>90</a:t>
            </a:fld>
            <a:endParaRPr lang="en-US" altLang="en-US"/>
          </a:p>
        </p:txBody>
      </p:sp>
      <p:sp>
        <p:nvSpPr>
          <p:cNvPr id="96259" name="Rectangle 2"/>
          <p:cNvSpPr>
            <a:spLocks noGrp="1" noChangeArrowheads="1"/>
          </p:cNvSpPr>
          <p:nvPr>
            <p:ph type="title"/>
          </p:nvPr>
        </p:nvSpPr>
        <p:spPr>
          <a:xfrm>
            <a:off x="381000" y="304800"/>
            <a:ext cx="8305800" cy="381000"/>
          </a:xfrm>
        </p:spPr>
        <p:txBody>
          <a:bodyPr/>
          <a:lstStyle/>
          <a:p>
            <a:pPr algn="l"/>
            <a:r>
              <a:rPr lang="en-US" altLang="en-US" sz="3200" smtClean="0"/>
              <a:t>C++ implementation of enqueue and equeue</a:t>
            </a:r>
          </a:p>
        </p:txBody>
      </p:sp>
      <p:sp>
        <p:nvSpPr>
          <p:cNvPr id="96260" name="Rectangle 3"/>
          <p:cNvSpPr>
            <a:spLocks noGrp="1" noChangeArrowheads="1"/>
          </p:cNvSpPr>
          <p:nvPr>
            <p:ph type="body" idx="1"/>
          </p:nvPr>
        </p:nvSpPr>
        <p:spPr>
          <a:xfrm>
            <a:off x="457200" y="914400"/>
            <a:ext cx="8229600" cy="5486400"/>
          </a:xfrm>
        </p:spPr>
        <p:txBody>
          <a:bodyPr/>
          <a:lstStyle/>
          <a:p>
            <a:pPr lvl="2">
              <a:buFontTx/>
              <a:buNone/>
            </a:pPr>
            <a:endParaRPr lang="en-US" altLang="en-US" smtClean="0"/>
          </a:p>
          <a:p>
            <a:pPr lvl="2">
              <a:buFontTx/>
              <a:buNone/>
            </a:pPr>
            <a:r>
              <a:rPr lang="en-US" altLang="en-US" smtClean="0"/>
              <a:t>const int MAX_SIZE=100;</a:t>
            </a:r>
          </a:p>
          <a:p>
            <a:pPr lvl="2">
              <a:buFontTx/>
              <a:buNone/>
            </a:pPr>
            <a:endParaRPr lang="en-US" altLang="en-US" smtClean="0"/>
          </a:p>
          <a:p>
            <a:pPr lvl="2">
              <a:buFontTx/>
              <a:buNone/>
            </a:pPr>
            <a:r>
              <a:rPr lang="en-US" altLang="en-US" smtClean="0"/>
              <a:t>int FRONT =-1, REAR =-1;</a:t>
            </a:r>
          </a:p>
          <a:p>
            <a:pPr lvl="2">
              <a:buFontTx/>
              <a:buNone/>
            </a:pPr>
            <a:endParaRPr lang="en-US" altLang="en-US" smtClean="0"/>
          </a:p>
          <a:p>
            <a:pPr lvl="2">
              <a:buFontTx/>
              <a:buNone/>
            </a:pPr>
            <a:r>
              <a:rPr lang="en-US" altLang="en-US" smtClean="0"/>
              <a:t>int QUEUESIZE = 0;</a:t>
            </a:r>
          </a:p>
        </p:txBody>
      </p:sp>
    </p:spTree>
    <p:extLst>
      <p:ext uri="{BB962C8B-B14F-4D97-AF65-F5344CB8AC3E}">
        <p14:creationId xmlns:p14="http://schemas.microsoft.com/office/powerpoint/2010/main" val="264263291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35B9C939-95BE-4CA1-8DDB-33DE6429D629}" type="slidenum">
              <a:rPr lang="en-US" altLang="en-US"/>
              <a:pPr/>
              <a:t>91</a:t>
            </a:fld>
            <a:endParaRPr lang="en-US" altLang="en-US"/>
          </a:p>
        </p:txBody>
      </p:sp>
      <p:sp>
        <p:nvSpPr>
          <p:cNvPr id="97283" name="Rectangle 2"/>
          <p:cNvSpPr>
            <a:spLocks noGrp="1" noChangeArrowheads="1"/>
          </p:cNvSpPr>
          <p:nvPr>
            <p:ph type="title"/>
          </p:nvPr>
        </p:nvSpPr>
        <p:spPr>
          <a:xfrm>
            <a:off x="457200" y="274638"/>
            <a:ext cx="8229600" cy="487362"/>
          </a:xfrm>
        </p:spPr>
        <p:txBody>
          <a:bodyPr/>
          <a:lstStyle/>
          <a:p>
            <a:r>
              <a:rPr lang="en-US" altLang="en-US" sz="3200" smtClean="0"/>
              <a:t>C++ implementation of enqueue and equeue</a:t>
            </a:r>
          </a:p>
        </p:txBody>
      </p:sp>
      <p:sp>
        <p:nvSpPr>
          <p:cNvPr id="97284" name="Rectangle 3"/>
          <p:cNvSpPr>
            <a:spLocks noGrp="1" noChangeArrowheads="1"/>
          </p:cNvSpPr>
          <p:nvPr>
            <p:ph type="body" idx="1"/>
          </p:nvPr>
        </p:nvSpPr>
        <p:spPr>
          <a:xfrm>
            <a:off x="457200" y="990600"/>
            <a:ext cx="8229600" cy="5486400"/>
          </a:xfrm>
        </p:spPr>
        <p:txBody>
          <a:bodyPr/>
          <a:lstStyle/>
          <a:p>
            <a:pPr>
              <a:lnSpc>
                <a:spcPct val="90000"/>
              </a:lnSpc>
              <a:buFontTx/>
              <a:buNone/>
            </a:pPr>
            <a:r>
              <a:rPr lang="en-US" altLang="en-US" sz="2400" smtClean="0">
                <a:latin typeface="Times New Roman" pitchFamily="18" charset="0"/>
              </a:rPr>
              <a:t>void enqueue(char queue[], char x)</a:t>
            </a:r>
          </a:p>
          <a:p>
            <a:pPr>
              <a:lnSpc>
                <a:spcPct val="90000"/>
              </a:lnSpc>
              <a:buFontTx/>
              <a:buNone/>
            </a:pPr>
            <a:r>
              <a:rPr lang="en-US" altLang="en-US" sz="2400" smtClean="0">
                <a:latin typeface="Times New Roman" pitchFamily="18" charset="0"/>
              </a:rPr>
              <a:t>{</a:t>
            </a:r>
          </a:p>
          <a:p>
            <a:pPr>
              <a:lnSpc>
                <a:spcPct val="90000"/>
              </a:lnSpc>
              <a:buFontTx/>
              <a:buNone/>
            </a:pPr>
            <a:r>
              <a:rPr lang="en-US" altLang="en-US" sz="2400" smtClean="0">
                <a:latin typeface="Times New Roman" pitchFamily="18" charset="0"/>
              </a:rPr>
              <a:t>		if(REAR &lt; MAX_SIZE - 1)   </a:t>
            </a:r>
          </a:p>
          <a:p>
            <a:pPr>
              <a:lnSpc>
                <a:spcPct val="90000"/>
              </a:lnSpc>
              <a:buFontTx/>
              <a:buNone/>
            </a:pPr>
            <a:r>
              <a:rPr lang="en-US" altLang="en-US" sz="2400" smtClean="0">
                <a:latin typeface="Times New Roman" pitchFamily="18" charset="0"/>
              </a:rPr>
              <a:t>		{</a:t>
            </a:r>
          </a:p>
          <a:p>
            <a:pPr>
              <a:lnSpc>
                <a:spcPct val="90000"/>
              </a:lnSpc>
              <a:buFontTx/>
              <a:buNone/>
            </a:pPr>
            <a:r>
              <a:rPr lang="en-US" altLang="en-US" sz="2400" smtClean="0">
                <a:latin typeface="Times New Roman" pitchFamily="18" charset="0"/>
              </a:rPr>
              <a:t>			REAR++;</a:t>
            </a:r>
          </a:p>
          <a:p>
            <a:pPr>
              <a:lnSpc>
                <a:spcPct val="90000"/>
              </a:lnSpc>
              <a:buFontTx/>
              <a:buNone/>
            </a:pPr>
            <a:r>
              <a:rPr lang="en-US" altLang="en-US" sz="2400" smtClean="0">
                <a:latin typeface="Times New Roman" pitchFamily="18" charset="0"/>
              </a:rPr>
              <a:t>			queue[REAR] = x;</a:t>
            </a:r>
          </a:p>
          <a:p>
            <a:pPr>
              <a:lnSpc>
                <a:spcPct val="90000"/>
              </a:lnSpc>
              <a:buFontTx/>
              <a:buNone/>
            </a:pPr>
            <a:r>
              <a:rPr lang="en-US" altLang="en-US" sz="2400" smtClean="0">
                <a:latin typeface="Times New Roman" pitchFamily="18" charset="0"/>
              </a:rPr>
              <a:t>			QUEUESIZE++;</a:t>
            </a:r>
          </a:p>
          <a:p>
            <a:pPr>
              <a:lnSpc>
                <a:spcPct val="90000"/>
              </a:lnSpc>
              <a:buFontTx/>
              <a:buNone/>
            </a:pPr>
            <a:r>
              <a:rPr lang="en-US" altLang="en-US" sz="2400" smtClean="0">
                <a:latin typeface="Times New Roman" pitchFamily="18" charset="0"/>
              </a:rPr>
              <a:t>			if(FRONT = = -1)</a:t>
            </a:r>
          </a:p>
          <a:p>
            <a:pPr>
              <a:lnSpc>
                <a:spcPct val="90000"/>
              </a:lnSpc>
              <a:buFontTx/>
              <a:buNone/>
            </a:pPr>
            <a:r>
              <a:rPr lang="en-US" altLang="en-US" sz="2400" smtClean="0">
                <a:latin typeface="Times New Roman" pitchFamily="18" charset="0"/>
              </a:rPr>
              <a:t>				FRONT++;</a:t>
            </a:r>
          </a:p>
          <a:p>
            <a:pPr>
              <a:lnSpc>
                <a:spcPct val="90000"/>
              </a:lnSpc>
              <a:buFontTx/>
              <a:buNone/>
            </a:pPr>
            <a:r>
              <a:rPr lang="en-US" altLang="en-US" sz="2400" smtClean="0">
                <a:latin typeface="Times New Roman" pitchFamily="18" charset="0"/>
              </a:rPr>
              <a:t>		}</a:t>
            </a:r>
          </a:p>
          <a:p>
            <a:pPr>
              <a:lnSpc>
                <a:spcPct val="90000"/>
              </a:lnSpc>
              <a:buFontTx/>
              <a:buNone/>
            </a:pPr>
            <a:r>
              <a:rPr lang="en-US" altLang="en-US" sz="2400" smtClean="0">
                <a:latin typeface="Times New Roman" pitchFamily="18" charset="0"/>
              </a:rPr>
              <a:t>		else</a:t>
            </a:r>
          </a:p>
          <a:p>
            <a:pPr>
              <a:lnSpc>
                <a:spcPct val="90000"/>
              </a:lnSpc>
              <a:buFontTx/>
              <a:buNone/>
            </a:pPr>
            <a:r>
              <a:rPr lang="en-US" altLang="en-US" sz="2400" smtClean="0">
                <a:latin typeface="Times New Roman" pitchFamily="18" charset="0"/>
              </a:rPr>
              <a:t>			cout&lt;&lt;"Queue Overflow";</a:t>
            </a:r>
          </a:p>
          <a:p>
            <a:pPr>
              <a:lnSpc>
                <a:spcPct val="90000"/>
              </a:lnSpc>
              <a:buFontTx/>
              <a:buNone/>
            </a:pPr>
            <a:r>
              <a:rPr lang="en-US" altLang="en-US" sz="2400" smtClean="0">
                <a:latin typeface="Times New Roman" pitchFamily="18" charset="0"/>
              </a:rPr>
              <a:t>}</a:t>
            </a:r>
          </a:p>
        </p:txBody>
      </p:sp>
    </p:spTree>
    <p:extLst>
      <p:ext uri="{BB962C8B-B14F-4D97-AF65-F5344CB8AC3E}">
        <p14:creationId xmlns:p14="http://schemas.microsoft.com/office/powerpoint/2010/main" val="341501814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EA09D8F2-2F25-418E-90EF-F7BD99EDE6B5}" type="slidenum">
              <a:rPr lang="en-US" altLang="en-US"/>
              <a:pPr/>
              <a:t>92</a:t>
            </a:fld>
            <a:endParaRPr lang="en-US" altLang="en-US"/>
          </a:p>
        </p:txBody>
      </p:sp>
      <p:sp>
        <p:nvSpPr>
          <p:cNvPr id="98307" name="Rectangle 2"/>
          <p:cNvSpPr>
            <a:spLocks noGrp="1" noChangeArrowheads="1"/>
          </p:cNvSpPr>
          <p:nvPr>
            <p:ph type="title"/>
          </p:nvPr>
        </p:nvSpPr>
        <p:spPr>
          <a:xfrm>
            <a:off x="457200" y="274638"/>
            <a:ext cx="8229600" cy="258762"/>
          </a:xfrm>
        </p:spPr>
        <p:txBody>
          <a:bodyPr/>
          <a:lstStyle/>
          <a:p>
            <a:r>
              <a:rPr lang="en-US" altLang="en-US" sz="3200" smtClean="0"/>
              <a:t>C++ implementation of enqueue and equeue</a:t>
            </a:r>
          </a:p>
        </p:txBody>
      </p:sp>
      <p:sp>
        <p:nvSpPr>
          <p:cNvPr id="98308" name="Rectangle 3"/>
          <p:cNvSpPr>
            <a:spLocks noGrp="1" noChangeArrowheads="1"/>
          </p:cNvSpPr>
          <p:nvPr>
            <p:ph type="body" idx="1"/>
          </p:nvPr>
        </p:nvSpPr>
        <p:spPr>
          <a:xfrm>
            <a:off x="533400" y="685800"/>
            <a:ext cx="8153400" cy="5867400"/>
          </a:xfrm>
        </p:spPr>
        <p:txBody>
          <a:bodyPr/>
          <a:lstStyle/>
          <a:p>
            <a:pPr lvl="1">
              <a:lnSpc>
                <a:spcPct val="90000"/>
              </a:lnSpc>
              <a:buFontTx/>
              <a:buNone/>
            </a:pPr>
            <a:r>
              <a:rPr lang="en-US" altLang="en-US" sz="2400" smtClean="0">
                <a:latin typeface="Times New Roman" pitchFamily="18" charset="0"/>
              </a:rPr>
              <a:t>int dequeue(char queue[])</a:t>
            </a:r>
          </a:p>
          <a:p>
            <a:pPr lvl="1">
              <a:lnSpc>
                <a:spcPct val="90000"/>
              </a:lnSpc>
              <a:buFontTx/>
              <a:buNone/>
            </a:pPr>
            <a:r>
              <a:rPr lang="en-US" altLang="en-US" sz="2400" smtClean="0">
                <a:latin typeface="Times New Roman" pitchFamily="18" charset="0"/>
              </a:rPr>
              <a:t>{</a:t>
            </a:r>
          </a:p>
          <a:p>
            <a:pPr lvl="1">
              <a:lnSpc>
                <a:spcPct val="90000"/>
              </a:lnSpc>
              <a:buFontTx/>
              <a:buNone/>
            </a:pPr>
            <a:r>
              <a:rPr lang="en-US" altLang="en-US" sz="2400" smtClean="0">
                <a:latin typeface="Times New Roman" pitchFamily="18" charset="0"/>
              </a:rPr>
              <a:t>		char x;</a:t>
            </a:r>
          </a:p>
          <a:p>
            <a:pPr lvl="1">
              <a:lnSpc>
                <a:spcPct val="90000"/>
              </a:lnSpc>
              <a:buFontTx/>
              <a:buNone/>
            </a:pPr>
            <a:r>
              <a:rPr lang="en-US" altLang="en-US" sz="2400" smtClean="0">
                <a:latin typeface="Times New Roman" pitchFamily="18" charset="0"/>
              </a:rPr>
              <a:t>		if(QUEUESIZE&gt;0)   </a:t>
            </a:r>
          </a:p>
          <a:p>
            <a:pPr lvl="1">
              <a:lnSpc>
                <a:spcPct val="90000"/>
              </a:lnSpc>
              <a:buFontTx/>
              <a:buNone/>
            </a:pPr>
            <a:r>
              <a:rPr lang="en-US" altLang="en-US" sz="2400" smtClean="0">
                <a:latin typeface="Times New Roman" pitchFamily="18" charset="0"/>
              </a:rPr>
              <a:t>		{</a:t>
            </a:r>
          </a:p>
          <a:p>
            <a:pPr lvl="1">
              <a:lnSpc>
                <a:spcPct val="90000"/>
              </a:lnSpc>
              <a:buFontTx/>
              <a:buNone/>
            </a:pPr>
            <a:r>
              <a:rPr lang="en-US" altLang="en-US" sz="2400" smtClean="0">
                <a:latin typeface="Times New Roman" pitchFamily="18" charset="0"/>
              </a:rPr>
              <a:t>			x=queue[FRONT];</a:t>
            </a:r>
          </a:p>
          <a:p>
            <a:pPr lvl="1">
              <a:lnSpc>
                <a:spcPct val="90000"/>
              </a:lnSpc>
              <a:buFontTx/>
              <a:buNone/>
            </a:pPr>
            <a:r>
              <a:rPr lang="en-US" altLang="en-US" sz="2400" smtClean="0">
                <a:latin typeface="Times New Roman" pitchFamily="18" charset="0"/>
              </a:rPr>
              <a:t>			FRONT++;</a:t>
            </a:r>
          </a:p>
          <a:p>
            <a:pPr lvl="1">
              <a:lnSpc>
                <a:spcPct val="90000"/>
              </a:lnSpc>
              <a:buFontTx/>
              <a:buNone/>
            </a:pPr>
            <a:r>
              <a:rPr lang="en-US" altLang="en-US" sz="2400" smtClean="0">
                <a:latin typeface="Times New Roman" pitchFamily="18" charset="0"/>
              </a:rPr>
              <a:t>			QUEUESIZE--;</a:t>
            </a:r>
          </a:p>
          <a:p>
            <a:pPr lvl="1">
              <a:lnSpc>
                <a:spcPct val="90000"/>
              </a:lnSpc>
              <a:buFontTx/>
              <a:buNone/>
            </a:pPr>
            <a:r>
              <a:rPr lang="en-US" altLang="en-US" sz="2400" smtClean="0">
                <a:latin typeface="Times New Roman" pitchFamily="18" charset="0"/>
              </a:rPr>
              <a:t>		}</a:t>
            </a:r>
          </a:p>
          <a:p>
            <a:pPr lvl="1">
              <a:lnSpc>
                <a:spcPct val="90000"/>
              </a:lnSpc>
              <a:buFontTx/>
              <a:buNone/>
            </a:pPr>
            <a:r>
              <a:rPr lang="en-US" altLang="en-US" sz="2400" smtClean="0">
                <a:latin typeface="Times New Roman" pitchFamily="18" charset="0"/>
              </a:rPr>
              <a:t>		else</a:t>
            </a:r>
          </a:p>
          <a:p>
            <a:pPr lvl="1">
              <a:lnSpc>
                <a:spcPct val="90000"/>
              </a:lnSpc>
              <a:buFontTx/>
              <a:buNone/>
            </a:pPr>
            <a:r>
              <a:rPr lang="en-US" altLang="en-US" sz="2400" smtClean="0">
                <a:latin typeface="Times New Roman" pitchFamily="18" charset="0"/>
              </a:rPr>
              <a:t>			cout&lt;&lt;"Queue Underflow";</a:t>
            </a:r>
          </a:p>
          <a:p>
            <a:pPr lvl="1">
              <a:lnSpc>
                <a:spcPct val="90000"/>
              </a:lnSpc>
              <a:buFontTx/>
              <a:buNone/>
            </a:pPr>
            <a:r>
              <a:rPr lang="en-US" altLang="en-US" sz="2400" smtClean="0">
                <a:latin typeface="Times New Roman" pitchFamily="18" charset="0"/>
              </a:rPr>
              <a:t>	</a:t>
            </a:r>
          </a:p>
          <a:p>
            <a:pPr lvl="1">
              <a:lnSpc>
                <a:spcPct val="90000"/>
              </a:lnSpc>
              <a:buFontTx/>
              <a:buNone/>
            </a:pPr>
            <a:r>
              <a:rPr lang="en-US" altLang="en-US" sz="2400" smtClean="0">
                <a:latin typeface="Times New Roman" pitchFamily="18" charset="0"/>
              </a:rPr>
              <a:t>		return	(x);</a:t>
            </a:r>
          </a:p>
          <a:p>
            <a:pPr lvl="1">
              <a:lnSpc>
                <a:spcPct val="90000"/>
              </a:lnSpc>
              <a:buFontTx/>
              <a:buNone/>
            </a:pPr>
            <a:r>
              <a:rPr lang="en-US" altLang="en-US" sz="2400" smtClean="0">
                <a:latin typeface="Times New Roman" pitchFamily="18" charset="0"/>
              </a:rPr>
              <a:t>	}</a:t>
            </a:r>
          </a:p>
        </p:txBody>
      </p:sp>
    </p:spTree>
    <p:extLst>
      <p:ext uri="{BB962C8B-B14F-4D97-AF65-F5344CB8AC3E}">
        <p14:creationId xmlns:p14="http://schemas.microsoft.com/office/powerpoint/2010/main" val="248027227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C65CBB62-2009-4D27-A6EA-05BAA5B50716}" type="slidenum">
              <a:rPr lang="en-US" altLang="en-US"/>
              <a:pPr/>
              <a:t>93</a:t>
            </a:fld>
            <a:endParaRPr lang="en-US" altLang="en-US"/>
          </a:p>
        </p:txBody>
      </p:sp>
      <p:sp>
        <p:nvSpPr>
          <p:cNvPr id="99331" name="Rectangle 2"/>
          <p:cNvSpPr>
            <a:spLocks noGrp="1" noChangeArrowheads="1"/>
          </p:cNvSpPr>
          <p:nvPr>
            <p:ph type="title"/>
          </p:nvPr>
        </p:nvSpPr>
        <p:spPr>
          <a:xfrm>
            <a:off x="457200" y="274638"/>
            <a:ext cx="8229600" cy="487362"/>
          </a:xfrm>
        </p:spPr>
        <p:txBody>
          <a:bodyPr/>
          <a:lstStyle/>
          <a:p>
            <a:r>
              <a:rPr lang="en-US" altLang="en-US" sz="4000" smtClean="0"/>
              <a:t>Array representation of queue</a:t>
            </a:r>
          </a:p>
        </p:txBody>
      </p:sp>
      <p:sp>
        <p:nvSpPr>
          <p:cNvPr id="99332" name="Rectangle 3"/>
          <p:cNvSpPr>
            <a:spLocks noGrp="1" noChangeArrowheads="1"/>
          </p:cNvSpPr>
          <p:nvPr>
            <p:ph type="body" idx="1"/>
          </p:nvPr>
        </p:nvSpPr>
        <p:spPr>
          <a:xfrm>
            <a:off x="457200" y="1066800"/>
            <a:ext cx="8229600" cy="5486400"/>
          </a:xfrm>
        </p:spPr>
        <p:txBody>
          <a:bodyPr/>
          <a:lstStyle/>
          <a:p>
            <a:r>
              <a:rPr lang="en-US" altLang="en-US" smtClean="0"/>
              <a:t>Example 1</a:t>
            </a:r>
          </a:p>
          <a:p>
            <a:pPr lvl="1"/>
            <a:endParaRPr lang="en-US" altLang="en-US" sz="2400" smtClean="0"/>
          </a:p>
          <a:p>
            <a:pPr lvl="1"/>
            <a:r>
              <a:rPr lang="en-US" altLang="en-US" sz="2400" smtClean="0"/>
              <a:t>Consider a queue with QUEUESIZE = 4 and  write a C++ program that performs the operations shown in the table given in the next page</a:t>
            </a:r>
          </a:p>
          <a:p>
            <a:pPr lvl="1"/>
            <a:endParaRPr lang="en-US" altLang="en-US" sz="2400" smtClean="0"/>
          </a:p>
          <a:p>
            <a:pPr lvl="1"/>
            <a:r>
              <a:rPr lang="en-US" altLang="en-US" sz="2400" smtClean="0"/>
              <a:t>Answer</a:t>
            </a:r>
          </a:p>
          <a:p>
            <a:pPr lvl="2"/>
            <a:r>
              <a:rPr lang="en-US" altLang="en-US" sz="2000" smtClean="0"/>
              <a:t>See queue3.cpp</a:t>
            </a:r>
          </a:p>
        </p:txBody>
      </p:sp>
    </p:spTree>
    <p:extLst>
      <p:ext uri="{BB962C8B-B14F-4D97-AF65-F5344CB8AC3E}">
        <p14:creationId xmlns:p14="http://schemas.microsoft.com/office/powerpoint/2010/main" val="381732613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0FF49625-3B43-4311-AA66-58B7EAFD958D}" type="slidenum">
              <a:rPr lang="en-US" altLang="en-US"/>
              <a:pPr/>
              <a:t>94</a:t>
            </a:fld>
            <a:endParaRPr lang="en-US" altLang="en-US"/>
          </a:p>
        </p:txBody>
      </p:sp>
      <p:sp>
        <p:nvSpPr>
          <p:cNvPr id="100355" name="Rectangle 2"/>
          <p:cNvSpPr>
            <a:spLocks noGrp="1" noChangeArrowheads="1"/>
          </p:cNvSpPr>
          <p:nvPr>
            <p:ph type="title"/>
          </p:nvPr>
        </p:nvSpPr>
        <p:spPr>
          <a:xfrm>
            <a:off x="0" y="304800"/>
            <a:ext cx="8686800" cy="258763"/>
          </a:xfrm>
        </p:spPr>
        <p:txBody>
          <a:bodyPr/>
          <a:lstStyle/>
          <a:p>
            <a:r>
              <a:rPr lang="en-US" altLang="en-US" sz="3600" smtClean="0"/>
              <a:t>Simple array representation of queue</a:t>
            </a:r>
          </a:p>
        </p:txBody>
      </p:sp>
      <p:graphicFrame>
        <p:nvGraphicFramePr>
          <p:cNvPr id="100356" name="Object 6"/>
          <p:cNvGraphicFramePr>
            <a:graphicFrameLocks noGrp="1" noChangeAspect="1"/>
          </p:cNvGraphicFramePr>
          <p:nvPr>
            <p:ph idx="1"/>
          </p:nvPr>
        </p:nvGraphicFramePr>
        <p:xfrm>
          <a:off x="533400" y="801688"/>
          <a:ext cx="8001000" cy="5829300"/>
        </p:xfrm>
        <a:graphic>
          <a:graphicData uri="http://schemas.openxmlformats.org/presentationml/2006/ole">
            <mc:AlternateContent xmlns:mc="http://schemas.openxmlformats.org/markup-compatibility/2006">
              <mc:Choice xmlns:v="urn:schemas-microsoft-com:vml" Requires="v">
                <p:oleObj spid="_x0000_s1058" name="Bitmap Image" r:id="rId3" imgW="3258005" imgH="3115110" progId="Paint.Picture">
                  <p:embed/>
                </p:oleObj>
              </mc:Choice>
              <mc:Fallback>
                <p:oleObj name="Bitmap Image" r:id="rId3" imgW="3258005" imgH="311511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801688"/>
                        <a:ext cx="8001000" cy="582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3290497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F38B8543-740E-4E9B-BCE0-140868870F03}" type="slidenum">
              <a:rPr lang="en-US" altLang="en-US"/>
              <a:pPr/>
              <a:t>95</a:t>
            </a:fld>
            <a:endParaRPr lang="en-US" altLang="en-US"/>
          </a:p>
        </p:txBody>
      </p:sp>
      <p:sp>
        <p:nvSpPr>
          <p:cNvPr id="101379" name="Rectangle 2"/>
          <p:cNvSpPr>
            <a:spLocks noGrp="1" noChangeArrowheads="1"/>
          </p:cNvSpPr>
          <p:nvPr>
            <p:ph type="title"/>
          </p:nvPr>
        </p:nvSpPr>
        <p:spPr>
          <a:xfrm>
            <a:off x="0" y="274638"/>
            <a:ext cx="8839200" cy="258762"/>
          </a:xfrm>
        </p:spPr>
        <p:txBody>
          <a:bodyPr/>
          <a:lstStyle/>
          <a:p>
            <a:r>
              <a:rPr lang="en-US" altLang="en-US" sz="2800" b="1" smtClean="0"/>
              <a:t>Limitation of simple array representation of queue</a:t>
            </a:r>
          </a:p>
        </p:txBody>
      </p:sp>
      <p:sp>
        <p:nvSpPr>
          <p:cNvPr id="101380" name="Rectangle 3"/>
          <p:cNvSpPr>
            <a:spLocks noGrp="1" noChangeArrowheads="1"/>
          </p:cNvSpPr>
          <p:nvPr>
            <p:ph type="body" idx="1"/>
          </p:nvPr>
        </p:nvSpPr>
        <p:spPr>
          <a:xfrm>
            <a:off x="457200" y="838200"/>
            <a:ext cx="8382000" cy="5562600"/>
          </a:xfrm>
        </p:spPr>
        <p:txBody>
          <a:bodyPr/>
          <a:lstStyle/>
          <a:p>
            <a:r>
              <a:rPr lang="en-US" altLang="en-US" sz="2400" smtClean="0">
                <a:latin typeface="Times New Roman" pitchFamily="18" charset="0"/>
              </a:rPr>
              <a:t>The array representation outlined earlier has a limitation</a:t>
            </a:r>
          </a:p>
          <a:p>
            <a:pPr lvl="1"/>
            <a:r>
              <a:rPr lang="en-US" altLang="en-US" sz="2400" smtClean="0">
                <a:latin typeface="Times New Roman" pitchFamily="18" charset="0"/>
              </a:rPr>
              <a:t>The variable </a:t>
            </a:r>
            <a:r>
              <a:rPr lang="en-US" altLang="en-US" sz="2400" b="1" smtClean="0">
                <a:latin typeface="Times New Roman" pitchFamily="18" charset="0"/>
              </a:rPr>
              <a:t>rear</a:t>
            </a:r>
            <a:r>
              <a:rPr lang="en-US" altLang="en-US" sz="2400" smtClean="0">
                <a:latin typeface="Times New Roman" pitchFamily="18" charset="0"/>
              </a:rPr>
              <a:t> is incremented but never decremented</a:t>
            </a:r>
          </a:p>
          <a:p>
            <a:pPr lvl="1"/>
            <a:r>
              <a:rPr lang="en-US" altLang="en-US" sz="2400" smtClean="0">
                <a:latin typeface="Times New Roman" pitchFamily="18" charset="0"/>
              </a:rPr>
              <a:t>Hence, it will quickly reach the end of the array</a:t>
            </a:r>
          </a:p>
          <a:p>
            <a:pPr lvl="1"/>
            <a:r>
              <a:rPr lang="en-US" altLang="en-US" sz="2400" smtClean="0">
                <a:latin typeface="Times New Roman" pitchFamily="18" charset="0"/>
              </a:rPr>
              <a:t>At that point, we will not be able to add any more elements to the queue, yet there is likely to be room in the array</a:t>
            </a:r>
          </a:p>
          <a:p>
            <a:pPr lvl="1"/>
            <a:r>
              <a:rPr lang="en-US" altLang="en-US" sz="2400" smtClean="0">
                <a:latin typeface="Times New Roman" pitchFamily="18" charset="0"/>
              </a:rPr>
              <a:t>In fact, it is possible to reach the absurd situation where the queue is empty, yet no new element can be inserted</a:t>
            </a:r>
          </a:p>
          <a:p>
            <a:pPr lvl="1"/>
            <a:r>
              <a:rPr lang="en-US" altLang="en-US" sz="2400" smtClean="0">
                <a:latin typeface="Times New Roman" pitchFamily="18" charset="0"/>
              </a:rPr>
              <a:t>In normal application, the variable front would also be incremented from time to time (when entries are removed from the queue)</a:t>
            </a:r>
          </a:p>
          <a:p>
            <a:pPr lvl="1"/>
            <a:r>
              <a:rPr lang="en-US" altLang="en-US" sz="2400" smtClean="0">
                <a:latin typeface="Times New Roman" pitchFamily="18" charset="0"/>
              </a:rPr>
              <a:t>This will free up the array application with index values less than </a:t>
            </a:r>
            <a:r>
              <a:rPr lang="en-US" altLang="en-US" sz="2400" b="1" smtClean="0">
                <a:latin typeface="Times New Roman" pitchFamily="18" charset="0"/>
              </a:rPr>
              <a:t>front</a:t>
            </a:r>
          </a:p>
          <a:p>
            <a:r>
              <a:rPr lang="en-US" altLang="en-US" sz="2800" smtClean="0">
                <a:latin typeface="Times New Roman" pitchFamily="18" charset="0"/>
              </a:rPr>
              <a:t>Different solutions to overcome this problem</a:t>
            </a:r>
          </a:p>
        </p:txBody>
      </p:sp>
    </p:spTree>
    <p:extLst>
      <p:ext uri="{BB962C8B-B14F-4D97-AF65-F5344CB8AC3E}">
        <p14:creationId xmlns:p14="http://schemas.microsoft.com/office/powerpoint/2010/main" val="105792223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C5FE4FC3-8637-45A1-A334-E079358EC568}" type="slidenum">
              <a:rPr lang="en-US" altLang="en-US"/>
              <a:pPr/>
              <a:t>96</a:t>
            </a:fld>
            <a:endParaRPr lang="en-US" altLang="en-US"/>
          </a:p>
        </p:txBody>
      </p:sp>
      <p:sp>
        <p:nvSpPr>
          <p:cNvPr id="102403" name="Rectangle 2"/>
          <p:cNvSpPr>
            <a:spLocks noGrp="1" noChangeArrowheads="1"/>
          </p:cNvSpPr>
          <p:nvPr>
            <p:ph type="title"/>
          </p:nvPr>
        </p:nvSpPr>
        <p:spPr>
          <a:xfrm>
            <a:off x="457200" y="274638"/>
            <a:ext cx="8229600" cy="258762"/>
          </a:xfrm>
        </p:spPr>
        <p:txBody>
          <a:bodyPr/>
          <a:lstStyle/>
          <a:p>
            <a:r>
              <a:rPr lang="en-US" altLang="en-US" sz="4000" smtClean="0"/>
              <a:t>Solution 1</a:t>
            </a:r>
          </a:p>
        </p:txBody>
      </p:sp>
      <p:sp>
        <p:nvSpPr>
          <p:cNvPr id="102404" name="Rectangle 3"/>
          <p:cNvSpPr>
            <a:spLocks noGrp="1" noChangeArrowheads="1"/>
          </p:cNvSpPr>
          <p:nvPr>
            <p:ph type="body" idx="1"/>
          </p:nvPr>
        </p:nvSpPr>
        <p:spPr>
          <a:xfrm>
            <a:off x="457200" y="990600"/>
            <a:ext cx="8229600" cy="5410200"/>
          </a:xfrm>
        </p:spPr>
        <p:txBody>
          <a:bodyPr/>
          <a:lstStyle/>
          <a:p>
            <a:r>
              <a:rPr lang="en-US" altLang="en-US" sz="2400" smtClean="0">
                <a:latin typeface="Times New Roman" pitchFamily="18" charset="0"/>
              </a:rPr>
              <a:t>For using the freed array locations</a:t>
            </a:r>
          </a:p>
          <a:p>
            <a:pPr lvl="1"/>
            <a:endParaRPr lang="en-US" altLang="en-US" sz="2400" smtClean="0">
              <a:latin typeface="Times New Roman" pitchFamily="18" charset="0"/>
            </a:endParaRPr>
          </a:p>
          <a:p>
            <a:pPr lvl="1"/>
            <a:r>
              <a:rPr lang="en-US" altLang="en-US" sz="2400" smtClean="0">
                <a:latin typeface="Times New Roman" pitchFamily="18" charset="0"/>
              </a:rPr>
              <a:t>Maintain all the queue entries so that front is always equal to 0 (the first index of the array)</a:t>
            </a:r>
          </a:p>
          <a:p>
            <a:pPr lvl="1"/>
            <a:endParaRPr lang="en-US" altLang="en-US" sz="2400" smtClean="0">
              <a:latin typeface="Times New Roman" pitchFamily="18" charset="0"/>
            </a:endParaRPr>
          </a:p>
          <a:p>
            <a:pPr lvl="1"/>
            <a:r>
              <a:rPr lang="en-US" altLang="en-US" sz="2400" smtClean="0">
                <a:latin typeface="Times New Roman" pitchFamily="18" charset="0"/>
              </a:rPr>
              <a:t>When queue[0] is removed, we move all the entries in the array down one locations, so that the value of queue[1] is moved to queue[0], and then all other entries are also moved</a:t>
            </a:r>
          </a:p>
          <a:p>
            <a:endParaRPr lang="en-US" altLang="en-US" sz="2400" smtClean="0">
              <a:latin typeface="Times New Roman" pitchFamily="18" charset="0"/>
            </a:endParaRPr>
          </a:p>
          <a:p>
            <a:r>
              <a:rPr lang="en-US" altLang="en-US" sz="2400" smtClean="0">
                <a:latin typeface="Times New Roman" pitchFamily="18" charset="0"/>
              </a:rPr>
              <a:t>How is the above method implemented (see next slide)</a:t>
            </a:r>
          </a:p>
        </p:txBody>
      </p:sp>
    </p:spTree>
    <p:extLst>
      <p:ext uri="{BB962C8B-B14F-4D97-AF65-F5344CB8AC3E}">
        <p14:creationId xmlns:p14="http://schemas.microsoft.com/office/powerpoint/2010/main" val="109045159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91128689-79DD-4815-B0E0-B23F2BEE47D4}" type="slidenum">
              <a:rPr lang="en-US" altLang="en-US"/>
              <a:pPr/>
              <a:t>97</a:t>
            </a:fld>
            <a:endParaRPr lang="en-US" altLang="en-US"/>
          </a:p>
        </p:txBody>
      </p:sp>
      <p:sp>
        <p:nvSpPr>
          <p:cNvPr id="103427" name="Rectangle 2"/>
          <p:cNvSpPr>
            <a:spLocks noGrp="1" noChangeArrowheads="1"/>
          </p:cNvSpPr>
          <p:nvPr>
            <p:ph type="title"/>
          </p:nvPr>
        </p:nvSpPr>
        <p:spPr>
          <a:xfrm>
            <a:off x="457200" y="274638"/>
            <a:ext cx="8229600" cy="334962"/>
          </a:xfrm>
        </p:spPr>
        <p:txBody>
          <a:bodyPr/>
          <a:lstStyle/>
          <a:p>
            <a:r>
              <a:rPr lang="en-US" altLang="en-US" sz="4000" smtClean="0"/>
              <a:t>Solution 1</a:t>
            </a:r>
          </a:p>
        </p:txBody>
      </p:sp>
      <p:sp>
        <p:nvSpPr>
          <p:cNvPr id="103428" name="Rectangle 3"/>
          <p:cNvSpPr>
            <a:spLocks noGrp="1" noChangeArrowheads="1"/>
          </p:cNvSpPr>
          <p:nvPr>
            <p:ph type="body" idx="1"/>
          </p:nvPr>
        </p:nvSpPr>
        <p:spPr>
          <a:xfrm>
            <a:off x="457200" y="990600"/>
            <a:ext cx="8229600" cy="5486400"/>
          </a:xfrm>
        </p:spPr>
        <p:txBody>
          <a:bodyPr/>
          <a:lstStyle/>
          <a:p>
            <a:pPr>
              <a:lnSpc>
                <a:spcPct val="90000"/>
              </a:lnSpc>
            </a:pPr>
            <a:r>
              <a:rPr lang="en-US" altLang="en-US" sz="2400" smtClean="0">
                <a:latin typeface="Times New Roman" pitchFamily="18" charset="0"/>
              </a:rPr>
              <a:t>Modify the dequeue operation so that when an item is deleted, the entire queue is shifted to the beginning of the array</a:t>
            </a:r>
          </a:p>
          <a:p>
            <a:pPr>
              <a:lnSpc>
                <a:spcPct val="90000"/>
              </a:lnSpc>
            </a:pPr>
            <a:endParaRPr lang="en-US" altLang="en-US" sz="2400" smtClean="0">
              <a:latin typeface="Times New Roman" pitchFamily="18" charset="0"/>
            </a:endParaRPr>
          </a:p>
          <a:p>
            <a:pPr>
              <a:lnSpc>
                <a:spcPct val="90000"/>
              </a:lnSpc>
            </a:pPr>
            <a:r>
              <a:rPr lang="en-US" altLang="en-US" sz="2400" smtClean="0">
                <a:latin typeface="Times New Roman" pitchFamily="18" charset="0"/>
              </a:rPr>
              <a:t>Ignoring the possibility of overflow, the operation x=dequeue(queue) would be modified as follows</a:t>
            </a:r>
          </a:p>
          <a:p>
            <a:pPr>
              <a:lnSpc>
                <a:spcPct val="90000"/>
              </a:lnSpc>
              <a:buFontTx/>
              <a:buNone/>
            </a:pPr>
            <a:endParaRPr lang="en-US" altLang="en-US" sz="2400" smtClean="0">
              <a:latin typeface="Times New Roman" pitchFamily="18" charset="0"/>
            </a:endParaRPr>
          </a:p>
          <a:p>
            <a:pPr lvl="3">
              <a:lnSpc>
                <a:spcPct val="90000"/>
              </a:lnSpc>
              <a:buFontTx/>
              <a:buNone/>
            </a:pPr>
            <a:r>
              <a:rPr lang="en-US" altLang="en-US" sz="2400" smtClean="0">
                <a:latin typeface="Times New Roman" pitchFamily="18" charset="0"/>
              </a:rPr>
              <a:t>x=queue(FRONT);</a:t>
            </a:r>
          </a:p>
          <a:p>
            <a:pPr lvl="3">
              <a:lnSpc>
                <a:spcPct val="90000"/>
              </a:lnSpc>
              <a:buFontTx/>
              <a:buNone/>
            </a:pPr>
            <a:r>
              <a:rPr lang="en-US" altLang="en-US" sz="2400" smtClean="0">
                <a:latin typeface="Times New Roman" pitchFamily="18" charset="0"/>
              </a:rPr>
              <a:t>for(int i = 0; i &lt; REAR; i++)</a:t>
            </a:r>
          </a:p>
          <a:p>
            <a:pPr lvl="3">
              <a:lnSpc>
                <a:spcPct val="90000"/>
              </a:lnSpc>
              <a:buFontTx/>
              <a:buNone/>
            </a:pPr>
            <a:r>
              <a:rPr lang="en-US" altLang="en-US" sz="2400" smtClean="0">
                <a:latin typeface="Times New Roman" pitchFamily="18" charset="0"/>
              </a:rPr>
              <a:t>{</a:t>
            </a:r>
          </a:p>
          <a:p>
            <a:pPr lvl="3">
              <a:lnSpc>
                <a:spcPct val="90000"/>
              </a:lnSpc>
              <a:buFontTx/>
              <a:buNone/>
            </a:pPr>
            <a:r>
              <a:rPr lang="en-US" altLang="en-US" sz="2400" smtClean="0">
                <a:latin typeface="Times New Roman" pitchFamily="18" charset="0"/>
              </a:rPr>
              <a:t>		queue[i] = queue[i+1];</a:t>
            </a:r>
          </a:p>
          <a:p>
            <a:pPr lvl="3">
              <a:lnSpc>
                <a:spcPct val="90000"/>
              </a:lnSpc>
              <a:buFontTx/>
              <a:buNone/>
            </a:pPr>
            <a:r>
              <a:rPr lang="en-US" altLang="en-US" sz="2400" smtClean="0">
                <a:latin typeface="Times New Roman" pitchFamily="18" charset="0"/>
              </a:rPr>
              <a:t>}</a:t>
            </a:r>
          </a:p>
          <a:p>
            <a:pPr lvl="3">
              <a:lnSpc>
                <a:spcPct val="90000"/>
              </a:lnSpc>
              <a:buFontTx/>
              <a:buNone/>
            </a:pPr>
            <a:r>
              <a:rPr lang="en-US" altLang="en-US" sz="2400" smtClean="0">
                <a:latin typeface="Times New Roman" pitchFamily="18" charset="0"/>
              </a:rPr>
              <a:t>REAR--;</a:t>
            </a:r>
          </a:p>
          <a:p>
            <a:pPr lvl="3">
              <a:lnSpc>
                <a:spcPct val="90000"/>
              </a:lnSpc>
              <a:buFontTx/>
              <a:buNone/>
            </a:pPr>
            <a:endParaRPr lang="en-US" altLang="en-US" sz="2400" smtClean="0">
              <a:latin typeface="Times New Roman" pitchFamily="18" charset="0"/>
            </a:endParaRPr>
          </a:p>
        </p:txBody>
      </p:sp>
    </p:spTree>
    <p:extLst>
      <p:ext uri="{BB962C8B-B14F-4D97-AF65-F5344CB8AC3E}">
        <p14:creationId xmlns:p14="http://schemas.microsoft.com/office/powerpoint/2010/main" val="88877288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08C6F608-D6C1-44D1-9ED3-1FC696D58285}" type="slidenum">
              <a:rPr lang="en-US" altLang="en-US"/>
              <a:pPr/>
              <a:t>98</a:t>
            </a:fld>
            <a:endParaRPr lang="en-US" altLang="en-US"/>
          </a:p>
        </p:txBody>
      </p:sp>
      <p:sp>
        <p:nvSpPr>
          <p:cNvPr id="104451" name="Rectangle 2"/>
          <p:cNvSpPr>
            <a:spLocks noGrp="1" noChangeArrowheads="1"/>
          </p:cNvSpPr>
          <p:nvPr>
            <p:ph type="title"/>
          </p:nvPr>
        </p:nvSpPr>
        <p:spPr>
          <a:xfrm>
            <a:off x="457200" y="274638"/>
            <a:ext cx="8229600" cy="334962"/>
          </a:xfrm>
        </p:spPr>
        <p:txBody>
          <a:bodyPr/>
          <a:lstStyle/>
          <a:p>
            <a:r>
              <a:rPr lang="en-US" altLang="en-US" sz="4000" smtClean="0"/>
              <a:t>Solution 1 …</a:t>
            </a:r>
          </a:p>
        </p:txBody>
      </p:sp>
      <p:sp>
        <p:nvSpPr>
          <p:cNvPr id="104452" name="Rectangle 3"/>
          <p:cNvSpPr>
            <a:spLocks noGrp="1" noChangeArrowheads="1"/>
          </p:cNvSpPr>
          <p:nvPr>
            <p:ph type="body" idx="1"/>
          </p:nvPr>
        </p:nvSpPr>
        <p:spPr>
          <a:xfrm>
            <a:off x="304800" y="914400"/>
            <a:ext cx="8534400" cy="5638800"/>
          </a:xfrm>
        </p:spPr>
        <p:txBody>
          <a:bodyPr/>
          <a:lstStyle/>
          <a:p>
            <a:r>
              <a:rPr lang="en-US" altLang="en-US" sz="2400" b="1" smtClean="0">
                <a:latin typeface="Times New Roman" pitchFamily="18" charset="0"/>
              </a:rPr>
              <a:t>The queue need no longer contain a front field</a:t>
            </a:r>
          </a:p>
          <a:p>
            <a:endParaRPr lang="en-US" altLang="en-US" sz="2400" b="1" smtClean="0">
              <a:latin typeface="Times New Roman" pitchFamily="18" charset="0"/>
            </a:endParaRPr>
          </a:p>
          <a:p>
            <a:r>
              <a:rPr lang="en-US" altLang="en-US" sz="2400" b="1" smtClean="0">
                <a:latin typeface="Times New Roman" pitchFamily="18" charset="0"/>
              </a:rPr>
              <a:t>This is because</a:t>
            </a:r>
            <a:r>
              <a:rPr lang="en-US" altLang="en-US" sz="2400" smtClean="0">
                <a:latin typeface="Times New Roman" pitchFamily="18" charset="0"/>
              </a:rPr>
              <a:t>, the element at position 0 of the array is always at the front of the queue</a:t>
            </a:r>
          </a:p>
          <a:p>
            <a:endParaRPr lang="en-US" altLang="en-US" sz="2400" b="1" smtClean="0">
              <a:latin typeface="Times New Roman" pitchFamily="18" charset="0"/>
            </a:endParaRPr>
          </a:p>
          <a:p>
            <a:r>
              <a:rPr lang="en-US" altLang="en-US" sz="2400" b="1" smtClean="0">
                <a:latin typeface="Times New Roman" pitchFamily="18" charset="0"/>
              </a:rPr>
              <a:t>The empty queue is represented by the queue in which rear is -1</a:t>
            </a:r>
          </a:p>
          <a:p>
            <a:endParaRPr lang="en-US" altLang="en-US" sz="2400" b="1" smtClean="0">
              <a:latin typeface="Times New Roman" pitchFamily="18" charset="0"/>
            </a:endParaRPr>
          </a:p>
        </p:txBody>
      </p:sp>
    </p:spTree>
    <p:extLst>
      <p:ext uri="{BB962C8B-B14F-4D97-AF65-F5344CB8AC3E}">
        <p14:creationId xmlns:p14="http://schemas.microsoft.com/office/powerpoint/2010/main" val="387589970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5"/>
          <p:cNvSpPr>
            <a:spLocks noGrp="1"/>
          </p:cNvSpPr>
          <p:nvPr>
            <p:ph type="sldNum" sz="quarter" idx="12"/>
          </p:nvPr>
        </p:nvSpPr>
        <p:spPr>
          <a:noFill/>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1E83C094-713F-49BF-BBAC-C14D1142B208}" type="slidenum">
              <a:rPr lang="en-US" altLang="en-US"/>
              <a:pPr/>
              <a:t>99</a:t>
            </a:fld>
            <a:endParaRPr lang="en-US" altLang="en-US"/>
          </a:p>
        </p:txBody>
      </p:sp>
      <p:sp>
        <p:nvSpPr>
          <p:cNvPr id="105475" name="Rectangle 2"/>
          <p:cNvSpPr>
            <a:spLocks noGrp="1" noChangeArrowheads="1"/>
          </p:cNvSpPr>
          <p:nvPr>
            <p:ph type="title"/>
          </p:nvPr>
        </p:nvSpPr>
        <p:spPr>
          <a:xfrm>
            <a:off x="457200" y="274638"/>
            <a:ext cx="8229600" cy="182562"/>
          </a:xfrm>
        </p:spPr>
        <p:txBody>
          <a:bodyPr/>
          <a:lstStyle/>
          <a:p>
            <a:r>
              <a:rPr lang="en-US" altLang="en-US" sz="4000" smtClean="0"/>
              <a:t>Solution 1 …</a:t>
            </a:r>
          </a:p>
        </p:txBody>
      </p:sp>
      <p:sp>
        <p:nvSpPr>
          <p:cNvPr id="105476" name="Rectangle 3"/>
          <p:cNvSpPr>
            <a:spLocks noGrp="1" noChangeArrowheads="1"/>
          </p:cNvSpPr>
          <p:nvPr>
            <p:ph type="body" idx="1"/>
          </p:nvPr>
        </p:nvSpPr>
        <p:spPr>
          <a:xfrm>
            <a:off x="304800" y="609600"/>
            <a:ext cx="8534400" cy="5943600"/>
          </a:xfrm>
        </p:spPr>
        <p:txBody>
          <a:bodyPr/>
          <a:lstStyle/>
          <a:p>
            <a:r>
              <a:rPr lang="en-US" altLang="en-US" sz="2800" b="1" smtClean="0"/>
              <a:t>Is this method efficient?</a:t>
            </a:r>
          </a:p>
          <a:p>
            <a:pPr lvl="1"/>
            <a:r>
              <a:rPr lang="en-US" altLang="en-US" sz="2400" b="1" smtClean="0"/>
              <a:t>The method will work</a:t>
            </a:r>
          </a:p>
          <a:p>
            <a:pPr lvl="1"/>
            <a:r>
              <a:rPr lang="en-US" altLang="en-US" sz="2400" b="1" smtClean="0"/>
              <a:t>But, it is not efficient, in fact too inefficient</a:t>
            </a:r>
          </a:p>
          <a:p>
            <a:pPr lvl="1"/>
            <a:r>
              <a:rPr lang="en-US" altLang="en-US" sz="2400" smtClean="0"/>
              <a:t>Each deletion involves moving every remaining element of the queue </a:t>
            </a:r>
          </a:p>
          <a:p>
            <a:pPr lvl="1"/>
            <a:r>
              <a:rPr lang="en-US" altLang="en-US" sz="2400" b="1" smtClean="0"/>
              <a:t>Every time we remove an entry from the queue, we must move every entry in the queue</a:t>
            </a:r>
          </a:p>
          <a:p>
            <a:pPr lvl="1"/>
            <a:r>
              <a:rPr lang="en-US" altLang="en-US" sz="2400" smtClean="0"/>
              <a:t>If a queue contains 500 or 100 elements, this is high a price to pay</a:t>
            </a:r>
          </a:p>
          <a:p>
            <a:pPr lvl="1"/>
            <a:r>
              <a:rPr lang="en-US" altLang="en-US" sz="2400" smtClean="0"/>
              <a:t>Further, the operation of removing an element from a queue logically involves manipulation of only one element</a:t>
            </a:r>
          </a:p>
          <a:p>
            <a:pPr lvl="1"/>
            <a:r>
              <a:rPr lang="en-US" altLang="en-US" sz="2400" smtClean="0"/>
              <a:t>The implementation of that operation should reflect this and should not involve a host of extraneous operations</a:t>
            </a:r>
          </a:p>
        </p:txBody>
      </p:sp>
    </p:spTree>
    <p:extLst>
      <p:ext uri="{BB962C8B-B14F-4D97-AF65-F5344CB8AC3E}">
        <p14:creationId xmlns:p14="http://schemas.microsoft.com/office/powerpoint/2010/main" val="37500780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292</TotalTime>
  <Words>6286</Words>
  <Application>Microsoft Office PowerPoint</Application>
  <PresentationFormat>On-screen Show (4:3)</PresentationFormat>
  <Paragraphs>1319</Paragraphs>
  <Slides>135</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135</vt:i4>
      </vt:variant>
    </vt:vector>
  </HeadingPairs>
  <TitlesOfParts>
    <vt:vector size="139" baseType="lpstr">
      <vt:lpstr>Office Theme</vt:lpstr>
      <vt:lpstr>Network</vt:lpstr>
      <vt:lpstr>1_Network</vt:lpstr>
      <vt:lpstr>Bitmap Image</vt:lpstr>
      <vt:lpstr>PowerPoint Presentation</vt:lpstr>
      <vt:lpstr>The Stack</vt:lpstr>
      <vt:lpstr>Stack </vt:lpstr>
      <vt:lpstr>Stack</vt:lpstr>
      <vt:lpstr>Stack</vt:lpstr>
      <vt:lpstr>Stack</vt:lpstr>
      <vt:lpstr>PowerPoint Presentation</vt:lpstr>
      <vt:lpstr>Stack</vt:lpstr>
      <vt:lpstr>Stack</vt:lpstr>
      <vt:lpstr>Stack</vt:lpstr>
      <vt:lpstr>Stack</vt:lpstr>
      <vt:lpstr>Implementation of stacks</vt:lpstr>
      <vt:lpstr>Array representation of Stacks</vt:lpstr>
      <vt:lpstr>Array representation of Stacks</vt:lpstr>
      <vt:lpstr>Array representation of Stacks</vt:lpstr>
      <vt:lpstr>Stack Errors</vt:lpstr>
      <vt:lpstr>Stack Errors</vt:lpstr>
      <vt:lpstr>To push or store an element into the stack</vt:lpstr>
      <vt:lpstr>push Operation</vt:lpstr>
      <vt:lpstr>push Operation</vt:lpstr>
      <vt:lpstr>push Operation</vt:lpstr>
      <vt:lpstr>push Operation</vt:lpstr>
      <vt:lpstr>Push Operation</vt:lpstr>
      <vt:lpstr>To POP or remove an element from the stack</vt:lpstr>
      <vt:lpstr>pop Operation</vt:lpstr>
      <vt:lpstr>pop Operation</vt:lpstr>
      <vt:lpstr>pop Operation</vt:lpstr>
      <vt:lpstr>pop Operation</vt:lpstr>
      <vt:lpstr>pop Operation</vt:lpstr>
      <vt:lpstr>isEmpty() &amp; isFULL()</vt:lpstr>
      <vt:lpstr>peek()</vt:lpstr>
      <vt:lpstr>sizeOfStack()</vt:lpstr>
      <vt:lpstr>Linked List Implementation of Stack</vt:lpstr>
      <vt:lpstr>Linked List Implementation of Stack</vt:lpstr>
      <vt:lpstr>Defining the Structure</vt:lpstr>
      <vt:lpstr>To push an element</vt:lpstr>
      <vt:lpstr>To push an element</vt:lpstr>
      <vt:lpstr>Linked list implementation of stacks:  push operation</vt:lpstr>
      <vt:lpstr>Linked list implementation of stacks:  push operation</vt:lpstr>
      <vt:lpstr>Linked list implementation of stacks:  push operation</vt:lpstr>
      <vt:lpstr>To pop an element</vt:lpstr>
      <vt:lpstr>To pop an element</vt:lpstr>
      <vt:lpstr>Linked list implementation of stacks:  pop operation</vt:lpstr>
      <vt:lpstr>Linked list implementation of stacks:  pop operation</vt:lpstr>
      <vt:lpstr>Linked list implementation of stacks:  pop operation</vt:lpstr>
      <vt:lpstr>Stack Applications</vt:lpstr>
      <vt:lpstr>PowerPoint Presentation</vt:lpstr>
      <vt:lpstr>PowerPoint Presentation</vt:lpstr>
      <vt:lpstr>PowerPoint Presentation</vt:lpstr>
      <vt:lpstr>Transforming Infix to Postfix</vt:lpstr>
      <vt:lpstr>Pencil and paper scheme</vt:lpstr>
      <vt:lpstr>PowerPoint Presentation</vt:lpstr>
      <vt:lpstr>PowerPoint Presentation</vt:lpstr>
      <vt:lpstr>PowerPoint Presentation</vt:lpstr>
      <vt:lpstr>Transforming Infix to Postfix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Queue</vt:lpstr>
      <vt:lpstr>Queue  </vt:lpstr>
      <vt:lpstr>Queue</vt:lpstr>
      <vt:lpstr>Queue</vt:lpstr>
      <vt:lpstr>Queue</vt:lpstr>
      <vt:lpstr>Queue</vt:lpstr>
      <vt:lpstr>Queue</vt:lpstr>
      <vt:lpstr>Simple array representation of queue</vt:lpstr>
      <vt:lpstr>Simple array representation of queue</vt:lpstr>
      <vt:lpstr>Simple array representation of queue</vt:lpstr>
      <vt:lpstr>Simple array representation of queue</vt:lpstr>
      <vt:lpstr>Simple array representation of queue</vt:lpstr>
      <vt:lpstr>C++ implementation of enqueue and equeue</vt:lpstr>
      <vt:lpstr>C++ implementation of enqueue and equeue</vt:lpstr>
      <vt:lpstr>C++ implementation of enqueue and equeue</vt:lpstr>
      <vt:lpstr>Array representation of queue</vt:lpstr>
      <vt:lpstr>Simple array representation of queue</vt:lpstr>
      <vt:lpstr>Limitation of simple array representation of queue</vt:lpstr>
      <vt:lpstr>Solution 1</vt:lpstr>
      <vt:lpstr>Solution 1</vt:lpstr>
      <vt:lpstr>Solution 1 …</vt:lpstr>
      <vt:lpstr>Solution 1 …</vt:lpstr>
      <vt:lpstr>Solution 1 …</vt:lpstr>
      <vt:lpstr>Solution 2</vt:lpstr>
      <vt:lpstr>Solution 2…</vt:lpstr>
      <vt:lpstr>Solution 2 …</vt:lpstr>
      <vt:lpstr>Solution 2 …</vt:lpstr>
      <vt:lpstr>Solution 2 …</vt:lpstr>
      <vt:lpstr>Circular array implementation of queue</vt:lpstr>
      <vt:lpstr>Circular array implementation of queue</vt:lpstr>
      <vt:lpstr>Circular array implementation of queue</vt:lpstr>
      <vt:lpstr>C++ implementation of enqueue and equeue (circular array of queue) </vt:lpstr>
      <vt:lpstr>C++ implementation of enqueue and equeue  (Circular array of queue)</vt:lpstr>
      <vt:lpstr>C++ implementation of enqueue and equeue  (Circular array of queue)</vt:lpstr>
      <vt:lpstr>C++ implementation of enqueue and equeue  (Circular array of queue)</vt:lpstr>
      <vt:lpstr>C++ implementation of enqueue and equeue  (Circular array of queue)</vt:lpstr>
      <vt:lpstr>C++ implementation of enqueue and equeue  (Circular array of queue)</vt:lpstr>
      <vt:lpstr>Linked list implementation of enqueue and dequeue operations</vt:lpstr>
      <vt:lpstr>Linked list implementation of enqueue operation</vt:lpstr>
      <vt:lpstr>Linked list implementation of dequeue operation</vt:lpstr>
      <vt:lpstr>Linked list implementation of enqueue and dequeue operations</vt:lpstr>
      <vt:lpstr>Deque (pronounced as Deck)</vt:lpstr>
      <vt:lpstr>Deque (pronounced as Deck)</vt:lpstr>
      <vt:lpstr>Deque (pronounced as Deck)</vt:lpstr>
      <vt:lpstr>Priority Queue </vt:lpstr>
      <vt:lpstr>Priority Queue</vt:lpstr>
      <vt:lpstr>Priority Queue</vt:lpstr>
      <vt:lpstr>Priority Queue</vt:lpstr>
      <vt:lpstr>Priority queue enqueue and dequeue operations</vt:lpstr>
      <vt:lpstr>Priority queue enqueue and dequeue operations</vt:lpstr>
      <vt:lpstr>Priority queue enqueue and dequeue operations</vt:lpstr>
      <vt:lpstr>Types of Priority queues</vt:lpstr>
      <vt:lpstr>Ascending Priority Queue</vt:lpstr>
      <vt:lpstr>Descending Priority Queue</vt:lpstr>
      <vt:lpstr>Priority queue </vt:lpstr>
      <vt:lpstr>Reading assignment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27</cp:revision>
  <dcterms:created xsi:type="dcterms:W3CDTF">2022-12-23T01:32:26Z</dcterms:created>
  <dcterms:modified xsi:type="dcterms:W3CDTF">2022-12-30T04:12:34Z</dcterms:modified>
</cp:coreProperties>
</file>