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62" r:id="rId3"/>
    <p:sldId id="263" r:id="rId4"/>
    <p:sldId id="265" r:id="rId5"/>
    <p:sldId id="266" r:id="rId6"/>
    <p:sldId id="268" r:id="rId7"/>
    <p:sldId id="270" r:id="rId8"/>
    <p:sldId id="276" r:id="rId9"/>
    <p:sldId id="292" r:id="rId10"/>
    <p:sldId id="293" r:id="rId11"/>
    <p:sldId id="285" r:id="rId12"/>
    <p:sldId id="286" r:id="rId13"/>
    <p:sldId id="271" r:id="rId14"/>
    <p:sldId id="272" r:id="rId15"/>
    <p:sldId id="273" r:id="rId16"/>
    <p:sldId id="274" r:id="rId17"/>
    <p:sldId id="275" r:id="rId18"/>
    <p:sldId id="277" r:id="rId19"/>
    <p:sldId id="278" r:id="rId20"/>
    <p:sldId id="279" r:id="rId21"/>
    <p:sldId id="280" r:id="rId22"/>
    <p:sldId id="282" r:id="rId23"/>
    <p:sldId id="291" r:id="rId24"/>
    <p:sldId id="295" r:id="rId25"/>
    <p:sldId id="296" r:id="rId26"/>
    <p:sldId id="297" r:id="rId27"/>
    <p:sldId id="294" r:id="rId28"/>
    <p:sldId id="298" r:id="rId29"/>
    <p:sldId id="299" r:id="rId30"/>
    <p:sldId id="300" r:id="rId31"/>
    <p:sldId id="301" r:id="rId32"/>
    <p:sldId id="302" r:id="rId33"/>
    <p:sldId id="287" r:id="rId34"/>
    <p:sldId id="288" r:id="rId35"/>
    <p:sldId id="289" r:id="rId36"/>
    <p:sldId id="29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23" autoAdjust="0"/>
    <p:restoredTop sz="94660"/>
  </p:normalViewPr>
  <p:slideViewPr>
    <p:cSldViewPr>
      <p:cViewPr varScale="1">
        <p:scale>
          <a:sx n="43" d="100"/>
          <a:sy n="43" d="100"/>
        </p:scale>
        <p:origin x="53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3-01-01T06:40:55.520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1687 0</inkml:trace>
  <inkml:trace contextRef="#ctx0" brushRef="#br0" timeOffset="2215">1587 272</inkml:trace>
  <inkml:trace contextRef="#ctx0" brushRef="#br0" timeOffset="19843">0 1116</inkml:trace>
  <inkml:trace contextRef="#ctx0" brushRef="#br0" timeOffset="21309">1786 1513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9093E-2E30-4325-A3BF-8ABAE18F5E6E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528F0-D128-4285-8807-437091E570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B96B-AEB9-4BAA-9CE4-26EC536D0583}" type="datetime1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40984-C603-4A4E-ACE4-739652F31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F890-A758-4B69-94A4-BF3EA19E92A5}" type="datetime1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40984-C603-4A4E-ACE4-739652F31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2DE9-C82F-4E86-B5CE-FCB699AB0423}" type="datetime1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40984-C603-4A4E-ACE4-739652F31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EDFF-48C6-4199-A49C-662025DA818C}" type="datetime1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40984-C603-4A4E-ACE4-739652F31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CB98-3B84-4716-994D-378A5FC8AE0F}" type="datetime1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40984-C603-4A4E-ACE4-739652F31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BEF8-554B-4FBF-83A4-05F6710C5D21}" type="datetime1">
              <a:rPr lang="en-US" smtClean="0"/>
              <a:pPr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40984-C603-4A4E-ACE4-739652F31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344B-0F7B-4220-9C43-7A54024C645A}" type="datetime1">
              <a:rPr lang="en-US" smtClean="0"/>
              <a:pPr/>
              <a:t>6/5/2019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40984-C603-4A4E-ACE4-739652F31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6C64-1189-4102-9C1B-97FC6E0F64B3}" type="datetime1">
              <a:rPr lang="en-US" smtClean="0"/>
              <a:pPr/>
              <a:t>6/5/2019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40984-C603-4A4E-ACE4-739652F31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6C45-AC7E-41FA-BB6A-021CFDA8C72C}" type="datetime1">
              <a:rPr lang="en-US" smtClean="0"/>
              <a:pPr/>
              <a:t>6/5/2019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40984-C603-4A4E-ACE4-739652F31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007E-17C2-46FB-8EE0-04581D7DE5D9}" type="datetime1">
              <a:rPr lang="en-US" smtClean="0"/>
              <a:pPr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40984-C603-4A4E-ACE4-739652F31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3F6DF-43AE-4C3C-809F-056AFF85DE7F}" type="datetime1">
              <a:rPr lang="en-US" smtClean="0"/>
              <a:pPr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40984-C603-4A4E-ACE4-739652F31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762000"/>
            <a:ext cx="8686800" cy="5364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2B442-0CB5-4A3F-ABF1-4373A4569108}" type="datetime1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40984-C603-4A4E-ACE4-739652F31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just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just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just" defTabSz="9144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just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just" defTabSz="914400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Eight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The Internet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4E3C-2DA3-49DD-B357-40C38D8A8B3F}" type="datetime1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40984-C603-4A4E-ACE4-739652F310B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804F6-CCAB-4CB8-AC36-A27C515BB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59080"/>
            <a:ext cx="8686800" cy="5867083"/>
          </a:xfrm>
        </p:spPr>
        <p:txBody>
          <a:bodyPr/>
          <a:lstStyle/>
          <a:p>
            <a:pPr lvl="1"/>
            <a:r>
              <a:rPr lang="en-US" dirty="0"/>
              <a:t>169.254.0.0/16 is used for link-local addresses </a:t>
            </a:r>
          </a:p>
          <a:p>
            <a:pPr lvl="2"/>
            <a:r>
              <a:rPr lang="en-US" sz="2500" dirty="0"/>
              <a:t>Some hosts use an address in this block when they are connected to a network that does not allocate addresses as expected.</a:t>
            </a:r>
          </a:p>
          <a:p>
            <a:pPr lvl="1"/>
            <a:r>
              <a:rPr lang="en-US" dirty="0"/>
              <a:t>10.0.0.0/8, 172.16.0.0/12 and 192.168.0.0/16 </a:t>
            </a:r>
          </a:p>
          <a:p>
            <a:pPr lvl="2"/>
            <a:r>
              <a:rPr lang="en-US" dirty="0"/>
              <a:t>are reserved for private networks that are not directly attached to the Internet. </a:t>
            </a:r>
          </a:p>
          <a:p>
            <a:pPr lvl="2"/>
            <a:r>
              <a:rPr lang="en-US" dirty="0"/>
              <a:t>These addresses are often called private addresses 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9BDD8-C32D-4C5D-9209-C07009D19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EDFF-48C6-4199-A49C-662025DA818C}" type="datetime1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AE00D8-4E50-4A53-A760-06AFFBEA3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40984-C603-4A4E-ACE4-739652F310B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20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86800" cy="6324600"/>
          </a:xfrm>
        </p:spPr>
        <p:txBody>
          <a:bodyPr>
            <a:normAutofit/>
          </a:bodyPr>
          <a:lstStyle/>
          <a:p>
            <a:pPr lvl="2"/>
            <a:r>
              <a:rPr lang="en-US" b="1" dirty="0"/>
              <a:t>10.0.0.0/8</a:t>
            </a:r>
            <a:endParaRPr lang="en-US" dirty="0"/>
          </a:p>
          <a:p>
            <a:pPr lvl="3"/>
            <a:r>
              <a:rPr lang="en-US" dirty="0"/>
              <a:t>is a class A network ID </a:t>
            </a:r>
          </a:p>
          <a:p>
            <a:pPr lvl="3"/>
            <a:r>
              <a:rPr lang="en-US" dirty="0"/>
              <a:t>allows the following range of valid IP addresses: 10.0.0.1 to 10.255.255.254</a:t>
            </a:r>
          </a:p>
          <a:p>
            <a:pPr lvl="3"/>
            <a:r>
              <a:rPr lang="en-US" dirty="0"/>
              <a:t>has 24 host bits that can be used for any </a:t>
            </a:r>
            <a:r>
              <a:rPr lang="en-US" dirty="0" err="1"/>
              <a:t>subnetting</a:t>
            </a:r>
            <a:r>
              <a:rPr lang="en-US" dirty="0"/>
              <a:t> scheme within the private organization</a:t>
            </a:r>
          </a:p>
          <a:p>
            <a:pPr lvl="2"/>
            <a:r>
              <a:rPr lang="en-US" b="1" dirty="0"/>
              <a:t>172.16.0.0/12</a:t>
            </a:r>
          </a:p>
          <a:p>
            <a:pPr lvl="3"/>
            <a:r>
              <a:rPr lang="en-US" dirty="0"/>
              <a:t>interpreted either </a:t>
            </a:r>
          </a:p>
          <a:p>
            <a:pPr lvl="4"/>
            <a:r>
              <a:rPr lang="en-US" dirty="0"/>
              <a:t>as a block of 16 class B network IDs or </a:t>
            </a:r>
          </a:p>
          <a:p>
            <a:pPr lvl="4"/>
            <a:r>
              <a:rPr lang="en-US" dirty="0"/>
              <a:t>as a 20-bit assignable address space (20 host bits) which can be used for any </a:t>
            </a:r>
            <a:r>
              <a:rPr lang="en-US" dirty="0" err="1"/>
              <a:t>subnetting</a:t>
            </a:r>
            <a:r>
              <a:rPr lang="en-US" dirty="0"/>
              <a:t> scheme within the private organization.</a:t>
            </a:r>
          </a:p>
          <a:p>
            <a:pPr lvl="3"/>
            <a:r>
              <a:rPr lang="en-US" dirty="0"/>
              <a:t>allows the following range of valid IP addresses: 172.16.0.1 to 172.31.255.254.</a:t>
            </a:r>
          </a:p>
          <a:p>
            <a:pPr lvl="3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EDFF-48C6-4199-A49C-662025DA818C}" type="datetime1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40984-C603-4A4E-ACE4-739652F310B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64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86800" cy="6419850"/>
          </a:xfrm>
        </p:spPr>
        <p:txBody>
          <a:bodyPr>
            <a:normAutofit/>
          </a:bodyPr>
          <a:lstStyle/>
          <a:p>
            <a:pPr lvl="2"/>
            <a:r>
              <a:rPr lang="en-US" b="1" dirty="0"/>
              <a:t>192.168.0.0/16</a:t>
            </a:r>
          </a:p>
          <a:p>
            <a:pPr lvl="3"/>
            <a:r>
              <a:rPr lang="en-US" dirty="0"/>
              <a:t>interpreted</a:t>
            </a:r>
          </a:p>
          <a:p>
            <a:pPr lvl="4"/>
            <a:r>
              <a:rPr lang="en-US" dirty="0"/>
              <a:t>either as a block of 256 class C network IDs</a:t>
            </a:r>
          </a:p>
          <a:p>
            <a:pPr lvl="4"/>
            <a:r>
              <a:rPr lang="en-US" dirty="0"/>
              <a:t>or as a 16-bit assignable address space (16 host bits), which can be used for any </a:t>
            </a:r>
            <a:r>
              <a:rPr lang="en-US" dirty="0" err="1"/>
              <a:t>subnetting</a:t>
            </a:r>
            <a:r>
              <a:rPr lang="en-US" dirty="0"/>
              <a:t> scheme within the private organization</a:t>
            </a:r>
          </a:p>
          <a:p>
            <a:pPr lvl="3"/>
            <a:r>
              <a:rPr lang="en-US" dirty="0"/>
              <a:t>allows the following range of valid IP addresses: 192.168.0.1 to 192.168.255.254</a:t>
            </a:r>
          </a:p>
          <a:p>
            <a:pPr lvl="2"/>
            <a:r>
              <a:rPr lang="en-US" dirty="0"/>
              <a:t>Traffic to destination private addresses are not reachable on the Internet.</a:t>
            </a:r>
          </a:p>
          <a:p>
            <a:pPr lvl="2"/>
            <a:r>
              <a:rPr lang="en-US" dirty="0"/>
              <a:t>Internet traffic from a host that has a private address must </a:t>
            </a:r>
          </a:p>
          <a:p>
            <a:pPr lvl="3"/>
            <a:r>
              <a:rPr lang="en-US" dirty="0"/>
              <a:t>either send its requests to an application layer gateway (such as a proxy server), which has a valid public address, </a:t>
            </a:r>
          </a:p>
          <a:p>
            <a:pPr lvl="3"/>
            <a:r>
              <a:rPr lang="en-US" dirty="0"/>
              <a:t>or have its private address translated into a valid public address by a network address translator (NAT) before it is sent on the Internet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EDFF-48C6-4199-A49C-662025DA818C}" type="datetime1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40984-C603-4A4E-ACE4-739652F310B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29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550" y="228600"/>
            <a:ext cx="8782050" cy="6400800"/>
          </a:xfrm>
        </p:spPr>
        <p:txBody>
          <a:bodyPr>
            <a:normAutofit/>
          </a:bodyPr>
          <a:lstStyle/>
          <a:p>
            <a:r>
              <a:rPr lang="en-US" b="1" dirty="0"/>
              <a:t>Subnets and Subnet Masks</a:t>
            </a:r>
          </a:p>
          <a:p>
            <a:pPr lvl="1"/>
            <a:r>
              <a:rPr lang="en-US" b="1" dirty="0" err="1"/>
              <a:t>Subnetting</a:t>
            </a:r>
            <a:r>
              <a:rPr lang="en-US" b="1" dirty="0"/>
              <a:t> </a:t>
            </a:r>
            <a:r>
              <a:rPr lang="en-US" dirty="0"/>
              <a:t>is the process of creating networks that aren’t limited to the scales provided by Class A, B, C IP addresses</a:t>
            </a:r>
            <a:r>
              <a:rPr lang="en-US" b="1" dirty="0"/>
              <a:t> </a:t>
            </a:r>
          </a:p>
          <a:p>
            <a:pPr lvl="1"/>
            <a:r>
              <a:rPr lang="en-US" b="1" dirty="0" err="1"/>
              <a:t>Subnetting</a:t>
            </a:r>
            <a:r>
              <a:rPr lang="en-US" dirty="0"/>
              <a:t> is used to create smaller broadcast domains and to better utilize the bits in the host ID.</a:t>
            </a:r>
          </a:p>
          <a:p>
            <a:pPr lvl="1"/>
            <a:r>
              <a:rPr lang="en-US" dirty="0"/>
              <a:t>With </a:t>
            </a:r>
            <a:r>
              <a:rPr lang="en-US" dirty="0" err="1"/>
              <a:t>subnetting</a:t>
            </a:r>
            <a:r>
              <a:rPr lang="en-US" dirty="0"/>
              <a:t>, you can create networks with more realistic host limits</a:t>
            </a:r>
          </a:p>
          <a:p>
            <a:pPr lvl="1"/>
            <a:r>
              <a:rPr lang="en-US" dirty="0" err="1"/>
              <a:t>Subnetting</a:t>
            </a:r>
            <a:r>
              <a:rPr lang="en-US" dirty="0"/>
              <a:t> provides a more flexible way to designate which portion of an IP address represents the network ID and which portion represents the host ID.</a:t>
            </a:r>
          </a:p>
          <a:p>
            <a:pPr lvl="1"/>
            <a:r>
              <a:rPr lang="en-US" dirty="0" err="1"/>
              <a:t>Subnetting</a:t>
            </a:r>
            <a:r>
              <a:rPr lang="en-US" dirty="0"/>
              <a:t> lets you select an arbitrary number of bits to use for the network ID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EDFF-48C6-4199-A49C-662025DA818C}" type="datetime1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40984-C603-4A4E-ACE4-739652F310B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"/>
            <a:ext cx="8686800" cy="5897563"/>
          </a:xfrm>
        </p:spPr>
        <p:txBody>
          <a:bodyPr/>
          <a:lstStyle/>
          <a:p>
            <a:pPr lvl="1"/>
            <a:r>
              <a:rPr lang="en-US" dirty="0"/>
              <a:t>Two reasons compel people to use </a:t>
            </a:r>
            <a:r>
              <a:rPr lang="en-US" dirty="0" err="1"/>
              <a:t>subnetting</a:t>
            </a:r>
            <a:endParaRPr lang="en-US" dirty="0"/>
          </a:p>
          <a:p>
            <a:pPr lvl="2"/>
            <a:r>
              <a:rPr lang="en-US" dirty="0"/>
              <a:t>to allocate the limited IP address space more efficiently</a:t>
            </a:r>
          </a:p>
          <a:p>
            <a:pPr lvl="2"/>
            <a:r>
              <a:rPr lang="en-US" dirty="0"/>
              <a:t>performance reasons – networks are segmented into smaller broadcast domains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subnet</a:t>
            </a:r>
            <a:r>
              <a:rPr lang="en-US" dirty="0"/>
              <a:t> is a network that falls within a Class A, B, or C network</a:t>
            </a:r>
          </a:p>
          <a:p>
            <a:pPr lvl="1"/>
            <a:r>
              <a:rPr lang="en-US" dirty="0"/>
              <a:t>Subnets are created by using one or more of the Class A, B, or C host bits to extend the network ID</a:t>
            </a:r>
          </a:p>
          <a:p>
            <a:pPr lvl="1"/>
            <a:r>
              <a:rPr lang="en-US" dirty="0"/>
              <a:t>subnets can have network IDs of any length</a:t>
            </a:r>
          </a:p>
          <a:p>
            <a:pPr lvl="1"/>
            <a:r>
              <a:rPr lang="en-US" dirty="0"/>
              <a:t>The router is aware of the separate </a:t>
            </a:r>
            <a:r>
              <a:rPr lang="en-US" dirty="0" err="1"/>
              <a:t>subnetted</a:t>
            </a:r>
            <a:r>
              <a:rPr lang="en-US" dirty="0"/>
              <a:t> network IDs and will route IP packets to the appropriate </a:t>
            </a:r>
            <a:r>
              <a:rPr lang="en-US" dirty="0" err="1"/>
              <a:t>subne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EDFF-48C6-4199-A49C-662025DA818C}" type="datetime1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40984-C603-4A4E-ACE4-739652F310B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EDFF-48C6-4199-A49C-662025DA818C}" type="datetime1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40984-C603-4A4E-ACE4-739652F310B3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6625" name="Picture 1" descr="DGS_cnbb07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524000" y="228600"/>
            <a:ext cx="5486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133600" y="2438400"/>
            <a:ext cx="51989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Network 131.107.0.0 before </a:t>
            </a:r>
            <a:r>
              <a:rPr lang="en-US" sz="2400" b="1" dirty="0" err="1"/>
              <a:t>subnetting</a:t>
            </a:r>
            <a:endParaRPr lang="en-US" sz="2400" b="1" dirty="0"/>
          </a:p>
        </p:txBody>
      </p:sp>
      <p:pic>
        <p:nvPicPr>
          <p:cNvPr id="26626" name="Picture 2" descr="DGS_cnbb08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1689016" y="3200400"/>
            <a:ext cx="5854784" cy="2262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362200" y="5867400"/>
            <a:ext cx="49778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b="1" dirty="0"/>
              <a:t>Network 131.107.0.0 after </a:t>
            </a:r>
            <a:r>
              <a:rPr lang="en-US" sz="2400" b="1" dirty="0" err="1"/>
              <a:t>subnetting</a:t>
            </a:r>
            <a:endParaRPr lang="en-US" sz="24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86800" cy="6324600"/>
          </a:xfrm>
        </p:spPr>
        <p:txBody>
          <a:bodyPr/>
          <a:lstStyle/>
          <a:p>
            <a:r>
              <a:rPr lang="en-US" b="1" dirty="0"/>
              <a:t>Subnet Masks</a:t>
            </a:r>
            <a:endParaRPr lang="en-US" dirty="0"/>
          </a:p>
          <a:p>
            <a:pPr lvl="1"/>
            <a:r>
              <a:rPr lang="en-US" dirty="0"/>
              <a:t>A 32-bit number which is used to inform the router which portion of the host ID should be used for the subnet network ID</a:t>
            </a:r>
          </a:p>
          <a:p>
            <a:pPr lvl="1"/>
            <a:r>
              <a:rPr lang="en-US" dirty="0"/>
              <a:t>The bits of the subnet mask are defined as:</a:t>
            </a:r>
            <a:endParaRPr lang="en-US" sz="2200" dirty="0"/>
          </a:p>
          <a:p>
            <a:pPr lvl="2"/>
            <a:r>
              <a:rPr lang="en-US" dirty="0"/>
              <a:t>All bits that correspond to the network ID are set to 1.</a:t>
            </a:r>
            <a:endParaRPr lang="en-US" sz="2100" dirty="0"/>
          </a:p>
          <a:p>
            <a:pPr lvl="2"/>
            <a:r>
              <a:rPr lang="en-US" dirty="0"/>
              <a:t>All bits that correspond to the host ID are set to 0</a:t>
            </a:r>
          </a:p>
          <a:p>
            <a:pPr lvl="1"/>
            <a:r>
              <a:rPr lang="en-US" dirty="0"/>
              <a:t>Each host on a TCP/IP network requires a subnet mask even on a single-segment network</a:t>
            </a:r>
          </a:p>
          <a:p>
            <a:pPr lvl="1"/>
            <a:r>
              <a:rPr lang="en-US" dirty="0"/>
              <a:t>A default subnet mask is based on the IP address classes</a:t>
            </a:r>
          </a:p>
          <a:p>
            <a:pPr lvl="1"/>
            <a:r>
              <a:rPr lang="en-US" dirty="0"/>
              <a:t>the default subnet masks are</a:t>
            </a:r>
          </a:p>
          <a:p>
            <a:pPr lvl="2"/>
            <a:r>
              <a:rPr lang="en-US" dirty="0"/>
              <a:t>Class A – 255.0.0.0</a:t>
            </a:r>
          </a:p>
          <a:p>
            <a:pPr lvl="2"/>
            <a:r>
              <a:rPr lang="en-US" dirty="0"/>
              <a:t>Class B – 255.255.0.0</a:t>
            </a:r>
          </a:p>
          <a:p>
            <a:pPr lvl="2"/>
            <a:r>
              <a:rPr lang="en-US" dirty="0"/>
              <a:t>Class C – 255.255.255.0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EDFF-48C6-4199-A49C-662025DA818C}" type="datetime1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40984-C603-4A4E-ACE4-739652F310B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86800" cy="645795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To determine the network ID of an IP address, the router must have both the IP address and the subnet mask. </a:t>
            </a:r>
          </a:p>
          <a:p>
            <a:pPr lvl="1"/>
            <a:r>
              <a:rPr lang="en-US" dirty="0"/>
              <a:t>The router then performs a bitwise operation called a Logical AND on the IP address in order to extract the network ID</a:t>
            </a:r>
          </a:p>
          <a:p>
            <a:pPr lvl="1"/>
            <a:r>
              <a:rPr lang="en-US" b="1" dirty="0"/>
              <a:t>For example</a:t>
            </a:r>
            <a:r>
              <a:rPr lang="en-US" dirty="0"/>
              <a:t>, here’s how the network address is extracted from an IP address using the 20-bit subnet mask from the previous example:</a:t>
            </a:r>
            <a:endParaRPr lang="en-US" sz="2200" dirty="0"/>
          </a:p>
          <a:p>
            <a:pPr lvl="1">
              <a:buNone/>
            </a:pPr>
            <a:r>
              <a:rPr lang="en-US" dirty="0"/>
              <a:t>			        144	    28		     16		    17</a:t>
            </a:r>
            <a:endParaRPr lang="en-US" sz="2200" dirty="0"/>
          </a:p>
          <a:p>
            <a:pPr lvl="1">
              <a:buNone/>
            </a:pPr>
            <a:r>
              <a:rPr lang="en-US" dirty="0"/>
              <a:t>	IP address:    10010000	00011100	00100000	00001001</a:t>
            </a:r>
            <a:endParaRPr lang="en-US" sz="2200" dirty="0"/>
          </a:p>
          <a:p>
            <a:pPr lvl="1">
              <a:buNone/>
            </a:pPr>
            <a:r>
              <a:rPr lang="en-US" u="sng" dirty="0"/>
              <a:t>	Subnet mask: 11111111	11111111	11110000	00000000</a:t>
            </a:r>
            <a:endParaRPr lang="en-US" sz="2200" dirty="0"/>
          </a:p>
          <a:p>
            <a:pPr lvl="1">
              <a:buNone/>
            </a:pPr>
            <a:r>
              <a:rPr lang="en-US" dirty="0"/>
              <a:t>	Network ID:   10010000	00011100	00100000	00000000</a:t>
            </a:r>
            <a:endParaRPr lang="en-US" sz="2200" dirty="0"/>
          </a:p>
          <a:p>
            <a:pPr>
              <a:buNone/>
            </a:pPr>
            <a:r>
              <a:rPr lang="en-US" sz="2800" dirty="0"/>
              <a:t>	   		          144	     28		     16		      0</a:t>
            </a:r>
            <a:endParaRPr lang="en-US" sz="2400" dirty="0"/>
          </a:p>
          <a:p>
            <a:pPr lvl="1"/>
            <a:r>
              <a:rPr lang="en-US" dirty="0"/>
              <a:t>Thus, the network ID for this subnet is 144.28.16.0</a:t>
            </a:r>
          </a:p>
          <a:p>
            <a:pPr lvl="1"/>
            <a:r>
              <a:rPr lang="en-US" b="1" dirty="0"/>
              <a:t>Network Prefix </a:t>
            </a:r>
            <a:r>
              <a:rPr lang="en-US" dirty="0"/>
              <a:t>is</a:t>
            </a:r>
            <a:r>
              <a:rPr lang="en-US" b="1" dirty="0"/>
              <a:t> </a:t>
            </a:r>
            <a:r>
              <a:rPr lang="en-US" dirty="0"/>
              <a:t>a shorthand notation that is used to indicate how many bits of an IP address represent the network ID</a:t>
            </a:r>
          </a:p>
          <a:p>
            <a:pPr lvl="1"/>
            <a:r>
              <a:rPr lang="en-US" dirty="0"/>
              <a:t>The network prefix is indicated with a slash immediately after the IP address, followed by the number of network ID bits to use</a:t>
            </a:r>
          </a:p>
          <a:p>
            <a:pPr lvl="1"/>
            <a:r>
              <a:rPr lang="en-US" dirty="0"/>
              <a:t>For example, the IP address 144.28.16.17 with the subnet mask 255.255.240.0 can be represented as 144.28.16.17/20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EDFF-48C6-4199-A49C-662025DA818C}" type="datetime1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40984-C603-4A4E-ACE4-739652F310B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86800" cy="662940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Network prefix notation is also called </a:t>
            </a:r>
            <a:r>
              <a:rPr lang="en-US" b="1" dirty="0"/>
              <a:t>Classless</a:t>
            </a:r>
            <a:r>
              <a:rPr lang="en-US" dirty="0"/>
              <a:t> </a:t>
            </a:r>
            <a:r>
              <a:rPr lang="en-US" b="1" dirty="0"/>
              <a:t>Inter-Domain</a:t>
            </a:r>
            <a:r>
              <a:rPr lang="en-US" dirty="0"/>
              <a:t> </a:t>
            </a:r>
            <a:r>
              <a:rPr lang="en-US" b="1" dirty="0"/>
              <a:t>Routing</a:t>
            </a:r>
            <a:r>
              <a:rPr lang="en-US" dirty="0"/>
              <a:t> notation, or just </a:t>
            </a:r>
            <a:r>
              <a:rPr lang="en-US" b="1" dirty="0"/>
              <a:t>CIDR</a:t>
            </a:r>
            <a:r>
              <a:rPr lang="en-US" dirty="0"/>
              <a:t> for short</a:t>
            </a:r>
          </a:p>
          <a:p>
            <a:pPr lvl="1"/>
            <a:r>
              <a:rPr lang="en-US" dirty="0"/>
              <a:t>The table lists the default subnet masks using the network prefix notation for the subnet mask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Since all hosts on the same network must be using the same network ID, the ID must be defined by the same subnet mask</a:t>
            </a:r>
          </a:p>
          <a:p>
            <a:pPr lvl="1"/>
            <a:r>
              <a:rPr lang="en-US" dirty="0"/>
              <a:t>For example, 157.55.0.0/16 is not the same network ID as 157.55.0.0/24. The network ID 157.55.0.0/16 implies a range of valid host IP addresses from 157.55.0.1 to 157.55.255.254. The network ID 157.55.0.0/24 implies a range of valid host IP addresses from 157.55.0.1 to 157.55.0.254.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EDFF-48C6-4199-A49C-662025DA818C}" type="datetime1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40984-C603-4A4E-ACE4-739652F310B3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0499" y="1981200"/>
          <a:ext cx="8820151" cy="1767840"/>
        </p:xfrm>
        <a:graphic>
          <a:graphicData uri="http://schemas.openxmlformats.org/drawingml/2006/table">
            <a:tbl>
              <a:tblPr/>
              <a:tblGrid>
                <a:gridCol w="2464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6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9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Address Class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Bits for Subnet Mask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Network Prefix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Class A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11111111 00000000 00000000 00000000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/8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Class B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11111111 11111111 00000000 00000000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/16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Class C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11111111 11111111 11111111 00000000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/24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86800" cy="632460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A few additional restrictions that are placed on subnet masks are:</a:t>
            </a:r>
            <a:endParaRPr lang="en-US" sz="2200" dirty="0"/>
          </a:p>
          <a:p>
            <a:pPr lvl="2"/>
            <a:r>
              <a:rPr lang="en-US" dirty="0"/>
              <a:t>The minimum number of network ID bits is eight.</a:t>
            </a:r>
            <a:endParaRPr lang="en-US" sz="2100" dirty="0"/>
          </a:p>
          <a:p>
            <a:pPr lvl="2"/>
            <a:r>
              <a:rPr lang="en-US" dirty="0"/>
              <a:t>The maximum number of network ID bits is 30. </a:t>
            </a:r>
            <a:endParaRPr lang="en-US" sz="2100" dirty="0"/>
          </a:p>
          <a:p>
            <a:pPr lvl="2"/>
            <a:r>
              <a:rPr lang="en-US" dirty="0"/>
              <a:t>Because the network ID is always composed of consecutive bits set to 1, only nine values are possible for each octet of a subnet mask (including 0).</a:t>
            </a:r>
            <a:endParaRPr lang="en-US" sz="21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EDFF-48C6-4199-A49C-662025DA818C}" type="datetime1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40984-C603-4A4E-ACE4-739652F310B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Internet?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"network of networks”</a:t>
            </a:r>
          </a:p>
          <a:p>
            <a:r>
              <a:rPr lang="en-US" dirty="0"/>
              <a:t>Up until the early 1990s, the Internet was largely populated by academic, government, and industrial researchers</a:t>
            </a:r>
          </a:p>
          <a:p>
            <a:r>
              <a:rPr lang="en-US" dirty="0"/>
              <a:t>the WWW (World Wide Web) changed all that and brought millions of new, non-academic users to the net</a:t>
            </a:r>
          </a:p>
          <a:p>
            <a:r>
              <a:rPr lang="en-US" dirty="0"/>
              <a:t>Uses TCP/IP protocols and packet switching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EDFF-48C6-4199-A49C-662025DA818C}" type="datetime1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40984-C603-4A4E-ACE4-739652F310B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86800" cy="6324600"/>
          </a:xfrm>
        </p:spPr>
        <p:txBody>
          <a:bodyPr>
            <a:normAutofit/>
          </a:bodyPr>
          <a:lstStyle/>
          <a:p>
            <a:r>
              <a:rPr lang="en-US" b="1" dirty="0" err="1"/>
              <a:t>Subnetting</a:t>
            </a:r>
            <a:r>
              <a:rPr lang="en-US" b="1" dirty="0"/>
              <a:t> Example</a:t>
            </a:r>
            <a:endParaRPr lang="en-US" dirty="0"/>
          </a:p>
          <a:p>
            <a:pPr lvl="1"/>
            <a:r>
              <a:rPr lang="en-US" dirty="0"/>
              <a:t>Suppose we are using 255.255.240.0 as a subnet mask and 172.16.0.0 as a Network address (172.16.0.0/20)</a:t>
            </a:r>
          </a:p>
          <a:p>
            <a:pPr lvl="1"/>
            <a:r>
              <a:rPr lang="en-US" dirty="0"/>
              <a:t>answer five simple questions:</a:t>
            </a:r>
            <a:endParaRPr lang="en-US" sz="2200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How many subnets does the subnet mask produce?</a:t>
            </a:r>
            <a:endParaRPr lang="en-US" sz="2100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How many valid hosts per subnet?</a:t>
            </a:r>
            <a:endParaRPr lang="en-US" sz="2100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What are the valid subnets?</a:t>
            </a:r>
            <a:endParaRPr lang="en-US" sz="2100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What are the valid hosts in each subnet?</a:t>
            </a:r>
            <a:endParaRPr lang="en-US" sz="2100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What is the broadcast address of each subnet?</a:t>
            </a:r>
          </a:p>
          <a:p>
            <a:pPr marL="971550" lvl="1" indent="-457200"/>
            <a:r>
              <a:rPr lang="en-US" dirty="0"/>
              <a:t>How many subnets?</a:t>
            </a:r>
          </a:p>
          <a:p>
            <a:pPr marL="1371600" lvl="2" indent="-457200"/>
            <a:r>
              <a:rPr lang="en-US" dirty="0"/>
              <a:t>2</a:t>
            </a:r>
            <a:r>
              <a:rPr lang="en-US" baseline="30000" dirty="0"/>
              <a:t>x </a:t>
            </a:r>
            <a:r>
              <a:rPr lang="en-US" dirty="0"/>
              <a:t>– 2 , where X is the amount of masked bits, or the 1s</a:t>
            </a:r>
          </a:p>
          <a:p>
            <a:pPr marL="1371600" lvl="2" indent="-457200"/>
            <a:r>
              <a:rPr lang="en-US" dirty="0"/>
              <a:t>In this example, .  there are 2</a:t>
            </a:r>
            <a:r>
              <a:rPr lang="en-US" baseline="30000" dirty="0"/>
              <a:t>4</a:t>
            </a:r>
            <a:r>
              <a:rPr lang="en-US" dirty="0"/>
              <a:t>–2 = 14 subnets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EDFF-48C6-4199-A49C-662025DA818C}" type="datetime1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40984-C603-4A4E-ACE4-739652F310B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86800" cy="5897563"/>
          </a:xfrm>
        </p:spPr>
        <p:txBody>
          <a:bodyPr/>
          <a:lstStyle/>
          <a:p>
            <a:pPr lvl="1"/>
            <a:r>
              <a:rPr lang="en-US" dirty="0"/>
              <a:t>How many hosts per subnet?</a:t>
            </a:r>
          </a:p>
          <a:p>
            <a:pPr lvl="2"/>
            <a:r>
              <a:rPr lang="en-US" dirty="0"/>
              <a:t>2</a:t>
            </a:r>
            <a:r>
              <a:rPr lang="en-US" baseline="30000" dirty="0"/>
              <a:t>x </a:t>
            </a:r>
            <a:r>
              <a:rPr lang="en-US" dirty="0"/>
              <a:t>– 2, where </a:t>
            </a:r>
            <a:r>
              <a:rPr lang="en-US" sz="1900" dirty="0"/>
              <a:t>X is the amount of unmasked bits, or the 0s</a:t>
            </a:r>
          </a:p>
          <a:p>
            <a:pPr lvl="2"/>
            <a:r>
              <a:rPr lang="en-US" sz="1900" dirty="0"/>
              <a:t>In this example, there are 2</a:t>
            </a:r>
            <a:r>
              <a:rPr lang="en-US" sz="1900" baseline="30000" dirty="0"/>
              <a:t>12 </a:t>
            </a:r>
            <a:r>
              <a:rPr lang="en-US" sz="1900" dirty="0"/>
              <a:t>– 2 =  4094 hosts per subnet</a:t>
            </a:r>
            <a:endParaRPr lang="en-US" sz="2100" dirty="0"/>
          </a:p>
          <a:p>
            <a:pPr lvl="1"/>
            <a:r>
              <a:rPr lang="en-US" sz="2000" dirty="0"/>
              <a:t>What are the valid subnets?</a:t>
            </a:r>
          </a:p>
          <a:p>
            <a:pPr lvl="2"/>
            <a:r>
              <a:rPr lang="en-US" sz="2000" dirty="0"/>
              <a:t>256 – subnet mask = base number. </a:t>
            </a:r>
          </a:p>
          <a:p>
            <a:pPr lvl="2"/>
            <a:r>
              <a:rPr lang="en-US" sz="2000" dirty="0"/>
              <a:t>For example,  256 – 240 =  16, 32, 48, … 224</a:t>
            </a:r>
            <a:endParaRPr lang="en-US" sz="2100" dirty="0"/>
          </a:p>
          <a:p>
            <a:pPr lvl="1"/>
            <a:r>
              <a:rPr lang="en-US" dirty="0"/>
              <a:t>What are the valid hosts?</a:t>
            </a:r>
          </a:p>
          <a:p>
            <a:pPr lvl="2"/>
            <a:r>
              <a:rPr lang="en-US" dirty="0"/>
              <a:t>Valid hosts are the numbers between the subnets, minus all 0s and all 1s</a:t>
            </a:r>
          </a:p>
          <a:p>
            <a:pPr lvl="1"/>
            <a:r>
              <a:rPr lang="en-US" dirty="0"/>
              <a:t>What is the broadcast address for each subnet?</a:t>
            </a:r>
          </a:p>
          <a:p>
            <a:pPr lvl="2"/>
            <a:r>
              <a:rPr lang="en-US" dirty="0"/>
              <a:t>Broadcast address is all host bits turned on, which is the number immediately after the last host number.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EDFF-48C6-4199-A49C-662025DA818C}" type="datetime1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40984-C603-4A4E-ACE4-739652F310B3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43000" y="5105400"/>
          <a:ext cx="7239000" cy="1371600"/>
        </p:xfrm>
        <a:graphic>
          <a:graphicData uri="http://schemas.openxmlformats.org/drawingml/2006/table">
            <a:tbl>
              <a:tblPr/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Valid subnet </a:t>
                      </a:r>
                      <a:endParaRPr lang="en-US" sz="20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First Valid host</a:t>
                      </a:r>
                      <a:endParaRPr lang="en-US" sz="20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Last Valid host</a:t>
                      </a:r>
                      <a:endParaRPr lang="en-US" sz="20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Broadcast</a:t>
                      </a:r>
                      <a:endParaRPr lang="en-US" sz="20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16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16.1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31.254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31.255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32.1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47.254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47.255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86800" cy="6248400"/>
          </a:xfrm>
        </p:spPr>
        <p:txBody>
          <a:bodyPr>
            <a:normAutofit/>
          </a:bodyPr>
          <a:lstStyle/>
          <a:p>
            <a:r>
              <a:rPr lang="en-US" b="1" dirty="0"/>
              <a:t>Public and Private Addresses</a:t>
            </a:r>
          </a:p>
          <a:p>
            <a:pPr lvl="1"/>
            <a:r>
              <a:rPr lang="en-US" dirty="0"/>
              <a:t>there are two types of addresses employed on the Internet, </a:t>
            </a:r>
            <a:r>
              <a:rPr lang="en-US" b="1" i="1" dirty="0"/>
              <a:t>public addresses and private addresses</a:t>
            </a:r>
          </a:p>
          <a:p>
            <a:pPr lvl="1"/>
            <a:r>
              <a:rPr lang="en-US" b="1" dirty="0"/>
              <a:t>Public Addresses</a:t>
            </a:r>
          </a:p>
          <a:p>
            <a:pPr lvl="2"/>
            <a:r>
              <a:rPr lang="en-US" dirty="0"/>
              <a:t>Public addresses are assigned by </a:t>
            </a:r>
            <a:r>
              <a:rPr lang="en-US" b="1" dirty="0" err="1"/>
              <a:t>InterNIC</a:t>
            </a:r>
            <a:r>
              <a:rPr lang="en-US" dirty="0"/>
              <a:t> (Internet Network Information Center)</a:t>
            </a:r>
          </a:p>
          <a:p>
            <a:pPr lvl="2"/>
            <a:r>
              <a:rPr lang="en-US" dirty="0"/>
              <a:t>consist of class-based network IDs or blocks of CIDR-based addresses (called CIDR blocks) that are guaranteed to be globally unique to the Internet</a:t>
            </a:r>
          </a:p>
          <a:p>
            <a:pPr lvl="1"/>
            <a:r>
              <a:rPr lang="en-US" b="1" i="1" dirty="0"/>
              <a:t>Private Address</a:t>
            </a:r>
          </a:p>
          <a:p>
            <a:pPr lvl="2"/>
            <a:r>
              <a:rPr lang="en-US" dirty="0"/>
              <a:t>An IP address in the private address space is never assigned as a public address</a:t>
            </a:r>
          </a:p>
          <a:p>
            <a:pPr lvl="2"/>
            <a:r>
              <a:rPr lang="en-US" dirty="0"/>
              <a:t>IP addresses within the private address space are known as private addresses</a:t>
            </a:r>
          </a:p>
          <a:p>
            <a:pPr lvl="2"/>
            <a:endParaRPr lang="en-US" sz="2100" dirty="0"/>
          </a:p>
          <a:p>
            <a:pPr lvl="2"/>
            <a:endParaRPr lang="en-US" b="1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EDFF-48C6-4199-A49C-662025DA818C}" type="datetime1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40984-C603-4A4E-ACE4-739652F310B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F120-054C-42DF-972F-EEAA5F8EE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Version 6 (IPv6)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A8C5F-05B5-48DE-92EB-AF7032DE4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is the successor of IP version 4</a:t>
            </a:r>
          </a:p>
          <a:p>
            <a:r>
              <a:rPr lang="en-US" dirty="0"/>
              <a:t>All IPv6 addresses are 128 bits wide. </a:t>
            </a:r>
          </a:p>
          <a:p>
            <a:r>
              <a:rPr lang="en-US" dirty="0"/>
              <a:t>This implies that there are 340, 282, 366, 920, 938, 463, 463, 374, 607, 431, 768, 211, 456(3.4 × 10</a:t>
            </a:r>
            <a:r>
              <a:rPr lang="en-US" baseline="30000" dirty="0"/>
              <a:t>38</a:t>
            </a:r>
            <a:r>
              <a:rPr lang="en-US" dirty="0"/>
              <a:t>) different IPv6 addresses. </a:t>
            </a:r>
          </a:p>
          <a:p>
            <a:r>
              <a:rPr lang="en-US" dirty="0"/>
              <a:t>As the surface of the Earth is about 510,072,000 𝑘𝑚</a:t>
            </a:r>
            <a:r>
              <a:rPr lang="en-US" baseline="30000" dirty="0"/>
              <a:t>2</a:t>
            </a:r>
            <a:r>
              <a:rPr lang="en-US" dirty="0"/>
              <a:t>, this implies that there are about 6.67 × 10 IPv6 addresses per square meter on Earth. </a:t>
            </a:r>
          </a:p>
          <a:p>
            <a:pPr lvl="1"/>
            <a:r>
              <a:rPr lang="en-US" dirty="0"/>
              <a:t>Compared to IPv4, which offers only 8 addresses per square kilometer, </a:t>
            </a:r>
          </a:p>
          <a:p>
            <a:r>
              <a:rPr lang="en-US" dirty="0"/>
              <a:t>IPv6 supports </a:t>
            </a:r>
            <a:r>
              <a:rPr lang="en-US" b="1" i="1" dirty="0"/>
              <a:t>unicast</a:t>
            </a:r>
            <a:r>
              <a:rPr lang="en-US" dirty="0"/>
              <a:t>, </a:t>
            </a:r>
            <a:r>
              <a:rPr lang="en-US" b="1" i="1" dirty="0"/>
              <a:t>multicast</a:t>
            </a:r>
            <a:r>
              <a:rPr lang="en-US" dirty="0"/>
              <a:t> and </a:t>
            </a:r>
            <a:r>
              <a:rPr lang="en-US" b="1" i="1" dirty="0"/>
              <a:t>anycast</a:t>
            </a:r>
            <a:r>
              <a:rPr lang="en-US" dirty="0"/>
              <a:t> addresses. </a:t>
            </a:r>
          </a:p>
          <a:p>
            <a:r>
              <a:rPr lang="en-US" dirty="0"/>
              <a:t>As with IPv4, an IPv6 </a:t>
            </a:r>
            <a:r>
              <a:rPr lang="en-US" b="1" i="1" dirty="0"/>
              <a:t>unicast</a:t>
            </a:r>
            <a:r>
              <a:rPr lang="en-US" dirty="0"/>
              <a:t> address is used to identify one datalink-layer interface on a host. </a:t>
            </a:r>
          </a:p>
          <a:p>
            <a:r>
              <a:rPr lang="en-US" dirty="0"/>
              <a:t>If a host has several datalink layer interfaces (e.g. an Ethernet interface and a </a:t>
            </a:r>
            <a:r>
              <a:rPr lang="en-US" dirty="0" err="1"/>
              <a:t>WiFi</a:t>
            </a:r>
            <a:r>
              <a:rPr lang="en-US" dirty="0"/>
              <a:t> interface), then it needs several IPv6 addresses.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49260-AEF1-492F-8360-4EEA95B3F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EDFF-48C6-4199-A49C-662025DA818C}" type="datetime1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99370-0F47-4500-A705-EFABD11BE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40984-C603-4A4E-ACE4-739652F310B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51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80483-3AF2-4B82-A485-FB6926B4A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04800"/>
            <a:ext cx="8686800" cy="5821363"/>
          </a:xfrm>
        </p:spPr>
        <p:txBody>
          <a:bodyPr/>
          <a:lstStyle/>
          <a:p>
            <a:r>
              <a:rPr lang="en-US" dirty="0"/>
              <a:t>An IPv6 unicast address is composed of three parts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b="1" dirty="0"/>
              <a:t>global routing</a:t>
            </a:r>
            <a:r>
              <a:rPr lang="en-US" dirty="0"/>
              <a:t> preﬁx that is assigned to the Internet Service Provider that owns this block of addresses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b="1" dirty="0"/>
              <a:t>subnet identiﬁer</a:t>
            </a:r>
            <a:r>
              <a:rPr lang="en-US" dirty="0"/>
              <a:t> that identiﬁes a customer of the ISP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An </a:t>
            </a:r>
            <a:r>
              <a:rPr lang="en-US" b="1" dirty="0"/>
              <a:t>interface identiﬁer</a:t>
            </a:r>
            <a:r>
              <a:rPr lang="en-US" dirty="0"/>
              <a:t> that identiﬁes a particular interface on an end-system</a:t>
            </a:r>
          </a:p>
          <a:p>
            <a:r>
              <a:rPr lang="en-US" dirty="0"/>
              <a:t>interface identiﬁers are always </a:t>
            </a:r>
            <a:r>
              <a:rPr lang="en-US" b="1" dirty="0"/>
              <a:t>64 bits </a:t>
            </a:r>
            <a:r>
              <a:rPr lang="en-US" dirty="0"/>
              <a:t>wide. </a:t>
            </a:r>
          </a:p>
          <a:p>
            <a:pPr lvl="1"/>
            <a:r>
              <a:rPr lang="en-US" dirty="0"/>
              <a:t>This implies that while there are 2</a:t>
            </a:r>
            <a:r>
              <a:rPr lang="en-US" baseline="30000" dirty="0"/>
              <a:t>128</a:t>
            </a:r>
            <a:r>
              <a:rPr lang="en-US" dirty="0"/>
              <a:t> different IPv6 addresses, they must be grouped in 2</a:t>
            </a:r>
            <a:r>
              <a:rPr lang="en-US" baseline="30000" dirty="0"/>
              <a:t>64</a:t>
            </a:r>
            <a:r>
              <a:rPr lang="en-US" dirty="0"/>
              <a:t> subnets. </a:t>
            </a:r>
          </a:p>
          <a:p>
            <a:r>
              <a:rPr lang="en-US" dirty="0"/>
              <a:t>The preferred format for writing IPv6 addresses is </a:t>
            </a:r>
            <a:r>
              <a:rPr lang="en-US" b="1" i="1" dirty="0"/>
              <a:t>x:x:x:x:x:x:x:x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where the </a:t>
            </a:r>
            <a:r>
              <a:rPr lang="en-US" b="1" i="1" dirty="0"/>
              <a:t>x</a:t>
            </a:r>
            <a:r>
              <a:rPr lang="en-US" dirty="0"/>
              <a:t> ‘s are hexadecimal digits representing the eight 16-bit parts of the address.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EC54F-0C85-4CFA-899C-6F19583D5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EDFF-48C6-4199-A49C-662025DA818C}" type="datetime1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733BA1-BB2E-4B09-ADC6-E136ECA13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40984-C603-4A4E-ACE4-739652F310B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03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4B22F-83FC-46DC-917D-5FDD49E5F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6526"/>
            <a:ext cx="8686800" cy="6219824"/>
          </a:xfrm>
        </p:spPr>
        <p:txBody>
          <a:bodyPr>
            <a:normAutofit/>
          </a:bodyPr>
          <a:lstStyle/>
          <a:p>
            <a:r>
              <a:rPr lang="en-US" dirty="0"/>
              <a:t>Examples of IPv6 addresses :</a:t>
            </a:r>
          </a:p>
          <a:p>
            <a:pPr lvl="1"/>
            <a:r>
              <a:rPr lang="en-US" sz="2600" dirty="0"/>
              <a:t>abcd:ef01:2345:6789:abcd:ef01:2345:6789</a:t>
            </a:r>
          </a:p>
          <a:p>
            <a:pPr lvl="1"/>
            <a:r>
              <a:rPr lang="en-US" dirty="0"/>
              <a:t>2001:db8:0:0:8:800:200c:417a</a:t>
            </a:r>
          </a:p>
          <a:p>
            <a:pPr lvl="1"/>
            <a:r>
              <a:rPr lang="en-US" dirty="0"/>
              <a:t>fe80:0:0:0:219:e3ff:fed7:1204</a:t>
            </a:r>
          </a:p>
          <a:p>
            <a:r>
              <a:rPr lang="en-US" dirty="0"/>
              <a:t>IPv6 addresses often contain a long sequence of bits set to 0. </a:t>
            </a:r>
          </a:p>
          <a:p>
            <a:r>
              <a:rPr lang="en-US" dirty="0"/>
              <a:t>In this case, a compact notation has been deﬁned.</a:t>
            </a:r>
          </a:p>
          <a:p>
            <a:pPr lvl="1"/>
            <a:r>
              <a:rPr lang="en-US" b="1" dirty="0"/>
              <a:t>::</a:t>
            </a:r>
            <a:r>
              <a:rPr lang="en-US" dirty="0"/>
              <a:t> is used to indicate one or more groups of 16 bits blocks containing only bits set to 0. </a:t>
            </a:r>
          </a:p>
          <a:p>
            <a:r>
              <a:rPr lang="en-US" dirty="0"/>
              <a:t>For example,</a:t>
            </a:r>
          </a:p>
          <a:p>
            <a:pPr lvl="1" algn="l"/>
            <a:r>
              <a:rPr lang="en-US" dirty="0"/>
              <a:t>2001:db8:0:0:8:800:200c:417a is represented as 2001:db8::8:800:200c:417a</a:t>
            </a:r>
          </a:p>
          <a:p>
            <a:pPr lvl="1"/>
            <a:r>
              <a:rPr lang="en-US" dirty="0"/>
              <a:t>ff01:0:0:0:0:0:0:101 is represented as ff01::101</a:t>
            </a:r>
          </a:p>
          <a:p>
            <a:pPr lvl="1"/>
            <a:r>
              <a:rPr lang="en-US" dirty="0"/>
              <a:t>0:0:0:0:0:0:0:1 is represented as ::1</a:t>
            </a:r>
          </a:p>
          <a:p>
            <a:pPr lvl="1"/>
            <a:r>
              <a:rPr lang="en-US" dirty="0"/>
              <a:t>0:0:0:0:0:0:0:0 is represented as ::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D6387-5635-40F4-92C6-822701AEC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EDFF-48C6-4199-A49C-662025DA818C}" type="datetime1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01C0D-CD3E-457E-BFA8-DD60F8461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40984-C603-4A4E-ACE4-739652F310B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18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F9AD7-C63F-40A7-B758-BCD7E006F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2880"/>
            <a:ext cx="8686800" cy="5943283"/>
          </a:xfrm>
        </p:spPr>
        <p:txBody>
          <a:bodyPr/>
          <a:lstStyle/>
          <a:p>
            <a:r>
              <a:rPr lang="en-US" dirty="0"/>
              <a:t>An IPv6 preﬁx can be represented as </a:t>
            </a:r>
            <a:r>
              <a:rPr lang="en-US" b="1" dirty="0"/>
              <a:t>address/length</a:t>
            </a:r>
            <a:r>
              <a:rPr lang="en-US" dirty="0"/>
              <a:t>, where length is the length of the preﬁx in bits. </a:t>
            </a:r>
          </a:p>
          <a:p>
            <a:r>
              <a:rPr lang="en-US" dirty="0"/>
              <a:t>For example, the three notations below correspond to the same IPv6 preﬁx :</a:t>
            </a:r>
          </a:p>
          <a:p>
            <a:pPr lvl="1"/>
            <a:r>
              <a:rPr lang="en-US" dirty="0"/>
              <a:t>2001:0db8:0000:cd30:0000:0000:0000:0000/60</a:t>
            </a:r>
          </a:p>
          <a:p>
            <a:pPr lvl="1"/>
            <a:r>
              <a:rPr lang="en-US" dirty="0"/>
              <a:t>2001:0db8::cd30:0:0:0:0/60</a:t>
            </a:r>
          </a:p>
          <a:p>
            <a:pPr lvl="1"/>
            <a:r>
              <a:rPr lang="en-US" dirty="0"/>
              <a:t>2001:0db8:0:cd30::/60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EC800-DAEF-4F11-9802-42C84642B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EDFF-48C6-4199-A49C-662025DA818C}" type="datetime1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21FB09-0C61-4D9D-91BC-354ED495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40984-C603-4A4E-ACE4-739652F310B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60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42E44-DF4D-4C32-8156-00080AF37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28600"/>
            <a:ext cx="8686800" cy="5897563"/>
          </a:xfrm>
        </p:spPr>
        <p:txBody>
          <a:bodyPr/>
          <a:lstStyle/>
          <a:p>
            <a:r>
              <a:rPr lang="en-US" dirty="0"/>
              <a:t>In general, an IPv6 unicast address is structured as shown in the ﬁgure below.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45973-9C3F-4AB0-9E9A-70863451D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EDFF-48C6-4199-A49C-662025DA818C}" type="datetime1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BA8DD6-D9DC-4F0A-A9FE-276574554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40984-C603-4A4E-ACE4-739652F310B3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FEC78D-7EB8-4AF7-A1AE-CC4279DC0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3820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88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E1666-BD2B-48DC-ABF3-81B6E1E23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5556738"/>
            <a:ext cx="8686800" cy="569425"/>
          </a:xfrm>
        </p:spPr>
        <p:txBody>
          <a:bodyPr/>
          <a:lstStyle/>
          <a:p>
            <a:r>
              <a:rPr lang="en-US" b="1" dirty="0"/>
              <a:t>IPv6 Adoption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39E28-FC87-472A-8906-60B6F62C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EDFF-48C6-4199-A49C-662025DA818C}" type="datetime1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02F49-55B1-49F9-8054-977894170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40984-C603-4A4E-ACE4-739652F310B3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FEE6A0-B707-4EB7-8E79-9C176E3A19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00" t="8613" r="13333" b="18874"/>
          <a:stretch/>
        </p:blipFill>
        <p:spPr>
          <a:xfrm>
            <a:off x="107114" y="136525"/>
            <a:ext cx="8884486" cy="531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226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6B68A-6BC2-42DC-9B1B-DC6E7AF10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5867400"/>
            <a:ext cx="8686800" cy="685800"/>
          </a:xfrm>
        </p:spPr>
        <p:txBody>
          <a:bodyPr>
            <a:normAutofit/>
          </a:bodyPr>
          <a:lstStyle/>
          <a:p>
            <a:r>
              <a:rPr lang="en-US" dirty="0"/>
              <a:t>IPv6 Adoption By Country (The top 10 countries)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985C7-C19D-4591-9627-90A84DBD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EDFF-48C6-4199-A49C-662025DA818C}" type="datetime1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85B0F-ADF0-46D0-8F36-4134E4CA2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40984-C603-4A4E-ACE4-739652F310B3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2AE3C8-7954-4422-AB2A-B06A6A892C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180" t="16326" r="23654" b="7664"/>
          <a:stretch/>
        </p:blipFill>
        <p:spPr>
          <a:xfrm>
            <a:off x="457200" y="136524"/>
            <a:ext cx="8077200" cy="573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56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Internet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458200" cy="5791200"/>
          </a:xfrm>
        </p:spPr>
        <p:txBody>
          <a:bodyPr>
            <a:normAutofit/>
          </a:bodyPr>
          <a:lstStyle/>
          <a:p>
            <a:r>
              <a:rPr lang="en-US" dirty="0"/>
              <a:t>the major backbone operators, companies like AT&amp;T and Sprint, operate large international backbone networks, with thousands of routers connected by high-bandwidth fiber optics</a:t>
            </a:r>
          </a:p>
          <a:p>
            <a:r>
              <a:rPr lang="en-US" dirty="0"/>
              <a:t>Large corporations and hosting services that run server farms connect directly to the backbone</a:t>
            </a:r>
          </a:p>
          <a:p>
            <a:r>
              <a:rPr lang="en-US" dirty="0"/>
              <a:t>To allow packets to hop between backbones, all the major backbones connect at the NAPs (Network Access Points)</a:t>
            </a:r>
          </a:p>
          <a:p>
            <a:r>
              <a:rPr lang="en-US" dirty="0"/>
              <a:t>NAP is a room full of routers, at least one per backbone</a:t>
            </a:r>
          </a:p>
          <a:p>
            <a:r>
              <a:rPr lang="en-US" dirty="0"/>
              <a:t>A LAN in the room connects all the routers</a:t>
            </a:r>
          </a:p>
          <a:p>
            <a:r>
              <a:rPr lang="en-US" dirty="0"/>
              <a:t>The two core protocols are TCP, the Transmission Control Protocol and IP, the Internet Protocol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EDFF-48C6-4199-A49C-662025DA818C}" type="datetime1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40984-C603-4A4E-ACE4-739652F310B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1EAC-9606-46F3-8DDC-40E65A7C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846" y="211016"/>
            <a:ext cx="8815754" cy="651046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IPv6 Subnetting Example: </a:t>
            </a:r>
          </a:p>
          <a:p>
            <a:pPr lvl="1"/>
            <a:r>
              <a:rPr lang="en-US" dirty="0"/>
              <a:t>An address provided by the ISP: </a:t>
            </a:r>
            <a:r>
              <a:rPr lang="en-US" b="1" dirty="0"/>
              <a:t>2001:db8:cad:: /48</a:t>
            </a:r>
          </a:p>
          <a:p>
            <a:pPr lvl="1"/>
            <a:r>
              <a:rPr lang="en-US" dirty="0"/>
              <a:t>The next 16-bits are available for the subnet.</a:t>
            </a:r>
          </a:p>
          <a:p>
            <a:pPr lvl="1"/>
            <a:r>
              <a:rPr lang="en-US" dirty="0"/>
              <a:t>Consider we are going to create 3 first level subnets:</a:t>
            </a:r>
          </a:p>
          <a:p>
            <a:pPr lvl="2"/>
            <a:r>
              <a:rPr lang="en-US" dirty="0"/>
              <a:t>We require 2 bits as 2 to the power of 2 gives a total of 4 networks.</a:t>
            </a:r>
          </a:p>
          <a:p>
            <a:pPr lvl="2"/>
            <a:r>
              <a:rPr lang="en-US" dirty="0"/>
              <a:t>This leaves 14 bits unallocated</a:t>
            </a:r>
          </a:p>
          <a:p>
            <a:pPr lvl="2"/>
            <a:r>
              <a:rPr lang="en-US" dirty="0"/>
              <a:t>Change the prefix length: </a:t>
            </a:r>
            <a:r>
              <a:rPr lang="en-US" b="1" dirty="0"/>
              <a:t>/50</a:t>
            </a:r>
          </a:p>
          <a:p>
            <a:pPr lvl="3"/>
            <a:r>
              <a:rPr lang="en-US" dirty="0"/>
              <a:t>The first subnet is</a:t>
            </a:r>
            <a:r>
              <a:rPr lang="en-US" b="1" dirty="0"/>
              <a:t> 2001:db8:cad:0000:: /50</a:t>
            </a:r>
          </a:p>
          <a:p>
            <a:pPr lvl="2"/>
            <a:r>
              <a:rPr lang="en-US" dirty="0"/>
              <a:t>To identify the increment value: </a:t>
            </a:r>
          </a:p>
          <a:p>
            <a:pPr lvl="3"/>
            <a:r>
              <a:rPr lang="en-US" b="1" dirty="0"/>
              <a:t>2</a:t>
            </a:r>
            <a:r>
              <a:rPr lang="en-US" b="1" baseline="30000" dirty="0"/>
              <a:t>16 - no. of bits used for the subnet </a:t>
            </a:r>
            <a:r>
              <a:rPr lang="en-US" dirty="0"/>
              <a:t>which is </a:t>
            </a:r>
            <a:r>
              <a:rPr lang="en-US" b="1" dirty="0"/>
              <a:t>2</a:t>
            </a:r>
            <a:r>
              <a:rPr lang="en-US" b="1" baseline="30000" dirty="0"/>
              <a:t>16-2</a:t>
            </a:r>
            <a:r>
              <a:rPr lang="en-US" b="1" dirty="0"/>
              <a:t> = 2</a:t>
            </a:r>
            <a:r>
              <a:rPr lang="en-US" b="1" baseline="30000" dirty="0"/>
              <a:t>14</a:t>
            </a:r>
            <a:r>
              <a:rPr lang="en-US" b="1" dirty="0"/>
              <a:t> = 16384 </a:t>
            </a:r>
            <a:r>
              <a:rPr lang="en-US" dirty="0"/>
              <a:t>= </a:t>
            </a:r>
            <a:r>
              <a:rPr lang="en-US" b="1" dirty="0"/>
              <a:t>0x4000</a:t>
            </a:r>
          </a:p>
          <a:p>
            <a:pPr lvl="2"/>
            <a:r>
              <a:rPr lang="en-US" dirty="0"/>
              <a:t>The next three subnets are </a:t>
            </a:r>
          </a:p>
          <a:p>
            <a:pPr lvl="3"/>
            <a:r>
              <a:rPr lang="en-US" b="1" dirty="0"/>
              <a:t>2001:db8:cad:4000:: /50</a:t>
            </a:r>
          </a:p>
          <a:p>
            <a:pPr lvl="3"/>
            <a:r>
              <a:rPr lang="en-US" b="1" dirty="0"/>
              <a:t>2001:db8:cad:8000:: /50</a:t>
            </a:r>
          </a:p>
          <a:p>
            <a:pPr lvl="3"/>
            <a:r>
              <a:rPr lang="en-US" b="1" dirty="0"/>
              <a:t>2001:db8:cad:c000:: /50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C46C4-3FBD-42BC-BC7F-102B5ECB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EDFF-48C6-4199-A49C-662025DA818C}" type="datetime1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39DD3-2906-492B-B31C-4D112F4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40984-C603-4A4E-ACE4-739652F310B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13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1DB78-5617-4748-A8CE-9D9C33432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3432"/>
            <a:ext cx="8686800" cy="5932732"/>
          </a:xfrm>
        </p:spPr>
        <p:txBody>
          <a:bodyPr/>
          <a:lstStyle/>
          <a:p>
            <a:r>
              <a:rPr lang="en-US" dirty="0"/>
              <a:t>Consider we are going to create </a:t>
            </a:r>
            <a:r>
              <a:rPr lang="en-US" b="1" dirty="0"/>
              <a:t>60</a:t>
            </a:r>
            <a:r>
              <a:rPr lang="en-US" dirty="0"/>
              <a:t> second level subnets:</a:t>
            </a:r>
          </a:p>
          <a:p>
            <a:pPr lvl="1"/>
            <a:r>
              <a:rPr lang="en-US" dirty="0"/>
              <a:t>We require 6 bits which generates 64 subnets as 2</a:t>
            </a:r>
            <a:r>
              <a:rPr lang="en-US" baseline="30000" dirty="0"/>
              <a:t>6</a:t>
            </a:r>
            <a:r>
              <a:rPr lang="en-US" dirty="0"/>
              <a:t> = 64</a:t>
            </a:r>
          </a:p>
          <a:p>
            <a:pPr lvl="1"/>
            <a:r>
              <a:rPr lang="en-US" dirty="0"/>
              <a:t>The increment value will be </a:t>
            </a:r>
            <a:r>
              <a:rPr lang="en-US" b="1" dirty="0"/>
              <a:t>2</a:t>
            </a:r>
            <a:r>
              <a:rPr lang="en-US" b="1" baseline="30000" dirty="0"/>
              <a:t>16 - 8</a:t>
            </a:r>
            <a:r>
              <a:rPr lang="en-US" b="1" dirty="0"/>
              <a:t> = 2</a:t>
            </a:r>
            <a:r>
              <a:rPr lang="en-US" b="1" baseline="30000" dirty="0"/>
              <a:t>8</a:t>
            </a:r>
            <a:r>
              <a:rPr lang="en-US" b="1" dirty="0"/>
              <a:t> = 256 = 0x100</a:t>
            </a:r>
          </a:p>
          <a:p>
            <a:pPr lvl="1"/>
            <a:r>
              <a:rPr lang="en-US" dirty="0"/>
              <a:t>Take the second first level subnet address and create the subnets</a:t>
            </a:r>
          </a:p>
          <a:p>
            <a:pPr lvl="1"/>
            <a:r>
              <a:rPr lang="en-US" dirty="0"/>
              <a:t>The prefix length will be changed to </a:t>
            </a:r>
            <a:r>
              <a:rPr lang="en-US" b="1" dirty="0"/>
              <a:t>/56</a:t>
            </a:r>
          </a:p>
          <a:p>
            <a:pPr lvl="2"/>
            <a:r>
              <a:rPr lang="en-US" dirty="0"/>
              <a:t>The subnets will be: </a:t>
            </a:r>
          </a:p>
          <a:p>
            <a:pPr lvl="3"/>
            <a:r>
              <a:rPr lang="en-US" b="1" dirty="0"/>
              <a:t>2001:db8:cad:4000:: /56</a:t>
            </a:r>
          </a:p>
          <a:p>
            <a:pPr lvl="3"/>
            <a:r>
              <a:rPr lang="en-US" b="1" dirty="0"/>
              <a:t>2001:db8:cad:4100:: /56</a:t>
            </a:r>
          </a:p>
          <a:p>
            <a:pPr lvl="3"/>
            <a:r>
              <a:rPr lang="en-US" b="1" dirty="0"/>
              <a:t>2001:db8:cad:4200:: /56</a:t>
            </a:r>
          </a:p>
          <a:p>
            <a:pPr lvl="3"/>
            <a:r>
              <a:rPr lang="en-US" b="1" dirty="0"/>
              <a:t>…</a:t>
            </a:r>
          </a:p>
          <a:p>
            <a:pPr lvl="3"/>
            <a:r>
              <a:rPr lang="en-US" b="1" dirty="0"/>
              <a:t>2001:db8:cad:7f00:: /56</a:t>
            </a:r>
          </a:p>
          <a:p>
            <a:pPr lvl="2"/>
            <a:endParaRPr lang="en-US" b="1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50EFC-6A44-4B00-88A0-74AB0E458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EDFF-48C6-4199-A49C-662025DA818C}" type="datetime1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84E1E-8208-454E-9E57-2EC422CD8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40984-C603-4A4E-ACE4-739652F310B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9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89FF4-EDA5-42A9-9E57-721E3546D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46186"/>
            <a:ext cx="8686800" cy="5879978"/>
          </a:xfrm>
        </p:spPr>
        <p:txBody>
          <a:bodyPr/>
          <a:lstStyle/>
          <a:p>
            <a:r>
              <a:rPr lang="en-US" dirty="0"/>
              <a:t>Consider we are going to create </a:t>
            </a:r>
            <a:r>
              <a:rPr lang="en-US" b="1" dirty="0"/>
              <a:t>10</a:t>
            </a:r>
            <a:r>
              <a:rPr lang="en-US" dirty="0"/>
              <a:t> third level subnets:</a:t>
            </a:r>
          </a:p>
          <a:p>
            <a:pPr lvl="1"/>
            <a:r>
              <a:rPr lang="en-US" dirty="0"/>
              <a:t>We require 4 bits which generates 16 subnets as 2</a:t>
            </a:r>
            <a:r>
              <a:rPr lang="en-US" baseline="30000" dirty="0"/>
              <a:t>4</a:t>
            </a:r>
            <a:r>
              <a:rPr lang="en-US" dirty="0"/>
              <a:t> = 16</a:t>
            </a:r>
          </a:p>
          <a:p>
            <a:pPr lvl="1"/>
            <a:r>
              <a:rPr lang="en-US" dirty="0"/>
              <a:t>Lets take the </a:t>
            </a:r>
            <a:r>
              <a:rPr lang="en-US" b="1" dirty="0"/>
              <a:t>2</a:t>
            </a:r>
            <a:r>
              <a:rPr lang="en-US" b="1" baseline="30000" dirty="0"/>
              <a:t>nd</a:t>
            </a:r>
            <a:r>
              <a:rPr lang="en-US" b="1" dirty="0"/>
              <a:t> second level </a:t>
            </a:r>
            <a:r>
              <a:rPr lang="en-US" dirty="0"/>
              <a:t>subnet address and create the subnets</a:t>
            </a:r>
          </a:p>
          <a:p>
            <a:pPr lvl="1"/>
            <a:r>
              <a:rPr lang="en-US" dirty="0"/>
              <a:t>The prefix length will be changed to </a:t>
            </a:r>
            <a:r>
              <a:rPr lang="en-US" b="1" dirty="0"/>
              <a:t>/60</a:t>
            </a:r>
          </a:p>
          <a:p>
            <a:pPr lvl="1"/>
            <a:r>
              <a:rPr lang="en-US" dirty="0"/>
              <a:t>The increment value will be 2</a:t>
            </a:r>
            <a:r>
              <a:rPr lang="en-US" baseline="30000" dirty="0"/>
              <a:t>16 - 12</a:t>
            </a:r>
            <a:r>
              <a:rPr lang="en-US" dirty="0"/>
              <a:t> = 2</a:t>
            </a:r>
            <a:r>
              <a:rPr lang="en-US" baseline="30000" dirty="0"/>
              <a:t>4</a:t>
            </a:r>
            <a:r>
              <a:rPr lang="en-US" dirty="0"/>
              <a:t> = 16 = 0x10</a:t>
            </a:r>
          </a:p>
          <a:p>
            <a:pPr lvl="1"/>
            <a:r>
              <a:rPr lang="en-US" dirty="0"/>
              <a:t>Hence, the subnet addresses will be:</a:t>
            </a:r>
          </a:p>
          <a:p>
            <a:pPr lvl="2"/>
            <a:r>
              <a:rPr lang="en-US" b="1" dirty="0"/>
              <a:t>2001:db8:cad:4100:: /60</a:t>
            </a:r>
          </a:p>
          <a:p>
            <a:pPr lvl="2"/>
            <a:r>
              <a:rPr lang="en-US" b="1" dirty="0"/>
              <a:t>2001:db8:cad:4110:: /60</a:t>
            </a:r>
          </a:p>
          <a:p>
            <a:pPr lvl="2"/>
            <a:r>
              <a:rPr lang="en-US" b="1" dirty="0"/>
              <a:t>2001:db8:cad:4120:: /60</a:t>
            </a:r>
          </a:p>
          <a:p>
            <a:pPr lvl="2"/>
            <a:r>
              <a:rPr lang="en-US" b="1" dirty="0"/>
              <a:t>…</a:t>
            </a:r>
          </a:p>
          <a:p>
            <a:pPr lvl="2"/>
            <a:r>
              <a:rPr lang="en-US" b="1" dirty="0"/>
              <a:t>2001:db8:cad:41f0:: /60</a:t>
            </a:r>
          </a:p>
          <a:p>
            <a:pPr lvl="2"/>
            <a:endParaRPr lang="en-US" b="1" dirty="0"/>
          </a:p>
          <a:p>
            <a:pPr lvl="2"/>
            <a:endParaRPr lang="en-US" b="1" dirty="0"/>
          </a:p>
          <a:p>
            <a:pPr lvl="2"/>
            <a:endParaRPr lang="en-US" b="1" dirty="0"/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34B0F-D165-42BA-9C6F-260CE51E2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EDFF-48C6-4199-A49C-662025DA818C}" type="datetime1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53571B-C334-44CE-9D55-57C0F987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40984-C603-4A4E-ACE4-739652F310B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81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Network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86800" cy="5791200"/>
          </a:xfrm>
        </p:spPr>
        <p:txBody>
          <a:bodyPr>
            <a:normAutofit/>
          </a:bodyPr>
          <a:lstStyle/>
          <a:p>
            <a:r>
              <a:rPr lang="en-US" b="1" dirty="0"/>
              <a:t>Directory Service</a:t>
            </a:r>
          </a:p>
          <a:p>
            <a:pPr lvl="1"/>
            <a:r>
              <a:rPr lang="en-US" dirty="0"/>
              <a:t>is simply the software system that stores, organizes and provides access to information in a directory</a:t>
            </a:r>
          </a:p>
          <a:p>
            <a:pPr lvl="1"/>
            <a:r>
              <a:rPr lang="en-US" dirty="0"/>
              <a:t>is a shared information infrastructure for locating, managing, administering, and organizing common items and network resources</a:t>
            </a:r>
          </a:p>
          <a:p>
            <a:pPr lvl="1"/>
            <a:r>
              <a:rPr lang="en-US" dirty="0"/>
              <a:t>is an important component of a NOS</a:t>
            </a:r>
          </a:p>
          <a:p>
            <a:pPr lvl="1"/>
            <a:r>
              <a:rPr lang="en-US" dirty="0"/>
              <a:t>Some of the examples of a directory service are:</a:t>
            </a:r>
            <a:endParaRPr lang="en-US" sz="2200" dirty="0"/>
          </a:p>
          <a:p>
            <a:pPr lvl="2"/>
            <a:r>
              <a:rPr lang="en-US" dirty="0"/>
              <a:t>LDAP (lightweight Directory Access Protocol) id a directory service in Unix operating system.</a:t>
            </a:r>
            <a:endParaRPr lang="en-US" sz="2100" dirty="0"/>
          </a:p>
          <a:p>
            <a:pPr lvl="2"/>
            <a:r>
              <a:rPr lang="en-US" dirty="0"/>
              <a:t>Active Directory: a directory service in Windows 2000 Server and later versions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EDFF-48C6-4199-A49C-662025DA818C}" type="datetime1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40984-C603-4A4E-ACE4-739652F310B3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86800" cy="6629400"/>
          </a:xfrm>
        </p:spPr>
        <p:txBody>
          <a:bodyPr/>
          <a:lstStyle/>
          <a:p>
            <a:r>
              <a:rPr lang="en-US" b="1" dirty="0"/>
              <a:t>Name Service</a:t>
            </a:r>
          </a:p>
          <a:p>
            <a:pPr lvl="1"/>
            <a:r>
              <a:rPr lang="en-US" dirty="0"/>
              <a:t>maps the names of network resources to their respective network addresses</a:t>
            </a:r>
          </a:p>
          <a:p>
            <a:pPr lvl="1"/>
            <a:r>
              <a:rPr lang="en-US" dirty="0"/>
              <a:t>DNS and WINS (Windows Internet Name Service) is two examples of name services</a:t>
            </a:r>
          </a:p>
          <a:p>
            <a:pPr lvl="1"/>
            <a:r>
              <a:rPr lang="en-US" b="1" dirty="0"/>
              <a:t>Domain Name System (DNS)</a:t>
            </a:r>
          </a:p>
          <a:p>
            <a:pPr lvl="2"/>
            <a:r>
              <a:rPr lang="en-US" dirty="0"/>
              <a:t>is a hierarchical distributed database and an associated set of protocols that define</a:t>
            </a:r>
          </a:p>
          <a:p>
            <a:pPr lvl="3"/>
            <a:r>
              <a:rPr lang="en-US" dirty="0"/>
              <a:t>A mechanism for querying and updating the database </a:t>
            </a:r>
            <a:endParaRPr lang="en-US" sz="1400" dirty="0"/>
          </a:p>
          <a:p>
            <a:pPr lvl="3"/>
            <a:r>
              <a:rPr lang="en-US" dirty="0"/>
              <a:t>A mechanism for replicating the information in the database among servers</a:t>
            </a:r>
            <a:endParaRPr lang="en-US" sz="1400" dirty="0"/>
          </a:p>
          <a:p>
            <a:pPr lvl="3"/>
            <a:r>
              <a:rPr lang="en-US" dirty="0"/>
              <a:t>A schema of the database</a:t>
            </a:r>
          </a:p>
          <a:p>
            <a:pPr lvl="2"/>
            <a:r>
              <a:rPr lang="en-US" dirty="0"/>
              <a:t>contains various types of data including host names and domain names</a:t>
            </a:r>
          </a:p>
          <a:p>
            <a:pPr lvl="2"/>
            <a:r>
              <a:rPr lang="en-US" dirty="0"/>
              <a:t>The names in a DNS database form a hierarchical tree structure called the domain name space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EDFF-48C6-4199-A49C-662025DA818C}" type="datetime1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40984-C603-4A4E-ACE4-739652F310B3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86800" cy="6324600"/>
          </a:xfrm>
        </p:spPr>
        <p:txBody>
          <a:bodyPr/>
          <a:lstStyle/>
          <a:p>
            <a:pPr lvl="2"/>
            <a:r>
              <a:rPr lang="en-US" dirty="0"/>
              <a:t>Domain names consist of individual labels separated by dots. For example: mydomain.microsoft.com</a:t>
            </a:r>
          </a:p>
          <a:p>
            <a:pPr lvl="2"/>
            <a:r>
              <a:rPr lang="en-US" dirty="0"/>
              <a:t>A Fully Qualified Domain Name (FQDN) </a:t>
            </a:r>
          </a:p>
          <a:p>
            <a:pPr lvl="3"/>
            <a:r>
              <a:rPr lang="en-US" dirty="0"/>
              <a:t>is the complete domain name for a specific computer, or host, on the Internet</a:t>
            </a:r>
          </a:p>
          <a:p>
            <a:pPr lvl="3"/>
            <a:r>
              <a:rPr lang="en-US" dirty="0"/>
              <a:t>consists of two parts: the hostname and the domain name. </a:t>
            </a:r>
          </a:p>
          <a:p>
            <a:pPr lvl="3"/>
            <a:r>
              <a:rPr lang="en-US" dirty="0"/>
              <a:t>For example, an FQDN for a hypothetical mail server might be </a:t>
            </a:r>
            <a:r>
              <a:rPr lang="en-US" b="1" dirty="0"/>
              <a:t>mymail.somecollege.edu</a:t>
            </a:r>
            <a:r>
              <a:rPr lang="en-US" dirty="0"/>
              <a:t>. The hostname is </a:t>
            </a:r>
            <a:r>
              <a:rPr lang="en-US" b="1" dirty="0" err="1"/>
              <a:t>mymail</a:t>
            </a:r>
            <a:r>
              <a:rPr lang="en-US" dirty="0"/>
              <a:t>, and the host is located within the domain </a:t>
            </a:r>
            <a:r>
              <a:rPr lang="en-US" b="1" dirty="0"/>
              <a:t>somecollege.edu.</a:t>
            </a:r>
          </a:p>
          <a:p>
            <a:pPr lvl="1"/>
            <a:r>
              <a:rPr lang="en-US" b="1" dirty="0"/>
              <a:t>Dynamic Host Configuration Protocol (DHCP)</a:t>
            </a:r>
          </a:p>
          <a:p>
            <a:pPr lvl="2"/>
            <a:r>
              <a:rPr lang="en-US" dirty="0"/>
              <a:t>an open, industry standard, frees network administrators from having to configure all of the computers manually</a:t>
            </a:r>
          </a:p>
          <a:p>
            <a:pPr lvl="2"/>
            <a:r>
              <a:rPr lang="en-US" dirty="0"/>
              <a:t>assigns an IP address to a machine from the pool of available IP addresses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EDFF-48C6-4199-A49C-662025DA818C}" type="datetime1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40984-C603-4A4E-ACE4-739652F310B3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686800" cy="5821363"/>
          </a:xfrm>
        </p:spPr>
        <p:txBody>
          <a:bodyPr/>
          <a:lstStyle/>
          <a:p>
            <a:pPr lvl="2"/>
            <a:r>
              <a:rPr lang="en-US" dirty="0"/>
              <a:t>The four steps to assign an IP address dynamically</a:t>
            </a:r>
          </a:p>
          <a:p>
            <a:pPr lvl="3"/>
            <a:r>
              <a:rPr lang="en-US" dirty="0"/>
              <a:t>The DHCP client asks for an IP address (DHCP Discover)</a:t>
            </a:r>
          </a:p>
          <a:p>
            <a:pPr lvl="3"/>
            <a:r>
              <a:rPr lang="en-US" dirty="0"/>
              <a:t>The DHCP server offers an address (DHCP Offer)</a:t>
            </a:r>
          </a:p>
          <a:p>
            <a:pPr lvl="3"/>
            <a:r>
              <a:rPr lang="en-US" dirty="0"/>
              <a:t>accepts the offer and requests the address (DHCP Request)</a:t>
            </a:r>
          </a:p>
          <a:p>
            <a:pPr lvl="3"/>
            <a:r>
              <a:rPr lang="en-US" dirty="0"/>
              <a:t>officially assigned the address (DHCP Acknowledge)</a:t>
            </a:r>
          </a:p>
          <a:p>
            <a:pPr lvl="2"/>
            <a:r>
              <a:rPr lang="en-US" dirty="0"/>
              <a:t>the DHCP server places an administrator-defined time limit on the address assignment, called a </a:t>
            </a:r>
            <a:r>
              <a:rPr lang="en-US" b="1" dirty="0"/>
              <a:t>lease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EDFF-48C6-4199-A49C-662025DA818C}" type="datetime1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40984-C603-4A4E-ACE4-739652F310B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5601" name="Object 1"/>
          <p:cNvGraphicFramePr>
            <a:graphicFrameLocks noChangeAspect="1"/>
          </p:cNvGraphicFramePr>
          <p:nvPr/>
        </p:nvGraphicFramePr>
        <p:xfrm>
          <a:off x="710384" y="3276600"/>
          <a:ext cx="7971465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name="Bitmap Image" r:id="rId3" imgW="5372850" imgH="2600000" progId="PBrush">
                  <p:embed/>
                </p:oleObj>
              </mc:Choice>
              <mc:Fallback>
                <p:oleObj name="Bitmap Image" r:id="rId3" imgW="5372850" imgH="2600000" progId="PBrush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384" y="3276600"/>
                        <a:ext cx="7971465" cy="335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IP versions and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86800" cy="5791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Each TCP/IP host is identified by a logical IP address</a:t>
            </a:r>
          </a:p>
          <a:p>
            <a:r>
              <a:rPr lang="en-US" dirty="0"/>
              <a:t>A unique IP address is required for each host and network component that communicates using TCP/IP</a:t>
            </a:r>
          </a:p>
          <a:p>
            <a:r>
              <a:rPr lang="en-US" dirty="0"/>
              <a:t>Each IP address includes a network ID and a host ID</a:t>
            </a:r>
          </a:p>
          <a:p>
            <a:r>
              <a:rPr lang="en-US" dirty="0"/>
              <a:t>We have two versions of IP, IPv4 and IPv6</a:t>
            </a:r>
          </a:p>
          <a:p>
            <a:r>
              <a:rPr lang="en-US" dirty="0"/>
              <a:t>IPv4 address is 32 bits long, </a:t>
            </a:r>
          </a:p>
          <a:p>
            <a:r>
              <a:rPr lang="en-US" dirty="0"/>
              <a:t>IPv6 address is 128 bits long</a:t>
            </a:r>
          </a:p>
          <a:p>
            <a:r>
              <a:rPr lang="en-US" dirty="0"/>
              <a:t>IPv4 (simply IP from now on) address consists of 32 bits of information</a:t>
            </a:r>
          </a:p>
          <a:p>
            <a:r>
              <a:rPr lang="en-US" dirty="0"/>
              <a:t>These bits are divided into four sections, referred to as </a:t>
            </a:r>
            <a:r>
              <a:rPr lang="en-US" i="1" dirty="0"/>
              <a:t>octets </a:t>
            </a:r>
            <a:r>
              <a:rPr lang="en-US" dirty="0"/>
              <a:t>or bytes</a:t>
            </a:r>
          </a:p>
          <a:p>
            <a:r>
              <a:rPr lang="en-US" dirty="0"/>
              <a:t>You can depict an IP address using one of three methods:</a:t>
            </a:r>
          </a:p>
          <a:p>
            <a:pPr lvl="1"/>
            <a:r>
              <a:rPr lang="en-US" dirty="0"/>
              <a:t>Dotted-decimal, as in 172.16.30.56</a:t>
            </a:r>
          </a:p>
          <a:p>
            <a:pPr lvl="1"/>
            <a:r>
              <a:rPr lang="en-US" dirty="0"/>
              <a:t>Binary, as in 10101100.00010000.00011110.00111000</a:t>
            </a:r>
          </a:p>
          <a:p>
            <a:pPr lvl="1"/>
            <a:r>
              <a:rPr lang="en-US" dirty="0"/>
              <a:t>Hexadecimal, as in 82 39 1E 38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EDFF-48C6-4199-A49C-662025DA818C}" type="datetime1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40984-C603-4A4E-ACE4-739652F310B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686800" cy="5821363"/>
          </a:xfrm>
        </p:spPr>
        <p:txBody>
          <a:bodyPr/>
          <a:lstStyle/>
          <a:p>
            <a:r>
              <a:rPr lang="en-US" b="1" dirty="0"/>
              <a:t>Classifying IP Addresses</a:t>
            </a:r>
          </a:p>
          <a:p>
            <a:pPr lvl="1"/>
            <a:r>
              <a:rPr lang="en-US" dirty="0"/>
              <a:t>There are five different address classes: A, B, C, D, and E.</a:t>
            </a:r>
          </a:p>
          <a:p>
            <a:pPr lvl="1"/>
            <a:r>
              <a:rPr lang="en-US" dirty="0"/>
              <a:t>The first three classes A through C, each use a different size for the network ID and host ID portion of the address</a:t>
            </a:r>
          </a:p>
          <a:p>
            <a:pPr lvl="1"/>
            <a:r>
              <a:rPr lang="en-US" dirty="0"/>
              <a:t>Class D is for special type of address called a </a:t>
            </a:r>
            <a:r>
              <a:rPr lang="en-US" b="1" dirty="0"/>
              <a:t>Multicast Address</a:t>
            </a:r>
          </a:p>
          <a:p>
            <a:pPr lvl="1"/>
            <a:r>
              <a:rPr lang="en-US" dirty="0"/>
              <a:t>Class E is an </a:t>
            </a:r>
            <a:r>
              <a:rPr lang="en-US" b="1" dirty="0"/>
              <a:t>experimental</a:t>
            </a:r>
            <a:r>
              <a:rPr lang="en-US" dirty="0"/>
              <a:t> address class that isn’t used.</a:t>
            </a:r>
          </a:p>
          <a:p>
            <a:pPr lvl="1"/>
            <a:r>
              <a:rPr lang="en-US" dirty="0"/>
              <a:t>The 32-bit IP address is a structured or hierarchical address</a:t>
            </a:r>
          </a:p>
          <a:p>
            <a:pPr lvl="1"/>
            <a:r>
              <a:rPr lang="en-US" dirty="0"/>
              <a:t>In this scheme, a part of the address is designated as the network address, and the other part is designated as either the subnet and host or just the node address </a:t>
            </a:r>
          </a:p>
          <a:p>
            <a:pPr lvl="1"/>
            <a:r>
              <a:rPr lang="en-US" dirty="0"/>
              <a:t>The first four bits of the IP address are used to determine into which class a particular address fits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EDFF-48C6-4199-A49C-662025DA818C}" type="datetime1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40984-C603-4A4E-ACE4-739652F310B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86800" cy="6400800"/>
          </a:xfrm>
        </p:spPr>
        <p:txBody>
          <a:bodyPr>
            <a:normAutofit fontScale="92500"/>
          </a:bodyPr>
          <a:lstStyle/>
          <a:p>
            <a:pPr lvl="1"/>
            <a:r>
              <a:rPr lang="en-US" dirty="0"/>
              <a:t>If the first bit is a </a:t>
            </a:r>
            <a:r>
              <a:rPr lang="en-US" b="1" dirty="0"/>
              <a:t>zero (0)</a:t>
            </a:r>
            <a:r>
              <a:rPr lang="en-US" dirty="0"/>
              <a:t>, the address is Class A address.</a:t>
            </a:r>
          </a:p>
          <a:p>
            <a:pPr lvl="1"/>
            <a:r>
              <a:rPr lang="en-US" dirty="0"/>
              <a:t>If the first two bits are </a:t>
            </a:r>
            <a:r>
              <a:rPr lang="en-US" b="1" dirty="0"/>
              <a:t>10</a:t>
            </a:r>
            <a:r>
              <a:rPr lang="en-US" dirty="0"/>
              <a:t>, the address is a Class B address. </a:t>
            </a:r>
          </a:p>
          <a:p>
            <a:pPr lvl="1"/>
            <a:r>
              <a:rPr lang="en-US" dirty="0"/>
              <a:t>If the first three bits are </a:t>
            </a:r>
            <a:r>
              <a:rPr lang="en-US" b="1" dirty="0"/>
              <a:t>110</a:t>
            </a:r>
            <a:r>
              <a:rPr lang="en-US" dirty="0"/>
              <a:t>, the address is a Class C address.</a:t>
            </a:r>
          </a:p>
          <a:p>
            <a:pPr lvl="1"/>
            <a:r>
              <a:rPr lang="en-US" dirty="0"/>
              <a:t>If the first four bits are </a:t>
            </a:r>
            <a:r>
              <a:rPr lang="en-US" b="1" dirty="0"/>
              <a:t>1110</a:t>
            </a:r>
            <a:r>
              <a:rPr lang="en-US" dirty="0"/>
              <a:t>, the address is a Class D address.</a:t>
            </a:r>
          </a:p>
          <a:p>
            <a:pPr lvl="1"/>
            <a:r>
              <a:rPr lang="en-US" dirty="0"/>
              <a:t>If the first four bits are </a:t>
            </a:r>
            <a:r>
              <a:rPr lang="en-US" b="1" dirty="0"/>
              <a:t>1111</a:t>
            </a:r>
            <a:r>
              <a:rPr lang="en-US" dirty="0"/>
              <a:t>, the address is a Class E address</a:t>
            </a:r>
          </a:p>
          <a:p>
            <a:pPr lvl="1"/>
            <a:r>
              <a:rPr lang="en-US" b="1" dirty="0"/>
              <a:t>Class A Addresses</a:t>
            </a:r>
          </a:p>
          <a:p>
            <a:pPr lvl="2"/>
            <a:r>
              <a:rPr lang="en-US" dirty="0"/>
              <a:t>the first octet is the network ID, and the remaining three octets are the host ID</a:t>
            </a:r>
          </a:p>
          <a:p>
            <a:pPr lvl="2"/>
            <a:r>
              <a:rPr lang="en-US" dirty="0"/>
              <a:t>only 126 Class A networks can exist in the entire Internet</a:t>
            </a:r>
          </a:p>
          <a:p>
            <a:pPr lvl="2"/>
            <a:r>
              <a:rPr lang="en-US" dirty="0"/>
              <a:t>each Class A network can accommodate more than 16 million hosts</a:t>
            </a:r>
          </a:p>
          <a:p>
            <a:pPr lvl="2"/>
            <a:r>
              <a:rPr lang="en-US" dirty="0"/>
              <a:t>Only about 40 Class A addresses are actually assigned to companies or organizations</a:t>
            </a:r>
          </a:p>
          <a:p>
            <a:pPr lvl="2"/>
            <a:r>
              <a:rPr lang="en-US" dirty="0"/>
              <a:t>The rest are </a:t>
            </a:r>
          </a:p>
          <a:p>
            <a:pPr lvl="3"/>
            <a:r>
              <a:rPr lang="en-US" dirty="0"/>
              <a:t>either reserved for use by IANA (Internet Assigned Numbers Authority) or </a:t>
            </a:r>
          </a:p>
          <a:p>
            <a:pPr lvl="3"/>
            <a:r>
              <a:rPr lang="en-US" dirty="0"/>
              <a:t>are assigned to organizations that manage IP assignments for geographic regions such as Europe, Asia, and Latin America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EDFF-48C6-4199-A49C-662025DA818C}" type="datetime1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40984-C603-4A4E-ACE4-739652F310B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86800" cy="6324600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Class B addresses</a:t>
            </a:r>
          </a:p>
          <a:p>
            <a:pPr lvl="2"/>
            <a:r>
              <a:rPr lang="en-US" dirty="0"/>
              <a:t>the first two octets of the IP address are used as the network ID, and the second two octets are used as the host ID</a:t>
            </a:r>
          </a:p>
          <a:p>
            <a:pPr lvl="2"/>
            <a:r>
              <a:rPr lang="en-US" dirty="0"/>
              <a:t>a total of 16, 384 Class B network can exist</a:t>
            </a:r>
          </a:p>
          <a:p>
            <a:pPr lvl="2"/>
            <a:r>
              <a:rPr lang="en-US" dirty="0"/>
              <a:t>Each Class B address can accommodate more than 65,000 hosts</a:t>
            </a:r>
          </a:p>
          <a:p>
            <a:pPr lvl="2"/>
            <a:r>
              <a:rPr lang="en-US" b="1" dirty="0"/>
              <a:t>Problem</a:t>
            </a:r>
            <a:r>
              <a:rPr lang="en-US" dirty="0"/>
              <a:t>: careless assignment of Class B addresses can lead to a large percentage of the available host addresses being wasted on organizations that don’t need them</a:t>
            </a:r>
          </a:p>
          <a:p>
            <a:pPr lvl="1"/>
            <a:r>
              <a:rPr lang="en-US" b="1" dirty="0"/>
              <a:t>Class C addresses</a:t>
            </a:r>
          </a:p>
          <a:p>
            <a:pPr lvl="2"/>
            <a:r>
              <a:rPr lang="en-US" dirty="0"/>
              <a:t>the first three octets are used for network ID, and the fourth octet is used for the host ID</a:t>
            </a:r>
          </a:p>
          <a:p>
            <a:pPr lvl="2"/>
            <a:r>
              <a:rPr lang="en-US" dirty="0"/>
              <a:t>each Class C network can accommodate only 254 hosts</a:t>
            </a:r>
          </a:p>
          <a:p>
            <a:pPr lvl="2"/>
            <a:r>
              <a:rPr lang="en-US" dirty="0"/>
              <a:t>allow for more than 2 million networks</a:t>
            </a:r>
          </a:p>
          <a:p>
            <a:pPr lvl="2"/>
            <a:r>
              <a:rPr lang="en-US" b="1" dirty="0"/>
              <a:t>Problem</a:t>
            </a:r>
            <a:r>
              <a:rPr lang="en-US" dirty="0"/>
              <a:t>: networks are too small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EDFF-48C6-4199-A49C-662025DA818C}" type="datetime1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40984-C603-4A4E-ACE4-739652F310B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86800" cy="5897563"/>
          </a:xfrm>
        </p:spPr>
        <p:txBody>
          <a:bodyPr/>
          <a:lstStyle/>
          <a:p>
            <a:r>
              <a:rPr lang="en-US" dirty="0"/>
              <a:t>The following table summarizes the details of each address class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EDFF-48C6-4199-A49C-662025DA818C}" type="datetime1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40984-C603-4A4E-ACE4-739652F310B3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1371600"/>
          <a:ext cx="8610600" cy="3238119"/>
        </p:xfrm>
        <a:graphic>
          <a:graphicData uri="http://schemas.openxmlformats.org/drawingml/2006/table">
            <a:tbl>
              <a:tblPr/>
              <a:tblGrid>
                <a:gridCol w="1056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1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latin typeface="Times New Roman"/>
                          <a:ea typeface="Times New Roman"/>
                          <a:cs typeface="Times New Roman"/>
                        </a:rPr>
                        <a:t>Class</a:t>
                      </a:r>
                      <a:endParaRPr lang="en-US" sz="2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latin typeface="Times New Roman"/>
                          <a:ea typeface="Times New Roman"/>
                          <a:cs typeface="Times New Roman"/>
                        </a:rPr>
                        <a:t>Address Number Range</a:t>
                      </a:r>
                      <a:endParaRPr lang="en-US" sz="2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latin typeface="Times New Roman"/>
                          <a:ea typeface="Times New Roman"/>
                          <a:cs typeface="Times New Roman"/>
                        </a:rPr>
                        <a:t>Starting Bits</a:t>
                      </a:r>
                      <a:endParaRPr lang="en-US" sz="2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latin typeface="Times New Roman"/>
                          <a:ea typeface="Times New Roman"/>
                          <a:cs typeface="Times New Roman"/>
                        </a:rPr>
                        <a:t>Length of Network ID</a:t>
                      </a:r>
                      <a:endParaRPr lang="en-US" sz="2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latin typeface="Times New Roman"/>
                          <a:ea typeface="Times New Roman"/>
                          <a:cs typeface="Times New Roman"/>
                        </a:rPr>
                        <a:t>Number of Networks</a:t>
                      </a:r>
                      <a:endParaRPr lang="en-US" sz="2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latin typeface="Times New Roman"/>
                          <a:ea typeface="Times New Roman"/>
                          <a:cs typeface="Times New Roman"/>
                        </a:rPr>
                        <a:t>Host</a:t>
                      </a:r>
                      <a:endParaRPr lang="en-US" sz="2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endParaRPr lang="en-US" sz="2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Times New Roman"/>
                        </a:rPr>
                        <a:t>1 – 126.x.y.z</a:t>
                      </a:r>
                      <a:endParaRPr lang="en-US" sz="2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en-US" sz="2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Times New Roman"/>
                        </a:rPr>
                        <a:t>126</a:t>
                      </a:r>
                      <a:endParaRPr lang="en-US" sz="2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Times New Roman"/>
                        </a:rPr>
                        <a:t>16,777,214</a:t>
                      </a:r>
                      <a:endParaRPr lang="en-US" sz="2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endParaRPr lang="en-US" sz="2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Times New Roman"/>
                        </a:rPr>
                        <a:t>128 – 191.x.y.z</a:t>
                      </a:r>
                      <a:endParaRPr lang="en-US" sz="2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en-US" sz="2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Times New Roman"/>
                        </a:rPr>
                        <a:t>16</a:t>
                      </a:r>
                      <a:endParaRPr lang="en-US" sz="2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Times New Roman"/>
                        </a:rPr>
                        <a:t>16, 384</a:t>
                      </a:r>
                      <a:endParaRPr lang="en-US" sz="2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Times New Roman"/>
                        </a:rPr>
                        <a:t>65,534</a:t>
                      </a:r>
                      <a:endParaRPr lang="en-US" sz="2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  <a:endParaRPr lang="en-US" sz="2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Times New Roman"/>
                        </a:rPr>
                        <a:t>192 – 223.x.y.z</a:t>
                      </a:r>
                      <a:endParaRPr lang="en-US" sz="2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Times New Roman"/>
                        </a:rPr>
                        <a:t>110</a:t>
                      </a:r>
                      <a:endParaRPr lang="en-US" sz="2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Times New Roman"/>
                        </a:rPr>
                        <a:t>24</a:t>
                      </a:r>
                      <a:endParaRPr lang="en-US" sz="2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Times New Roman"/>
                        </a:rPr>
                        <a:t>2,097,152</a:t>
                      </a:r>
                      <a:endParaRPr lang="en-US" sz="2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Times New Roman"/>
                          <a:ea typeface="Times New Roman"/>
                          <a:cs typeface="Times New Roman"/>
                        </a:rPr>
                        <a:t>254</a:t>
                      </a:r>
                      <a:endParaRPr lang="en-US" sz="2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2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25975" y="4911725"/>
              <a:ext cx="642938" cy="544513"/>
            </p14:xfrm>
          </p:contentPart>
        </mc:Choice>
        <mc:Fallback xmlns="">
          <p:pic>
            <p:nvPicPr>
              <p:cNvPr id="102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19499" y="4905251"/>
                <a:ext cx="655171" cy="556741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C0262-086D-4178-9125-BD9DFFF6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Reserved addresses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1207A-2929-4BFB-B1A5-48D27B387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62000"/>
            <a:ext cx="8686800" cy="559435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some blocks of IPv4 addresses have a special usage</a:t>
            </a:r>
          </a:p>
          <a:p>
            <a:r>
              <a:rPr lang="en-US" sz="2800" dirty="0"/>
              <a:t>These include :</a:t>
            </a:r>
          </a:p>
          <a:p>
            <a:pPr lvl="1"/>
            <a:r>
              <a:rPr lang="en-US" sz="2600" dirty="0"/>
              <a:t>0.0.0.0/8, which is reserved for self-identiﬁcation. </a:t>
            </a:r>
          </a:p>
          <a:p>
            <a:pPr lvl="2"/>
            <a:r>
              <a:rPr lang="en-US" sz="2500" dirty="0"/>
              <a:t>A common address in this block is 0.0.0.0, which is sometimes used when a host boots and does not yet know its IPv4 address.</a:t>
            </a:r>
          </a:p>
          <a:p>
            <a:pPr lvl="1"/>
            <a:r>
              <a:rPr lang="en-US" sz="2600" dirty="0"/>
              <a:t>127.0.0.0/8, which is reserved for loopback addresses. </a:t>
            </a:r>
          </a:p>
          <a:p>
            <a:pPr lvl="2"/>
            <a:r>
              <a:rPr lang="en-US" sz="2500" dirty="0"/>
              <a:t>Each host implementing IPv4 must have a loopback interface (that is not attached to a datalink layer). </a:t>
            </a:r>
          </a:p>
          <a:p>
            <a:pPr lvl="2"/>
            <a:r>
              <a:rPr lang="en-US" sz="2500" dirty="0"/>
              <a:t>By convention, IPv4 address 127.0.0.1 is assigned to this interface. </a:t>
            </a:r>
          </a:p>
          <a:p>
            <a:pPr lvl="2"/>
            <a:r>
              <a:rPr lang="en-US" sz="2500" dirty="0"/>
              <a:t>This allows processes running on a host to use TCP/IP to contact other processes running on the same host. </a:t>
            </a:r>
          </a:p>
          <a:p>
            <a:pPr lvl="2"/>
            <a:r>
              <a:rPr lang="en-US" sz="2500" dirty="0"/>
              <a:t>This can be very useful for testing purposes.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F8910-0966-4486-A154-168E5FAE0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EDFF-48C6-4199-A49C-662025DA818C}" type="datetime1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B05057-06FD-47F9-B109-AB09703BA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40984-C603-4A4E-ACE4-739652F310B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91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12512</TotalTime>
  <Words>3313</Words>
  <Application>Microsoft Office PowerPoint</Application>
  <PresentationFormat>On-screen Show (4:3)</PresentationFormat>
  <Paragraphs>400</Paragraphs>
  <Slides>36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Times New Roman</vt:lpstr>
      <vt:lpstr>Office Theme</vt:lpstr>
      <vt:lpstr>Bitmap Image</vt:lpstr>
      <vt:lpstr>Chapter Eight</vt:lpstr>
      <vt:lpstr>What is the Internet?</vt:lpstr>
      <vt:lpstr>How the Internet Works?</vt:lpstr>
      <vt:lpstr>IP versions and Addressing</vt:lpstr>
      <vt:lpstr>PowerPoint Presentation</vt:lpstr>
      <vt:lpstr>PowerPoint Presentation</vt:lpstr>
      <vt:lpstr>PowerPoint Presentation</vt:lpstr>
      <vt:lpstr>PowerPoint Presentation</vt:lpstr>
      <vt:lpstr>Reserved addresses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IP Version 6 (IPv6)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Network Services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Seven</dc:title>
  <dc:creator>Nesredien</dc:creator>
  <cp:lastModifiedBy>Nesredien</cp:lastModifiedBy>
  <cp:revision>109</cp:revision>
  <dcterms:created xsi:type="dcterms:W3CDTF">2012-12-31T19:22:10Z</dcterms:created>
  <dcterms:modified xsi:type="dcterms:W3CDTF">2019-06-10T06:59:30Z</dcterms:modified>
</cp:coreProperties>
</file>