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259" r:id="rId3"/>
    <p:sldId id="257" r:id="rId4"/>
    <p:sldId id="260" r:id="rId5"/>
    <p:sldId id="289" r:id="rId6"/>
    <p:sldId id="261" r:id="rId7"/>
    <p:sldId id="262" r:id="rId8"/>
    <p:sldId id="264" r:id="rId9"/>
    <p:sldId id="265" r:id="rId10"/>
    <p:sldId id="266" r:id="rId11"/>
    <p:sldId id="267" r:id="rId12"/>
    <p:sldId id="268" r:id="rId13"/>
    <p:sldId id="269" r:id="rId14"/>
    <p:sldId id="271" r:id="rId15"/>
    <p:sldId id="272" r:id="rId16"/>
    <p:sldId id="273" r:id="rId17"/>
    <p:sldId id="274" r:id="rId18"/>
    <p:sldId id="275" r:id="rId19"/>
    <p:sldId id="270" r:id="rId20"/>
    <p:sldId id="276" r:id="rId21"/>
    <p:sldId id="277" r:id="rId22"/>
    <p:sldId id="278" r:id="rId23"/>
    <p:sldId id="279" r:id="rId24"/>
    <p:sldId id="280" r:id="rId25"/>
    <p:sldId id="288" r:id="rId26"/>
    <p:sldId id="281" r:id="rId27"/>
    <p:sldId id="282" r:id="rId28"/>
    <p:sldId id="290" r:id="rId29"/>
    <p:sldId id="283" r:id="rId30"/>
    <p:sldId id="284" r:id="rId31"/>
    <p:sldId id="285" r:id="rId32"/>
    <p:sldId id="286" r:id="rId33"/>
    <p:sldId id="291" r:id="rId34"/>
    <p:sldId id="293"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82" autoAdjust="0"/>
  </p:normalViewPr>
  <p:slideViewPr>
    <p:cSldViewPr>
      <p:cViewPr>
        <p:scale>
          <a:sx n="55" d="100"/>
          <a:sy n="55" d="100"/>
        </p:scale>
        <p:origin x="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2F04C9-7753-432F-839C-E1F812E0F40C}" type="datetimeFigureOut">
              <a:rPr lang="en-US" smtClean="0"/>
              <a:pPr/>
              <a:t>5/27/2019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AA8B6A-BC1D-45B8-A80B-757792616B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8B6A-BC1D-45B8-A80B-757792616B3D}" type="slidenum">
              <a:rPr lang="en-US" smtClean="0"/>
              <a:pPr/>
              <a:t>3</a:t>
            </a:fld>
            <a:endParaRPr lang="en-US"/>
          </a:p>
        </p:txBody>
      </p:sp>
    </p:spTree>
    <p:extLst>
      <p:ext uri="{BB962C8B-B14F-4D97-AF65-F5344CB8AC3E}">
        <p14:creationId xmlns:p14="http://schemas.microsoft.com/office/powerpoint/2010/main" val="63617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preamble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is a signal used in network communications to synchronize transmission timing between two or more systems.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AAA8B6A-BC1D-45B8-A80B-757792616B3D}" type="slidenum">
              <a:rPr lang="en-US" smtClean="0"/>
              <a:pPr/>
              <a:t>4</a:t>
            </a:fld>
            <a:endParaRPr lang="en-US"/>
          </a:p>
        </p:txBody>
      </p:sp>
    </p:spTree>
    <p:extLst>
      <p:ext uri="{BB962C8B-B14F-4D97-AF65-F5344CB8AC3E}">
        <p14:creationId xmlns:p14="http://schemas.microsoft.com/office/powerpoint/2010/main" val="390258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8B6A-BC1D-45B8-A80B-757792616B3D}" type="slidenum">
              <a:rPr lang="en-US" smtClean="0"/>
              <a:pPr/>
              <a:t>12</a:t>
            </a:fld>
            <a:endParaRPr lang="en-US"/>
          </a:p>
        </p:txBody>
      </p:sp>
    </p:spTree>
    <p:extLst>
      <p:ext uri="{BB962C8B-B14F-4D97-AF65-F5344CB8AC3E}">
        <p14:creationId xmlns:p14="http://schemas.microsoft.com/office/powerpoint/2010/main" val="2056355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8B6A-BC1D-45B8-A80B-757792616B3D}" type="slidenum">
              <a:rPr lang="en-US" smtClean="0"/>
              <a:pPr/>
              <a:t>22</a:t>
            </a:fld>
            <a:endParaRPr lang="en-US"/>
          </a:p>
        </p:txBody>
      </p:sp>
    </p:spTree>
    <p:extLst>
      <p:ext uri="{BB962C8B-B14F-4D97-AF65-F5344CB8AC3E}">
        <p14:creationId xmlns:p14="http://schemas.microsoft.com/office/powerpoint/2010/main" val="200907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8B6A-BC1D-45B8-A80B-757792616B3D}" type="slidenum">
              <a:rPr lang="en-US" smtClean="0"/>
              <a:pPr/>
              <a:t>29</a:t>
            </a:fld>
            <a:endParaRPr lang="en-US"/>
          </a:p>
        </p:txBody>
      </p:sp>
    </p:spTree>
    <p:extLst>
      <p:ext uri="{BB962C8B-B14F-4D97-AF65-F5344CB8AC3E}">
        <p14:creationId xmlns:p14="http://schemas.microsoft.com/office/powerpoint/2010/main" val="142811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1B980B-3692-4135-8BE9-2154EED00E03}" type="datetime1">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64AA54-324F-49EF-8544-915532A75EF6}" type="datetime1">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0B05E-1111-42B4-A073-DA812816D215}" type="datetime1">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533400"/>
          </a:xfrm>
        </p:spPr>
        <p:txBody>
          <a:bodyPr/>
          <a:lstStyle/>
          <a:p>
            <a:r>
              <a:rPr lang="en-US"/>
              <a:t>Click to edit Master title style</a:t>
            </a:r>
          </a:p>
        </p:txBody>
      </p:sp>
      <p:sp>
        <p:nvSpPr>
          <p:cNvPr id="3" name="Content Placeholder 2"/>
          <p:cNvSpPr>
            <a:spLocks noGrp="1"/>
          </p:cNvSpPr>
          <p:nvPr>
            <p:ph idx="1"/>
          </p:nvPr>
        </p:nvSpPr>
        <p:spPr>
          <a:xfrm>
            <a:off x="228600" y="533400"/>
            <a:ext cx="8686800" cy="5791200"/>
          </a:xfrm>
        </p:spPr>
        <p:txBody>
          <a:bodyPr/>
          <a:lstStyle>
            <a:lvl1pPr marL="342900" indent="-342900">
              <a:defRPr sz="2600"/>
            </a:lvl1pPr>
            <a:lvl2pPr marL="800100" indent="-342900">
              <a:defRPr sz="2400"/>
            </a:lvl2pPr>
            <a:lvl3pPr>
              <a:defRPr sz="23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C5E89-ED93-41D8-B41C-EACC0AB36351}" type="datetime1">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3AEDB0-39A3-401B-BB27-2F1122F8319A}" type="datetime1">
              <a:rPr lang="en-US" smtClean="0"/>
              <a:pPr/>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058D25-C24C-434F-BEB1-7E06CFB733F2}" type="datetime1">
              <a:rPr lang="en-US" smtClean="0"/>
              <a:pPr/>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F46BDC-94C9-4A9D-8499-45944275FDB9}" type="datetime1">
              <a:rPr lang="en-US" smtClean="0"/>
              <a:pPr/>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756D9-C5E0-4E8E-8D21-ECE5E13E1B9B}" type="datetime1">
              <a:rPr lang="en-US" smtClean="0"/>
              <a:pPr/>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4D18B-994E-46BC-9765-A0760EE5D765}" type="datetime1">
              <a:rPr lang="en-US" smtClean="0"/>
              <a:pPr/>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0F15B6-481E-419D-AFDB-F7C439CE31FA}" type="datetime1">
              <a:rPr lang="en-US" smtClean="0"/>
              <a:pPr/>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6907B-240E-41B5-B864-4BC76926F1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686800" cy="6397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8600" y="914400"/>
            <a:ext cx="86868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C7DEF-5FE8-4AFA-AAC5-8248C2A87E96}" type="datetime1">
              <a:rPr lang="en-US" smtClean="0"/>
              <a:pPr/>
              <a:t>5/27/2019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907B-240E-41B5-B864-4BC76926F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3200" b="1" kern="1200">
          <a:solidFill>
            <a:schemeClr val="tx1"/>
          </a:solidFill>
          <a:latin typeface="Times New Roman" pitchFamily="18" charset="0"/>
          <a:ea typeface="+mj-ea"/>
          <a:cs typeface="Times New Roman" pitchFamily="18" charset="0"/>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1pPr>
      <a:lvl2pPr marL="742950" indent="-285750" algn="just" defTabSz="914400" rtl="0" eaLnBrk="1" latinLnBrk="0" hangingPunct="1">
        <a:spcBef>
          <a:spcPct val="20000"/>
        </a:spcBef>
        <a:buFont typeface="Arial" pitchFamily="34" charset="0"/>
        <a:buChar char="–"/>
        <a:defRPr sz="2600" kern="1200">
          <a:solidFill>
            <a:schemeClr val="tx1"/>
          </a:solidFill>
          <a:latin typeface="Times New Roman" pitchFamily="18" charset="0"/>
          <a:ea typeface="+mn-ea"/>
          <a:cs typeface="Times New Roman" pitchFamily="18" charset="0"/>
        </a:defRPr>
      </a:lvl2pPr>
      <a:lvl3pPr marL="1143000" indent="-228600" algn="just"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just" defTabSz="914400" rtl="0" eaLnBrk="1" latinLnBrk="0" hangingPunct="1">
        <a:spcBef>
          <a:spcPct val="20000"/>
        </a:spcBef>
        <a:buFont typeface="Arial" pitchFamily="34" charset="0"/>
        <a:buChar char="–"/>
        <a:defRPr sz="2300" kern="1200">
          <a:solidFill>
            <a:schemeClr val="tx1"/>
          </a:solidFill>
          <a:latin typeface="Times New Roman" pitchFamily="18" charset="0"/>
          <a:ea typeface="+mn-ea"/>
          <a:cs typeface="Times New Roman" pitchFamily="18" charset="0"/>
        </a:defRPr>
      </a:lvl4pPr>
      <a:lvl5pPr marL="2057400" indent="-228600" algn="just"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earchnetworking.techtarget.com/definition/Ethernet" TargetMode="External"/><Relationship Id="rId2" Type="http://schemas.openxmlformats.org/officeDocument/2006/relationships/hyperlink" Target="https://searchnetworking.techtarget.com/definition/Token-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Chapter Five</a:t>
            </a:r>
          </a:p>
        </p:txBody>
      </p:sp>
      <p:sp>
        <p:nvSpPr>
          <p:cNvPr id="2051" name="Rectangle 3"/>
          <p:cNvSpPr>
            <a:spLocks noGrp="1" noChangeArrowheads="1"/>
          </p:cNvSpPr>
          <p:nvPr>
            <p:ph type="subTitle" idx="1"/>
          </p:nvPr>
        </p:nvSpPr>
        <p:spPr/>
        <p:txBody>
          <a:bodyPr/>
          <a:lstStyle/>
          <a:p>
            <a:r>
              <a:rPr lang="en-US"/>
              <a:t>Local Area Networking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10</a:t>
            </a:fld>
            <a:endParaRPr lang="en-US"/>
          </a:p>
        </p:txBody>
      </p:sp>
      <p:pic>
        <p:nvPicPr>
          <p:cNvPr id="6" name="Picture 2"/>
          <p:cNvPicPr>
            <a:picLocks noChangeAspect="1" noChangeArrowheads="1"/>
          </p:cNvPicPr>
          <p:nvPr/>
        </p:nvPicPr>
        <p:blipFill>
          <a:blip r:embed="rId2">
            <a:grayscl/>
          </a:blip>
          <a:srcRect/>
          <a:stretch>
            <a:fillRect/>
          </a:stretch>
        </p:blipFill>
        <p:spPr bwMode="auto">
          <a:xfrm>
            <a:off x="609600" y="284162"/>
            <a:ext cx="7785100" cy="4897438"/>
          </a:xfrm>
          <a:prstGeom prst="rect">
            <a:avLst/>
          </a:prstGeom>
          <a:noFill/>
          <a:ln w="9525">
            <a:noFill/>
            <a:miter lim="800000"/>
            <a:headEnd/>
            <a:tailEnd/>
          </a:ln>
          <a:effectLst/>
        </p:spPr>
      </p:pic>
      <p:sp>
        <p:nvSpPr>
          <p:cNvPr id="7" name="Rectangle 3"/>
          <p:cNvSpPr>
            <a:spLocks noChangeArrowheads="1"/>
          </p:cNvSpPr>
          <p:nvPr/>
        </p:nvSpPr>
        <p:spPr bwMode="auto">
          <a:xfrm>
            <a:off x="2971800" y="5257800"/>
            <a:ext cx="2895600" cy="533400"/>
          </a:xfrm>
          <a:prstGeom prst="rect">
            <a:avLst/>
          </a:prstGeom>
          <a:noFill/>
          <a:ln w="9525">
            <a:noFill/>
            <a:miter lim="800000"/>
            <a:headEnd/>
            <a:tailEnd/>
          </a:ln>
          <a:effectLst/>
        </p:spPr>
        <p:txBody>
          <a:bodyPr/>
          <a:lstStyle/>
          <a:p>
            <a:pPr marL="114300" indent="-114300" eaLnBrk="0" hangingPunct="0">
              <a:lnSpc>
                <a:spcPct val="80000"/>
              </a:lnSpc>
              <a:spcBef>
                <a:spcPct val="20000"/>
              </a:spcBef>
              <a:buClr>
                <a:schemeClr val="tx2"/>
              </a:buClr>
              <a:buFont typeface="Wingdings" pitchFamily="2" charset="2"/>
              <a:buNone/>
            </a:pPr>
            <a:r>
              <a:rPr lang="en-US" sz="2400" b="1" dirty="0">
                <a:latin typeface="Times New Roman" pitchFamily="18" charset="0"/>
                <a:cs typeface="Times New Roman" pitchFamily="18" charset="0"/>
              </a:rPr>
              <a:t>t</a:t>
            </a:r>
            <a:r>
              <a:rPr lang="en-US" sz="2400" b="1" baseline="-25000" dirty="0">
                <a:latin typeface="Times New Roman" pitchFamily="18" charset="0"/>
                <a:cs typeface="Times New Roman" pitchFamily="18" charset="0"/>
              </a:rPr>
              <a:t>1</a:t>
            </a:r>
            <a:r>
              <a:rPr lang="en-US" sz="2400" b="1" dirty="0">
                <a:latin typeface="Times New Roman" pitchFamily="18" charset="0"/>
                <a:cs typeface="Times New Roman" pitchFamily="18" charset="0"/>
              </a:rPr>
              <a:t> &lt; t</a:t>
            </a:r>
            <a:r>
              <a:rPr lang="en-US" sz="2400" b="1" baseline="-25000" dirty="0">
                <a:latin typeface="Times New Roman" pitchFamily="18" charset="0"/>
                <a:cs typeface="Times New Roman" pitchFamily="18" charset="0"/>
              </a:rPr>
              <a:t>2</a:t>
            </a:r>
            <a:r>
              <a:rPr lang="en-US" sz="2400" b="1" dirty="0">
                <a:latin typeface="Times New Roman" pitchFamily="18" charset="0"/>
                <a:cs typeface="Times New Roman" pitchFamily="18" charset="0"/>
              </a:rPr>
              <a:t> &lt; t</a:t>
            </a:r>
            <a:r>
              <a:rPr lang="en-US" sz="2400" b="1" baseline="-25000" dirty="0">
                <a:latin typeface="Times New Roman" pitchFamily="18" charset="0"/>
                <a:cs typeface="Times New Roman" pitchFamily="18" charset="0"/>
              </a:rPr>
              <a:t>3</a:t>
            </a:r>
            <a:r>
              <a:rPr lang="en-US" sz="2400" b="1" dirty="0">
                <a:latin typeface="Times New Roman" pitchFamily="18" charset="0"/>
                <a:cs typeface="Times New Roman" pitchFamily="18" charset="0"/>
              </a:rPr>
              <a:t> &lt; t</a:t>
            </a:r>
            <a:r>
              <a:rPr lang="en-US" sz="2400" b="1" baseline="-25000" dirty="0">
                <a:latin typeface="Times New Roman" pitchFamily="18" charset="0"/>
                <a:cs typeface="Times New Roman" pitchFamily="18" charset="0"/>
              </a:rPr>
              <a:t>4</a:t>
            </a:r>
            <a:r>
              <a:rPr lang="en-US" sz="2400" b="1" dirty="0">
                <a:latin typeface="Times New Roman" pitchFamily="18" charset="0"/>
                <a:cs typeface="Times New Roman" pitchFamily="18" charset="0"/>
              </a:rPr>
              <a:t> &lt; t</a:t>
            </a:r>
            <a:r>
              <a:rPr lang="en-US" sz="2400" b="1" baseline="-25000" dirty="0">
                <a:latin typeface="Times New Roman" pitchFamily="18" charset="0"/>
                <a:cs typeface="Times New Roman" pitchFamily="18" charset="0"/>
              </a:rPr>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780921-1349-431E-905F-A31BCC5078BB}" type="slidenum">
              <a:rPr lang="en-US"/>
              <a:pPr/>
              <a:t>11</a:t>
            </a:fld>
            <a:endParaRPr lang="en-US"/>
          </a:p>
        </p:txBody>
      </p:sp>
      <p:sp>
        <p:nvSpPr>
          <p:cNvPr id="33794" name="Rectangle 2"/>
          <p:cNvSpPr>
            <a:spLocks noChangeArrowheads="1"/>
          </p:cNvSpPr>
          <p:nvPr/>
        </p:nvSpPr>
        <p:spPr bwMode="auto">
          <a:xfrm>
            <a:off x="152400" y="76199"/>
            <a:ext cx="8839200" cy="2786063"/>
          </a:xfrm>
          <a:prstGeom prst="rect">
            <a:avLst/>
          </a:prstGeom>
          <a:noFill/>
          <a:ln w="9525">
            <a:noFill/>
            <a:miter lim="800000"/>
            <a:headEnd/>
            <a:tailEnd/>
          </a:ln>
          <a:effectLst/>
        </p:spPr>
        <p:txBody>
          <a:bodyPr/>
          <a:lstStyle/>
          <a:p>
            <a:pPr marL="800100" lvl="1" indent="-342900" algn="just">
              <a:lnSpc>
                <a:spcPct val="120000"/>
              </a:lnSpc>
              <a:spcBef>
                <a:spcPct val="20000"/>
              </a:spcBef>
              <a:buClr>
                <a:schemeClr val="tx2"/>
              </a:buClr>
              <a:buSzPct val="120000"/>
              <a:buFont typeface="Arial" pitchFamily="34" charset="0"/>
              <a:buChar char="–"/>
            </a:pPr>
            <a:r>
              <a:rPr lang="en-US" sz="2400" dirty="0">
                <a:latin typeface="Times New Roman" pitchFamily="18" charset="0"/>
                <a:cs typeface="Times New Roman" pitchFamily="18" charset="0"/>
              </a:rPr>
              <a:t>Two sub-strategies have been defined</a:t>
            </a:r>
          </a:p>
          <a:p>
            <a:pPr marL="1271587" lvl="2" indent="-457200" algn="just" eaLnBrk="0" hangingPunct="0">
              <a:lnSpc>
                <a:spcPct val="120000"/>
              </a:lnSpc>
              <a:buClr>
                <a:schemeClr val="tx2"/>
              </a:buClr>
              <a:buSzPct val="120000"/>
              <a:buFont typeface="+mj-lt"/>
              <a:buAutoNum type="arabicPeriod"/>
            </a:pPr>
            <a:r>
              <a:rPr lang="en-US" sz="2400" b="1" dirty="0">
                <a:latin typeface="Times New Roman" panose="02020603050405020304" pitchFamily="18" charset="0"/>
                <a:cs typeface="Times New Roman" panose="02020603050405020304" pitchFamily="18" charset="0"/>
              </a:rPr>
              <a:t>Non-persistent</a:t>
            </a:r>
            <a:r>
              <a:rPr lang="en-US" sz="2400" dirty="0">
                <a:latin typeface="Times New Roman" panose="02020603050405020304" pitchFamily="18" charset="0"/>
                <a:cs typeface="Times New Roman" panose="02020603050405020304" pitchFamily="18" charset="0"/>
              </a:rPr>
              <a:t>: sense a line and send if it is idle; </a:t>
            </a:r>
          </a:p>
          <a:p>
            <a:pPr marL="1614487" lvl="3" indent="-342900" algn="just" eaLnBrk="0" hangingPunct="0">
              <a:lnSpc>
                <a:spcPct val="120000"/>
              </a:lnSpc>
              <a:buClr>
                <a:schemeClr val="tx2"/>
              </a:buClr>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otherwise wait a random amount of time (hence less greedy than continuously listening); </a:t>
            </a:r>
          </a:p>
          <a:p>
            <a:pPr marL="1614487" lvl="3" indent="-342900" algn="just" eaLnBrk="0" hangingPunct="0">
              <a:lnSpc>
                <a:spcPct val="120000"/>
              </a:lnSpc>
              <a:buClr>
                <a:schemeClr val="tx2"/>
              </a:buClr>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reduces the chance of collision, but also reduces the efficiency of the network and has longer delays</a:t>
            </a:r>
          </a:p>
        </p:txBody>
      </p:sp>
      <p:pic>
        <p:nvPicPr>
          <p:cNvPr id="33795" name="Picture 3" descr="per1"/>
          <p:cNvPicPr>
            <a:picLocks noChangeAspect="1" noChangeArrowheads="1"/>
          </p:cNvPicPr>
          <p:nvPr/>
        </p:nvPicPr>
        <p:blipFill>
          <a:blip r:embed="rId2">
            <a:grayscl/>
          </a:blip>
          <a:srcRect/>
          <a:stretch>
            <a:fillRect/>
          </a:stretch>
        </p:blipFill>
        <p:spPr bwMode="auto">
          <a:xfrm>
            <a:off x="2362200" y="3048000"/>
            <a:ext cx="4724400" cy="3810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E15673-85C4-425E-A1FE-412327E1A190}" type="slidenum">
              <a:rPr lang="en-US"/>
              <a:pPr/>
              <a:t>12</a:t>
            </a:fld>
            <a:endParaRPr lang="en-US"/>
          </a:p>
        </p:txBody>
      </p:sp>
      <p:sp>
        <p:nvSpPr>
          <p:cNvPr id="34818" name="Rectangle 2"/>
          <p:cNvSpPr>
            <a:spLocks noChangeArrowheads="1"/>
          </p:cNvSpPr>
          <p:nvPr/>
        </p:nvSpPr>
        <p:spPr bwMode="auto">
          <a:xfrm>
            <a:off x="152400" y="0"/>
            <a:ext cx="8839200" cy="4175125"/>
          </a:xfrm>
          <a:prstGeom prst="rect">
            <a:avLst/>
          </a:prstGeom>
          <a:noFill/>
          <a:ln w="9525">
            <a:noFill/>
            <a:miter lim="800000"/>
            <a:headEnd/>
            <a:tailEnd/>
          </a:ln>
          <a:effectLst/>
        </p:spPr>
        <p:txBody>
          <a:bodyPr/>
          <a:lstStyle/>
          <a:p>
            <a:pPr marL="1271587" lvl="2" indent="-457200" algn="just" eaLnBrk="0" hangingPunct="0">
              <a:lnSpc>
                <a:spcPct val="120000"/>
              </a:lnSpc>
              <a:buClr>
                <a:schemeClr val="tx2"/>
              </a:buClr>
              <a:buSzPct val="120000"/>
              <a:buFont typeface="+mj-lt"/>
              <a:buAutoNum type="arabicPeriod" startAt="2"/>
            </a:pPr>
            <a:r>
              <a:rPr lang="en-US" sz="2400" b="1" dirty="0">
                <a:latin typeface="Times New Roman" pitchFamily="18" charset="0"/>
                <a:cs typeface="Times New Roman" pitchFamily="18" charset="0"/>
              </a:rPr>
              <a:t>persistent</a:t>
            </a:r>
            <a:r>
              <a:rPr lang="en-US" sz="2400" dirty="0">
                <a:latin typeface="Times New Roman" pitchFamily="18" charset="0"/>
                <a:cs typeface="Times New Roman" pitchFamily="18" charset="0"/>
              </a:rPr>
              <a:t>: sense a line and “send” if it is idle; otherwise listen; two variations</a:t>
            </a:r>
          </a:p>
          <a:p>
            <a:pPr marL="1500187" lvl="3" indent="-342900" algn="just" eaLnBrk="0" hangingPunct="0">
              <a:lnSpc>
                <a:spcPct val="120000"/>
              </a:lnSpc>
              <a:buClr>
                <a:schemeClr val="tx2"/>
              </a:buClr>
              <a:buSzPct val="120000"/>
              <a:buFont typeface="Arial" panose="020B0604020202020204" pitchFamily="34" charset="0"/>
              <a:buChar char="•"/>
            </a:pPr>
            <a:r>
              <a:rPr lang="en-US" sz="2200" b="1" i="1" dirty="0">
                <a:latin typeface="Times New Roman" pitchFamily="18" charset="0"/>
                <a:cs typeface="Times New Roman" pitchFamily="18" charset="0"/>
              </a:rPr>
              <a:t>1-persistent</a:t>
            </a:r>
            <a:r>
              <a:rPr lang="en-US" sz="2200" dirty="0">
                <a:latin typeface="Times New Roman" pitchFamily="18" charset="0"/>
                <a:cs typeface="Times New Roman" pitchFamily="18" charset="0"/>
              </a:rPr>
              <a:t>: if the line is idle, send immediately (with probability 1).</a:t>
            </a:r>
          </a:p>
          <a:p>
            <a:pPr marL="1500187" lvl="3" indent="-342900" algn="just" eaLnBrk="0" hangingPunct="0">
              <a:lnSpc>
                <a:spcPct val="120000"/>
              </a:lnSpc>
              <a:buClr>
                <a:schemeClr val="tx2"/>
              </a:buClr>
              <a:buSzPct val="120000"/>
              <a:buFont typeface="Arial" panose="020B0604020202020204" pitchFamily="34" charset="0"/>
              <a:buChar char="•"/>
            </a:pPr>
            <a:r>
              <a:rPr lang="en-US" sz="2200" b="1" i="1" dirty="0">
                <a:latin typeface="Times New Roman" pitchFamily="18" charset="0"/>
                <a:cs typeface="Times New Roman" pitchFamily="18" charset="0"/>
              </a:rPr>
              <a:t>p-persistent</a:t>
            </a:r>
            <a:r>
              <a:rPr lang="en-US" sz="2200" dirty="0">
                <a:latin typeface="Times New Roman" pitchFamily="18" charset="0"/>
                <a:cs typeface="Times New Roman" pitchFamily="18" charset="0"/>
              </a:rPr>
              <a:t>: if the line is idle, send with probability </a:t>
            </a:r>
            <a:r>
              <a:rPr lang="en-US" sz="2200" b="1" dirty="0">
                <a:latin typeface="Times New Roman" pitchFamily="18" charset="0"/>
                <a:cs typeface="Times New Roman" pitchFamily="18" charset="0"/>
              </a:rPr>
              <a:t>p</a:t>
            </a:r>
            <a:r>
              <a:rPr lang="en-US" sz="2200" dirty="0">
                <a:latin typeface="Times New Roman" pitchFamily="18" charset="0"/>
                <a:cs typeface="Times New Roman" pitchFamily="18" charset="0"/>
              </a:rPr>
              <a:t> and refrain from sending with probability </a:t>
            </a:r>
            <a:r>
              <a:rPr lang="en-US" sz="2200" b="1" dirty="0">
                <a:latin typeface="Times New Roman" pitchFamily="18" charset="0"/>
                <a:cs typeface="Times New Roman" pitchFamily="18" charset="0"/>
              </a:rPr>
              <a:t>1-p</a:t>
            </a:r>
            <a:r>
              <a:rPr lang="en-US" sz="2200" dirty="0">
                <a:latin typeface="Times New Roman" pitchFamily="18" charset="0"/>
                <a:cs typeface="Times New Roman" pitchFamily="18" charset="0"/>
              </a:rPr>
              <a:t>; if p = 0.2, then a station sends 20% of the time that a line is idle, and refrains from sending 80% of the time</a:t>
            </a:r>
          </a:p>
          <a:p>
            <a:pPr marL="2057400" lvl="4" indent="-228600" algn="just">
              <a:lnSpc>
                <a:spcPct val="120000"/>
              </a:lnSpc>
              <a:buClr>
                <a:schemeClr val="tx2"/>
              </a:buClr>
              <a:buSzPct val="120000"/>
              <a:buFont typeface="Arial" pitchFamily="34" charset="0"/>
              <a:buChar char="–"/>
            </a:pPr>
            <a:r>
              <a:rPr lang="en-US" sz="2100" dirty="0">
                <a:latin typeface="Times New Roman" pitchFamily="18" charset="0"/>
                <a:cs typeface="Times New Roman" pitchFamily="18" charset="0"/>
              </a:rPr>
              <a:t>it reduces the chance of collision and improves efficiency; depends on the value of p</a:t>
            </a:r>
          </a:p>
          <a:p>
            <a:pPr marL="814387" lvl="2" algn="just" eaLnBrk="0" hangingPunct="0">
              <a:lnSpc>
                <a:spcPct val="120000"/>
              </a:lnSpc>
              <a:buClr>
                <a:schemeClr val="tx2"/>
              </a:buClr>
              <a:buSzPct val="120000"/>
            </a:pPr>
            <a:endParaRPr lang="en-US" sz="2400" dirty="0">
              <a:latin typeface="Times New Roman" pitchFamily="18" charset="0"/>
              <a:cs typeface="Times New Roman" pitchFamily="18" charset="0"/>
            </a:endParaRPr>
          </a:p>
        </p:txBody>
      </p:sp>
      <p:pic>
        <p:nvPicPr>
          <p:cNvPr id="34819" name="Picture 3" descr="aa"/>
          <p:cNvPicPr>
            <a:picLocks noChangeAspect="1" noChangeArrowheads="1"/>
          </p:cNvPicPr>
          <p:nvPr/>
        </p:nvPicPr>
        <p:blipFill>
          <a:blip r:embed="rId3">
            <a:grayscl/>
          </a:blip>
          <a:srcRect/>
          <a:stretch>
            <a:fillRect/>
          </a:stretch>
        </p:blipFill>
        <p:spPr bwMode="auto">
          <a:xfrm>
            <a:off x="3581400" y="4191000"/>
            <a:ext cx="3657600" cy="2727325"/>
          </a:xfrm>
          <a:prstGeom prst="rect">
            <a:avLst/>
          </a:prstGeom>
          <a:noFill/>
        </p:spPr>
      </p:pic>
      <p:sp>
        <p:nvSpPr>
          <p:cNvPr id="34821" name="Rectangle 5"/>
          <p:cNvSpPr>
            <a:spLocks noChangeArrowheads="1"/>
          </p:cNvSpPr>
          <p:nvPr/>
        </p:nvSpPr>
        <p:spPr bwMode="auto">
          <a:xfrm>
            <a:off x="152400" y="4495800"/>
            <a:ext cx="8763000" cy="1981200"/>
          </a:xfrm>
          <a:prstGeom prst="rect">
            <a:avLst/>
          </a:prstGeom>
          <a:noFill/>
          <a:ln w="9525">
            <a:noFill/>
            <a:miter lim="800000"/>
            <a:headEnd/>
            <a:tailEnd/>
          </a:ln>
          <a:effectLst/>
        </p:spPr>
        <p:txBody>
          <a:bodyPr/>
          <a:lstStyle/>
          <a:p>
            <a:pPr marL="928688" lvl="1" indent="-300038" eaLnBrk="0" hangingPunct="0">
              <a:lnSpc>
                <a:spcPct val="120000"/>
              </a:lnSpc>
              <a:buClr>
                <a:schemeClr val="tx2"/>
              </a:buClr>
              <a:buSzPct val="120000"/>
              <a:buFont typeface="Wingdings" pitchFamily="2" charset="2"/>
              <a:buChar char="§"/>
            </a:pP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6688B23-93F4-494B-ADEE-C79ADABA3A14}" type="slidenum">
              <a:rPr lang="en-US"/>
              <a:pPr/>
              <a:t>13</a:t>
            </a:fld>
            <a:endParaRPr lang="en-US"/>
          </a:p>
        </p:txBody>
      </p:sp>
      <p:sp>
        <p:nvSpPr>
          <p:cNvPr id="36866" name="Rectangle 2"/>
          <p:cNvSpPr>
            <a:spLocks noChangeArrowheads="1"/>
          </p:cNvSpPr>
          <p:nvPr/>
        </p:nvSpPr>
        <p:spPr bwMode="auto">
          <a:xfrm>
            <a:off x="152400" y="152400"/>
            <a:ext cx="8839200" cy="6324600"/>
          </a:xfrm>
          <a:prstGeom prst="rect">
            <a:avLst/>
          </a:prstGeom>
          <a:noFill/>
          <a:ln w="9525">
            <a:noFill/>
            <a:miter lim="800000"/>
            <a:headEnd/>
            <a:tailEnd/>
          </a:ln>
          <a:effectLst/>
        </p:spPr>
        <p:txBody>
          <a:bodyPr/>
          <a:lstStyle/>
          <a:p>
            <a:pPr marL="406400" indent="-406400" algn="just" eaLnBrk="0" hangingPunct="0">
              <a:lnSpc>
                <a:spcPct val="120000"/>
              </a:lnSpc>
              <a:buClr>
                <a:schemeClr val="tx2"/>
              </a:buClr>
              <a:buFont typeface="Arial" pitchFamily="34" charset="0"/>
              <a:buChar char="•"/>
            </a:pPr>
            <a:r>
              <a:rPr lang="en-US" sz="2600" b="1" dirty="0">
                <a:latin typeface="Times New Roman" pitchFamily="18" charset="0"/>
                <a:cs typeface="Times New Roman" pitchFamily="18" charset="0"/>
              </a:rPr>
              <a:t>CSMA/CD - CSMA with Collision Detection</a:t>
            </a:r>
          </a:p>
          <a:p>
            <a:pPr marL="812800" lvl="1" indent="-3556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adds a procedure to handle a collision</a:t>
            </a:r>
          </a:p>
          <a:p>
            <a:pPr marL="812800" lvl="1" indent="-3556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if a collision is detected and to reduce the probability of collision the second time, the sender waits; it has to back off</a:t>
            </a:r>
          </a:p>
          <a:p>
            <a:pPr marL="812800" lvl="1" indent="-3556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it waits a little the first time, more if a collision occurs again, much more if it happens a third time, and so on; finally gives up</a:t>
            </a:r>
          </a:p>
          <a:p>
            <a:pPr marL="812800" lvl="1" indent="-3556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in the exponential back off method, it waits an amount of time between </a:t>
            </a:r>
            <a:r>
              <a:rPr lang="en-US" sz="2400" b="1" i="1" dirty="0">
                <a:latin typeface="Times New Roman" pitchFamily="18" charset="0"/>
                <a:cs typeface="Times New Roman" pitchFamily="18" charset="0"/>
              </a:rPr>
              <a:t>0 and 2</a:t>
            </a:r>
            <a:r>
              <a:rPr lang="en-US" sz="2400" b="1" i="1" baseline="30000" dirty="0">
                <a:latin typeface="Times New Roman" pitchFamily="18" charset="0"/>
                <a:cs typeface="Times New Roman" pitchFamily="18" charset="0"/>
              </a:rPr>
              <a:t>N</a:t>
            </a:r>
            <a:r>
              <a:rPr lang="en-US" sz="2400" b="1" i="1" dirty="0">
                <a:latin typeface="Times New Roman" pitchFamily="18" charset="0"/>
                <a:cs typeface="Times New Roman" pitchFamily="18" charset="0"/>
              </a:rPr>
              <a:t> X </a:t>
            </a:r>
            <a:r>
              <a:rPr lang="en-US" sz="2400" b="1" i="1" dirty="0" err="1">
                <a:latin typeface="Times New Roman" pitchFamily="18" charset="0"/>
                <a:cs typeface="Times New Roman" pitchFamily="18" charset="0"/>
              </a:rPr>
              <a:t>maximum_propagation_time</a:t>
            </a:r>
            <a:r>
              <a:rPr lang="en-US" sz="2400" dirty="0">
                <a:latin typeface="Times New Roman" pitchFamily="18" charset="0"/>
                <a:cs typeface="Times New Roman" pitchFamily="18" charset="0"/>
              </a:rPr>
              <a:t>, </a:t>
            </a:r>
          </a:p>
          <a:p>
            <a:pPr marL="1270000" lvl="2" indent="-404813" algn="just" eaLnBrk="0" hangingPunct="0">
              <a:lnSpc>
                <a:spcPct val="120000"/>
              </a:lnSpc>
              <a:buClr>
                <a:schemeClr val="tx2"/>
              </a:buClr>
              <a:buSzPct val="120000"/>
              <a:buFont typeface="Arial" panose="020B0604020202020204" pitchFamily="34" charset="0"/>
              <a:buChar char="•"/>
            </a:pPr>
            <a:r>
              <a:rPr lang="en-US" sz="2400" dirty="0">
                <a:latin typeface="Times New Roman" pitchFamily="18" charset="0"/>
                <a:cs typeface="Times New Roman" pitchFamily="18" charset="0"/>
              </a:rPr>
              <a:t>where N is the number of attempted transmissions</a:t>
            </a:r>
          </a:p>
          <a:p>
            <a:pPr marL="812800" lvl="1" indent="-3556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line sensing is done using one of the persistent strategies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A6F16BE-1F8E-4DEB-B639-D68819496408}" type="slidenum">
              <a:rPr lang="en-US"/>
              <a:pPr/>
              <a:t>14</a:t>
            </a:fld>
            <a:endParaRPr lang="en-US"/>
          </a:p>
        </p:txBody>
      </p:sp>
      <p:pic>
        <p:nvPicPr>
          <p:cNvPr id="37890" name="Picture 2"/>
          <p:cNvPicPr>
            <a:picLocks noChangeAspect="1" noChangeArrowheads="1"/>
          </p:cNvPicPr>
          <p:nvPr/>
        </p:nvPicPr>
        <p:blipFill>
          <a:blip r:embed="rId2">
            <a:grayscl/>
          </a:blip>
          <a:srcRect/>
          <a:stretch>
            <a:fillRect/>
          </a:stretch>
        </p:blipFill>
        <p:spPr bwMode="auto">
          <a:xfrm>
            <a:off x="762000" y="152400"/>
            <a:ext cx="7646988" cy="4830763"/>
          </a:xfrm>
          <a:prstGeom prst="rect">
            <a:avLst/>
          </a:prstGeom>
          <a:noFill/>
          <a:ln w="9525">
            <a:noFill/>
            <a:miter lim="800000"/>
            <a:headEnd/>
            <a:tailEnd/>
          </a:ln>
          <a:effectLst/>
        </p:spPr>
      </p:pic>
      <p:sp>
        <p:nvSpPr>
          <p:cNvPr id="37891" name="Rectangle 3"/>
          <p:cNvSpPr>
            <a:spLocks noChangeArrowheads="1"/>
          </p:cNvSpPr>
          <p:nvPr/>
        </p:nvSpPr>
        <p:spPr bwMode="auto">
          <a:xfrm>
            <a:off x="304800" y="5181600"/>
            <a:ext cx="8686800" cy="1447800"/>
          </a:xfrm>
          <a:prstGeom prst="rect">
            <a:avLst/>
          </a:prstGeom>
          <a:noFill/>
          <a:ln w="9525">
            <a:noFill/>
            <a:miter lim="800000"/>
            <a:headEnd/>
            <a:tailEnd/>
          </a:ln>
          <a:effectLst/>
        </p:spPr>
        <p:txBody>
          <a:bodyPr/>
          <a:lstStyle/>
          <a:p>
            <a:pPr marL="812800" lvl="1" indent="-404813"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sending a jam alerts to the other stations and also to discard the part of the frame received</a:t>
            </a:r>
          </a:p>
          <a:p>
            <a:pPr marL="812800" lvl="1" indent="-404813"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used in traditional Ethernet; CSMA was never implemented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3457BC2-4882-4E0F-8745-91C4199306C3}" type="slidenum">
              <a:rPr lang="en-US"/>
              <a:pPr/>
              <a:t>15</a:t>
            </a:fld>
            <a:endParaRPr lang="en-US"/>
          </a:p>
        </p:txBody>
      </p:sp>
      <p:sp>
        <p:nvSpPr>
          <p:cNvPr id="38914" name="Rectangle 2"/>
          <p:cNvSpPr>
            <a:spLocks noChangeArrowheads="1"/>
          </p:cNvSpPr>
          <p:nvPr/>
        </p:nvSpPr>
        <p:spPr bwMode="auto">
          <a:xfrm>
            <a:off x="167640" y="198120"/>
            <a:ext cx="8747760" cy="6431280"/>
          </a:xfrm>
          <a:prstGeom prst="rect">
            <a:avLst/>
          </a:prstGeom>
          <a:noFill/>
          <a:ln w="9525">
            <a:noFill/>
            <a:miter lim="800000"/>
            <a:headEnd/>
            <a:tailEnd/>
          </a:ln>
          <a:effectLst/>
        </p:spPr>
        <p:txBody>
          <a:bodyPr/>
          <a:lstStyle/>
          <a:p>
            <a:pPr marL="569913" indent="-495300" algn="just" defTabSz="520700" eaLnBrk="0" hangingPunct="0">
              <a:lnSpc>
                <a:spcPct val="120000"/>
              </a:lnSpc>
              <a:buClr>
                <a:schemeClr val="tx2"/>
              </a:buClr>
              <a:buFont typeface="Arial" pitchFamily="34" charset="0"/>
              <a:buChar char="•"/>
            </a:pPr>
            <a:r>
              <a:rPr lang="en-US" sz="2600" b="1" dirty="0">
                <a:latin typeface="Times New Roman" pitchFamily="18" charset="0"/>
                <a:cs typeface="Times New Roman" pitchFamily="18" charset="0"/>
              </a:rPr>
              <a:t>CSMA/CA - CSMA with Collision Avoidance</a:t>
            </a:r>
          </a:p>
          <a:p>
            <a:pPr marL="927100" lvl="1" indent="-495300" algn="just" defTabSz="520700"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avoids collision</a:t>
            </a:r>
          </a:p>
          <a:p>
            <a:pPr marL="927100" lvl="1" indent="-495300" algn="just" defTabSz="520700"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uses one of the persistence strategies; </a:t>
            </a:r>
          </a:p>
          <a:p>
            <a:pPr marL="927100" lvl="1" indent="-495300" algn="just" defTabSz="520700"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after it finds the line idle, it waits an </a:t>
            </a:r>
            <a:r>
              <a:rPr lang="en-US" sz="2400" b="1" i="1" dirty="0">
                <a:latin typeface="Times New Roman" pitchFamily="18" charset="0"/>
                <a:cs typeface="Times New Roman" pitchFamily="18" charset="0"/>
              </a:rPr>
              <a:t>IFG (interframe gap) </a:t>
            </a:r>
            <a:r>
              <a:rPr lang="en-US" sz="2400" dirty="0">
                <a:latin typeface="Times New Roman" pitchFamily="18" charset="0"/>
                <a:cs typeface="Times New Roman" pitchFamily="18" charset="0"/>
              </a:rPr>
              <a:t>amount of time; </a:t>
            </a:r>
          </a:p>
          <a:p>
            <a:pPr marL="1384300" lvl="2" indent="-495300" algn="just" defTabSz="520700"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it then waits another random amount of time; </a:t>
            </a:r>
          </a:p>
          <a:p>
            <a:pPr marL="1384300" lvl="2" indent="-495300" algn="just" defTabSz="520700"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after that it sends the frame and sets a timer;</a:t>
            </a:r>
          </a:p>
          <a:p>
            <a:pPr marL="1384300" lvl="2" indent="-495300" algn="just" defTabSz="520700"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if it receives an </a:t>
            </a:r>
            <a:r>
              <a:rPr lang="en-US" sz="2200" b="1" dirty="0">
                <a:latin typeface="Times New Roman" pitchFamily="18" charset="0"/>
                <a:cs typeface="Times New Roman" pitchFamily="18" charset="0"/>
              </a:rPr>
              <a:t>ack</a:t>
            </a:r>
            <a:r>
              <a:rPr lang="en-US" sz="2200" dirty="0">
                <a:latin typeface="Times New Roman" pitchFamily="18" charset="0"/>
                <a:cs typeface="Times New Roman" pitchFamily="18" charset="0"/>
              </a:rPr>
              <a:t> before the timer expires, the transmission is successful; </a:t>
            </a:r>
          </a:p>
          <a:p>
            <a:pPr marL="1384300" lvl="2" indent="-495300" algn="just" defTabSz="520700"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otherwise something is wrong (the frame or the ack is lost); </a:t>
            </a:r>
          </a:p>
          <a:p>
            <a:pPr marL="1384300" lvl="2" indent="-495300" algn="just" defTabSz="520700"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waits for a </a:t>
            </a:r>
            <a:r>
              <a:rPr lang="en-US" sz="2200" dirty="0" err="1">
                <a:latin typeface="Times New Roman" pitchFamily="18" charset="0"/>
                <a:cs typeface="Times New Roman" pitchFamily="18" charset="0"/>
              </a:rPr>
              <a:t>backoff</a:t>
            </a:r>
            <a:r>
              <a:rPr lang="en-US" sz="2200" dirty="0">
                <a:latin typeface="Times New Roman" pitchFamily="18" charset="0"/>
                <a:cs typeface="Times New Roman" pitchFamily="18" charset="0"/>
              </a:rPr>
              <a:t> amount of time and re-senses the line</a:t>
            </a:r>
          </a:p>
          <a:p>
            <a:pPr marL="927100" lvl="1" indent="-495300" algn="just" defTabSz="520700"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used in wireless LANs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F2F789-8955-4236-888A-8B9B45215224}" type="slidenum">
              <a:rPr lang="en-US"/>
              <a:pPr/>
              <a:t>16</a:t>
            </a:fld>
            <a:endParaRPr lang="en-US"/>
          </a:p>
        </p:txBody>
      </p:sp>
      <p:pic>
        <p:nvPicPr>
          <p:cNvPr id="39938" name="Picture 2"/>
          <p:cNvPicPr>
            <a:picLocks noChangeAspect="1" noChangeArrowheads="1"/>
          </p:cNvPicPr>
          <p:nvPr/>
        </p:nvPicPr>
        <p:blipFill>
          <a:blip r:embed="rId2">
            <a:grayscl/>
          </a:blip>
          <a:srcRect/>
          <a:stretch>
            <a:fillRect/>
          </a:stretch>
        </p:blipFill>
        <p:spPr bwMode="auto">
          <a:xfrm>
            <a:off x="838200" y="76200"/>
            <a:ext cx="4879975" cy="6324600"/>
          </a:xfrm>
          <a:prstGeom prst="rect">
            <a:avLst/>
          </a:prstGeom>
          <a:noFill/>
          <a:ln w="9525">
            <a:noFill/>
            <a:miter lim="800000"/>
            <a:headEnd/>
            <a:tailEnd/>
          </a:ln>
          <a:effectLst/>
        </p:spPr>
      </p:pic>
      <p:sp>
        <p:nvSpPr>
          <p:cNvPr id="39939" name="Rectangle 3"/>
          <p:cNvSpPr>
            <a:spLocks noChangeArrowheads="1"/>
          </p:cNvSpPr>
          <p:nvPr/>
        </p:nvSpPr>
        <p:spPr bwMode="auto">
          <a:xfrm>
            <a:off x="2743200" y="6477000"/>
            <a:ext cx="3810000" cy="304800"/>
          </a:xfrm>
          <a:prstGeom prst="rect">
            <a:avLst/>
          </a:prstGeom>
          <a:noFill/>
          <a:ln w="9525">
            <a:noFill/>
            <a:miter lim="800000"/>
            <a:headEnd/>
            <a:tailEnd/>
          </a:ln>
          <a:effectLst/>
        </p:spPr>
        <p:txBody>
          <a:bodyPr/>
          <a:lstStyle/>
          <a:p>
            <a:pPr marL="406400" indent="-406400" eaLnBrk="0" hangingPunct="0">
              <a:spcBef>
                <a:spcPct val="20000"/>
              </a:spcBef>
              <a:buClr>
                <a:schemeClr val="tx2"/>
              </a:buClr>
              <a:buSzPct val="120000"/>
              <a:buFont typeface="Wingdings" pitchFamily="2" charset="2"/>
              <a:buChar char="§"/>
            </a:pPr>
            <a:r>
              <a:rPr lang="en-US" b="1"/>
              <a:t>the frame or the ack is lost</a:t>
            </a:r>
          </a:p>
        </p:txBody>
      </p:sp>
      <p:sp>
        <p:nvSpPr>
          <p:cNvPr id="39940" name="Line 4"/>
          <p:cNvSpPr>
            <a:spLocks noChangeShapeType="1"/>
          </p:cNvSpPr>
          <p:nvPr/>
        </p:nvSpPr>
        <p:spPr bwMode="auto">
          <a:xfrm flipV="1">
            <a:off x="4038600" y="5486400"/>
            <a:ext cx="0" cy="1066800"/>
          </a:xfrm>
          <a:prstGeom prst="line">
            <a:avLst/>
          </a:prstGeom>
          <a:noFill/>
          <a:ln w="25400">
            <a:solidFill>
              <a:schemeClr val="tx1"/>
            </a:solidFill>
            <a:round/>
            <a:headEnd/>
            <a:tailEnd type="arrow" w="med" len="me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AE1BB62B-F63C-4E6C-B9CB-F9FC549930F5}" type="slidenum">
              <a:rPr lang="en-US"/>
              <a:pPr/>
              <a:t>17</a:t>
            </a:fld>
            <a:endParaRPr lang="en-US"/>
          </a:p>
        </p:txBody>
      </p:sp>
      <p:sp>
        <p:nvSpPr>
          <p:cNvPr id="43010" name="Rectangle 2"/>
          <p:cNvSpPr>
            <a:spLocks noChangeArrowheads="1"/>
          </p:cNvSpPr>
          <p:nvPr/>
        </p:nvSpPr>
        <p:spPr bwMode="auto">
          <a:xfrm>
            <a:off x="228600" y="228600"/>
            <a:ext cx="8686800" cy="6324600"/>
          </a:xfrm>
          <a:prstGeom prst="rect">
            <a:avLst/>
          </a:prstGeom>
          <a:noFill/>
          <a:ln w="9525">
            <a:noFill/>
            <a:miter lim="800000"/>
            <a:headEnd/>
            <a:tailEnd/>
          </a:ln>
          <a:effectLst/>
        </p:spPr>
        <p:txBody>
          <a:bodyPr/>
          <a:lstStyle/>
          <a:p>
            <a:pPr marL="266700" indent="-342900" algn="just" eaLnBrk="0" hangingPunct="0">
              <a:lnSpc>
                <a:spcPct val="120000"/>
              </a:lnSpc>
              <a:buClr>
                <a:schemeClr val="tx2"/>
              </a:buClr>
              <a:buSzPct val="120000"/>
              <a:buFont typeface="Arial" panose="020B0604020202020204" pitchFamily="34" charset="0"/>
              <a:buChar char="•"/>
            </a:pPr>
            <a:r>
              <a:rPr lang="en-US" sz="2600" b="1" dirty="0">
                <a:latin typeface="Times New Roman" pitchFamily="18" charset="0"/>
                <a:cs typeface="Times New Roman" pitchFamily="18" charset="0"/>
              </a:rPr>
              <a:t> Token Passing</a:t>
            </a:r>
          </a:p>
          <a:p>
            <a:pPr marL="749300" lvl="1" indent="-342900" algn="just" eaLnBrk="0" hangingPunct="0">
              <a:lnSpc>
                <a:spcPct val="120000"/>
              </a:lnSpc>
              <a:spcBef>
                <a:spcPct val="20000"/>
              </a:spcBef>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a station is authorized to send data when it receives a special frame called a </a:t>
            </a:r>
            <a:r>
              <a:rPr lang="en-US" sz="2400" b="1" dirty="0">
                <a:latin typeface="Times New Roman" pitchFamily="18" charset="0"/>
                <a:cs typeface="Times New Roman" pitchFamily="18" charset="0"/>
              </a:rPr>
              <a:t>token.</a:t>
            </a:r>
          </a:p>
          <a:p>
            <a:pPr marL="749300" lvl="1" indent="-342900" algn="just" eaLnBrk="0" hangingPunct="0">
              <a:lnSpc>
                <a:spcPct val="120000"/>
              </a:lnSpc>
              <a:spcBef>
                <a:spcPct val="20000"/>
              </a:spcBef>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the stations are arranged around a ring (each station has a predecessor and a successor)</a:t>
            </a:r>
          </a:p>
          <a:p>
            <a:pPr marL="749300" lvl="1" indent="-342900" algn="just" eaLnBrk="0" hangingPunct="0">
              <a:lnSpc>
                <a:spcPct val="120000"/>
              </a:lnSpc>
              <a:spcBef>
                <a:spcPct val="20000"/>
              </a:spcBef>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a token circulates around the ring when no data is transmitted</a:t>
            </a:r>
          </a:p>
          <a:p>
            <a:pPr marL="749300" lvl="1" indent="-342900" algn="just" eaLnBrk="0" hangingPunct="0">
              <a:lnSpc>
                <a:spcPct val="120000"/>
              </a:lnSpc>
              <a:spcBef>
                <a:spcPct val="20000"/>
              </a:spcBef>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token: a bit sequence</a:t>
            </a:r>
          </a:p>
          <a:p>
            <a:pPr marL="1181100" lvl="2" indent="-342900" algn="just" eaLnBrk="0" hangingPunct="0">
              <a:lnSpc>
                <a:spcPct val="120000"/>
              </a:lnSpc>
              <a:spcBef>
                <a:spcPct val="20000"/>
              </a:spcBef>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free token:   	01111110</a:t>
            </a:r>
          </a:p>
          <a:p>
            <a:pPr marL="1181100" lvl="2" indent="-342900" algn="just" eaLnBrk="0" hangingPunct="0">
              <a:lnSpc>
                <a:spcPct val="120000"/>
              </a:lnSpc>
              <a:spcBef>
                <a:spcPct val="20000"/>
              </a:spcBef>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busy token:	01111111</a:t>
            </a:r>
          </a:p>
          <a:p>
            <a:pPr marL="749300" lvl="1" indent="-3429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when a node wants to transmit</a:t>
            </a:r>
          </a:p>
          <a:p>
            <a:pPr marL="1181100" lvl="2" indent="-342900" algn="just"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wait for free token </a:t>
            </a:r>
          </a:p>
          <a:p>
            <a:pPr marL="1181100" lvl="2" indent="-342900" algn="just"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remove token from ring (replace with busy token)</a:t>
            </a:r>
          </a:p>
          <a:p>
            <a:pPr marL="1181100" lvl="2" indent="-342900" algn="just"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transmit message</a:t>
            </a:r>
          </a:p>
          <a:p>
            <a:pPr marL="1181100" lvl="2" indent="-342900" algn="just" eaLnBrk="0" hangingPunct="0">
              <a:lnSpc>
                <a:spcPct val="120000"/>
              </a:lnSpc>
              <a:buClr>
                <a:schemeClr val="tx2"/>
              </a:buClr>
              <a:buSzPct val="120000"/>
              <a:buFont typeface="Arial" panose="020B0604020202020204" pitchFamily="34" charset="0"/>
              <a:buChar char="•"/>
            </a:pPr>
            <a:r>
              <a:rPr lang="en-US" sz="2200" dirty="0">
                <a:latin typeface="Times New Roman" pitchFamily="18" charset="0"/>
                <a:cs typeface="Times New Roman" pitchFamily="18" charset="0"/>
              </a:rPr>
              <a:t>when done transmitting, replace free token on 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18</a:t>
            </a:fld>
            <a:endParaRPr lang="en-US"/>
          </a:p>
        </p:txBody>
      </p:sp>
      <p:pic>
        <p:nvPicPr>
          <p:cNvPr id="6" name="Picture 3"/>
          <p:cNvPicPr>
            <a:picLocks noChangeAspect="1" noChangeArrowheads="1"/>
          </p:cNvPicPr>
          <p:nvPr/>
        </p:nvPicPr>
        <p:blipFill>
          <a:blip r:embed="rId2">
            <a:grayscl/>
          </a:blip>
          <a:srcRect/>
          <a:stretch>
            <a:fillRect/>
          </a:stretch>
        </p:blipFill>
        <p:spPr bwMode="auto">
          <a:xfrm>
            <a:off x="381000" y="1219200"/>
            <a:ext cx="4267200" cy="2054225"/>
          </a:xfrm>
          <a:prstGeom prst="rect">
            <a:avLst/>
          </a:prstGeom>
          <a:noFill/>
          <a:ln w="9525">
            <a:noFill/>
            <a:miter lim="800000"/>
            <a:headEnd/>
            <a:tailEnd/>
          </a:ln>
          <a:effectLst/>
        </p:spPr>
      </p:pic>
      <p:pic>
        <p:nvPicPr>
          <p:cNvPr id="7" name="Picture 4"/>
          <p:cNvPicPr>
            <a:picLocks noChangeAspect="1" noChangeArrowheads="1"/>
          </p:cNvPicPr>
          <p:nvPr/>
        </p:nvPicPr>
        <p:blipFill>
          <a:blip r:embed="rId3">
            <a:grayscl/>
          </a:blip>
          <a:srcRect/>
          <a:stretch>
            <a:fillRect/>
          </a:stretch>
        </p:blipFill>
        <p:spPr bwMode="auto">
          <a:xfrm>
            <a:off x="5029200" y="838200"/>
            <a:ext cx="3733800" cy="5334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96000"/>
          </a:xfrm>
        </p:spPr>
        <p:txBody>
          <a:bodyPr>
            <a:normAutofit/>
          </a:bodyPr>
          <a:lstStyle/>
          <a:p>
            <a:pPr marL="754063" lvl="1" indent="-354013" eaLnBrk="0" hangingPunct="0">
              <a:lnSpc>
                <a:spcPct val="120000"/>
              </a:lnSpc>
              <a:spcBef>
                <a:spcPts val="0"/>
              </a:spcBef>
              <a:buClr>
                <a:schemeClr val="tx2"/>
              </a:buClr>
              <a:buSzPct val="120000"/>
              <a:buFont typeface="Times New Roman" panose="02020603050405020304" pitchFamily="18" charset="0"/>
              <a:buChar char="₋"/>
            </a:pPr>
            <a:r>
              <a:rPr lang="en-US" sz="2400" b="1" dirty="0">
                <a:cs typeface="Arial" pitchFamily="34" charset="0"/>
              </a:rPr>
              <a:t>token failures</a:t>
            </a:r>
            <a:r>
              <a:rPr lang="en-US" sz="2400" dirty="0">
                <a:cs typeface="Arial" pitchFamily="34" charset="0"/>
              </a:rPr>
              <a:t>: tokens can be created or destroyed by noise</a:t>
            </a:r>
          </a:p>
          <a:p>
            <a:pPr marL="754063" lvl="1" indent="-354013" eaLnBrk="0" hangingPunct="0">
              <a:lnSpc>
                <a:spcPct val="120000"/>
              </a:lnSpc>
              <a:spcBef>
                <a:spcPts val="0"/>
              </a:spcBef>
              <a:buClr>
                <a:schemeClr val="tx2"/>
              </a:buClr>
              <a:buSzPct val="120000"/>
              <a:buFont typeface="Times New Roman" panose="02020603050405020304" pitchFamily="18" charset="0"/>
              <a:buChar char="₋"/>
            </a:pPr>
            <a:r>
              <a:rPr lang="en-US" sz="2400" dirty="0">
                <a:cs typeface="Arial" pitchFamily="34" charset="0"/>
              </a:rPr>
              <a:t>distributed solution </a:t>
            </a:r>
          </a:p>
          <a:p>
            <a:pPr marL="1108075" lvl="2" indent="-352425" eaLnBrk="0" hangingPunct="0">
              <a:lnSpc>
                <a:spcPct val="120000"/>
              </a:lnSpc>
              <a:spcBef>
                <a:spcPts val="0"/>
              </a:spcBef>
              <a:buClr>
                <a:schemeClr val="tx2"/>
              </a:buClr>
              <a:buSzPct val="120000"/>
            </a:pPr>
            <a:r>
              <a:rPr lang="en-US" sz="2300" dirty="0">
                <a:cs typeface="Arial" pitchFamily="34" charset="0"/>
              </a:rPr>
              <a:t>nodes are allowed to recognize the loss of a token and create a new token</a:t>
            </a:r>
          </a:p>
          <a:p>
            <a:pPr marL="1108075" lvl="2" indent="-352425" eaLnBrk="0" hangingPunct="0">
              <a:lnSpc>
                <a:spcPct val="120000"/>
              </a:lnSpc>
              <a:spcBef>
                <a:spcPts val="0"/>
              </a:spcBef>
              <a:buClr>
                <a:schemeClr val="tx2"/>
              </a:buClr>
              <a:buSzPct val="120000"/>
            </a:pPr>
            <a:r>
              <a:rPr lang="en-US" sz="2300" dirty="0">
                <a:cs typeface="Arial" pitchFamily="34" charset="0"/>
              </a:rPr>
              <a:t>collision occurs when two or more nodes create a new token at the same time =&gt; need collision resolution algorithms</a:t>
            </a:r>
          </a:p>
          <a:p>
            <a:pPr marL="754063" lvl="1" indent="-354013" eaLnBrk="0" hangingPunct="0">
              <a:lnSpc>
                <a:spcPct val="120000"/>
              </a:lnSpc>
              <a:spcBef>
                <a:spcPts val="0"/>
              </a:spcBef>
              <a:buClr>
                <a:schemeClr val="tx2"/>
              </a:buClr>
              <a:buSzPct val="120000"/>
              <a:buFont typeface="Times New Roman" panose="02020603050405020304" pitchFamily="18" charset="0"/>
              <a:buChar char="₋"/>
            </a:pPr>
            <a:r>
              <a:rPr lang="en-US" sz="2400" b="1" dirty="0">
                <a:cs typeface="Arial" pitchFamily="34" charset="0"/>
              </a:rPr>
              <a:t>node failures</a:t>
            </a:r>
            <a:r>
              <a:rPr lang="en-US" sz="2400" dirty="0">
                <a:cs typeface="Arial" pitchFamily="34" charset="0"/>
              </a:rPr>
              <a:t>: since each node must relay all incoming data, the failure of a single node will disrupt the operation of the ring</a:t>
            </a:r>
            <a:r>
              <a:rPr lang="en-US" sz="2400" b="1" dirty="0">
                <a:cs typeface="Arial" pitchFamily="34" charset="0"/>
              </a:rPr>
              <a:t> </a:t>
            </a:r>
          </a:p>
          <a:p>
            <a:pPr>
              <a:lnSpc>
                <a:spcPct val="120000"/>
              </a:lnSpc>
              <a:spcBef>
                <a:spcPts val="0"/>
              </a:spcBef>
            </a:pPr>
            <a:endParaRPr lang="en-US" sz="2600" dirty="0"/>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EA0E93D-656A-4EFE-A053-390B547E3E5A}" type="slidenum">
              <a:rPr lang="en-US"/>
              <a:pPr/>
              <a:t>2</a:t>
            </a:fld>
            <a:endParaRPr lang="en-US"/>
          </a:p>
        </p:txBody>
      </p:sp>
      <p:sp>
        <p:nvSpPr>
          <p:cNvPr id="9218" name="Rectangle 2"/>
          <p:cNvSpPr>
            <a:spLocks noGrp="1" noChangeArrowheads="1"/>
          </p:cNvSpPr>
          <p:nvPr>
            <p:ph type="title"/>
          </p:nvPr>
        </p:nvSpPr>
        <p:spPr>
          <a:xfrm>
            <a:off x="457200" y="0"/>
            <a:ext cx="8229600" cy="647700"/>
          </a:xfrm>
        </p:spPr>
        <p:txBody>
          <a:bodyPr>
            <a:normAutofit/>
          </a:bodyPr>
          <a:lstStyle/>
          <a:p>
            <a:r>
              <a:rPr lang="en-US" dirty="0"/>
              <a:t>Introduction </a:t>
            </a:r>
          </a:p>
        </p:txBody>
      </p:sp>
      <p:sp>
        <p:nvSpPr>
          <p:cNvPr id="9219" name="Rectangle 3"/>
          <p:cNvSpPr>
            <a:spLocks noGrp="1" noChangeArrowheads="1"/>
          </p:cNvSpPr>
          <p:nvPr>
            <p:ph type="body" idx="1"/>
          </p:nvPr>
        </p:nvSpPr>
        <p:spPr>
          <a:xfrm>
            <a:off x="228600" y="647700"/>
            <a:ext cx="8763000" cy="5981700"/>
          </a:xfrm>
        </p:spPr>
        <p:txBody>
          <a:bodyPr>
            <a:normAutofit/>
          </a:bodyPr>
          <a:lstStyle/>
          <a:p>
            <a:pPr>
              <a:lnSpc>
                <a:spcPct val="120000"/>
              </a:lnSpc>
              <a:spcBef>
                <a:spcPts val="0"/>
              </a:spcBef>
            </a:pPr>
            <a:r>
              <a:rPr lang="en-US" dirty="0"/>
              <a:t>A local area network (LAN) is a data communication network that serves users in a confined geographic area and uses high transmission speeds (typically 10 </a:t>
            </a:r>
            <a:r>
              <a:rPr lang="en-US" b="1" dirty="0"/>
              <a:t>mbps</a:t>
            </a:r>
            <a:r>
              <a:rPr lang="en-US" dirty="0"/>
              <a:t> to few </a:t>
            </a:r>
            <a:r>
              <a:rPr lang="en-US" b="1" dirty="0" err="1"/>
              <a:t>gbps</a:t>
            </a:r>
            <a:r>
              <a:rPr lang="en-US" dirty="0"/>
              <a:t>)</a:t>
            </a:r>
          </a:p>
          <a:p>
            <a:pPr>
              <a:lnSpc>
                <a:spcPct val="120000"/>
              </a:lnSpc>
              <a:spcBef>
                <a:spcPts val="0"/>
              </a:spcBef>
            </a:pPr>
            <a:r>
              <a:rPr lang="en-US" dirty="0"/>
              <a:t>Designed and developed for communications and resource sharing in a local work environment (room, campus, building).</a:t>
            </a:r>
          </a:p>
          <a:p>
            <a:pPr>
              <a:lnSpc>
                <a:spcPct val="120000"/>
              </a:lnSpc>
              <a:spcBef>
                <a:spcPts val="0"/>
              </a:spcBef>
            </a:pPr>
            <a:r>
              <a:rPr lang="en-US" dirty="0"/>
              <a:t>A single </a:t>
            </a:r>
            <a:r>
              <a:rPr lang="en-US" i="1" u="sng" dirty="0"/>
              <a:t>shared </a:t>
            </a:r>
            <a:r>
              <a:rPr lang="en-US" dirty="0"/>
              <a:t>medium, usually a cable, to which computers can attach.</a:t>
            </a:r>
            <a:endParaRPr lang="en-US" b="1" i="1" u="sng" dirty="0"/>
          </a:p>
          <a:p>
            <a:pPr>
              <a:lnSpc>
                <a:spcPct val="120000"/>
              </a:lnSpc>
              <a:spcBef>
                <a:spcPts val="0"/>
              </a:spcBef>
            </a:pPr>
            <a:r>
              <a:rPr lang="en-US" dirty="0"/>
              <a:t>Because sharing occurs:</a:t>
            </a:r>
          </a:p>
          <a:p>
            <a:pPr lvl="1">
              <a:lnSpc>
                <a:spcPct val="120000"/>
              </a:lnSpc>
              <a:spcBef>
                <a:spcPts val="0"/>
              </a:spcBef>
            </a:pPr>
            <a:r>
              <a:rPr lang="en-US" dirty="0"/>
              <a:t>Cost decreases</a:t>
            </a:r>
          </a:p>
          <a:p>
            <a:pPr lvl="1">
              <a:lnSpc>
                <a:spcPct val="120000"/>
              </a:lnSpc>
              <a:spcBef>
                <a:spcPts val="0"/>
              </a:spcBef>
            </a:pPr>
            <a:r>
              <a:rPr lang="en-US" dirty="0"/>
              <a:t>Computers have to coordinate the use of the network</a:t>
            </a:r>
          </a:p>
          <a:p>
            <a:pPr>
              <a:lnSpc>
                <a:spcPct val="120000"/>
              </a:lnSpc>
              <a:spcBef>
                <a:spcPts val="0"/>
              </a:spcBef>
            </a:pPr>
            <a:r>
              <a:rPr lang="en-US" dirty="0">
                <a:solidFill>
                  <a:srgbClr val="FF0000"/>
                </a:solidFill>
              </a:rPr>
              <a:t>LANs operate at the physical and data link layers</a:t>
            </a:r>
          </a:p>
          <a:p>
            <a:pPr marL="0" indent="0">
              <a:lnSpc>
                <a:spcPct val="120000"/>
              </a:lnSpc>
              <a:spcBef>
                <a:spcPts val="0"/>
              </a:spcBef>
              <a:buNone/>
            </a:pPr>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48640"/>
            <a:ext cx="8686800" cy="5775960"/>
          </a:xfrm>
        </p:spPr>
        <p:txBody>
          <a:bodyPr/>
          <a:lstStyle/>
          <a:p>
            <a:pPr marL="457200" indent="-457200" eaLnBrk="0" hangingPunct="0">
              <a:lnSpc>
                <a:spcPct val="120000"/>
              </a:lnSpc>
              <a:spcBef>
                <a:spcPts val="0"/>
              </a:spcBef>
              <a:buClr>
                <a:schemeClr val="tx2"/>
              </a:buClr>
              <a:buSzPct val="120000"/>
              <a:buFont typeface="+mj-lt"/>
              <a:buAutoNum type="arabicPeriod"/>
            </a:pPr>
            <a:r>
              <a:rPr lang="en-US" sz="2600" b="1" dirty="0"/>
              <a:t>Traditional Ethernet (IEEE 802.3)</a:t>
            </a:r>
          </a:p>
          <a:p>
            <a:pPr marL="800100" lvl="1" indent="-354013" eaLnBrk="0" hangingPunct="0">
              <a:lnSpc>
                <a:spcPct val="120000"/>
              </a:lnSpc>
              <a:spcBef>
                <a:spcPts val="0"/>
              </a:spcBef>
              <a:buClr>
                <a:schemeClr val="tx2"/>
              </a:buClr>
              <a:buSzPct val="120000"/>
              <a:buFont typeface="Times New Roman" panose="02020603050405020304" pitchFamily="18" charset="0"/>
              <a:buChar char="₋"/>
            </a:pPr>
            <a:r>
              <a:rPr lang="en-US" sz="2400" dirty="0"/>
              <a:t>the most popular LAN physical network architecture in use today</a:t>
            </a:r>
          </a:p>
          <a:p>
            <a:pPr marL="800100" lvl="1" indent="-354013" eaLnBrk="0" hangingPunct="0">
              <a:lnSpc>
                <a:spcPct val="120000"/>
              </a:lnSpc>
              <a:spcBef>
                <a:spcPts val="0"/>
              </a:spcBef>
              <a:buClr>
                <a:schemeClr val="tx2"/>
              </a:buClr>
              <a:buSzPct val="120000"/>
              <a:buFont typeface="Times New Roman" panose="02020603050405020304" pitchFamily="18" charset="0"/>
              <a:buChar char="₋"/>
            </a:pPr>
            <a:r>
              <a:rPr lang="en-US" sz="2400" dirty="0"/>
              <a:t>originally created in 1976 at </a:t>
            </a:r>
            <a:r>
              <a:rPr lang="en-US" sz="2400" b="1" dirty="0"/>
              <a:t>Xerox’s Palo Alta Research Center </a:t>
            </a:r>
            <a:r>
              <a:rPr lang="en-US" sz="2400" dirty="0"/>
              <a:t>(not a commercial success for itself) to operate at </a:t>
            </a:r>
            <a:r>
              <a:rPr lang="en-US" sz="2400" b="1" dirty="0"/>
              <a:t>10</a:t>
            </a:r>
            <a:r>
              <a:rPr lang="en-US" sz="2400" dirty="0"/>
              <a:t> </a:t>
            </a:r>
            <a:r>
              <a:rPr lang="en-US" sz="2400" b="1" dirty="0"/>
              <a:t>Mbps</a:t>
            </a:r>
            <a:r>
              <a:rPr lang="en-US" sz="2400" dirty="0"/>
              <a:t> </a:t>
            </a:r>
          </a:p>
          <a:p>
            <a:pPr marL="1130300" lvl="2" indent="-354013" eaLnBrk="0" hangingPunct="0">
              <a:lnSpc>
                <a:spcPct val="120000"/>
              </a:lnSpc>
              <a:spcBef>
                <a:spcPts val="0"/>
              </a:spcBef>
              <a:buClr>
                <a:schemeClr val="tx2"/>
              </a:buClr>
              <a:buSzPct val="120000"/>
            </a:pPr>
            <a:r>
              <a:rPr lang="en-US" sz="2200" dirty="0"/>
              <a:t>usually called </a:t>
            </a:r>
            <a:r>
              <a:rPr lang="en-US" sz="2200" b="1" dirty="0"/>
              <a:t>traditional Ethernet</a:t>
            </a:r>
            <a:r>
              <a:rPr lang="en-US" sz="2200" dirty="0"/>
              <a:t>.</a:t>
            </a:r>
          </a:p>
          <a:p>
            <a:pPr marL="800100" lvl="1" indent="-354013" eaLnBrk="0" hangingPunct="0">
              <a:lnSpc>
                <a:spcPct val="120000"/>
              </a:lnSpc>
              <a:spcBef>
                <a:spcPts val="0"/>
              </a:spcBef>
              <a:buClr>
                <a:schemeClr val="tx2"/>
              </a:buClr>
              <a:buSzPct val="120000"/>
              <a:buFont typeface="Times New Roman" panose="02020603050405020304" pitchFamily="18" charset="0"/>
              <a:buChar char="₋"/>
            </a:pPr>
            <a:r>
              <a:rPr lang="en-US" sz="2400" dirty="0"/>
              <a:t>uses </a:t>
            </a:r>
            <a:r>
              <a:rPr lang="en-US" sz="2400" b="1" dirty="0"/>
              <a:t>1-persistent</a:t>
            </a:r>
            <a:r>
              <a:rPr lang="en-US" sz="2400" dirty="0"/>
              <a:t> CSMA/CD</a:t>
            </a:r>
          </a:p>
          <a:p>
            <a:pPr marL="800100" lvl="1" indent="-354013" eaLnBrk="0" hangingPunct="0">
              <a:lnSpc>
                <a:spcPct val="120000"/>
              </a:lnSpc>
              <a:spcBef>
                <a:spcPts val="0"/>
              </a:spcBef>
              <a:buClr>
                <a:schemeClr val="tx2"/>
              </a:buClr>
              <a:buSzPct val="120000"/>
              <a:buFont typeface="Times New Roman" panose="02020603050405020304" pitchFamily="18" charset="0"/>
              <a:buChar char="₋"/>
            </a:pPr>
            <a:r>
              <a:rPr lang="en-US" sz="2400" dirty="0"/>
              <a:t>an Ethernet frame contains 7 fields</a:t>
            </a:r>
          </a:p>
          <a:p>
            <a:pPr>
              <a:spcBef>
                <a:spcPts val="0"/>
              </a:spcBef>
            </a:pPr>
            <a:endParaRPr lang="en-US" dirty="0"/>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20</a:t>
            </a:fld>
            <a:endParaRPr lang="en-US"/>
          </a:p>
        </p:txBody>
      </p:sp>
      <p:sp>
        <p:nvSpPr>
          <p:cNvPr id="6" name="Rectangle 5"/>
          <p:cNvSpPr/>
          <p:nvPr/>
        </p:nvSpPr>
        <p:spPr>
          <a:xfrm>
            <a:off x="381000" y="0"/>
            <a:ext cx="8534400" cy="584775"/>
          </a:xfrm>
          <a:prstGeom prst="rect">
            <a:avLst/>
          </a:prstGeom>
        </p:spPr>
        <p:txBody>
          <a:bodyPr wrap="square">
            <a:spAutoFit/>
          </a:bodyPr>
          <a:lstStyle/>
          <a:p>
            <a:pPr algn="ctr"/>
            <a:r>
              <a:rPr lang="en-US" sz="3200" b="1" dirty="0">
                <a:latin typeface="Times New Roman" pitchFamily="18" charset="0"/>
                <a:cs typeface="Times New Roman" pitchFamily="18" charset="0"/>
              </a:rPr>
              <a:t>Ethernet</a:t>
            </a:r>
            <a:endParaRPr lang="en-US" sz="3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62FA31-606A-46D9-9CB2-26C140044278}" type="slidenum">
              <a:rPr lang="en-US"/>
              <a:pPr/>
              <a:t>21</a:t>
            </a:fld>
            <a:endParaRPr lang="en-US"/>
          </a:p>
        </p:txBody>
      </p:sp>
      <p:sp>
        <p:nvSpPr>
          <p:cNvPr id="49154" name="Rectangle 2"/>
          <p:cNvSpPr>
            <a:spLocks noChangeArrowheads="1"/>
          </p:cNvSpPr>
          <p:nvPr/>
        </p:nvSpPr>
        <p:spPr bwMode="auto">
          <a:xfrm>
            <a:off x="152400" y="2286000"/>
            <a:ext cx="8839200" cy="1903412"/>
          </a:xfrm>
          <a:prstGeom prst="rect">
            <a:avLst/>
          </a:prstGeom>
          <a:noFill/>
          <a:ln w="9525">
            <a:noFill/>
            <a:miter lim="800000"/>
            <a:headEnd/>
            <a:tailEnd/>
          </a:ln>
          <a:effectLst/>
        </p:spPr>
        <p:txBody>
          <a:bodyPr/>
          <a:lstStyle/>
          <a:p>
            <a:pPr marL="800100" lvl="2" indent="-3429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minimum and maximum frame lengths are defined without the preamble and the SFD.</a:t>
            </a:r>
          </a:p>
          <a:p>
            <a:pPr marL="800100" lvl="2" indent="-342900" algn="just" eaLnBrk="0" hangingPunct="0">
              <a:lnSpc>
                <a:spcPct val="120000"/>
              </a:lnSpc>
              <a:buClr>
                <a:schemeClr val="tx2"/>
              </a:buClr>
              <a:buSzPct val="120000"/>
              <a:buFont typeface="Times New Roman" panose="02020603050405020304" pitchFamily="18" charset="0"/>
              <a:buChar char="₋"/>
            </a:pPr>
            <a:r>
              <a:rPr lang="en-US" sz="2400" b="1" dirty="0">
                <a:latin typeface="Times New Roman" panose="02020603050405020304" pitchFamily="18" charset="0"/>
                <a:cs typeface="Times New Roman" panose="02020603050405020304" pitchFamily="18" charset="0"/>
              </a:rPr>
              <a:t>padding</a:t>
            </a:r>
            <a:r>
              <a:rPr lang="en-US" sz="2400" dirty="0">
                <a:latin typeface="Times New Roman" panose="02020603050405020304" pitchFamily="18" charset="0"/>
                <a:cs typeface="Times New Roman" panose="02020603050405020304" pitchFamily="18" charset="0"/>
              </a:rPr>
              <a:t> is used if the packet size is less than the minimum packet size.</a:t>
            </a:r>
          </a:p>
        </p:txBody>
      </p:sp>
      <p:pic>
        <p:nvPicPr>
          <p:cNvPr id="49155" name="Picture 3"/>
          <p:cNvPicPr>
            <a:picLocks noChangeAspect="1" noChangeArrowheads="1"/>
          </p:cNvPicPr>
          <p:nvPr/>
        </p:nvPicPr>
        <p:blipFill>
          <a:blip r:embed="rId3"/>
          <a:srcRect/>
          <a:stretch>
            <a:fillRect/>
          </a:stretch>
        </p:blipFill>
        <p:spPr bwMode="auto">
          <a:xfrm>
            <a:off x="228600" y="4114800"/>
            <a:ext cx="8759825" cy="2474912"/>
          </a:xfrm>
          <a:prstGeom prst="rect">
            <a:avLst/>
          </a:prstGeom>
          <a:noFill/>
          <a:ln w="9525">
            <a:noFill/>
            <a:miter lim="800000"/>
            <a:headEnd/>
            <a:tailEnd/>
          </a:ln>
          <a:effectLst/>
        </p:spPr>
      </p:pic>
      <p:graphicFrame>
        <p:nvGraphicFramePr>
          <p:cNvPr id="49156" name="Object 4"/>
          <p:cNvGraphicFramePr>
            <a:graphicFrameLocks noChangeAspect="1"/>
          </p:cNvGraphicFramePr>
          <p:nvPr>
            <p:extLst>
              <p:ext uri="{D42A27DB-BD31-4B8C-83A1-F6EECF244321}">
                <p14:modId xmlns:p14="http://schemas.microsoft.com/office/powerpoint/2010/main" val="3493206685"/>
              </p:ext>
            </p:extLst>
          </p:nvPr>
        </p:nvGraphicFramePr>
        <p:xfrm>
          <a:off x="152400" y="36577"/>
          <a:ext cx="8778875" cy="1903412"/>
        </p:xfrm>
        <a:graphic>
          <a:graphicData uri="http://schemas.openxmlformats.org/presentationml/2006/ole">
            <mc:AlternateContent xmlns:mc="http://schemas.openxmlformats.org/markup-compatibility/2006">
              <mc:Choice xmlns:v="urn:schemas-microsoft-com:vml" Requires="v">
                <p:oleObj spid="_x0000_s18447" name="VISIO" r:id="rId4" imgW="6709320" imgH="1420920" progId="">
                  <p:embed/>
                </p:oleObj>
              </mc:Choice>
              <mc:Fallback>
                <p:oleObj name="VISIO" r:id="rId4" imgW="6709320" imgH="14209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6577"/>
                        <a:ext cx="8778875" cy="1903412"/>
                      </a:xfrm>
                      <a:prstGeom prst="rect">
                        <a:avLst/>
                      </a:prstGeom>
                      <a:noFill/>
                      <a:ln>
                        <a:noFill/>
                      </a:ln>
                      <a:effectLst/>
                    </p:spPr>
                  </p:pic>
                </p:oleObj>
              </mc:Fallback>
            </mc:AlternateContent>
          </a:graphicData>
        </a:graphic>
      </p:graphicFrame>
      <p:sp>
        <p:nvSpPr>
          <p:cNvPr id="49157" name="Text Box 5"/>
          <p:cNvSpPr txBox="1">
            <a:spLocks noChangeArrowheads="1"/>
          </p:cNvSpPr>
          <p:nvPr/>
        </p:nvSpPr>
        <p:spPr bwMode="auto">
          <a:xfrm>
            <a:off x="1447800" y="1941576"/>
            <a:ext cx="6477000" cy="396875"/>
          </a:xfrm>
          <a:prstGeom prst="rect">
            <a:avLst/>
          </a:prstGeom>
          <a:noFill/>
          <a:ln w="9525">
            <a:noFill/>
            <a:miter lim="800000"/>
            <a:headEnd/>
            <a:tailEnd/>
          </a:ln>
          <a:effectLst/>
        </p:spPr>
        <p:txBody>
          <a:bodyPr>
            <a:spAutoFit/>
          </a:bodyPr>
          <a:lstStyle/>
          <a:p>
            <a:pPr marL="742950" indent="-285750">
              <a:spcBef>
                <a:spcPct val="50000"/>
              </a:spcBef>
              <a:buClr>
                <a:schemeClr val="tx1"/>
              </a:buClr>
              <a:buSzPct val="55000"/>
              <a:buFont typeface="Wingdings" pitchFamily="2" charset="2"/>
              <a:buChar char="n"/>
            </a:pPr>
            <a:r>
              <a:rPr lang="en-US" sz="2000" b="1" dirty="0">
                <a:cs typeface="Arial" pitchFamily="34" charset="0"/>
              </a:rPr>
              <a:t>PDU - Protocol Data Unit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5F5BB1-45AC-4E33-99C1-46222BA19438}" type="slidenum">
              <a:rPr lang="en-US"/>
              <a:pPr/>
              <a:t>22</a:t>
            </a:fld>
            <a:endParaRPr lang="en-US"/>
          </a:p>
        </p:txBody>
      </p:sp>
      <p:sp>
        <p:nvSpPr>
          <p:cNvPr id="50178" name="Rectangle 2"/>
          <p:cNvSpPr>
            <a:spLocks noChangeArrowheads="1"/>
          </p:cNvSpPr>
          <p:nvPr/>
        </p:nvSpPr>
        <p:spPr bwMode="auto">
          <a:xfrm>
            <a:off x="152400" y="0"/>
            <a:ext cx="8763000" cy="5029200"/>
          </a:xfrm>
          <a:prstGeom prst="rect">
            <a:avLst/>
          </a:prstGeom>
          <a:noFill/>
          <a:ln w="9525">
            <a:noFill/>
            <a:miter lim="800000"/>
            <a:headEnd/>
            <a:tailEnd/>
          </a:ln>
          <a:effectLst/>
        </p:spPr>
        <p:txBody>
          <a:bodyPr/>
          <a:lstStyle/>
          <a:p>
            <a:pPr marL="800100" lvl="1" indent="-342900" algn="just" eaLnBrk="0" hangingPunct="0">
              <a:lnSpc>
                <a:spcPct val="120000"/>
              </a:lnSpc>
              <a:buClr>
                <a:schemeClr val="tx2"/>
              </a:buClr>
              <a:buSzPct val="120000"/>
              <a:buFont typeface="Times New Roman" panose="02020603050405020304" pitchFamily="18" charset="0"/>
              <a:buChar char="₋"/>
            </a:pPr>
            <a:r>
              <a:rPr lang="en-US" sz="2400" b="1" dirty="0">
                <a:latin typeface="Times New Roman" pitchFamily="18" charset="0"/>
                <a:cs typeface="Times New Roman" pitchFamily="18" charset="0"/>
              </a:rPr>
              <a:t>Addressing</a:t>
            </a:r>
          </a:p>
          <a:p>
            <a:pPr marL="1144587" lvl="2" indent="-342900" algn="just" eaLnBrk="0" hangingPunct="0">
              <a:lnSpc>
                <a:spcPct val="120000"/>
              </a:lnSpc>
              <a:buClr>
                <a:schemeClr val="tx2"/>
              </a:buClr>
              <a:buSzPct val="120000"/>
              <a:buFont typeface="Arial" panose="020B0604020202020204" pitchFamily="34" charset="0"/>
              <a:buChar char="•"/>
            </a:pPr>
            <a:r>
              <a:rPr lang="en-US" sz="2300" dirty="0">
                <a:latin typeface="Times New Roman" pitchFamily="18" charset="0"/>
                <a:cs typeface="Times New Roman" pitchFamily="18" charset="0"/>
              </a:rPr>
              <a:t>a NIC provides a </a:t>
            </a:r>
            <a:r>
              <a:rPr lang="en-US" sz="2300" b="1" dirty="0">
                <a:latin typeface="Times New Roman" pitchFamily="18" charset="0"/>
                <a:cs typeface="Times New Roman" pitchFamily="18" charset="0"/>
              </a:rPr>
              <a:t>6-byte</a:t>
            </a:r>
            <a:r>
              <a:rPr lang="en-US" sz="2300" dirty="0">
                <a:latin typeface="Times New Roman" pitchFamily="18" charset="0"/>
                <a:cs typeface="Times New Roman" pitchFamily="18" charset="0"/>
              </a:rPr>
              <a:t> physical address or MAC (Media Access Control address) in hexadecimal; </a:t>
            </a:r>
          </a:p>
          <a:p>
            <a:pPr marL="1601787" lvl="3"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there are 2</a:t>
            </a:r>
            <a:r>
              <a:rPr lang="en-US" sz="2200" baseline="30000" dirty="0">
                <a:latin typeface="Times New Roman" pitchFamily="18" charset="0"/>
                <a:cs typeface="Times New Roman" pitchFamily="18" charset="0"/>
              </a:rPr>
              <a:t>48</a:t>
            </a:r>
            <a:r>
              <a:rPr lang="en-US" sz="2200" dirty="0">
                <a:latin typeface="Times New Roman" pitchFamily="18" charset="0"/>
                <a:cs typeface="Times New Roman" pitchFamily="18" charset="0"/>
              </a:rPr>
              <a:t> possible LAN addresses; </a:t>
            </a:r>
          </a:p>
          <a:p>
            <a:pPr marL="1144587" lvl="2" indent="-342900" algn="just" eaLnBrk="0" hangingPunct="0">
              <a:lnSpc>
                <a:spcPct val="120000"/>
              </a:lnSpc>
              <a:buClr>
                <a:schemeClr val="tx2"/>
              </a:buClr>
              <a:buSzPct val="120000"/>
              <a:buFont typeface="Arial" panose="020B0604020202020204" pitchFamily="34" charset="0"/>
              <a:buChar char="•"/>
            </a:pPr>
            <a:r>
              <a:rPr lang="en-US" sz="2300" dirty="0">
                <a:latin typeface="Times New Roman" pitchFamily="18" charset="0"/>
                <a:cs typeface="Times New Roman" pitchFamily="18" charset="0"/>
              </a:rPr>
              <a:t>a NIC’s address is permanent - a LAN address is burned into its ROM during manufacturing</a:t>
            </a:r>
          </a:p>
          <a:p>
            <a:pPr marL="571500" lvl="1" indent="-227013" algn="just" eaLnBrk="0" hangingPunct="0">
              <a:lnSpc>
                <a:spcPct val="120000"/>
              </a:lnSpc>
              <a:buClr>
                <a:schemeClr val="tx2"/>
              </a:buClr>
              <a:buSzPct val="120000"/>
              <a:buFont typeface="Wingdings" pitchFamily="2" charset="2"/>
              <a:buChar char="§"/>
            </a:pPr>
            <a:endParaRPr lang="en-US" sz="2200" dirty="0">
              <a:latin typeface="Times New Roman" pitchFamily="18" charset="0"/>
              <a:cs typeface="Times New Roman" pitchFamily="18" charset="0"/>
            </a:endParaRPr>
          </a:p>
          <a:p>
            <a:pPr marL="1144587" lvl="2" indent="-342900" algn="just" eaLnBrk="0" hangingPunct="0">
              <a:lnSpc>
                <a:spcPct val="120000"/>
              </a:lnSpc>
              <a:buClr>
                <a:schemeClr val="tx2"/>
              </a:buClr>
              <a:buSzPct val="120000"/>
              <a:buFont typeface="Arial" panose="020B0604020202020204" pitchFamily="34" charset="0"/>
              <a:buChar char="•"/>
            </a:pPr>
            <a:r>
              <a:rPr lang="en-US" sz="2300" b="1" dirty="0">
                <a:latin typeface="Times New Roman" pitchFamily="18" charset="0"/>
                <a:cs typeface="Times New Roman" pitchFamily="18" charset="0"/>
              </a:rPr>
              <a:t>Unicast, Multicast, and Broadcast addresses</a:t>
            </a:r>
            <a:r>
              <a:rPr lang="en-US" sz="2300" dirty="0">
                <a:latin typeface="Times New Roman" pitchFamily="18" charset="0"/>
                <a:cs typeface="Times New Roman" pitchFamily="18" charset="0"/>
              </a:rPr>
              <a:t>: </a:t>
            </a:r>
          </a:p>
          <a:p>
            <a:pPr marL="1601787" lvl="3"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a source address is always a unicast address; </a:t>
            </a:r>
          </a:p>
          <a:p>
            <a:pPr marL="1601787" lvl="3"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the destination address can be </a:t>
            </a:r>
            <a:r>
              <a:rPr lang="en-US" sz="2200" b="1" dirty="0">
                <a:latin typeface="Times New Roman" pitchFamily="18" charset="0"/>
                <a:cs typeface="Times New Roman" pitchFamily="18" charset="0"/>
              </a:rPr>
              <a:t>unicast</a:t>
            </a:r>
            <a:r>
              <a:rPr lang="en-US" sz="2200" dirty="0">
                <a:latin typeface="Times New Roman" pitchFamily="18" charset="0"/>
                <a:cs typeface="Times New Roman" pitchFamily="18" charset="0"/>
              </a:rPr>
              <a:t> (only one destination), </a:t>
            </a:r>
            <a:r>
              <a:rPr lang="en-US" sz="2200" b="1" dirty="0">
                <a:latin typeface="Times New Roman" pitchFamily="18" charset="0"/>
                <a:cs typeface="Times New Roman" pitchFamily="18" charset="0"/>
              </a:rPr>
              <a:t>multicast</a:t>
            </a:r>
            <a:r>
              <a:rPr lang="en-US" sz="2200" dirty="0">
                <a:latin typeface="Times New Roman" pitchFamily="18" charset="0"/>
                <a:cs typeface="Times New Roman" pitchFamily="18" charset="0"/>
              </a:rPr>
              <a:t> (multiple destinations), or </a:t>
            </a:r>
            <a:r>
              <a:rPr lang="en-US" sz="2200" b="1" dirty="0">
                <a:latin typeface="Times New Roman" pitchFamily="18" charset="0"/>
                <a:cs typeface="Times New Roman" pitchFamily="18" charset="0"/>
              </a:rPr>
              <a:t>broadcast</a:t>
            </a:r>
            <a:r>
              <a:rPr lang="en-US" sz="2200" dirty="0">
                <a:latin typeface="Times New Roman" pitchFamily="18" charset="0"/>
                <a:cs typeface="Times New Roman" pitchFamily="18" charset="0"/>
              </a:rPr>
              <a:t> (all the stations on the network - 48 1s)</a:t>
            </a:r>
          </a:p>
        </p:txBody>
      </p:sp>
      <p:pic>
        <p:nvPicPr>
          <p:cNvPr id="50179" name="Picture 3"/>
          <p:cNvPicPr>
            <a:picLocks noChangeAspect="1" noChangeArrowheads="1"/>
          </p:cNvPicPr>
          <p:nvPr/>
        </p:nvPicPr>
        <p:blipFill>
          <a:blip r:embed="rId3">
            <a:grayscl/>
          </a:blip>
          <a:srcRect/>
          <a:stretch>
            <a:fillRect/>
          </a:stretch>
        </p:blipFill>
        <p:spPr bwMode="auto">
          <a:xfrm>
            <a:off x="1905000" y="2590801"/>
            <a:ext cx="3733800" cy="381000"/>
          </a:xfrm>
          <a:prstGeom prst="rect">
            <a:avLst/>
          </a:prstGeom>
          <a:noFill/>
          <a:ln w="9525">
            <a:noFill/>
            <a:miter lim="800000"/>
            <a:headEnd/>
            <a:tailEnd/>
          </a:ln>
          <a:effectLst/>
        </p:spPr>
      </p:pic>
      <p:pic>
        <p:nvPicPr>
          <p:cNvPr id="50180" name="Picture 4"/>
          <p:cNvPicPr>
            <a:picLocks noChangeAspect="1" noChangeArrowheads="1"/>
          </p:cNvPicPr>
          <p:nvPr/>
        </p:nvPicPr>
        <p:blipFill>
          <a:blip r:embed="rId4">
            <a:grayscl/>
          </a:blip>
          <a:srcRect/>
          <a:stretch>
            <a:fillRect/>
          </a:stretch>
        </p:blipFill>
        <p:spPr bwMode="auto">
          <a:xfrm>
            <a:off x="381000" y="5029200"/>
            <a:ext cx="8534400" cy="182880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383591-1B3E-42D7-81EC-868556E55B98}" type="slidenum">
              <a:rPr lang="en-US"/>
              <a:pPr/>
              <a:t>23</a:t>
            </a:fld>
            <a:endParaRPr lang="en-US"/>
          </a:p>
        </p:txBody>
      </p:sp>
      <p:sp>
        <p:nvSpPr>
          <p:cNvPr id="51202" name="Rectangle 2"/>
          <p:cNvSpPr>
            <a:spLocks noGrp="1" noChangeArrowheads="1"/>
          </p:cNvSpPr>
          <p:nvPr>
            <p:ph type="body" idx="1"/>
          </p:nvPr>
        </p:nvSpPr>
        <p:spPr>
          <a:xfrm>
            <a:off x="190500" y="247650"/>
            <a:ext cx="8801100" cy="6305549"/>
          </a:xfrm>
          <a:noFill/>
          <a:ln/>
        </p:spPr>
        <p:txBody>
          <a:bodyPr>
            <a:normAutofit/>
          </a:bodyPr>
          <a:lstStyle/>
          <a:p>
            <a:pPr lvl="1">
              <a:lnSpc>
                <a:spcPct val="120000"/>
              </a:lnSpc>
              <a:spcBef>
                <a:spcPts val="0"/>
              </a:spcBef>
              <a:buSzPct val="120000"/>
              <a:buFont typeface="Times New Roman" panose="02020603050405020304" pitchFamily="18" charset="0"/>
              <a:buChar char="₋"/>
            </a:pPr>
            <a:r>
              <a:rPr lang="en-US" sz="2600" b="1" dirty="0"/>
              <a:t>four most common kinds of 10 Mbps Ethernet cabling</a:t>
            </a:r>
            <a:r>
              <a:rPr lang="en-US" sz="3100" b="1" dirty="0"/>
              <a:t> </a:t>
            </a:r>
          </a:p>
          <a:p>
            <a:pPr lvl="1">
              <a:lnSpc>
                <a:spcPct val="120000"/>
              </a:lnSpc>
              <a:spcBef>
                <a:spcPts val="0"/>
              </a:spcBef>
              <a:buSzPct val="120000"/>
              <a:buFont typeface="Wingdings" pitchFamily="2" charset="2"/>
              <a:buChar char="§"/>
            </a:pPr>
            <a:endParaRPr lang="en-US" sz="2400" b="1" dirty="0"/>
          </a:p>
          <a:p>
            <a:pPr lvl="1" indent="-398463">
              <a:lnSpc>
                <a:spcPct val="120000"/>
              </a:lnSpc>
              <a:spcBef>
                <a:spcPts val="0"/>
              </a:spcBef>
              <a:buClr>
                <a:schemeClr val="folHlink"/>
              </a:buClr>
              <a:buSzPct val="120000"/>
              <a:buFont typeface="Wingdings" pitchFamily="2" charset="2"/>
              <a:buChar char="§"/>
            </a:pPr>
            <a:endParaRPr lang="en-US" sz="2200" b="1" dirty="0">
              <a:solidFill>
                <a:schemeClr val="folHlink"/>
              </a:solidFill>
            </a:endParaRPr>
          </a:p>
          <a:p>
            <a:pPr lvl="1" indent="-398463">
              <a:lnSpc>
                <a:spcPct val="120000"/>
              </a:lnSpc>
              <a:spcBef>
                <a:spcPts val="0"/>
              </a:spcBef>
              <a:buClr>
                <a:schemeClr val="folHlink"/>
              </a:buClr>
              <a:buSzPct val="120000"/>
              <a:buFont typeface="Wingdings" pitchFamily="2" charset="2"/>
              <a:buChar char="§"/>
            </a:pPr>
            <a:endParaRPr lang="en-US" sz="2200" b="1" dirty="0">
              <a:solidFill>
                <a:schemeClr val="folHlink"/>
              </a:solidFill>
            </a:endParaRPr>
          </a:p>
          <a:p>
            <a:pPr lvl="1" indent="-398463">
              <a:lnSpc>
                <a:spcPct val="120000"/>
              </a:lnSpc>
              <a:spcBef>
                <a:spcPts val="0"/>
              </a:spcBef>
              <a:buClr>
                <a:schemeClr val="folHlink"/>
              </a:buClr>
              <a:buSzPct val="120000"/>
              <a:buFont typeface="Wingdings" pitchFamily="2" charset="2"/>
              <a:buChar char="§"/>
            </a:pPr>
            <a:endParaRPr lang="en-US" sz="2200" b="1" dirty="0">
              <a:solidFill>
                <a:schemeClr val="folHlink"/>
              </a:solidFill>
            </a:endParaRPr>
          </a:p>
          <a:p>
            <a:pPr lvl="1" indent="-398463">
              <a:lnSpc>
                <a:spcPct val="120000"/>
              </a:lnSpc>
              <a:spcBef>
                <a:spcPts val="0"/>
              </a:spcBef>
              <a:buClr>
                <a:schemeClr val="folHlink"/>
              </a:buClr>
              <a:buSzPct val="120000"/>
              <a:buFont typeface="Wingdings" pitchFamily="2" charset="2"/>
              <a:buChar char="§"/>
            </a:pPr>
            <a:endParaRPr lang="en-US" sz="2200" b="1" dirty="0"/>
          </a:p>
          <a:p>
            <a:pPr marL="914400" lvl="2" indent="-457200">
              <a:lnSpc>
                <a:spcPct val="120000"/>
              </a:lnSpc>
              <a:spcBef>
                <a:spcPts val="0"/>
              </a:spcBef>
              <a:buClr>
                <a:schemeClr val="tx1"/>
              </a:buClr>
              <a:buSzPct val="120000"/>
              <a:buFont typeface="Times New Roman" panose="02020603050405020304" pitchFamily="18" charset="0"/>
              <a:buChar char="₋"/>
            </a:pPr>
            <a:endParaRPr lang="en-US" sz="2400" dirty="0"/>
          </a:p>
          <a:p>
            <a:pPr marL="914400" lvl="2" indent="-457200">
              <a:lnSpc>
                <a:spcPct val="120000"/>
              </a:lnSpc>
              <a:spcBef>
                <a:spcPts val="0"/>
              </a:spcBef>
              <a:buClr>
                <a:schemeClr val="tx1"/>
              </a:buClr>
              <a:buSzPct val="120000"/>
              <a:buFont typeface="Times New Roman" panose="02020603050405020304" pitchFamily="18" charset="0"/>
              <a:buChar char="₋"/>
            </a:pPr>
            <a:r>
              <a:rPr lang="en-US" sz="2400" dirty="0"/>
              <a:t>Where</a:t>
            </a:r>
          </a:p>
          <a:p>
            <a:pPr marL="1371600" lvl="3" indent="-457200">
              <a:lnSpc>
                <a:spcPct val="120000"/>
              </a:lnSpc>
              <a:spcBef>
                <a:spcPts val="0"/>
              </a:spcBef>
              <a:buClr>
                <a:schemeClr val="tx1"/>
              </a:buClr>
              <a:buSzPct val="120000"/>
              <a:buFont typeface="Arial" panose="020B0604020202020204" pitchFamily="34" charset="0"/>
              <a:buChar char="•"/>
            </a:pPr>
            <a:r>
              <a:rPr lang="en-US" b="1" dirty="0"/>
              <a:t>10</a:t>
            </a:r>
            <a:r>
              <a:rPr lang="en-US" dirty="0"/>
              <a:t> - 10 Mbps</a:t>
            </a:r>
          </a:p>
          <a:p>
            <a:pPr marL="1371600" lvl="3" indent="-457200">
              <a:lnSpc>
                <a:spcPct val="120000"/>
              </a:lnSpc>
              <a:spcBef>
                <a:spcPts val="0"/>
              </a:spcBef>
              <a:buClr>
                <a:schemeClr val="tx1"/>
              </a:buClr>
              <a:buSzPct val="120000"/>
              <a:buFont typeface="Arial" panose="020B0604020202020204" pitchFamily="34" charset="0"/>
              <a:buChar char="•"/>
            </a:pPr>
            <a:r>
              <a:rPr lang="en-US" b="1" dirty="0"/>
              <a:t>Base</a:t>
            </a:r>
            <a:r>
              <a:rPr lang="en-US" dirty="0"/>
              <a:t> - Baseband (against broadband with more bandwidth than standard telephone service)</a:t>
            </a:r>
          </a:p>
          <a:p>
            <a:pPr marL="1371600" lvl="3" indent="-457200">
              <a:lnSpc>
                <a:spcPct val="120000"/>
              </a:lnSpc>
              <a:spcBef>
                <a:spcPts val="0"/>
              </a:spcBef>
              <a:buClr>
                <a:schemeClr val="tx1"/>
              </a:buClr>
              <a:buSzPct val="120000"/>
              <a:buFont typeface="Arial" panose="020B0604020202020204" pitchFamily="34" charset="0"/>
              <a:buChar char="•"/>
            </a:pPr>
            <a:r>
              <a:rPr lang="en-US" b="1" dirty="0"/>
              <a:t>5 (2)</a:t>
            </a:r>
            <a:r>
              <a:rPr lang="en-US" dirty="0"/>
              <a:t> - maximum segment length; rounded to units of 100 meters (for coax)</a:t>
            </a:r>
          </a:p>
          <a:p>
            <a:pPr marL="1371600" lvl="3" indent="-457200">
              <a:lnSpc>
                <a:spcPct val="120000"/>
              </a:lnSpc>
              <a:spcBef>
                <a:spcPts val="0"/>
              </a:spcBef>
              <a:buClr>
                <a:schemeClr val="tx1"/>
              </a:buClr>
              <a:buSzPct val="120000"/>
              <a:buFont typeface="Arial" panose="020B0604020202020204" pitchFamily="34" charset="0"/>
              <a:buChar char="•"/>
            </a:pPr>
            <a:r>
              <a:rPr lang="en-US" b="1" dirty="0"/>
              <a:t>T</a:t>
            </a:r>
            <a:r>
              <a:rPr lang="en-US" dirty="0"/>
              <a:t> - Twisted Pair, </a:t>
            </a:r>
            <a:r>
              <a:rPr lang="en-US" b="1" dirty="0"/>
              <a:t>F</a:t>
            </a:r>
            <a:r>
              <a:rPr lang="en-US" dirty="0"/>
              <a:t> - Fiber</a:t>
            </a:r>
          </a:p>
        </p:txBody>
      </p:sp>
      <p:pic>
        <p:nvPicPr>
          <p:cNvPr id="51203" name="Picture 3" descr="4-13"/>
          <p:cNvPicPr>
            <a:picLocks noChangeAspect="1" noChangeArrowheads="1"/>
          </p:cNvPicPr>
          <p:nvPr/>
        </p:nvPicPr>
        <p:blipFill>
          <a:blip r:embed="rId2"/>
          <a:srcRect/>
          <a:stretch>
            <a:fillRect/>
          </a:stretch>
        </p:blipFill>
        <p:spPr bwMode="auto">
          <a:xfrm>
            <a:off x="579437" y="914400"/>
            <a:ext cx="8374063" cy="21336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C81B1F5-0E6E-4EC1-A5DA-A2AB819DA503}" type="slidenum">
              <a:rPr lang="en-US"/>
              <a:pPr/>
              <a:t>24</a:t>
            </a:fld>
            <a:endParaRPr lang="en-US"/>
          </a:p>
        </p:txBody>
      </p:sp>
      <p:sp>
        <p:nvSpPr>
          <p:cNvPr id="52226" name="Rectangle 2"/>
          <p:cNvSpPr>
            <a:spLocks noChangeArrowheads="1"/>
          </p:cNvSpPr>
          <p:nvPr/>
        </p:nvSpPr>
        <p:spPr bwMode="auto">
          <a:xfrm>
            <a:off x="152400" y="304800"/>
            <a:ext cx="8763000" cy="6248400"/>
          </a:xfrm>
          <a:prstGeom prst="rect">
            <a:avLst/>
          </a:prstGeom>
          <a:noFill/>
          <a:ln w="9525">
            <a:noFill/>
            <a:miter lim="800000"/>
            <a:headEnd/>
            <a:tailEnd/>
          </a:ln>
          <a:effectLst/>
        </p:spPr>
        <p:txBody>
          <a:bodyPr/>
          <a:lstStyle/>
          <a:p>
            <a:pPr lvl="2" indent="-457200">
              <a:lnSpc>
                <a:spcPct val="120000"/>
              </a:lnSpc>
              <a:buClr>
                <a:schemeClr val="tx1"/>
              </a:buClr>
              <a:buSzPct val="12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a hub is used in 10Base-T and 10Base-F to which each station is connected by a dedicated cable.</a:t>
            </a:r>
          </a:p>
          <a:p>
            <a:pPr lvl="2" indent="-457200">
              <a:lnSpc>
                <a:spcPct val="120000"/>
              </a:lnSpc>
              <a:buClr>
                <a:schemeClr val="tx1"/>
              </a:buClr>
              <a:buSzPct val="12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10Base5 is also called </a:t>
            </a:r>
            <a:r>
              <a:rPr lang="en-US" sz="2400" b="1" dirty="0">
                <a:latin typeface="Times New Roman" panose="02020603050405020304" pitchFamily="18" charset="0"/>
                <a:cs typeface="Times New Roman" panose="02020603050405020304" pitchFamily="18" charset="0"/>
              </a:rPr>
              <a:t>Thick Ethernet</a:t>
            </a:r>
            <a:r>
              <a:rPr lang="en-US" sz="2400" dirty="0">
                <a:latin typeface="Times New Roman" panose="02020603050405020304" pitchFamily="18" charset="0"/>
                <a:cs typeface="Times New Roman" panose="02020603050405020304" pitchFamily="18" charset="0"/>
              </a:rPr>
              <a:t> and 10Base2 is </a:t>
            </a:r>
            <a:r>
              <a:rPr lang="en-US" sz="2400" b="1" dirty="0">
                <a:latin typeface="Times New Roman" panose="02020603050405020304" pitchFamily="18" charset="0"/>
                <a:cs typeface="Times New Roman" panose="02020603050405020304" pitchFamily="18" charset="0"/>
              </a:rPr>
              <a:t>Thin Ethernet</a:t>
            </a:r>
          </a:p>
          <a:p>
            <a:pPr lvl="2" indent="-457200">
              <a:lnSpc>
                <a:spcPct val="120000"/>
              </a:lnSpc>
              <a:buClr>
                <a:schemeClr val="tx1"/>
              </a:buClr>
              <a:buSzPct val="12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10Base5 and 10Base2 use bus topology; </a:t>
            </a:r>
          </a:p>
          <a:p>
            <a:pPr lvl="2" indent="-457200">
              <a:lnSpc>
                <a:spcPct val="120000"/>
              </a:lnSpc>
              <a:buClr>
                <a:schemeClr val="tx1"/>
              </a:buClr>
              <a:buSzPct val="12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10Base-T and 10Base-F use star topology</a:t>
            </a:r>
          </a:p>
          <a:p>
            <a:pPr marL="800100" lvl="1" indent="-342900" algn="just" eaLnBrk="0" hangingPunct="0">
              <a:lnSpc>
                <a:spcPct val="120000"/>
              </a:lnSpc>
              <a:spcBef>
                <a:spcPct val="20000"/>
              </a:spcBef>
              <a:buClr>
                <a:schemeClr val="tx2"/>
              </a:buClr>
              <a:buSzPct val="120000"/>
              <a:buFont typeface="Times New Roman" panose="02020603050405020304" pitchFamily="18" charset="0"/>
              <a:buChar char="₋"/>
            </a:pPr>
            <a:r>
              <a:rPr lang="en-US" sz="2400" b="1" dirty="0">
                <a:latin typeface="Times New Roman" pitchFamily="18" charset="0"/>
                <a:cs typeface="Times New Roman" pitchFamily="18" charset="0"/>
              </a:rPr>
              <a:t>Segmentation</a:t>
            </a:r>
            <a:r>
              <a:rPr lang="en-US" sz="2200" dirty="0">
                <a:latin typeface="Times New Roman" pitchFamily="18" charset="0"/>
                <a:cs typeface="Times New Roman" pitchFamily="18" charset="0"/>
              </a:rPr>
              <a:t> (of a network not a frame)</a:t>
            </a:r>
          </a:p>
          <a:p>
            <a:pPr marL="1169988" lvl="2" indent="-342900" algn="just" eaLnBrk="0" hangingPunct="0">
              <a:lnSpc>
                <a:spcPct val="120000"/>
              </a:lnSpc>
              <a:spcBef>
                <a:spcPct val="20000"/>
              </a:spcBef>
              <a:buClr>
                <a:schemeClr val="tx2"/>
              </a:buClr>
              <a:buSzPct val="120000"/>
              <a:buFont typeface="Arial" panose="020B0604020202020204" pitchFamily="34" charset="0"/>
              <a:buChar char="•"/>
            </a:pPr>
            <a:r>
              <a:rPr lang="en-US" sz="2300" dirty="0">
                <a:latin typeface="Times New Roman" pitchFamily="18" charset="0"/>
                <a:cs typeface="Times New Roman" pitchFamily="18" charset="0"/>
              </a:rPr>
              <a:t>performance depends on the number of stations.</a:t>
            </a:r>
          </a:p>
          <a:p>
            <a:pPr marL="1169988" lvl="2" indent="-342900" algn="just" eaLnBrk="0" hangingPunct="0">
              <a:lnSpc>
                <a:spcPct val="120000"/>
              </a:lnSpc>
              <a:spcBef>
                <a:spcPct val="20000"/>
              </a:spcBef>
              <a:buClr>
                <a:schemeClr val="tx2"/>
              </a:buClr>
              <a:buSzPct val="120000"/>
              <a:buFont typeface="Arial" panose="020B0604020202020204" pitchFamily="34" charset="0"/>
              <a:buChar char="•"/>
            </a:pPr>
            <a:r>
              <a:rPr lang="en-US" sz="2300" dirty="0">
                <a:latin typeface="Times New Roman" pitchFamily="18" charset="0"/>
                <a:cs typeface="Times New Roman" pitchFamily="18" charset="0"/>
              </a:rPr>
              <a:t>the more stations we have the less will be the performance.</a:t>
            </a:r>
          </a:p>
          <a:p>
            <a:pPr marL="1169988" lvl="2" indent="-342900" algn="just" eaLnBrk="0" hangingPunct="0">
              <a:lnSpc>
                <a:spcPct val="120000"/>
              </a:lnSpc>
              <a:spcBef>
                <a:spcPct val="20000"/>
              </a:spcBef>
              <a:buClr>
                <a:schemeClr val="tx2"/>
              </a:buClr>
              <a:buSzPct val="120000"/>
              <a:buFont typeface="Arial" panose="020B0604020202020204" pitchFamily="34" charset="0"/>
              <a:buChar char="•"/>
            </a:pPr>
            <a:r>
              <a:rPr lang="en-US" sz="2300" dirty="0">
                <a:latin typeface="Times New Roman" pitchFamily="18" charset="0"/>
                <a:cs typeface="Times New Roman" pitchFamily="18" charset="0"/>
              </a:rPr>
              <a:t>when a lot of stations have data to transmit, the network gets congested, and many collisions occur </a:t>
            </a:r>
          </a:p>
          <a:p>
            <a:pPr marL="1169988" lvl="2" indent="-342900" algn="just" eaLnBrk="0" hangingPunct="0">
              <a:lnSpc>
                <a:spcPct val="120000"/>
              </a:lnSpc>
              <a:spcBef>
                <a:spcPct val="20000"/>
              </a:spcBef>
              <a:buClr>
                <a:schemeClr val="tx2"/>
              </a:buClr>
              <a:buSzPct val="120000"/>
              <a:buFont typeface="Arial" panose="020B0604020202020204" pitchFamily="34" charset="0"/>
              <a:buChar char="•"/>
            </a:pPr>
            <a:r>
              <a:rPr lang="en-US" sz="2300" dirty="0">
                <a:latin typeface="Times New Roman" pitchFamily="18" charset="0"/>
                <a:cs typeface="Times New Roman" pitchFamily="18" charset="0"/>
              </a:rPr>
              <a:t>in a network with severe congestion, there may actually be more collisions occurring on the network than data being transmitted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306E0-F468-4C4F-969D-DF697466E93F}"/>
              </a:ext>
            </a:extLst>
          </p:cNvPr>
          <p:cNvSpPr>
            <a:spLocks noGrp="1"/>
          </p:cNvSpPr>
          <p:nvPr>
            <p:ph idx="1"/>
          </p:nvPr>
        </p:nvSpPr>
        <p:spPr>
          <a:xfrm>
            <a:off x="228600" y="304800"/>
            <a:ext cx="8686800" cy="6019800"/>
          </a:xfrm>
        </p:spPr>
        <p:txBody>
          <a:bodyPr/>
          <a:lstStyle/>
          <a:p>
            <a:pPr marL="1169988" lvl="2" indent="-342900" eaLnBrk="0" hangingPunct="0">
              <a:lnSpc>
                <a:spcPct val="120000"/>
              </a:lnSpc>
              <a:spcBef>
                <a:spcPts val="0"/>
              </a:spcBef>
              <a:buClr>
                <a:schemeClr val="tx2"/>
              </a:buClr>
              <a:buSzPct val="120000"/>
            </a:pPr>
            <a:r>
              <a:rPr lang="en-US" dirty="0"/>
              <a:t>Solution: </a:t>
            </a:r>
            <a:r>
              <a:rPr lang="en-US" b="1" dirty="0"/>
              <a:t>Segmentation</a:t>
            </a:r>
          </a:p>
          <a:p>
            <a:pPr marL="1558925" lvl="3" indent="-415925" eaLnBrk="0" hangingPunct="0">
              <a:lnSpc>
                <a:spcPct val="120000"/>
              </a:lnSpc>
              <a:spcBef>
                <a:spcPts val="0"/>
              </a:spcBef>
              <a:buClr>
                <a:schemeClr val="tx2"/>
              </a:buClr>
              <a:buSzPct val="120000"/>
              <a:buFont typeface="Times New Roman" panose="02020603050405020304" pitchFamily="18" charset="0"/>
              <a:buChar char="₋"/>
            </a:pPr>
            <a:r>
              <a:rPr lang="en-US" dirty="0"/>
              <a:t>the process of splitting a large Ethernet network into two or more segments linked by routers</a:t>
            </a:r>
          </a:p>
          <a:p>
            <a:pPr marL="1558925" lvl="3" indent="-415925" eaLnBrk="0" hangingPunct="0">
              <a:lnSpc>
                <a:spcPct val="120000"/>
              </a:lnSpc>
              <a:spcBef>
                <a:spcPts val="0"/>
              </a:spcBef>
              <a:buClr>
                <a:schemeClr val="tx2"/>
              </a:buClr>
              <a:buSzPct val="120000"/>
              <a:buFont typeface="Times New Roman" panose="02020603050405020304" pitchFamily="18" charset="0"/>
              <a:buChar char="₋"/>
            </a:pPr>
            <a:r>
              <a:rPr lang="en-US" dirty="0"/>
              <a:t>the resulting segments have fewer stations to contend with for access to the network</a:t>
            </a:r>
          </a:p>
          <a:p>
            <a:pPr marL="1558925" lvl="3" indent="-415925" eaLnBrk="0" hangingPunct="0">
              <a:lnSpc>
                <a:spcPct val="120000"/>
              </a:lnSpc>
              <a:spcBef>
                <a:spcPts val="0"/>
              </a:spcBef>
              <a:buClr>
                <a:schemeClr val="tx2"/>
              </a:buClr>
              <a:buSzPct val="120000"/>
              <a:buFont typeface="Times New Roman" panose="02020603050405020304" pitchFamily="18" charset="0"/>
              <a:buChar char="₋"/>
            </a:pPr>
            <a:r>
              <a:rPr lang="en-US" dirty="0"/>
              <a:t>the router transfers data from one segment to the other only when the destination for the data is on the other segment</a:t>
            </a:r>
          </a:p>
          <a:p>
            <a:pPr marL="1558925" lvl="3" indent="-415925" eaLnBrk="0" hangingPunct="0">
              <a:lnSpc>
                <a:spcPct val="120000"/>
              </a:lnSpc>
              <a:spcBef>
                <a:spcPts val="0"/>
              </a:spcBef>
              <a:buClr>
                <a:schemeClr val="tx2"/>
              </a:buClr>
              <a:buSzPct val="120000"/>
              <a:buFont typeface="Times New Roman" panose="02020603050405020304" pitchFamily="18" charset="0"/>
              <a:buChar char="₋"/>
            </a:pPr>
            <a:r>
              <a:rPr lang="en-US" dirty="0"/>
              <a:t>the rest of the network traffic stays within the segment where it belongs</a:t>
            </a:r>
          </a:p>
          <a:p>
            <a:pPr>
              <a:lnSpc>
                <a:spcPct val="120000"/>
              </a:lnSpc>
              <a:spcBef>
                <a:spcPts val="0"/>
              </a:spcBef>
            </a:pPr>
            <a:endParaRPr lang="en-US" dirty="0"/>
          </a:p>
        </p:txBody>
      </p:sp>
      <p:sp>
        <p:nvSpPr>
          <p:cNvPr id="4" name="Date Placeholder 3">
            <a:extLst>
              <a:ext uri="{FF2B5EF4-FFF2-40B4-BE49-F238E27FC236}">
                <a16:creationId xmlns:a16="http://schemas.microsoft.com/office/drawing/2014/main" id="{BCADD14D-3DB8-47BC-93D5-FBDD89A4571C}"/>
              </a:ext>
            </a:extLst>
          </p:cNvPr>
          <p:cNvSpPr>
            <a:spLocks noGrp="1"/>
          </p:cNvSpPr>
          <p:nvPr>
            <p:ph type="dt" sz="half" idx="10"/>
          </p:nvPr>
        </p:nvSpPr>
        <p:spPr/>
        <p:txBody>
          <a:bodyPr/>
          <a:lstStyle/>
          <a:p>
            <a:fld id="{311E2454-F23E-4D28-9E15-0A339DB9BF48}" type="datetime1">
              <a:rPr lang="en-US" smtClean="0"/>
              <a:pPr/>
              <a:t>5/28/2019</a:t>
            </a:fld>
            <a:endParaRPr lang="en-US"/>
          </a:p>
        </p:txBody>
      </p:sp>
      <p:sp>
        <p:nvSpPr>
          <p:cNvPr id="5" name="Slide Number Placeholder 4">
            <a:extLst>
              <a:ext uri="{FF2B5EF4-FFF2-40B4-BE49-F238E27FC236}">
                <a16:creationId xmlns:a16="http://schemas.microsoft.com/office/drawing/2014/main" id="{D90C8443-2C10-4F29-82CE-891A7CEB8AA3}"/>
              </a:ext>
            </a:extLst>
          </p:cNvPr>
          <p:cNvSpPr>
            <a:spLocks noGrp="1"/>
          </p:cNvSpPr>
          <p:nvPr>
            <p:ph type="sldNum" sz="quarter" idx="12"/>
          </p:nvPr>
        </p:nvSpPr>
        <p:spPr/>
        <p:txBody>
          <a:bodyPr/>
          <a:lstStyle/>
          <a:p>
            <a:fld id="{9D76907B-240E-41B5-B864-4BC76926F120}" type="slidenum">
              <a:rPr lang="en-US" smtClean="0"/>
              <a:pPr/>
              <a:t>25</a:t>
            </a:fld>
            <a:endParaRPr lang="en-US"/>
          </a:p>
        </p:txBody>
      </p:sp>
    </p:spTree>
    <p:extLst>
      <p:ext uri="{BB962C8B-B14F-4D97-AF65-F5344CB8AC3E}">
        <p14:creationId xmlns:p14="http://schemas.microsoft.com/office/powerpoint/2010/main" val="28424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63068BC-F619-4958-88CC-815BF53EAD25}" type="slidenum">
              <a:rPr lang="en-US"/>
              <a:pPr/>
              <a:t>26</a:t>
            </a:fld>
            <a:endParaRPr lang="en-US"/>
          </a:p>
        </p:txBody>
      </p:sp>
      <p:sp>
        <p:nvSpPr>
          <p:cNvPr id="53250" name="Rectangle 2"/>
          <p:cNvSpPr>
            <a:spLocks noChangeArrowheads="1"/>
          </p:cNvSpPr>
          <p:nvPr/>
        </p:nvSpPr>
        <p:spPr bwMode="auto">
          <a:xfrm>
            <a:off x="152400" y="152400"/>
            <a:ext cx="8686800" cy="4953000"/>
          </a:xfrm>
          <a:prstGeom prst="rect">
            <a:avLst/>
          </a:prstGeom>
          <a:noFill/>
          <a:ln w="9525">
            <a:noFill/>
            <a:miter lim="800000"/>
            <a:headEnd/>
            <a:tailEnd/>
          </a:ln>
          <a:effectLst/>
        </p:spPr>
        <p:txBody>
          <a:bodyPr/>
          <a:lstStyle/>
          <a:p>
            <a:pPr marL="457200" indent="-457200" algn="just" eaLnBrk="0" hangingPunct="0">
              <a:lnSpc>
                <a:spcPct val="120000"/>
              </a:lnSpc>
              <a:buClr>
                <a:schemeClr val="tx2"/>
              </a:buClr>
              <a:buFont typeface="+mj-lt"/>
              <a:buAutoNum type="arabicPeriod" startAt="2"/>
            </a:pPr>
            <a:r>
              <a:rPr lang="en-US" sz="2600" b="1" dirty="0">
                <a:latin typeface="Times New Roman" pitchFamily="18" charset="0"/>
                <a:cs typeface="Times New Roman" pitchFamily="18" charset="0"/>
              </a:rPr>
              <a:t>Fast Ethernet (IEEE 802.3u)</a:t>
            </a:r>
          </a:p>
          <a:p>
            <a:pPr marL="1030287" lvl="2" indent="-342900" algn="just" eaLnBrk="0" hangingPunct="0">
              <a:lnSpc>
                <a:spcPct val="120000"/>
              </a:lnSpc>
              <a:buClr>
                <a:schemeClr val="tx2"/>
              </a:buClr>
              <a:buFont typeface="Times New Roman" panose="02020603050405020304" pitchFamily="18" charset="0"/>
              <a:buChar char="₋"/>
            </a:pPr>
            <a:r>
              <a:rPr lang="en-US" sz="2400" dirty="0">
                <a:latin typeface="Times New Roman" pitchFamily="18" charset="0"/>
                <a:cs typeface="Times New Roman" pitchFamily="18" charset="0"/>
              </a:rPr>
              <a:t>the need for a higher data rate resulted in the design of the Fast Ethernet protocol (100 Mbps)</a:t>
            </a:r>
          </a:p>
          <a:p>
            <a:pPr marL="1030287" lvl="2" indent="-342900" algn="just" eaLnBrk="0" hangingPunct="0">
              <a:lnSpc>
                <a:spcPct val="120000"/>
              </a:lnSpc>
              <a:buClr>
                <a:schemeClr val="tx2"/>
              </a:buClr>
              <a:buFont typeface="Times New Roman" panose="02020603050405020304" pitchFamily="18" charset="0"/>
              <a:buChar char="₋"/>
            </a:pPr>
            <a:r>
              <a:rPr lang="en-US" sz="2400" dirty="0">
                <a:latin typeface="Times New Roman" pitchFamily="18" charset="0"/>
                <a:cs typeface="Times New Roman" pitchFamily="18" charset="0"/>
              </a:rPr>
              <a:t>basic idea: keep all the old frame formats, interfaces, and procedural rules, but reduce the bit time from </a:t>
            </a:r>
            <a:r>
              <a:rPr lang="en-US" sz="2400" b="1" dirty="0">
                <a:latin typeface="Times New Roman" pitchFamily="18" charset="0"/>
                <a:cs typeface="Times New Roman" pitchFamily="18" charset="0"/>
              </a:rPr>
              <a:t>100 ns (10 Mbps) to 10 ns (100 Mbps)</a:t>
            </a:r>
          </a:p>
          <a:p>
            <a:pPr marL="1030287" lvl="2" indent="-342900" algn="just" eaLnBrk="0" hangingPunct="0">
              <a:lnSpc>
                <a:spcPct val="120000"/>
              </a:lnSpc>
              <a:buClr>
                <a:schemeClr val="tx2"/>
              </a:buClr>
              <a:buFont typeface="Times New Roman" panose="02020603050405020304" pitchFamily="18" charset="0"/>
              <a:buChar char="₋"/>
            </a:pPr>
            <a:r>
              <a:rPr lang="en-US" sz="2400" dirty="0">
                <a:latin typeface="Times New Roman" pitchFamily="18" charset="0"/>
                <a:cs typeface="Times New Roman" pitchFamily="18" charset="0"/>
              </a:rPr>
              <a:t>a new feature, called </a:t>
            </a:r>
            <a:r>
              <a:rPr lang="en-US" sz="2400" b="1" i="1" dirty="0">
                <a:latin typeface="Times New Roman" pitchFamily="18" charset="0"/>
                <a:cs typeface="Times New Roman" pitchFamily="18" charset="0"/>
              </a:rPr>
              <a:t>auto-negotiation</a:t>
            </a:r>
            <a:r>
              <a:rPr lang="en-US" sz="2400" dirty="0">
                <a:latin typeface="Times New Roman" pitchFamily="18" charset="0"/>
                <a:cs typeface="Times New Roman" pitchFamily="18" charset="0"/>
              </a:rPr>
              <a:t>, is added to allow</a:t>
            </a:r>
          </a:p>
          <a:p>
            <a:pPr marL="1384300" lvl="3" indent="-354013" algn="just" eaLnBrk="0" hangingPunct="0">
              <a:lnSpc>
                <a:spcPct val="120000"/>
              </a:lnSpc>
              <a:buClr>
                <a:schemeClr val="tx2"/>
              </a:buClr>
              <a:buFont typeface="Arial" panose="020B0604020202020204" pitchFamily="34" charset="0"/>
              <a:buChar char="•"/>
            </a:pPr>
            <a:r>
              <a:rPr lang="en-US" sz="2200" dirty="0">
                <a:latin typeface="Times New Roman" pitchFamily="18" charset="0"/>
                <a:cs typeface="Times New Roman" pitchFamily="18" charset="0"/>
              </a:rPr>
              <a:t>incompatible devices to communicate with one another, </a:t>
            </a:r>
          </a:p>
          <a:p>
            <a:pPr marL="1841500" lvl="4" indent="-354013" algn="just" eaLnBrk="0" hangingPunct="0">
              <a:lnSpc>
                <a:spcPct val="120000"/>
              </a:lnSpc>
              <a:buClr>
                <a:schemeClr val="tx2"/>
              </a:buClr>
              <a:buFont typeface="Arial" panose="020B0604020202020204" pitchFamily="34" charset="0"/>
              <a:buChar char="•"/>
            </a:pPr>
            <a:r>
              <a:rPr lang="en-US" sz="2200" dirty="0">
                <a:latin typeface="Times New Roman" pitchFamily="18" charset="0"/>
                <a:cs typeface="Times New Roman" pitchFamily="18" charset="0"/>
              </a:rPr>
              <a:t>e.g. one with 10 Mbps and one with 100 Mbps - backward compatibility)</a:t>
            </a:r>
          </a:p>
          <a:p>
            <a:pPr marL="1384300" lvl="3" indent="-354013" algn="just" eaLnBrk="0" hangingPunct="0">
              <a:lnSpc>
                <a:spcPct val="120000"/>
              </a:lnSpc>
              <a:buClr>
                <a:schemeClr val="tx2"/>
              </a:buClr>
              <a:buFont typeface="Arial" panose="020B0604020202020204" pitchFamily="34" charset="0"/>
              <a:buChar char="•"/>
            </a:pPr>
            <a:r>
              <a:rPr lang="en-US" sz="2200" dirty="0">
                <a:latin typeface="Times New Roman" pitchFamily="18" charset="0"/>
                <a:cs typeface="Times New Roman" pitchFamily="18" charset="0"/>
              </a:rPr>
              <a:t>one device to have multiple capabilities</a:t>
            </a:r>
          </a:p>
          <a:p>
            <a:pPr marL="1384300" lvl="3" indent="-354013" algn="just" eaLnBrk="0" hangingPunct="0">
              <a:lnSpc>
                <a:spcPct val="120000"/>
              </a:lnSpc>
              <a:buClr>
                <a:schemeClr val="tx2"/>
              </a:buClr>
              <a:buFont typeface="Arial" panose="020B0604020202020204" pitchFamily="34" charset="0"/>
              <a:buChar char="•"/>
            </a:pPr>
            <a:r>
              <a:rPr lang="en-US" sz="2200" dirty="0">
                <a:latin typeface="Times New Roman" pitchFamily="18" charset="0"/>
                <a:cs typeface="Times New Roman" pitchFamily="18" charset="0"/>
              </a:rPr>
              <a:t>a station to check a hub’s capabilities </a:t>
            </a:r>
          </a:p>
          <a:p>
            <a:pPr marL="1028700" lvl="2" indent="-341313" algn="just" eaLnBrk="0" hangingPunct="0">
              <a:lnSpc>
                <a:spcPct val="120000"/>
              </a:lnSpc>
              <a:buClr>
                <a:schemeClr val="tx2"/>
              </a:buClr>
              <a:buFont typeface="Wingdings" pitchFamily="2" charset="2"/>
              <a:buChar char="§"/>
            </a:pPr>
            <a:r>
              <a:rPr lang="en-US" sz="2200" dirty="0">
                <a:latin typeface="Times New Roman" pitchFamily="18" charset="0"/>
                <a:cs typeface="Times New Roman" pitchFamily="18" charset="0"/>
              </a:rPr>
              <a:t>the three most common kinds of Fast Ethernet cabling</a:t>
            </a:r>
          </a:p>
        </p:txBody>
      </p:sp>
      <p:pic>
        <p:nvPicPr>
          <p:cNvPr id="53251" name="Picture 3"/>
          <p:cNvPicPr>
            <a:picLocks noChangeAspect="1" noChangeArrowheads="1"/>
          </p:cNvPicPr>
          <p:nvPr/>
        </p:nvPicPr>
        <p:blipFill>
          <a:blip r:embed="rId2"/>
          <a:srcRect/>
          <a:stretch>
            <a:fillRect/>
          </a:stretch>
        </p:blipFill>
        <p:spPr bwMode="auto">
          <a:xfrm>
            <a:off x="228600" y="5334000"/>
            <a:ext cx="8836025" cy="1524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18F67-38D2-4F1C-BDFC-6B0EBB4F1444}" type="slidenum">
              <a:rPr lang="en-US"/>
              <a:pPr/>
              <a:t>27</a:t>
            </a:fld>
            <a:endParaRPr lang="en-US"/>
          </a:p>
        </p:txBody>
      </p:sp>
      <p:sp>
        <p:nvSpPr>
          <p:cNvPr id="54274" name="Rectangle 2"/>
          <p:cNvSpPr>
            <a:spLocks noChangeArrowheads="1"/>
          </p:cNvSpPr>
          <p:nvPr/>
        </p:nvSpPr>
        <p:spPr bwMode="auto">
          <a:xfrm>
            <a:off x="304800" y="136525"/>
            <a:ext cx="8686800" cy="2835275"/>
          </a:xfrm>
          <a:prstGeom prst="rect">
            <a:avLst/>
          </a:prstGeom>
          <a:noFill/>
          <a:ln w="9525">
            <a:noFill/>
            <a:miter lim="800000"/>
            <a:headEnd/>
            <a:tailEnd/>
          </a:ln>
          <a:effectLst/>
        </p:spPr>
        <p:txBody>
          <a:bodyPr/>
          <a:lstStyle/>
          <a:p>
            <a:pPr marL="457200" indent="-457200" algn="just" eaLnBrk="0" hangingPunct="0">
              <a:lnSpc>
                <a:spcPct val="120000"/>
              </a:lnSpc>
              <a:buClr>
                <a:schemeClr val="tx2"/>
              </a:buClr>
              <a:buSzPct val="120000"/>
              <a:buFont typeface="+mj-lt"/>
              <a:buAutoNum type="arabicPeriod" startAt="3"/>
            </a:pPr>
            <a:r>
              <a:rPr lang="en-US" sz="2600" b="1" dirty="0">
                <a:latin typeface="Times New Roman" pitchFamily="18" charset="0"/>
                <a:cs typeface="Times New Roman" pitchFamily="18" charset="0"/>
              </a:rPr>
              <a:t>Gigabit Ethernet (IEEE 802.3z)</a:t>
            </a:r>
          </a:p>
          <a:p>
            <a:pPr marL="1042987" lvl="2" indent="-3429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recent need for an even higher data rate resulted in the design of the Gigabit Ethernet protocol (1000 Mbps)</a:t>
            </a:r>
          </a:p>
          <a:p>
            <a:pPr marL="1042987" lvl="2" indent="-3429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basic idea: make Ethernet go 10 times faster yet remain backward compatible with all existing Ethernet standards</a:t>
            </a:r>
          </a:p>
          <a:p>
            <a:pPr marL="1042987" lvl="2" indent="-3429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the four most common kinds of Gigabit Ethernet cabling</a:t>
            </a:r>
          </a:p>
          <a:p>
            <a:pPr marL="1028700" lvl="2" indent="-328613" algn="just" eaLnBrk="0" hangingPunct="0">
              <a:lnSpc>
                <a:spcPct val="120000"/>
              </a:lnSpc>
              <a:buClr>
                <a:schemeClr val="tx2"/>
              </a:buClr>
              <a:buSzPct val="120000"/>
              <a:buFont typeface="Wingdings" pitchFamily="2" charset="2"/>
              <a:buChar char="§"/>
            </a:pPr>
            <a:endParaRPr lang="en-US" sz="2200" dirty="0">
              <a:latin typeface="Times New Roman" pitchFamily="18" charset="0"/>
              <a:cs typeface="Times New Roman" pitchFamily="18" charset="0"/>
            </a:endParaRPr>
          </a:p>
        </p:txBody>
      </p:sp>
      <p:pic>
        <p:nvPicPr>
          <p:cNvPr id="54275" name="Picture 3"/>
          <p:cNvPicPr>
            <a:picLocks noChangeAspect="1" noChangeArrowheads="1"/>
          </p:cNvPicPr>
          <p:nvPr/>
        </p:nvPicPr>
        <p:blipFill>
          <a:blip r:embed="rId2"/>
          <a:srcRect/>
          <a:stretch>
            <a:fillRect/>
          </a:stretch>
        </p:blipFill>
        <p:spPr bwMode="auto">
          <a:xfrm>
            <a:off x="400050" y="2971800"/>
            <a:ext cx="8763000" cy="1752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86D-3B57-47A8-8A88-7C46351CE898}"/>
              </a:ext>
            </a:extLst>
          </p:cNvPr>
          <p:cNvSpPr>
            <a:spLocks noGrp="1"/>
          </p:cNvSpPr>
          <p:nvPr>
            <p:ph type="title"/>
          </p:nvPr>
        </p:nvSpPr>
        <p:spPr/>
        <p:txBody>
          <a:bodyPr>
            <a:normAutofit fontScale="90000"/>
          </a:bodyPr>
          <a:lstStyle/>
          <a:p>
            <a:endParaRPr lang="en-US"/>
          </a:p>
        </p:txBody>
      </p:sp>
      <p:pic>
        <p:nvPicPr>
          <p:cNvPr id="7" name="Content Placeholder 6">
            <a:extLst>
              <a:ext uri="{FF2B5EF4-FFF2-40B4-BE49-F238E27FC236}">
                <a16:creationId xmlns:a16="http://schemas.microsoft.com/office/drawing/2014/main" id="{36D9F5A8-BC82-44CA-869B-DF4CC8C80F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
        <p:nvSpPr>
          <p:cNvPr id="4" name="Date Placeholder 3">
            <a:extLst>
              <a:ext uri="{FF2B5EF4-FFF2-40B4-BE49-F238E27FC236}">
                <a16:creationId xmlns:a16="http://schemas.microsoft.com/office/drawing/2014/main" id="{43424172-F8C3-4E68-B9D4-B97433FE26D0}"/>
              </a:ext>
            </a:extLst>
          </p:cNvPr>
          <p:cNvSpPr>
            <a:spLocks noGrp="1"/>
          </p:cNvSpPr>
          <p:nvPr>
            <p:ph type="dt" sz="half" idx="10"/>
          </p:nvPr>
        </p:nvSpPr>
        <p:spPr/>
        <p:txBody>
          <a:bodyPr/>
          <a:lstStyle/>
          <a:p>
            <a:fld id="{311E2454-F23E-4D28-9E15-0A339DB9BF48}" type="datetime1">
              <a:rPr lang="en-US" smtClean="0"/>
              <a:pPr/>
              <a:t>5/29/2019</a:t>
            </a:fld>
            <a:endParaRPr lang="en-US"/>
          </a:p>
        </p:txBody>
      </p:sp>
      <p:sp>
        <p:nvSpPr>
          <p:cNvPr id="5" name="Slide Number Placeholder 4">
            <a:extLst>
              <a:ext uri="{FF2B5EF4-FFF2-40B4-BE49-F238E27FC236}">
                <a16:creationId xmlns:a16="http://schemas.microsoft.com/office/drawing/2014/main" id="{073FA58E-BAEE-4656-A357-D2D79D301DB4}"/>
              </a:ext>
            </a:extLst>
          </p:cNvPr>
          <p:cNvSpPr>
            <a:spLocks noGrp="1"/>
          </p:cNvSpPr>
          <p:nvPr>
            <p:ph type="sldNum" sz="quarter" idx="12"/>
          </p:nvPr>
        </p:nvSpPr>
        <p:spPr/>
        <p:txBody>
          <a:bodyPr/>
          <a:lstStyle/>
          <a:p>
            <a:fld id="{9D76907B-240E-41B5-B864-4BC76926F120}" type="slidenum">
              <a:rPr lang="en-US" smtClean="0"/>
              <a:pPr/>
              <a:t>28</a:t>
            </a:fld>
            <a:endParaRPr lang="en-US"/>
          </a:p>
        </p:txBody>
      </p:sp>
    </p:spTree>
    <p:extLst>
      <p:ext uri="{BB962C8B-B14F-4D97-AF65-F5344CB8AC3E}">
        <p14:creationId xmlns:p14="http://schemas.microsoft.com/office/powerpoint/2010/main" val="2569025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B4B7FAD7-4253-435A-A791-3B097CA3A99E}" type="slidenum">
              <a:rPr lang="en-US"/>
              <a:pPr/>
              <a:t>29</a:t>
            </a:fld>
            <a:endParaRPr lang="en-US"/>
          </a:p>
        </p:txBody>
      </p:sp>
      <p:sp>
        <p:nvSpPr>
          <p:cNvPr id="55298" name="Rectangle 2"/>
          <p:cNvSpPr>
            <a:spLocks noChangeArrowheads="1"/>
          </p:cNvSpPr>
          <p:nvPr/>
        </p:nvSpPr>
        <p:spPr bwMode="auto">
          <a:xfrm>
            <a:off x="304800" y="584775"/>
            <a:ext cx="8686800" cy="4368225"/>
          </a:xfrm>
          <a:prstGeom prst="rect">
            <a:avLst/>
          </a:prstGeom>
          <a:noFill/>
          <a:ln w="9525">
            <a:noFill/>
            <a:miter lim="800000"/>
            <a:headEnd/>
            <a:tailEnd/>
          </a:ln>
          <a:effectLst/>
        </p:spPr>
        <p:txBody>
          <a:bodyPr/>
          <a:lstStyle/>
          <a:p>
            <a:pPr marL="342900"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proposed by </a:t>
            </a:r>
            <a:r>
              <a:rPr lang="en-US" sz="2600" b="1" i="1" dirty="0">
                <a:latin typeface="Times New Roman" pitchFamily="18" charset="0"/>
                <a:cs typeface="Times New Roman" pitchFamily="18" charset="0"/>
              </a:rPr>
              <a:t>General Motors</a:t>
            </a:r>
          </a:p>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the stations on the bus form a logical ring, </a:t>
            </a:r>
          </a:p>
          <a:p>
            <a:pPr marL="800100" lvl="2" indent="-342900" algn="just" eaLnBrk="0" hangingPunct="0">
              <a:lnSpc>
                <a:spcPct val="120000"/>
              </a:lnSpc>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i.e., the stations are assigned logical positions in an ordered sequence, with the last member followed by the first</a:t>
            </a:r>
          </a:p>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the physical ordering of the stations on the bus is irrelevant and independent of the logical ordering; </a:t>
            </a:r>
          </a:p>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it has ring logical topology and  bus physical topology</a:t>
            </a:r>
          </a:p>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it uses </a:t>
            </a:r>
            <a:r>
              <a:rPr lang="en-US" sz="2600" b="1" i="1" dirty="0">
                <a:latin typeface="Times New Roman" pitchFamily="18" charset="0"/>
                <a:cs typeface="Times New Roman" pitchFamily="18" charset="0"/>
              </a:rPr>
              <a:t>token passing </a:t>
            </a:r>
            <a:r>
              <a:rPr lang="en-US" sz="2600" dirty="0">
                <a:latin typeface="Times New Roman" pitchFamily="18" charset="0"/>
                <a:cs typeface="Times New Roman" pitchFamily="18" charset="0"/>
              </a:rPr>
              <a:t>medium access control protocol</a:t>
            </a:r>
          </a:p>
        </p:txBody>
      </p:sp>
      <p:sp>
        <p:nvSpPr>
          <p:cNvPr id="4" name="Rectangle 3">
            <a:extLst>
              <a:ext uri="{FF2B5EF4-FFF2-40B4-BE49-F238E27FC236}">
                <a16:creationId xmlns:a16="http://schemas.microsoft.com/office/drawing/2014/main" id="{540DE212-FD53-4074-B8B7-F9D939077AD6}"/>
              </a:ext>
            </a:extLst>
          </p:cNvPr>
          <p:cNvSpPr/>
          <p:nvPr/>
        </p:nvSpPr>
        <p:spPr>
          <a:xfrm>
            <a:off x="381000" y="0"/>
            <a:ext cx="8534400" cy="584775"/>
          </a:xfrm>
          <a:prstGeom prst="rect">
            <a:avLst/>
          </a:prstGeom>
        </p:spPr>
        <p:txBody>
          <a:bodyPr wrap="square">
            <a:spAutoFit/>
          </a:bodyPr>
          <a:lstStyle/>
          <a:p>
            <a:pPr algn="ctr"/>
            <a:r>
              <a:rPr lang="en-US" sz="3200" b="1" dirty="0">
                <a:latin typeface="Times New Roman" pitchFamily="18" charset="0"/>
                <a:cs typeface="Times New Roman" pitchFamily="18" charset="0"/>
              </a:rPr>
              <a:t>Token Bus (IEEE 802.4)</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96000"/>
          </a:xfrm>
        </p:spPr>
        <p:txBody>
          <a:bodyPr/>
          <a:lstStyle/>
          <a:p>
            <a:pPr>
              <a:lnSpc>
                <a:spcPct val="120000"/>
              </a:lnSpc>
              <a:spcBef>
                <a:spcPts val="0"/>
              </a:spcBef>
            </a:pPr>
            <a:r>
              <a:rPr lang="en-US" dirty="0"/>
              <a:t>In OSI terms, </a:t>
            </a:r>
            <a:r>
              <a:rPr lang="en-US" dirty="0">
                <a:solidFill>
                  <a:srgbClr val="FF0000"/>
                </a:solidFill>
              </a:rPr>
              <a:t>higher layer protocols</a:t>
            </a:r>
            <a:r>
              <a:rPr lang="en-US" dirty="0"/>
              <a:t> (layer 3 or 4 and above) are </a:t>
            </a:r>
            <a:r>
              <a:rPr lang="en-US" dirty="0">
                <a:solidFill>
                  <a:srgbClr val="FF0000"/>
                </a:solidFill>
              </a:rPr>
              <a:t>independent of network architecture</a:t>
            </a:r>
            <a:r>
              <a:rPr lang="en-US" dirty="0"/>
              <a:t> and are applicable to LANs, MANs, and WANs</a:t>
            </a:r>
          </a:p>
          <a:p>
            <a:pPr>
              <a:lnSpc>
                <a:spcPct val="120000"/>
              </a:lnSpc>
              <a:spcBef>
                <a:spcPts val="0"/>
              </a:spcBef>
            </a:pPr>
            <a:r>
              <a:rPr lang="en-US" dirty="0"/>
              <a:t>LAN protocols is concerned principally with lower layers (Layer 1 and 2) of the OSI model</a:t>
            </a:r>
          </a:p>
          <a:p>
            <a:pPr>
              <a:lnSpc>
                <a:spcPct val="120000"/>
              </a:lnSpc>
              <a:spcBef>
                <a:spcPts val="0"/>
              </a:spcBef>
            </a:pPr>
            <a:r>
              <a:rPr lang="en-US" b="1" dirty="0"/>
              <a:t>IEEE 802 reference model</a:t>
            </a:r>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3</a:t>
            </a:fld>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3"/>
          <a:srcRect r="37778"/>
          <a:stretch>
            <a:fillRect/>
          </a:stretch>
        </p:blipFill>
        <p:spPr bwMode="auto">
          <a:xfrm>
            <a:off x="1524000" y="3081454"/>
            <a:ext cx="6629400" cy="3547946"/>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154C33B2-5DD4-4CC3-94B3-68035789397C}" type="slidenum">
              <a:rPr lang="en-US"/>
              <a:pPr/>
              <a:t>30</a:t>
            </a:fld>
            <a:endParaRPr lang="en-US"/>
          </a:p>
        </p:txBody>
      </p:sp>
      <p:sp>
        <p:nvSpPr>
          <p:cNvPr id="56322" name="Rectangle 2"/>
          <p:cNvSpPr>
            <a:spLocks noChangeArrowheads="1"/>
          </p:cNvSpPr>
          <p:nvPr/>
        </p:nvSpPr>
        <p:spPr bwMode="auto">
          <a:xfrm>
            <a:off x="228600" y="1861393"/>
            <a:ext cx="8686800" cy="4463207"/>
          </a:xfrm>
          <a:prstGeom prst="rect">
            <a:avLst/>
          </a:prstGeom>
          <a:noFill/>
          <a:ln w="9525">
            <a:noFill/>
            <a:miter lim="800000"/>
            <a:headEnd/>
            <a:tailEnd/>
          </a:ln>
          <a:effectLst/>
        </p:spPr>
        <p:txBody>
          <a:bodyPr/>
          <a:lstStyle/>
          <a:p>
            <a:pPr marL="342900" lvl="1" indent="-342900" algn="just" eaLnBrk="0" hangingPunct="0">
              <a:lnSpc>
                <a:spcPct val="95000"/>
              </a:lnSpc>
              <a:spcBef>
                <a:spcPct val="20000"/>
              </a:spcBef>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in the example, stations 60, 50, 30, and 10, in that order, are part of the logical ring</a:t>
            </a:r>
          </a:p>
          <a:p>
            <a:pPr marL="914400" lvl="3" indent="-457200" algn="just" eaLnBrk="0" hangingPunct="0">
              <a:lnSpc>
                <a:spcPct val="95000"/>
              </a:lnSpc>
              <a:spcBef>
                <a:spcPct val="20000"/>
              </a:spcBef>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station 60 passes the token to 50, which in turn passes it to 30, then to 10, then back to 60;</a:t>
            </a:r>
          </a:p>
          <a:p>
            <a:pPr marL="914400" lvl="3" indent="-457200" algn="just" eaLnBrk="0" hangingPunct="0">
              <a:lnSpc>
                <a:spcPct val="95000"/>
              </a:lnSpc>
              <a:spcBef>
                <a:spcPct val="20000"/>
              </a:spcBef>
              <a:buClr>
                <a:schemeClr val="tx2"/>
              </a:buClr>
              <a:buSzPct val="120000"/>
              <a:buFont typeface="Times New Roman" panose="02020603050405020304" pitchFamily="18" charset="0"/>
              <a:buChar char="₋"/>
            </a:pPr>
            <a:r>
              <a:rPr lang="en-US" sz="2400" dirty="0">
                <a:latin typeface="Times New Roman" pitchFamily="18" charset="0"/>
                <a:cs typeface="Times New Roman" pitchFamily="18" charset="0"/>
              </a:rPr>
              <a:t>stations 20 and 40 are not part of the logical ring</a:t>
            </a:r>
          </a:p>
          <a:p>
            <a:pPr marL="342900" lvl="2" indent="-342900" algn="just" eaLnBrk="0" hangingPunct="0">
              <a:lnSpc>
                <a:spcPct val="95000"/>
              </a:lnSpc>
              <a:spcBef>
                <a:spcPct val="20000"/>
              </a:spcBef>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each participating station knows the address of its predecessor and successor </a:t>
            </a:r>
          </a:p>
          <a:p>
            <a:pPr marL="342900" lvl="2" indent="-342900" algn="just" eaLnBrk="0" hangingPunct="0">
              <a:lnSpc>
                <a:spcPct val="95000"/>
              </a:lnSpc>
              <a:spcBef>
                <a:spcPct val="20000"/>
              </a:spcBef>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the logical ring is created and maintained dynamically in such a way that the stations are logically ordered in numerically descending order of MAC address, except that the station with the lowest address is followed by the station with the highest address</a:t>
            </a:r>
          </a:p>
          <a:p>
            <a:pPr marL="342900" lvl="2" indent="-342900" algn="just" eaLnBrk="0" hangingPunct="0">
              <a:lnSpc>
                <a:spcPct val="95000"/>
              </a:lnSpc>
              <a:spcBef>
                <a:spcPct val="20000"/>
              </a:spcBef>
              <a:buClr>
                <a:schemeClr val="tx2"/>
              </a:buClr>
              <a:buSzPct val="120000"/>
              <a:buFont typeface="Arial" panose="020B0604020202020204" pitchFamily="34" charset="0"/>
              <a:buChar char="•"/>
            </a:pPr>
            <a:endParaRPr lang="en-US" sz="2200" dirty="0">
              <a:latin typeface="Times New Roman" pitchFamily="18" charset="0"/>
              <a:cs typeface="Times New Roman" pitchFamily="18" charset="0"/>
            </a:endParaRPr>
          </a:p>
        </p:txBody>
      </p:sp>
      <p:grpSp>
        <p:nvGrpSpPr>
          <p:cNvPr id="5" name="Group 4">
            <a:extLst>
              <a:ext uri="{FF2B5EF4-FFF2-40B4-BE49-F238E27FC236}">
                <a16:creationId xmlns:a16="http://schemas.microsoft.com/office/drawing/2014/main" id="{EB35B92E-3958-464A-8C3A-BBF3D2BE1E9E}"/>
              </a:ext>
            </a:extLst>
          </p:cNvPr>
          <p:cNvGrpSpPr/>
          <p:nvPr/>
        </p:nvGrpSpPr>
        <p:grpSpPr>
          <a:xfrm>
            <a:off x="991227" y="381000"/>
            <a:ext cx="7466973" cy="1213200"/>
            <a:chOff x="1974017" y="482844"/>
            <a:chExt cx="7017583" cy="861077"/>
          </a:xfrm>
        </p:grpSpPr>
        <p:sp>
          <p:nvSpPr>
            <p:cNvPr id="56325" name="Line 5"/>
            <p:cNvSpPr>
              <a:spLocks noChangeShapeType="1"/>
            </p:cNvSpPr>
            <p:nvPr/>
          </p:nvSpPr>
          <p:spPr bwMode="auto">
            <a:xfrm>
              <a:off x="1974017" y="545356"/>
              <a:ext cx="7017583" cy="0"/>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26" name="Line 6"/>
            <p:cNvSpPr>
              <a:spLocks noChangeShapeType="1"/>
            </p:cNvSpPr>
            <p:nvPr/>
          </p:nvSpPr>
          <p:spPr bwMode="auto">
            <a:xfrm>
              <a:off x="2736798" y="545356"/>
              <a:ext cx="0" cy="316961"/>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27" name="Line 7"/>
            <p:cNvSpPr>
              <a:spLocks noChangeShapeType="1"/>
            </p:cNvSpPr>
            <p:nvPr/>
          </p:nvSpPr>
          <p:spPr bwMode="auto">
            <a:xfrm>
              <a:off x="3808929" y="552400"/>
              <a:ext cx="0" cy="316961"/>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28" name="Line 8"/>
            <p:cNvSpPr>
              <a:spLocks noChangeShapeType="1"/>
            </p:cNvSpPr>
            <p:nvPr/>
          </p:nvSpPr>
          <p:spPr bwMode="auto">
            <a:xfrm>
              <a:off x="4876822" y="552400"/>
              <a:ext cx="0" cy="316961"/>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29" name="Line 9"/>
            <p:cNvSpPr>
              <a:spLocks noChangeShapeType="1"/>
            </p:cNvSpPr>
            <p:nvPr/>
          </p:nvSpPr>
          <p:spPr bwMode="auto">
            <a:xfrm>
              <a:off x="6097271" y="552400"/>
              <a:ext cx="0" cy="316961"/>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30" name="Line 10"/>
            <p:cNvSpPr>
              <a:spLocks noChangeShapeType="1"/>
            </p:cNvSpPr>
            <p:nvPr/>
          </p:nvSpPr>
          <p:spPr bwMode="auto">
            <a:xfrm>
              <a:off x="1974017" y="482844"/>
              <a:ext cx="0" cy="158480"/>
            </a:xfrm>
            <a:prstGeom prst="line">
              <a:avLst/>
            </a:prstGeom>
            <a:noFill/>
            <a:ln w="12700">
              <a:solidFill>
                <a:schemeClr val="bg2"/>
              </a:solidFill>
              <a:round/>
              <a:headEnd/>
              <a:tailEnd/>
            </a:ln>
          </p:spPr>
          <p:txBody>
            <a:bodyPr/>
            <a:lstStyle/>
            <a:p>
              <a:endParaRPr lang="en-US"/>
            </a:p>
          </p:txBody>
        </p:sp>
        <p:sp>
          <p:nvSpPr>
            <p:cNvPr id="56331" name="Line 11"/>
            <p:cNvSpPr>
              <a:spLocks noChangeShapeType="1"/>
            </p:cNvSpPr>
            <p:nvPr/>
          </p:nvSpPr>
          <p:spPr bwMode="auto">
            <a:xfrm>
              <a:off x="8991600" y="482844"/>
              <a:ext cx="0" cy="158480"/>
            </a:xfrm>
            <a:prstGeom prst="line">
              <a:avLst/>
            </a:prstGeom>
            <a:noFill/>
            <a:ln w="12700">
              <a:solidFill>
                <a:schemeClr val="bg2"/>
              </a:solidFill>
              <a:round/>
              <a:headEnd/>
              <a:tailEnd/>
            </a:ln>
          </p:spPr>
          <p:txBody>
            <a:bodyPr/>
            <a:lstStyle/>
            <a:p>
              <a:endParaRPr lang="en-US"/>
            </a:p>
          </p:txBody>
        </p:sp>
        <p:sp>
          <p:nvSpPr>
            <p:cNvPr id="56332" name="Text Box 12"/>
            <p:cNvSpPr txBox="1">
              <a:spLocks noChangeArrowheads="1"/>
            </p:cNvSpPr>
            <p:nvPr/>
          </p:nvSpPr>
          <p:spPr bwMode="auto">
            <a:xfrm>
              <a:off x="2431686" y="868480"/>
              <a:ext cx="610224" cy="475441"/>
            </a:xfrm>
            <a:prstGeom prst="rect">
              <a:avLst/>
            </a:prstGeom>
            <a:solidFill>
              <a:srgbClr val="0000FF"/>
            </a:solidFill>
            <a:ln w="12700" algn="ctr">
              <a:solidFill>
                <a:schemeClr val="bg2"/>
              </a:solidFill>
              <a:miter lim="800000"/>
              <a:headEnd/>
              <a:tailEnd/>
            </a:ln>
            <a:effectLst/>
          </p:spPr>
          <p:txBody>
            <a:bodyPr/>
            <a:lstStyle/>
            <a:p>
              <a:pPr algn="ctr" eaLnBrk="0" hangingPunct="0"/>
              <a:r>
                <a:rPr lang="en-US" sz="2000">
                  <a:latin typeface="Times New Roman" pitchFamily="18" charset="0"/>
                </a:rPr>
                <a:t>10</a:t>
              </a:r>
            </a:p>
          </p:txBody>
        </p:sp>
        <p:sp>
          <p:nvSpPr>
            <p:cNvPr id="56333" name="Text Box 13"/>
            <p:cNvSpPr txBox="1">
              <a:spLocks noChangeArrowheads="1"/>
            </p:cNvSpPr>
            <p:nvPr/>
          </p:nvSpPr>
          <p:spPr bwMode="auto">
            <a:xfrm>
              <a:off x="3499579" y="868480"/>
              <a:ext cx="610224" cy="475441"/>
            </a:xfrm>
            <a:prstGeom prst="rect">
              <a:avLst/>
            </a:prstGeom>
            <a:solidFill>
              <a:schemeClr val="bg2"/>
            </a:solidFill>
            <a:ln w="12700" algn="ctr">
              <a:solidFill>
                <a:schemeClr val="bg2"/>
              </a:solidFill>
              <a:miter lim="800000"/>
              <a:headEnd/>
              <a:tailEnd/>
            </a:ln>
            <a:effectLst/>
          </p:spPr>
          <p:txBody>
            <a:bodyPr/>
            <a:lstStyle/>
            <a:p>
              <a:pPr algn="ctr" eaLnBrk="0" hangingPunct="0"/>
              <a:r>
                <a:rPr lang="en-US" sz="2000">
                  <a:latin typeface="Times New Roman" pitchFamily="18" charset="0"/>
                </a:rPr>
                <a:t>20</a:t>
              </a:r>
            </a:p>
          </p:txBody>
        </p:sp>
        <p:sp>
          <p:nvSpPr>
            <p:cNvPr id="56334" name="Text Box 14"/>
            <p:cNvSpPr txBox="1">
              <a:spLocks noChangeArrowheads="1"/>
            </p:cNvSpPr>
            <p:nvPr/>
          </p:nvSpPr>
          <p:spPr bwMode="auto">
            <a:xfrm>
              <a:off x="4567472" y="868480"/>
              <a:ext cx="610224" cy="475441"/>
            </a:xfrm>
            <a:prstGeom prst="rect">
              <a:avLst/>
            </a:prstGeom>
            <a:solidFill>
              <a:srgbClr val="0000FF"/>
            </a:solidFill>
            <a:ln w="12700" algn="ctr">
              <a:solidFill>
                <a:schemeClr val="bg2"/>
              </a:solidFill>
              <a:miter lim="800000"/>
              <a:headEnd/>
              <a:tailEnd/>
            </a:ln>
            <a:effectLst/>
          </p:spPr>
          <p:txBody>
            <a:bodyPr/>
            <a:lstStyle/>
            <a:p>
              <a:pPr algn="ctr" eaLnBrk="0" hangingPunct="0"/>
              <a:r>
                <a:rPr lang="en-US" sz="2000" dirty="0">
                  <a:latin typeface="Times New Roman" pitchFamily="18" charset="0"/>
                </a:rPr>
                <a:t>30</a:t>
              </a:r>
            </a:p>
          </p:txBody>
        </p:sp>
        <p:sp>
          <p:nvSpPr>
            <p:cNvPr id="56335" name="Text Box 15"/>
            <p:cNvSpPr txBox="1">
              <a:spLocks noChangeArrowheads="1"/>
            </p:cNvSpPr>
            <p:nvPr/>
          </p:nvSpPr>
          <p:spPr bwMode="auto">
            <a:xfrm>
              <a:off x="5787921" y="868480"/>
              <a:ext cx="610224" cy="475441"/>
            </a:xfrm>
            <a:prstGeom prst="rect">
              <a:avLst/>
            </a:prstGeom>
            <a:solidFill>
              <a:schemeClr val="bg2"/>
            </a:solidFill>
            <a:ln w="12700" algn="ctr">
              <a:solidFill>
                <a:schemeClr val="bg2"/>
              </a:solidFill>
              <a:miter lim="800000"/>
              <a:headEnd/>
              <a:tailEnd/>
            </a:ln>
            <a:effectLst/>
          </p:spPr>
          <p:txBody>
            <a:bodyPr/>
            <a:lstStyle/>
            <a:p>
              <a:pPr algn="ctr" eaLnBrk="0" hangingPunct="0"/>
              <a:r>
                <a:rPr lang="en-US" sz="2000">
                  <a:latin typeface="Times New Roman" pitchFamily="18" charset="0"/>
                </a:rPr>
                <a:t>40</a:t>
              </a:r>
            </a:p>
          </p:txBody>
        </p:sp>
        <p:sp>
          <p:nvSpPr>
            <p:cNvPr id="56336" name="Text Box 16"/>
            <p:cNvSpPr txBox="1">
              <a:spLocks noChangeArrowheads="1"/>
            </p:cNvSpPr>
            <p:nvPr/>
          </p:nvSpPr>
          <p:spPr bwMode="auto">
            <a:xfrm>
              <a:off x="7008370" y="868480"/>
              <a:ext cx="610224" cy="475441"/>
            </a:xfrm>
            <a:prstGeom prst="rect">
              <a:avLst/>
            </a:prstGeom>
            <a:solidFill>
              <a:srgbClr val="0000FF"/>
            </a:solidFill>
            <a:ln w="12700" algn="ctr">
              <a:solidFill>
                <a:schemeClr val="bg2"/>
              </a:solidFill>
              <a:miter lim="800000"/>
              <a:headEnd/>
              <a:tailEnd/>
            </a:ln>
            <a:effectLst/>
          </p:spPr>
          <p:txBody>
            <a:bodyPr/>
            <a:lstStyle/>
            <a:p>
              <a:pPr algn="ctr" eaLnBrk="0" hangingPunct="0"/>
              <a:r>
                <a:rPr lang="en-US" sz="2000">
                  <a:latin typeface="Times New Roman" pitchFamily="18" charset="0"/>
                </a:rPr>
                <a:t>50</a:t>
              </a:r>
            </a:p>
          </p:txBody>
        </p:sp>
        <p:sp>
          <p:nvSpPr>
            <p:cNvPr id="56337" name="Line 17"/>
            <p:cNvSpPr>
              <a:spLocks noChangeShapeType="1"/>
            </p:cNvSpPr>
            <p:nvPr/>
          </p:nvSpPr>
          <p:spPr bwMode="auto">
            <a:xfrm>
              <a:off x="7317720" y="552400"/>
              <a:ext cx="0" cy="316961"/>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38" name="Line 18"/>
            <p:cNvSpPr>
              <a:spLocks noChangeShapeType="1"/>
            </p:cNvSpPr>
            <p:nvPr/>
          </p:nvSpPr>
          <p:spPr bwMode="auto">
            <a:xfrm>
              <a:off x="8385614" y="552400"/>
              <a:ext cx="0" cy="316961"/>
            </a:xfrm>
            <a:prstGeom prst="line">
              <a:avLst/>
            </a:prstGeom>
            <a:ln w="19050">
              <a:solidFill>
                <a:schemeClr val="tx1"/>
              </a:solidFill>
              <a:headEnd/>
              <a:tailEnd/>
            </a:ln>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56339" name="Text Box 19"/>
            <p:cNvSpPr txBox="1">
              <a:spLocks noChangeArrowheads="1"/>
            </p:cNvSpPr>
            <p:nvPr/>
          </p:nvSpPr>
          <p:spPr bwMode="auto">
            <a:xfrm>
              <a:off x="8076263" y="868480"/>
              <a:ext cx="610224" cy="475441"/>
            </a:xfrm>
            <a:prstGeom prst="rect">
              <a:avLst/>
            </a:prstGeom>
            <a:solidFill>
              <a:srgbClr val="0000FF"/>
            </a:solidFill>
            <a:ln w="12700" algn="ctr">
              <a:solidFill>
                <a:schemeClr val="bg2"/>
              </a:solidFill>
              <a:miter lim="800000"/>
              <a:headEnd/>
              <a:tailEnd/>
            </a:ln>
            <a:effectLst/>
          </p:spPr>
          <p:txBody>
            <a:bodyPr/>
            <a:lstStyle/>
            <a:p>
              <a:pPr algn="ctr" eaLnBrk="0" hangingPunct="0"/>
              <a:r>
                <a:rPr lang="en-US" sz="2000">
                  <a:latin typeface="Times New Roman" pitchFamily="18" charset="0"/>
                </a:rPr>
                <a:t>60</a:t>
              </a:r>
            </a:p>
          </p:txBody>
        </p:sp>
      </p:grpSp>
      <p:sp>
        <p:nvSpPr>
          <p:cNvPr id="56340" name="Line 20"/>
          <p:cNvSpPr>
            <a:spLocks noChangeShapeType="1"/>
          </p:cNvSpPr>
          <p:nvPr/>
        </p:nvSpPr>
        <p:spPr bwMode="auto">
          <a:xfrm>
            <a:off x="4414915" y="311157"/>
            <a:ext cx="1830674" cy="0"/>
          </a:xfrm>
          <a:prstGeom prst="line">
            <a:avLst/>
          </a:prstGeom>
          <a:noFill/>
          <a:ln w="12700">
            <a:solidFill>
              <a:schemeClr val="bg2"/>
            </a:solidFill>
            <a:prstDash val="dash"/>
            <a:round/>
            <a:headEnd type="triangle" w="med" len="med"/>
            <a:tailEnd type="triangle" w="med" len="med"/>
          </a:ln>
        </p:spPr>
        <p:txBody>
          <a:bodyPr/>
          <a:lstStyle/>
          <a:p>
            <a:endParaRPr lang="en-US"/>
          </a:p>
        </p:txBody>
      </p:sp>
      <p:sp>
        <p:nvSpPr>
          <p:cNvPr id="56341" name="Line 21"/>
          <p:cNvSpPr>
            <a:spLocks noChangeShapeType="1"/>
          </p:cNvSpPr>
          <p:nvPr/>
        </p:nvSpPr>
        <p:spPr bwMode="auto">
          <a:xfrm>
            <a:off x="2736798" y="2286000"/>
            <a:ext cx="5797133" cy="0"/>
          </a:xfrm>
          <a:prstGeom prst="line">
            <a:avLst/>
          </a:prstGeom>
          <a:noFill/>
          <a:ln w="12700">
            <a:solidFill>
              <a:schemeClr val="bg2"/>
            </a:solidFill>
            <a:prstDash val="dash"/>
            <a:round/>
            <a:headEnd/>
            <a:tailEnd/>
          </a:ln>
        </p:spPr>
        <p:txBody>
          <a:bodyPr/>
          <a:lstStyle/>
          <a:p>
            <a:endParaRPr lang="en-US"/>
          </a:p>
        </p:txBody>
      </p:sp>
      <p:sp>
        <p:nvSpPr>
          <p:cNvPr id="56342" name="Line 22"/>
          <p:cNvSpPr>
            <a:spLocks noChangeShapeType="1"/>
          </p:cNvSpPr>
          <p:nvPr/>
        </p:nvSpPr>
        <p:spPr bwMode="auto">
          <a:xfrm flipH="1" flipV="1">
            <a:off x="2736798" y="1439010"/>
            <a:ext cx="6780" cy="837305"/>
          </a:xfrm>
          <a:prstGeom prst="line">
            <a:avLst/>
          </a:prstGeom>
          <a:noFill/>
          <a:ln w="12700">
            <a:solidFill>
              <a:schemeClr val="bg2"/>
            </a:solidFill>
            <a:prstDash val="dash"/>
            <a:round/>
            <a:headEnd/>
            <a:tailEnd/>
          </a:ln>
        </p:spPr>
        <p:txBody>
          <a:bodyPr/>
          <a:lstStyle/>
          <a:p>
            <a:endParaRPr lang="en-US"/>
          </a:p>
        </p:txBody>
      </p:sp>
      <p:sp>
        <p:nvSpPr>
          <p:cNvPr id="56343" name="Line 23"/>
          <p:cNvSpPr>
            <a:spLocks noChangeShapeType="1"/>
          </p:cNvSpPr>
          <p:nvPr/>
        </p:nvSpPr>
        <p:spPr bwMode="auto">
          <a:xfrm flipH="1" flipV="1">
            <a:off x="8533931" y="1439010"/>
            <a:ext cx="848" cy="846990"/>
          </a:xfrm>
          <a:prstGeom prst="line">
            <a:avLst/>
          </a:prstGeom>
          <a:noFill/>
          <a:ln w="12700">
            <a:solidFill>
              <a:schemeClr val="bg2"/>
            </a:solidFill>
            <a:prstDash val="dash"/>
            <a:round/>
            <a:headEnd/>
            <a:tailEnd type="arrow" w="med" len="med"/>
          </a:ln>
        </p:spPr>
        <p:txBody>
          <a:bodyPr/>
          <a:lstStyle/>
          <a:p>
            <a:endParaRPr lang="en-US"/>
          </a:p>
        </p:txBody>
      </p:sp>
      <p:sp>
        <p:nvSpPr>
          <p:cNvPr id="56344" name="Line 24"/>
          <p:cNvSpPr>
            <a:spLocks noChangeShapeType="1"/>
          </p:cNvSpPr>
          <p:nvPr/>
        </p:nvSpPr>
        <p:spPr bwMode="auto">
          <a:xfrm>
            <a:off x="2889353" y="1439010"/>
            <a:ext cx="0" cy="316961"/>
          </a:xfrm>
          <a:prstGeom prst="line">
            <a:avLst/>
          </a:prstGeom>
          <a:noFill/>
          <a:ln w="12700">
            <a:solidFill>
              <a:schemeClr val="bg2"/>
            </a:solidFill>
            <a:prstDash val="dash"/>
            <a:round/>
            <a:headEnd type="arrow" w="med" len="med"/>
            <a:tailEnd/>
          </a:ln>
        </p:spPr>
        <p:txBody>
          <a:bodyPr/>
          <a:lstStyle/>
          <a:p>
            <a:endParaRPr lang="en-US"/>
          </a:p>
        </p:txBody>
      </p:sp>
      <p:sp>
        <p:nvSpPr>
          <p:cNvPr id="56345" name="Line 25"/>
          <p:cNvSpPr>
            <a:spLocks noChangeShapeType="1"/>
          </p:cNvSpPr>
          <p:nvPr/>
        </p:nvSpPr>
        <p:spPr bwMode="auto">
          <a:xfrm>
            <a:off x="2889353" y="1727796"/>
            <a:ext cx="1983230" cy="0"/>
          </a:xfrm>
          <a:prstGeom prst="line">
            <a:avLst/>
          </a:prstGeom>
          <a:noFill/>
          <a:ln w="12700">
            <a:solidFill>
              <a:schemeClr val="bg2"/>
            </a:solidFill>
            <a:prstDash val="dash"/>
            <a:round/>
            <a:headEnd/>
            <a:tailEnd/>
          </a:ln>
        </p:spPr>
        <p:txBody>
          <a:bodyPr/>
          <a:lstStyle/>
          <a:p>
            <a:endParaRPr lang="en-US"/>
          </a:p>
        </p:txBody>
      </p:sp>
      <p:sp>
        <p:nvSpPr>
          <p:cNvPr id="56346" name="Line 26"/>
          <p:cNvSpPr>
            <a:spLocks noChangeShapeType="1"/>
          </p:cNvSpPr>
          <p:nvPr/>
        </p:nvSpPr>
        <p:spPr bwMode="auto">
          <a:xfrm>
            <a:off x="4872584" y="1439010"/>
            <a:ext cx="0" cy="298472"/>
          </a:xfrm>
          <a:prstGeom prst="line">
            <a:avLst/>
          </a:prstGeom>
          <a:noFill/>
          <a:ln w="12700">
            <a:solidFill>
              <a:schemeClr val="bg2"/>
            </a:solidFill>
            <a:prstDash val="dash"/>
            <a:round/>
            <a:headEnd/>
            <a:tailEnd/>
          </a:ln>
        </p:spPr>
        <p:txBody>
          <a:bodyPr/>
          <a:lstStyle/>
          <a:p>
            <a:endParaRPr lang="en-US"/>
          </a:p>
        </p:txBody>
      </p:sp>
      <p:sp>
        <p:nvSpPr>
          <p:cNvPr id="56347" name="Line 27"/>
          <p:cNvSpPr>
            <a:spLocks noChangeShapeType="1"/>
          </p:cNvSpPr>
          <p:nvPr/>
        </p:nvSpPr>
        <p:spPr bwMode="auto">
          <a:xfrm>
            <a:off x="5025140" y="1727796"/>
            <a:ext cx="2288342" cy="0"/>
          </a:xfrm>
          <a:prstGeom prst="line">
            <a:avLst/>
          </a:prstGeom>
          <a:noFill/>
          <a:ln w="12700">
            <a:solidFill>
              <a:schemeClr val="bg2"/>
            </a:solidFill>
            <a:prstDash val="dash"/>
            <a:round/>
            <a:headEnd/>
            <a:tailEnd/>
          </a:ln>
        </p:spPr>
        <p:txBody>
          <a:bodyPr/>
          <a:lstStyle/>
          <a:p>
            <a:endParaRPr lang="en-US"/>
          </a:p>
        </p:txBody>
      </p:sp>
      <p:sp>
        <p:nvSpPr>
          <p:cNvPr id="56348" name="Line 28"/>
          <p:cNvSpPr>
            <a:spLocks noChangeShapeType="1"/>
          </p:cNvSpPr>
          <p:nvPr/>
        </p:nvSpPr>
        <p:spPr bwMode="auto">
          <a:xfrm>
            <a:off x="5025140" y="1439010"/>
            <a:ext cx="0" cy="316961"/>
          </a:xfrm>
          <a:prstGeom prst="line">
            <a:avLst/>
          </a:prstGeom>
          <a:noFill/>
          <a:ln w="12700">
            <a:solidFill>
              <a:schemeClr val="bg2"/>
            </a:solidFill>
            <a:prstDash val="dash"/>
            <a:round/>
            <a:headEnd type="arrow" w="med" len="med"/>
            <a:tailEnd/>
          </a:ln>
        </p:spPr>
        <p:txBody>
          <a:bodyPr/>
          <a:lstStyle/>
          <a:p>
            <a:endParaRPr lang="en-US"/>
          </a:p>
        </p:txBody>
      </p:sp>
      <p:sp>
        <p:nvSpPr>
          <p:cNvPr id="56349" name="Line 29"/>
          <p:cNvSpPr>
            <a:spLocks noChangeShapeType="1"/>
          </p:cNvSpPr>
          <p:nvPr/>
        </p:nvSpPr>
        <p:spPr bwMode="auto">
          <a:xfrm>
            <a:off x="7313482" y="1439010"/>
            <a:ext cx="0" cy="298472"/>
          </a:xfrm>
          <a:prstGeom prst="line">
            <a:avLst/>
          </a:prstGeom>
          <a:noFill/>
          <a:ln w="12700">
            <a:solidFill>
              <a:schemeClr val="bg2"/>
            </a:solidFill>
            <a:prstDash val="dash"/>
            <a:round/>
            <a:headEnd/>
            <a:tailEnd/>
          </a:ln>
        </p:spPr>
        <p:txBody>
          <a:bodyPr/>
          <a:lstStyle/>
          <a:p>
            <a:endParaRPr lang="en-US"/>
          </a:p>
        </p:txBody>
      </p:sp>
      <p:sp>
        <p:nvSpPr>
          <p:cNvPr id="56350" name="Line 30"/>
          <p:cNvSpPr>
            <a:spLocks noChangeShapeType="1"/>
          </p:cNvSpPr>
          <p:nvPr/>
        </p:nvSpPr>
        <p:spPr bwMode="auto">
          <a:xfrm>
            <a:off x="7466038" y="1439010"/>
            <a:ext cx="0" cy="316961"/>
          </a:xfrm>
          <a:prstGeom prst="line">
            <a:avLst/>
          </a:prstGeom>
          <a:noFill/>
          <a:ln w="12700">
            <a:solidFill>
              <a:schemeClr val="bg2"/>
            </a:solidFill>
            <a:prstDash val="dash"/>
            <a:round/>
            <a:headEnd type="arrow" w="med" len="med"/>
            <a:tailEnd/>
          </a:ln>
        </p:spPr>
        <p:txBody>
          <a:bodyPr/>
          <a:lstStyle/>
          <a:p>
            <a:endParaRPr lang="en-US"/>
          </a:p>
        </p:txBody>
      </p:sp>
      <p:sp>
        <p:nvSpPr>
          <p:cNvPr id="56351" name="Line 31"/>
          <p:cNvSpPr>
            <a:spLocks noChangeShapeType="1"/>
          </p:cNvSpPr>
          <p:nvPr/>
        </p:nvSpPr>
        <p:spPr bwMode="auto">
          <a:xfrm>
            <a:off x="7466038" y="1727796"/>
            <a:ext cx="915337" cy="0"/>
          </a:xfrm>
          <a:prstGeom prst="line">
            <a:avLst/>
          </a:prstGeom>
          <a:noFill/>
          <a:ln w="12700">
            <a:solidFill>
              <a:schemeClr val="bg2"/>
            </a:solidFill>
            <a:prstDash val="dash"/>
            <a:round/>
            <a:headEnd/>
            <a:tailEnd/>
          </a:ln>
        </p:spPr>
        <p:txBody>
          <a:bodyPr/>
          <a:lstStyle/>
          <a:p>
            <a:endParaRPr lang="en-US"/>
          </a:p>
        </p:txBody>
      </p:sp>
      <p:sp>
        <p:nvSpPr>
          <p:cNvPr id="56352" name="Line 32"/>
          <p:cNvSpPr>
            <a:spLocks noChangeShapeType="1"/>
          </p:cNvSpPr>
          <p:nvPr/>
        </p:nvSpPr>
        <p:spPr bwMode="auto">
          <a:xfrm>
            <a:off x="152400" y="1439010"/>
            <a:ext cx="0" cy="298472"/>
          </a:xfrm>
          <a:prstGeom prst="line">
            <a:avLst/>
          </a:prstGeom>
          <a:noFill/>
          <a:ln w="12700">
            <a:solidFill>
              <a:schemeClr val="bg2"/>
            </a:solidFill>
            <a:prstDash val="dash"/>
            <a:round/>
            <a:headEnd/>
            <a:tailEnd/>
          </a:ln>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38E1629D-29F3-471E-8A9A-08D7A3917E47}" type="slidenum">
              <a:rPr lang="en-US"/>
              <a:pPr/>
              <a:t>31</a:t>
            </a:fld>
            <a:endParaRPr lang="en-US"/>
          </a:p>
        </p:txBody>
      </p:sp>
      <p:sp>
        <p:nvSpPr>
          <p:cNvPr id="57346" name="Rectangle 2"/>
          <p:cNvSpPr>
            <a:spLocks noChangeArrowheads="1"/>
          </p:cNvSpPr>
          <p:nvPr/>
        </p:nvSpPr>
        <p:spPr bwMode="auto">
          <a:xfrm>
            <a:off x="304800" y="228600"/>
            <a:ext cx="8534400" cy="5943600"/>
          </a:xfrm>
          <a:prstGeom prst="rect">
            <a:avLst/>
          </a:prstGeom>
          <a:noFill/>
          <a:ln w="9525">
            <a:noFill/>
            <a:miter lim="800000"/>
            <a:headEnd/>
            <a:tailEnd/>
          </a:ln>
          <a:effectLst/>
        </p:spPr>
        <p:txBody>
          <a:bodyPr/>
          <a:lstStyle/>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the token bus system requires considerable maintenance; </a:t>
            </a:r>
          </a:p>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one or more stations must perform the following functions, at minimum:</a:t>
            </a:r>
          </a:p>
          <a:p>
            <a:pPr marL="825500" lvl="3" indent="-342900" algn="just" eaLnBrk="0" hangingPunct="0">
              <a:lnSpc>
                <a:spcPct val="120000"/>
              </a:lnSpc>
              <a:buClr>
                <a:schemeClr val="tx2"/>
              </a:buClr>
              <a:buSzPct val="120000"/>
              <a:buFont typeface="Times New Roman" panose="02020603050405020304" pitchFamily="18" charset="0"/>
              <a:buChar char="₋"/>
            </a:pPr>
            <a:r>
              <a:rPr lang="en-US" sz="2400" b="1" dirty="0">
                <a:latin typeface="Times New Roman" pitchFamily="18" charset="0"/>
                <a:cs typeface="Times New Roman" pitchFamily="18" charset="0"/>
              </a:rPr>
              <a:t>addition to the ring</a:t>
            </a:r>
            <a:r>
              <a:rPr lang="en-US" sz="2400" dirty="0">
                <a:latin typeface="Times New Roman" pitchFamily="18" charset="0"/>
                <a:cs typeface="Times New Roman" pitchFamily="18" charset="0"/>
              </a:rPr>
              <a:t>: </a:t>
            </a:r>
          </a:p>
          <a:p>
            <a:pPr marL="1282700" lvl="4"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periodically non-participating stations must be granted the opportunity to join the logical ring</a:t>
            </a:r>
          </a:p>
          <a:p>
            <a:pPr marL="825500" lvl="3" indent="-342900" algn="just" eaLnBrk="0" hangingPunct="0">
              <a:lnSpc>
                <a:spcPct val="120000"/>
              </a:lnSpc>
              <a:buClr>
                <a:schemeClr val="tx2"/>
              </a:buClr>
              <a:buSzPct val="120000"/>
              <a:buFont typeface="Times New Roman" panose="02020603050405020304" pitchFamily="18" charset="0"/>
              <a:buChar char="₋"/>
            </a:pPr>
            <a:r>
              <a:rPr lang="en-US" sz="2400" b="1" dirty="0">
                <a:latin typeface="Times New Roman" pitchFamily="18" charset="0"/>
                <a:cs typeface="Times New Roman" pitchFamily="18" charset="0"/>
              </a:rPr>
              <a:t>deletion from the ring</a:t>
            </a:r>
            <a:r>
              <a:rPr lang="en-US" sz="2400" dirty="0">
                <a:latin typeface="Times New Roman" pitchFamily="18" charset="0"/>
                <a:cs typeface="Times New Roman" pitchFamily="18" charset="0"/>
              </a:rPr>
              <a:t>: </a:t>
            </a:r>
          </a:p>
          <a:p>
            <a:pPr marL="1282700" lvl="4"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a station can remove itself from the logical ring</a:t>
            </a:r>
          </a:p>
          <a:p>
            <a:pPr marL="825500" lvl="3" indent="-342900" algn="just" eaLnBrk="0" hangingPunct="0">
              <a:lnSpc>
                <a:spcPct val="120000"/>
              </a:lnSpc>
              <a:buClr>
                <a:schemeClr val="tx2"/>
              </a:buClr>
              <a:buSzPct val="120000"/>
              <a:buFont typeface="Times New Roman" panose="02020603050405020304" pitchFamily="18" charset="0"/>
              <a:buChar char="₋"/>
            </a:pPr>
            <a:r>
              <a:rPr lang="en-US" sz="2400" b="1" dirty="0">
                <a:latin typeface="Times New Roman" pitchFamily="18" charset="0"/>
                <a:cs typeface="Times New Roman" pitchFamily="18" charset="0"/>
              </a:rPr>
              <a:t>ring initialization</a:t>
            </a:r>
            <a:r>
              <a:rPr lang="en-US" sz="2400" dirty="0">
                <a:latin typeface="Times New Roman" pitchFamily="18" charset="0"/>
                <a:cs typeface="Times New Roman" pitchFamily="18" charset="0"/>
              </a:rPr>
              <a:t>: </a:t>
            </a:r>
          </a:p>
          <a:p>
            <a:pPr marL="1282700" lvl="4"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when the network is started, some procedure is needed to sort out who goes first, who goes second, and so on</a:t>
            </a:r>
          </a:p>
          <a:p>
            <a:pPr marL="825500" lvl="3" indent="-342900" algn="just" eaLnBrk="0" hangingPunct="0">
              <a:lnSpc>
                <a:spcPct val="120000"/>
              </a:lnSpc>
              <a:buClr>
                <a:schemeClr val="tx2"/>
              </a:buClr>
              <a:buSzPct val="120000"/>
              <a:buFont typeface="Times New Roman" panose="02020603050405020304" pitchFamily="18" charset="0"/>
              <a:buChar char="₋"/>
            </a:pPr>
            <a:r>
              <a:rPr lang="en-US" sz="2400" b="1" dirty="0">
                <a:latin typeface="Times New Roman" pitchFamily="18" charset="0"/>
                <a:cs typeface="Times New Roman" pitchFamily="18" charset="0"/>
              </a:rPr>
              <a:t>token recovery</a:t>
            </a:r>
            <a:r>
              <a:rPr lang="en-US" sz="2400" dirty="0">
                <a:latin typeface="Times New Roman" pitchFamily="18" charset="0"/>
                <a:cs typeface="Times New Roman" pitchFamily="18" charset="0"/>
              </a:rPr>
              <a:t>: </a:t>
            </a:r>
          </a:p>
          <a:p>
            <a:pPr marL="1282700" lvl="4" indent="-342900" algn="just" eaLnBrk="0" hangingPunct="0">
              <a:lnSpc>
                <a:spcPct val="120000"/>
              </a:lnSpc>
              <a:buClr>
                <a:schemeClr val="tx2"/>
              </a:buClr>
              <a:buSzPct val="120000"/>
              <a:buFont typeface="Times New Roman" panose="02020603050405020304" pitchFamily="18" charset="0"/>
              <a:buChar char="₋"/>
            </a:pPr>
            <a:r>
              <a:rPr lang="en-US" sz="2200" dirty="0">
                <a:latin typeface="Times New Roman" pitchFamily="18" charset="0"/>
                <a:cs typeface="Times New Roman" pitchFamily="18" charset="0"/>
              </a:rPr>
              <a:t>if the token is lost due to a transmission error or station failure, some means of recovery is needed </a:t>
            </a:r>
          </a:p>
          <a:p>
            <a:pPr marL="342900" lvl="1" indent="-342900"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nobody uses it </a:t>
            </a:r>
            <a:r>
              <a:rPr lang="en-US" sz="2600" dirty="0">
                <a:latin typeface="Times New Roman" pitchFamily="18" charset="0"/>
                <a:cs typeface="Times New Roman" pitchFamily="18" charset="0"/>
                <a:sym typeface="Wingdings" pitchFamily="2" charset="2"/>
              </a:rPr>
              <a:t></a:t>
            </a:r>
            <a:endParaRPr lang="en-US" sz="26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6BB1D5D3-C697-4C2D-9469-2B2782ABCE33}" type="slidenum">
              <a:rPr lang="en-US"/>
              <a:pPr/>
              <a:t>32</a:t>
            </a:fld>
            <a:endParaRPr lang="en-US"/>
          </a:p>
        </p:txBody>
      </p:sp>
      <p:sp>
        <p:nvSpPr>
          <p:cNvPr id="58370" name="Rectangle 2"/>
          <p:cNvSpPr>
            <a:spLocks noChangeArrowheads="1"/>
          </p:cNvSpPr>
          <p:nvPr/>
        </p:nvSpPr>
        <p:spPr bwMode="auto">
          <a:xfrm>
            <a:off x="304800" y="457200"/>
            <a:ext cx="8458200" cy="6277708"/>
          </a:xfrm>
          <a:prstGeom prst="rect">
            <a:avLst/>
          </a:prstGeom>
          <a:noFill/>
          <a:ln w="9525">
            <a:noFill/>
            <a:miter lim="800000"/>
            <a:headEnd/>
            <a:tailEnd/>
          </a:ln>
          <a:effectLst/>
        </p:spPr>
        <p:txBody>
          <a:bodyPr/>
          <a:lstStyle/>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introduced by </a:t>
            </a:r>
            <a:r>
              <a:rPr lang="en-US" sz="2600" b="1" dirty="0">
                <a:latin typeface="Times New Roman" pitchFamily="18" charset="0"/>
                <a:cs typeface="Times New Roman" pitchFamily="18" charset="0"/>
              </a:rPr>
              <a:t>IBM</a:t>
            </a:r>
            <a:r>
              <a:rPr lang="en-US" sz="2600" dirty="0">
                <a:latin typeface="Times New Roman" pitchFamily="18" charset="0"/>
                <a:cs typeface="Times New Roman" pitchFamily="18" charset="0"/>
              </a:rPr>
              <a:t> in early 1980’s</a:t>
            </a:r>
          </a:p>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has ring logical topology; </a:t>
            </a:r>
          </a:p>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the physical topology can be </a:t>
            </a:r>
            <a:r>
              <a:rPr lang="en-US" sz="2600" b="1" dirty="0">
                <a:latin typeface="Times New Roman" pitchFamily="18" charset="0"/>
                <a:cs typeface="Times New Roman" pitchFamily="18" charset="0"/>
              </a:rPr>
              <a:t>ring</a:t>
            </a:r>
            <a:r>
              <a:rPr lang="en-US" sz="2600" dirty="0">
                <a:latin typeface="Times New Roman" pitchFamily="18" charset="0"/>
                <a:cs typeface="Times New Roman" pitchFamily="18" charset="0"/>
              </a:rPr>
              <a:t> or </a:t>
            </a:r>
            <a:r>
              <a:rPr lang="en-US" sz="2600" b="1" dirty="0">
                <a:latin typeface="Times New Roman" pitchFamily="18" charset="0"/>
                <a:cs typeface="Times New Roman" pitchFamily="18" charset="0"/>
              </a:rPr>
              <a:t>star</a:t>
            </a:r>
          </a:p>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itchFamily="18" charset="0"/>
                <a:cs typeface="Times New Roman" pitchFamily="18" charset="0"/>
              </a:rPr>
              <a:t>it uses </a:t>
            </a:r>
            <a:r>
              <a:rPr lang="en-US" sz="2600" b="1" dirty="0">
                <a:latin typeface="Times New Roman" pitchFamily="18" charset="0"/>
                <a:cs typeface="Times New Roman" pitchFamily="18" charset="0"/>
              </a:rPr>
              <a:t>token passing </a:t>
            </a:r>
            <a:r>
              <a:rPr lang="en-US" sz="2600" dirty="0">
                <a:latin typeface="Times New Roman" pitchFamily="18" charset="0"/>
                <a:cs typeface="Times New Roman" pitchFamily="18" charset="0"/>
              </a:rPr>
              <a:t>medium access control protocol</a:t>
            </a:r>
          </a:p>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Only a host that holds a token can send data, and tokens are released when receipt of the data is confirmed.</a:t>
            </a:r>
          </a:p>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Token ring networks prevent data packets from colliding on a network segment.</a:t>
            </a:r>
          </a:p>
          <a:p>
            <a:pPr marL="307975" indent="-307975" algn="just" eaLnBrk="0" hangingPunct="0">
              <a:lnSpc>
                <a:spcPct val="120000"/>
              </a:lnSpc>
              <a:buClr>
                <a:schemeClr val="tx2"/>
              </a:buClr>
              <a:buSzPct val="1200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IEEE standard version provides for data transfer rates of 4, 16 or 100 Mbps.</a:t>
            </a:r>
          </a:p>
        </p:txBody>
      </p:sp>
      <p:sp>
        <p:nvSpPr>
          <p:cNvPr id="4" name="Rectangle 3">
            <a:extLst>
              <a:ext uri="{FF2B5EF4-FFF2-40B4-BE49-F238E27FC236}">
                <a16:creationId xmlns:a16="http://schemas.microsoft.com/office/drawing/2014/main" id="{45F271CD-9F83-4B36-A93D-F7864B8CC026}"/>
              </a:ext>
            </a:extLst>
          </p:cNvPr>
          <p:cNvSpPr/>
          <p:nvPr/>
        </p:nvSpPr>
        <p:spPr>
          <a:xfrm>
            <a:off x="381000" y="0"/>
            <a:ext cx="8534400" cy="584775"/>
          </a:xfrm>
          <a:prstGeom prst="rect">
            <a:avLst/>
          </a:prstGeom>
        </p:spPr>
        <p:txBody>
          <a:bodyPr wrap="square">
            <a:spAutoFit/>
          </a:bodyPr>
          <a:lstStyle/>
          <a:p>
            <a:pPr algn="ctr"/>
            <a:r>
              <a:rPr lang="en-US" sz="3200" b="1" dirty="0">
                <a:latin typeface="Times New Roman" pitchFamily="18" charset="0"/>
                <a:cs typeface="Times New Roman" pitchFamily="18" charset="0"/>
              </a:rPr>
              <a:t>Token Ring (IEEE 802.5)</a:t>
            </a:r>
            <a:endParaRPr lang="en-US" sz="32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91911-16D3-4507-A2ED-A8E364E22243}"/>
              </a:ext>
            </a:extLst>
          </p:cNvPr>
          <p:cNvSpPr>
            <a:spLocks noGrp="1"/>
          </p:cNvSpPr>
          <p:nvPr>
            <p:ph idx="1"/>
          </p:nvPr>
        </p:nvSpPr>
        <p:spPr>
          <a:xfrm>
            <a:off x="228600" y="228600"/>
            <a:ext cx="8686800" cy="6096000"/>
          </a:xfrm>
        </p:spPr>
        <p:txBody>
          <a:bodyPr/>
          <a:lstStyle/>
          <a:p>
            <a:pPr marL="307975" indent="-307975" eaLnBrk="0" hangingPunct="0">
              <a:lnSpc>
                <a:spcPct val="120000"/>
              </a:lnSpc>
              <a:buClr>
                <a:schemeClr val="tx2"/>
              </a:buClr>
              <a:buSzPct val="120000"/>
            </a:pPr>
            <a:r>
              <a:rPr lang="en-US" dirty="0"/>
              <a:t>Token ring was once widely used on LANs, but has been nearly entirely displaced by Ethernet thanks to pricing.</a:t>
            </a:r>
          </a:p>
          <a:p>
            <a:pPr marL="765175" lvl="1" indent="-307975" eaLnBrk="0" hangingPunct="0">
              <a:lnSpc>
                <a:spcPct val="120000"/>
              </a:lnSpc>
              <a:buClr>
                <a:schemeClr val="tx2"/>
              </a:buClr>
              <a:buSzPct val="120000"/>
            </a:pPr>
            <a:r>
              <a:rPr lang="en-US" dirty="0"/>
              <a:t>token ring products tended to be more expensive than Ethernet at similar speeds</a:t>
            </a:r>
          </a:p>
          <a:p>
            <a:pPr marL="307975" indent="-307975" eaLnBrk="0" hangingPunct="0">
              <a:lnSpc>
                <a:spcPct val="120000"/>
              </a:lnSpc>
              <a:buClr>
                <a:schemeClr val="tx2"/>
              </a:buClr>
              <a:buSzPct val="120000"/>
            </a:pPr>
            <a:r>
              <a:rPr lang="en-US" dirty="0"/>
              <a:t>still in use at some IBM sites; but virtually nowhere else</a:t>
            </a:r>
          </a:p>
          <a:p>
            <a:endParaRPr lang="en-US" dirty="0"/>
          </a:p>
        </p:txBody>
      </p:sp>
      <p:sp>
        <p:nvSpPr>
          <p:cNvPr id="4" name="Date Placeholder 3">
            <a:extLst>
              <a:ext uri="{FF2B5EF4-FFF2-40B4-BE49-F238E27FC236}">
                <a16:creationId xmlns:a16="http://schemas.microsoft.com/office/drawing/2014/main" id="{B8A94E87-5F2D-4DFE-8EBF-DE6E6E306971}"/>
              </a:ext>
            </a:extLst>
          </p:cNvPr>
          <p:cNvSpPr>
            <a:spLocks noGrp="1"/>
          </p:cNvSpPr>
          <p:nvPr>
            <p:ph type="dt" sz="half" idx="10"/>
          </p:nvPr>
        </p:nvSpPr>
        <p:spPr/>
        <p:txBody>
          <a:bodyPr/>
          <a:lstStyle/>
          <a:p>
            <a:fld id="{311E2454-F23E-4D28-9E15-0A339DB9BF48}" type="datetime1">
              <a:rPr lang="en-US" smtClean="0"/>
              <a:pPr/>
              <a:t>5/29/2019</a:t>
            </a:fld>
            <a:endParaRPr lang="en-US"/>
          </a:p>
        </p:txBody>
      </p:sp>
      <p:sp>
        <p:nvSpPr>
          <p:cNvPr id="5" name="Slide Number Placeholder 4">
            <a:extLst>
              <a:ext uri="{FF2B5EF4-FFF2-40B4-BE49-F238E27FC236}">
                <a16:creationId xmlns:a16="http://schemas.microsoft.com/office/drawing/2014/main" id="{910D13A5-62D4-4803-B272-8B14AF0B22D9}"/>
              </a:ext>
            </a:extLst>
          </p:cNvPr>
          <p:cNvSpPr>
            <a:spLocks noGrp="1"/>
          </p:cNvSpPr>
          <p:nvPr>
            <p:ph type="sldNum" sz="quarter" idx="12"/>
          </p:nvPr>
        </p:nvSpPr>
        <p:spPr/>
        <p:txBody>
          <a:bodyPr/>
          <a:lstStyle/>
          <a:p>
            <a:fld id="{9D76907B-240E-41B5-B864-4BC76926F120}" type="slidenum">
              <a:rPr lang="en-US" smtClean="0"/>
              <a:pPr/>
              <a:t>33</a:t>
            </a:fld>
            <a:endParaRPr lang="en-US"/>
          </a:p>
        </p:txBody>
      </p:sp>
    </p:spTree>
    <p:extLst>
      <p:ext uri="{BB962C8B-B14F-4D97-AF65-F5344CB8AC3E}">
        <p14:creationId xmlns:p14="http://schemas.microsoft.com/office/powerpoint/2010/main" val="85854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12D4-A73E-4CB0-ABCC-FEDA66E2C182}"/>
              </a:ext>
            </a:extLst>
          </p:cNvPr>
          <p:cNvSpPr>
            <a:spLocks noGrp="1"/>
          </p:cNvSpPr>
          <p:nvPr>
            <p:ph idx="1"/>
          </p:nvPr>
        </p:nvSpPr>
        <p:spPr>
          <a:xfrm>
            <a:off x="228600" y="228600"/>
            <a:ext cx="8686800" cy="6096000"/>
          </a:xfrm>
        </p:spPr>
        <p:txBody>
          <a:bodyPr/>
          <a:lstStyle/>
          <a:p>
            <a:r>
              <a:rPr lang="en-US" b="1" dirty="0"/>
              <a:t>Ethernet Vs. Token Ring</a:t>
            </a:r>
          </a:p>
          <a:p>
            <a:pPr marL="457200" lvl="1" indent="0">
              <a:buNone/>
            </a:pPr>
            <a:endParaRPr lang="en-US" dirty="0"/>
          </a:p>
        </p:txBody>
      </p:sp>
      <p:sp>
        <p:nvSpPr>
          <p:cNvPr id="4" name="Date Placeholder 3">
            <a:extLst>
              <a:ext uri="{FF2B5EF4-FFF2-40B4-BE49-F238E27FC236}">
                <a16:creationId xmlns:a16="http://schemas.microsoft.com/office/drawing/2014/main" id="{69596033-E70F-4FB5-AC16-CEAA6F3B0135}"/>
              </a:ext>
            </a:extLst>
          </p:cNvPr>
          <p:cNvSpPr>
            <a:spLocks noGrp="1"/>
          </p:cNvSpPr>
          <p:nvPr>
            <p:ph type="dt" sz="half" idx="10"/>
          </p:nvPr>
        </p:nvSpPr>
        <p:spPr/>
        <p:txBody>
          <a:bodyPr/>
          <a:lstStyle/>
          <a:p>
            <a:fld id="{311E2454-F23E-4D28-9E15-0A339DB9BF48}" type="datetime1">
              <a:rPr lang="en-US" smtClean="0"/>
              <a:pPr/>
              <a:t>5/29/2019</a:t>
            </a:fld>
            <a:endParaRPr lang="en-US"/>
          </a:p>
        </p:txBody>
      </p:sp>
      <p:sp>
        <p:nvSpPr>
          <p:cNvPr id="5" name="Slide Number Placeholder 4">
            <a:extLst>
              <a:ext uri="{FF2B5EF4-FFF2-40B4-BE49-F238E27FC236}">
                <a16:creationId xmlns:a16="http://schemas.microsoft.com/office/drawing/2014/main" id="{4C5442F6-276E-4DE7-98FB-5E94FB020754}"/>
              </a:ext>
            </a:extLst>
          </p:cNvPr>
          <p:cNvSpPr>
            <a:spLocks noGrp="1"/>
          </p:cNvSpPr>
          <p:nvPr>
            <p:ph type="sldNum" sz="quarter" idx="12"/>
          </p:nvPr>
        </p:nvSpPr>
        <p:spPr/>
        <p:txBody>
          <a:bodyPr/>
          <a:lstStyle/>
          <a:p>
            <a:fld id="{9D76907B-240E-41B5-B864-4BC76926F120}" type="slidenum">
              <a:rPr lang="en-US" smtClean="0"/>
              <a:pPr/>
              <a:t>34</a:t>
            </a:fld>
            <a:endParaRPr lang="en-US"/>
          </a:p>
        </p:txBody>
      </p:sp>
      <p:graphicFrame>
        <p:nvGraphicFramePr>
          <p:cNvPr id="6" name="Table 5">
            <a:extLst>
              <a:ext uri="{FF2B5EF4-FFF2-40B4-BE49-F238E27FC236}">
                <a16:creationId xmlns:a16="http://schemas.microsoft.com/office/drawing/2014/main" id="{A8969D90-6725-46B8-9ECA-CA1E9B533615}"/>
              </a:ext>
            </a:extLst>
          </p:cNvPr>
          <p:cNvGraphicFramePr>
            <a:graphicFrameLocks noGrp="1"/>
          </p:cNvGraphicFramePr>
          <p:nvPr>
            <p:extLst>
              <p:ext uri="{D42A27DB-BD31-4B8C-83A1-F6EECF244321}">
                <p14:modId xmlns:p14="http://schemas.microsoft.com/office/powerpoint/2010/main" val="779891541"/>
              </p:ext>
            </p:extLst>
          </p:nvPr>
        </p:nvGraphicFramePr>
        <p:xfrm>
          <a:off x="228600" y="1397000"/>
          <a:ext cx="8686800" cy="38404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1022670891"/>
                    </a:ext>
                  </a:extLst>
                </a:gridCol>
                <a:gridCol w="4572000">
                  <a:extLst>
                    <a:ext uri="{9D8B030D-6E8A-4147-A177-3AD203B41FA5}">
                      <a16:colId xmlns:a16="http://schemas.microsoft.com/office/drawing/2014/main" val="2470795168"/>
                    </a:ext>
                  </a:extLst>
                </a:gridCol>
              </a:tblGrid>
              <a:tr h="370840">
                <a:tc>
                  <a:txBody>
                    <a:bodyPr/>
                    <a:lstStyle/>
                    <a:p>
                      <a:pPr algn="ctr"/>
                      <a:r>
                        <a:rPr lang="en-US" sz="2400" b="1" dirty="0">
                          <a:latin typeface="Times New Roman" panose="02020603050405020304" pitchFamily="18" charset="0"/>
                          <a:cs typeface="Times New Roman" panose="02020603050405020304" pitchFamily="18" charset="0"/>
                        </a:rPr>
                        <a:t>Ethernet</a:t>
                      </a:r>
                    </a:p>
                  </a:txBody>
                  <a:tcPr/>
                </a:tc>
                <a:tc>
                  <a:txBody>
                    <a:bodyPr/>
                    <a:lstStyle/>
                    <a:p>
                      <a:pPr algn="ctr"/>
                      <a:r>
                        <a:rPr lang="en-US" sz="2400" b="1" dirty="0">
                          <a:latin typeface="Times New Roman" panose="02020603050405020304" pitchFamily="18" charset="0"/>
                          <a:cs typeface="Times New Roman" panose="02020603050405020304" pitchFamily="18" charset="0"/>
                        </a:rPr>
                        <a:t>Token Ring</a:t>
                      </a:r>
                    </a:p>
                  </a:txBody>
                  <a:tcPr/>
                </a:tc>
                <a:extLst>
                  <a:ext uri="{0D108BD9-81ED-4DB2-BD59-A6C34878D82A}">
                    <a16:rowId xmlns:a16="http://schemas.microsoft.com/office/drawing/2014/main" val="1744082687"/>
                  </a:ext>
                </a:extLst>
              </a:tr>
              <a:tr h="370840">
                <a:tc>
                  <a:txBody>
                    <a:bodyPr/>
                    <a:lstStyle/>
                    <a:p>
                      <a:r>
                        <a:rPr lang="en-US" sz="2200" dirty="0">
                          <a:latin typeface="Times New Roman" panose="02020603050405020304" pitchFamily="18" charset="0"/>
                          <a:cs typeface="Times New Roman" panose="02020603050405020304" pitchFamily="18" charset="0"/>
                        </a:rPr>
                        <a:t>Access is non-deterministic (contention-based CSMA/CD)</a:t>
                      </a:r>
                    </a:p>
                  </a:txBody>
                  <a:tcPr/>
                </a:tc>
                <a:tc>
                  <a:txBody>
                    <a:bodyPr/>
                    <a:lstStyle/>
                    <a:p>
                      <a:r>
                        <a:rPr lang="en-US" sz="2200" dirty="0">
                          <a:latin typeface="Times New Roman" panose="02020603050405020304" pitchFamily="18" charset="0"/>
                          <a:cs typeface="Times New Roman" panose="02020603050405020304" pitchFamily="18" charset="0"/>
                        </a:rPr>
                        <a:t>Access is deterministic</a:t>
                      </a:r>
                    </a:p>
                  </a:txBody>
                  <a:tcPr/>
                </a:tc>
                <a:extLst>
                  <a:ext uri="{0D108BD9-81ED-4DB2-BD59-A6C34878D82A}">
                    <a16:rowId xmlns:a16="http://schemas.microsoft.com/office/drawing/2014/main" val="4065234682"/>
                  </a:ext>
                </a:extLst>
              </a:tr>
              <a:tr h="370840">
                <a:tc>
                  <a:txBody>
                    <a:bodyPr/>
                    <a:lstStyle/>
                    <a:p>
                      <a:r>
                        <a:rPr lang="en-US" sz="2200" dirty="0">
                          <a:latin typeface="Times New Roman" panose="02020603050405020304" pitchFamily="18" charset="0"/>
                          <a:cs typeface="Times New Roman" panose="02020603050405020304" pitchFamily="18" charset="0"/>
                        </a:rPr>
                        <a:t>Supports a direct-cable connection between two NICs</a:t>
                      </a:r>
                    </a:p>
                  </a:txBody>
                  <a:tcPr/>
                </a:tc>
                <a:tc>
                  <a:txBody>
                    <a:bodyPr/>
                    <a:lstStyle/>
                    <a:p>
                      <a:r>
                        <a:rPr lang="en-US" sz="2200" dirty="0">
                          <a:latin typeface="Times New Roman" panose="02020603050405020304" pitchFamily="18" charset="0"/>
                          <a:cs typeface="Times New Roman" panose="02020603050405020304" pitchFamily="18" charset="0"/>
                        </a:rPr>
                        <a:t>Doesn’t support direct cable connection. Requires additional software and hardware</a:t>
                      </a:r>
                    </a:p>
                  </a:txBody>
                  <a:tcPr/>
                </a:tc>
                <a:extLst>
                  <a:ext uri="{0D108BD9-81ED-4DB2-BD59-A6C34878D82A}">
                    <a16:rowId xmlns:a16="http://schemas.microsoft.com/office/drawing/2014/main" val="2091624674"/>
                  </a:ext>
                </a:extLst>
              </a:tr>
              <a:tr h="370840">
                <a:tc>
                  <a:txBody>
                    <a:bodyPr/>
                    <a:lstStyle/>
                    <a:p>
                      <a:r>
                        <a:rPr lang="en-US" sz="2200" dirty="0">
                          <a:latin typeface="Times New Roman" panose="02020603050405020304" pitchFamily="18" charset="0"/>
                          <a:cs typeface="Times New Roman" panose="02020603050405020304" pitchFamily="18" charset="0"/>
                        </a:rPr>
                        <a:t>Alleviates collision by CSMA and by the use of an intelligent switch</a:t>
                      </a:r>
                    </a:p>
                  </a:txBody>
                  <a:tcPr/>
                </a:tc>
                <a:tc>
                  <a:txBody>
                    <a:bodyPr/>
                    <a:lstStyle/>
                    <a:p>
                      <a:r>
                        <a:rPr lang="en-US" sz="2200" dirty="0">
                          <a:latin typeface="Times New Roman" panose="02020603050405020304" pitchFamily="18" charset="0"/>
                          <a:cs typeface="Times New Roman" panose="02020603050405020304" pitchFamily="18" charset="0"/>
                        </a:rPr>
                        <a:t>Eliminates collision by the use of a single-use token and early token release to alleviate the down time</a:t>
                      </a:r>
                    </a:p>
                  </a:txBody>
                  <a:tcPr/>
                </a:tc>
                <a:extLst>
                  <a:ext uri="{0D108BD9-81ED-4DB2-BD59-A6C34878D82A}">
                    <a16:rowId xmlns:a16="http://schemas.microsoft.com/office/drawing/2014/main" val="3158141235"/>
                  </a:ext>
                </a:extLst>
              </a:tr>
              <a:tr h="370840">
                <a:tc>
                  <a:txBody>
                    <a:bodyPr/>
                    <a:lstStyle/>
                    <a:p>
                      <a:r>
                        <a:rPr lang="en-US" sz="2200" dirty="0">
                          <a:latin typeface="Times New Roman" panose="02020603050405020304" pitchFamily="18" charset="0"/>
                          <a:cs typeface="Times New Roman" panose="02020603050405020304" pitchFamily="18" charset="0"/>
                        </a:rPr>
                        <a:t>Less expensive</a:t>
                      </a:r>
                    </a:p>
                  </a:txBody>
                  <a:tcPr/>
                </a:tc>
                <a:tc>
                  <a:txBody>
                    <a:bodyPr/>
                    <a:lstStyle/>
                    <a:p>
                      <a:r>
                        <a:rPr lang="en-US" sz="2200" dirty="0">
                          <a:latin typeface="Times New Roman" panose="02020603050405020304" pitchFamily="18" charset="0"/>
                          <a:cs typeface="Times New Roman" panose="02020603050405020304" pitchFamily="18" charset="0"/>
                        </a:rPr>
                        <a:t>More expensive</a:t>
                      </a:r>
                    </a:p>
                  </a:txBody>
                  <a:tcPr/>
                </a:tc>
                <a:extLst>
                  <a:ext uri="{0D108BD9-81ED-4DB2-BD59-A6C34878D82A}">
                    <a16:rowId xmlns:a16="http://schemas.microsoft.com/office/drawing/2014/main" val="2081383329"/>
                  </a:ext>
                </a:extLst>
              </a:tr>
            </a:tbl>
          </a:graphicData>
        </a:graphic>
      </p:graphicFrame>
    </p:spTree>
    <p:extLst>
      <p:ext uri="{BB962C8B-B14F-4D97-AF65-F5344CB8AC3E}">
        <p14:creationId xmlns:p14="http://schemas.microsoft.com/office/powerpoint/2010/main" val="17729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043A-8957-4C14-B19B-F6DBA15B96DB}"/>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D20B4971-CACA-4763-993F-A9DA12AD236B}"/>
              </a:ext>
            </a:extLst>
          </p:cNvPr>
          <p:cNvSpPr>
            <a:spLocks noGrp="1"/>
          </p:cNvSpPr>
          <p:nvPr>
            <p:ph idx="1"/>
          </p:nvPr>
        </p:nvSpPr>
        <p:spPr/>
        <p:txBody>
          <a:bodyPr/>
          <a:lstStyle/>
          <a:p>
            <a:pPr marL="514350" indent="-514350">
              <a:buFont typeface="+mj-lt"/>
              <a:buAutoNum type="arabicPeriod"/>
            </a:pPr>
            <a:r>
              <a:rPr lang="en-US" dirty="0">
                <a:hlinkClick r:id="rId2"/>
              </a:rPr>
              <a:t>https://searchnetworking.techtarget.com/definition/Token-Ring</a:t>
            </a:r>
            <a:endParaRPr lang="en-US" dirty="0"/>
          </a:p>
          <a:p>
            <a:pPr marL="514350" indent="-514350">
              <a:buFont typeface="+mj-lt"/>
              <a:buAutoNum type="arabicPeriod"/>
            </a:pPr>
            <a:r>
              <a:rPr lang="en-US" dirty="0">
                <a:hlinkClick r:id="rId3"/>
              </a:rPr>
              <a:t>https://searchnetworking.techtarget.com/definition/Ethernet</a:t>
            </a:r>
            <a:endParaRPr lang="en-US" dirty="0"/>
          </a:p>
          <a:p>
            <a:pPr marL="514350" indent="-514350">
              <a:buFont typeface="+mj-lt"/>
              <a:buAutoNum type="arabicPeriod"/>
            </a:pPr>
            <a:r>
              <a:rPr lang="en-US" dirty="0"/>
              <a:t>https://en.wikipedia.org/wiki/Token_ring</a:t>
            </a:r>
          </a:p>
        </p:txBody>
      </p:sp>
      <p:sp>
        <p:nvSpPr>
          <p:cNvPr id="4" name="Date Placeholder 3">
            <a:extLst>
              <a:ext uri="{FF2B5EF4-FFF2-40B4-BE49-F238E27FC236}">
                <a16:creationId xmlns:a16="http://schemas.microsoft.com/office/drawing/2014/main" id="{A87F7699-5337-41DB-9500-3A2CCCA343A6}"/>
              </a:ext>
            </a:extLst>
          </p:cNvPr>
          <p:cNvSpPr>
            <a:spLocks noGrp="1"/>
          </p:cNvSpPr>
          <p:nvPr>
            <p:ph type="dt" sz="half" idx="10"/>
          </p:nvPr>
        </p:nvSpPr>
        <p:spPr/>
        <p:txBody>
          <a:bodyPr/>
          <a:lstStyle/>
          <a:p>
            <a:fld id="{311E2454-F23E-4D28-9E15-0A339DB9BF48}" type="datetime1">
              <a:rPr lang="en-US" smtClean="0"/>
              <a:pPr/>
              <a:t>5/29/2019</a:t>
            </a:fld>
            <a:endParaRPr lang="en-US"/>
          </a:p>
        </p:txBody>
      </p:sp>
      <p:sp>
        <p:nvSpPr>
          <p:cNvPr id="5" name="Slide Number Placeholder 4">
            <a:extLst>
              <a:ext uri="{FF2B5EF4-FFF2-40B4-BE49-F238E27FC236}">
                <a16:creationId xmlns:a16="http://schemas.microsoft.com/office/drawing/2014/main" id="{E81CF7B9-8CA1-4325-A91B-828E7A15EB5D}"/>
              </a:ext>
            </a:extLst>
          </p:cNvPr>
          <p:cNvSpPr>
            <a:spLocks noGrp="1"/>
          </p:cNvSpPr>
          <p:nvPr>
            <p:ph type="sldNum" sz="quarter" idx="12"/>
          </p:nvPr>
        </p:nvSpPr>
        <p:spPr/>
        <p:txBody>
          <a:bodyPr/>
          <a:lstStyle/>
          <a:p>
            <a:fld id="{9D76907B-240E-41B5-B864-4BC76926F120}" type="slidenum">
              <a:rPr lang="en-US" smtClean="0"/>
              <a:pPr/>
              <a:t>35</a:t>
            </a:fld>
            <a:endParaRPr lang="en-US"/>
          </a:p>
        </p:txBody>
      </p:sp>
    </p:spTree>
    <p:extLst>
      <p:ext uri="{BB962C8B-B14F-4D97-AF65-F5344CB8AC3E}">
        <p14:creationId xmlns:p14="http://schemas.microsoft.com/office/powerpoint/2010/main" val="349642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553200"/>
          </a:xfrm>
        </p:spPr>
        <p:txBody>
          <a:bodyPr>
            <a:normAutofit/>
          </a:bodyPr>
          <a:lstStyle/>
          <a:p>
            <a:pPr>
              <a:lnSpc>
                <a:spcPct val="120000"/>
              </a:lnSpc>
              <a:spcBef>
                <a:spcPts val="0"/>
              </a:spcBef>
            </a:pPr>
            <a:r>
              <a:rPr lang="en-US" dirty="0"/>
              <a:t>the lowest layer of the IEEE 802 reference model corresponds to the </a:t>
            </a:r>
            <a:r>
              <a:rPr lang="en-US" b="1" i="1" dirty="0"/>
              <a:t>physical layer</a:t>
            </a:r>
          </a:p>
          <a:p>
            <a:pPr>
              <a:lnSpc>
                <a:spcPct val="120000"/>
              </a:lnSpc>
              <a:spcBef>
                <a:spcPts val="0"/>
              </a:spcBef>
            </a:pPr>
            <a:r>
              <a:rPr lang="en-US" dirty="0"/>
              <a:t>Includes functions:</a:t>
            </a:r>
          </a:p>
          <a:p>
            <a:pPr lvl="1">
              <a:lnSpc>
                <a:spcPct val="120000"/>
              </a:lnSpc>
              <a:spcBef>
                <a:spcPts val="0"/>
              </a:spcBef>
            </a:pPr>
            <a:r>
              <a:rPr lang="en-US" dirty="0"/>
              <a:t>Encoding/decoding of signals</a:t>
            </a:r>
          </a:p>
          <a:p>
            <a:pPr lvl="1">
              <a:lnSpc>
                <a:spcPct val="120000"/>
              </a:lnSpc>
              <a:spcBef>
                <a:spcPts val="0"/>
              </a:spcBef>
            </a:pPr>
            <a:r>
              <a:rPr lang="en-US" dirty="0"/>
              <a:t>Preamble generation/removal (for synchronization)</a:t>
            </a:r>
          </a:p>
          <a:p>
            <a:pPr lvl="1">
              <a:lnSpc>
                <a:spcPct val="120000"/>
              </a:lnSpc>
              <a:spcBef>
                <a:spcPts val="0"/>
              </a:spcBef>
            </a:pPr>
            <a:r>
              <a:rPr lang="en-US" dirty="0"/>
              <a:t>Bit transmission/reception</a:t>
            </a:r>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F3CE7-C3E1-49DD-BFC6-4636785B146E}"/>
              </a:ext>
            </a:extLst>
          </p:cNvPr>
          <p:cNvSpPr>
            <a:spLocks noGrp="1"/>
          </p:cNvSpPr>
          <p:nvPr>
            <p:ph idx="1"/>
          </p:nvPr>
        </p:nvSpPr>
        <p:spPr>
          <a:xfrm>
            <a:off x="228600" y="304800"/>
            <a:ext cx="8686800" cy="6019800"/>
          </a:xfrm>
        </p:spPr>
        <p:txBody>
          <a:bodyPr/>
          <a:lstStyle/>
          <a:p>
            <a:pPr>
              <a:lnSpc>
                <a:spcPct val="120000"/>
              </a:lnSpc>
              <a:spcBef>
                <a:spcPts val="0"/>
              </a:spcBef>
            </a:pPr>
            <a:r>
              <a:rPr lang="en-US" dirty="0"/>
              <a:t>The functions associated with providing service to LAN users include:</a:t>
            </a:r>
          </a:p>
          <a:p>
            <a:pPr lvl="1">
              <a:lnSpc>
                <a:spcPct val="120000"/>
              </a:lnSpc>
              <a:spcBef>
                <a:spcPts val="0"/>
              </a:spcBef>
            </a:pPr>
            <a:r>
              <a:rPr lang="en-US" b="1" dirty="0"/>
              <a:t>On transmission</a:t>
            </a:r>
            <a:r>
              <a:rPr lang="en-US" dirty="0"/>
              <a:t>, assemble data into a frame with address and error-detection fields.</a:t>
            </a:r>
          </a:p>
          <a:p>
            <a:pPr lvl="1">
              <a:lnSpc>
                <a:spcPct val="120000"/>
              </a:lnSpc>
              <a:spcBef>
                <a:spcPts val="0"/>
              </a:spcBef>
            </a:pPr>
            <a:r>
              <a:rPr lang="en-US" b="1" dirty="0"/>
              <a:t>On reception</a:t>
            </a:r>
            <a:r>
              <a:rPr lang="en-US" dirty="0"/>
              <a:t>, disassemble frame, perform address recognition and error detection.</a:t>
            </a:r>
          </a:p>
          <a:p>
            <a:pPr lvl="1">
              <a:lnSpc>
                <a:spcPct val="120000"/>
              </a:lnSpc>
              <a:spcBef>
                <a:spcPts val="0"/>
              </a:spcBef>
            </a:pPr>
            <a:r>
              <a:rPr lang="en-US" dirty="0"/>
              <a:t>Govern access to the LAN transmission medium.</a:t>
            </a:r>
          </a:p>
          <a:p>
            <a:pPr lvl="1">
              <a:lnSpc>
                <a:spcPct val="120000"/>
              </a:lnSpc>
              <a:spcBef>
                <a:spcPts val="0"/>
              </a:spcBef>
            </a:pPr>
            <a:r>
              <a:rPr lang="en-US" dirty="0"/>
              <a:t>Provide an interface to higher layers and perform flow and error control</a:t>
            </a:r>
          </a:p>
          <a:p>
            <a:pPr>
              <a:lnSpc>
                <a:spcPct val="120000"/>
              </a:lnSpc>
            </a:pPr>
            <a:endParaRPr lang="en-US" dirty="0"/>
          </a:p>
        </p:txBody>
      </p:sp>
      <p:sp>
        <p:nvSpPr>
          <p:cNvPr id="4" name="Date Placeholder 3">
            <a:extLst>
              <a:ext uri="{FF2B5EF4-FFF2-40B4-BE49-F238E27FC236}">
                <a16:creationId xmlns:a16="http://schemas.microsoft.com/office/drawing/2014/main" id="{B95C2261-FD55-4493-AFBC-D07FE1A79D14}"/>
              </a:ext>
            </a:extLst>
          </p:cNvPr>
          <p:cNvSpPr>
            <a:spLocks noGrp="1"/>
          </p:cNvSpPr>
          <p:nvPr>
            <p:ph type="dt" sz="half" idx="10"/>
          </p:nvPr>
        </p:nvSpPr>
        <p:spPr/>
        <p:txBody>
          <a:bodyPr/>
          <a:lstStyle/>
          <a:p>
            <a:fld id="{311E2454-F23E-4D28-9E15-0A339DB9BF48}" type="datetime1">
              <a:rPr lang="en-US" smtClean="0"/>
              <a:pPr/>
              <a:t>5/28/2019</a:t>
            </a:fld>
            <a:endParaRPr lang="en-US"/>
          </a:p>
        </p:txBody>
      </p:sp>
      <p:sp>
        <p:nvSpPr>
          <p:cNvPr id="5" name="Slide Number Placeholder 4">
            <a:extLst>
              <a:ext uri="{FF2B5EF4-FFF2-40B4-BE49-F238E27FC236}">
                <a16:creationId xmlns:a16="http://schemas.microsoft.com/office/drawing/2014/main" id="{45A4AFB4-5A94-4641-A63F-385266A2822C}"/>
              </a:ext>
            </a:extLst>
          </p:cNvPr>
          <p:cNvSpPr>
            <a:spLocks noGrp="1"/>
          </p:cNvSpPr>
          <p:nvPr>
            <p:ph type="sldNum" sz="quarter" idx="12"/>
          </p:nvPr>
        </p:nvSpPr>
        <p:spPr/>
        <p:txBody>
          <a:bodyPr/>
          <a:lstStyle/>
          <a:p>
            <a:fld id="{9D76907B-240E-41B5-B864-4BC76926F120}" type="slidenum">
              <a:rPr lang="en-US" smtClean="0"/>
              <a:pPr/>
              <a:t>5</a:t>
            </a:fld>
            <a:endParaRPr lang="en-US"/>
          </a:p>
        </p:txBody>
      </p:sp>
    </p:spTree>
    <p:extLst>
      <p:ext uri="{BB962C8B-B14F-4D97-AF65-F5344CB8AC3E}">
        <p14:creationId xmlns:p14="http://schemas.microsoft.com/office/powerpoint/2010/main" val="377985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533400"/>
          </a:xfrm>
        </p:spPr>
        <p:txBody>
          <a:bodyPr>
            <a:normAutofit fontScale="90000"/>
          </a:bodyPr>
          <a:lstStyle/>
          <a:p>
            <a:r>
              <a:rPr lang="en-US" dirty="0"/>
              <a:t>Access Methods</a:t>
            </a:r>
          </a:p>
        </p:txBody>
      </p:sp>
      <p:sp>
        <p:nvSpPr>
          <p:cNvPr id="3" name="Content Placeholder 2"/>
          <p:cNvSpPr>
            <a:spLocks noGrp="1"/>
          </p:cNvSpPr>
          <p:nvPr>
            <p:ph idx="1"/>
          </p:nvPr>
        </p:nvSpPr>
        <p:spPr>
          <a:xfrm>
            <a:off x="228600" y="533400"/>
            <a:ext cx="8686800" cy="6153150"/>
          </a:xfrm>
        </p:spPr>
        <p:txBody>
          <a:bodyPr>
            <a:normAutofit fontScale="92500" lnSpcReduction="10000"/>
          </a:bodyPr>
          <a:lstStyle/>
          <a:p>
            <a:pPr>
              <a:lnSpc>
                <a:spcPct val="130000"/>
              </a:lnSpc>
              <a:spcBef>
                <a:spcPts val="0"/>
              </a:spcBef>
            </a:pPr>
            <a:r>
              <a:rPr lang="en-US" sz="2800" dirty="0"/>
              <a:t>broadcast channels are sometimes referred to as </a:t>
            </a:r>
            <a:r>
              <a:rPr lang="en-US" sz="2800" b="1" i="1" dirty="0"/>
              <a:t>multi-access channels</a:t>
            </a:r>
            <a:r>
              <a:rPr lang="en-US" sz="2800" dirty="0"/>
              <a:t> or </a:t>
            </a:r>
            <a:r>
              <a:rPr lang="en-US" sz="2800" b="1" i="1" dirty="0"/>
              <a:t>random access channels.</a:t>
            </a:r>
          </a:p>
          <a:p>
            <a:pPr>
              <a:lnSpc>
                <a:spcPct val="130000"/>
              </a:lnSpc>
              <a:spcBef>
                <a:spcPts val="0"/>
              </a:spcBef>
            </a:pPr>
            <a:r>
              <a:rPr lang="en-US" sz="2800" dirty="0"/>
              <a:t>The methods that can be used to determine how the shared media is accessed are called </a:t>
            </a:r>
            <a:r>
              <a:rPr lang="en-US" sz="2800" b="1" dirty="0"/>
              <a:t>Access methods.</a:t>
            </a:r>
          </a:p>
          <a:p>
            <a:pPr>
              <a:lnSpc>
                <a:spcPct val="130000"/>
              </a:lnSpc>
              <a:spcBef>
                <a:spcPts val="0"/>
              </a:spcBef>
            </a:pPr>
            <a:r>
              <a:rPr lang="en-US" sz="2800" dirty="0"/>
              <a:t>The </a:t>
            </a:r>
            <a:r>
              <a:rPr lang="en-US" sz="2800" b="1" dirty="0"/>
              <a:t>protocols</a:t>
            </a:r>
            <a:r>
              <a:rPr lang="en-US" sz="2800" dirty="0"/>
              <a:t> used to determine who goes next on a multi-access channel.</a:t>
            </a:r>
          </a:p>
          <a:p>
            <a:pPr lvl="1">
              <a:lnSpc>
                <a:spcPct val="130000"/>
              </a:lnSpc>
              <a:spcBef>
                <a:spcPts val="0"/>
              </a:spcBef>
            </a:pPr>
            <a:r>
              <a:rPr lang="en-US" sz="2600" dirty="0"/>
              <a:t>It belongs to the sub-layer of the data link layer called </a:t>
            </a:r>
            <a:r>
              <a:rPr lang="en-US" sz="2600" b="1" dirty="0"/>
              <a:t>MAC</a:t>
            </a:r>
            <a:r>
              <a:rPr lang="en-US" sz="2600" dirty="0"/>
              <a:t> (</a:t>
            </a:r>
            <a:r>
              <a:rPr lang="en-US" sz="2600" b="1" i="1" dirty="0"/>
              <a:t>Medium Access Control</a:t>
            </a:r>
            <a:r>
              <a:rPr lang="en-US" sz="2600" dirty="0"/>
              <a:t>) sub-layer</a:t>
            </a:r>
          </a:p>
          <a:p>
            <a:pPr>
              <a:lnSpc>
                <a:spcPct val="130000"/>
              </a:lnSpc>
              <a:spcBef>
                <a:spcPts val="0"/>
              </a:spcBef>
            </a:pPr>
            <a:r>
              <a:rPr lang="en-US" sz="2800" dirty="0"/>
              <a:t>The MAC sub-layer is especially important in LANs, </a:t>
            </a:r>
          </a:p>
          <a:p>
            <a:pPr lvl="1">
              <a:lnSpc>
                <a:spcPct val="130000"/>
              </a:lnSpc>
              <a:spcBef>
                <a:spcPts val="0"/>
              </a:spcBef>
            </a:pPr>
            <a:r>
              <a:rPr lang="en-US" sz="2600" dirty="0"/>
              <a:t>many of LANs use a multi-access channel as the basis for communication. </a:t>
            </a:r>
          </a:p>
          <a:p>
            <a:pPr>
              <a:lnSpc>
                <a:spcPct val="130000"/>
              </a:lnSpc>
              <a:spcBef>
                <a:spcPts val="0"/>
              </a:spcBef>
            </a:pPr>
            <a:r>
              <a:rPr lang="en-US" sz="2800" dirty="0"/>
              <a:t>WANs, in contrast, use point-to-point links, except for satellite networks</a:t>
            </a:r>
            <a:endParaRPr lang="en-US" sz="2800" b="1" i="1" dirty="0"/>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629400"/>
          </a:xfrm>
        </p:spPr>
        <p:txBody>
          <a:bodyPr>
            <a:normAutofit fontScale="92500" lnSpcReduction="20000"/>
          </a:bodyPr>
          <a:lstStyle/>
          <a:p>
            <a:pPr>
              <a:lnSpc>
                <a:spcPct val="130000"/>
              </a:lnSpc>
              <a:spcBef>
                <a:spcPts val="0"/>
              </a:spcBef>
            </a:pPr>
            <a:r>
              <a:rPr lang="en-US" sz="2800" b="1" dirty="0"/>
              <a:t>Pure ALOHA</a:t>
            </a:r>
          </a:p>
          <a:p>
            <a:pPr lvl="1">
              <a:lnSpc>
                <a:spcPct val="130000"/>
              </a:lnSpc>
              <a:spcBef>
                <a:spcPts val="0"/>
              </a:spcBef>
            </a:pPr>
            <a:r>
              <a:rPr lang="en-US" sz="2600" dirty="0"/>
              <a:t>The earliest of access methods</a:t>
            </a:r>
          </a:p>
          <a:p>
            <a:pPr lvl="1">
              <a:lnSpc>
                <a:spcPct val="130000"/>
              </a:lnSpc>
              <a:spcBef>
                <a:spcPts val="0"/>
              </a:spcBef>
            </a:pPr>
            <a:r>
              <a:rPr lang="en-US" sz="2600" dirty="0"/>
              <a:t>was developed for packet radio networks</a:t>
            </a:r>
          </a:p>
          <a:p>
            <a:pPr lvl="1">
              <a:lnSpc>
                <a:spcPct val="130000"/>
              </a:lnSpc>
              <a:spcBef>
                <a:spcPts val="0"/>
              </a:spcBef>
            </a:pPr>
            <a:r>
              <a:rPr lang="en-US" sz="2600" dirty="0"/>
              <a:t>is also applicable to any shared transmission medium</a:t>
            </a:r>
          </a:p>
          <a:p>
            <a:pPr lvl="1">
              <a:lnSpc>
                <a:spcPct val="130000"/>
              </a:lnSpc>
              <a:spcBef>
                <a:spcPts val="0"/>
              </a:spcBef>
            </a:pPr>
            <a:r>
              <a:rPr lang="en-US" sz="2600" dirty="0"/>
              <a:t>is a </a:t>
            </a:r>
            <a:r>
              <a:rPr lang="en-US" sz="2600" b="1" dirty="0"/>
              <a:t>true free-for-all</a:t>
            </a:r>
          </a:p>
          <a:p>
            <a:pPr lvl="1">
              <a:lnSpc>
                <a:spcPct val="130000"/>
              </a:lnSpc>
              <a:spcBef>
                <a:spcPts val="0"/>
              </a:spcBef>
            </a:pPr>
            <a:r>
              <a:rPr lang="en-US" sz="2600" dirty="0"/>
              <a:t>The station waits for </a:t>
            </a:r>
          </a:p>
          <a:p>
            <a:pPr lvl="2">
              <a:lnSpc>
                <a:spcPct val="130000"/>
              </a:lnSpc>
              <a:spcBef>
                <a:spcPts val="0"/>
              </a:spcBef>
            </a:pPr>
            <a:r>
              <a:rPr lang="en-US" sz="2400" dirty="0"/>
              <a:t>an amount of time (The maximum round-trip propagation delay on the network)</a:t>
            </a:r>
          </a:p>
          <a:p>
            <a:pPr lvl="3">
              <a:lnSpc>
                <a:spcPct val="130000"/>
              </a:lnSpc>
              <a:spcBef>
                <a:spcPts val="0"/>
              </a:spcBef>
            </a:pPr>
            <a:r>
              <a:rPr lang="en-US" dirty="0"/>
              <a:t>twice the time it takes to send a frame between the two most widely separated stations</a:t>
            </a:r>
          </a:p>
          <a:p>
            <a:pPr lvl="2">
              <a:lnSpc>
                <a:spcPct val="130000"/>
              </a:lnSpc>
              <a:spcBef>
                <a:spcPts val="0"/>
              </a:spcBef>
            </a:pPr>
            <a:r>
              <a:rPr lang="en-US" sz="2400" dirty="0"/>
              <a:t>plus a small fixed time increment</a:t>
            </a:r>
          </a:p>
          <a:p>
            <a:pPr lvl="1">
              <a:lnSpc>
                <a:spcPct val="130000"/>
              </a:lnSpc>
              <a:spcBef>
                <a:spcPts val="0"/>
              </a:spcBef>
            </a:pPr>
            <a:r>
              <a:rPr lang="en-US" sz="2600" dirty="0"/>
              <a:t>If the station fails to receive an acknowledgment after repeated transmissions, it gives up.</a:t>
            </a:r>
          </a:p>
          <a:p>
            <a:pPr lvl="1">
              <a:lnSpc>
                <a:spcPct val="130000"/>
              </a:lnSpc>
              <a:spcBef>
                <a:spcPts val="0"/>
              </a:spcBef>
            </a:pPr>
            <a:r>
              <a:rPr lang="en-US" sz="2600" b="1" i="1" dirty="0"/>
              <a:t>Collision </a:t>
            </a:r>
            <a:r>
              <a:rPr lang="en-US" sz="2600" dirty="0"/>
              <a:t>happens if two stations send frame at the same time.</a:t>
            </a:r>
          </a:p>
          <a:p>
            <a:pPr lvl="1">
              <a:lnSpc>
                <a:spcPct val="130000"/>
              </a:lnSpc>
              <a:spcBef>
                <a:spcPts val="0"/>
              </a:spcBef>
            </a:pPr>
            <a:r>
              <a:rPr lang="en-US" sz="2600" dirty="0"/>
              <a:t>As the number of collisions rises rapidly with increased load, the maximum utilization of the channel is only about 18%</a:t>
            </a:r>
          </a:p>
          <a:p>
            <a:pPr lvl="1">
              <a:lnSpc>
                <a:spcPct val="130000"/>
              </a:lnSpc>
              <a:spcBef>
                <a:spcPts val="0"/>
              </a:spcBef>
            </a:pPr>
            <a:endParaRPr lang="en-US" b="1" dirty="0"/>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96000"/>
          </a:xfrm>
        </p:spPr>
        <p:txBody>
          <a:bodyPr/>
          <a:lstStyle/>
          <a:p>
            <a:pPr>
              <a:lnSpc>
                <a:spcPct val="120000"/>
              </a:lnSpc>
              <a:spcBef>
                <a:spcPts val="0"/>
              </a:spcBef>
            </a:pPr>
            <a:r>
              <a:rPr lang="en-US" b="1" dirty="0"/>
              <a:t>Slotted ALOHA</a:t>
            </a:r>
          </a:p>
          <a:p>
            <a:pPr lvl="1">
              <a:lnSpc>
                <a:spcPct val="120000"/>
              </a:lnSpc>
            </a:pPr>
            <a:r>
              <a:rPr lang="en-US" sz="2400" dirty="0"/>
              <a:t>time on the channel is organized into </a:t>
            </a:r>
            <a:r>
              <a:rPr lang="en-US" sz="2400" b="1" i="1" dirty="0"/>
              <a:t>uniform slots</a:t>
            </a:r>
            <a:r>
              <a:rPr lang="en-US" sz="2400" dirty="0"/>
              <a:t> whose size equals the frame transmission time.</a:t>
            </a:r>
          </a:p>
          <a:p>
            <a:pPr lvl="1">
              <a:lnSpc>
                <a:spcPct val="120000"/>
              </a:lnSpc>
            </a:pPr>
            <a:r>
              <a:rPr lang="en-US" sz="2400" dirty="0"/>
              <a:t>Some central clock or other technique is needed to synchronize all stations.</a:t>
            </a:r>
          </a:p>
          <a:p>
            <a:pPr lvl="1">
              <a:lnSpc>
                <a:spcPct val="120000"/>
              </a:lnSpc>
            </a:pPr>
            <a:r>
              <a:rPr lang="en-US" sz="2400" dirty="0"/>
              <a:t>Transmission is permitted to begin only at a slot boundary.</a:t>
            </a:r>
          </a:p>
          <a:p>
            <a:pPr lvl="1">
              <a:lnSpc>
                <a:spcPct val="120000"/>
              </a:lnSpc>
            </a:pPr>
            <a:r>
              <a:rPr lang="en-US" sz="2400" dirty="0">
                <a:cs typeface="Arial" pitchFamily="34" charset="0"/>
              </a:rPr>
              <a:t>still collision is possible; </a:t>
            </a:r>
          </a:p>
          <a:p>
            <a:pPr lvl="1">
              <a:lnSpc>
                <a:spcPct val="120000"/>
              </a:lnSpc>
            </a:pPr>
            <a:r>
              <a:rPr lang="en-US" sz="2400" dirty="0">
                <a:cs typeface="Arial" pitchFamily="34" charset="0"/>
              </a:rPr>
              <a:t>collided packets are retransmitted after a random delay</a:t>
            </a:r>
          </a:p>
          <a:p>
            <a:pPr lvl="1">
              <a:lnSpc>
                <a:spcPct val="120000"/>
              </a:lnSpc>
            </a:pPr>
            <a:endParaRPr lang="en-US" dirty="0"/>
          </a:p>
          <a:p>
            <a:pPr lvl="1">
              <a:lnSpc>
                <a:spcPct val="120000"/>
              </a:lnSpc>
            </a:pPr>
            <a:endParaRPr lang="en-US" b="1" dirty="0"/>
          </a:p>
        </p:txBody>
      </p:sp>
      <p:sp>
        <p:nvSpPr>
          <p:cNvPr id="4" name="Date Placeholder 3"/>
          <p:cNvSpPr>
            <a:spLocks noGrp="1"/>
          </p:cNvSpPr>
          <p:nvPr>
            <p:ph type="dt" sz="half" idx="10"/>
          </p:nvPr>
        </p:nvSpPr>
        <p:spPr/>
        <p:txBody>
          <a:bodyPr/>
          <a:lstStyle/>
          <a:p>
            <a:fld id="{311E2454-F23E-4D28-9E15-0A339DB9BF48}" type="datetime1">
              <a:rPr lang="en-US" smtClean="0"/>
              <a:pPr/>
              <a:t>5/27/2019</a:t>
            </a:fld>
            <a:endParaRPr lang="en-US"/>
          </a:p>
        </p:txBody>
      </p:sp>
      <p:sp>
        <p:nvSpPr>
          <p:cNvPr id="5" name="Slide Number Placeholder 4"/>
          <p:cNvSpPr>
            <a:spLocks noGrp="1"/>
          </p:cNvSpPr>
          <p:nvPr>
            <p:ph type="sldNum" sz="quarter" idx="12"/>
          </p:nvPr>
        </p:nvSpPr>
        <p:spPr/>
        <p:txBody>
          <a:bodyPr/>
          <a:lstStyle/>
          <a:p>
            <a:fld id="{9D76907B-240E-41B5-B864-4BC76926F120}"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54307092-BA09-440B-A372-463A6B682027}" type="slidenum">
              <a:rPr lang="en-US"/>
              <a:pPr/>
              <a:t>9</a:t>
            </a:fld>
            <a:endParaRPr lang="en-US"/>
          </a:p>
        </p:txBody>
      </p:sp>
      <p:sp>
        <p:nvSpPr>
          <p:cNvPr id="31746" name="Rectangle 2"/>
          <p:cNvSpPr>
            <a:spLocks noChangeArrowheads="1"/>
          </p:cNvSpPr>
          <p:nvPr/>
        </p:nvSpPr>
        <p:spPr bwMode="auto">
          <a:xfrm>
            <a:off x="152400" y="304800"/>
            <a:ext cx="8763000" cy="6172200"/>
          </a:xfrm>
          <a:prstGeom prst="rect">
            <a:avLst/>
          </a:prstGeom>
          <a:noFill/>
          <a:ln w="9525">
            <a:noFill/>
            <a:miter lim="800000"/>
            <a:headEnd/>
            <a:tailEnd/>
          </a:ln>
          <a:effectLst/>
        </p:spPr>
        <p:txBody>
          <a:bodyPr/>
          <a:lstStyle/>
          <a:p>
            <a:pPr marL="342900" indent="-342900" algn="just">
              <a:lnSpc>
                <a:spcPct val="120000"/>
              </a:lnSpc>
              <a:buClr>
                <a:schemeClr val="tx2"/>
              </a:buClr>
              <a:buFont typeface="Arial" pitchFamily="34" charset="0"/>
              <a:buChar char="•"/>
            </a:pPr>
            <a:r>
              <a:rPr lang="en-US" sz="2600" b="1" dirty="0">
                <a:latin typeface="Times New Roman" pitchFamily="18" charset="0"/>
                <a:cs typeface="Times New Roman" pitchFamily="18" charset="0"/>
              </a:rPr>
              <a:t>CSMA - Carrier Sense MA - polite version of ALOHA</a:t>
            </a:r>
          </a:p>
          <a:p>
            <a:pPr marL="800100" lvl="1" indent="-342900" algn="just">
              <a:lnSpc>
                <a:spcPct val="120000"/>
              </a:lnSpc>
              <a:spcBef>
                <a:spcPct val="20000"/>
              </a:spcBef>
              <a:buClr>
                <a:schemeClr val="tx2"/>
              </a:buClr>
              <a:buSzPct val="120000"/>
              <a:buFont typeface="Arial" pitchFamily="34" charset="0"/>
              <a:buChar char="–"/>
            </a:pPr>
            <a:r>
              <a:rPr lang="en-US" sz="2400" dirty="0">
                <a:latin typeface="Times New Roman" pitchFamily="18" charset="0"/>
                <a:cs typeface="Times New Roman" pitchFamily="18" charset="0"/>
              </a:rPr>
              <a:t>to minimize the chance of collision, each station first listens to the medium before sending; “</a:t>
            </a:r>
            <a:r>
              <a:rPr lang="en-US" sz="2400" b="1" dirty="0">
                <a:latin typeface="Times New Roman" pitchFamily="18" charset="0"/>
                <a:cs typeface="Times New Roman" pitchFamily="18" charset="0"/>
              </a:rPr>
              <a:t>listen before talk</a:t>
            </a:r>
            <a:r>
              <a:rPr lang="en-US" sz="2400" dirty="0">
                <a:latin typeface="Times New Roman" pitchFamily="18" charset="0"/>
                <a:cs typeface="Times New Roman" pitchFamily="18" charset="0"/>
              </a:rPr>
              <a:t>”</a:t>
            </a:r>
          </a:p>
          <a:p>
            <a:pPr marL="800100" lvl="1" indent="-342900" algn="just">
              <a:lnSpc>
                <a:spcPct val="120000"/>
              </a:lnSpc>
              <a:spcBef>
                <a:spcPct val="20000"/>
              </a:spcBef>
              <a:buClr>
                <a:schemeClr val="tx2"/>
              </a:buClr>
              <a:buSzPct val="120000"/>
              <a:buFont typeface="Arial" pitchFamily="34" charset="0"/>
              <a:buChar char="–"/>
            </a:pPr>
            <a:r>
              <a:rPr lang="en-US" sz="2400" dirty="0">
                <a:latin typeface="Times New Roman" pitchFamily="18" charset="0"/>
                <a:cs typeface="Times New Roman" pitchFamily="18" charset="0"/>
              </a:rPr>
              <a:t>if the channel is busy, it waits until it is idle. Otherwise it transmits.</a:t>
            </a:r>
          </a:p>
          <a:p>
            <a:pPr marL="800100" lvl="1" indent="-342900" algn="just">
              <a:lnSpc>
                <a:spcPct val="120000"/>
              </a:lnSpc>
              <a:spcBef>
                <a:spcPct val="20000"/>
              </a:spcBef>
              <a:buClr>
                <a:schemeClr val="tx2"/>
              </a:buClr>
              <a:buSzPct val="120000"/>
              <a:buFont typeface="Arial" pitchFamily="34" charset="0"/>
              <a:buChar char="–"/>
            </a:pPr>
            <a:r>
              <a:rPr lang="en-US" sz="2400" dirty="0">
                <a:latin typeface="Times New Roman" pitchFamily="18" charset="0"/>
                <a:cs typeface="Times New Roman" pitchFamily="18" charset="0"/>
              </a:rPr>
              <a:t>if a collision occurs, it waits a random amount of time and starts listening again.</a:t>
            </a:r>
          </a:p>
          <a:p>
            <a:pPr marL="800100" lvl="1" indent="-342900" algn="just">
              <a:lnSpc>
                <a:spcPct val="120000"/>
              </a:lnSpc>
              <a:spcBef>
                <a:spcPct val="20000"/>
              </a:spcBef>
              <a:buClr>
                <a:schemeClr val="tx2"/>
              </a:buClr>
              <a:buSzPct val="120000"/>
              <a:buFont typeface="Arial" pitchFamily="34" charset="0"/>
              <a:buChar char="–"/>
            </a:pPr>
            <a:r>
              <a:rPr lang="en-US" sz="2400" dirty="0">
                <a:latin typeface="Times New Roman" pitchFamily="18" charset="0"/>
                <a:cs typeface="Times New Roman" pitchFamily="18" charset="0"/>
              </a:rPr>
              <a:t>the chance of collision is minimized, but may still occur because of </a:t>
            </a:r>
          </a:p>
          <a:p>
            <a:pPr marL="1143000" lvl="2" indent="-228600" algn="just">
              <a:lnSpc>
                <a:spcPct val="120000"/>
              </a:lnSpc>
              <a:buClr>
                <a:schemeClr val="tx2"/>
              </a:buClr>
              <a:buSzPct val="120000"/>
              <a:buFont typeface="Arial" pitchFamily="34" charset="0"/>
              <a:buChar char="•"/>
            </a:pPr>
            <a:r>
              <a:rPr lang="en-US" sz="2200" dirty="0">
                <a:latin typeface="Times New Roman" pitchFamily="18" charset="0"/>
                <a:cs typeface="Times New Roman" pitchFamily="18" charset="0"/>
              </a:rPr>
              <a:t>the propagation delay (a station doesn’t know if another one has just started transmitting); </a:t>
            </a:r>
          </a:p>
          <a:p>
            <a:pPr marL="1143000" lvl="2" indent="-228600" algn="just">
              <a:lnSpc>
                <a:spcPct val="120000"/>
              </a:lnSpc>
              <a:buClr>
                <a:schemeClr val="tx2"/>
              </a:buClr>
              <a:buSzPct val="120000"/>
              <a:buFont typeface="Arial" pitchFamily="34" charset="0"/>
              <a:buChar char="•"/>
            </a:pPr>
            <a:r>
              <a:rPr lang="en-US" sz="2200" dirty="0">
                <a:latin typeface="Times New Roman" pitchFamily="18" charset="0"/>
                <a:cs typeface="Times New Roman" pitchFamily="18" charset="0"/>
              </a:rPr>
              <a:t>or if two or more stations start transmitting at the same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3130</TotalTime>
  <Words>2359</Words>
  <Application>Microsoft Office PowerPoint</Application>
  <PresentationFormat>On-screen Show (4:3)</PresentationFormat>
  <Paragraphs>269</Paragraphs>
  <Slides>35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Times New Roman</vt:lpstr>
      <vt:lpstr>Wingdings</vt:lpstr>
      <vt:lpstr>Office Theme</vt:lpstr>
      <vt:lpstr>VISIO</vt:lpstr>
      <vt:lpstr>Chapter Five</vt:lpstr>
      <vt:lpstr>Introduction </vt:lpstr>
      <vt:lpstr>PowerPoint Presentation</vt:lpstr>
      <vt:lpstr>PowerPoint Presentation</vt:lpstr>
      <vt:lpstr>PowerPoint Presentation</vt:lpstr>
      <vt:lpstr>Access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Nesredien</dc:creator>
  <cp:lastModifiedBy>Nesredien</cp:lastModifiedBy>
  <cp:revision>53</cp:revision>
  <dcterms:created xsi:type="dcterms:W3CDTF">2012-12-17T18:23:26Z</dcterms:created>
  <dcterms:modified xsi:type="dcterms:W3CDTF">2019-05-29T09:57:15Z</dcterms:modified>
</cp:coreProperties>
</file>