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79" r:id="rId3"/>
    <p:sldId id="258" r:id="rId4"/>
    <p:sldId id="259" r:id="rId5"/>
    <p:sldId id="260" r:id="rId6"/>
    <p:sldId id="263" r:id="rId7"/>
    <p:sldId id="261" r:id="rId8"/>
    <p:sldId id="299" r:id="rId9"/>
    <p:sldId id="262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301" r:id="rId18"/>
    <p:sldId id="273" r:id="rId19"/>
    <p:sldId id="300" r:id="rId20"/>
    <p:sldId id="274" r:id="rId21"/>
    <p:sldId id="276" r:id="rId22"/>
    <p:sldId id="277" r:id="rId23"/>
    <p:sldId id="278" r:id="rId24"/>
    <p:sldId id="280" r:id="rId25"/>
    <p:sldId id="298" r:id="rId26"/>
    <p:sldId id="295" r:id="rId27"/>
    <p:sldId id="296" r:id="rId28"/>
    <p:sldId id="284" r:id="rId29"/>
    <p:sldId id="297" r:id="rId30"/>
    <p:sldId id="302" r:id="rId31"/>
    <p:sldId id="288" r:id="rId32"/>
    <p:sldId id="303" r:id="rId33"/>
    <p:sldId id="289" r:id="rId34"/>
    <p:sldId id="290" r:id="rId35"/>
    <p:sldId id="304" r:id="rId36"/>
    <p:sldId id="292" r:id="rId37"/>
    <p:sldId id="305" r:id="rId38"/>
    <p:sldId id="293" r:id="rId39"/>
    <p:sldId id="294" r:id="rId40"/>
    <p:sldId id="30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78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9BB17-14D6-4DF3-80CC-AEF10177EA38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9DA24-5289-4056-A06B-E0DBEF4F6F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80D-423F-4FF8-8E76-AD6E3B52F456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2B52-0035-405A-9362-C215626F849F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3086-19E9-4587-8002-4E92C78B12FF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B19AA-190C-4220-8344-4704AEE21B35}" type="datetime1">
              <a:rPr lang="en-US" smtClean="0"/>
              <a:pPr>
                <a:defRPr/>
              </a:pPr>
              <a:t>6/3/2019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543DB-2A02-40D5-8669-6E54187E4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635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63562"/>
            <a:ext cx="8686800" cy="5562601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600"/>
            </a:lvl1pPr>
            <a:lvl2pPr>
              <a:lnSpc>
                <a:spcPct val="120000"/>
              </a:lnSpc>
              <a:spcBef>
                <a:spcPts val="0"/>
              </a:spcBef>
              <a:defRPr sz="2400"/>
            </a:lvl2pPr>
            <a:lvl3pPr>
              <a:lnSpc>
                <a:spcPct val="120000"/>
              </a:lnSpc>
              <a:spcBef>
                <a:spcPts val="0"/>
              </a:spcBef>
              <a:defRPr sz="2300"/>
            </a:lvl3pPr>
            <a:lvl4pPr>
              <a:lnSpc>
                <a:spcPct val="120000"/>
              </a:lnSpc>
              <a:spcBef>
                <a:spcPts val="0"/>
              </a:spcBef>
              <a:defRPr sz="2200"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6F35-BA15-42E8-BADB-1C8CF5B3F2D6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D7CA-D2C6-4542-A06D-2DF84FB389C4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86C2-0B07-42A9-BE42-2399DE95FB9A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E4C5-2288-4DEE-A9EC-4154CFC5C0D4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8668-BFBF-48E6-A774-4D34AD03AF98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6F2E-359C-418D-A3DD-2614BE413228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DAF7-4729-46EB-B366-7DA534AFA10B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25C2-74DB-4C62-A34A-A3D981800B26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6868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46193-B097-45E9-AA8E-EF1617B134F8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D7DFF-84D0-4CCD-BB43-D24D3D4B0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7.png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A5655F-B652-4D5C-9DC0-F9AA1244B424}" type="slidenum">
              <a:rPr lang="en-US"/>
              <a:pPr/>
              <a:t>1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Chapter Six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Wide Area Network (WAN)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47F3-5C2C-450C-9C68-1D08459D74A4}" type="datetime1">
              <a:rPr lang="en-US" smtClean="0"/>
              <a:pPr/>
              <a:t>6/3/2019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589756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There has to be some kind of connection — either </a:t>
            </a:r>
            <a:r>
              <a:rPr lang="en-US" b="1" i="1" dirty="0"/>
              <a:t>connectionless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b="1" i="1" dirty="0"/>
              <a:t>connection-oriented </a:t>
            </a:r>
            <a:r>
              <a:rPr lang="en-US" dirty="0"/>
              <a:t>services, depending on the type of packet-switching network involved</a:t>
            </a:r>
          </a:p>
          <a:p>
            <a:pPr lvl="1"/>
            <a:r>
              <a:rPr lang="en-US" dirty="0"/>
              <a:t>In establishing the link between sender and recipient, a connection-oriented service can make use of </a:t>
            </a:r>
          </a:p>
          <a:p>
            <a:pPr lvl="2"/>
            <a:r>
              <a:rPr lang="en-US" dirty="0"/>
              <a:t>either </a:t>
            </a:r>
            <a:r>
              <a:rPr lang="en-US" b="1" i="1" dirty="0"/>
              <a:t>Switched Virtual Circuits </a:t>
            </a:r>
            <a:r>
              <a:rPr lang="en-US" b="1" dirty="0"/>
              <a:t>(</a:t>
            </a:r>
            <a:r>
              <a:rPr lang="en-US" b="1" i="1" dirty="0"/>
              <a:t>SVC</a:t>
            </a:r>
            <a:r>
              <a:rPr lang="en-US" b="1" dirty="0"/>
              <a:t>s)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or </a:t>
            </a:r>
            <a:r>
              <a:rPr lang="en-US" b="1" i="1" dirty="0"/>
              <a:t>Permanent Virtual Circuits </a:t>
            </a:r>
            <a:r>
              <a:rPr lang="en-US" b="1" dirty="0"/>
              <a:t>(</a:t>
            </a:r>
            <a:r>
              <a:rPr lang="en-US" b="1" i="1" dirty="0"/>
              <a:t>PVC</a:t>
            </a:r>
            <a:r>
              <a:rPr lang="en-US" b="1" dirty="0"/>
              <a:t>s)</a:t>
            </a:r>
            <a:endParaRPr lang="en-US" dirty="0"/>
          </a:p>
          <a:p>
            <a:pPr lvl="1"/>
            <a:r>
              <a:rPr lang="en-US" dirty="0"/>
              <a:t>Using a </a:t>
            </a:r>
            <a:r>
              <a:rPr lang="en-US" b="1" i="1" dirty="0"/>
              <a:t>switched virtual circuit</a:t>
            </a:r>
            <a:r>
              <a:rPr lang="en-US" dirty="0"/>
              <a:t> is comparable to calling someone on the telephone</a:t>
            </a:r>
          </a:p>
          <a:p>
            <a:pPr lvl="1"/>
            <a:r>
              <a:rPr lang="en-US" dirty="0"/>
              <a:t>Using a </a:t>
            </a:r>
            <a:r>
              <a:rPr lang="en-US" b="1" i="1" dirty="0"/>
              <a:t>permanent virtual circuit</a:t>
            </a:r>
            <a:r>
              <a:rPr lang="en-US" dirty="0"/>
              <a:t>, on the other hand, is more like relying on a leased 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819A-056A-467A-81D3-D52D737ACBA4}" type="datetime1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2484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A packet-switching network might be, for example, </a:t>
            </a:r>
          </a:p>
          <a:p>
            <a:pPr lvl="2"/>
            <a:r>
              <a:rPr lang="en-US" dirty="0"/>
              <a:t>a frame relay network </a:t>
            </a:r>
          </a:p>
          <a:p>
            <a:pPr lvl="2"/>
            <a:r>
              <a:rPr lang="en-US" dirty="0"/>
              <a:t>an ATM (Asynchronous Transfer Mode) network</a:t>
            </a: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b="1" dirty="0"/>
              <a:t>Advantage 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Line efficiency</a:t>
            </a:r>
          </a:p>
          <a:p>
            <a:pPr lvl="3"/>
            <a:r>
              <a:rPr lang="en-US" dirty="0">
                <a:solidFill>
                  <a:srgbClr val="000000"/>
                </a:solidFill>
              </a:rPr>
              <a:t>Single node to node link can be shared by many packets over time</a:t>
            </a:r>
          </a:p>
          <a:p>
            <a:pPr lvl="3"/>
            <a:r>
              <a:rPr lang="en-US" dirty="0">
                <a:solidFill>
                  <a:srgbClr val="000000"/>
                </a:solidFill>
              </a:rPr>
              <a:t>Packets queued and transmitted as fast as possible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Data rate conversion</a:t>
            </a:r>
          </a:p>
          <a:p>
            <a:pPr lvl="3"/>
            <a:r>
              <a:rPr lang="en-US" dirty="0">
                <a:solidFill>
                  <a:srgbClr val="000000"/>
                </a:solidFill>
              </a:rPr>
              <a:t>Each station connects to the local node at its own speed</a:t>
            </a:r>
          </a:p>
          <a:p>
            <a:pPr lvl="3"/>
            <a:r>
              <a:rPr lang="en-US" dirty="0">
                <a:solidFill>
                  <a:srgbClr val="000000"/>
                </a:solidFill>
              </a:rPr>
              <a:t>Nodes buffer data if required to equalize rates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Packets are accepted even when network is busy</a:t>
            </a:r>
          </a:p>
          <a:p>
            <a:pPr lvl="3"/>
            <a:r>
              <a:rPr lang="en-US" dirty="0">
                <a:solidFill>
                  <a:srgbClr val="000000"/>
                </a:solidFill>
              </a:rPr>
              <a:t>Delivery may slow down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Priorities can be used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122A-172C-4DF3-A40E-C66000D44034}" type="datetime1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172200"/>
          </a:xfrm>
        </p:spPr>
        <p:txBody>
          <a:bodyPr/>
          <a:lstStyle/>
          <a:p>
            <a:pPr marL="741363" lvl="1" indent="-331788" eaLnBrk="0" hangingPunct="0">
              <a:lnSpc>
                <a:spcPct val="95000"/>
              </a:lnSpc>
              <a:buClr>
                <a:schemeClr val="tx2"/>
              </a:buClr>
              <a:buSzPct val="120000"/>
              <a:tabLst>
                <a:tab pos="673100" algn="l"/>
              </a:tabLst>
            </a:pPr>
            <a:r>
              <a:rPr lang="en-US" dirty="0"/>
              <a:t>two popular approaches to packet switching: </a:t>
            </a:r>
            <a:r>
              <a:rPr lang="en-US" b="1" i="1" dirty="0"/>
              <a:t>the Datagram Approach and the Virtual Circuit approach</a:t>
            </a:r>
          </a:p>
          <a:p>
            <a:pPr marL="1266825" lvl="2" indent="-457200" eaLnBrk="0" hangingPunct="0">
              <a:lnSpc>
                <a:spcPct val="95000"/>
              </a:lnSpc>
              <a:buClr>
                <a:schemeClr val="tx2"/>
              </a:buClr>
              <a:buFont typeface="+mj-lt"/>
              <a:buAutoNum type="alphaUcPeriod"/>
              <a:tabLst>
                <a:tab pos="673100" algn="l"/>
              </a:tabLst>
            </a:pPr>
            <a:r>
              <a:rPr lang="en-US" b="1" i="1" dirty="0"/>
              <a:t>Virtual Circuit approach</a:t>
            </a:r>
            <a:r>
              <a:rPr lang="en-US" dirty="0"/>
              <a:t> - a data link layer technology</a:t>
            </a:r>
          </a:p>
          <a:p>
            <a:pPr marL="1543050" lvl="3" indent="-342900" eaLnBrk="0" hangingPunct="0">
              <a:lnSpc>
                <a:spcPct val="95000"/>
              </a:lnSpc>
              <a:buClr>
                <a:schemeClr val="tx2"/>
              </a:buClr>
              <a:buSzPct val="120000"/>
              <a:tabLst>
                <a:tab pos="673100" algn="l"/>
              </a:tabLst>
            </a:pPr>
            <a:r>
              <a:rPr lang="en-US" dirty="0"/>
              <a:t>Hybrid of circuit switching and packet switching</a:t>
            </a:r>
          </a:p>
          <a:p>
            <a:pPr marL="1543050" lvl="3" indent="-342900" eaLnBrk="0" hangingPunct="0">
              <a:lnSpc>
                <a:spcPct val="95000"/>
              </a:lnSpc>
              <a:buClr>
                <a:schemeClr val="tx2"/>
              </a:buClr>
              <a:buSzPct val="120000"/>
              <a:tabLst>
                <a:tab pos="673100" algn="l"/>
              </a:tabLst>
            </a:pPr>
            <a:r>
              <a:rPr lang="en-US" dirty="0"/>
              <a:t>a single route is established between sender and receiver at the beginning of the session by sending a set-up packet</a:t>
            </a:r>
          </a:p>
          <a:p>
            <a:pPr marL="1543050" lvl="3" indent="-342900" eaLnBrk="0" hangingPunct="0">
              <a:lnSpc>
                <a:spcPct val="95000"/>
              </a:lnSpc>
              <a:buClr>
                <a:schemeClr val="tx2"/>
              </a:buClr>
              <a:buSzPct val="120000"/>
              <a:tabLst>
                <a:tab pos="673100" algn="l"/>
              </a:tabLst>
            </a:pPr>
            <a:r>
              <a:rPr lang="en-US" dirty="0"/>
              <a:t>as the packet travels all the way, the routers on the path record an entry in their internal tables and make reservation of resources at the beginning</a:t>
            </a:r>
          </a:p>
          <a:p>
            <a:pPr marL="1543050" lvl="3" indent="-342900" eaLnBrk="0" hangingPunct="0">
              <a:lnSpc>
                <a:spcPct val="95000"/>
              </a:lnSpc>
              <a:buClr>
                <a:schemeClr val="tx2"/>
              </a:buClr>
              <a:buSzPct val="120000"/>
              <a:tabLst>
                <a:tab pos="673100" algn="l"/>
              </a:tabLst>
            </a:pPr>
            <a:r>
              <a:rPr lang="en-US" dirty="0"/>
              <a:t>a call teardown deletes</a:t>
            </a:r>
          </a:p>
          <a:p>
            <a:pPr marL="1543050" lvl="3" indent="-342900" eaLnBrk="0" hangingPunct="0">
              <a:lnSpc>
                <a:spcPct val="95000"/>
              </a:lnSpc>
              <a:buClr>
                <a:schemeClr val="tx2"/>
              </a:buClr>
              <a:buSzPct val="120000"/>
              <a:tabLst>
                <a:tab pos="673100" algn="l"/>
              </a:tabLst>
            </a:pPr>
            <a:r>
              <a:rPr lang="en-US" dirty="0"/>
              <a:t>no routing decision is made by every switch for every packet; it is made only once and  the virtual circuit</a:t>
            </a:r>
          </a:p>
          <a:p>
            <a:pPr marL="1543050" lvl="3" indent="-342900" eaLnBrk="0" hangingPunct="0">
              <a:lnSpc>
                <a:spcPct val="95000"/>
              </a:lnSpc>
              <a:buClr>
                <a:schemeClr val="tx2"/>
              </a:buClr>
              <a:buSzPct val="120000"/>
              <a:tabLst>
                <a:tab pos="673100" algn="l"/>
              </a:tabLst>
            </a:pPr>
            <a:r>
              <a:rPr lang="en-US" dirty="0"/>
              <a:t>used for connection-oriented services</a:t>
            </a:r>
          </a:p>
          <a:p>
            <a:pPr marL="1085850" lvl="2" indent="-342900" eaLnBrk="0" hangingPunct="0">
              <a:lnSpc>
                <a:spcPct val="95000"/>
              </a:lnSpc>
              <a:buClr>
                <a:schemeClr val="tx2"/>
              </a:buClr>
              <a:buSzPct val="120000"/>
              <a:tabLst>
                <a:tab pos="673100" algn="l"/>
              </a:tabLst>
            </a:pPr>
            <a:r>
              <a:rPr lang="fr-FR" sz="2200" dirty="0">
                <a:cs typeface="Arial" charset="0"/>
              </a:rPr>
              <a:t>e.g., ATM (</a:t>
            </a:r>
            <a:r>
              <a:rPr lang="fr-FR" sz="2200" dirty="0" err="1">
                <a:cs typeface="Arial" charset="0"/>
              </a:rPr>
              <a:t>Asynchronous</a:t>
            </a:r>
            <a:r>
              <a:rPr lang="fr-FR" sz="2200" dirty="0">
                <a:cs typeface="Arial" charset="0"/>
              </a:rPr>
              <a:t> Transfer Mode)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A247-383F-4070-84D2-8E3176894818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3" descr="1-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953000"/>
            <a:ext cx="7467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248400"/>
          </a:xfrm>
        </p:spPr>
        <p:txBody>
          <a:bodyPr/>
          <a:lstStyle/>
          <a:p>
            <a:pPr marL="1314450" lvl="2" indent="-457200" eaLnBrk="0" hangingPunct="0">
              <a:buClr>
                <a:schemeClr val="tx2"/>
              </a:buClr>
              <a:buFont typeface="+mj-lt"/>
              <a:buAutoNum type="alphaUcPeriod" startAt="2"/>
            </a:pPr>
            <a:r>
              <a:rPr lang="en-US" b="1" dirty="0"/>
              <a:t>Datagram Approach </a:t>
            </a:r>
            <a:r>
              <a:rPr lang="en-US" dirty="0"/>
              <a:t>- mostly used in the network layer</a:t>
            </a:r>
          </a:p>
          <a:p>
            <a:pPr marL="1543050" lvl="3" indent="-330200" eaLnBrk="0" hangingPunct="0">
              <a:buClr>
                <a:schemeClr val="tx2"/>
              </a:buClr>
              <a:buSzPct val="120000"/>
            </a:pPr>
            <a:r>
              <a:rPr lang="en-US" dirty="0"/>
              <a:t>each packet is treated independently of all others</a:t>
            </a:r>
          </a:p>
          <a:p>
            <a:pPr marL="1543050" lvl="3" indent="-330200" eaLnBrk="0" hangingPunct="0">
              <a:buClr>
                <a:schemeClr val="tx2"/>
              </a:buClr>
              <a:buSzPct val="120000"/>
            </a:pPr>
            <a:r>
              <a:rPr lang="en-US" dirty="0"/>
              <a:t>packet in this approach is referred to as </a:t>
            </a:r>
            <a:r>
              <a:rPr lang="en-US" b="1" dirty="0"/>
              <a:t>datagram</a:t>
            </a:r>
          </a:p>
          <a:p>
            <a:pPr marL="1543050" lvl="3" indent="-330200" eaLnBrk="0" hangingPunct="0">
              <a:buClr>
                <a:schemeClr val="tx2"/>
              </a:buClr>
              <a:buSzPct val="120000"/>
            </a:pPr>
            <a:r>
              <a:rPr lang="en-US" dirty="0"/>
              <a:t>used for connectionless services</a:t>
            </a:r>
          </a:p>
          <a:p>
            <a:pPr marL="1543050" lvl="3" indent="-330200" eaLnBrk="0" hangingPunct="0">
              <a:buClr>
                <a:schemeClr val="tx2"/>
              </a:buClr>
              <a:buSzPct val="120000"/>
            </a:pPr>
            <a:r>
              <a:rPr lang="en-US" dirty="0">
                <a:cs typeface="Arial" charset="0"/>
              </a:rPr>
              <a:t>route chosen on packet-by-packet basis</a:t>
            </a:r>
          </a:p>
          <a:p>
            <a:pPr marL="1543050" lvl="3" indent="-330200" eaLnBrk="0" hangingPunct="0">
              <a:buClr>
                <a:schemeClr val="tx2"/>
              </a:buClr>
              <a:buSzPct val="120000"/>
            </a:pPr>
            <a:r>
              <a:rPr lang="en-US" dirty="0">
                <a:cs typeface="Arial" charset="0"/>
              </a:rPr>
              <a:t>different packets may follow different routes</a:t>
            </a:r>
          </a:p>
          <a:p>
            <a:pPr marL="1543050" lvl="3" indent="-330200" eaLnBrk="0" hangingPunct="0">
              <a:buClr>
                <a:schemeClr val="tx2"/>
              </a:buClr>
              <a:buSzPct val="120000"/>
            </a:pPr>
            <a:r>
              <a:rPr lang="en-US" dirty="0">
                <a:cs typeface="Arial" charset="0"/>
              </a:rPr>
              <a:t>packets may arrive out of order at the destination </a:t>
            </a:r>
          </a:p>
          <a:p>
            <a:pPr marL="1543050" lvl="3" indent="-330200" eaLnBrk="0" hangingPunct="0">
              <a:buClr>
                <a:schemeClr val="tx2"/>
              </a:buClr>
              <a:buSzPct val="120000"/>
            </a:pPr>
            <a:r>
              <a:rPr lang="en-US" dirty="0">
                <a:cs typeface="Arial" charset="0"/>
              </a:rPr>
              <a:t>Up to receiver to re-order packets and recover from missing packets</a:t>
            </a:r>
          </a:p>
          <a:p>
            <a:pPr marL="2000250" lvl="4" indent="-330200" eaLnBrk="0" hangingPunct="0">
              <a:buClr>
                <a:schemeClr val="tx2"/>
              </a:buClr>
              <a:buSzPct val="120000"/>
            </a:pPr>
            <a:r>
              <a:rPr lang="en-US" sz="1900" dirty="0">
                <a:cs typeface="Arial" charset="0"/>
              </a:rPr>
              <a:t>e.g., IP - The Internet Protocol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767-161C-4D75-B57F-5F31F6A040A9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191000"/>
            <a:ext cx="8610600" cy="247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EA4-C961-4C40-B7A6-190B4AA1E919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69791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63562"/>
          </a:xfrm>
        </p:spPr>
        <p:txBody>
          <a:bodyPr/>
          <a:lstStyle/>
          <a:p>
            <a:r>
              <a:rPr lang="en-US" dirty="0"/>
              <a:t>Frame Relay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5638800"/>
          </a:xfrm>
        </p:spPr>
        <p:txBody>
          <a:bodyPr>
            <a:normAutofit fontScale="92500"/>
          </a:bodyPr>
          <a:lstStyle/>
          <a:p>
            <a:r>
              <a:rPr lang="en-US" dirty="0"/>
              <a:t>Often referred to as a </a:t>
            </a:r>
            <a:r>
              <a:rPr lang="en-US" b="1" i="1" dirty="0"/>
              <a:t>fast packet switching</a:t>
            </a:r>
            <a:r>
              <a:rPr lang="en-US" i="1" dirty="0"/>
              <a:t> </a:t>
            </a:r>
            <a:r>
              <a:rPr lang="en-US" dirty="0"/>
              <a:t>technology</a:t>
            </a:r>
          </a:p>
          <a:p>
            <a:r>
              <a:rPr lang="en-US" dirty="0"/>
              <a:t>transfers </a:t>
            </a:r>
            <a:r>
              <a:rPr lang="en-US" b="1" i="1" dirty="0"/>
              <a:t>variable-length</a:t>
            </a:r>
            <a:r>
              <a:rPr lang="en-US" dirty="0"/>
              <a:t> packets </a:t>
            </a:r>
          </a:p>
          <a:p>
            <a:pPr lvl="1"/>
            <a:r>
              <a:rPr lang="en-US" dirty="0"/>
              <a:t>up to 4 KB in size at 56 Kbps or T1 (1.544 or 2 Mbps) speeds over permanent virtual circuits</a:t>
            </a:r>
          </a:p>
          <a:p>
            <a:r>
              <a:rPr lang="en-US" dirty="0"/>
              <a:t>Operating only at the data link layer</a:t>
            </a:r>
          </a:p>
          <a:p>
            <a:r>
              <a:rPr lang="en-US" dirty="0"/>
              <a:t>was designed to take advantage of newer digital transmission capabilities, such as fiber optic cable and ISDN</a:t>
            </a:r>
          </a:p>
          <a:p>
            <a:r>
              <a:rPr lang="en-US" dirty="0"/>
              <a:t>These offer reliability and lowered error rates</a:t>
            </a:r>
          </a:p>
          <a:p>
            <a:r>
              <a:rPr lang="en-US" dirty="0"/>
              <a:t>include a means of detecting corrupted transmissions through a cyclic redundancy check, or CRC</a:t>
            </a:r>
          </a:p>
          <a:p>
            <a:r>
              <a:rPr lang="en-US" dirty="0"/>
              <a:t>does not include any facilities for error correction</a:t>
            </a:r>
          </a:p>
          <a:p>
            <a:r>
              <a:rPr lang="en-US" dirty="0"/>
              <a:t>the sender does not overwhelm the recipient with too much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74BA-DA8A-4A9B-855E-438F51FCB151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/>
          </a:bodyPr>
          <a:lstStyle/>
          <a:p>
            <a:r>
              <a:rPr lang="en-US" dirty="0"/>
              <a:t>because it operates over permanent virtual circuits (PVCs)</a:t>
            </a:r>
          </a:p>
          <a:p>
            <a:pPr lvl="1"/>
            <a:r>
              <a:rPr lang="en-US" dirty="0"/>
              <a:t>transmissions follow a known path </a:t>
            </a:r>
          </a:p>
          <a:p>
            <a:pPr lvl="1"/>
            <a:r>
              <a:rPr lang="en-US" dirty="0"/>
              <a:t>and there is no need for the transmitting devices to figure out which route is best to use at a particular time</a:t>
            </a:r>
          </a:p>
          <a:p>
            <a:r>
              <a:rPr lang="en-US" dirty="0"/>
              <a:t>It provides end-to-end service over a known — and fast —digital communications route </a:t>
            </a:r>
          </a:p>
          <a:p>
            <a:r>
              <a:rPr lang="en-US" dirty="0"/>
              <a:t>It is based on multiplexing a number of (virtual) circuits on a single communications line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EEB1-FFEE-4F72-9650-8358A86D2FB2}" type="datetime1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4BD9-EB1A-4AB3-8E92-D4737CF2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5821363"/>
          </a:xfrm>
        </p:spPr>
        <p:txBody>
          <a:bodyPr/>
          <a:lstStyle/>
          <a:p>
            <a:r>
              <a:rPr lang="en-US" dirty="0"/>
              <a:t>response to congestion</a:t>
            </a:r>
          </a:p>
          <a:p>
            <a:pPr lvl="1"/>
            <a:r>
              <a:rPr lang="en-US" dirty="0"/>
              <a:t>First, to request the sending application to slow down a little its transmission speed</a:t>
            </a:r>
          </a:p>
          <a:p>
            <a:pPr lvl="1"/>
            <a:r>
              <a:rPr lang="en-US" dirty="0"/>
              <a:t>Second, involves discarding frames flagged as lower-priority deliveries</a:t>
            </a:r>
          </a:p>
          <a:p>
            <a:r>
              <a:rPr lang="en-US" dirty="0"/>
              <a:t>Frame relay networks connecting LANs to a WAN rely on routers and switching equipment capable of providing appropriate frame-relay interfaces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2D46D-F3E2-428D-B8B9-FCA477B9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6F35-BA15-42E8-BADB-1C8CF5B3F2D6}" type="datetime1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2CCB9-09BA-431C-BED3-41676C3A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6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63562"/>
          </a:xfrm>
        </p:spPr>
        <p:txBody>
          <a:bodyPr/>
          <a:lstStyle/>
          <a:p>
            <a:r>
              <a:rPr lang="en-US" dirty="0"/>
              <a:t>ATM (Asynchronous Transfer Mode)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/>
              <a:t>is a transport method </a:t>
            </a:r>
          </a:p>
          <a:p>
            <a:r>
              <a:rPr lang="en-US" dirty="0"/>
              <a:t>capable of delivering not only data but also voice and video simultaneously and over the same communications lines</a:t>
            </a:r>
          </a:p>
          <a:p>
            <a:r>
              <a:rPr lang="en-US" dirty="0"/>
              <a:t>is a connection-oriented networking technology</a:t>
            </a:r>
          </a:p>
          <a:p>
            <a:r>
              <a:rPr lang="en-US" dirty="0"/>
              <a:t>closely tied to the ITU's recommendation on </a:t>
            </a:r>
            <a:r>
              <a:rPr lang="en-US" i="1" dirty="0"/>
              <a:t>broadband ISDN </a:t>
            </a:r>
            <a:r>
              <a:rPr lang="en-US" dirty="0"/>
              <a:t>(</a:t>
            </a:r>
            <a:r>
              <a:rPr lang="en-US" i="1" dirty="0"/>
              <a:t>BISDN</a:t>
            </a:r>
            <a:r>
              <a:rPr lang="en-US" dirty="0"/>
              <a:t>)</a:t>
            </a:r>
          </a:p>
          <a:p>
            <a:r>
              <a:rPr lang="en-US" dirty="0"/>
              <a:t>is good for high-speed LAN and WAN networking over a range of media types </a:t>
            </a:r>
          </a:p>
          <a:p>
            <a:pPr lvl="1"/>
            <a:r>
              <a:rPr lang="en-US" dirty="0"/>
              <a:t>from the traditional coaxial cable, twisted pair, and fiber optic to communications services of the future, including  FDDI, and SONET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C2C0-C5EA-4FD7-ACE6-8A4050D7EB43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52EE-1744-4E76-9EBC-72EEAB4E6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37744"/>
            <a:ext cx="8686800" cy="6315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like frame relay, it is based on packet switching</a:t>
            </a:r>
          </a:p>
          <a:p>
            <a:pPr lvl="1"/>
            <a:r>
              <a:rPr lang="en-US" dirty="0"/>
              <a:t>however, it relies on cell relay, a high-speed transmission method </a:t>
            </a:r>
          </a:p>
          <a:p>
            <a:r>
              <a:rPr lang="en-US" dirty="0"/>
              <a:t>based on fixed-size units (tiny ones only 53 bytes long) that are known as </a:t>
            </a:r>
            <a:r>
              <a:rPr lang="en-US" b="1" i="1" dirty="0"/>
              <a:t>cells</a:t>
            </a:r>
            <a:r>
              <a:rPr lang="en-US" i="1" dirty="0"/>
              <a:t> </a:t>
            </a:r>
            <a:r>
              <a:rPr lang="en-US" dirty="0"/>
              <a:t>and that are multiplexed onto the carrier.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so fast as uniformly sized cells travel faster and can be routed faster </a:t>
            </a:r>
          </a:p>
          <a:p>
            <a:r>
              <a:rPr lang="en-US" dirty="0"/>
              <a:t>Transmission speeds are commonly 56 Kbps to 1.544 Mbps, </a:t>
            </a:r>
          </a:p>
          <a:p>
            <a:pPr lvl="1"/>
            <a:r>
              <a:rPr lang="en-US" dirty="0"/>
              <a:t>but the ITU has also defined ATM speeds as high as 622 Mbps (over fiber optic cable)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C7F17-1EBE-4970-BF1A-702BE815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6F35-BA15-42E8-BADB-1C8CF5B3F2D6}" type="datetime1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C39A7-5C8C-461F-BA62-45CDA72C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2" descr="wan05">
            <a:extLst>
              <a:ext uri="{FF2B5EF4-FFF2-40B4-BE49-F238E27FC236}">
                <a16:creationId xmlns:a16="http://schemas.microsoft.com/office/drawing/2014/main" id="{D0CAF3D5-02DF-4509-9C0B-D65EC2BF9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396044"/>
            <a:ext cx="5334000" cy="126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FC85E1-0E50-484C-A7C1-D2EC85F065C9}"/>
              </a:ext>
            </a:extLst>
          </p:cNvPr>
          <p:cNvSpPr/>
          <p:nvPr/>
        </p:nvSpPr>
        <p:spPr>
          <a:xfrm>
            <a:off x="3352800" y="3653135"/>
            <a:ext cx="152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i="1" dirty="0"/>
              <a:t>ATM cell</a:t>
            </a:r>
          </a:p>
        </p:txBody>
      </p:sp>
    </p:spTree>
    <p:extLst>
      <p:ext uri="{BB962C8B-B14F-4D97-AF65-F5344CB8AC3E}">
        <p14:creationId xmlns:p14="http://schemas.microsoft.com/office/powerpoint/2010/main" val="248859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1879F4-029D-4E8E-88C7-6FBD1BD4EA1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4000">
                <a:latin typeface="Arial Black" pitchFamily="34" charset="0"/>
              </a:rPr>
              <a:t>A Taxonomy of Communication Networks</a:t>
            </a:r>
            <a:br>
              <a:rPr lang="en-US">
                <a:solidFill>
                  <a:srgbClr val="000000"/>
                </a:solidFill>
                <a:latin typeface="Comic Sans MS" pitchFamily="66" charset="0"/>
              </a:rPr>
            </a:br>
            <a:endParaRPr lang="en-US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solidFill>
                  <a:srgbClr val="000000"/>
                </a:solidFill>
                <a:latin typeface="Comic Sans MS" pitchFamily="66" charset="0"/>
              </a:rPr>
              <a:t>Communication networks can be classified based on the way in which the nodes exchange information.</a:t>
            </a:r>
          </a:p>
          <a:p>
            <a:pPr eaLnBrk="1" hangingPunct="1"/>
            <a:endParaRPr lang="en-US" sz="2800">
              <a:solidFill>
                <a:srgbClr val="000000"/>
              </a:solidFill>
              <a:latin typeface="Comic Sans MS" pitchFamily="66" charset="0"/>
            </a:endParaRPr>
          </a:p>
          <a:p>
            <a:pPr eaLnBrk="1" hangingPunct="1"/>
            <a:endParaRPr lang="en-US" sz="2800"/>
          </a:p>
        </p:txBody>
      </p:sp>
      <p:pic>
        <p:nvPicPr>
          <p:cNvPr id="614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2971800"/>
            <a:ext cx="8077200" cy="3429000"/>
          </a:xfr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00B0AC-4733-42E1-9E8C-BCBA1CE6276B}" type="datetime1">
              <a:rPr lang="en-US" smtClean="0"/>
              <a:pPr>
                <a:defRPr/>
              </a:pPr>
              <a:t>6/3/2019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/>
          </a:bodyPr>
          <a:lstStyle/>
          <a:p>
            <a:r>
              <a:rPr lang="en-US" dirty="0"/>
              <a:t>It is a wonderful means of transmitting all kinds of information at high speed. </a:t>
            </a:r>
          </a:p>
          <a:p>
            <a:r>
              <a:rPr lang="en-US" dirty="0"/>
              <a:t>It is reliable, flexible, scalable, and fast because it relies on higher-level protocols for error checking and correction</a:t>
            </a:r>
          </a:p>
          <a:p>
            <a:r>
              <a:rPr lang="en-US" dirty="0"/>
              <a:t>It can interface with both narrowband and broadband networks, </a:t>
            </a:r>
          </a:p>
          <a:p>
            <a:r>
              <a:rPr lang="en-US" dirty="0"/>
              <a:t>It is especially suitable for use in a network backbone</a:t>
            </a:r>
          </a:p>
          <a:p>
            <a:pPr algn="l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6AF2-4837-46A8-BBAE-41B9F7783344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Downside</a:t>
            </a:r>
          </a:p>
          <a:p>
            <a:pPr lvl="2"/>
            <a:r>
              <a:rPr lang="en-US" dirty="0"/>
              <a:t>ATM networks must be made up of ATM-compatible devices</a:t>
            </a:r>
          </a:p>
          <a:p>
            <a:pPr lvl="2"/>
            <a:r>
              <a:rPr lang="en-US" dirty="0"/>
              <a:t>they are both expensive and not yet widely available</a:t>
            </a:r>
          </a:p>
          <a:p>
            <a:pPr lvl="2"/>
            <a:r>
              <a:rPr lang="en-US" dirty="0"/>
              <a:t>there is a chicken-or-egg dilemma facing serious ATM deployment: </a:t>
            </a:r>
          </a:p>
          <a:p>
            <a:pPr lvl="3"/>
            <a:r>
              <a:rPr lang="en-US" dirty="0"/>
              <a:t>businesses are not likely to incur the expense of investing in ATM-capable equipment if ATM services are not readily available through communications carriers over a wide area, yet carriers are reluctant to invest in ATM networking solutions if there is not enough demand for the service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5BA0-555A-45D1-AA9D-46C401095309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63562"/>
          </a:xfrm>
        </p:spPr>
        <p:txBody>
          <a:bodyPr/>
          <a:lstStyle/>
          <a:p>
            <a:r>
              <a:rPr lang="en-US" dirty="0"/>
              <a:t>BISDN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399"/>
            <a:ext cx="8686800" cy="62697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next-generation ISDN, </a:t>
            </a:r>
          </a:p>
          <a:p>
            <a:r>
              <a:rPr lang="en-US" dirty="0"/>
              <a:t>Is a technology that can deliver all kinds of information over the network</a:t>
            </a:r>
          </a:p>
          <a:p>
            <a:r>
              <a:rPr lang="en-US" dirty="0"/>
              <a:t>information is divided into two basic categories, </a:t>
            </a:r>
            <a:r>
              <a:rPr lang="en-US" b="1" i="1" dirty="0"/>
              <a:t>interactive</a:t>
            </a:r>
            <a:r>
              <a:rPr lang="en-US" i="1" dirty="0"/>
              <a:t> </a:t>
            </a:r>
            <a:r>
              <a:rPr lang="en-US" b="1" i="1" dirty="0"/>
              <a:t>services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/>
              <a:t>distributed</a:t>
            </a:r>
            <a:r>
              <a:rPr lang="en-US" i="1" dirty="0"/>
              <a:t> (or </a:t>
            </a:r>
            <a:r>
              <a:rPr lang="en-US" b="1" i="1" dirty="0"/>
              <a:t>distribution</a:t>
            </a:r>
            <a:r>
              <a:rPr lang="en-US" i="1" dirty="0"/>
              <a:t>) </a:t>
            </a:r>
            <a:r>
              <a:rPr lang="en-US" b="1" i="1" dirty="0"/>
              <a:t>services</a:t>
            </a:r>
            <a:r>
              <a:rPr lang="en-US" dirty="0"/>
              <a:t>.</a:t>
            </a:r>
          </a:p>
          <a:p>
            <a:pPr lvl="1"/>
            <a:r>
              <a:rPr lang="en-US" b="1" i="1" dirty="0"/>
              <a:t>Interactive services</a:t>
            </a:r>
            <a:r>
              <a:rPr lang="en-US" dirty="0"/>
              <a:t> include </a:t>
            </a:r>
            <a:r>
              <a:rPr lang="en-US" b="1" dirty="0"/>
              <a:t>you-</a:t>
            </a:r>
            <a:r>
              <a:rPr lang="en-US" b="1" i="1" dirty="0"/>
              <a:t>and</a:t>
            </a:r>
            <a:r>
              <a:rPr lang="en-US" b="1" dirty="0"/>
              <a:t>-me</a:t>
            </a:r>
            <a:r>
              <a:rPr lang="en-US" dirty="0"/>
              <a:t> types of transactions, such as videoconferencing, messaging, and information retrieval</a:t>
            </a:r>
          </a:p>
          <a:p>
            <a:pPr lvl="1"/>
            <a:r>
              <a:rPr lang="en-US" b="1" i="1" dirty="0"/>
              <a:t>Distributed services</a:t>
            </a:r>
            <a:r>
              <a:rPr lang="en-US" dirty="0"/>
              <a:t> include </a:t>
            </a:r>
            <a:r>
              <a:rPr lang="en-US" b="1" dirty="0"/>
              <a:t>you-</a:t>
            </a:r>
            <a:r>
              <a:rPr lang="en-US" b="1" i="1" dirty="0"/>
              <a:t>to</a:t>
            </a:r>
            <a:r>
              <a:rPr lang="en-US" b="1" dirty="0"/>
              <a:t>-me</a:t>
            </a:r>
            <a:r>
              <a:rPr lang="en-US" dirty="0"/>
              <a:t> types of information that are either delivered or broadcast to the recipient</a:t>
            </a:r>
          </a:p>
          <a:p>
            <a:pPr lvl="1"/>
            <a:r>
              <a:rPr lang="en-US" dirty="0"/>
              <a:t>These services are further divided into </a:t>
            </a:r>
          </a:p>
          <a:p>
            <a:pPr lvl="2"/>
            <a:r>
              <a:rPr lang="en-US" dirty="0"/>
              <a:t>those that the recipient controls (for example, e-mail, video telephony, and telex) and </a:t>
            </a:r>
          </a:p>
          <a:p>
            <a:pPr lvl="2"/>
            <a:r>
              <a:rPr lang="en-US" dirty="0"/>
              <a:t>those that the recipient cannot control other than by refusing to "tune in" (for example, audio and television broadcasts)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77E-F257-453E-84D4-7FB719045EE3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5897563"/>
          </a:xfrm>
        </p:spPr>
        <p:txBody>
          <a:bodyPr/>
          <a:lstStyle/>
          <a:p>
            <a:r>
              <a:rPr lang="en-US" dirty="0"/>
              <a:t>The difference  between narrowband ISDN and BSDN is the method of delivery</a:t>
            </a:r>
          </a:p>
          <a:p>
            <a:r>
              <a:rPr lang="en-US" dirty="0"/>
              <a:t>Narrowband ISDN transmissions are based on time division multiplexing (TDM), </a:t>
            </a:r>
          </a:p>
          <a:p>
            <a:pPr lvl="1"/>
            <a:r>
              <a:rPr lang="en-US" dirty="0"/>
              <a:t>which uses timing as the key to interleaving multiple transmissions onto a single signal</a:t>
            </a:r>
          </a:p>
          <a:p>
            <a:r>
              <a:rPr lang="en-US" dirty="0"/>
              <a:t>BISDN uses ATM, with its packet switching and its little 53-byte cells</a:t>
            </a:r>
          </a:p>
          <a:p>
            <a:r>
              <a:rPr lang="en-US" dirty="0"/>
              <a:t>BISDN is comparable to a catalog shopping service that delivers everything from food to clothing, and ATM is like the boxes in which those products are packaged and delivered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8573-0EBF-42C9-B7FC-FBCB2C6A2110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6D78A1-900E-4835-8CCC-3DB39E3CA3C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52400" y="533400"/>
            <a:ext cx="8763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3225" indent="-403225" algn="just" eaLnBrk="0" hangingPunct="0">
              <a:lnSpc>
                <a:spcPct val="120000"/>
              </a:lnSpc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making a decision and choosing one route whenever there are multiple routes based on some criteria</a:t>
            </a:r>
          </a:p>
          <a:p>
            <a:pPr marL="241300" indent="-403225" algn="just" eaLnBrk="0" hangingPunct="0">
              <a:lnSpc>
                <a:spcPct val="120000"/>
              </a:lnSpc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it is the job of the network layer routing protocol</a:t>
            </a:r>
          </a:p>
          <a:p>
            <a:pPr marL="403225" indent="-403225" algn="just" eaLnBrk="0" hangingPunct="0">
              <a:lnSpc>
                <a:spcPct val="120000"/>
              </a:lnSpc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at the heart of such protocol is the routing algorithm that determines the path for a packet</a:t>
            </a:r>
          </a:p>
          <a:p>
            <a:pPr marL="344488" indent="-344488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routing algorithm is responsible for deciding which output line an incoming packet should be transmitted on. </a:t>
            </a:r>
          </a:p>
          <a:p>
            <a:pPr marL="344488" indent="-344488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Routing involves two basic activities: </a:t>
            </a:r>
          </a:p>
          <a:p>
            <a:pPr marL="801688" lvl="1" indent="-344488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determining optimal routing paths and </a:t>
            </a:r>
          </a:p>
          <a:p>
            <a:pPr marL="801688" lvl="1" indent="-344488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transporting information groups (typically called packets) through an internetwork.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-76200"/>
            <a:ext cx="8534400" cy="631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Routing and Routing Protocols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3800-1141-4D0A-BC1B-495CF60D9BC7}" type="datetime1">
              <a:rPr lang="en-US" smtClean="0"/>
              <a:pPr/>
              <a:t>6/3/2019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5897563"/>
          </a:xfrm>
        </p:spPr>
        <p:txBody>
          <a:bodyPr/>
          <a:lstStyle/>
          <a:p>
            <a:pPr>
              <a:defRPr/>
            </a:pPr>
            <a:r>
              <a:rPr lang="en-US" dirty="0"/>
              <a:t>If the subnet uses datagram internally this decision must be made anew for every arriving packet. </a:t>
            </a:r>
          </a:p>
          <a:p>
            <a:pPr>
              <a:defRPr/>
            </a:pPr>
            <a:r>
              <a:rPr lang="en-US" dirty="0"/>
              <a:t>On the other hand if the subnet uses Virtual Circuits (VCs), this decision is made only when a new virtual circuit is set up.</a:t>
            </a:r>
          </a:p>
          <a:p>
            <a:r>
              <a:rPr lang="en-US" dirty="0"/>
              <a:t>Desirable properties of a routing algorithm: </a:t>
            </a:r>
          </a:p>
          <a:p>
            <a:pPr lvl="1"/>
            <a:r>
              <a:rPr lang="en-US" dirty="0"/>
              <a:t>correctness, </a:t>
            </a:r>
          </a:p>
          <a:p>
            <a:pPr lvl="1"/>
            <a:r>
              <a:rPr lang="en-US" dirty="0"/>
              <a:t>simplicity, </a:t>
            </a:r>
          </a:p>
          <a:p>
            <a:pPr lvl="1"/>
            <a:r>
              <a:rPr lang="en-US" dirty="0"/>
              <a:t>robustness, </a:t>
            </a:r>
          </a:p>
          <a:p>
            <a:pPr lvl="1"/>
            <a:r>
              <a:rPr lang="en-US" dirty="0"/>
              <a:t>stability, </a:t>
            </a:r>
          </a:p>
          <a:p>
            <a:pPr lvl="1"/>
            <a:r>
              <a:rPr lang="en-US" dirty="0"/>
              <a:t>fairness, and </a:t>
            </a:r>
          </a:p>
          <a:p>
            <a:pPr lvl="1"/>
            <a:r>
              <a:rPr lang="en-US" dirty="0"/>
              <a:t>Optimality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6F35-BA15-42E8-BADB-1C8CF5B3F2D6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096000"/>
          </a:xfrm>
        </p:spPr>
        <p:txBody>
          <a:bodyPr/>
          <a:lstStyle/>
          <a:p>
            <a:pPr marL="344488" lvl="1" indent="-344488" eaLnBrk="0" hangingPunct="0"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US" sz="2600" dirty="0"/>
              <a:t>routing requires a host or a router to have a routing table which is constructed by the routing algorithm</a:t>
            </a:r>
          </a:p>
          <a:p>
            <a:pPr marL="344488" lvl="1" indent="-344488" eaLnBrk="0" hangingPunct="0">
              <a:buClr>
                <a:schemeClr val="tx2"/>
              </a:buClr>
              <a:buSzPct val="120000"/>
              <a:buFont typeface="Arial" pitchFamily="34" charset="0"/>
              <a:buChar char="•"/>
            </a:pPr>
            <a:endParaRPr lang="en-US" sz="2200" dirty="0"/>
          </a:p>
          <a:p>
            <a:pPr marL="344488" lvl="1" indent="-344488" eaLnBrk="0" hangingPunct="0">
              <a:buClr>
                <a:schemeClr val="tx2"/>
              </a:buClr>
              <a:buSzPct val="120000"/>
              <a:buFont typeface="Arial" pitchFamily="34" charset="0"/>
              <a:buChar char="•"/>
            </a:pPr>
            <a:endParaRPr lang="en-US" sz="2200" dirty="0"/>
          </a:p>
          <a:p>
            <a:pPr marL="344488" lvl="1" indent="-344488" eaLnBrk="0" hangingPunct="0">
              <a:buClr>
                <a:schemeClr val="tx2"/>
              </a:buClr>
              <a:buSzPct val="120000"/>
              <a:buFont typeface="Arial" pitchFamily="34" charset="0"/>
              <a:buChar char="•"/>
            </a:pPr>
            <a:endParaRPr lang="en-US" sz="2200" dirty="0"/>
          </a:p>
          <a:p>
            <a:pPr marL="344488" lvl="1" indent="-344488" eaLnBrk="0" hangingPunct="0">
              <a:buClr>
                <a:schemeClr val="tx2"/>
              </a:buClr>
              <a:buSzPct val="120000"/>
              <a:buFont typeface="Arial" pitchFamily="34" charset="0"/>
              <a:buChar char="•"/>
            </a:pPr>
            <a:endParaRPr lang="en-US" sz="2200" dirty="0"/>
          </a:p>
          <a:p>
            <a:pPr marL="344488" lvl="1" indent="-344488" eaLnBrk="0" hangingPunct="0">
              <a:buClr>
                <a:schemeClr val="tx2"/>
              </a:buClr>
              <a:buSzPct val="120000"/>
              <a:buFont typeface="Arial" pitchFamily="34" charset="0"/>
              <a:buChar char="•"/>
            </a:pPr>
            <a:endParaRPr lang="en-US" sz="2200" dirty="0"/>
          </a:p>
          <a:p>
            <a:pPr marL="344488" lvl="1" indent="-344488" eaLnBrk="0" hangingPunct="0">
              <a:buClr>
                <a:schemeClr val="tx2"/>
              </a:buClr>
              <a:buSzPct val="120000"/>
              <a:buFont typeface="Arial" pitchFamily="34" charset="0"/>
              <a:buChar char="•"/>
            </a:pPr>
            <a:endParaRPr lang="en-US" sz="2200" dirty="0"/>
          </a:p>
          <a:p>
            <a:pPr marL="344488" lvl="1" indent="-344488" eaLnBrk="0" hangingPunct="0">
              <a:buClr>
                <a:schemeClr val="tx2"/>
              </a:buClr>
              <a:buSzPct val="120000"/>
              <a:buFont typeface="Arial" pitchFamily="34" charset="0"/>
              <a:buChar char="•"/>
            </a:pPr>
            <a:endParaRPr lang="en-US" sz="2200" dirty="0"/>
          </a:p>
          <a:p>
            <a:pPr marL="344488" lvl="1" indent="-344488" eaLnBrk="0" hangingPunct="0"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US" sz="2600" dirty="0"/>
              <a:t>given big internetworks such as the Internet, the number of entries in the routing table becomes large and table look ups become inefficient; </a:t>
            </a:r>
          </a:p>
          <a:p>
            <a:pPr marL="344488" lvl="1" indent="-344488" eaLnBrk="0" hangingPunct="0">
              <a:buClr>
                <a:schemeClr val="tx2"/>
              </a:buClr>
              <a:buSzPct val="120000"/>
              <a:buFont typeface="Arial" pitchFamily="34" charset="0"/>
              <a:buChar char="•"/>
            </a:pPr>
            <a:endParaRPr lang="en-US" sz="2200" dirty="0"/>
          </a:p>
          <a:p>
            <a:pPr marL="344488" lvl="1" indent="-344488" eaLnBrk="0" hangingPunct="0">
              <a:buClr>
                <a:schemeClr val="tx2"/>
              </a:buClr>
              <a:buSzPct val="120000"/>
              <a:buFont typeface="Arial" pitchFamily="34" charset="0"/>
              <a:buChar char="•"/>
            </a:pPr>
            <a:endParaRPr lang="en-US" sz="2200" dirty="0"/>
          </a:p>
          <a:p>
            <a:pPr marL="241300" indent="-403225" eaLnBrk="0" hangingPunct="0">
              <a:buClr>
                <a:schemeClr val="tx2"/>
              </a:buClr>
              <a:buSzPct val="120000"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34A6-508F-46F7-8E86-5360FC317A91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FDFC8C-6694-48FD-8C29-A1BA56AFC1E8}"/>
              </a:ext>
            </a:extLst>
          </p:cNvPr>
          <p:cNvGrpSpPr/>
          <p:nvPr/>
        </p:nvGrpSpPr>
        <p:grpSpPr>
          <a:xfrm>
            <a:off x="228600" y="1219200"/>
            <a:ext cx="8707438" cy="2819400"/>
            <a:chOff x="228600" y="1219200"/>
            <a:chExt cx="8707438" cy="2406650"/>
          </a:xfrm>
        </p:grpSpPr>
        <p:pic>
          <p:nvPicPr>
            <p:cNvPr id="6" name="Picture 3" descr="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9737" y="1219200"/>
              <a:ext cx="8323263" cy="1204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 descr="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" y="2667000"/>
              <a:ext cx="8707438" cy="95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526"/>
            <a:ext cx="8686800" cy="5989638"/>
          </a:xfrm>
        </p:spPr>
        <p:txBody>
          <a:bodyPr/>
          <a:lstStyle/>
          <a:p>
            <a:r>
              <a:rPr lang="en-US" dirty="0"/>
              <a:t>methods for reducing its size required</a:t>
            </a:r>
          </a:p>
          <a:p>
            <a:pPr lvl="1"/>
            <a:r>
              <a:rPr lang="en-US" sz="2400" b="1" dirty="0"/>
              <a:t>Next-Hop Routing</a:t>
            </a:r>
          </a:p>
          <a:p>
            <a:pPr lvl="2"/>
            <a:r>
              <a:rPr lang="en-US" dirty="0"/>
              <a:t>the routing table holds only the information that leads to the next hop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774700" lvl="2" indent="-328613" eaLnBrk="0" hangingPunct="0">
              <a:buClr>
                <a:schemeClr val="tx2"/>
              </a:buClr>
              <a:buSzPct val="120000"/>
            </a:pPr>
            <a:r>
              <a:rPr lang="en-US" sz="2400" b="1" dirty="0"/>
              <a:t>Network Specific Routing</a:t>
            </a:r>
          </a:p>
          <a:p>
            <a:pPr marL="1117600" lvl="3" indent="-317500" eaLnBrk="0" hangingPunct="0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2300" dirty="0"/>
              <a:t>instead of having an entry for every host connected to the same physical network, there is only one entry to define the address of </a:t>
            </a:r>
            <a:r>
              <a:rPr lang="en-US" sz="2200" dirty="0"/>
              <a:t>the network itself</a:t>
            </a:r>
          </a:p>
          <a:p>
            <a:pPr lvl="1"/>
            <a:endParaRPr lang="en-US" dirty="0"/>
          </a:p>
          <a:p>
            <a:pPr lvl="2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475A-6577-45AA-8EFA-3A983E18657F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3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1311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495800"/>
            <a:ext cx="7848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/>
          </a:bodyPr>
          <a:lstStyle/>
          <a:p>
            <a:r>
              <a:rPr lang="en-US" b="1" dirty="0"/>
              <a:t>Routing Vs Forwarding</a:t>
            </a:r>
          </a:p>
          <a:p>
            <a:pPr lvl="1"/>
            <a:r>
              <a:rPr lang="en-US" b="1" dirty="0"/>
              <a:t>Forwarding </a:t>
            </a:r>
            <a:r>
              <a:rPr lang="en-US" dirty="0"/>
              <a:t>deals with getting a packet in one line and putting it in an outgoing line. </a:t>
            </a:r>
          </a:p>
          <a:p>
            <a:pPr lvl="2"/>
            <a:r>
              <a:rPr lang="en-US" dirty="0"/>
              <a:t>As a function it is the force that gets packets moving in a network.</a:t>
            </a:r>
          </a:p>
          <a:p>
            <a:pPr lvl="1"/>
            <a:r>
              <a:rPr lang="en-US" b="1" dirty="0"/>
              <a:t>Routing </a:t>
            </a:r>
            <a:r>
              <a:rPr lang="en-US" dirty="0"/>
              <a:t>deals with choosing the correct outgoing line to place a packet for transmission.</a:t>
            </a:r>
          </a:p>
          <a:p>
            <a:r>
              <a:rPr lang="en-US" dirty="0"/>
              <a:t>routing algorithms must converge rapidly. </a:t>
            </a:r>
          </a:p>
          <a:p>
            <a:pPr lvl="1"/>
            <a:r>
              <a:rPr lang="en-US" b="1" i="1" dirty="0"/>
              <a:t>Convergence</a:t>
            </a:r>
            <a:r>
              <a:rPr lang="en-US" dirty="0"/>
              <a:t> is the process of agreement, by all routers, on </a:t>
            </a:r>
            <a:r>
              <a:rPr lang="en-US" i="1" dirty="0"/>
              <a:t>optimal</a:t>
            </a:r>
            <a:r>
              <a:rPr lang="en-US" dirty="0"/>
              <a:t> routes</a:t>
            </a:r>
          </a:p>
          <a:p>
            <a:r>
              <a:rPr lang="en-US" dirty="0"/>
              <a:t>Routing algorithms that converge slowly can cause routing loops or network outages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15A5-221F-4504-BFCE-77941CB2A27D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92875"/>
          </a:xfrm>
        </p:spPr>
        <p:txBody>
          <a:bodyPr>
            <a:normAutofit/>
          </a:bodyPr>
          <a:lstStyle/>
          <a:p>
            <a:r>
              <a:rPr lang="en-US" dirty="0"/>
              <a:t>Types of Routing Algorithms (routing tables): </a:t>
            </a:r>
          </a:p>
          <a:p>
            <a:pPr lvl="1"/>
            <a:r>
              <a:rPr lang="en-US" dirty="0"/>
              <a:t>non-adaptive (static) </a:t>
            </a:r>
          </a:p>
          <a:p>
            <a:pPr lvl="1"/>
            <a:r>
              <a:rPr lang="en-US" dirty="0"/>
              <a:t>adaptive (dynamic)</a:t>
            </a:r>
          </a:p>
          <a:p>
            <a:pPr marL="742950" lvl="2" indent="-342900"/>
            <a:r>
              <a:rPr lang="en-US" sz="2400" b="1" dirty="0" err="1"/>
              <a:t>Nonadaptive</a:t>
            </a:r>
            <a:r>
              <a:rPr lang="en-US" sz="2400" b="1" dirty="0"/>
              <a:t> (Static)</a:t>
            </a:r>
          </a:p>
          <a:p>
            <a:pPr marL="1231900" lvl="3" indent="-328613" eaLnBrk="0" hangingPunct="0">
              <a:buClr>
                <a:schemeClr val="tx2"/>
              </a:buClr>
              <a:buSzPct val="120000"/>
            </a:pPr>
            <a:r>
              <a:rPr lang="en-US" sz="2300" dirty="0"/>
              <a:t>routing decisions are not based on measurements or estimates of the current topology or traffic</a:t>
            </a:r>
          </a:p>
          <a:p>
            <a:pPr marL="1231900" lvl="3" indent="-328613" eaLnBrk="0" hangingPunct="0">
              <a:buClr>
                <a:schemeClr val="tx2"/>
              </a:buClr>
              <a:buSzPct val="120000"/>
            </a:pPr>
            <a:r>
              <a:rPr lang="en-US" sz="2300" dirty="0"/>
              <a:t>the choice of a root is computed in advance, off-line, and downloaded to the routers when the network is booted or</a:t>
            </a:r>
          </a:p>
          <a:p>
            <a:pPr marL="1231900" lvl="3" indent="-328613" eaLnBrk="0" hangingPunct="0">
              <a:buClr>
                <a:schemeClr val="tx2"/>
              </a:buClr>
              <a:buSzPct val="120000"/>
            </a:pPr>
            <a:r>
              <a:rPr lang="en-US" sz="2300" dirty="0"/>
              <a:t>an administrator enters the route for each destination into the table; </a:t>
            </a:r>
          </a:p>
          <a:p>
            <a:pPr marL="1231900" lvl="3" indent="-328613" eaLnBrk="0" hangingPunct="0">
              <a:buClr>
                <a:schemeClr val="tx2"/>
              </a:buClr>
              <a:buSzPct val="120000"/>
            </a:pPr>
            <a:r>
              <a:rPr lang="en-US" sz="2300" dirty="0"/>
              <a:t>not automatically updated when there is a change; </a:t>
            </a:r>
          </a:p>
          <a:p>
            <a:pPr marL="1231900" lvl="3" indent="-328613" eaLnBrk="0" hangingPunct="0">
              <a:buClr>
                <a:schemeClr val="tx2"/>
              </a:buClr>
              <a:buSzPct val="120000"/>
            </a:pPr>
            <a:r>
              <a:rPr lang="en-US" sz="2300" dirty="0"/>
              <a:t>may be used in a small internet, but not for big internet like the Internet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6F35-BA15-42E8-BADB-1C8CF5B3F2D6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WAN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63562"/>
            <a:ext cx="8686800" cy="5989638"/>
          </a:xfrm>
        </p:spPr>
        <p:txBody>
          <a:bodyPr>
            <a:normAutofit/>
          </a:bodyPr>
          <a:lstStyle/>
          <a:p>
            <a:r>
              <a:rPr lang="en-US" dirty="0"/>
              <a:t>utilize protocols at </a:t>
            </a:r>
            <a:r>
              <a:rPr lang="en-US" dirty="0">
                <a:solidFill>
                  <a:srgbClr val="FF0000"/>
                </a:solidFill>
              </a:rPr>
              <a:t>levels 1-3 of the OSI</a:t>
            </a:r>
            <a:r>
              <a:rPr lang="en-US" dirty="0"/>
              <a:t> reference model that are optimized, both physically and logically, for extended travel</a:t>
            </a:r>
          </a:p>
          <a:p>
            <a:r>
              <a:rPr lang="en-US" dirty="0"/>
              <a:t>when you select a WAN technology, you will be faced with many </a:t>
            </a:r>
            <a:r>
              <a:rPr lang="en-US" dirty="0">
                <a:solidFill>
                  <a:srgbClr val="FF0000"/>
                </a:solidFill>
              </a:rPr>
              <a:t>confusing options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amount of data they can deliver, </a:t>
            </a:r>
          </a:p>
          <a:p>
            <a:pPr lvl="1"/>
            <a:r>
              <a:rPr lang="en-US" dirty="0"/>
              <a:t>the speed at which they operate, </a:t>
            </a:r>
          </a:p>
          <a:p>
            <a:pPr lvl="1"/>
            <a:r>
              <a:rPr lang="en-US" dirty="0"/>
              <a:t>their initial and recurring costs, </a:t>
            </a:r>
          </a:p>
          <a:p>
            <a:pPr lvl="1"/>
            <a:r>
              <a:rPr lang="en-US" dirty="0"/>
              <a:t>their management requirements, and </a:t>
            </a:r>
          </a:p>
          <a:p>
            <a:pPr lvl="1"/>
            <a:r>
              <a:rPr lang="en-US" dirty="0"/>
              <a:t>their flexibility to include new locations or new technologies such as voice or video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DE4C-2B3E-449D-A9B8-02F56400893D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E9E9-9818-47CF-A6E8-41590C23A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19456"/>
            <a:ext cx="8686800" cy="5906707"/>
          </a:xfrm>
        </p:spPr>
        <p:txBody>
          <a:bodyPr/>
          <a:lstStyle/>
          <a:p>
            <a:pPr marL="742950" lvl="2" indent="-342900">
              <a:buClr>
                <a:schemeClr val="tx2"/>
              </a:buClr>
              <a:buSzPct val="120000"/>
            </a:pPr>
            <a:r>
              <a:rPr lang="en-US" sz="2400" b="1" dirty="0"/>
              <a:t>Adaptive (Dynamic)</a:t>
            </a:r>
          </a:p>
          <a:p>
            <a:pPr marL="1200150" lvl="3" indent="-342900">
              <a:buClr>
                <a:schemeClr val="tx2"/>
              </a:buClr>
              <a:buSzPct val="120000"/>
            </a:pPr>
            <a:r>
              <a:rPr lang="en-US" sz="2300" dirty="0"/>
              <a:t>routing decisions are made periodically (every </a:t>
            </a:r>
            <a:r>
              <a:rPr lang="en-US" sz="2300" b="1" dirty="0">
                <a:sym typeface="Symbol" pitchFamily="18" charset="2"/>
              </a:rPr>
              <a:t></a:t>
            </a:r>
            <a:r>
              <a:rPr lang="en-US" sz="2300" dirty="0">
                <a:sym typeface="Symbol" pitchFamily="18" charset="2"/>
              </a:rPr>
              <a:t> </a:t>
            </a:r>
            <a:r>
              <a:rPr lang="en-US" sz="2300" dirty="0"/>
              <a:t>sec) to reflect</a:t>
            </a:r>
          </a:p>
          <a:p>
            <a:pPr marL="1657350" lvl="4" indent="-342900">
              <a:buClr>
                <a:schemeClr val="tx2"/>
              </a:buClr>
              <a:buSzPct val="120000"/>
            </a:pPr>
            <a:r>
              <a:rPr lang="en-US" sz="2200" dirty="0"/>
              <a:t>changes in the topology, </a:t>
            </a:r>
          </a:p>
          <a:p>
            <a:pPr marL="1657350" lvl="4" indent="-342900">
              <a:buClr>
                <a:schemeClr val="tx2"/>
              </a:buClr>
              <a:buSzPct val="120000"/>
            </a:pPr>
            <a:r>
              <a:rPr lang="en-US" sz="2200" dirty="0"/>
              <a:t>changes in traffic, </a:t>
            </a:r>
          </a:p>
          <a:p>
            <a:pPr marL="1657350" lvl="4" indent="-342900">
              <a:buClr>
                <a:schemeClr val="tx2"/>
              </a:buClr>
              <a:buSzPct val="120000"/>
            </a:pPr>
            <a:r>
              <a:rPr lang="en-US" sz="2200" dirty="0"/>
              <a:t>a shutdown of a router, </a:t>
            </a:r>
          </a:p>
          <a:p>
            <a:pPr marL="1657350" lvl="4" indent="-342900">
              <a:buClr>
                <a:schemeClr val="tx2"/>
              </a:buClr>
              <a:buSzPct val="120000"/>
            </a:pPr>
            <a:r>
              <a:rPr lang="en-US" sz="2200" dirty="0"/>
              <a:t>a break in the link, </a:t>
            </a:r>
          </a:p>
          <a:p>
            <a:pPr marL="1657350" lvl="4" indent="-342900">
              <a:buClr>
                <a:schemeClr val="tx2"/>
              </a:buClr>
              <a:buSzPct val="120000"/>
            </a:pPr>
            <a:r>
              <a:rPr lang="en-US" sz="2200" dirty="0"/>
              <a:t>a better route has been created, ...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1AEC4-C198-4B46-8D1B-363F9AC6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6F35-BA15-42E8-BADB-1C8CF5B3F2D6}" type="datetime1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6595F-F10A-404F-954B-432DE6ED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09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4831BB-0F82-4AFC-9253-98C95C59EA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152400" y="762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36587" lvl="1" indent="-457200" algn="just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Routing Protocols</a:t>
            </a:r>
          </a:p>
          <a:p>
            <a:pPr marL="828675" lvl="2" indent="-342900" algn="just" defTabSz="79375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metrics to evaluate what path will be the best for a packet to travel</a:t>
            </a:r>
          </a:p>
          <a:p>
            <a:pPr marL="788987" lvl="2" indent="-342900" algn="just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metric is a cost assigned for passing through a network</a:t>
            </a:r>
          </a:p>
          <a:p>
            <a:pPr marL="788987" lvl="2" indent="-342900" algn="just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cost could be </a:t>
            </a:r>
          </a:p>
          <a:p>
            <a:pPr marL="1246187" lvl="3" indent="-342900" algn="just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the level of congestion of a link (mean queue length, transmission delay, average traffic), </a:t>
            </a:r>
          </a:p>
          <a:p>
            <a:pPr marL="1246187" lvl="3" indent="-342900" algn="just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bandwidth, </a:t>
            </a:r>
          </a:p>
          <a:p>
            <a:pPr marL="1246187" lvl="3" indent="-342900" algn="just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the geographic distance traversed by the link, </a:t>
            </a:r>
          </a:p>
          <a:p>
            <a:pPr marL="1246187" lvl="3" indent="-342900" algn="just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number of hops, </a:t>
            </a:r>
          </a:p>
          <a:p>
            <a:pPr marL="1246187" lvl="3" indent="-342900" algn="just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estimated transit time, </a:t>
            </a:r>
          </a:p>
          <a:p>
            <a:pPr marL="1246187" lvl="3" indent="-342900" algn="just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communication cost, ...</a:t>
            </a:r>
          </a:p>
          <a:p>
            <a:pPr marL="774700" lvl="2" indent="-328613" algn="just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itchFamily="2" charset="2"/>
              <a:buChar char="§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01D1-265A-44E9-A2F2-85A432FA6176}" type="datetime1">
              <a:rPr lang="en-US" smtClean="0"/>
              <a:pPr/>
              <a:t>6/3/2019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4914-A2EF-412A-B621-3B8E87547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56032"/>
            <a:ext cx="8686800" cy="6297168"/>
          </a:xfrm>
        </p:spPr>
        <p:txBody>
          <a:bodyPr>
            <a:normAutofit/>
          </a:bodyPr>
          <a:lstStyle/>
          <a:p>
            <a:pPr marL="788987" lvl="2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dirty="0"/>
              <a:t>cost may change with time </a:t>
            </a:r>
          </a:p>
          <a:p>
            <a:pPr marL="788987" lvl="2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dirty="0"/>
              <a:t>which cost to choose depends on the application</a:t>
            </a:r>
          </a:p>
          <a:p>
            <a:pPr marL="788987" lvl="2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dirty="0"/>
              <a:t>the total metric of a particular route is equal to the sum of the metrics of networks that comprise the route</a:t>
            </a:r>
          </a:p>
          <a:p>
            <a:pPr marL="788987" lvl="2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dirty="0"/>
              <a:t>a router chooses the route with the shortest (smallest) metric</a:t>
            </a:r>
          </a:p>
          <a:p>
            <a:pPr marL="749300" lvl="1" indent="-2921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b="1" dirty="0"/>
              <a:t>Interior and Exterior Routing (protocols)</a:t>
            </a:r>
          </a:p>
          <a:p>
            <a:pPr marL="1246187" lvl="3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300" dirty="0"/>
              <a:t>since an internet can be large, one routing protocol cannot handle the task of updating the routing tables of all routers</a:t>
            </a:r>
          </a:p>
          <a:p>
            <a:pPr marL="1246187" lvl="3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300" dirty="0"/>
              <a:t>hence, an internet is divided into </a:t>
            </a:r>
            <a:r>
              <a:rPr lang="en-US" sz="2300" b="1" dirty="0"/>
              <a:t>Autonomous Systems</a:t>
            </a:r>
          </a:p>
          <a:p>
            <a:pPr marL="1246187" lvl="3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300" dirty="0"/>
              <a:t>an </a:t>
            </a:r>
            <a:r>
              <a:rPr lang="en-US" sz="2300" b="1" i="1" dirty="0"/>
              <a:t>Autonomous System (AS)</a:t>
            </a:r>
            <a:r>
              <a:rPr lang="en-US" sz="2300" dirty="0"/>
              <a:t> is a group of networks and routers under the authority of a single administration</a:t>
            </a:r>
          </a:p>
          <a:p>
            <a:pPr marL="1246187" lvl="3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300" dirty="0"/>
              <a:t>routing inside an autonomous system is referred to as </a:t>
            </a:r>
            <a:r>
              <a:rPr lang="en-US" sz="2300" b="1" dirty="0"/>
              <a:t>Interior</a:t>
            </a:r>
            <a:r>
              <a:rPr lang="en-US" sz="2300" b="1" i="1" dirty="0"/>
              <a:t> </a:t>
            </a:r>
            <a:r>
              <a:rPr lang="en-US" sz="2300" b="1" dirty="0"/>
              <a:t>Routing</a:t>
            </a:r>
            <a:r>
              <a:rPr lang="en-US" sz="2300" dirty="0"/>
              <a:t>; </a:t>
            </a:r>
          </a:p>
          <a:p>
            <a:pPr marL="788987" lvl="2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48190-059B-4807-99D9-C0B47322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6F35-BA15-42E8-BADB-1C8CF5B3F2D6}" type="datetime1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3E571-24C3-43E7-954F-BF8D5BD3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85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471304-54F0-4161-8013-D1FD80A935C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228600" y="152400"/>
            <a:ext cx="8610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246187" lvl="3" indent="-342900" algn="just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AS can choose its own routing protocol</a:t>
            </a:r>
          </a:p>
          <a:p>
            <a:pPr marL="1246187" lvl="3" indent="-342900" algn="just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routing between autonomous systems is referred to as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Exterior Routing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1246187" lvl="3" indent="-342900" algn="just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protocol is usually chosen to handle routing between autonomous systems; </a:t>
            </a:r>
          </a:p>
          <a:p>
            <a:pPr marL="1246187" lvl="3" indent="-342900" algn="just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usually used for routing in the Internet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6AF-A871-470A-840F-F10C8B38F723}" type="datetime1">
              <a:rPr lang="en-US" smtClean="0"/>
              <a:pPr/>
              <a:t>6/8/2019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F976D82-EF36-44A8-BD77-480597E79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2075" y="2819400"/>
            <a:ext cx="765862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86CDDB-22C0-43F0-BFAF-799530BFC04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228600" y="228600"/>
            <a:ext cx="8559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25500" lvl="1" indent="-342900" algn="just" eaLnBrk="0" hangingPunct="0">
              <a:lnSpc>
                <a:spcPct val="120000"/>
              </a:lnSpc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R1, R2, R3, and R4 use both interior and exterior routing protocols</a:t>
            </a:r>
          </a:p>
          <a:p>
            <a:pPr marL="825500" lvl="1" indent="-342900" algn="just" eaLnBrk="0" hangingPunct="0">
              <a:lnSpc>
                <a:spcPct val="120000"/>
              </a:lnSpc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rest use only interior routing protocols</a:t>
            </a:r>
          </a:p>
          <a:p>
            <a:pPr marL="825500" lvl="1" indent="-342900" algn="just" eaLnBrk="0" hangingPunct="0">
              <a:lnSpc>
                <a:spcPct val="120000"/>
              </a:lnSpc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solid lines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communication between routers</a:t>
            </a:r>
          </a:p>
          <a:p>
            <a:pPr marL="825500" lvl="1" indent="-342900" algn="just" eaLnBrk="0" hangingPunct="0">
              <a:lnSpc>
                <a:spcPct val="120000"/>
              </a:lnSpc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broken lines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communication between the routers that use an exterior routing protocol</a:t>
            </a:r>
          </a:p>
          <a:p>
            <a:pPr marL="788987" lvl="2" indent="-342900" algn="just" eaLnBrk="0" hangingPunct="0">
              <a:lnSpc>
                <a:spcPct val="120000"/>
              </a:lnSpc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why an exterior routing protocol apart from size of an internet? - politics</a:t>
            </a:r>
          </a:p>
          <a:p>
            <a:pPr marL="1141413" lvl="3" indent="-342900" algn="just" eaLnBrk="0" hangingPunct="0">
              <a:lnSpc>
                <a:spcPct val="120000"/>
              </a:lnSpc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political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- I hate country X hence I will not handle its traffic</a:t>
            </a:r>
          </a:p>
          <a:p>
            <a:pPr marL="1141413" lvl="3" indent="-342900" algn="just" eaLnBrk="0" hangingPunct="0">
              <a:lnSpc>
                <a:spcPct val="120000"/>
              </a:lnSpc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- my information is confidential and should not pass through a hostile country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8317-FFEE-4C5A-B9CD-20FED2C909F1}" type="datetime1">
              <a:rPr lang="en-US" smtClean="0"/>
              <a:pPr/>
              <a:t>6/3/2019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C9C1-1372-403D-B774-F96B7484B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92608"/>
            <a:ext cx="8686800" cy="5833555"/>
          </a:xfrm>
        </p:spPr>
        <p:txBody>
          <a:bodyPr/>
          <a:lstStyle/>
          <a:p>
            <a:pPr marL="1141413" lvl="3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300" b="1" dirty="0"/>
              <a:t>economi</a:t>
            </a:r>
            <a:r>
              <a:rPr lang="en-US" b="1" dirty="0"/>
              <a:t>c</a:t>
            </a:r>
          </a:p>
          <a:p>
            <a:pPr marL="1498600" lvl="4" indent="-3810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200" dirty="0"/>
              <a:t>it should not pass through a competitor’s network</a:t>
            </a:r>
          </a:p>
          <a:p>
            <a:pPr marL="1498600" lvl="4" indent="-3810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200" dirty="0"/>
              <a:t>I am not paid for it and hence don’t want to carry a transit packet</a:t>
            </a:r>
          </a:p>
          <a:p>
            <a:pPr marL="788987" lvl="2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dirty="0"/>
              <a:t>such policies are typically manually configured into each router and are not part of the protocol itself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9B146-2CB0-48CE-9AEE-87A27925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6F35-BA15-42E8-BADB-1C8CF5B3F2D6}" type="datetime1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5030B-B77B-49A8-B11D-6031837F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05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A0E42E-7CFE-48B4-A39E-BE60D52EE2A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152400" y="228600"/>
            <a:ext cx="8991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6075" lvl="2" indent="-342900" algn="just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The Optimality Principle: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the optimal route</a:t>
            </a:r>
          </a:p>
          <a:p>
            <a:pPr marL="687387" lvl="3" indent="-342900" algn="just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router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on the optimal path from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then the optimal path from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also falls along the same route</a:t>
            </a:r>
          </a:p>
          <a:p>
            <a:pPr marL="687387" lvl="3" indent="-342900" algn="just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why? </a:t>
            </a:r>
          </a:p>
          <a:p>
            <a:pPr marL="1144587" lvl="4" indent="-342900" algn="just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a route better than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existed from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then the route from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could be improved by concatenating it with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R1</a:t>
            </a:r>
          </a:p>
          <a:p>
            <a:pPr marL="660400" lvl="3" indent="-315913" algn="just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itchFamily="2" charset="2"/>
              <a:buChar char="§"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660400" lvl="3" indent="-315913" algn="just" eaLnBrk="0" hangingPunct="0">
              <a:lnSpc>
                <a:spcPct val="80000"/>
              </a:lnSpc>
              <a:buClr>
                <a:schemeClr val="tx2"/>
              </a:buClr>
              <a:buSzPct val="120000"/>
              <a:buFont typeface="Wingdings" pitchFamily="2" charset="2"/>
              <a:buChar char="§"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687387" lvl="3" indent="-342900" algn="just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consequence of the optimality principle is that </a:t>
            </a:r>
          </a:p>
          <a:p>
            <a:pPr marL="1144587" lvl="4" indent="-342900" algn="just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“the set of optimal routes from all sources to a given destination form a tree rooted at the destination”</a:t>
            </a:r>
          </a:p>
          <a:p>
            <a:pPr marL="687387" lvl="3" indent="-342900" algn="just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such a tree is called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Sink Tree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828105"/>
              </p:ext>
            </p:extLst>
          </p:nvPr>
        </p:nvGraphicFramePr>
        <p:xfrm>
          <a:off x="1414272" y="2960306"/>
          <a:ext cx="5867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4145760" imgH="338400" progId="">
                  <p:embed/>
                </p:oleObj>
              </mc:Choice>
              <mc:Fallback>
                <p:oleObj name="VISIO" r:id="rId3" imgW="4145760" imgH="3384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272" y="2960306"/>
                        <a:ext cx="58674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6D74-DB86-4E78-BAB1-649FF017881F}" type="datetime1">
              <a:rPr lang="en-US" smtClean="0"/>
              <a:pPr/>
              <a:t>6/3/2019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E5F4A-5C93-46A5-9467-F413DE2F5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267200"/>
            <a:ext cx="8686800" cy="2089150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the sink tree is not necessarily unique; </a:t>
            </a:r>
          </a:p>
          <a:p>
            <a:pPr lvl="1"/>
            <a:r>
              <a:rPr lang="en-US" sz="2600" dirty="0"/>
              <a:t>as a tree it does not contain any loops; </a:t>
            </a:r>
          </a:p>
          <a:p>
            <a:pPr lvl="1"/>
            <a:r>
              <a:rPr lang="en-US" sz="2600" dirty="0"/>
              <a:t>each packet will be delivered within a finite and bounded number of hops; at least in theory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C065B-8034-4A67-8A8F-F110F961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6F35-BA15-42E8-BADB-1C8CF5B3F2D6}" type="datetime1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8026E-7D33-4D9B-93E4-CD416285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F64DD1D-8CAE-4AF9-AABF-4B03E5FB5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5907"/>
            <a:ext cx="8229600" cy="2932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B44B3636-360F-4507-B721-4DB5101D5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24" y="34290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032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 subnet	</a:t>
            </a:r>
            <a:r>
              <a:rPr lang="en-US" b="1" dirty="0"/>
              <a:t>			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sink tree for router B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(distance metric is the number of hops)</a:t>
            </a:r>
          </a:p>
        </p:txBody>
      </p:sp>
    </p:spTree>
    <p:extLst>
      <p:ext uri="{BB962C8B-B14F-4D97-AF65-F5344CB8AC3E}">
        <p14:creationId xmlns:p14="http://schemas.microsoft.com/office/powerpoint/2010/main" val="1045834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A58AC3-907E-4031-8259-5EB9E067609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76200" y="152400"/>
            <a:ext cx="8839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5975" lvl="3" indent="-342900" algn="just" eaLnBrk="0" hangingPunct="0">
              <a:lnSpc>
                <a:spcPct val="120000"/>
              </a:lnSpc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goal of a routing algorithm is to discover the sink trees for all routers</a:t>
            </a:r>
          </a:p>
          <a:p>
            <a:pPr marL="815975" lvl="3" indent="-342900" algn="just" eaLnBrk="0" hangingPunct="0">
              <a:lnSpc>
                <a:spcPct val="120000"/>
              </a:lnSpc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optimality principle and the sink tree serve as benchmarks to measure routing algorithms</a:t>
            </a:r>
          </a:p>
          <a:p>
            <a:pPr marL="358775" lvl="2" indent="-342900" algn="just" eaLnBrk="0" hangingPunct="0">
              <a:lnSpc>
                <a:spcPct val="12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Shortest Path Routing (static)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unicast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routing (by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49300" lvl="4" indent="-342900" algn="just" eaLnBrk="0" hangingPunct="0">
              <a:lnSpc>
                <a:spcPct val="120000"/>
              </a:lnSpc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1206500" lvl="5" indent="-342900" algn="just" eaLnBrk="0" hangingPunct="0">
              <a:lnSpc>
                <a:spcPct val="120000"/>
              </a:lnSpc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build a graph of the subnet - each node of the graph representing a router and each arc representing a link; </a:t>
            </a:r>
          </a:p>
          <a:p>
            <a:pPr marL="1206500" lvl="5" indent="-342900" algn="just" eaLnBrk="0" hangingPunct="0">
              <a:lnSpc>
                <a:spcPct val="120000"/>
              </a:lnSpc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arcs are labeled as a function of any one of the metrics discussed (distance, hop count, ...)</a:t>
            </a:r>
          </a:p>
          <a:p>
            <a:pPr marL="749300" lvl="4" indent="-342900" algn="just" eaLnBrk="0" hangingPunct="0">
              <a:lnSpc>
                <a:spcPct val="120000"/>
              </a:lnSpc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select a route between two routers, the algorithm finds the “shortest” path between them on the graph</a:t>
            </a:r>
          </a:p>
          <a:p>
            <a:pPr marL="330200" lvl="2" indent="-314325" algn="just" eaLnBrk="0" hangingPunct="0">
              <a:lnSpc>
                <a:spcPct val="120000"/>
              </a:lnSpc>
              <a:buClr>
                <a:schemeClr val="tx2"/>
              </a:buClr>
              <a:buSzPct val="120000"/>
              <a:buFont typeface="Wingdings" pitchFamily="2" charset="2"/>
              <a:buChar char="§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2AA9-1B45-4806-91C2-D12F575C3192}" type="datetime1">
              <a:rPr lang="en-US" smtClean="0"/>
              <a:pPr/>
              <a:t>6/3/2019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FF120-A865-4F67-98EF-83B3B9C691A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078" name="Rectangle 2"/>
          <p:cNvSpPr>
            <a:spLocks noChangeArrowheads="1"/>
          </p:cNvSpPr>
          <p:nvPr/>
        </p:nvSpPr>
        <p:spPr bwMode="auto">
          <a:xfrm>
            <a:off x="326136" y="2562227"/>
            <a:ext cx="8717280" cy="179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4863" lvl="1" indent="-342900" algn="just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120000"/>
              <a:buFont typeface="Times New Roman" panose="02020603050405020304" pitchFamily="18" charset="0"/>
              <a:buChar char="₋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does the algorithm work to find the shortest path?</a:t>
            </a:r>
          </a:p>
          <a:p>
            <a:pPr marL="1246187" lvl="3" indent="-342900" algn="just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each node is labeled with its distance from the source; </a:t>
            </a:r>
          </a:p>
          <a:p>
            <a:pPr marL="1246187" lvl="3" indent="-342900" algn="just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initially labeled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since no path is known</a:t>
            </a:r>
          </a:p>
          <a:p>
            <a:pPr marL="1246187" lvl="3" indent="-342900" algn="just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a label may be tentative or permanent (when the shortest possible path is found -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filled-in circle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5867400" y="3886200"/>
            <a:ext cx="304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03200" indent="-2032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endParaRPr lang="en-US" sz="2000" b="1" dirty="0"/>
          </a:p>
        </p:txBody>
      </p:sp>
      <p:sp>
        <p:nvSpPr>
          <p:cNvPr id="3081" name="Rectangle 7"/>
          <p:cNvSpPr>
            <a:spLocks noChangeArrowheads="1"/>
          </p:cNvSpPr>
          <p:nvPr/>
        </p:nvSpPr>
        <p:spPr bwMode="auto">
          <a:xfrm>
            <a:off x="5715000" y="6019800"/>
            <a:ext cx="304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03200" indent="-2032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endParaRPr lang="en-US" sz="2000" b="1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0327-B921-437D-A0E4-B45ECD55B70E}" type="datetime1">
              <a:rPr lang="en-US" smtClean="0"/>
              <a:pPr/>
              <a:t>6/8/2019</a:t>
            </a:fld>
            <a:endParaRPr lang="en-US"/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E150CA13-0342-4854-A056-9B2A23EEA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050374"/>
              </p:ext>
            </p:extLst>
          </p:nvPr>
        </p:nvGraphicFramePr>
        <p:xfrm>
          <a:off x="1828800" y="174244"/>
          <a:ext cx="5486400" cy="2340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VISIO" r:id="rId3" imgW="3926520" imgH="1796400" progId="">
                  <p:embed/>
                </p:oleObj>
              </mc:Choice>
              <mc:Fallback>
                <p:oleObj name="VISIO" r:id="rId3" imgW="3926520" imgH="1796400" progId="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4244"/>
                        <a:ext cx="5486400" cy="2340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63561"/>
            <a:ext cx="8686800" cy="61579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involves moving something through a series of intermediate steps, or segments, rather than moving it directly from start point to end point</a:t>
            </a:r>
          </a:p>
          <a:p>
            <a:r>
              <a:rPr lang="en-US" dirty="0"/>
              <a:t>serves the same purpose as the direct connection, but it uses transmission resources more efficiently</a:t>
            </a:r>
          </a:p>
          <a:p>
            <a:r>
              <a:rPr lang="en-US" dirty="0"/>
              <a:t>WAN uses switching</a:t>
            </a:r>
          </a:p>
          <a:p>
            <a:r>
              <a:rPr lang="en-US" dirty="0"/>
              <a:t>There are different kinds of switching: </a:t>
            </a:r>
          </a:p>
          <a:p>
            <a:pPr lvl="1"/>
            <a:r>
              <a:rPr lang="en-US" dirty="0"/>
              <a:t>Circuit switching</a:t>
            </a:r>
          </a:p>
          <a:p>
            <a:pPr lvl="1"/>
            <a:r>
              <a:rPr lang="en-US" dirty="0"/>
              <a:t>Packet switching</a:t>
            </a:r>
          </a:p>
          <a:p>
            <a:pPr lvl="1"/>
            <a:r>
              <a:rPr lang="en-US" dirty="0"/>
              <a:t>Message switching</a:t>
            </a:r>
          </a:p>
          <a:p>
            <a:r>
              <a:rPr lang="en-US" dirty="0"/>
              <a:t>WANs rely primarily on packet switching, but they also make use of circuit switching, message switching, </a:t>
            </a:r>
          </a:p>
          <a:p>
            <a:pPr lvl="1"/>
            <a:r>
              <a:rPr lang="en-US" dirty="0"/>
              <a:t>the relatively recent, high-speed packet-switching technology known as </a:t>
            </a:r>
            <a:r>
              <a:rPr lang="en-US" b="1" i="1" dirty="0"/>
              <a:t>cell relay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2C9C-8AC7-4325-A842-B6B3B9D499E5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1429-5AAF-436C-BB02-F84F58A78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5556336"/>
            <a:ext cx="6057900" cy="130166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we want to find the path  from A to D</a:t>
            </a:r>
          </a:p>
          <a:p>
            <a:pPr lvl="1" algn="l"/>
            <a:r>
              <a:rPr lang="en-US" dirty="0"/>
              <a:t>the shortest path is </a:t>
            </a:r>
            <a:r>
              <a:rPr lang="en-US" b="1" dirty="0"/>
              <a:t>ABEFHD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1BB86-C10D-4D4B-BCA8-19DEE9DC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6F35-BA15-42E8-BADB-1C8CF5B3F2D6}" type="datetime1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F37E8-C969-411B-9483-17149168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62DA97-2F89-47BF-A105-DF0747BCA4BB}"/>
              </a:ext>
            </a:extLst>
          </p:cNvPr>
          <p:cNvGrpSpPr/>
          <p:nvPr/>
        </p:nvGrpSpPr>
        <p:grpSpPr>
          <a:xfrm>
            <a:off x="533400" y="136525"/>
            <a:ext cx="8229600" cy="5349875"/>
            <a:chOff x="304800" y="3733800"/>
            <a:chExt cx="5486400" cy="5337175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783A72A3-1005-476D-87AC-EE11E8DF6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3733800"/>
              <a:ext cx="5410200" cy="407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8" name="Object 4">
              <a:extLst>
                <a:ext uri="{FF2B5EF4-FFF2-40B4-BE49-F238E27FC236}">
                  <a16:creationId xmlns:a16="http://schemas.microsoft.com/office/drawing/2014/main" id="{AB50D090-EEDA-43F8-916B-F09147C549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4498697"/>
                </p:ext>
              </p:extLst>
            </p:nvPr>
          </p:nvGraphicFramePr>
          <p:xfrm>
            <a:off x="3048000" y="7832725"/>
            <a:ext cx="2743200" cy="1238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VISIO" r:id="rId4" imgW="3107520" imgH="1485000" progId="">
                    <p:embed/>
                  </p:oleObj>
                </mc:Choice>
                <mc:Fallback>
                  <p:oleObj name="VISIO" r:id="rId4" imgW="3107520" imgH="1485000" progId="">
                    <p:embed/>
                    <p:pic>
                      <p:nvPicPr>
                        <p:cNvPr id="307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0" y="7832725"/>
                          <a:ext cx="2743200" cy="1238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D10CDA95-C34A-4669-8998-30B17BA622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8708625"/>
                </p:ext>
              </p:extLst>
            </p:nvPr>
          </p:nvGraphicFramePr>
          <p:xfrm>
            <a:off x="304800" y="7772400"/>
            <a:ext cx="2743200" cy="1298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VISIO" r:id="rId6" imgW="3020400" imgH="1486080" progId="">
                    <p:embed/>
                  </p:oleObj>
                </mc:Choice>
                <mc:Fallback>
                  <p:oleObj name="VISIO" r:id="rId6" imgW="3020400" imgH="1486080" progId="">
                    <p:embed/>
                    <p:pic>
                      <p:nvPicPr>
                        <p:cNvPr id="307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7772400"/>
                          <a:ext cx="2743200" cy="1298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705A7B63-B67C-452E-99FB-622ED1A21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741035"/>
              </p:ext>
            </p:extLst>
          </p:nvPr>
        </p:nvGraphicFramePr>
        <p:xfrm>
          <a:off x="5867400" y="6021451"/>
          <a:ext cx="23764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8" imgW="2020320" imgH="316080" progId="">
                  <p:embed/>
                </p:oleObj>
              </mc:Choice>
              <mc:Fallback>
                <p:oleObj name="VISIO" r:id="rId8" imgW="2020320" imgH="316080" progId="">
                  <p:embed/>
                  <p:pic>
                    <p:nvPicPr>
                      <p:cNvPr id="307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021451"/>
                        <a:ext cx="23764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875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/>
              <a:t>Circuit Switching</a:t>
            </a:r>
          </a:p>
          <a:p>
            <a:pPr marL="914400" lvl="1" indent="-514350"/>
            <a:r>
              <a:rPr lang="en-US" dirty="0"/>
              <a:t>involves creating a direct physical connection between sender and receiver</a:t>
            </a:r>
          </a:p>
          <a:p>
            <a:pPr marL="914400" lvl="1" indent="-514350"/>
            <a:r>
              <a:rPr lang="en-US" dirty="0"/>
              <a:t>a connection lasts as long as the two parties need to communicate</a:t>
            </a:r>
          </a:p>
          <a:p>
            <a:pPr marL="914400" lvl="1" indent="-514350"/>
            <a:r>
              <a:rPr lang="en-US" dirty="0"/>
              <a:t>allows for a fixed (and rapid) rate of transmission</a:t>
            </a:r>
          </a:p>
          <a:p>
            <a:pPr marL="914400" lvl="1" indent="-514350"/>
            <a:r>
              <a:rPr lang="en-US" dirty="0"/>
              <a:t>switching is done at the physical layer</a:t>
            </a:r>
          </a:p>
          <a:p>
            <a:pPr marL="914400" lvl="1" indent="-514350"/>
            <a:r>
              <a:rPr lang="en-US" dirty="0"/>
              <a:t>The primary drawback is </a:t>
            </a:r>
          </a:p>
          <a:p>
            <a:pPr marL="1314450" lvl="2" indent="-514350"/>
            <a:r>
              <a:rPr lang="en-US" dirty="0"/>
              <a:t>any unused bandwidth remains exactly unused</a:t>
            </a:r>
          </a:p>
          <a:p>
            <a:pPr marL="914400" lvl="1" indent="-514350"/>
            <a:r>
              <a:rPr lang="en-US" dirty="0"/>
              <a:t>The most common form of circuit switching - the telephone system</a:t>
            </a:r>
          </a:p>
          <a:p>
            <a:pPr marL="914400" lvl="1" indent="-514350"/>
            <a:r>
              <a:rPr lang="en-US" dirty="0"/>
              <a:t>but circuit switching is also used in some networks</a:t>
            </a:r>
          </a:p>
          <a:p>
            <a:pPr marL="914400" lvl="1" indent="-51435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D851-A27B-4211-92B9-A2C2271AF193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5897563"/>
          </a:xfrm>
        </p:spPr>
        <p:txBody>
          <a:bodyPr/>
          <a:lstStyle/>
          <a:p>
            <a:pPr marL="901700" lvl="2" indent="-317500" eaLnBrk="0" hangingPunct="0">
              <a:buClr>
                <a:schemeClr val="tx2"/>
              </a:buClr>
              <a:buSzPct val="120000"/>
            </a:pPr>
            <a:r>
              <a:rPr lang="en-US" sz="2500" b="1" dirty="0"/>
              <a:t>Advantages</a:t>
            </a:r>
            <a:r>
              <a:rPr lang="en-US" dirty="0"/>
              <a:t>:</a:t>
            </a:r>
          </a:p>
          <a:p>
            <a:pPr marL="1238250" lvl="3" indent="-323850" eaLnBrk="0" hangingPunct="0">
              <a:buClr>
                <a:schemeClr val="tx2"/>
              </a:buClr>
              <a:buSzPct val="120000"/>
            </a:pPr>
            <a:r>
              <a:rPr lang="en-US" sz="2300" dirty="0"/>
              <a:t>fixed delays</a:t>
            </a:r>
          </a:p>
          <a:p>
            <a:pPr marL="1238250" lvl="3" indent="-323850" eaLnBrk="0" hangingPunct="0">
              <a:buClr>
                <a:schemeClr val="tx2"/>
              </a:buClr>
              <a:buSzPct val="120000"/>
            </a:pPr>
            <a:r>
              <a:rPr lang="en-US" sz="2300" dirty="0"/>
              <a:t>guaranteed continuous delivery</a:t>
            </a:r>
          </a:p>
          <a:p>
            <a:pPr marL="901700" lvl="2" indent="-317500" eaLnBrk="0" hangingPunct="0">
              <a:buClr>
                <a:schemeClr val="tx2"/>
              </a:buClr>
              <a:buSzPct val="120000"/>
            </a:pPr>
            <a:r>
              <a:rPr lang="en-US" sz="2500" b="1" dirty="0"/>
              <a:t>Disadvantages</a:t>
            </a:r>
          </a:p>
          <a:p>
            <a:pPr marL="1238250" lvl="3" indent="-323850" eaLnBrk="0" hangingPunct="0">
              <a:buClr>
                <a:schemeClr val="tx2"/>
              </a:buClr>
              <a:buSzPct val="120000"/>
            </a:pPr>
            <a:r>
              <a:rPr lang="en-US" sz="2300" dirty="0">
                <a:cs typeface="Arial" charset="0"/>
              </a:rPr>
              <a:t>the long connection delay (between the end of dialing and the start of ringing)</a:t>
            </a:r>
          </a:p>
          <a:p>
            <a:pPr marL="1238250" lvl="3" indent="-323850" eaLnBrk="0" hangingPunct="0">
              <a:buClr>
                <a:schemeClr val="tx2"/>
              </a:buClr>
              <a:buSzPct val="120000"/>
            </a:pPr>
            <a:r>
              <a:rPr lang="en-US" sz="2300" dirty="0"/>
              <a:t>circuits are not used when session is idle</a:t>
            </a:r>
          </a:p>
          <a:p>
            <a:pPr marL="1238250" lvl="3" indent="-323850" eaLnBrk="0" hangingPunct="0">
              <a:buClr>
                <a:schemeClr val="tx2"/>
              </a:buClr>
              <a:buSzPct val="120000"/>
            </a:pPr>
            <a:r>
              <a:rPr lang="en-US" sz="2300" dirty="0"/>
              <a:t>inefficient for </a:t>
            </a:r>
            <a:r>
              <a:rPr lang="en-US" sz="2300" dirty="0" err="1"/>
              <a:t>bursty</a:t>
            </a:r>
            <a:r>
              <a:rPr lang="en-US" sz="2300" dirty="0"/>
              <a:t> traffic </a:t>
            </a:r>
          </a:p>
          <a:p>
            <a:pPr marL="1238250" lvl="3" indent="-323850" eaLnBrk="0" hangingPunct="0">
              <a:buClr>
                <a:schemeClr val="tx2"/>
              </a:buClr>
              <a:buSzPct val="120000"/>
            </a:pPr>
            <a:r>
              <a:rPr lang="en-US" sz="2300" dirty="0">
                <a:cs typeface="Arial" charset="0"/>
              </a:rPr>
              <a:t>usually done using a fixed rate stream (e.g., 64 Kbps) - difficult to support variable data rates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9BCD-73F6-4F03-A6B4-F30805BAD23F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2. </a:t>
            </a:r>
            <a:r>
              <a:rPr lang="en-US" sz="2800" b="1" dirty="0"/>
              <a:t>Message Switching</a:t>
            </a:r>
          </a:p>
          <a:p>
            <a:pPr lvl="1"/>
            <a:r>
              <a:rPr lang="en-US" sz="2600" dirty="0"/>
              <a:t>does not involve a direct physical connection </a:t>
            </a:r>
          </a:p>
          <a:p>
            <a:pPr lvl="1"/>
            <a:r>
              <a:rPr lang="en-US" sz="2600" dirty="0"/>
              <a:t>When a network relies on message switching, the sender can fire off a transmission—after addressing it appropriately—whenever it wants</a:t>
            </a:r>
          </a:p>
          <a:p>
            <a:pPr lvl="1"/>
            <a:r>
              <a:rPr lang="en-US" sz="2600" dirty="0"/>
              <a:t>when the sender has a block of data to be sent, </a:t>
            </a:r>
          </a:p>
          <a:p>
            <a:pPr lvl="2"/>
            <a:r>
              <a:rPr lang="en-US" dirty="0"/>
              <a:t>it is stored in the first switching office (i.e., router) and then forwarded later; </a:t>
            </a:r>
          </a:p>
          <a:p>
            <a:pPr lvl="2"/>
            <a:r>
              <a:rPr lang="en-US" dirty="0"/>
              <a:t>each block is received in its entirety, inspected for errors, and then transmitted - </a:t>
            </a:r>
            <a:r>
              <a:rPr lang="en-US" dirty="0">
                <a:solidFill>
                  <a:srgbClr val="FF0000"/>
                </a:solidFill>
              </a:rPr>
              <a:t>a store-and-forward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9256-394F-411B-B9C4-10585DA50A98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65F5-12EF-41A5-888B-D673619DB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5821363"/>
          </a:xfrm>
        </p:spPr>
        <p:txBody>
          <a:bodyPr/>
          <a:lstStyle/>
          <a:p>
            <a:pPr lvl="1"/>
            <a:r>
              <a:rPr lang="en-US" dirty="0"/>
              <a:t>the intermediaries aren't required to forward messages immediately. </a:t>
            </a:r>
          </a:p>
          <a:p>
            <a:pPr lvl="2"/>
            <a:r>
              <a:rPr lang="en-US" dirty="0"/>
              <a:t>Instead, they can hold messages before sending them on to their next destination</a:t>
            </a:r>
          </a:p>
          <a:p>
            <a:pPr marL="685800" lvl="1" indent="-330200" eaLnBrk="0" hangingPunct="0">
              <a:buClr>
                <a:schemeClr val="tx2"/>
              </a:buClr>
              <a:buSzPct val="120000"/>
            </a:pPr>
            <a:r>
              <a:rPr lang="en-US" dirty="0"/>
              <a:t>no limit on block size; routers need disk buffers</a:t>
            </a:r>
          </a:p>
          <a:p>
            <a:pPr marL="685800" lvl="1" indent="-330200" eaLnBrk="0" hangingPunct="0">
              <a:buClr>
                <a:schemeClr val="tx2"/>
              </a:buClr>
              <a:buSzPct val="120000"/>
            </a:pPr>
            <a:r>
              <a:rPr lang="en-US" dirty="0"/>
              <a:t>a single block may tie up the line</a:t>
            </a:r>
          </a:p>
          <a:p>
            <a:pPr marL="685800" lvl="1" indent="-330200" eaLnBrk="0" hangingPunct="0">
              <a:buClr>
                <a:schemeClr val="tx2"/>
              </a:buClr>
              <a:buSzPct val="120000"/>
            </a:pPr>
            <a:r>
              <a:rPr lang="en-US" dirty="0"/>
              <a:t>not in use anymore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6DB06-0DB0-44F2-9978-C742E44B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6F35-BA15-42E8-BADB-1C8CF5B3F2D6}" type="datetime1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969AE-ED91-40B0-862A-800FA9D0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3. Packet Switching</a:t>
            </a:r>
          </a:p>
          <a:p>
            <a:pPr lvl="1"/>
            <a:r>
              <a:rPr lang="en-US" dirty="0"/>
              <a:t>similar to message switching, </a:t>
            </a:r>
          </a:p>
          <a:p>
            <a:pPr lvl="2"/>
            <a:r>
              <a:rPr lang="en-US" dirty="0"/>
              <a:t>but with a tighter limit on block size so that packets can be buffered in memory rather than on disk</a:t>
            </a:r>
          </a:p>
          <a:p>
            <a:pPr lvl="1"/>
            <a:r>
              <a:rPr lang="en-US" dirty="0"/>
              <a:t>suitable for interactive traffic; no monopoly</a:t>
            </a:r>
          </a:p>
          <a:p>
            <a:pPr lvl="1"/>
            <a:r>
              <a:rPr lang="en-US" dirty="0"/>
              <a:t>all transmissions are broken into units called </a:t>
            </a:r>
            <a:r>
              <a:rPr lang="en-US" b="1" dirty="0"/>
              <a:t>packets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each of which contains addressing information that identifies both the source and destination nodes</a:t>
            </a:r>
          </a:p>
          <a:p>
            <a:pPr lvl="1"/>
            <a:r>
              <a:rPr lang="en-US" dirty="0"/>
              <a:t>These packets are then routed through various intermediaries, known as </a:t>
            </a:r>
            <a:r>
              <a:rPr lang="en-US" b="1" i="1" dirty="0"/>
              <a:t>Packet Switching Exchanges </a:t>
            </a:r>
            <a:r>
              <a:rPr lang="en-US" b="1" dirty="0"/>
              <a:t>(</a:t>
            </a:r>
            <a:r>
              <a:rPr lang="en-US" b="1" i="1" dirty="0"/>
              <a:t>PSE</a:t>
            </a:r>
            <a:r>
              <a:rPr lang="en-US" b="1" dirty="0"/>
              <a:t>s)</a:t>
            </a:r>
          </a:p>
          <a:p>
            <a:pPr lvl="1"/>
            <a:r>
              <a:rPr lang="en-US" dirty="0"/>
              <a:t>packet-switched networks transfer data over variable routes</a:t>
            </a:r>
            <a:endParaRPr lang="en-US" b="1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At each node the entire packet is received, stored, and then forwarded (</a:t>
            </a:r>
            <a:r>
              <a:rPr lang="en-US" b="1" dirty="0">
                <a:solidFill>
                  <a:srgbClr val="000000"/>
                </a:solidFill>
              </a:rPr>
              <a:t>Store-and-Forward Networks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DABC-41EA-4722-A3E5-B839A29D2C54}" type="datetime1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FF-84D0-4CCD-BB43-D24D3D4B001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7589</TotalTime>
  <Words>2844</Words>
  <Application>Microsoft Office PowerPoint</Application>
  <PresentationFormat>On-screen Show (4:3)</PresentationFormat>
  <Paragraphs>357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Black</vt:lpstr>
      <vt:lpstr>Calibri</vt:lpstr>
      <vt:lpstr>Comic Sans MS</vt:lpstr>
      <vt:lpstr>Times New Roman</vt:lpstr>
      <vt:lpstr>Wingdings</vt:lpstr>
      <vt:lpstr>Office Theme</vt:lpstr>
      <vt:lpstr>VISIO</vt:lpstr>
      <vt:lpstr>Chapter Six</vt:lpstr>
      <vt:lpstr> A Taxonomy of Communication Networks </vt:lpstr>
      <vt:lpstr>Introduction to WAN</vt:lpstr>
      <vt:lpstr>Switching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Frame Relay</vt:lpstr>
      <vt:lpstr>PowerPoint Presentation</vt:lpstr>
      <vt:lpstr>PowerPoint Presentation</vt:lpstr>
      <vt:lpstr>ATM (Asynchronous Transfer Mode)</vt:lpstr>
      <vt:lpstr>PowerPoint Presentation</vt:lpstr>
      <vt:lpstr>PowerPoint Presentation</vt:lpstr>
      <vt:lpstr>PowerPoint Presentation</vt:lpstr>
      <vt:lpstr>BISDN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Six</dc:title>
  <dc:creator>Nesredien</dc:creator>
  <cp:lastModifiedBy>Nesredien</cp:lastModifiedBy>
  <cp:revision>67</cp:revision>
  <dcterms:created xsi:type="dcterms:W3CDTF">2012-12-18T14:50:23Z</dcterms:created>
  <dcterms:modified xsi:type="dcterms:W3CDTF">2019-06-08T10:29:11Z</dcterms:modified>
</cp:coreProperties>
</file>