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7" r:id="rId19"/>
    <p:sldId id="273" r:id="rId20"/>
    <p:sldId id="274" r:id="rId21"/>
    <p:sldId id="275" r:id="rId22"/>
    <p:sldId id="276" r:id="rId23"/>
    <p:sldId id="278" r:id="rId24"/>
    <p:sldId id="280" r:id="rId25"/>
    <p:sldId id="281" r:id="rId26"/>
    <p:sldId id="282" r:id="rId27"/>
    <p:sldId id="285" r:id="rId28"/>
    <p:sldId id="286" r:id="rId29"/>
    <p:sldId id="287" r:id="rId30"/>
    <p:sldId id="290" r:id="rId31"/>
    <p:sldId id="288" r:id="rId32"/>
    <p:sldId id="289" r:id="rId33"/>
    <p:sldId id="292" r:id="rId34"/>
    <p:sldId id="291" r:id="rId3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810486C-A7E3-43E2-891C-3FE58AE25098}" type="datetimeFigureOut">
              <a:rPr lang="en-US" smtClean="0"/>
              <a:pPr/>
              <a:t>5/23/2022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A0B89BE-8A0B-47D6-BE9F-898725688F12}"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10486C-A7E3-43E2-891C-3FE58AE25098}"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B89BE-8A0B-47D6-BE9F-898725688F1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10486C-A7E3-43E2-891C-3FE58AE25098}"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B89BE-8A0B-47D6-BE9F-898725688F1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810486C-A7E3-43E2-891C-3FE58AE25098}" type="datetimeFigureOut">
              <a:rPr lang="en-US" smtClean="0"/>
              <a:pPr/>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B89BE-8A0B-47D6-BE9F-898725688F12}"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810486C-A7E3-43E2-891C-3FE58AE25098}" type="datetimeFigureOut">
              <a:rPr lang="en-US" smtClean="0"/>
              <a:pPr/>
              <a:t>5/23/2022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A0B89BE-8A0B-47D6-BE9F-898725688F1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810486C-A7E3-43E2-891C-3FE58AE25098}" type="datetimeFigureOut">
              <a:rPr lang="en-US" smtClean="0"/>
              <a:pPr/>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B89BE-8A0B-47D6-BE9F-898725688F12}"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810486C-A7E3-43E2-891C-3FE58AE25098}" type="datetimeFigureOut">
              <a:rPr lang="en-US" smtClean="0"/>
              <a:pPr/>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0B89BE-8A0B-47D6-BE9F-898725688F12}"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810486C-A7E3-43E2-891C-3FE58AE25098}" type="datetimeFigureOut">
              <a:rPr lang="en-US" smtClean="0"/>
              <a:pPr/>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0B89BE-8A0B-47D6-BE9F-898725688F1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10486C-A7E3-43E2-891C-3FE58AE25098}" type="datetimeFigureOut">
              <a:rPr lang="en-US" smtClean="0"/>
              <a:pPr/>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0B89BE-8A0B-47D6-BE9F-898725688F1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810486C-A7E3-43E2-891C-3FE58AE25098}" type="datetimeFigureOut">
              <a:rPr lang="en-US" smtClean="0"/>
              <a:pPr/>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B89BE-8A0B-47D6-BE9F-898725688F12}"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810486C-A7E3-43E2-891C-3FE58AE25098}" type="datetimeFigureOut">
              <a:rPr lang="en-US" smtClean="0"/>
              <a:pPr/>
              <a:t>5/23/2022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A0B89BE-8A0B-47D6-BE9F-898725688F12}"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810486C-A7E3-43E2-891C-3FE58AE25098}" type="datetimeFigureOut">
              <a:rPr lang="en-US" smtClean="0"/>
              <a:pPr/>
              <a:t>5/23/2022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A0B89BE-8A0B-47D6-BE9F-898725688F1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505200"/>
            <a:ext cx="8534400" cy="1219200"/>
          </a:xfrm>
        </p:spPr>
        <p:txBody>
          <a:bodyPr>
            <a:normAutofit/>
          </a:bodyPr>
          <a:lstStyle/>
          <a:p>
            <a:r>
              <a:rPr lang="en-US" sz="3600" b="1" dirty="0" smtClean="0"/>
              <a:t>Android </a:t>
            </a:r>
            <a:r>
              <a:rPr lang="en-US" sz="3600" b="1" dirty="0"/>
              <a:t>Layout and UI Widgets</a:t>
            </a:r>
            <a:endParaRPr lang="en-US" sz="3600" dirty="0"/>
          </a:p>
        </p:txBody>
      </p:sp>
      <p:sp>
        <p:nvSpPr>
          <p:cNvPr id="2" name="Title 1"/>
          <p:cNvSpPr>
            <a:spLocks noGrp="1"/>
          </p:cNvSpPr>
          <p:nvPr>
            <p:ph type="ctrTitle"/>
          </p:nvPr>
        </p:nvSpPr>
        <p:spPr/>
        <p:txBody>
          <a:bodyPr/>
          <a:lstStyle/>
          <a:p>
            <a:r>
              <a:rPr smtClean="0"/>
              <a:t>Chapter 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228600"/>
            <a:ext cx="8763000" cy="6324600"/>
          </a:xfrm>
        </p:spPr>
        <p:txBody>
          <a:bodyPr>
            <a:normAutofit fontScale="92500" lnSpcReduction="20000"/>
          </a:bodyPr>
          <a:lstStyle/>
          <a:p>
            <a:r>
              <a:rPr lang="en-US" sz="2400" b="1" dirty="0" smtClean="0"/>
              <a:t>Example</a:t>
            </a:r>
            <a:r>
              <a:rPr lang="en-US" sz="2400" dirty="0" smtClean="0"/>
              <a:t>:</a:t>
            </a:r>
          </a:p>
          <a:p>
            <a:pPr>
              <a:buNone/>
            </a:pPr>
            <a:r>
              <a:rPr lang="en-US" sz="2800" dirty="0" smtClean="0"/>
              <a:t>&lt;</a:t>
            </a:r>
            <a:r>
              <a:rPr lang="en-US" sz="2800" dirty="0" err="1" smtClean="0"/>
              <a:t>FrameLayout</a:t>
            </a:r>
            <a:r>
              <a:rPr lang="en-US" sz="2800" dirty="0" smtClean="0"/>
              <a:t> …</a:t>
            </a:r>
            <a:r>
              <a:rPr lang="en-US" sz="2800" i="1" dirty="0" smtClean="0"/>
              <a:t>&gt;</a:t>
            </a:r>
          </a:p>
          <a:p>
            <a:pPr>
              <a:buNone/>
            </a:pPr>
            <a:r>
              <a:rPr lang="en-US" sz="2800" dirty="0" smtClean="0"/>
              <a:t>      …</a:t>
            </a:r>
          </a:p>
          <a:p>
            <a:pPr>
              <a:buNone/>
            </a:pPr>
            <a:r>
              <a:rPr lang="en-US" sz="2800" dirty="0" smtClean="0"/>
              <a:t>    &lt;Button</a:t>
            </a:r>
          </a:p>
          <a:p>
            <a:pPr>
              <a:buNone/>
            </a:pPr>
            <a:r>
              <a:rPr lang="en-US" sz="2800" dirty="0" smtClean="0"/>
              <a:t>        …</a:t>
            </a:r>
            <a:endParaRPr lang="en-US" sz="2800" i="1" dirty="0" smtClean="0"/>
          </a:p>
          <a:p>
            <a:pPr>
              <a:buNone/>
            </a:pPr>
            <a:r>
              <a:rPr lang="en-US" sz="2800" dirty="0" smtClean="0"/>
              <a:t>        </a:t>
            </a:r>
            <a:r>
              <a:rPr lang="en-US" sz="2800" dirty="0" err="1" smtClean="0"/>
              <a:t>android:id</a:t>
            </a:r>
            <a:r>
              <a:rPr lang="en-US" sz="2800" dirty="0" smtClean="0"/>
              <a:t>=</a:t>
            </a:r>
            <a:r>
              <a:rPr lang="en-US" sz="2800" i="1" dirty="0" smtClean="0"/>
              <a:t>"@+id/button" </a:t>
            </a:r>
          </a:p>
          <a:p>
            <a:pPr>
              <a:buNone/>
            </a:pPr>
            <a:r>
              <a:rPr lang="en-US" sz="2800" dirty="0" smtClean="0"/>
              <a:t>        </a:t>
            </a:r>
            <a:r>
              <a:rPr lang="en-US" sz="2800" dirty="0" err="1" smtClean="0"/>
              <a:t>android:text</a:t>
            </a:r>
            <a:r>
              <a:rPr lang="en-US" sz="2800" dirty="0" smtClean="0"/>
              <a:t>=</a:t>
            </a:r>
            <a:r>
              <a:rPr lang="en-US" sz="2800" i="1" dirty="0" smtClean="0"/>
              <a:t>"@string/button"/&gt;</a:t>
            </a:r>
          </a:p>
          <a:p>
            <a:pPr>
              <a:buNone/>
            </a:pPr>
            <a:r>
              <a:rPr lang="en-US" sz="2800" dirty="0" smtClean="0"/>
              <a:t>    &lt;</a:t>
            </a:r>
            <a:r>
              <a:rPr lang="en-US" sz="2800" dirty="0" err="1" smtClean="0"/>
              <a:t>TextView</a:t>
            </a:r>
            <a:endParaRPr lang="en-US" sz="2800" dirty="0" smtClean="0"/>
          </a:p>
          <a:p>
            <a:pPr>
              <a:buNone/>
            </a:pPr>
            <a:r>
              <a:rPr lang="en-US" sz="2800" dirty="0" smtClean="0"/>
              <a:t>       …</a:t>
            </a:r>
            <a:endParaRPr lang="en-US" sz="2800" i="1" dirty="0" smtClean="0"/>
          </a:p>
          <a:p>
            <a:pPr>
              <a:buNone/>
            </a:pPr>
            <a:r>
              <a:rPr lang="en-US" sz="2800" dirty="0" smtClean="0"/>
              <a:t>        </a:t>
            </a:r>
            <a:r>
              <a:rPr lang="en-US" sz="2800" dirty="0" err="1" smtClean="0"/>
              <a:t>android:Text</a:t>
            </a:r>
            <a:r>
              <a:rPr lang="en-US" sz="2800" dirty="0" smtClean="0"/>
              <a:t>=</a:t>
            </a:r>
            <a:r>
              <a:rPr lang="en-US" sz="2800" i="1" dirty="0" smtClean="0"/>
              <a:t>"@string/</a:t>
            </a:r>
            <a:r>
              <a:rPr lang="en-US" sz="2800" i="1" dirty="0" err="1" smtClean="0"/>
              <a:t>largetext</a:t>
            </a:r>
            <a:r>
              <a:rPr lang="en-US" sz="2800" i="1" dirty="0" smtClean="0"/>
              <a:t>" </a:t>
            </a:r>
          </a:p>
          <a:p>
            <a:pPr>
              <a:buNone/>
            </a:pPr>
            <a:r>
              <a:rPr lang="en-US" sz="2800" dirty="0" smtClean="0"/>
              <a:t>        </a:t>
            </a:r>
            <a:r>
              <a:rPr lang="en-US" sz="2800" dirty="0" err="1" smtClean="0"/>
              <a:t>android:id</a:t>
            </a:r>
            <a:r>
              <a:rPr lang="en-US" sz="2800" dirty="0" smtClean="0"/>
              <a:t>=</a:t>
            </a:r>
            <a:r>
              <a:rPr lang="en-US" sz="2800" i="1" dirty="0" smtClean="0"/>
              <a:t>"@+id/</a:t>
            </a:r>
            <a:r>
              <a:rPr lang="en-US" sz="2800" i="1" dirty="0" err="1" smtClean="0"/>
              <a:t>textview</a:t>
            </a:r>
            <a:r>
              <a:rPr lang="en-US" sz="2800" i="1" dirty="0" smtClean="0"/>
              <a:t>"</a:t>
            </a:r>
          </a:p>
          <a:p>
            <a:pPr>
              <a:buNone/>
            </a:pPr>
            <a:r>
              <a:rPr lang="en-US" sz="2800" dirty="0" smtClean="0"/>
              <a:t>        </a:t>
            </a:r>
            <a:r>
              <a:rPr lang="en-US" sz="2800" dirty="0" err="1" smtClean="0"/>
              <a:t>android:layout_gravity</a:t>
            </a:r>
            <a:r>
              <a:rPr lang="en-US" sz="2800" dirty="0" smtClean="0"/>
              <a:t>=</a:t>
            </a:r>
            <a:r>
              <a:rPr lang="en-US" sz="2800" i="1" dirty="0" smtClean="0"/>
              <a:t>"center"</a:t>
            </a:r>
          </a:p>
          <a:p>
            <a:pPr>
              <a:buNone/>
            </a:pPr>
            <a:r>
              <a:rPr lang="en-US" sz="2800" dirty="0" smtClean="0"/>
              <a:t>        </a:t>
            </a:r>
            <a:r>
              <a:rPr lang="en-US" sz="2800" dirty="0" err="1" smtClean="0"/>
              <a:t>android:textIsSelectable</a:t>
            </a:r>
            <a:r>
              <a:rPr lang="en-US" sz="2800" dirty="0" smtClean="0"/>
              <a:t>=</a:t>
            </a:r>
            <a:r>
              <a:rPr lang="en-US" sz="2800" i="1" dirty="0" smtClean="0"/>
              <a:t>"true"/&gt;</a:t>
            </a:r>
          </a:p>
          <a:p>
            <a:pPr>
              <a:buNone/>
            </a:pPr>
            <a:r>
              <a:rPr lang="en-US" sz="2800" dirty="0" smtClean="0"/>
              <a:t>     …</a:t>
            </a:r>
          </a:p>
          <a:p>
            <a:pPr>
              <a:buNone/>
            </a:pPr>
            <a:r>
              <a:rPr lang="en-US" sz="2800" dirty="0" smtClean="0"/>
              <a:t>&lt;/</a:t>
            </a:r>
            <a:r>
              <a:rPr lang="en-US" sz="2800" dirty="0" err="1" smtClean="0"/>
              <a:t>FrameLayout</a:t>
            </a:r>
            <a:r>
              <a:rPr lang="en-US" sz="2800" dirty="0" smtClean="0"/>
              <a:t>&gt;</a:t>
            </a:r>
            <a:endParaRPr lang="en-US" sz="2800" b="1" dirty="0" smtClean="0"/>
          </a:p>
          <a:p>
            <a:endParaRPr lang="en-US" sz="28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534400" cy="381000"/>
          </a:xfrm>
        </p:spPr>
        <p:txBody>
          <a:bodyPr>
            <a:noAutofit/>
          </a:bodyPr>
          <a:lstStyle/>
          <a:p>
            <a:r>
              <a:rPr lang="en-US" sz="2800" b="1" dirty="0" smtClean="0"/>
              <a:t>Layout Attributes</a:t>
            </a:r>
            <a:endParaRPr lang="en-US" sz="2800" b="1" dirty="0"/>
          </a:p>
        </p:txBody>
      </p:sp>
      <p:sp>
        <p:nvSpPr>
          <p:cNvPr id="3" name="Content Placeholder 2"/>
          <p:cNvSpPr>
            <a:spLocks noGrp="1"/>
          </p:cNvSpPr>
          <p:nvPr>
            <p:ph sz="quarter" idx="1"/>
          </p:nvPr>
        </p:nvSpPr>
        <p:spPr>
          <a:xfrm>
            <a:off x="152400" y="457200"/>
            <a:ext cx="8763000" cy="6096000"/>
          </a:xfrm>
        </p:spPr>
        <p:txBody>
          <a:bodyPr>
            <a:normAutofit/>
          </a:bodyPr>
          <a:lstStyle/>
          <a:p>
            <a:r>
              <a:rPr lang="en-US" dirty="0" smtClean="0"/>
              <a:t>Each layout has a set of attributes that define its visual properties.</a:t>
            </a:r>
          </a:p>
          <a:p>
            <a:r>
              <a:rPr lang="en-US" dirty="0" smtClean="0"/>
              <a:t>Some of the common attributes are:</a:t>
            </a:r>
          </a:p>
          <a:p>
            <a:pPr lvl="1"/>
            <a:r>
              <a:rPr lang="en-US" sz="2600" b="1" i="1" dirty="0" err="1" smtClean="0"/>
              <a:t>android:id</a:t>
            </a:r>
            <a:r>
              <a:rPr lang="en-US" sz="2600" dirty="0" smtClean="0"/>
              <a:t> - uniquely identifies the view.</a:t>
            </a:r>
          </a:p>
          <a:p>
            <a:pPr lvl="1"/>
            <a:r>
              <a:rPr lang="en-US" sz="2600" b="1" i="1" dirty="0" err="1" smtClean="0"/>
              <a:t>android:layout_width</a:t>
            </a:r>
            <a:r>
              <a:rPr lang="en-US" sz="2600" b="1" i="1" dirty="0" smtClean="0"/>
              <a:t> or </a:t>
            </a:r>
            <a:r>
              <a:rPr lang="en-US" sz="2600" b="1" i="1" dirty="0" err="1" smtClean="0"/>
              <a:t>layout_height</a:t>
            </a:r>
            <a:r>
              <a:rPr lang="en-US" sz="2600" dirty="0" smtClean="0"/>
              <a:t> – defines width and height of the layout</a:t>
            </a:r>
          </a:p>
          <a:p>
            <a:pPr lvl="1"/>
            <a:r>
              <a:rPr lang="en-US" sz="2600" b="1" i="1" dirty="0" smtClean="0"/>
              <a:t>android:layout_marginTop</a:t>
            </a:r>
            <a:r>
              <a:rPr lang="en-US" sz="2600" dirty="0" smtClean="0"/>
              <a:t> , </a:t>
            </a:r>
            <a:r>
              <a:rPr lang="en-US" sz="2600" b="1" i="1" dirty="0" err="1" smtClean="0"/>
              <a:t>Bottom,Lefft</a:t>
            </a:r>
            <a:r>
              <a:rPr lang="en-US" sz="2600" b="1" i="1" dirty="0" smtClean="0"/>
              <a:t>, Right- </a:t>
            </a:r>
            <a:r>
              <a:rPr lang="en-US" sz="2600" dirty="0" smtClean="0"/>
              <a:t>defines extra space </a:t>
            </a:r>
            <a:r>
              <a:rPr lang="en-US" sz="2600" smtClean="0"/>
              <a:t>arround </a:t>
            </a:r>
            <a:r>
              <a:rPr lang="en-US" sz="2600" smtClean="0"/>
              <a:t>the </a:t>
            </a:r>
            <a:r>
              <a:rPr lang="en-US" sz="2600" dirty="0" smtClean="0"/>
              <a:t>layout.</a:t>
            </a:r>
          </a:p>
          <a:p>
            <a:pPr lvl="1"/>
            <a:r>
              <a:rPr lang="en-US" sz="2600" b="1" i="1" dirty="0" err="1" smtClean="0"/>
              <a:t>android:layout_gravity</a:t>
            </a:r>
            <a:r>
              <a:rPr lang="en-US" sz="2600" dirty="0" smtClean="0"/>
              <a:t>- specifies how child Views are positioned.</a:t>
            </a:r>
          </a:p>
          <a:p>
            <a:pPr lvl="1"/>
            <a:r>
              <a:rPr lang="en-US" sz="2600" b="1" i="1" dirty="0" err="1" smtClean="0"/>
              <a:t>android:layout_weight</a:t>
            </a:r>
            <a:r>
              <a:rPr lang="en-US" sz="2600" dirty="0" smtClean="0"/>
              <a:t>- specifies how much of the extra space in the layout should be allocated to the View.</a:t>
            </a:r>
          </a:p>
          <a:p>
            <a:pPr lvl="1"/>
            <a:r>
              <a:rPr lang="en-US" sz="2600" b="1" i="1" dirty="0" err="1" smtClean="0"/>
              <a:t>android:layout_x</a:t>
            </a:r>
            <a:r>
              <a:rPr lang="en-US" sz="2600" b="1" i="1" dirty="0" smtClean="0"/>
              <a:t> or y </a:t>
            </a:r>
            <a:r>
              <a:rPr lang="en-US" sz="2600" dirty="0" smtClean="0"/>
              <a:t>- This specifies the x or y -coordinate of the layout.</a:t>
            </a:r>
          </a:p>
          <a:p>
            <a:pPr lvl="1"/>
            <a:r>
              <a:rPr lang="en-US" sz="2600" b="1" i="1" dirty="0" err="1" smtClean="0"/>
              <a:t>android:paddingLeft</a:t>
            </a:r>
            <a:r>
              <a:rPr lang="en-US" sz="2600" b="1" i="1" dirty="0" smtClean="0"/>
              <a:t>, Right, Top, Bottom </a:t>
            </a:r>
            <a:r>
              <a:rPr lang="en-US" sz="2600" dirty="0" smtClean="0"/>
              <a:t>- defines the padding filled for the layout.</a:t>
            </a:r>
          </a:p>
          <a:p>
            <a:pPr>
              <a:buNone/>
            </a:pPr>
            <a:endParaRPr lang="en-US" b="1" dirty="0" smtClean="0"/>
          </a:p>
          <a:p>
            <a:endParaRPr lang="en-US" sz="28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534400" cy="381000"/>
          </a:xfrm>
        </p:spPr>
        <p:txBody>
          <a:bodyPr>
            <a:noAutofit/>
          </a:bodyPr>
          <a:lstStyle/>
          <a:p>
            <a:r>
              <a:rPr lang="en-US" sz="2800" b="1" dirty="0" smtClean="0"/>
              <a:t>Width and Height Measurements</a:t>
            </a:r>
            <a:endParaRPr lang="en-US" sz="2800" b="1" dirty="0"/>
          </a:p>
        </p:txBody>
      </p:sp>
      <p:sp>
        <p:nvSpPr>
          <p:cNvPr id="3" name="Content Placeholder 2"/>
          <p:cNvSpPr>
            <a:spLocks noGrp="1"/>
          </p:cNvSpPr>
          <p:nvPr>
            <p:ph sz="quarter" idx="1"/>
          </p:nvPr>
        </p:nvSpPr>
        <p:spPr>
          <a:xfrm>
            <a:off x="152400" y="457200"/>
            <a:ext cx="8763000" cy="6096000"/>
          </a:xfrm>
        </p:spPr>
        <p:txBody>
          <a:bodyPr>
            <a:normAutofit/>
          </a:bodyPr>
          <a:lstStyle/>
          <a:p>
            <a:r>
              <a:rPr lang="en-US" dirty="0" err="1" smtClean="0"/>
              <a:t>dp</a:t>
            </a:r>
            <a:r>
              <a:rPr lang="en-US" dirty="0" smtClean="0"/>
              <a:t> (Density-independent Pixels), </a:t>
            </a:r>
          </a:p>
          <a:p>
            <a:r>
              <a:rPr lang="en-US" dirty="0" smtClean="0"/>
              <a:t>sp ( Scale-independent Pixels), </a:t>
            </a:r>
          </a:p>
          <a:p>
            <a:r>
              <a:rPr lang="en-US" dirty="0" smtClean="0"/>
              <a:t>pt ( Points which is 1/72 of an inch), </a:t>
            </a:r>
          </a:p>
          <a:p>
            <a:r>
              <a:rPr lang="en-US" dirty="0" err="1" smtClean="0"/>
              <a:t>px</a:t>
            </a:r>
            <a:r>
              <a:rPr lang="en-US" dirty="0" smtClean="0"/>
              <a:t> ( Pixels), </a:t>
            </a:r>
          </a:p>
          <a:p>
            <a:r>
              <a:rPr lang="en-US" dirty="0" smtClean="0"/>
              <a:t>mm ( Millimeters) and finally in (inches)</a:t>
            </a:r>
          </a:p>
          <a:p>
            <a:r>
              <a:rPr lang="en-US" dirty="0" smtClean="0"/>
              <a:t>In most cases width and height of a layout are specified in </a:t>
            </a:r>
          </a:p>
          <a:p>
            <a:pPr lvl="1"/>
            <a:r>
              <a:rPr lang="en-US" b="1" i="1" dirty="0" err="1" smtClean="0"/>
              <a:t>android:layout_width</a:t>
            </a:r>
            <a:r>
              <a:rPr lang="en-US" b="1" i="1" dirty="0" smtClean="0"/>
              <a:t>=</a:t>
            </a:r>
            <a:r>
              <a:rPr lang="en-US" b="1" i="1" dirty="0" err="1" smtClean="0"/>
              <a:t>wrap_content</a:t>
            </a:r>
            <a:r>
              <a:rPr lang="en-US" dirty="0" smtClean="0"/>
              <a:t> - tells your view to size itself to the dimensions required by its content.</a:t>
            </a:r>
          </a:p>
          <a:p>
            <a:pPr lvl="1"/>
            <a:r>
              <a:rPr lang="en-US" b="1" i="1" dirty="0" err="1" smtClean="0"/>
              <a:t>android:layout_width</a:t>
            </a:r>
            <a:r>
              <a:rPr lang="en-US" b="1" i="1" dirty="0" smtClean="0"/>
              <a:t>=</a:t>
            </a:r>
            <a:r>
              <a:rPr lang="en-US" b="1" i="1" dirty="0" err="1" smtClean="0"/>
              <a:t>match_parent</a:t>
            </a:r>
            <a:r>
              <a:rPr lang="en-US" dirty="0" smtClean="0"/>
              <a:t> - tells your view to become as big as its parent view.</a:t>
            </a:r>
          </a:p>
          <a:p>
            <a:r>
              <a:rPr lang="en-US" dirty="0" smtClean="0"/>
              <a:t>Gravity plays a great role in positioning the view object. The values of </a:t>
            </a:r>
            <a:r>
              <a:rPr lang="en-US" dirty="0" err="1" smtClean="0"/>
              <a:t>android:layout_gravity</a:t>
            </a:r>
            <a:r>
              <a:rPr lang="en-US" dirty="0" smtClean="0"/>
              <a:t> property are:</a:t>
            </a:r>
          </a:p>
          <a:p>
            <a:pPr lvl="1"/>
            <a:r>
              <a:rPr lang="en-US" dirty="0" smtClean="0"/>
              <a:t>Top, bottom, right, left, center, start, end, </a:t>
            </a:r>
            <a:r>
              <a:rPr lang="en-US" dirty="0" err="1" smtClean="0"/>
              <a:t>center_vertical</a:t>
            </a:r>
            <a:r>
              <a:rPr lang="en-US" dirty="0" smtClean="0"/>
              <a:t>, </a:t>
            </a:r>
            <a:r>
              <a:rPr lang="en-US" dirty="0" err="1" smtClean="0"/>
              <a:t>center_horizontal</a:t>
            </a:r>
            <a:r>
              <a:rPr lang="en-US" dirty="0" smtClean="0"/>
              <a:t>, </a:t>
            </a:r>
            <a:r>
              <a:rPr lang="en-US" dirty="0" err="1" smtClean="0"/>
              <a:t>fill_vertical</a:t>
            </a:r>
            <a:r>
              <a:rPr lang="en-US" dirty="0" smtClean="0"/>
              <a:t>, </a:t>
            </a:r>
            <a:r>
              <a:rPr lang="en-US" dirty="0" err="1" smtClean="0"/>
              <a:t>fill_horizontal</a:t>
            </a:r>
            <a:r>
              <a:rPr lang="en-US" dirty="0" smtClean="0"/>
              <a:t> etc</a:t>
            </a:r>
          </a:p>
          <a:p>
            <a:endParaRPr lang="en-US" dirty="0" smtClean="0"/>
          </a:p>
          <a:p>
            <a:endParaRPr lang="en-US" sz="28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534400" cy="381000"/>
          </a:xfrm>
        </p:spPr>
        <p:txBody>
          <a:bodyPr>
            <a:noAutofit/>
          </a:bodyPr>
          <a:lstStyle/>
          <a:p>
            <a:r>
              <a:rPr lang="en-US" sz="2800" b="1" dirty="0" smtClean="0"/>
              <a:t>Android UI widgets</a:t>
            </a:r>
            <a:endParaRPr lang="en-US" sz="2800" b="1" dirty="0"/>
          </a:p>
        </p:txBody>
      </p:sp>
      <p:sp>
        <p:nvSpPr>
          <p:cNvPr id="3" name="Content Placeholder 2"/>
          <p:cNvSpPr>
            <a:spLocks noGrp="1"/>
          </p:cNvSpPr>
          <p:nvPr>
            <p:ph sz="quarter" idx="1"/>
          </p:nvPr>
        </p:nvSpPr>
        <p:spPr>
          <a:xfrm>
            <a:off x="152400" y="457200"/>
            <a:ext cx="8763000" cy="6096000"/>
          </a:xfrm>
        </p:spPr>
        <p:txBody>
          <a:bodyPr>
            <a:normAutofit/>
          </a:bodyPr>
          <a:lstStyle/>
          <a:p>
            <a:r>
              <a:rPr lang="en-US" dirty="0" smtClean="0"/>
              <a:t>input controls which are used to build a user interface (views)</a:t>
            </a:r>
          </a:p>
          <a:p>
            <a:r>
              <a:rPr lang="en-US" dirty="0" smtClean="0"/>
              <a:t>It includes Button, </a:t>
            </a:r>
            <a:r>
              <a:rPr lang="en-US" dirty="0" err="1" smtClean="0"/>
              <a:t>TextView</a:t>
            </a:r>
            <a:r>
              <a:rPr lang="en-US" dirty="0" smtClean="0"/>
              <a:t>, </a:t>
            </a:r>
            <a:r>
              <a:rPr lang="en-US" dirty="0" err="1" smtClean="0"/>
              <a:t>EditView</a:t>
            </a:r>
            <a:r>
              <a:rPr lang="en-US" dirty="0" smtClean="0"/>
              <a:t>, </a:t>
            </a:r>
            <a:r>
              <a:rPr lang="en-US" dirty="0" err="1" smtClean="0"/>
              <a:t>ImageView</a:t>
            </a:r>
            <a:r>
              <a:rPr lang="en-US" dirty="0" smtClean="0"/>
              <a:t>, </a:t>
            </a:r>
            <a:r>
              <a:rPr lang="en-US" dirty="0" err="1" smtClean="0"/>
              <a:t>CheckBox</a:t>
            </a:r>
            <a:r>
              <a:rPr lang="en-US" dirty="0" smtClean="0"/>
              <a:t>, </a:t>
            </a:r>
            <a:r>
              <a:rPr lang="en-US" dirty="0" err="1" smtClean="0"/>
              <a:t>RadioButton</a:t>
            </a:r>
            <a:r>
              <a:rPr lang="en-US" dirty="0" smtClean="0"/>
              <a:t>, </a:t>
            </a:r>
            <a:r>
              <a:rPr lang="en-US" dirty="0" err="1" smtClean="0"/>
              <a:t>ProgressBar</a:t>
            </a:r>
            <a:r>
              <a:rPr lang="en-US" dirty="0" smtClean="0"/>
              <a:t>, Spinner, </a:t>
            </a:r>
            <a:r>
              <a:rPr lang="en-US" dirty="0" err="1" smtClean="0"/>
              <a:t>TimePicker</a:t>
            </a:r>
            <a:r>
              <a:rPr lang="en-US" dirty="0" smtClean="0"/>
              <a:t> etc.</a:t>
            </a:r>
          </a:p>
          <a:p>
            <a:pPr>
              <a:buNone/>
            </a:pPr>
            <a:r>
              <a:rPr lang="en-US" b="1" dirty="0" smtClean="0"/>
              <a:t>Button</a:t>
            </a:r>
          </a:p>
          <a:p>
            <a:r>
              <a:rPr lang="en-US" dirty="0" smtClean="0"/>
              <a:t>A GUI component that is sensible to taps (clicks) by the user</a:t>
            </a:r>
          </a:p>
          <a:p>
            <a:r>
              <a:rPr lang="en-US" dirty="0" smtClean="0"/>
              <a:t>represented by the Android class </a:t>
            </a:r>
            <a:r>
              <a:rPr lang="en-US" b="1" i="1" dirty="0" err="1" smtClean="0"/>
              <a:t>android.widget.button</a:t>
            </a:r>
            <a:endParaRPr lang="en-US" b="1" i="1" dirty="0" smtClean="0"/>
          </a:p>
          <a:p>
            <a:r>
              <a:rPr lang="en-US" dirty="0" smtClean="0"/>
              <a:t>It can be created in two types:</a:t>
            </a:r>
          </a:p>
          <a:p>
            <a:pPr lvl="1"/>
            <a:r>
              <a:rPr lang="en-US" dirty="0" smtClean="0"/>
              <a:t>Button with Text</a:t>
            </a:r>
          </a:p>
          <a:p>
            <a:pPr lvl="1"/>
            <a:r>
              <a:rPr lang="en-US" dirty="0" smtClean="0"/>
              <a:t>Button with Images</a:t>
            </a:r>
          </a:p>
          <a:p>
            <a:pPr lvl="0"/>
            <a:r>
              <a:rPr lang="en-US" dirty="0" smtClean="0"/>
              <a:t>Button instance can be inserted into GUI either through </a:t>
            </a:r>
          </a:p>
          <a:p>
            <a:pPr lvl="1"/>
            <a:r>
              <a:rPr lang="en-US" dirty="0" smtClean="0"/>
              <a:t>.xml file or </a:t>
            </a:r>
          </a:p>
          <a:p>
            <a:pPr lvl="1"/>
            <a:r>
              <a:rPr lang="en-US" dirty="0" smtClean="0"/>
              <a:t>programmatically in .java file.</a:t>
            </a:r>
          </a:p>
          <a:p>
            <a:endParaRPr lang="en-US" dirty="0" smtClean="0"/>
          </a:p>
          <a:p>
            <a:endParaRPr lang="en-US" dirty="0" smtClean="0"/>
          </a:p>
          <a:p>
            <a:endParaRPr lang="en-US" sz="28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228600"/>
            <a:ext cx="8763000" cy="6324600"/>
          </a:xfrm>
        </p:spPr>
        <p:txBody>
          <a:bodyPr>
            <a:normAutofit fontScale="77500" lnSpcReduction="20000"/>
          </a:bodyPr>
          <a:lstStyle/>
          <a:p>
            <a:r>
              <a:rPr lang="en-US" b="1" dirty="0" smtClean="0"/>
              <a:t>In xml file</a:t>
            </a:r>
          </a:p>
          <a:p>
            <a:pPr>
              <a:buNone/>
            </a:pPr>
            <a:r>
              <a:rPr lang="en-US" dirty="0" smtClean="0"/>
              <a:t>&lt;Button</a:t>
            </a:r>
          </a:p>
          <a:p>
            <a:pPr>
              <a:buNone/>
            </a:pPr>
            <a:r>
              <a:rPr lang="en-US" dirty="0" smtClean="0"/>
              <a:t>        </a:t>
            </a:r>
            <a:r>
              <a:rPr lang="en-US" dirty="0" err="1" smtClean="0"/>
              <a:t>android:id</a:t>
            </a:r>
            <a:r>
              <a:rPr lang="en-US" dirty="0" smtClean="0"/>
              <a:t>=</a:t>
            </a:r>
            <a:r>
              <a:rPr lang="en-US" i="1" dirty="0" smtClean="0"/>
              <a:t>"@+id/btn1 "</a:t>
            </a:r>
            <a:endParaRPr lang="en-US" dirty="0" smtClean="0"/>
          </a:p>
          <a:p>
            <a:pPr>
              <a:buNone/>
            </a:pPr>
            <a:r>
              <a:rPr lang="en-US" dirty="0" smtClean="0"/>
              <a:t>        </a:t>
            </a:r>
            <a:r>
              <a:rPr lang="en-US" dirty="0" err="1" smtClean="0"/>
              <a:t>android:layout_width</a:t>
            </a:r>
            <a:r>
              <a:rPr lang="en-US" dirty="0" smtClean="0"/>
              <a:t>=</a:t>
            </a:r>
            <a:r>
              <a:rPr lang="en-US" i="1" dirty="0" smtClean="0"/>
              <a:t>"</a:t>
            </a:r>
            <a:r>
              <a:rPr lang="en-US" i="1" dirty="0" err="1" smtClean="0"/>
              <a:t>wrap_content</a:t>
            </a:r>
            <a:r>
              <a:rPr lang="en-US" i="1" dirty="0" smtClean="0"/>
              <a:t>"</a:t>
            </a:r>
            <a:endParaRPr lang="en-US" dirty="0" smtClean="0"/>
          </a:p>
          <a:p>
            <a:pPr>
              <a:buNone/>
            </a:pPr>
            <a:r>
              <a:rPr lang="en-US" dirty="0" smtClean="0"/>
              <a:t>        </a:t>
            </a:r>
            <a:r>
              <a:rPr lang="en-US" dirty="0" err="1" smtClean="0"/>
              <a:t>android:layout_height</a:t>
            </a:r>
            <a:r>
              <a:rPr lang="en-US" dirty="0" smtClean="0"/>
              <a:t>=</a:t>
            </a:r>
            <a:r>
              <a:rPr lang="en-US" i="1" dirty="0" smtClean="0"/>
              <a:t>"</a:t>
            </a:r>
            <a:r>
              <a:rPr lang="en-US" i="1" dirty="0" err="1" smtClean="0"/>
              <a:t>wrap_content</a:t>
            </a:r>
            <a:r>
              <a:rPr lang="en-US" i="1" dirty="0" smtClean="0"/>
              <a:t>"</a:t>
            </a:r>
            <a:endParaRPr lang="en-US" dirty="0" smtClean="0"/>
          </a:p>
          <a:p>
            <a:pPr>
              <a:buNone/>
            </a:pPr>
            <a:r>
              <a:rPr lang="en-US" dirty="0" smtClean="0"/>
              <a:t>        </a:t>
            </a:r>
            <a:r>
              <a:rPr lang="en-US" dirty="0" err="1" smtClean="0"/>
              <a:t>android:text</a:t>
            </a:r>
            <a:r>
              <a:rPr lang="en-US" dirty="0" smtClean="0"/>
              <a:t>=</a:t>
            </a:r>
            <a:r>
              <a:rPr lang="en-US" i="1" dirty="0" smtClean="0"/>
              <a:t>"Display"</a:t>
            </a:r>
            <a:r>
              <a:rPr lang="en-US" dirty="0" smtClean="0"/>
              <a:t> </a:t>
            </a:r>
          </a:p>
          <a:p>
            <a:pPr>
              <a:buNone/>
            </a:pPr>
            <a:r>
              <a:rPr lang="en-US" dirty="0" smtClean="0"/>
              <a:t>/&gt;</a:t>
            </a:r>
          </a:p>
          <a:p>
            <a:r>
              <a:rPr lang="en-US" b="1" dirty="0" smtClean="0"/>
              <a:t>Programmatically in java file</a:t>
            </a:r>
          </a:p>
          <a:p>
            <a:pPr>
              <a:buNone/>
            </a:pPr>
            <a:r>
              <a:rPr lang="en-US" b="1" dirty="0" smtClean="0"/>
              <a:t>public</a:t>
            </a:r>
            <a:r>
              <a:rPr lang="en-US" dirty="0" smtClean="0"/>
              <a:t> </a:t>
            </a:r>
            <a:r>
              <a:rPr lang="en-US" b="1" dirty="0" smtClean="0"/>
              <a:t>class</a:t>
            </a:r>
            <a:r>
              <a:rPr lang="en-US" dirty="0" smtClean="0"/>
              <a:t> </a:t>
            </a:r>
            <a:r>
              <a:rPr lang="en-US" dirty="0" err="1" smtClean="0"/>
              <a:t>MainActivity</a:t>
            </a:r>
            <a:r>
              <a:rPr lang="en-US" dirty="0" smtClean="0"/>
              <a:t> </a:t>
            </a:r>
            <a:r>
              <a:rPr lang="en-US" b="1" dirty="0" smtClean="0"/>
              <a:t>extends</a:t>
            </a:r>
            <a:r>
              <a:rPr lang="en-US" dirty="0" smtClean="0"/>
              <a:t> Activity {</a:t>
            </a:r>
          </a:p>
          <a:p>
            <a:pPr>
              <a:buNone/>
            </a:pPr>
            <a:r>
              <a:rPr lang="en-US" dirty="0" smtClean="0"/>
              <a:t>     @Override</a:t>
            </a:r>
          </a:p>
          <a:p>
            <a:pPr>
              <a:buNone/>
            </a:pPr>
            <a:r>
              <a:rPr lang="en-US" dirty="0" smtClean="0"/>
              <a:t>    </a:t>
            </a:r>
            <a:r>
              <a:rPr lang="en-US" b="1" dirty="0" smtClean="0"/>
              <a:t>protected</a:t>
            </a:r>
            <a:r>
              <a:rPr lang="en-US" dirty="0" smtClean="0"/>
              <a:t> </a:t>
            </a:r>
            <a:r>
              <a:rPr lang="en-US" b="1" dirty="0" smtClean="0"/>
              <a:t>void</a:t>
            </a:r>
            <a:r>
              <a:rPr lang="en-US" dirty="0" smtClean="0"/>
              <a:t> </a:t>
            </a:r>
            <a:r>
              <a:rPr lang="en-US" dirty="0" err="1" smtClean="0"/>
              <a:t>onCreate</a:t>
            </a:r>
            <a:r>
              <a:rPr lang="en-US" dirty="0" smtClean="0"/>
              <a:t>(Bundle </a:t>
            </a:r>
            <a:r>
              <a:rPr lang="en-US" dirty="0" err="1" smtClean="0"/>
              <a:t>savedInstanceState</a:t>
            </a:r>
            <a:r>
              <a:rPr lang="en-US" dirty="0" smtClean="0"/>
              <a:t>) {</a:t>
            </a:r>
          </a:p>
          <a:p>
            <a:pPr>
              <a:buNone/>
            </a:pPr>
            <a:r>
              <a:rPr lang="en-US" dirty="0" smtClean="0"/>
              <a:t>        </a:t>
            </a:r>
            <a:r>
              <a:rPr lang="en-US" b="1" dirty="0" err="1" smtClean="0"/>
              <a:t>super</a:t>
            </a:r>
            <a:r>
              <a:rPr lang="en-US" dirty="0" err="1" smtClean="0"/>
              <a:t>.onCreate</a:t>
            </a:r>
            <a:r>
              <a:rPr lang="en-US" dirty="0" smtClean="0"/>
              <a:t>(</a:t>
            </a:r>
            <a:r>
              <a:rPr lang="en-US" dirty="0" err="1" smtClean="0"/>
              <a:t>savedInstanceState</a:t>
            </a:r>
            <a:r>
              <a:rPr lang="en-US" dirty="0" smtClean="0"/>
              <a:t>);</a:t>
            </a:r>
          </a:p>
          <a:p>
            <a:pPr>
              <a:buNone/>
            </a:pPr>
            <a:r>
              <a:rPr lang="en-US" dirty="0" smtClean="0"/>
              <a:t>        </a:t>
            </a:r>
            <a:r>
              <a:rPr lang="en-US" dirty="0" err="1" smtClean="0"/>
              <a:t>setContentView</a:t>
            </a:r>
            <a:r>
              <a:rPr lang="en-US" dirty="0" smtClean="0"/>
              <a:t>(</a:t>
            </a:r>
            <a:r>
              <a:rPr lang="en-US" u="sng" dirty="0" err="1" smtClean="0"/>
              <a:t>R</a:t>
            </a:r>
            <a:r>
              <a:rPr lang="en-US" dirty="0" err="1" smtClean="0"/>
              <a:t>.layout.activity_main</a:t>
            </a:r>
            <a:r>
              <a:rPr lang="en-US" dirty="0" smtClean="0"/>
              <a:t>);</a:t>
            </a:r>
          </a:p>
          <a:p>
            <a:pPr>
              <a:buNone/>
            </a:pPr>
            <a:r>
              <a:rPr lang="en-US" dirty="0" smtClean="0"/>
              <a:t>       Button </a:t>
            </a:r>
            <a:r>
              <a:rPr lang="en-US" dirty="0" err="1" smtClean="0"/>
              <a:t>button</a:t>
            </a:r>
            <a:r>
              <a:rPr lang="en-US" dirty="0" smtClean="0"/>
              <a:t>=new Button(this);//creating instance</a:t>
            </a:r>
          </a:p>
          <a:p>
            <a:pPr>
              <a:buNone/>
            </a:pPr>
            <a:r>
              <a:rPr lang="en-US" dirty="0" smtClean="0"/>
              <a:t>         </a:t>
            </a:r>
            <a:r>
              <a:rPr lang="en-US" dirty="0" err="1" smtClean="0"/>
              <a:t>button.setText</a:t>
            </a:r>
            <a:r>
              <a:rPr lang="en-US" dirty="0" smtClean="0"/>
              <a:t>("Display");//setting a text</a:t>
            </a:r>
          </a:p>
          <a:p>
            <a:pPr>
              <a:buNone/>
            </a:pPr>
            <a:r>
              <a:rPr lang="en-US" dirty="0" smtClean="0"/>
              <a:t>   </a:t>
            </a:r>
            <a:r>
              <a:rPr lang="en-US" dirty="0" err="1" smtClean="0"/>
              <a:t>RelativeLayout</a:t>
            </a:r>
            <a:r>
              <a:rPr lang="en-US" dirty="0" smtClean="0"/>
              <a:t> </a:t>
            </a:r>
            <a:r>
              <a:rPr lang="en-US" dirty="0" err="1" smtClean="0"/>
              <a:t>relativeLayout</a:t>
            </a:r>
            <a:r>
              <a:rPr lang="en-US" dirty="0" smtClean="0"/>
              <a:t>=(</a:t>
            </a:r>
            <a:r>
              <a:rPr lang="en-US" dirty="0" err="1" smtClean="0"/>
              <a:t>RelativeLayout</a:t>
            </a:r>
            <a:r>
              <a:rPr lang="en-US" dirty="0" smtClean="0"/>
              <a:t>) </a:t>
            </a:r>
            <a:r>
              <a:rPr lang="en-US" dirty="0" err="1" smtClean="0"/>
              <a:t>findViewById</a:t>
            </a:r>
            <a:r>
              <a:rPr lang="en-US" dirty="0" smtClean="0"/>
              <a:t>(</a:t>
            </a:r>
            <a:r>
              <a:rPr lang="en-US" dirty="0" err="1" smtClean="0"/>
              <a:t>R.id.rootlayout</a:t>
            </a:r>
            <a:r>
              <a:rPr lang="en-US" dirty="0" smtClean="0"/>
              <a:t>); // creating a </a:t>
            </a:r>
            <a:r>
              <a:rPr lang="en-US" dirty="0" err="1" smtClean="0"/>
              <a:t>viewGroup</a:t>
            </a:r>
            <a:r>
              <a:rPr lang="en-US" dirty="0" smtClean="0"/>
              <a:t> layout and find a layout </a:t>
            </a:r>
          </a:p>
          <a:p>
            <a:pPr>
              <a:buNone/>
            </a:pPr>
            <a:r>
              <a:rPr lang="en-US" dirty="0" err="1" smtClean="0"/>
              <a:t>relativeLayout.addView</a:t>
            </a:r>
            <a:r>
              <a:rPr lang="en-US" dirty="0" smtClean="0"/>
              <a:t>(button);//add button to the layout</a:t>
            </a:r>
          </a:p>
          <a:p>
            <a:pPr>
              <a:buNone/>
            </a:pPr>
            <a:r>
              <a:rPr lang="en-US" dirty="0" smtClean="0"/>
              <a:t>   } }</a:t>
            </a:r>
          </a:p>
          <a:p>
            <a:pPr>
              <a:buNone/>
            </a:pPr>
            <a:endParaRPr lang="en-US" dirty="0" smtClean="0"/>
          </a:p>
          <a:p>
            <a:endParaRPr lang="en-US" dirty="0" smtClean="0"/>
          </a:p>
          <a:p>
            <a:endParaRPr lang="en-US" sz="28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534400" cy="381000"/>
          </a:xfrm>
        </p:spPr>
        <p:txBody>
          <a:bodyPr>
            <a:noAutofit/>
          </a:bodyPr>
          <a:lstStyle/>
          <a:p>
            <a:r>
              <a:rPr lang="en-US" sz="2800" b="1" dirty="0" smtClean="0"/>
              <a:t>Adding a click event to the button</a:t>
            </a:r>
            <a:endParaRPr lang="en-US" sz="2800" b="1" dirty="0"/>
          </a:p>
        </p:txBody>
      </p:sp>
      <p:sp>
        <p:nvSpPr>
          <p:cNvPr id="3" name="Content Placeholder 2"/>
          <p:cNvSpPr>
            <a:spLocks noGrp="1"/>
          </p:cNvSpPr>
          <p:nvPr>
            <p:ph sz="quarter" idx="1"/>
          </p:nvPr>
        </p:nvSpPr>
        <p:spPr>
          <a:xfrm>
            <a:off x="152400" y="457200"/>
            <a:ext cx="8763000" cy="6096000"/>
          </a:xfrm>
        </p:spPr>
        <p:txBody>
          <a:bodyPr>
            <a:normAutofit/>
          </a:bodyPr>
          <a:lstStyle/>
          <a:p>
            <a:r>
              <a:rPr lang="en-US" dirty="0" smtClean="0"/>
              <a:t>Use </a:t>
            </a:r>
            <a:r>
              <a:rPr lang="en-US" i="1" dirty="0" err="1" smtClean="0"/>
              <a:t>android:onClick</a:t>
            </a:r>
            <a:r>
              <a:rPr lang="en-US" i="1" dirty="0" smtClean="0"/>
              <a:t>  </a:t>
            </a:r>
            <a:r>
              <a:rPr lang="en-US" dirty="0" smtClean="0"/>
              <a:t>attribute to specify the event type in the xml file for the button and set the method as its value</a:t>
            </a:r>
          </a:p>
          <a:p>
            <a:r>
              <a:rPr lang="en-US" b="1" i="1" dirty="0" smtClean="0"/>
              <a:t>Example</a:t>
            </a:r>
            <a:r>
              <a:rPr lang="en-US" i="1" dirty="0" smtClean="0"/>
              <a:t>: </a:t>
            </a:r>
            <a:r>
              <a:rPr lang="en-US" i="1" dirty="0" err="1" smtClean="0"/>
              <a:t>android:onClick</a:t>
            </a:r>
            <a:r>
              <a:rPr lang="en-US" i="1" dirty="0" smtClean="0"/>
              <a:t>=”</a:t>
            </a:r>
            <a:r>
              <a:rPr lang="en-US" i="1" dirty="0" err="1" smtClean="0"/>
              <a:t>btnOnclick</a:t>
            </a:r>
            <a:r>
              <a:rPr lang="en-US" i="1" dirty="0" smtClean="0"/>
              <a:t>()”</a:t>
            </a:r>
          </a:p>
          <a:p>
            <a:r>
              <a:rPr lang="en-US" dirty="0" smtClean="0"/>
              <a:t>Go to the java button and define the method. Example:</a:t>
            </a:r>
          </a:p>
          <a:p>
            <a:pPr lvl="1">
              <a:buNone/>
            </a:pPr>
            <a:r>
              <a:rPr lang="en-US" b="1" dirty="0" smtClean="0"/>
              <a:t>protected</a:t>
            </a:r>
            <a:r>
              <a:rPr lang="en-US" dirty="0" smtClean="0"/>
              <a:t> </a:t>
            </a:r>
            <a:r>
              <a:rPr lang="en-US" b="1" dirty="0" smtClean="0"/>
              <a:t>void</a:t>
            </a:r>
            <a:r>
              <a:rPr lang="en-US" dirty="0" smtClean="0"/>
              <a:t> </a:t>
            </a:r>
            <a:r>
              <a:rPr lang="en-US" dirty="0" err="1" smtClean="0"/>
              <a:t>btnClick</a:t>
            </a:r>
            <a:r>
              <a:rPr lang="en-US" dirty="0" smtClean="0"/>
              <a:t>(View </a:t>
            </a:r>
            <a:r>
              <a:rPr lang="en-US" dirty="0" err="1" smtClean="0"/>
              <a:t>view</a:t>
            </a:r>
            <a:r>
              <a:rPr lang="en-US" dirty="0" smtClean="0"/>
              <a:t>) </a:t>
            </a:r>
          </a:p>
          <a:p>
            <a:pPr lvl="1">
              <a:buNone/>
            </a:pPr>
            <a:r>
              <a:rPr lang="en-US" dirty="0" smtClean="0"/>
              <a:t>{</a:t>
            </a:r>
          </a:p>
          <a:p>
            <a:pPr lvl="1">
              <a:buNone/>
            </a:pPr>
            <a:r>
              <a:rPr lang="en-US" dirty="0" smtClean="0"/>
              <a:t>    </a:t>
            </a:r>
            <a:r>
              <a:rPr lang="en-US" dirty="0" err="1" smtClean="0"/>
              <a:t>Toast.</a:t>
            </a:r>
            <a:r>
              <a:rPr lang="en-US" b="1" i="1" dirty="0" err="1" smtClean="0"/>
              <a:t>makeText</a:t>
            </a:r>
            <a:r>
              <a:rPr lang="en-US" dirty="0" smtClean="0"/>
              <a:t>(</a:t>
            </a:r>
            <a:r>
              <a:rPr lang="en-US" dirty="0" err="1" smtClean="0"/>
              <a:t>getBaseContext</a:t>
            </a:r>
            <a:r>
              <a:rPr lang="en-US" dirty="0" smtClean="0"/>
              <a:t>(), “Button Clicked!”,</a:t>
            </a:r>
            <a:r>
              <a:rPr lang="en-US" dirty="0" err="1" smtClean="0"/>
              <a:t>Toast.LENGTH_SHORT</a:t>
            </a:r>
            <a:r>
              <a:rPr lang="en-US" dirty="0" smtClean="0"/>
              <a:t>).show();  </a:t>
            </a:r>
          </a:p>
          <a:p>
            <a:pPr lvl="1">
              <a:buNone/>
            </a:pPr>
            <a:r>
              <a:rPr lang="en-US" dirty="0" smtClean="0"/>
              <a:t>}</a:t>
            </a:r>
          </a:p>
          <a:p>
            <a:r>
              <a:rPr lang="en-US" dirty="0" smtClean="0"/>
              <a:t>The above method will be invoked when the user clicks on the button and will display “Button Clicked!” message upon click</a:t>
            </a:r>
          </a:p>
          <a:p>
            <a:pPr>
              <a:buNone/>
            </a:pPr>
            <a:endParaRPr lang="en-US" dirty="0" smtClean="0"/>
          </a:p>
          <a:p>
            <a:endParaRPr lang="en-US" dirty="0" smtClean="0"/>
          </a:p>
          <a:p>
            <a:endParaRPr lang="en-US" sz="28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534400" cy="381000"/>
          </a:xfrm>
        </p:spPr>
        <p:txBody>
          <a:bodyPr>
            <a:noAutofit/>
          </a:bodyPr>
          <a:lstStyle/>
          <a:p>
            <a:r>
              <a:rPr lang="en-US" sz="2800" b="1" dirty="0" smtClean="0"/>
              <a:t>Toast</a:t>
            </a:r>
            <a:endParaRPr lang="en-US" sz="2800" b="1" dirty="0"/>
          </a:p>
        </p:txBody>
      </p:sp>
      <p:sp>
        <p:nvSpPr>
          <p:cNvPr id="3" name="Content Placeholder 2"/>
          <p:cNvSpPr>
            <a:spLocks noGrp="1"/>
          </p:cNvSpPr>
          <p:nvPr>
            <p:ph sz="quarter" idx="1"/>
          </p:nvPr>
        </p:nvSpPr>
        <p:spPr>
          <a:xfrm>
            <a:off x="152400" y="457200"/>
            <a:ext cx="8763000" cy="6096000"/>
          </a:xfrm>
        </p:spPr>
        <p:txBody>
          <a:bodyPr>
            <a:normAutofit lnSpcReduction="10000"/>
          </a:bodyPr>
          <a:lstStyle/>
          <a:p>
            <a:r>
              <a:rPr lang="en-US" dirty="0" smtClean="0"/>
              <a:t>Is a notification message that pop up for a specific duration</a:t>
            </a:r>
          </a:p>
          <a:p>
            <a:r>
              <a:rPr lang="en-US" dirty="0" smtClean="0"/>
              <a:t>Uses </a:t>
            </a:r>
            <a:r>
              <a:rPr lang="en-US" b="1" i="1" dirty="0" err="1" smtClean="0"/>
              <a:t>android.widget.Toast</a:t>
            </a:r>
            <a:r>
              <a:rPr lang="en-US" dirty="0" smtClean="0"/>
              <a:t> class  which is the subclass of </a:t>
            </a:r>
            <a:r>
              <a:rPr lang="en-US" b="1" i="1" dirty="0" err="1" smtClean="0"/>
              <a:t>java.lang.Object</a:t>
            </a:r>
            <a:r>
              <a:rPr lang="en-US" b="1" i="1" dirty="0" smtClean="0"/>
              <a:t> </a:t>
            </a:r>
            <a:r>
              <a:rPr lang="en-US" dirty="0" smtClean="0"/>
              <a:t>class</a:t>
            </a:r>
          </a:p>
          <a:p>
            <a:r>
              <a:rPr lang="en-US" dirty="0" smtClean="0"/>
              <a:t>Example:</a:t>
            </a:r>
          </a:p>
          <a:p>
            <a:pPr>
              <a:buNone/>
            </a:pPr>
            <a:r>
              <a:rPr lang="en-US" dirty="0" smtClean="0">
                <a:latin typeface="Calibri" pitchFamily="34" charset="0"/>
                <a:cs typeface="Calibri" pitchFamily="34" charset="0"/>
              </a:rPr>
              <a:t>Toast </a:t>
            </a:r>
            <a:r>
              <a:rPr lang="en-US" dirty="0" err="1" smtClean="0">
                <a:latin typeface="Calibri" pitchFamily="34" charset="0"/>
                <a:cs typeface="Calibri" pitchFamily="34" charset="0"/>
              </a:rPr>
              <a:t>toast</a:t>
            </a:r>
            <a:r>
              <a:rPr lang="en-US" dirty="0" smtClean="0">
                <a:latin typeface="Calibri" pitchFamily="34" charset="0"/>
                <a:cs typeface="Calibri" pitchFamily="34" charset="0"/>
              </a:rPr>
              <a:t>=</a:t>
            </a:r>
            <a:r>
              <a:rPr lang="en-US" dirty="0" err="1" smtClean="0">
                <a:latin typeface="Calibri" pitchFamily="34" charset="0"/>
                <a:cs typeface="Calibri" pitchFamily="34" charset="0"/>
              </a:rPr>
              <a:t>Toast.</a:t>
            </a:r>
            <a:r>
              <a:rPr lang="en-US" b="1" i="1" dirty="0" err="1" smtClean="0">
                <a:latin typeface="Calibri" pitchFamily="34" charset="0"/>
                <a:cs typeface="Calibri" pitchFamily="34" charset="0"/>
              </a:rPr>
              <a:t>makeText</a:t>
            </a:r>
            <a:r>
              <a:rPr lang="en-US" dirty="0" smtClean="0">
                <a:latin typeface="Calibri" pitchFamily="34" charset="0"/>
                <a:cs typeface="Calibri" pitchFamily="34" charset="0"/>
              </a:rPr>
              <a:t>(</a:t>
            </a:r>
            <a:r>
              <a:rPr lang="en-US" dirty="0" err="1" smtClean="0">
                <a:latin typeface="Calibri" pitchFamily="34" charset="0"/>
                <a:cs typeface="Calibri" pitchFamily="34" charset="0"/>
              </a:rPr>
              <a:t>getApplicationContext</a:t>
            </a:r>
            <a:r>
              <a:rPr lang="en-US" dirty="0" smtClean="0">
                <a:latin typeface="Calibri" pitchFamily="34" charset="0"/>
                <a:cs typeface="Calibri" pitchFamily="34" charset="0"/>
              </a:rPr>
              <a:t>(), “Button Clicked!”,</a:t>
            </a:r>
            <a:r>
              <a:rPr lang="en-US" dirty="0" err="1" smtClean="0">
                <a:latin typeface="Calibri" pitchFamily="34" charset="0"/>
                <a:cs typeface="Calibri" pitchFamily="34" charset="0"/>
              </a:rPr>
              <a:t>Toast.LENGTH_SHORT</a:t>
            </a:r>
            <a:r>
              <a:rPr lang="en-US" dirty="0" smtClean="0">
                <a:latin typeface="Calibri" pitchFamily="34" charset="0"/>
                <a:cs typeface="Calibri" pitchFamily="34" charset="0"/>
              </a:rPr>
              <a:t>);</a:t>
            </a:r>
          </a:p>
          <a:p>
            <a:pPr>
              <a:buNone/>
            </a:pPr>
            <a:r>
              <a:rPr lang="en-US" dirty="0" err="1" smtClean="0">
                <a:latin typeface="Calibri" pitchFamily="34" charset="0"/>
                <a:cs typeface="Calibri" pitchFamily="34" charset="0"/>
              </a:rPr>
              <a:t>toast.setGravity</a:t>
            </a:r>
            <a:r>
              <a:rPr lang="en-US" dirty="0" smtClean="0">
                <a:latin typeface="Calibri" pitchFamily="34" charset="0"/>
                <a:cs typeface="Calibri" pitchFamily="34" charset="0"/>
              </a:rPr>
              <a:t>(Gravity.AXIS_PULL_AFTER,0,0);</a:t>
            </a:r>
          </a:p>
          <a:p>
            <a:pPr>
              <a:buNone/>
            </a:pPr>
            <a:r>
              <a:rPr lang="en-US" dirty="0" err="1" smtClean="0">
                <a:latin typeface="Calibri" pitchFamily="34" charset="0"/>
                <a:cs typeface="Calibri" pitchFamily="34" charset="0"/>
              </a:rPr>
              <a:t>toast.show</a:t>
            </a:r>
            <a:r>
              <a:rPr lang="en-US" dirty="0" smtClean="0">
                <a:latin typeface="Calibri" pitchFamily="34" charset="0"/>
                <a:cs typeface="Calibri" pitchFamily="34" charset="0"/>
              </a:rPr>
              <a:t>();</a:t>
            </a:r>
          </a:p>
          <a:p>
            <a:r>
              <a:rPr lang="en-US" dirty="0" smtClean="0"/>
              <a:t>The method takes three parameters: </a:t>
            </a:r>
          </a:p>
          <a:p>
            <a:pPr lvl="1"/>
            <a:r>
              <a:rPr lang="en-US" dirty="0" smtClean="0"/>
              <a:t>an application context, the text message and the duration(</a:t>
            </a:r>
            <a:r>
              <a:rPr lang="en-US" dirty="0" err="1" smtClean="0"/>
              <a:t>Toast.LENGTH_SHORT</a:t>
            </a:r>
            <a:r>
              <a:rPr lang="en-US" dirty="0" smtClean="0"/>
              <a:t>-display the message for 2second and </a:t>
            </a:r>
            <a:r>
              <a:rPr lang="en-US" dirty="0" err="1" smtClean="0"/>
              <a:t>Toast.LENGHT_LONG</a:t>
            </a:r>
            <a:r>
              <a:rPr lang="en-US" dirty="0" smtClean="0"/>
              <a:t>- for 3.5 seconds) for the toast.</a:t>
            </a:r>
          </a:p>
          <a:p>
            <a:r>
              <a:rPr lang="en-US" dirty="0" err="1" smtClean="0"/>
              <a:t>setGravity</a:t>
            </a:r>
            <a:r>
              <a:rPr lang="en-US" dirty="0" smtClean="0"/>
              <a:t>() is used for positioning the toast. The standard toast appears at </a:t>
            </a:r>
            <a:r>
              <a:rPr lang="en-US" b="1" dirty="0" smtClean="0"/>
              <a:t>bottom of the screen, centered horizontally</a:t>
            </a:r>
          </a:p>
          <a:p>
            <a:endParaRPr lang="en-US" dirty="0" smtClean="0"/>
          </a:p>
          <a:p>
            <a:endParaRPr lang="en-US" dirty="0" smtClean="0"/>
          </a:p>
          <a:p>
            <a:endParaRPr lang="en-US" sz="28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534400" cy="381000"/>
          </a:xfrm>
        </p:spPr>
        <p:txBody>
          <a:bodyPr>
            <a:noAutofit/>
          </a:bodyPr>
          <a:lstStyle/>
          <a:p>
            <a:r>
              <a:rPr lang="en-US" sz="2800" b="1" dirty="0" err="1" smtClean="0"/>
              <a:t>ImageButton</a:t>
            </a:r>
            <a:endParaRPr lang="en-US" sz="2800" b="1" dirty="0"/>
          </a:p>
        </p:txBody>
      </p:sp>
      <p:sp>
        <p:nvSpPr>
          <p:cNvPr id="3" name="Content Placeholder 2"/>
          <p:cNvSpPr>
            <a:spLocks noGrp="1"/>
          </p:cNvSpPr>
          <p:nvPr>
            <p:ph sz="quarter" idx="1"/>
          </p:nvPr>
        </p:nvSpPr>
        <p:spPr>
          <a:xfrm>
            <a:off x="152400" y="457200"/>
            <a:ext cx="8763000" cy="6096000"/>
          </a:xfrm>
        </p:spPr>
        <p:txBody>
          <a:bodyPr>
            <a:normAutofit/>
          </a:bodyPr>
          <a:lstStyle/>
          <a:p>
            <a:r>
              <a:rPr lang="en-US" dirty="0" smtClean="0"/>
              <a:t>is a button with an image on it</a:t>
            </a:r>
          </a:p>
          <a:p>
            <a:r>
              <a:rPr lang="en-US" dirty="0" smtClean="0"/>
              <a:t>is similar with the button component except that its value is an Image than a text</a:t>
            </a:r>
          </a:p>
          <a:p>
            <a:r>
              <a:rPr lang="en-US" dirty="0" smtClean="0"/>
              <a:t>Example</a:t>
            </a:r>
          </a:p>
          <a:p>
            <a:pPr>
              <a:buNone/>
            </a:pPr>
            <a:r>
              <a:rPr lang="en-US" dirty="0" smtClean="0"/>
              <a:t>&lt;</a:t>
            </a:r>
            <a:r>
              <a:rPr lang="en-US" dirty="0" err="1" smtClean="0"/>
              <a:t>ImageButton</a:t>
            </a:r>
            <a:endParaRPr lang="en-US" dirty="0" smtClean="0"/>
          </a:p>
          <a:p>
            <a:pPr>
              <a:buNone/>
            </a:pPr>
            <a:r>
              <a:rPr lang="en-US" dirty="0" smtClean="0"/>
              <a:t>        ...</a:t>
            </a:r>
          </a:p>
          <a:p>
            <a:pPr>
              <a:buNone/>
            </a:pPr>
            <a:r>
              <a:rPr lang="en-US" dirty="0" smtClean="0"/>
              <a:t>        </a:t>
            </a:r>
            <a:r>
              <a:rPr lang="en-US" dirty="0" err="1" smtClean="0"/>
              <a:t>android:src</a:t>
            </a:r>
            <a:r>
              <a:rPr lang="en-US" dirty="0" smtClean="0"/>
              <a:t>=</a:t>
            </a:r>
            <a:r>
              <a:rPr lang="en-US" i="1" dirty="0" smtClean="0"/>
              <a:t>"@</a:t>
            </a:r>
            <a:r>
              <a:rPr lang="en-US" i="1" dirty="0" err="1" smtClean="0"/>
              <a:t>drawable</a:t>
            </a:r>
            <a:r>
              <a:rPr lang="en-US" i="1" dirty="0" smtClean="0"/>
              <a:t>/</a:t>
            </a:r>
            <a:r>
              <a:rPr lang="en-US" i="1" dirty="0" err="1" smtClean="0"/>
              <a:t>the_image_button_icon</a:t>
            </a:r>
            <a:r>
              <a:rPr lang="en-US" i="1" dirty="0" smtClean="0"/>
              <a:t>"</a:t>
            </a:r>
            <a:r>
              <a:rPr lang="en-US" dirty="0" smtClean="0"/>
              <a:t> </a:t>
            </a:r>
          </a:p>
          <a:p>
            <a:pPr>
              <a:buNone/>
            </a:pPr>
            <a:r>
              <a:rPr lang="en-US" dirty="0" smtClean="0"/>
              <a:t>      /&gt;</a:t>
            </a:r>
          </a:p>
          <a:p>
            <a:r>
              <a:rPr lang="en-US" sz="2400" dirty="0" smtClean="0"/>
              <a:t>Creating image button </a:t>
            </a:r>
            <a:r>
              <a:rPr lang="en-US" sz="2400" dirty="0" err="1" smtClean="0"/>
              <a:t>programatically</a:t>
            </a:r>
            <a:endParaRPr lang="en-US" sz="2400" dirty="0" smtClean="0"/>
          </a:p>
          <a:p>
            <a:pPr>
              <a:buNone/>
            </a:pPr>
            <a:r>
              <a:rPr lang="en-US" sz="2400" dirty="0" smtClean="0"/>
              <a:t>Button </a:t>
            </a:r>
            <a:r>
              <a:rPr lang="en-US" sz="2400" dirty="0" err="1" smtClean="0"/>
              <a:t>button</a:t>
            </a:r>
            <a:r>
              <a:rPr lang="en-US" sz="2400" dirty="0" smtClean="0"/>
              <a:t>=new Button(this);</a:t>
            </a:r>
          </a:p>
          <a:p>
            <a:pPr>
              <a:buNone/>
            </a:pPr>
            <a:r>
              <a:rPr lang="en-US" sz="2400" dirty="0" smtClean="0"/>
              <a:t> </a:t>
            </a:r>
            <a:r>
              <a:rPr lang="en-US" sz="2400" dirty="0" err="1" smtClean="0"/>
              <a:t>button.setImageSource</a:t>
            </a:r>
            <a:r>
              <a:rPr lang="en-US" sz="2400" dirty="0" smtClean="0"/>
              <a:t>(</a:t>
            </a:r>
            <a:r>
              <a:rPr lang="en-US" sz="2400" dirty="0" err="1" smtClean="0"/>
              <a:t>R.drawable.the_image_button_icon</a:t>
            </a:r>
            <a:r>
              <a:rPr lang="en-US" sz="2400" dirty="0" smtClean="0"/>
              <a:t>);</a:t>
            </a:r>
          </a:p>
          <a:p>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534400" cy="381000"/>
          </a:xfrm>
        </p:spPr>
        <p:txBody>
          <a:bodyPr>
            <a:noAutofit/>
          </a:bodyPr>
          <a:lstStyle/>
          <a:p>
            <a:r>
              <a:rPr lang="en-US" sz="2800" b="1" dirty="0" err="1" smtClean="0"/>
              <a:t>TextView</a:t>
            </a:r>
            <a:endParaRPr lang="en-US" sz="2800" b="1" dirty="0"/>
          </a:p>
        </p:txBody>
      </p:sp>
      <p:sp>
        <p:nvSpPr>
          <p:cNvPr id="3" name="Content Placeholder 2"/>
          <p:cNvSpPr>
            <a:spLocks noGrp="1"/>
          </p:cNvSpPr>
          <p:nvPr>
            <p:ph sz="quarter" idx="1"/>
          </p:nvPr>
        </p:nvSpPr>
        <p:spPr>
          <a:xfrm>
            <a:off x="152400" y="457200"/>
            <a:ext cx="8763000" cy="6096000"/>
          </a:xfrm>
        </p:spPr>
        <p:txBody>
          <a:bodyPr>
            <a:normAutofit fontScale="92500" lnSpcReduction="10000"/>
          </a:bodyPr>
          <a:lstStyle/>
          <a:p>
            <a:r>
              <a:rPr lang="en-US" dirty="0" smtClean="0"/>
              <a:t>is used to display text to the user (label)</a:t>
            </a:r>
          </a:p>
          <a:p>
            <a:r>
              <a:rPr lang="en-US" dirty="0" smtClean="0"/>
              <a:t>Example</a:t>
            </a:r>
          </a:p>
          <a:p>
            <a:pPr>
              <a:buNone/>
            </a:pPr>
            <a:r>
              <a:rPr lang="en-US" dirty="0" smtClean="0">
                <a:latin typeface="Calibri" pitchFamily="34" charset="0"/>
                <a:cs typeface="Calibri" pitchFamily="34" charset="0"/>
              </a:rPr>
              <a:t>&lt;</a:t>
            </a:r>
            <a:r>
              <a:rPr lang="en-US" dirty="0" err="1" smtClean="0">
                <a:latin typeface="Calibri" pitchFamily="34" charset="0"/>
                <a:cs typeface="Calibri" pitchFamily="34" charset="0"/>
              </a:rPr>
              <a:t>TextView</a:t>
            </a:r>
            <a:endParaRPr lang="en-US" dirty="0" smtClean="0">
              <a:latin typeface="Calibri" pitchFamily="34" charset="0"/>
              <a:cs typeface="Calibri" pitchFamily="34" charset="0"/>
            </a:endParaRPr>
          </a:p>
          <a:p>
            <a:pPr>
              <a:buNone/>
            </a:pPr>
            <a:r>
              <a:rPr lang="en-US" dirty="0" smtClean="0">
                <a:latin typeface="Calibri" pitchFamily="34" charset="0"/>
                <a:cs typeface="Calibri" pitchFamily="34" charset="0"/>
              </a:rPr>
              <a:t>        </a:t>
            </a:r>
            <a:r>
              <a:rPr lang="en-US" dirty="0" err="1" smtClean="0">
                <a:latin typeface="Calibri" pitchFamily="34" charset="0"/>
                <a:cs typeface="Calibri" pitchFamily="34" charset="0"/>
              </a:rPr>
              <a:t>android:id</a:t>
            </a:r>
            <a:r>
              <a:rPr lang="en-US" dirty="0" smtClean="0">
                <a:latin typeface="Calibri" pitchFamily="34" charset="0"/>
                <a:cs typeface="Calibri" pitchFamily="34" charset="0"/>
              </a:rPr>
              <a:t>=</a:t>
            </a:r>
            <a:r>
              <a:rPr lang="en-US" i="1" dirty="0" smtClean="0">
                <a:latin typeface="Calibri" pitchFamily="34" charset="0"/>
                <a:cs typeface="Calibri" pitchFamily="34" charset="0"/>
              </a:rPr>
              <a:t>"@+id/</a:t>
            </a:r>
            <a:r>
              <a:rPr lang="en-US" i="1" dirty="0" err="1" smtClean="0">
                <a:latin typeface="Calibri" pitchFamily="34" charset="0"/>
                <a:cs typeface="Calibri" pitchFamily="34" charset="0"/>
              </a:rPr>
              <a:t>txtview</a:t>
            </a:r>
            <a:r>
              <a:rPr lang="en-US" i="1" dirty="0" smtClean="0">
                <a:latin typeface="Calibri" pitchFamily="34" charset="0"/>
                <a:cs typeface="Calibri" pitchFamily="34" charset="0"/>
              </a:rPr>
              <a:t> "</a:t>
            </a:r>
            <a:endParaRPr lang="en-US" dirty="0" smtClean="0">
              <a:latin typeface="Calibri" pitchFamily="34" charset="0"/>
              <a:cs typeface="Calibri" pitchFamily="34" charset="0"/>
            </a:endParaRPr>
          </a:p>
          <a:p>
            <a:pPr>
              <a:buNone/>
            </a:pPr>
            <a:r>
              <a:rPr lang="en-US" dirty="0" smtClean="0">
                <a:latin typeface="Calibri" pitchFamily="34" charset="0"/>
                <a:cs typeface="Calibri" pitchFamily="34" charset="0"/>
              </a:rPr>
              <a:t>        </a:t>
            </a:r>
            <a:r>
              <a:rPr lang="en-US" dirty="0" err="1" smtClean="0">
                <a:latin typeface="Calibri" pitchFamily="34" charset="0"/>
                <a:cs typeface="Calibri" pitchFamily="34" charset="0"/>
              </a:rPr>
              <a:t>android:layout_width</a:t>
            </a:r>
            <a:r>
              <a:rPr lang="en-US" dirty="0" smtClean="0">
                <a:latin typeface="Calibri" pitchFamily="34" charset="0"/>
                <a:cs typeface="Calibri" pitchFamily="34" charset="0"/>
              </a:rPr>
              <a:t>=</a:t>
            </a:r>
            <a:r>
              <a:rPr lang="en-US" i="1" dirty="0" smtClean="0">
                <a:latin typeface="Calibri" pitchFamily="34" charset="0"/>
                <a:cs typeface="Calibri" pitchFamily="34" charset="0"/>
              </a:rPr>
              <a:t>"</a:t>
            </a:r>
            <a:r>
              <a:rPr lang="en-US" i="1" dirty="0" err="1" smtClean="0">
                <a:latin typeface="Calibri" pitchFamily="34" charset="0"/>
                <a:cs typeface="Calibri" pitchFamily="34" charset="0"/>
              </a:rPr>
              <a:t>fill_parent</a:t>
            </a:r>
            <a:r>
              <a:rPr lang="en-US" i="1" dirty="0" smtClean="0">
                <a:latin typeface="Calibri" pitchFamily="34" charset="0"/>
                <a:cs typeface="Calibri" pitchFamily="34" charset="0"/>
              </a:rPr>
              <a:t> "</a:t>
            </a:r>
            <a:endParaRPr lang="en-US" dirty="0" smtClean="0">
              <a:latin typeface="Calibri" pitchFamily="34" charset="0"/>
              <a:cs typeface="Calibri" pitchFamily="34" charset="0"/>
            </a:endParaRPr>
          </a:p>
          <a:p>
            <a:pPr>
              <a:buNone/>
            </a:pPr>
            <a:r>
              <a:rPr lang="en-US" dirty="0" smtClean="0">
                <a:latin typeface="Calibri" pitchFamily="34" charset="0"/>
                <a:cs typeface="Calibri" pitchFamily="34" charset="0"/>
              </a:rPr>
              <a:t>        </a:t>
            </a:r>
            <a:r>
              <a:rPr lang="en-US" dirty="0" err="1" smtClean="0">
                <a:latin typeface="Calibri" pitchFamily="34" charset="0"/>
                <a:cs typeface="Calibri" pitchFamily="34" charset="0"/>
              </a:rPr>
              <a:t>android:layout_height</a:t>
            </a:r>
            <a:r>
              <a:rPr lang="en-US" dirty="0" smtClean="0">
                <a:latin typeface="Calibri" pitchFamily="34" charset="0"/>
                <a:cs typeface="Calibri" pitchFamily="34" charset="0"/>
              </a:rPr>
              <a:t>=</a:t>
            </a:r>
            <a:r>
              <a:rPr lang="en-US" i="1" dirty="0" smtClean="0">
                <a:latin typeface="Calibri" pitchFamily="34" charset="0"/>
                <a:cs typeface="Calibri" pitchFamily="34" charset="0"/>
              </a:rPr>
              <a:t>"</a:t>
            </a:r>
            <a:r>
              <a:rPr lang="en-US" i="1" dirty="0" err="1" smtClean="0">
                <a:latin typeface="Calibri" pitchFamily="34" charset="0"/>
                <a:cs typeface="Calibri" pitchFamily="34" charset="0"/>
              </a:rPr>
              <a:t>wrap_content</a:t>
            </a:r>
            <a:r>
              <a:rPr lang="en-US" i="1" dirty="0" smtClean="0">
                <a:latin typeface="Calibri" pitchFamily="34" charset="0"/>
                <a:cs typeface="Calibri" pitchFamily="34" charset="0"/>
              </a:rPr>
              <a:t>"</a:t>
            </a:r>
            <a:endParaRPr lang="en-US" dirty="0" smtClean="0">
              <a:latin typeface="Calibri" pitchFamily="34" charset="0"/>
              <a:cs typeface="Calibri" pitchFamily="34" charset="0"/>
            </a:endParaRPr>
          </a:p>
          <a:p>
            <a:pPr>
              <a:buNone/>
            </a:pPr>
            <a:r>
              <a:rPr lang="en-US" dirty="0" smtClean="0">
                <a:latin typeface="Calibri" pitchFamily="34" charset="0"/>
                <a:cs typeface="Calibri" pitchFamily="34" charset="0"/>
              </a:rPr>
              <a:t>        </a:t>
            </a:r>
            <a:r>
              <a:rPr lang="en-US" dirty="0" err="1" smtClean="0">
                <a:latin typeface="Calibri" pitchFamily="34" charset="0"/>
                <a:cs typeface="Calibri" pitchFamily="34" charset="0"/>
              </a:rPr>
              <a:t>android:text</a:t>
            </a:r>
            <a:r>
              <a:rPr lang="en-US" dirty="0" smtClean="0">
                <a:latin typeface="Calibri" pitchFamily="34" charset="0"/>
                <a:cs typeface="Calibri" pitchFamily="34" charset="0"/>
              </a:rPr>
              <a:t>=</a:t>
            </a:r>
            <a:r>
              <a:rPr lang="en-US" i="1" dirty="0" smtClean="0">
                <a:latin typeface="Calibri" pitchFamily="34" charset="0"/>
                <a:cs typeface="Calibri" pitchFamily="34" charset="0"/>
              </a:rPr>
              <a:t>"Hello World"</a:t>
            </a:r>
            <a:r>
              <a:rPr lang="en-US" dirty="0" smtClean="0">
                <a:latin typeface="Calibri" pitchFamily="34" charset="0"/>
                <a:cs typeface="Calibri" pitchFamily="34" charset="0"/>
              </a:rPr>
              <a:t> </a:t>
            </a:r>
          </a:p>
          <a:p>
            <a:pPr>
              <a:buNone/>
            </a:pPr>
            <a:r>
              <a:rPr lang="en-US" dirty="0" smtClean="0">
                <a:latin typeface="Calibri" pitchFamily="34" charset="0"/>
                <a:cs typeface="Calibri" pitchFamily="34" charset="0"/>
              </a:rPr>
              <a:t>    /&gt;</a:t>
            </a:r>
          </a:p>
          <a:p>
            <a:pPr>
              <a:buNone/>
            </a:pPr>
            <a:r>
              <a:rPr lang="en-US" b="1" dirty="0" err="1" smtClean="0"/>
              <a:t>EditText</a:t>
            </a:r>
            <a:endParaRPr lang="en-US" b="1" dirty="0" smtClean="0"/>
          </a:p>
          <a:p>
            <a:r>
              <a:rPr lang="en-US" dirty="0" smtClean="0"/>
              <a:t>allows users to edit its text content. It is also known as a text field</a:t>
            </a:r>
          </a:p>
          <a:p>
            <a:r>
              <a:rPr lang="en-US" dirty="0" smtClean="0"/>
              <a:t>It can be either single line or multi-line. </a:t>
            </a:r>
          </a:p>
          <a:p>
            <a:r>
              <a:rPr lang="en-US" dirty="0" smtClean="0"/>
              <a:t>Touching a text field places the cursor and automatically displays the keyboard. </a:t>
            </a:r>
          </a:p>
          <a:p>
            <a:r>
              <a:rPr lang="en-US" dirty="0" smtClean="0"/>
              <a:t>In addition to </a:t>
            </a:r>
            <a:r>
              <a:rPr lang="en-US" b="1" dirty="0" smtClean="0"/>
              <a:t>typing</a:t>
            </a:r>
            <a:r>
              <a:rPr lang="en-US" dirty="0" smtClean="0"/>
              <a:t>, text fields allow for a variety of activities such as text </a:t>
            </a:r>
            <a:r>
              <a:rPr lang="en-US" b="1" dirty="0" smtClean="0"/>
              <a:t>selection</a:t>
            </a:r>
            <a:r>
              <a:rPr lang="en-US" dirty="0" smtClean="0"/>
              <a:t> (cut, copy, paste) and </a:t>
            </a:r>
            <a:r>
              <a:rPr lang="en-US" b="1" dirty="0" smtClean="0"/>
              <a:t>data look-up</a:t>
            </a:r>
            <a:r>
              <a:rPr lang="en-US" dirty="0" smtClean="0"/>
              <a:t> via auto-completion.</a:t>
            </a:r>
          </a:p>
          <a:p>
            <a:endParaRPr lang="en-US" dirty="0" smtClean="0"/>
          </a:p>
          <a:p>
            <a:endParaRPr lang="en-US" sz="28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228600"/>
            <a:ext cx="8763000" cy="6324600"/>
          </a:xfrm>
        </p:spPr>
        <p:txBody>
          <a:bodyPr>
            <a:normAutofit lnSpcReduction="10000"/>
          </a:bodyPr>
          <a:lstStyle/>
          <a:p>
            <a:r>
              <a:rPr lang="en-US" b="1" dirty="0" smtClean="0"/>
              <a:t>Example: </a:t>
            </a:r>
            <a:endParaRPr lang="en-US" dirty="0" smtClean="0"/>
          </a:p>
          <a:p>
            <a:pPr>
              <a:buNone/>
            </a:pPr>
            <a:r>
              <a:rPr lang="en-US" dirty="0" smtClean="0">
                <a:latin typeface="Calibri" pitchFamily="34" charset="0"/>
                <a:cs typeface="Calibri" pitchFamily="34" charset="0"/>
              </a:rPr>
              <a:t>&lt;</a:t>
            </a:r>
            <a:r>
              <a:rPr lang="en-US" dirty="0" err="1" smtClean="0">
                <a:latin typeface="Calibri" pitchFamily="34" charset="0"/>
                <a:cs typeface="Calibri" pitchFamily="34" charset="0"/>
              </a:rPr>
              <a:t>EditText</a:t>
            </a:r>
            <a:endParaRPr lang="en-US" dirty="0" smtClean="0">
              <a:latin typeface="Calibri" pitchFamily="34" charset="0"/>
              <a:cs typeface="Calibri" pitchFamily="34" charset="0"/>
            </a:endParaRPr>
          </a:p>
          <a:p>
            <a:pPr>
              <a:buNone/>
            </a:pPr>
            <a:r>
              <a:rPr lang="en-US" dirty="0" smtClean="0">
                <a:latin typeface="Calibri" pitchFamily="34" charset="0"/>
                <a:cs typeface="Calibri" pitchFamily="34" charset="0"/>
              </a:rPr>
              <a:t>        </a:t>
            </a:r>
            <a:r>
              <a:rPr lang="en-US" dirty="0" err="1" smtClean="0">
                <a:latin typeface="Calibri" pitchFamily="34" charset="0"/>
                <a:cs typeface="Calibri" pitchFamily="34" charset="0"/>
              </a:rPr>
              <a:t>android:id</a:t>
            </a:r>
            <a:r>
              <a:rPr lang="en-US" dirty="0" smtClean="0">
                <a:latin typeface="Calibri" pitchFamily="34" charset="0"/>
                <a:cs typeface="Calibri" pitchFamily="34" charset="0"/>
              </a:rPr>
              <a:t>=</a:t>
            </a:r>
            <a:r>
              <a:rPr lang="en-US" i="1" dirty="0" smtClean="0">
                <a:latin typeface="Calibri" pitchFamily="34" charset="0"/>
                <a:cs typeface="Calibri" pitchFamily="34" charset="0"/>
              </a:rPr>
              <a:t>"@+id/search "</a:t>
            </a:r>
            <a:endParaRPr lang="en-US" dirty="0" smtClean="0">
              <a:latin typeface="Calibri" pitchFamily="34" charset="0"/>
              <a:cs typeface="Calibri" pitchFamily="34" charset="0"/>
            </a:endParaRPr>
          </a:p>
          <a:p>
            <a:pPr>
              <a:buNone/>
            </a:pPr>
            <a:r>
              <a:rPr lang="en-US" dirty="0" smtClean="0">
                <a:latin typeface="Calibri" pitchFamily="34" charset="0"/>
                <a:cs typeface="Calibri" pitchFamily="34" charset="0"/>
              </a:rPr>
              <a:t>        </a:t>
            </a:r>
            <a:r>
              <a:rPr lang="en-US" dirty="0" err="1" smtClean="0">
                <a:latin typeface="Calibri" pitchFamily="34" charset="0"/>
                <a:cs typeface="Calibri" pitchFamily="34" charset="0"/>
              </a:rPr>
              <a:t>android:layout_width</a:t>
            </a:r>
            <a:r>
              <a:rPr lang="en-US" dirty="0" smtClean="0">
                <a:latin typeface="Calibri" pitchFamily="34" charset="0"/>
                <a:cs typeface="Calibri" pitchFamily="34" charset="0"/>
              </a:rPr>
              <a:t>=</a:t>
            </a:r>
            <a:r>
              <a:rPr lang="en-US" i="1" dirty="0" smtClean="0">
                <a:latin typeface="Calibri" pitchFamily="34" charset="0"/>
                <a:cs typeface="Calibri" pitchFamily="34" charset="0"/>
              </a:rPr>
              <a:t>"</a:t>
            </a:r>
            <a:r>
              <a:rPr lang="en-US" i="1" dirty="0" err="1" smtClean="0">
                <a:latin typeface="Calibri" pitchFamily="34" charset="0"/>
                <a:cs typeface="Calibri" pitchFamily="34" charset="0"/>
              </a:rPr>
              <a:t>fill_parent</a:t>
            </a:r>
            <a:r>
              <a:rPr lang="en-US" i="1" dirty="0" smtClean="0">
                <a:latin typeface="Calibri" pitchFamily="34" charset="0"/>
                <a:cs typeface="Calibri" pitchFamily="34" charset="0"/>
              </a:rPr>
              <a:t> "</a:t>
            </a:r>
            <a:endParaRPr lang="en-US" dirty="0" smtClean="0">
              <a:latin typeface="Calibri" pitchFamily="34" charset="0"/>
              <a:cs typeface="Calibri" pitchFamily="34" charset="0"/>
            </a:endParaRPr>
          </a:p>
          <a:p>
            <a:pPr>
              <a:buNone/>
            </a:pPr>
            <a:r>
              <a:rPr lang="en-US" dirty="0" smtClean="0">
                <a:latin typeface="Calibri" pitchFamily="34" charset="0"/>
                <a:cs typeface="Calibri" pitchFamily="34" charset="0"/>
              </a:rPr>
              <a:t>        </a:t>
            </a:r>
            <a:r>
              <a:rPr lang="en-US" dirty="0" err="1" smtClean="0">
                <a:latin typeface="Calibri" pitchFamily="34" charset="0"/>
                <a:cs typeface="Calibri" pitchFamily="34" charset="0"/>
              </a:rPr>
              <a:t>android:layout_height</a:t>
            </a:r>
            <a:r>
              <a:rPr lang="en-US" dirty="0" smtClean="0">
                <a:latin typeface="Calibri" pitchFamily="34" charset="0"/>
                <a:cs typeface="Calibri" pitchFamily="34" charset="0"/>
              </a:rPr>
              <a:t>=</a:t>
            </a:r>
            <a:r>
              <a:rPr lang="en-US" i="1" dirty="0" smtClean="0">
                <a:latin typeface="Calibri" pitchFamily="34" charset="0"/>
                <a:cs typeface="Calibri" pitchFamily="34" charset="0"/>
              </a:rPr>
              <a:t>"</a:t>
            </a:r>
            <a:r>
              <a:rPr lang="en-US" i="1" dirty="0" err="1" smtClean="0">
                <a:latin typeface="Calibri" pitchFamily="34" charset="0"/>
                <a:cs typeface="Calibri" pitchFamily="34" charset="0"/>
              </a:rPr>
              <a:t>wrap_content</a:t>
            </a:r>
            <a:r>
              <a:rPr lang="en-US" i="1" dirty="0" smtClean="0">
                <a:latin typeface="Calibri" pitchFamily="34" charset="0"/>
                <a:cs typeface="Calibri" pitchFamily="34" charset="0"/>
              </a:rPr>
              <a:t>"</a:t>
            </a:r>
            <a:endParaRPr lang="en-US" dirty="0" smtClean="0">
              <a:latin typeface="Calibri" pitchFamily="34" charset="0"/>
              <a:cs typeface="Calibri" pitchFamily="34" charset="0"/>
            </a:endParaRPr>
          </a:p>
          <a:p>
            <a:pPr>
              <a:buNone/>
            </a:pPr>
            <a:r>
              <a:rPr lang="en-US" dirty="0" smtClean="0">
                <a:latin typeface="Calibri" pitchFamily="34" charset="0"/>
                <a:cs typeface="Calibri" pitchFamily="34" charset="0"/>
              </a:rPr>
              <a:t>        </a:t>
            </a:r>
            <a:r>
              <a:rPr lang="en-US" dirty="0" err="1" smtClean="0">
                <a:latin typeface="Calibri" pitchFamily="34" charset="0"/>
                <a:cs typeface="Calibri" pitchFamily="34" charset="0"/>
              </a:rPr>
              <a:t>android:hint</a:t>
            </a:r>
            <a:r>
              <a:rPr lang="en-US" dirty="0" smtClean="0">
                <a:latin typeface="Calibri" pitchFamily="34" charset="0"/>
                <a:cs typeface="Calibri" pitchFamily="34" charset="0"/>
              </a:rPr>
              <a:t>=</a:t>
            </a:r>
            <a:r>
              <a:rPr lang="en-US" i="1" dirty="0" smtClean="0">
                <a:latin typeface="Calibri" pitchFamily="34" charset="0"/>
                <a:cs typeface="Calibri" pitchFamily="34" charset="0"/>
              </a:rPr>
              <a:t>"Search Tex"</a:t>
            </a:r>
            <a:endParaRPr lang="en-US" dirty="0" smtClean="0">
              <a:latin typeface="Calibri" pitchFamily="34" charset="0"/>
              <a:cs typeface="Calibri" pitchFamily="34" charset="0"/>
            </a:endParaRPr>
          </a:p>
          <a:p>
            <a:pPr>
              <a:buNone/>
            </a:pPr>
            <a:r>
              <a:rPr lang="en-US" dirty="0" smtClean="0">
                <a:latin typeface="Calibri" pitchFamily="34" charset="0"/>
                <a:cs typeface="Calibri" pitchFamily="34" charset="0"/>
              </a:rPr>
              <a:t>        </a:t>
            </a:r>
            <a:r>
              <a:rPr lang="en-US" dirty="0" err="1" smtClean="0">
                <a:latin typeface="Calibri" pitchFamily="34" charset="0"/>
                <a:cs typeface="Calibri" pitchFamily="34" charset="0"/>
              </a:rPr>
              <a:t>android:inputType</a:t>
            </a:r>
            <a:r>
              <a:rPr lang="en-US" dirty="0" smtClean="0">
                <a:latin typeface="Calibri" pitchFamily="34" charset="0"/>
                <a:cs typeface="Calibri" pitchFamily="34" charset="0"/>
              </a:rPr>
              <a:t>=</a:t>
            </a:r>
            <a:r>
              <a:rPr lang="en-US" i="1" dirty="0" smtClean="0">
                <a:latin typeface="Calibri" pitchFamily="34" charset="0"/>
                <a:cs typeface="Calibri" pitchFamily="34" charset="0"/>
              </a:rPr>
              <a:t>"text"</a:t>
            </a:r>
            <a:r>
              <a:rPr lang="en-US" dirty="0" smtClean="0">
                <a:latin typeface="Calibri" pitchFamily="34" charset="0"/>
                <a:cs typeface="Calibri" pitchFamily="34" charset="0"/>
              </a:rPr>
              <a:t> </a:t>
            </a:r>
          </a:p>
          <a:p>
            <a:pPr>
              <a:buNone/>
            </a:pPr>
            <a:r>
              <a:rPr lang="en-US" dirty="0" smtClean="0">
                <a:latin typeface="Calibri" pitchFamily="34" charset="0"/>
                <a:cs typeface="Calibri" pitchFamily="34" charset="0"/>
              </a:rPr>
              <a:t>        </a:t>
            </a:r>
            <a:r>
              <a:rPr lang="en-US" dirty="0" err="1" smtClean="0">
                <a:latin typeface="Calibri" pitchFamily="34" charset="0"/>
                <a:cs typeface="Calibri" pitchFamily="34" charset="0"/>
              </a:rPr>
              <a:t>android:imeOptions</a:t>
            </a:r>
            <a:r>
              <a:rPr lang="en-US" dirty="0" smtClean="0">
                <a:latin typeface="Calibri" pitchFamily="34" charset="0"/>
                <a:cs typeface="Calibri" pitchFamily="34" charset="0"/>
              </a:rPr>
              <a:t>=</a:t>
            </a:r>
            <a:r>
              <a:rPr lang="en-US" i="1" dirty="0" smtClean="0">
                <a:latin typeface="Calibri" pitchFamily="34" charset="0"/>
                <a:cs typeface="Calibri" pitchFamily="34" charset="0"/>
              </a:rPr>
              <a:t>"</a:t>
            </a:r>
            <a:r>
              <a:rPr lang="en-US" i="1" dirty="0" err="1" smtClean="0">
                <a:latin typeface="Calibri" pitchFamily="34" charset="0"/>
                <a:cs typeface="Calibri" pitchFamily="34" charset="0"/>
              </a:rPr>
              <a:t>actionSend</a:t>
            </a:r>
            <a:r>
              <a:rPr lang="en-US" i="1" dirty="0" smtClean="0">
                <a:latin typeface="Calibri" pitchFamily="34" charset="0"/>
                <a:cs typeface="Calibri" pitchFamily="34" charset="0"/>
              </a:rPr>
              <a:t>“</a:t>
            </a:r>
            <a:r>
              <a:rPr lang="en-US" dirty="0" smtClean="0">
                <a:latin typeface="Calibri" pitchFamily="34" charset="0"/>
                <a:cs typeface="Calibri" pitchFamily="34" charset="0"/>
              </a:rPr>
              <a:t>     /&gt;</a:t>
            </a:r>
          </a:p>
          <a:p>
            <a:r>
              <a:rPr lang="en-US" dirty="0" smtClean="0"/>
              <a:t>The common input types</a:t>
            </a:r>
          </a:p>
          <a:p>
            <a:pPr lvl="1"/>
            <a:r>
              <a:rPr lang="en-US" b="1" i="1" dirty="0" smtClean="0"/>
              <a:t>text</a:t>
            </a:r>
            <a:r>
              <a:rPr lang="en-US" dirty="0" smtClean="0"/>
              <a:t>- displays a normal text keyboard</a:t>
            </a:r>
          </a:p>
          <a:p>
            <a:pPr lvl="1"/>
            <a:r>
              <a:rPr lang="en-US" b="1" i="1" dirty="0" err="1" smtClean="0"/>
              <a:t>textEmailAddress</a:t>
            </a:r>
            <a:r>
              <a:rPr lang="en-US" dirty="0" smtClean="0"/>
              <a:t>- displays a normal text keyboard with the @ character</a:t>
            </a:r>
          </a:p>
          <a:p>
            <a:pPr lvl="1"/>
            <a:r>
              <a:rPr lang="en-US" b="1" i="1" dirty="0" err="1" smtClean="0"/>
              <a:t>textUri</a:t>
            </a:r>
            <a:r>
              <a:rPr lang="en-US" b="1" i="1" dirty="0" smtClean="0"/>
              <a:t>-</a:t>
            </a:r>
            <a:r>
              <a:rPr lang="en-US" dirty="0" smtClean="0"/>
              <a:t> displays a normal text keyboard with the / character</a:t>
            </a:r>
          </a:p>
          <a:p>
            <a:pPr lvl="1"/>
            <a:r>
              <a:rPr lang="en-US" b="1" i="1" dirty="0" smtClean="0"/>
              <a:t>number-</a:t>
            </a:r>
            <a:r>
              <a:rPr lang="en-US" dirty="0" smtClean="0"/>
              <a:t> displays a basic number keypad</a:t>
            </a:r>
          </a:p>
          <a:p>
            <a:pPr lvl="1"/>
            <a:r>
              <a:rPr lang="en-US" b="1" i="1" dirty="0" smtClean="0"/>
              <a:t>phone-</a:t>
            </a:r>
            <a:r>
              <a:rPr lang="en-US" dirty="0" smtClean="0"/>
              <a:t> displays a phone style keypad</a:t>
            </a:r>
          </a:p>
          <a:p>
            <a:pPr lvl="1"/>
            <a:endParaRPr lang="en-US" dirty="0" smtClean="0"/>
          </a:p>
          <a:p>
            <a:endParaRPr lang="en-US" sz="28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563562"/>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Views and View Groups</a:t>
            </a:r>
            <a:endParaRPr lang="en-US" b="1" dirty="0"/>
          </a:p>
        </p:txBody>
      </p:sp>
      <p:sp>
        <p:nvSpPr>
          <p:cNvPr id="3" name="Content Placeholder 2"/>
          <p:cNvSpPr>
            <a:spLocks noGrp="1"/>
          </p:cNvSpPr>
          <p:nvPr>
            <p:ph sz="quarter" idx="1"/>
          </p:nvPr>
        </p:nvSpPr>
        <p:spPr>
          <a:xfrm>
            <a:off x="228600" y="838200"/>
            <a:ext cx="8686800" cy="5715000"/>
          </a:xfrm>
        </p:spPr>
        <p:txBody>
          <a:bodyPr>
            <a:normAutofit lnSpcReduction="10000"/>
          </a:bodyPr>
          <a:lstStyle/>
          <a:p>
            <a:r>
              <a:rPr lang="en-US" sz="3200" b="1" dirty="0" smtClean="0"/>
              <a:t>View: </a:t>
            </a:r>
          </a:p>
          <a:p>
            <a:pPr lvl="1"/>
            <a:r>
              <a:rPr lang="en-US" sz="2800" b="1" dirty="0" smtClean="0"/>
              <a:t>a</a:t>
            </a:r>
            <a:r>
              <a:rPr lang="en-US" sz="2800" dirty="0" smtClean="0"/>
              <a:t>nything which </a:t>
            </a:r>
            <a:r>
              <a:rPr lang="en-US" sz="2800" b="1" dirty="0" smtClean="0"/>
              <a:t>occupies a rectangular area </a:t>
            </a:r>
            <a:r>
              <a:rPr lang="en-US" sz="2800" dirty="0" smtClean="0"/>
              <a:t>on the screen </a:t>
            </a:r>
          </a:p>
          <a:p>
            <a:pPr lvl="1"/>
            <a:r>
              <a:rPr lang="en-US" sz="2800" dirty="0" smtClean="0"/>
              <a:t>is </a:t>
            </a:r>
            <a:r>
              <a:rPr lang="en-US" sz="2800" b="1" dirty="0" smtClean="0"/>
              <a:t>responsible for drawing and event handling</a:t>
            </a:r>
          </a:p>
          <a:p>
            <a:pPr lvl="1"/>
            <a:r>
              <a:rPr lang="en-US" sz="2800" dirty="0" smtClean="0"/>
              <a:t>every UI (Button, </a:t>
            </a:r>
            <a:r>
              <a:rPr lang="en-US" sz="2800" dirty="0" err="1" smtClean="0"/>
              <a:t>EditText</a:t>
            </a:r>
            <a:r>
              <a:rPr lang="en-US" sz="2800" dirty="0" smtClean="0"/>
              <a:t>, </a:t>
            </a:r>
            <a:r>
              <a:rPr lang="en-US" sz="2800" dirty="0" err="1" smtClean="0"/>
              <a:t>CheckBox</a:t>
            </a:r>
            <a:r>
              <a:rPr lang="en-US" sz="2800" dirty="0" smtClean="0"/>
              <a:t> etc) element is subclass of view (</a:t>
            </a:r>
            <a:r>
              <a:rPr lang="en-US" sz="2800" b="1" dirty="0" err="1" smtClean="0"/>
              <a:t>android.view.View</a:t>
            </a:r>
            <a:r>
              <a:rPr lang="en-US" sz="2800" b="1" dirty="0" smtClean="0"/>
              <a:t>)</a:t>
            </a:r>
          </a:p>
          <a:p>
            <a:r>
              <a:rPr lang="en-US" sz="2800" b="1" dirty="0" err="1" smtClean="0"/>
              <a:t>ViewGroup</a:t>
            </a:r>
            <a:r>
              <a:rPr lang="en-US" sz="2800" b="1" dirty="0" smtClean="0"/>
              <a:t>:</a:t>
            </a:r>
          </a:p>
          <a:p>
            <a:pPr lvl="1"/>
            <a:r>
              <a:rPr lang="en-US" sz="2800" dirty="0" smtClean="0"/>
              <a:t>is a subclass of View (</a:t>
            </a:r>
            <a:r>
              <a:rPr lang="en-US" sz="2800" i="1" dirty="0" err="1" smtClean="0"/>
              <a:t>android.view.View</a:t>
            </a:r>
            <a:r>
              <a:rPr lang="en-US" sz="2800" i="1" dirty="0" smtClean="0"/>
              <a:t>)</a:t>
            </a:r>
            <a:r>
              <a:rPr lang="en-US" sz="2800" dirty="0" smtClean="0"/>
              <a:t> </a:t>
            </a:r>
          </a:p>
          <a:p>
            <a:pPr lvl="1"/>
            <a:r>
              <a:rPr lang="en-US" sz="2800" dirty="0" smtClean="0"/>
              <a:t>provides </a:t>
            </a:r>
            <a:r>
              <a:rPr lang="en-US" sz="2800" b="1" dirty="0" smtClean="0"/>
              <a:t>invisible</a:t>
            </a:r>
            <a:r>
              <a:rPr lang="en-US" sz="2800" dirty="0" smtClean="0"/>
              <a:t> </a:t>
            </a:r>
            <a:r>
              <a:rPr lang="en-US" sz="2800" b="1" dirty="0" smtClean="0"/>
              <a:t>container</a:t>
            </a:r>
            <a:r>
              <a:rPr lang="en-US" sz="2800" dirty="0" smtClean="0"/>
              <a:t> that hold other </a:t>
            </a:r>
            <a:r>
              <a:rPr lang="en-US" sz="2800" b="1" dirty="0" smtClean="0"/>
              <a:t>views</a:t>
            </a:r>
            <a:r>
              <a:rPr lang="en-US" sz="2800" dirty="0" smtClean="0"/>
              <a:t> or other </a:t>
            </a:r>
            <a:r>
              <a:rPr lang="en-US" sz="2800" b="1" dirty="0" err="1" smtClean="0"/>
              <a:t>ViewGroups</a:t>
            </a:r>
            <a:r>
              <a:rPr lang="en-US" sz="2800" dirty="0" smtClean="0"/>
              <a:t> and </a:t>
            </a:r>
            <a:r>
              <a:rPr lang="en-US" sz="2800" b="1" dirty="0" smtClean="0"/>
              <a:t>define their layout </a:t>
            </a:r>
            <a:r>
              <a:rPr lang="en-US" sz="2800" dirty="0" smtClean="0"/>
              <a:t>properties</a:t>
            </a:r>
          </a:p>
          <a:p>
            <a:pPr lvl="1"/>
            <a:r>
              <a:rPr lang="en-US" sz="2800" dirty="0" smtClean="0"/>
              <a:t>It is the </a:t>
            </a:r>
            <a:r>
              <a:rPr lang="en-US" sz="2800" b="1" dirty="0" smtClean="0"/>
              <a:t>base class for layouts and views containers</a:t>
            </a:r>
            <a:r>
              <a:rPr lang="en-US" sz="2800" dirty="0" smtClean="0"/>
              <a:t>.</a:t>
            </a:r>
          </a:p>
          <a:p>
            <a:pPr lvl="1"/>
            <a:r>
              <a:rPr lang="en-US" sz="2800" dirty="0" smtClean="0"/>
              <a:t> It contains commonly used subclasses like </a:t>
            </a:r>
            <a:r>
              <a:rPr lang="en-US" sz="2800" b="1" dirty="0" err="1" smtClean="0"/>
              <a:t>RelativeLayout</a:t>
            </a:r>
            <a:r>
              <a:rPr lang="en-US" sz="2800" b="1" dirty="0" smtClean="0"/>
              <a:t>, </a:t>
            </a:r>
            <a:r>
              <a:rPr lang="en-US" sz="2800" b="1" dirty="0" err="1" smtClean="0"/>
              <a:t>LinearLayout</a:t>
            </a:r>
            <a:r>
              <a:rPr lang="en-US" sz="2800" b="1" dirty="0" smtClean="0"/>
              <a:t>, </a:t>
            </a:r>
            <a:r>
              <a:rPr lang="en-US" sz="2800" b="1" dirty="0" err="1" smtClean="0"/>
              <a:t>ListView</a:t>
            </a:r>
            <a:r>
              <a:rPr lang="en-US" sz="2800" b="1" dirty="0" smtClean="0"/>
              <a:t>, </a:t>
            </a:r>
            <a:r>
              <a:rPr lang="en-US" sz="2800" b="1" dirty="0" err="1" smtClean="0"/>
              <a:t>GridView</a:t>
            </a:r>
            <a:r>
              <a:rPr lang="en-US" sz="2800" dirty="0" smtClean="0"/>
              <a:t> etc</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228600"/>
            <a:ext cx="8763000" cy="6324600"/>
          </a:xfrm>
        </p:spPr>
        <p:txBody>
          <a:bodyPr>
            <a:normAutofit/>
          </a:bodyPr>
          <a:lstStyle/>
          <a:p>
            <a:r>
              <a:rPr lang="en-US" dirty="0" smtClean="0"/>
              <a:t>The </a:t>
            </a:r>
            <a:r>
              <a:rPr lang="en-US" dirty="0" err="1" smtClean="0"/>
              <a:t>inputType</a:t>
            </a:r>
            <a:r>
              <a:rPr lang="en-US" dirty="0" smtClean="0"/>
              <a:t> property also allows you to specify keyboard behavior:</a:t>
            </a:r>
          </a:p>
          <a:p>
            <a:pPr lvl="1"/>
            <a:r>
              <a:rPr lang="en-US" b="1" i="1" dirty="0" err="1" smtClean="0"/>
              <a:t>textCapSentences</a:t>
            </a:r>
            <a:r>
              <a:rPr lang="en-US" b="1" i="1" dirty="0" smtClean="0"/>
              <a:t>-</a:t>
            </a:r>
            <a:r>
              <a:rPr lang="en-US" dirty="0" smtClean="0"/>
              <a:t>displays normal text keyboard that capitalizes the first letter for each new sentence.</a:t>
            </a:r>
          </a:p>
          <a:p>
            <a:pPr lvl="1"/>
            <a:r>
              <a:rPr lang="en-US" b="1" i="1" dirty="0" err="1" smtClean="0"/>
              <a:t>textCapWords</a:t>
            </a:r>
            <a:r>
              <a:rPr lang="en-US" b="1" i="1" dirty="0" smtClean="0"/>
              <a:t>-</a:t>
            </a:r>
            <a:r>
              <a:rPr lang="en-US" dirty="0" smtClean="0"/>
              <a:t> displays normal text keyboard that capitalizes every word.</a:t>
            </a:r>
          </a:p>
          <a:p>
            <a:pPr lvl="1"/>
            <a:r>
              <a:rPr lang="en-US" b="1" i="1" dirty="0" err="1" smtClean="0"/>
              <a:t>textAutoCorrect</a:t>
            </a:r>
            <a:r>
              <a:rPr lang="en-US" b="1" i="1" dirty="0" smtClean="0"/>
              <a:t>-</a:t>
            </a:r>
            <a:r>
              <a:rPr lang="en-US" dirty="0" smtClean="0"/>
              <a:t> displays normal text keyboard that corrects commonly misspelled words</a:t>
            </a:r>
          </a:p>
          <a:p>
            <a:pPr lvl="1"/>
            <a:r>
              <a:rPr lang="en-US" b="1" i="1" dirty="0" err="1" smtClean="0"/>
              <a:t>textPassword</a:t>
            </a:r>
            <a:r>
              <a:rPr lang="en-US" b="1" i="1" dirty="0" smtClean="0"/>
              <a:t>-</a:t>
            </a:r>
            <a:r>
              <a:rPr lang="en-US" dirty="0" smtClean="0"/>
              <a:t> displays normal text keyboard but the characters entered turn into dots.</a:t>
            </a:r>
          </a:p>
          <a:p>
            <a:pPr lvl="1"/>
            <a:r>
              <a:rPr lang="en-US" b="1" i="1" dirty="0" err="1" smtClean="0"/>
              <a:t>textMultiLine</a:t>
            </a:r>
            <a:r>
              <a:rPr lang="en-US" b="1" i="1" dirty="0" smtClean="0"/>
              <a:t>-</a:t>
            </a:r>
            <a:r>
              <a:rPr lang="en-US" dirty="0" smtClean="0"/>
              <a:t> displays normal text keyboard that allow users to input long strings of text that include line breaks.(carriage return)</a:t>
            </a:r>
          </a:p>
          <a:p>
            <a:r>
              <a:rPr lang="en-US" i="1" dirty="0" err="1" smtClean="0"/>
              <a:t>android:imeOptions</a:t>
            </a:r>
            <a:r>
              <a:rPr lang="en-US" i="1" dirty="0" smtClean="0"/>
              <a:t> </a:t>
            </a:r>
            <a:r>
              <a:rPr lang="en-US" dirty="0" smtClean="0"/>
              <a:t>attribute allows you to specify an action for the </a:t>
            </a:r>
            <a:r>
              <a:rPr lang="en-US" dirty="0" err="1" smtClean="0"/>
              <a:t>EditText</a:t>
            </a:r>
            <a:r>
              <a:rPr lang="en-US" dirty="0" smtClean="0"/>
              <a:t>. Such as Search or Send. </a:t>
            </a:r>
          </a:p>
          <a:p>
            <a:r>
              <a:rPr lang="en-US" dirty="0" smtClean="0"/>
              <a:t>Example: </a:t>
            </a:r>
            <a:r>
              <a:rPr lang="en-US" i="1" dirty="0" err="1" smtClean="0"/>
              <a:t>android:imeOptions</a:t>
            </a:r>
            <a:r>
              <a:rPr lang="en-US" i="1" dirty="0" smtClean="0"/>
              <a:t>=”</a:t>
            </a:r>
            <a:r>
              <a:rPr lang="en-US" i="1" dirty="0" err="1" smtClean="0"/>
              <a:t>actionSend</a:t>
            </a:r>
            <a:r>
              <a:rPr lang="en-US" i="1" dirty="0" smtClean="0"/>
              <a:t>”</a:t>
            </a:r>
            <a:r>
              <a:rPr lang="en-US" dirty="0" smtClean="0"/>
              <a:t> </a:t>
            </a:r>
          </a:p>
          <a:p>
            <a:endParaRPr lang="en-US" sz="28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534400" cy="381000"/>
          </a:xfrm>
        </p:spPr>
        <p:txBody>
          <a:bodyPr>
            <a:noAutofit/>
          </a:bodyPr>
          <a:lstStyle/>
          <a:p>
            <a:r>
              <a:rPr lang="en-US" sz="2800" b="1" dirty="0" smtClean="0"/>
              <a:t>Listening to keyboard action</a:t>
            </a:r>
            <a:endParaRPr lang="en-US" sz="2800" b="1" dirty="0"/>
          </a:p>
        </p:txBody>
      </p:sp>
      <p:sp>
        <p:nvSpPr>
          <p:cNvPr id="3" name="Content Placeholder 2"/>
          <p:cNvSpPr>
            <a:spLocks noGrp="1"/>
          </p:cNvSpPr>
          <p:nvPr>
            <p:ph sz="quarter" idx="1"/>
          </p:nvPr>
        </p:nvSpPr>
        <p:spPr>
          <a:xfrm>
            <a:off x="152400" y="457200"/>
            <a:ext cx="8763000" cy="6096000"/>
          </a:xfrm>
        </p:spPr>
        <p:txBody>
          <a:bodyPr>
            <a:normAutofit fontScale="92500" lnSpcReduction="20000"/>
          </a:bodyPr>
          <a:lstStyle/>
          <a:p>
            <a:r>
              <a:rPr lang="en-US" dirty="0" smtClean="0"/>
              <a:t>listen for a specific action event(for example </a:t>
            </a:r>
            <a:r>
              <a:rPr lang="en-US" dirty="0" err="1" smtClean="0"/>
              <a:t>actionSend</a:t>
            </a:r>
            <a:r>
              <a:rPr lang="en-US" dirty="0" smtClean="0"/>
              <a:t>) using an </a:t>
            </a:r>
            <a:r>
              <a:rPr lang="en-US" i="1" dirty="0" err="1" smtClean="0"/>
              <a:t>TextView.onEditorActionListener</a:t>
            </a:r>
            <a:endParaRPr lang="en-US" i="1" dirty="0" smtClean="0"/>
          </a:p>
          <a:p>
            <a:r>
              <a:rPr lang="en-US" i="1" dirty="0" err="1" smtClean="0"/>
              <a:t>TextView.onEditorActionListener</a:t>
            </a:r>
            <a:r>
              <a:rPr lang="en-US" i="1" dirty="0" smtClean="0"/>
              <a:t> </a:t>
            </a:r>
            <a:r>
              <a:rPr lang="en-US" dirty="0" smtClean="0"/>
              <a:t>interface provides a callback method called </a:t>
            </a:r>
            <a:r>
              <a:rPr lang="en-US" i="1" dirty="0" err="1" smtClean="0"/>
              <a:t>onEditorAction</a:t>
            </a:r>
            <a:r>
              <a:rPr lang="en-US" i="1" dirty="0" smtClean="0"/>
              <a:t>()</a:t>
            </a:r>
            <a:r>
              <a:rPr lang="en-US" dirty="0" smtClean="0"/>
              <a:t> that indicates the action type invoked with an action ID such as IME_ACTION_SEND or IME_ACTION_SEARCH</a:t>
            </a:r>
          </a:p>
          <a:p>
            <a:r>
              <a:rPr lang="en-US" dirty="0" smtClean="0"/>
              <a:t>Example:</a:t>
            </a:r>
          </a:p>
          <a:p>
            <a:pPr lvl="1">
              <a:buNone/>
            </a:pPr>
            <a:r>
              <a:rPr lang="en-US" b="1" dirty="0" err="1" smtClean="0">
                <a:latin typeface="Calibri" pitchFamily="34" charset="0"/>
                <a:cs typeface="Calibri" pitchFamily="34" charset="0"/>
              </a:rPr>
              <a:t>EditText</a:t>
            </a:r>
            <a:r>
              <a:rPr lang="en-US" b="1" dirty="0" smtClean="0">
                <a:latin typeface="Calibri" pitchFamily="34" charset="0"/>
                <a:cs typeface="Calibri" pitchFamily="34" charset="0"/>
              </a:rPr>
              <a:t> </a:t>
            </a:r>
            <a:r>
              <a:rPr lang="en-US" b="1" dirty="0" err="1" smtClean="0">
                <a:latin typeface="Calibri" pitchFamily="34" charset="0"/>
                <a:cs typeface="Calibri" pitchFamily="34" charset="0"/>
              </a:rPr>
              <a:t>editText</a:t>
            </a:r>
            <a:r>
              <a:rPr lang="en-US" b="1" dirty="0" smtClean="0">
                <a:latin typeface="Calibri" pitchFamily="34" charset="0"/>
                <a:cs typeface="Calibri" pitchFamily="34" charset="0"/>
              </a:rPr>
              <a:t>= (</a:t>
            </a:r>
            <a:r>
              <a:rPr lang="en-US" b="1" dirty="0" err="1" smtClean="0">
                <a:latin typeface="Calibri" pitchFamily="34" charset="0"/>
                <a:cs typeface="Calibri" pitchFamily="34" charset="0"/>
              </a:rPr>
              <a:t>EditText</a:t>
            </a:r>
            <a:r>
              <a:rPr lang="en-US" b="1" dirty="0" smtClean="0">
                <a:latin typeface="Calibri" pitchFamily="34" charset="0"/>
                <a:cs typeface="Calibri" pitchFamily="34" charset="0"/>
              </a:rPr>
              <a:t>) </a:t>
            </a:r>
            <a:r>
              <a:rPr lang="en-US" b="1" dirty="0" err="1" smtClean="0">
                <a:latin typeface="Calibri" pitchFamily="34" charset="0"/>
                <a:cs typeface="Calibri" pitchFamily="34" charset="0"/>
              </a:rPr>
              <a:t>findViewById</a:t>
            </a:r>
            <a:r>
              <a:rPr lang="en-US" b="1" dirty="0" smtClean="0">
                <a:latin typeface="Calibri" pitchFamily="34" charset="0"/>
                <a:cs typeface="Calibri" pitchFamily="34" charset="0"/>
              </a:rPr>
              <a:t>(</a:t>
            </a:r>
            <a:r>
              <a:rPr lang="en-US" b="1" dirty="0" err="1" smtClean="0">
                <a:latin typeface="Calibri" pitchFamily="34" charset="0"/>
                <a:cs typeface="Calibri" pitchFamily="34" charset="0"/>
              </a:rPr>
              <a:t>R.id.search</a:t>
            </a:r>
            <a:r>
              <a:rPr lang="en-US" b="1" dirty="0" smtClean="0">
                <a:latin typeface="Calibri" pitchFamily="34" charset="0"/>
                <a:cs typeface="Calibri" pitchFamily="34" charset="0"/>
              </a:rPr>
              <a:t>);</a:t>
            </a:r>
            <a:endParaRPr lang="en-US" dirty="0" smtClean="0">
              <a:latin typeface="Calibri" pitchFamily="34" charset="0"/>
              <a:cs typeface="Calibri" pitchFamily="34" charset="0"/>
            </a:endParaRPr>
          </a:p>
          <a:p>
            <a:pPr lvl="1">
              <a:buNone/>
            </a:pPr>
            <a:r>
              <a:rPr lang="en-US" b="1" dirty="0" smtClean="0">
                <a:latin typeface="Calibri" pitchFamily="34" charset="0"/>
                <a:cs typeface="Calibri" pitchFamily="34" charset="0"/>
              </a:rPr>
              <a:t> </a:t>
            </a:r>
            <a:r>
              <a:rPr lang="en-US" b="1" dirty="0" err="1" smtClean="0">
                <a:latin typeface="Calibri" pitchFamily="34" charset="0"/>
                <a:cs typeface="Calibri" pitchFamily="34" charset="0"/>
              </a:rPr>
              <a:t>editText.setOnEditorActionListener</a:t>
            </a:r>
            <a:r>
              <a:rPr lang="en-US" b="1" dirty="0" smtClean="0">
                <a:latin typeface="Calibri" pitchFamily="34" charset="0"/>
                <a:cs typeface="Calibri" pitchFamily="34" charset="0"/>
              </a:rPr>
              <a:t>(new </a:t>
            </a:r>
            <a:r>
              <a:rPr lang="en-US" b="1" dirty="0" err="1" smtClean="0">
                <a:latin typeface="Calibri" pitchFamily="34" charset="0"/>
                <a:cs typeface="Calibri" pitchFamily="34" charset="0"/>
              </a:rPr>
              <a:t>OnEditorActionListener</a:t>
            </a:r>
            <a:r>
              <a:rPr lang="en-US" b="1" dirty="0" smtClean="0">
                <a:latin typeface="Calibri" pitchFamily="34" charset="0"/>
                <a:cs typeface="Calibri" pitchFamily="34" charset="0"/>
              </a:rPr>
              <a:t>(){</a:t>
            </a:r>
            <a:endParaRPr lang="en-US" dirty="0" smtClean="0">
              <a:latin typeface="Calibri" pitchFamily="34" charset="0"/>
              <a:cs typeface="Calibri" pitchFamily="34" charset="0"/>
            </a:endParaRPr>
          </a:p>
          <a:p>
            <a:pPr lvl="1">
              <a:buNone/>
            </a:pPr>
            <a:r>
              <a:rPr lang="en-US" dirty="0" smtClean="0">
                <a:latin typeface="Calibri" pitchFamily="34" charset="0"/>
                <a:cs typeface="Calibri" pitchFamily="34" charset="0"/>
              </a:rPr>
              <a:t>     @Override</a:t>
            </a:r>
          </a:p>
          <a:p>
            <a:pPr lvl="1">
              <a:buNone/>
            </a:pPr>
            <a:r>
              <a:rPr lang="en-US" dirty="0" smtClean="0">
                <a:latin typeface="Calibri" pitchFamily="34" charset="0"/>
                <a:cs typeface="Calibri" pitchFamily="34" charset="0"/>
              </a:rPr>
              <a:t>    </a:t>
            </a:r>
            <a:r>
              <a:rPr lang="en-US" b="1" dirty="0" smtClean="0">
                <a:latin typeface="Calibri" pitchFamily="34" charset="0"/>
                <a:cs typeface="Calibri" pitchFamily="34" charset="0"/>
              </a:rPr>
              <a:t>Public </a:t>
            </a:r>
            <a:r>
              <a:rPr lang="en-US" b="1" dirty="0" err="1" smtClean="0">
                <a:latin typeface="Calibri" pitchFamily="34" charset="0"/>
                <a:cs typeface="Calibri" pitchFamily="34" charset="0"/>
              </a:rPr>
              <a:t>boolean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onEditorAction</a:t>
            </a:r>
            <a:r>
              <a:rPr lang="en-US" dirty="0" smtClean="0">
                <a:latin typeface="Calibri" pitchFamily="34" charset="0"/>
                <a:cs typeface="Calibri" pitchFamily="34" charset="0"/>
              </a:rPr>
              <a:t>(</a:t>
            </a:r>
            <a:r>
              <a:rPr lang="en-US" dirty="0" err="1" smtClean="0">
                <a:latin typeface="Calibri" pitchFamily="34" charset="0"/>
                <a:cs typeface="Calibri" pitchFamily="34" charset="0"/>
              </a:rPr>
              <a:t>TextView</a:t>
            </a:r>
            <a:r>
              <a:rPr lang="en-US" dirty="0" smtClean="0">
                <a:latin typeface="Calibri" pitchFamily="34" charset="0"/>
                <a:cs typeface="Calibri" pitchFamily="34" charset="0"/>
              </a:rPr>
              <a:t> </a:t>
            </a:r>
            <a:r>
              <a:rPr lang="en-US" dirty="0" err="1" smtClean="0">
                <a:latin typeface="Calibri" pitchFamily="34" charset="0"/>
                <a:cs typeface="Calibri" pitchFamily="34" charset="0"/>
              </a:rPr>
              <a:t>v,int</a:t>
            </a:r>
            <a:r>
              <a:rPr lang="en-US" dirty="0" smtClean="0">
                <a:latin typeface="Calibri" pitchFamily="34" charset="0"/>
                <a:cs typeface="Calibri" pitchFamily="34" charset="0"/>
              </a:rPr>
              <a:t> </a:t>
            </a:r>
            <a:r>
              <a:rPr lang="en-US" dirty="0" err="1" smtClean="0">
                <a:latin typeface="Calibri" pitchFamily="34" charset="0"/>
                <a:cs typeface="Calibri" pitchFamily="34" charset="0"/>
              </a:rPr>
              <a:t>actionId</a:t>
            </a:r>
            <a:r>
              <a:rPr lang="en-US" dirty="0" smtClean="0">
                <a:latin typeface="Calibri" pitchFamily="34" charset="0"/>
                <a:cs typeface="Calibri" pitchFamily="34" charset="0"/>
              </a:rPr>
              <a:t>, </a:t>
            </a:r>
            <a:r>
              <a:rPr lang="en-US" dirty="0" err="1" smtClean="0">
                <a:latin typeface="Calibri" pitchFamily="34" charset="0"/>
                <a:cs typeface="Calibri" pitchFamily="34" charset="0"/>
              </a:rPr>
              <a:t>KeyEvent</a:t>
            </a:r>
            <a:r>
              <a:rPr lang="en-US" dirty="0" smtClean="0">
                <a:latin typeface="Calibri" pitchFamily="34" charset="0"/>
                <a:cs typeface="Calibri" pitchFamily="34" charset="0"/>
              </a:rPr>
              <a:t> event){</a:t>
            </a:r>
          </a:p>
          <a:p>
            <a:pPr lvl="1">
              <a:buNone/>
            </a:pPr>
            <a:r>
              <a:rPr lang="en-US" dirty="0" smtClean="0">
                <a:latin typeface="Calibri" pitchFamily="34" charset="0"/>
                <a:cs typeface="Calibri" pitchFamily="34" charset="0"/>
              </a:rPr>
              <a:t>	</a:t>
            </a:r>
            <a:r>
              <a:rPr lang="en-US" dirty="0" err="1" smtClean="0">
                <a:latin typeface="Calibri" pitchFamily="34" charset="0"/>
                <a:cs typeface="Calibri" pitchFamily="34" charset="0"/>
              </a:rPr>
              <a:t>boolean</a:t>
            </a:r>
            <a:r>
              <a:rPr lang="en-US" dirty="0" smtClean="0">
                <a:latin typeface="Calibri" pitchFamily="34" charset="0"/>
                <a:cs typeface="Calibri" pitchFamily="34" charset="0"/>
              </a:rPr>
              <a:t> handled=false;</a:t>
            </a:r>
          </a:p>
          <a:p>
            <a:pPr lvl="1">
              <a:buNone/>
            </a:pPr>
            <a:r>
              <a:rPr lang="en-US" dirty="0" smtClean="0">
                <a:latin typeface="Calibri" pitchFamily="34" charset="0"/>
                <a:cs typeface="Calibri" pitchFamily="34" charset="0"/>
              </a:rPr>
              <a:t>	if(</a:t>
            </a:r>
            <a:r>
              <a:rPr lang="en-US" dirty="0" err="1" smtClean="0">
                <a:latin typeface="Calibri" pitchFamily="34" charset="0"/>
                <a:cs typeface="Calibri" pitchFamily="34" charset="0"/>
              </a:rPr>
              <a:t>actionId</a:t>
            </a:r>
            <a:r>
              <a:rPr lang="en-US" dirty="0" smtClean="0">
                <a:latin typeface="Calibri" pitchFamily="34" charset="0"/>
                <a:cs typeface="Calibri" pitchFamily="34" charset="0"/>
              </a:rPr>
              <a:t>==</a:t>
            </a:r>
            <a:r>
              <a:rPr lang="en-US" dirty="0" err="1" smtClean="0">
                <a:latin typeface="Calibri" pitchFamily="34" charset="0"/>
                <a:cs typeface="Calibri" pitchFamily="34" charset="0"/>
              </a:rPr>
              <a:t>EditorInfo.IME_ACTION_SEND</a:t>
            </a:r>
            <a:r>
              <a:rPr lang="en-US" dirty="0" smtClean="0">
                <a:latin typeface="Calibri" pitchFamily="34" charset="0"/>
                <a:cs typeface="Calibri" pitchFamily="34" charset="0"/>
              </a:rPr>
              <a:t>){</a:t>
            </a:r>
          </a:p>
          <a:p>
            <a:pPr lvl="1">
              <a:buNone/>
            </a:pPr>
            <a:r>
              <a:rPr lang="en-US" dirty="0" smtClean="0">
                <a:latin typeface="Calibri" pitchFamily="34" charset="0"/>
                <a:cs typeface="Calibri" pitchFamily="34" charset="0"/>
              </a:rPr>
              <a:t>	  </a:t>
            </a:r>
            <a:r>
              <a:rPr lang="en-US" dirty="0" err="1" smtClean="0">
                <a:latin typeface="Calibri" pitchFamily="34" charset="0"/>
                <a:cs typeface="Calibri" pitchFamily="34" charset="0"/>
              </a:rPr>
              <a:t>sendMessage</a:t>
            </a:r>
            <a:r>
              <a:rPr lang="en-US" dirty="0" smtClean="0">
                <a:latin typeface="Calibri" pitchFamily="34" charset="0"/>
                <a:cs typeface="Calibri" pitchFamily="34" charset="0"/>
              </a:rPr>
              <a:t>();</a:t>
            </a:r>
          </a:p>
          <a:p>
            <a:pPr lvl="1">
              <a:buNone/>
            </a:pPr>
            <a:r>
              <a:rPr lang="en-US" dirty="0" smtClean="0">
                <a:latin typeface="Calibri" pitchFamily="34" charset="0"/>
                <a:cs typeface="Calibri" pitchFamily="34" charset="0"/>
              </a:rPr>
              <a:t>	  handled=true;</a:t>
            </a:r>
          </a:p>
          <a:p>
            <a:pPr lvl="1">
              <a:buNone/>
            </a:pPr>
            <a:r>
              <a:rPr lang="en-US" dirty="0" smtClean="0">
                <a:latin typeface="Calibri" pitchFamily="34" charset="0"/>
                <a:cs typeface="Calibri" pitchFamily="34" charset="0"/>
              </a:rPr>
              <a:t>      }</a:t>
            </a:r>
          </a:p>
          <a:p>
            <a:pPr lvl="1">
              <a:buNone/>
            </a:pPr>
            <a:r>
              <a:rPr lang="en-US" dirty="0" smtClean="0">
                <a:latin typeface="Calibri" pitchFamily="34" charset="0"/>
                <a:cs typeface="Calibri" pitchFamily="34" charset="0"/>
              </a:rPr>
              <a:t>        </a:t>
            </a:r>
            <a:r>
              <a:rPr lang="en-US" b="1" dirty="0" smtClean="0">
                <a:latin typeface="Calibri" pitchFamily="34" charset="0"/>
                <a:cs typeface="Calibri" pitchFamily="34" charset="0"/>
              </a:rPr>
              <a:t>return handled;</a:t>
            </a:r>
            <a:endParaRPr lang="en-US" dirty="0" smtClean="0">
              <a:latin typeface="Calibri" pitchFamily="34" charset="0"/>
              <a:cs typeface="Calibri" pitchFamily="34" charset="0"/>
            </a:endParaRPr>
          </a:p>
          <a:p>
            <a:pPr lvl="1">
              <a:buNone/>
            </a:pPr>
            <a:r>
              <a:rPr lang="en-US" dirty="0" smtClean="0">
                <a:latin typeface="Calibri" pitchFamily="34" charset="0"/>
                <a:cs typeface="Calibri" pitchFamily="34" charset="0"/>
              </a:rPr>
              <a:t>  } });</a:t>
            </a:r>
          </a:p>
          <a:p>
            <a:pPr>
              <a:buNone/>
            </a:pPr>
            <a:endParaRPr lang="en-US" dirty="0" smtClean="0"/>
          </a:p>
          <a:p>
            <a:endParaRPr lang="en-US" dirty="0" smtClean="0"/>
          </a:p>
          <a:p>
            <a:endParaRPr lang="en-US" sz="28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534400" cy="381000"/>
          </a:xfrm>
        </p:spPr>
        <p:txBody>
          <a:bodyPr>
            <a:noAutofit/>
          </a:bodyPr>
          <a:lstStyle/>
          <a:p>
            <a:r>
              <a:rPr lang="en-US" sz="2800" b="1" dirty="0" err="1" smtClean="0"/>
              <a:t>AutoCompleteTextView</a:t>
            </a:r>
            <a:endParaRPr lang="en-US" sz="2800" b="1" dirty="0"/>
          </a:p>
        </p:txBody>
      </p:sp>
      <p:sp>
        <p:nvSpPr>
          <p:cNvPr id="3" name="Content Placeholder 2"/>
          <p:cNvSpPr>
            <a:spLocks noGrp="1"/>
          </p:cNvSpPr>
          <p:nvPr>
            <p:ph sz="quarter" idx="1"/>
          </p:nvPr>
        </p:nvSpPr>
        <p:spPr>
          <a:xfrm>
            <a:off x="152400" y="457200"/>
            <a:ext cx="8763000" cy="6096000"/>
          </a:xfrm>
        </p:spPr>
        <p:txBody>
          <a:bodyPr>
            <a:normAutofit fontScale="92500" lnSpcReduction="10000"/>
          </a:bodyPr>
          <a:lstStyle/>
          <a:p>
            <a:r>
              <a:rPr lang="en-US" dirty="0" smtClean="0"/>
              <a:t>is a view that is similar to </a:t>
            </a:r>
            <a:r>
              <a:rPr lang="en-US" dirty="0" err="1" smtClean="0"/>
              <a:t>EditText</a:t>
            </a:r>
            <a:r>
              <a:rPr lang="en-US" dirty="0" smtClean="0"/>
              <a:t>, except that it shows a list of completion suggestions automatically while the user is typing (in dropdown form)</a:t>
            </a:r>
          </a:p>
          <a:p>
            <a:pPr lvl="0"/>
            <a:r>
              <a:rPr lang="en-US" dirty="0" smtClean="0"/>
              <a:t>Create </a:t>
            </a:r>
            <a:r>
              <a:rPr lang="en-US" dirty="0" err="1" smtClean="0"/>
              <a:t>AutoCompleteTextView</a:t>
            </a:r>
            <a:r>
              <a:rPr lang="en-US" dirty="0" smtClean="0"/>
              <a:t> in the xml</a:t>
            </a:r>
          </a:p>
          <a:p>
            <a:pPr>
              <a:buNone/>
            </a:pPr>
            <a:r>
              <a:rPr lang="en-US" dirty="0" smtClean="0"/>
              <a:t>   &lt;</a:t>
            </a:r>
            <a:r>
              <a:rPr lang="en-US" dirty="0" err="1" smtClean="0"/>
              <a:t>AutoCompleteTextView</a:t>
            </a:r>
            <a:endParaRPr lang="en-US" dirty="0" smtClean="0"/>
          </a:p>
          <a:p>
            <a:pPr>
              <a:buNone/>
            </a:pPr>
            <a:r>
              <a:rPr lang="en-US" dirty="0" smtClean="0"/>
              <a:t>        </a:t>
            </a:r>
            <a:r>
              <a:rPr lang="en-US" dirty="0" err="1" smtClean="0"/>
              <a:t>android:layout_width</a:t>
            </a:r>
            <a:r>
              <a:rPr lang="en-US" dirty="0" smtClean="0"/>
              <a:t>=</a:t>
            </a:r>
            <a:r>
              <a:rPr lang="en-US" i="1" dirty="0" smtClean="0"/>
              <a:t>"</a:t>
            </a:r>
            <a:r>
              <a:rPr lang="en-US" i="1" dirty="0" err="1" smtClean="0"/>
              <a:t>match_parent</a:t>
            </a:r>
            <a:r>
              <a:rPr lang="en-US" i="1" dirty="0" smtClean="0"/>
              <a:t> "</a:t>
            </a:r>
            <a:endParaRPr lang="en-US" dirty="0" smtClean="0"/>
          </a:p>
          <a:p>
            <a:pPr>
              <a:buNone/>
            </a:pPr>
            <a:r>
              <a:rPr lang="en-US" dirty="0" smtClean="0"/>
              <a:t>        </a:t>
            </a:r>
            <a:r>
              <a:rPr lang="en-US" dirty="0" err="1" smtClean="0"/>
              <a:t>android:layout_height</a:t>
            </a:r>
            <a:r>
              <a:rPr lang="en-US" dirty="0" smtClean="0"/>
              <a:t>=</a:t>
            </a:r>
            <a:r>
              <a:rPr lang="en-US" i="1" dirty="0" smtClean="0"/>
              <a:t>"</a:t>
            </a:r>
            <a:r>
              <a:rPr lang="en-US" i="1" dirty="0" err="1" smtClean="0"/>
              <a:t>wrap_content</a:t>
            </a:r>
            <a:r>
              <a:rPr lang="en-US" i="1" dirty="0" smtClean="0"/>
              <a:t>"</a:t>
            </a:r>
            <a:endParaRPr lang="en-US" dirty="0" smtClean="0"/>
          </a:p>
          <a:p>
            <a:pPr>
              <a:buNone/>
            </a:pPr>
            <a:r>
              <a:rPr lang="en-US" dirty="0" smtClean="0"/>
              <a:t>        </a:t>
            </a:r>
            <a:r>
              <a:rPr lang="en-US" dirty="0" err="1" smtClean="0"/>
              <a:t>android:id</a:t>
            </a:r>
            <a:r>
              <a:rPr lang="en-US" dirty="0" smtClean="0"/>
              <a:t>=</a:t>
            </a:r>
            <a:r>
              <a:rPr lang="en-US" i="1" dirty="0" smtClean="0"/>
              <a:t>"@+id/</a:t>
            </a:r>
            <a:r>
              <a:rPr lang="en-US" i="1" dirty="0" err="1" smtClean="0"/>
              <a:t>course_list</a:t>
            </a:r>
            <a:r>
              <a:rPr lang="en-US" i="1" dirty="0" smtClean="0"/>
              <a:t>"</a:t>
            </a:r>
            <a:endParaRPr lang="en-US" dirty="0" smtClean="0"/>
          </a:p>
          <a:p>
            <a:pPr>
              <a:buNone/>
            </a:pPr>
            <a:r>
              <a:rPr lang="en-US" dirty="0" smtClean="0"/>
              <a:t>   /&gt;</a:t>
            </a:r>
          </a:p>
          <a:p>
            <a:pPr lvl="0"/>
            <a:r>
              <a:rPr lang="en-US" dirty="0" smtClean="0"/>
              <a:t>Create the list in res/values/string.xml</a:t>
            </a:r>
          </a:p>
          <a:p>
            <a:pPr lvl="0">
              <a:buNone/>
            </a:pPr>
            <a:r>
              <a:rPr lang="en-US" dirty="0" smtClean="0"/>
              <a:t>&lt;</a:t>
            </a:r>
            <a:r>
              <a:rPr lang="en-US" b="1" dirty="0" smtClean="0"/>
              <a:t>resources</a:t>
            </a:r>
            <a:r>
              <a:rPr lang="en-US" dirty="0" smtClean="0"/>
              <a:t>&gt;</a:t>
            </a:r>
            <a:br>
              <a:rPr lang="en-US" dirty="0" smtClean="0"/>
            </a:br>
            <a:r>
              <a:rPr lang="en-US" dirty="0" smtClean="0"/>
              <a:t>    &lt;</a:t>
            </a:r>
            <a:r>
              <a:rPr lang="en-US" b="1" dirty="0" smtClean="0"/>
              <a:t>string-array name="</a:t>
            </a:r>
            <a:r>
              <a:rPr lang="en-US" b="1" dirty="0" err="1" smtClean="0"/>
              <a:t>course_array</a:t>
            </a:r>
            <a:r>
              <a:rPr lang="en-US" b="1" dirty="0" smtClean="0"/>
              <a:t>"</a:t>
            </a:r>
            <a:r>
              <a:rPr lang="en-US" dirty="0" smtClean="0"/>
              <a:t>&gt;</a:t>
            </a:r>
            <a:br>
              <a:rPr lang="en-US" dirty="0" smtClean="0"/>
            </a:br>
            <a:r>
              <a:rPr lang="en-US" dirty="0" smtClean="0"/>
              <a:t>        &lt;</a:t>
            </a:r>
            <a:r>
              <a:rPr lang="en-US" b="1" dirty="0" smtClean="0"/>
              <a:t>item</a:t>
            </a:r>
            <a:r>
              <a:rPr lang="en-US" dirty="0" smtClean="0"/>
              <a:t>&gt;OOP in Java&lt;/</a:t>
            </a:r>
            <a:r>
              <a:rPr lang="en-US" b="1" dirty="0" smtClean="0"/>
              <a:t>item</a:t>
            </a:r>
            <a:r>
              <a:rPr lang="en-US" dirty="0" smtClean="0"/>
              <a:t>&gt;</a:t>
            </a:r>
            <a:br>
              <a:rPr lang="en-US" dirty="0" smtClean="0"/>
            </a:br>
            <a:r>
              <a:rPr lang="en-US" dirty="0" smtClean="0"/>
              <a:t>        &lt;</a:t>
            </a:r>
            <a:r>
              <a:rPr lang="en-US" b="1" dirty="0" smtClean="0"/>
              <a:t>item</a:t>
            </a:r>
            <a:r>
              <a:rPr lang="en-US" dirty="0" smtClean="0"/>
              <a:t>&gt;Data Structures in Java&lt;/</a:t>
            </a:r>
            <a:r>
              <a:rPr lang="en-US" b="1" dirty="0" smtClean="0"/>
              <a:t>item</a:t>
            </a:r>
            <a:r>
              <a:rPr lang="en-US" dirty="0" smtClean="0"/>
              <a:t>&gt;</a:t>
            </a:r>
            <a:br>
              <a:rPr lang="en-US" dirty="0" smtClean="0"/>
            </a:br>
            <a:r>
              <a:rPr lang="en-US" dirty="0" smtClean="0"/>
              <a:t>        &lt;</a:t>
            </a:r>
            <a:r>
              <a:rPr lang="en-US" b="1" dirty="0" smtClean="0"/>
              <a:t>item</a:t>
            </a:r>
            <a:r>
              <a:rPr lang="en-US" dirty="0" smtClean="0"/>
              <a:t>&gt;Advanced </a:t>
            </a:r>
            <a:r>
              <a:rPr lang="en-US" dirty="0" err="1" smtClean="0"/>
              <a:t>Progarmming</a:t>
            </a:r>
            <a:r>
              <a:rPr lang="en-US" dirty="0" smtClean="0"/>
              <a:t> using Java&lt;/</a:t>
            </a:r>
            <a:r>
              <a:rPr lang="en-US" b="1" dirty="0" smtClean="0"/>
              <a:t>item</a:t>
            </a:r>
            <a:r>
              <a:rPr lang="en-US" dirty="0" smtClean="0"/>
              <a:t>&gt;</a:t>
            </a:r>
            <a:br>
              <a:rPr lang="en-US" dirty="0" smtClean="0"/>
            </a:br>
            <a:r>
              <a:rPr lang="en-US" dirty="0" smtClean="0"/>
              <a:t>    &lt;/</a:t>
            </a:r>
            <a:r>
              <a:rPr lang="en-US" b="1" dirty="0" smtClean="0"/>
              <a:t>string-array</a:t>
            </a:r>
            <a:r>
              <a:rPr lang="en-US" dirty="0" smtClean="0"/>
              <a:t>&gt;</a:t>
            </a:r>
            <a:br>
              <a:rPr lang="en-US" dirty="0" smtClean="0"/>
            </a:br>
            <a:r>
              <a:rPr lang="en-US" dirty="0" smtClean="0"/>
              <a:t>&lt;/</a:t>
            </a:r>
            <a:r>
              <a:rPr lang="en-US" b="1" dirty="0" smtClean="0"/>
              <a:t>resources</a:t>
            </a:r>
            <a:r>
              <a:rPr lang="en-US" dirty="0" smtClean="0"/>
              <a:t>&gt;</a:t>
            </a:r>
          </a:p>
          <a:p>
            <a:endParaRPr lang="en-US" dirty="0" smtClean="0"/>
          </a:p>
          <a:p>
            <a:endParaRPr lang="en-US" dirty="0" smtClean="0"/>
          </a:p>
          <a:p>
            <a:endParaRPr lang="en-US" sz="28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457200"/>
            <a:ext cx="8915400" cy="6096000"/>
          </a:xfrm>
        </p:spPr>
        <p:txBody>
          <a:bodyPr>
            <a:normAutofit/>
          </a:bodyPr>
          <a:lstStyle/>
          <a:p>
            <a:pPr lvl="0"/>
            <a:r>
              <a:rPr lang="en-US" sz="3200" dirty="0" smtClean="0"/>
              <a:t>Get the reference of </a:t>
            </a:r>
            <a:r>
              <a:rPr lang="en-US" sz="3200" dirty="0" err="1" smtClean="0"/>
              <a:t>AutoCompleteTextView</a:t>
            </a:r>
            <a:r>
              <a:rPr lang="en-US" sz="3200" dirty="0" smtClean="0"/>
              <a:t> in java class</a:t>
            </a:r>
          </a:p>
          <a:p>
            <a:pPr>
              <a:buNone/>
            </a:pPr>
            <a:r>
              <a:rPr lang="en-US" sz="2400" dirty="0" err="1" smtClean="0">
                <a:latin typeface="Courier New" pitchFamily="49" charset="0"/>
                <a:cs typeface="Courier New" pitchFamily="49" charset="0"/>
              </a:rPr>
              <a:t>AutoCompleteTextView</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textView</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AutoCompleteTextView</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findViewById</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R.id.course_list</a:t>
            </a:r>
            <a:r>
              <a:rPr lang="en-US" sz="2400" dirty="0" smtClean="0">
                <a:latin typeface="Courier New" pitchFamily="49" charset="0"/>
                <a:cs typeface="Courier New" pitchFamily="49" charset="0"/>
              </a:rPr>
              <a:t>);</a:t>
            </a:r>
          </a:p>
          <a:p>
            <a:pPr>
              <a:buNone/>
            </a:pPr>
            <a:r>
              <a:rPr lang="en-US" sz="2400" dirty="0" smtClean="0">
                <a:latin typeface="Courier New" pitchFamily="49" charset="0"/>
                <a:cs typeface="Courier New" pitchFamily="49" charset="0"/>
              </a:rPr>
              <a:t>String[] courses =</a:t>
            </a:r>
            <a:r>
              <a:rPr lang="en-US" sz="2400" dirty="0" err="1" smtClean="0">
                <a:latin typeface="Courier New" pitchFamily="49" charset="0"/>
                <a:cs typeface="Courier New" pitchFamily="49" charset="0"/>
              </a:rPr>
              <a:t>getResources</a:t>
            </a:r>
            <a:r>
              <a:rPr lang="en-US" sz="2400" dirty="0" smtClean="0">
                <a:latin typeface="Courier New" pitchFamily="49" charset="0"/>
                <a:cs typeface="Courier New" pitchFamily="49" charset="0"/>
              </a:rPr>
              <a:t>().getStringArray(</a:t>
            </a:r>
            <a:r>
              <a:rPr lang="en-US" sz="2400" dirty="0" err="1" smtClean="0">
                <a:latin typeface="Courier New" pitchFamily="49" charset="0"/>
                <a:cs typeface="Courier New" pitchFamily="49" charset="0"/>
              </a:rPr>
              <a:t>R.array.courses_array</a:t>
            </a:r>
            <a:r>
              <a:rPr lang="en-US" sz="2400" dirty="0" smtClean="0">
                <a:latin typeface="Courier New" pitchFamily="49" charset="0"/>
                <a:cs typeface="Courier New" pitchFamily="49" charset="0"/>
              </a:rPr>
              <a:t>);</a:t>
            </a:r>
          </a:p>
          <a:p>
            <a:pPr>
              <a:buNone/>
            </a:pPr>
            <a:r>
              <a:rPr lang="en-US" sz="2400" dirty="0" smtClean="0">
                <a:latin typeface="Courier New" pitchFamily="49" charset="0"/>
                <a:cs typeface="Courier New" pitchFamily="49" charset="0"/>
              </a:rPr>
              <a:t>ArrayAdapter&lt;String&gt; adapter=new ArrayAdapter&lt;String&gt;(this, android.R.layout.simple_list_item_1,courses);</a:t>
            </a:r>
          </a:p>
          <a:p>
            <a:pPr>
              <a:buNone/>
            </a:pPr>
            <a:r>
              <a:rPr lang="en-US" sz="2400" dirty="0" err="1" smtClean="0">
                <a:latin typeface="Courier New" pitchFamily="49" charset="0"/>
                <a:cs typeface="Courier New" pitchFamily="49" charset="0"/>
              </a:rPr>
              <a:t>textView.setThreshold</a:t>
            </a:r>
            <a:r>
              <a:rPr lang="en-US" sz="2400" smtClean="0">
                <a:latin typeface="Courier New" pitchFamily="49" charset="0"/>
                <a:cs typeface="Courier New" pitchFamily="49" charset="0"/>
              </a:rPr>
              <a:t>(1);</a:t>
            </a:r>
            <a:endParaRPr lang="en-US" sz="2400" dirty="0" smtClean="0">
              <a:latin typeface="Courier New" pitchFamily="49" charset="0"/>
              <a:cs typeface="Courier New" pitchFamily="49" charset="0"/>
            </a:endParaRPr>
          </a:p>
          <a:p>
            <a:pPr>
              <a:buNone/>
            </a:pPr>
            <a:r>
              <a:rPr lang="en-US" sz="2400" dirty="0" err="1" smtClean="0">
                <a:latin typeface="Courier New" pitchFamily="49" charset="0"/>
                <a:cs typeface="Courier New" pitchFamily="49" charset="0"/>
              </a:rPr>
              <a:t>textView.setAdapter</a:t>
            </a:r>
            <a:r>
              <a:rPr lang="en-US" sz="2400" dirty="0" smtClean="0">
                <a:latin typeface="Courier New" pitchFamily="49" charset="0"/>
                <a:cs typeface="Courier New" pitchFamily="49" charset="0"/>
              </a:rPr>
              <a:t>(adapter);</a:t>
            </a:r>
          </a:p>
          <a:p>
            <a:pPr>
              <a:buNone/>
            </a:pPr>
            <a:endParaRPr lang="en-US" sz="3600" dirty="0" smtClean="0"/>
          </a:p>
          <a:p>
            <a:endParaRPr lang="en-US" dirty="0" smtClean="0"/>
          </a:p>
          <a:p>
            <a:endParaRPr lang="en-US" dirty="0" smtClean="0"/>
          </a:p>
          <a:p>
            <a:endParaRPr lang="en-US" sz="28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534400" cy="381000"/>
          </a:xfrm>
        </p:spPr>
        <p:txBody>
          <a:bodyPr>
            <a:noAutofit/>
          </a:bodyPr>
          <a:lstStyle/>
          <a:p>
            <a:r>
              <a:rPr lang="en-US" sz="2800" b="1" dirty="0" err="1" smtClean="0"/>
              <a:t>CheckBox</a:t>
            </a:r>
            <a:endParaRPr lang="en-US" sz="2800" b="1" dirty="0"/>
          </a:p>
        </p:txBody>
      </p:sp>
      <p:sp>
        <p:nvSpPr>
          <p:cNvPr id="3" name="Content Placeholder 2"/>
          <p:cNvSpPr>
            <a:spLocks noGrp="1"/>
          </p:cNvSpPr>
          <p:nvPr>
            <p:ph sz="quarter" idx="1"/>
          </p:nvPr>
        </p:nvSpPr>
        <p:spPr>
          <a:xfrm>
            <a:off x="152400" y="457200"/>
            <a:ext cx="8763000" cy="6096000"/>
          </a:xfrm>
        </p:spPr>
        <p:txBody>
          <a:bodyPr>
            <a:normAutofit/>
          </a:bodyPr>
          <a:lstStyle/>
          <a:p>
            <a:r>
              <a:rPr lang="en-US" dirty="0" smtClean="0"/>
              <a:t>Allows the user to select one or more options from a set</a:t>
            </a:r>
          </a:p>
          <a:p>
            <a:r>
              <a:rPr lang="en-US" dirty="0" smtClean="0"/>
              <a:t>Typically you should present each checkbox option in a vertical list</a:t>
            </a:r>
          </a:p>
          <a:p>
            <a:pPr>
              <a:buNone/>
            </a:pPr>
            <a:endParaRPr lang="en-US" dirty="0" smtClean="0"/>
          </a:p>
          <a:p>
            <a:endParaRPr lang="en-US" dirty="0" smtClean="0"/>
          </a:p>
          <a:p>
            <a:endParaRPr lang="en-US" dirty="0" smtClean="0"/>
          </a:p>
          <a:p>
            <a:endParaRPr lang="en-US" sz="2800" b="1" dirty="0"/>
          </a:p>
        </p:txBody>
      </p:sp>
      <p:pic>
        <p:nvPicPr>
          <p:cNvPr id="2050" name="Picture 2"/>
          <p:cNvPicPr>
            <a:picLocks noChangeAspect="1" noChangeArrowheads="1"/>
          </p:cNvPicPr>
          <p:nvPr/>
        </p:nvPicPr>
        <p:blipFill>
          <a:blip r:embed="rId2"/>
          <a:srcRect/>
          <a:stretch>
            <a:fillRect/>
          </a:stretch>
        </p:blipFill>
        <p:spPr bwMode="auto">
          <a:xfrm>
            <a:off x="152400" y="1676400"/>
            <a:ext cx="4417454" cy="32004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572000" y="1600200"/>
            <a:ext cx="4432561" cy="44196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838200" y="5029200"/>
            <a:ext cx="2667000" cy="15829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534400" cy="381000"/>
          </a:xfrm>
        </p:spPr>
        <p:txBody>
          <a:bodyPr>
            <a:noAutofit/>
          </a:bodyPr>
          <a:lstStyle/>
          <a:p>
            <a:r>
              <a:rPr lang="en-US" sz="2800" b="1" dirty="0" err="1" smtClean="0"/>
              <a:t>ToggleButton</a:t>
            </a:r>
            <a:endParaRPr lang="en-US" sz="2800" b="1" dirty="0"/>
          </a:p>
        </p:txBody>
      </p:sp>
      <p:sp>
        <p:nvSpPr>
          <p:cNvPr id="3" name="Content Placeholder 2"/>
          <p:cNvSpPr>
            <a:spLocks noGrp="1"/>
          </p:cNvSpPr>
          <p:nvPr>
            <p:ph sz="quarter" idx="1"/>
          </p:nvPr>
        </p:nvSpPr>
        <p:spPr>
          <a:xfrm>
            <a:off x="152400" y="457200"/>
            <a:ext cx="8763000" cy="6096000"/>
          </a:xfrm>
        </p:spPr>
        <p:txBody>
          <a:bodyPr>
            <a:normAutofit/>
          </a:bodyPr>
          <a:lstStyle/>
          <a:p>
            <a:r>
              <a:rPr lang="en-US" dirty="0" smtClean="0"/>
              <a:t>Allows the user to change a setting between two states</a:t>
            </a:r>
          </a:p>
          <a:p>
            <a:r>
              <a:rPr lang="en-US" dirty="0" smtClean="0"/>
              <a:t>From API 14, you may use a </a:t>
            </a:r>
            <a:r>
              <a:rPr lang="en-US" b="1" i="1" dirty="0" smtClean="0"/>
              <a:t>Switch, that </a:t>
            </a:r>
            <a:r>
              <a:rPr lang="en-US" dirty="0" smtClean="0"/>
              <a:t>provides a slider control</a:t>
            </a:r>
          </a:p>
          <a:p>
            <a:pPr lvl="1">
              <a:buNone/>
            </a:pPr>
            <a:r>
              <a:rPr lang="en-US" dirty="0" smtClean="0"/>
              <a:t>&lt;</a:t>
            </a:r>
            <a:r>
              <a:rPr lang="en-US" dirty="0" err="1" smtClean="0"/>
              <a:t>ToggleButton</a:t>
            </a:r>
            <a:endParaRPr lang="en-US" dirty="0" smtClean="0"/>
          </a:p>
          <a:p>
            <a:pPr lvl="1">
              <a:buNone/>
            </a:pPr>
            <a:r>
              <a:rPr lang="en-US" dirty="0" smtClean="0"/>
              <a:t>        </a:t>
            </a:r>
            <a:r>
              <a:rPr lang="en-US" dirty="0" err="1" smtClean="0"/>
              <a:t>android:id</a:t>
            </a:r>
            <a:r>
              <a:rPr lang="en-US" dirty="0" smtClean="0"/>
              <a:t>="@+id/</a:t>
            </a:r>
            <a:r>
              <a:rPr lang="en-US" dirty="0" err="1" smtClean="0"/>
              <a:t>toggleButton</a:t>
            </a:r>
            <a:r>
              <a:rPr lang="en-US" dirty="0" smtClean="0"/>
              <a:t>"</a:t>
            </a:r>
          </a:p>
          <a:p>
            <a:pPr lvl="1">
              <a:buNone/>
            </a:pPr>
            <a:r>
              <a:rPr lang="en-US" dirty="0" smtClean="0"/>
              <a:t>        </a:t>
            </a:r>
            <a:r>
              <a:rPr lang="en-US" dirty="0" err="1" smtClean="0"/>
              <a:t>android:layout_width</a:t>
            </a:r>
            <a:r>
              <a:rPr lang="en-US" dirty="0" smtClean="0"/>
              <a:t>="</a:t>
            </a:r>
            <a:r>
              <a:rPr lang="en-US" dirty="0" err="1" smtClean="0"/>
              <a:t>wrap_content</a:t>
            </a:r>
            <a:r>
              <a:rPr lang="en-US" dirty="0" smtClean="0"/>
              <a:t>"</a:t>
            </a:r>
          </a:p>
          <a:p>
            <a:pPr lvl="1">
              <a:buNone/>
            </a:pPr>
            <a:r>
              <a:rPr lang="en-US" dirty="0" smtClean="0"/>
              <a:t>        </a:t>
            </a:r>
            <a:r>
              <a:rPr lang="en-US" dirty="0" err="1" smtClean="0"/>
              <a:t>android:layout_height</a:t>
            </a:r>
            <a:r>
              <a:rPr lang="en-US" dirty="0" smtClean="0"/>
              <a:t>="</a:t>
            </a:r>
            <a:r>
              <a:rPr lang="en-US" dirty="0" err="1" smtClean="0"/>
              <a:t>wrap_content</a:t>
            </a:r>
            <a:r>
              <a:rPr lang="en-US" dirty="0" smtClean="0"/>
              <a:t>“</a:t>
            </a:r>
          </a:p>
          <a:p>
            <a:pPr lvl="1">
              <a:buNone/>
            </a:pPr>
            <a:r>
              <a:rPr lang="en-US" dirty="0" smtClean="0"/>
              <a:t>        </a:t>
            </a:r>
            <a:r>
              <a:rPr lang="en-US" dirty="0" err="1" smtClean="0"/>
              <a:t>android:textOff</a:t>
            </a:r>
            <a:r>
              <a:rPr lang="en-US" dirty="0" smtClean="0"/>
              <a:t>=“Off"</a:t>
            </a:r>
          </a:p>
          <a:p>
            <a:pPr lvl="1">
              <a:buNone/>
            </a:pPr>
            <a:r>
              <a:rPr lang="en-US" dirty="0" smtClean="0"/>
              <a:t>        </a:t>
            </a:r>
            <a:r>
              <a:rPr lang="en-US" dirty="0" err="1" smtClean="0"/>
              <a:t>android:textOn</a:t>
            </a:r>
            <a:r>
              <a:rPr lang="en-US" dirty="0" smtClean="0"/>
              <a:t>=“On" </a:t>
            </a:r>
          </a:p>
          <a:p>
            <a:pPr lvl="1">
              <a:buNone/>
            </a:pPr>
            <a:r>
              <a:rPr lang="en-US" dirty="0" smtClean="0"/>
              <a:t>        </a:t>
            </a:r>
            <a:r>
              <a:rPr lang="en-US" dirty="0" err="1" smtClean="0"/>
              <a:t>android:checked</a:t>
            </a:r>
            <a:r>
              <a:rPr lang="en-US" dirty="0" smtClean="0"/>
              <a:t>="true"/&gt;</a:t>
            </a:r>
          </a:p>
          <a:p>
            <a:pPr>
              <a:buNone/>
            </a:pPr>
            <a:endParaRPr lang="en-US" dirty="0" smtClean="0"/>
          </a:p>
          <a:p>
            <a:endParaRPr lang="en-US" dirty="0" smtClean="0"/>
          </a:p>
          <a:p>
            <a:endParaRPr lang="en-US" dirty="0" smtClean="0"/>
          </a:p>
          <a:p>
            <a:endParaRPr lang="en-US" sz="2800" b="1" dirty="0"/>
          </a:p>
        </p:txBody>
      </p:sp>
      <p:pic>
        <p:nvPicPr>
          <p:cNvPr id="3074" name="Picture 2"/>
          <p:cNvPicPr>
            <a:picLocks noChangeAspect="1" noChangeArrowheads="1"/>
          </p:cNvPicPr>
          <p:nvPr/>
        </p:nvPicPr>
        <p:blipFill>
          <a:blip r:embed="rId2"/>
          <a:srcRect/>
          <a:stretch>
            <a:fillRect/>
          </a:stretch>
        </p:blipFill>
        <p:spPr bwMode="auto">
          <a:xfrm>
            <a:off x="6324600" y="1447800"/>
            <a:ext cx="2571750" cy="2355182"/>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t="5274"/>
          <a:stretch>
            <a:fillRect/>
          </a:stretch>
        </p:blipFill>
        <p:spPr bwMode="auto">
          <a:xfrm>
            <a:off x="533400" y="4191000"/>
            <a:ext cx="7696200"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534400" cy="381000"/>
          </a:xfrm>
        </p:spPr>
        <p:txBody>
          <a:bodyPr>
            <a:noAutofit/>
          </a:bodyPr>
          <a:lstStyle/>
          <a:p>
            <a:r>
              <a:rPr lang="en-US" sz="2800" b="1" dirty="0" err="1" smtClean="0"/>
              <a:t>RadioButton</a:t>
            </a:r>
            <a:endParaRPr lang="en-US" sz="2800" b="1" dirty="0"/>
          </a:p>
        </p:txBody>
      </p:sp>
      <p:sp>
        <p:nvSpPr>
          <p:cNvPr id="3" name="Content Placeholder 2"/>
          <p:cNvSpPr>
            <a:spLocks noGrp="1"/>
          </p:cNvSpPr>
          <p:nvPr>
            <p:ph sz="quarter" idx="1"/>
          </p:nvPr>
        </p:nvSpPr>
        <p:spPr>
          <a:xfrm>
            <a:off x="152400" y="457200"/>
            <a:ext cx="8763000" cy="6096000"/>
          </a:xfrm>
        </p:spPr>
        <p:txBody>
          <a:bodyPr>
            <a:normAutofit/>
          </a:bodyPr>
          <a:lstStyle/>
          <a:p>
            <a:r>
              <a:rPr lang="en-US" dirty="0" smtClean="0"/>
              <a:t>Allows the user to select one option from a set</a:t>
            </a:r>
          </a:p>
          <a:p>
            <a:r>
              <a:rPr lang="en-US" dirty="0" err="1" smtClean="0"/>
              <a:t>RadioGroup</a:t>
            </a:r>
            <a:r>
              <a:rPr lang="en-US" dirty="0" smtClean="0"/>
              <a:t> ensures that only one radio button can be selected at a time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method </a:t>
            </a:r>
            <a:r>
              <a:rPr lang="en-US" b="1" i="1" dirty="0" err="1" smtClean="0"/>
              <a:t>onRadioButtonClicked</a:t>
            </a:r>
            <a:r>
              <a:rPr lang="en-US" b="1" i="1" dirty="0" smtClean="0"/>
              <a:t> </a:t>
            </a:r>
            <a:r>
              <a:rPr lang="en-US" dirty="0" smtClean="0"/>
              <a:t>handles the click event</a:t>
            </a:r>
          </a:p>
          <a:p>
            <a:pPr>
              <a:buNone/>
            </a:pPr>
            <a:endParaRPr lang="en-US" dirty="0" smtClean="0"/>
          </a:p>
          <a:p>
            <a:endParaRPr lang="en-US" dirty="0" smtClean="0"/>
          </a:p>
          <a:p>
            <a:endParaRPr lang="en-US" dirty="0" smtClean="0"/>
          </a:p>
          <a:p>
            <a:endParaRPr lang="en-US" sz="2800" b="1" dirty="0"/>
          </a:p>
        </p:txBody>
      </p:sp>
      <p:pic>
        <p:nvPicPr>
          <p:cNvPr id="4098" name="Picture 2"/>
          <p:cNvPicPr>
            <a:picLocks noChangeAspect="1" noChangeArrowheads="1"/>
          </p:cNvPicPr>
          <p:nvPr/>
        </p:nvPicPr>
        <p:blipFill>
          <a:blip r:embed="rId2"/>
          <a:srcRect/>
          <a:stretch>
            <a:fillRect/>
          </a:stretch>
        </p:blipFill>
        <p:spPr bwMode="auto">
          <a:xfrm>
            <a:off x="4876800" y="1447800"/>
            <a:ext cx="4015232" cy="9906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80975" y="1752600"/>
            <a:ext cx="4542872"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534400" cy="381000"/>
          </a:xfrm>
        </p:spPr>
        <p:txBody>
          <a:bodyPr>
            <a:noAutofit/>
          </a:bodyPr>
          <a:lstStyle/>
          <a:p>
            <a:r>
              <a:rPr lang="en-US" sz="2800" b="1" dirty="0" smtClean="0"/>
              <a:t>Android Event Handling</a:t>
            </a:r>
            <a:endParaRPr lang="en-US" sz="2800" b="1" dirty="0"/>
          </a:p>
        </p:txBody>
      </p:sp>
      <p:sp>
        <p:nvSpPr>
          <p:cNvPr id="3" name="Content Placeholder 2"/>
          <p:cNvSpPr>
            <a:spLocks noGrp="1"/>
          </p:cNvSpPr>
          <p:nvPr>
            <p:ph sz="quarter" idx="1"/>
          </p:nvPr>
        </p:nvSpPr>
        <p:spPr>
          <a:xfrm>
            <a:off x="152400" y="457200"/>
            <a:ext cx="8763000" cy="6096000"/>
          </a:xfrm>
        </p:spPr>
        <p:txBody>
          <a:bodyPr>
            <a:normAutofit lnSpcReduction="10000"/>
          </a:bodyPr>
          <a:lstStyle/>
          <a:p>
            <a:r>
              <a:rPr lang="en-US" dirty="0" smtClean="0"/>
              <a:t>Events are a useful way to collect data about a user's interaction with interactive components of Applications</a:t>
            </a:r>
          </a:p>
          <a:p>
            <a:r>
              <a:rPr lang="en-US" dirty="0" smtClean="0"/>
              <a:t>Android framework maintains an event queue as first-in, first-out (FIFO) basis</a:t>
            </a:r>
          </a:p>
          <a:p>
            <a:r>
              <a:rPr lang="en-US" dirty="0" smtClean="0"/>
              <a:t>There are three concepts related to Android Event Management −</a:t>
            </a:r>
          </a:p>
          <a:p>
            <a:pPr lvl="0"/>
            <a:r>
              <a:rPr lang="en-US" b="1" dirty="0" smtClean="0"/>
              <a:t>Event Listeners</a:t>
            </a:r>
            <a:r>
              <a:rPr lang="en-US" dirty="0" smtClean="0"/>
              <a:t> − an interface in the View class that contains a single callback method. These methods will be called by the Android framework when the View to which the listener has been registered is triggered by user interaction with the item in the UI.</a:t>
            </a:r>
          </a:p>
          <a:p>
            <a:pPr lvl="0"/>
            <a:r>
              <a:rPr lang="en-US" b="1" dirty="0" smtClean="0"/>
              <a:t>Event Listeners Registration </a:t>
            </a:r>
            <a:r>
              <a:rPr lang="en-US" dirty="0" smtClean="0"/>
              <a:t>− is the process by which an Event Handler gets registered with an Event Listener so that the handler is called when the Event Listener fires the event.</a:t>
            </a:r>
          </a:p>
          <a:p>
            <a:pPr lvl="0"/>
            <a:r>
              <a:rPr lang="en-US" b="1" dirty="0" smtClean="0"/>
              <a:t>Event Handlers</a:t>
            </a:r>
            <a:r>
              <a:rPr lang="en-US" dirty="0" smtClean="0"/>
              <a:t> − When an event happens and we have registered an event listener for the event, the event listener calls the Event Handlers, which is the method that actually handles the event.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endParaRPr lang="en-US" dirty="0" smtClean="0"/>
          </a:p>
          <a:p>
            <a:endParaRPr lang="en-US" dirty="0" smtClean="0"/>
          </a:p>
          <a:p>
            <a:endParaRPr lang="en-US" sz="28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534400" cy="381000"/>
          </a:xfrm>
        </p:spPr>
        <p:txBody>
          <a:bodyPr>
            <a:noAutofit/>
          </a:bodyPr>
          <a:lstStyle/>
          <a:p>
            <a:r>
              <a:rPr lang="en-US" sz="2800" b="1" dirty="0" smtClean="0"/>
              <a:t>Some of the event listeners and event handlers are:</a:t>
            </a:r>
            <a:endParaRPr lang="en-US" sz="2800" b="1" dirty="0"/>
          </a:p>
        </p:txBody>
      </p:sp>
      <p:sp>
        <p:nvSpPr>
          <p:cNvPr id="3" name="Content Placeholder 2"/>
          <p:cNvSpPr>
            <a:spLocks noGrp="1"/>
          </p:cNvSpPr>
          <p:nvPr>
            <p:ph sz="quarter" idx="1"/>
          </p:nvPr>
        </p:nvSpPr>
        <p:spPr>
          <a:xfrm>
            <a:off x="152400" y="457200"/>
            <a:ext cx="8763000" cy="6096000"/>
          </a:xfrm>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endParaRPr lang="en-US" dirty="0" smtClean="0"/>
          </a:p>
          <a:p>
            <a:endParaRPr lang="en-US" dirty="0" smtClean="0"/>
          </a:p>
          <a:p>
            <a:endParaRPr lang="en-US" sz="2800" b="1" dirty="0"/>
          </a:p>
        </p:txBody>
      </p:sp>
      <p:graphicFrame>
        <p:nvGraphicFramePr>
          <p:cNvPr id="4" name="Table 3"/>
          <p:cNvGraphicFramePr>
            <a:graphicFrameLocks noGrp="1"/>
          </p:cNvGraphicFramePr>
          <p:nvPr/>
        </p:nvGraphicFramePr>
        <p:xfrm>
          <a:off x="152400" y="457200"/>
          <a:ext cx="8839200" cy="6278296"/>
        </p:xfrm>
        <a:graphic>
          <a:graphicData uri="http://schemas.openxmlformats.org/drawingml/2006/table">
            <a:tbl>
              <a:tblPr/>
              <a:tblGrid>
                <a:gridCol w="2051957"/>
                <a:gridCol w="6787243"/>
              </a:tblGrid>
              <a:tr h="315495">
                <a:tc>
                  <a:txBody>
                    <a:bodyPr/>
                    <a:lstStyle/>
                    <a:p>
                      <a:pPr marL="0" marR="0" algn="ctr">
                        <a:lnSpc>
                          <a:spcPct val="140000"/>
                        </a:lnSpc>
                        <a:spcBef>
                          <a:spcPts val="0"/>
                        </a:spcBef>
                        <a:spcAft>
                          <a:spcPts val="0"/>
                        </a:spcAft>
                      </a:pPr>
                      <a:r>
                        <a:rPr lang="en-US" sz="1900" b="1">
                          <a:latin typeface="Times New Roman"/>
                          <a:ea typeface="Calibri"/>
                          <a:cs typeface="Times New Roman"/>
                        </a:rPr>
                        <a:t>Event Handler</a:t>
                      </a:r>
                      <a:endParaRPr lang="en-US" sz="1900">
                        <a:latin typeface="Times New Roman"/>
                        <a:ea typeface="Calibri"/>
                        <a:cs typeface="Times New Roman"/>
                      </a:endParaRPr>
                    </a:p>
                  </a:txBody>
                  <a:tcPr marL="39016" marR="39016" marT="39016" marB="3901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marL="0" marR="0" algn="ctr">
                        <a:lnSpc>
                          <a:spcPct val="140000"/>
                        </a:lnSpc>
                        <a:spcBef>
                          <a:spcPts val="0"/>
                        </a:spcBef>
                        <a:spcAft>
                          <a:spcPts val="0"/>
                        </a:spcAft>
                      </a:pPr>
                      <a:r>
                        <a:rPr lang="en-US" sz="1900" b="1">
                          <a:latin typeface="Times New Roman"/>
                          <a:ea typeface="Calibri"/>
                          <a:cs typeface="Times New Roman"/>
                        </a:rPr>
                        <a:t>Event Listener &amp; Description</a:t>
                      </a:r>
                      <a:endParaRPr lang="en-US" sz="1900">
                        <a:latin typeface="Times New Roman"/>
                        <a:ea typeface="Calibri"/>
                        <a:cs typeface="Times New Roman"/>
                      </a:endParaRPr>
                    </a:p>
                  </a:txBody>
                  <a:tcPr marL="39016" marR="39016" marT="39016" marB="3901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r>
              <a:tr h="418221">
                <a:tc>
                  <a:txBody>
                    <a:bodyPr/>
                    <a:lstStyle/>
                    <a:p>
                      <a:pPr marL="0" marR="0" algn="just">
                        <a:lnSpc>
                          <a:spcPct val="140000"/>
                        </a:lnSpc>
                        <a:spcBef>
                          <a:spcPts val="0"/>
                        </a:spcBef>
                        <a:spcAft>
                          <a:spcPts val="0"/>
                        </a:spcAft>
                      </a:pPr>
                      <a:r>
                        <a:rPr lang="en-US" sz="1900">
                          <a:latin typeface="Times New Roman"/>
                          <a:ea typeface="Calibri"/>
                          <a:cs typeface="Times New Roman"/>
                        </a:rPr>
                        <a:t>onClick()</a:t>
                      </a:r>
                    </a:p>
                  </a:txBody>
                  <a:tcPr marL="39016" marR="39016" marT="39016" marB="39016"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gn="just">
                        <a:lnSpc>
                          <a:spcPct val="140000"/>
                        </a:lnSpc>
                        <a:spcBef>
                          <a:spcPts val="0"/>
                        </a:spcBef>
                        <a:spcAft>
                          <a:spcPts val="0"/>
                        </a:spcAft>
                      </a:pPr>
                      <a:r>
                        <a:rPr lang="en-US" sz="1900" dirty="0" err="1">
                          <a:solidFill>
                            <a:srgbClr val="000000"/>
                          </a:solidFill>
                          <a:latin typeface="Times New Roman"/>
                          <a:ea typeface="Calibri"/>
                          <a:cs typeface="Times New Roman"/>
                        </a:rPr>
                        <a:t>OnClickListener</a:t>
                      </a:r>
                      <a:r>
                        <a:rPr lang="en-US" sz="1900" dirty="0" smtClean="0">
                          <a:solidFill>
                            <a:srgbClr val="000000"/>
                          </a:solidFill>
                          <a:latin typeface="Times New Roman"/>
                          <a:ea typeface="Calibri"/>
                          <a:cs typeface="Times New Roman"/>
                        </a:rPr>
                        <a:t>()-</a:t>
                      </a:r>
                      <a:r>
                        <a:rPr kumimoji="0" lang="en-US" sz="1800" kern="1200" dirty="0" smtClean="0">
                          <a:solidFill>
                            <a:schemeClr val="tx1"/>
                          </a:solidFill>
                          <a:latin typeface="+mn-lt"/>
                          <a:ea typeface="+mn-ea"/>
                          <a:cs typeface="+mn-cs"/>
                        </a:rPr>
                        <a:t>called when the user either clicks or touches or focuses upon any widget like button, text, image etc</a:t>
                      </a:r>
                      <a:endParaRPr lang="en-US" sz="1900" dirty="0">
                        <a:latin typeface="Times New Roman"/>
                        <a:ea typeface="Calibri"/>
                        <a:cs typeface="Times New Roman"/>
                      </a:endParaRPr>
                    </a:p>
                  </a:txBody>
                  <a:tcPr marL="39016" marR="39016" marT="39016" marB="3901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457200">
                <a:tc>
                  <a:txBody>
                    <a:bodyPr/>
                    <a:lstStyle/>
                    <a:p>
                      <a:pPr marL="0" marR="0" algn="just">
                        <a:lnSpc>
                          <a:spcPct val="140000"/>
                        </a:lnSpc>
                        <a:spcBef>
                          <a:spcPts val="0"/>
                        </a:spcBef>
                        <a:spcAft>
                          <a:spcPts val="0"/>
                        </a:spcAft>
                      </a:pPr>
                      <a:r>
                        <a:rPr lang="en-US" sz="1900">
                          <a:latin typeface="Times New Roman"/>
                          <a:ea typeface="Calibri"/>
                          <a:cs typeface="Times New Roman"/>
                        </a:rPr>
                        <a:t>onLongClick()</a:t>
                      </a:r>
                    </a:p>
                  </a:txBody>
                  <a:tcPr marL="39016" marR="39016" marT="39016" marB="39016"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gn="just">
                        <a:lnSpc>
                          <a:spcPct val="140000"/>
                        </a:lnSpc>
                        <a:spcBef>
                          <a:spcPts val="0"/>
                        </a:spcBef>
                        <a:spcAft>
                          <a:spcPts val="0"/>
                        </a:spcAft>
                      </a:pPr>
                      <a:r>
                        <a:rPr lang="en-US" sz="1900" dirty="0" err="1">
                          <a:solidFill>
                            <a:srgbClr val="000000"/>
                          </a:solidFill>
                          <a:latin typeface="Times New Roman"/>
                          <a:ea typeface="Calibri"/>
                          <a:cs typeface="Times New Roman"/>
                        </a:rPr>
                        <a:t>OnLongClickListener</a:t>
                      </a:r>
                      <a:r>
                        <a:rPr lang="en-US" sz="1900" dirty="0" smtClean="0">
                          <a:solidFill>
                            <a:srgbClr val="000000"/>
                          </a:solidFill>
                          <a:latin typeface="Times New Roman"/>
                          <a:ea typeface="Calibri"/>
                          <a:cs typeface="Times New Roman"/>
                        </a:rPr>
                        <a:t>()-Pressing or touching  UI element for one </a:t>
                      </a:r>
                      <a:r>
                        <a:rPr lang="en-US" sz="1900" dirty="0">
                          <a:solidFill>
                            <a:srgbClr val="000000"/>
                          </a:solidFill>
                          <a:latin typeface="Times New Roman"/>
                          <a:ea typeface="Calibri"/>
                          <a:cs typeface="Times New Roman"/>
                        </a:rPr>
                        <a:t>or more seconds. </a:t>
                      </a:r>
                      <a:endParaRPr lang="en-US" sz="1900" dirty="0">
                        <a:latin typeface="Times New Roman"/>
                        <a:ea typeface="Calibri"/>
                        <a:cs typeface="Times New Roman"/>
                      </a:endParaRPr>
                    </a:p>
                  </a:txBody>
                  <a:tcPr marL="39016" marR="39016" marT="39016" marB="3901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381000">
                <a:tc>
                  <a:txBody>
                    <a:bodyPr/>
                    <a:lstStyle/>
                    <a:p>
                      <a:pPr marL="0" marR="0" algn="just">
                        <a:lnSpc>
                          <a:spcPct val="140000"/>
                        </a:lnSpc>
                        <a:spcBef>
                          <a:spcPts val="0"/>
                        </a:spcBef>
                        <a:spcAft>
                          <a:spcPts val="0"/>
                        </a:spcAft>
                      </a:pPr>
                      <a:r>
                        <a:rPr lang="en-US" sz="1900">
                          <a:latin typeface="Times New Roman"/>
                          <a:ea typeface="Calibri"/>
                          <a:cs typeface="Times New Roman"/>
                        </a:rPr>
                        <a:t>onFocusChange()</a:t>
                      </a:r>
                    </a:p>
                  </a:txBody>
                  <a:tcPr marL="39016" marR="39016" marT="39016" marB="39016"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gn="just">
                        <a:lnSpc>
                          <a:spcPct val="140000"/>
                        </a:lnSpc>
                        <a:spcBef>
                          <a:spcPts val="0"/>
                        </a:spcBef>
                        <a:spcAft>
                          <a:spcPts val="0"/>
                        </a:spcAft>
                      </a:pPr>
                      <a:r>
                        <a:rPr lang="en-US" sz="1900" dirty="0" err="1">
                          <a:solidFill>
                            <a:srgbClr val="000000"/>
                          </a:solidFill>
                          <a:latin typeface="Times New Roman"/>
                          <a:ea typeface="Calibri"/>
                          <a:cs typeface="Times New Roman"/>
                        </a:rPr>
                        <a:t>OnFocusChangeListener</a:t>
                      </a:r>
                      <a:r>
                        <a:rPr lang="en-US" sz="1900" dirty="0" smtClean="0">
                          <a:solidFill>
                            <a:srgbClr val="000000"/>
                          </a:solidFill>
                          <a:latin typeface="Times New Roman"/>
                          <a:ea typeface="Calibri"/>
                          <a:cs typeface="Times New Roman"/>
                        </a:rPr>
                        <a:t>()-</a:t>
                      </a:r>
                      <a:r>
                        <a:rPr lang="en-US" sz="1900" baseline="0" dirty="0" smtClean="0">
                          <a:solidFill>
                            <a:srgbClr val="000000"/>
                          </a:solidFill>
                          <a:latin typeface="Times New Roman"/>
                          <a:ea typeface="Calibri"/>
                          <a:cs typeface="Times New Roman"/>
                        </a:rPr>
                        <a:t> </a:t>
                      </a:r>
                      <a:r>
                        <a:rPr lang="en-US" sz="1900" dirty="0" smtClean="0">
                          <a:solidFill>
                            <a:srgbClr val="000000"/>
                          </a:solidFill>
                          <a:latin typeface="Times New Roman"/>
                          <a:ea typeface="Calibri"/>
                          <a:cs typeface="Times New Roman"/>
                        </a:rPr>
                        <a:t>called </a:t>
                      </a:r>
                      <a:r>
                        <a:rPr lang="en-US" sz="1900" dirty="0">
                          <a:solidFill>
                            <a:srgbClr val="000000"/>
                          </a:solidFill>
                          <a:latin typeface="Times New Roman"/>
                          <a:ea typeface="Calibri"/>
                          <a:cs typeface="Times New Roman"/>
                        </a:rPr>
                        <a:t>when the widget looses its </a:t>
                      </a:r>
                      <a:r>
                        <a:rPr lang="en-US" sz="1900" dirty="0" smtClean="0">
                          <a:solidFill>
                            <a:srgbClr val="000000"/>
                          </a:solidFill>
                          <a:latin typeface="Times New Roman"/>
                          <a:ea typeface="Calibri"/>
                          <a:cs typeface="Times New Roman"/>
                        </a:rPr>
                        <a:t>focus</a:t>
                      </a:r>
                      <a:endParaRPr lang="en-US" sz="1900" dirty="0">
                        <a:latin typeface="Times New Roman"/>
                        <a:ea typeface="Calibri"/>
                        <a:cs typeface="Times New Roman"/>
                      </a:endParaRPr>
                    </a:p>
                  </a:txBody>
                  <a:tcPr marL="39016" marR="39016" marT="39016" marB="3901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424244">
                <a:tc>
                  <a:txBody>
                    <a:bodyPr/>
                    <a:lstStyle/>
                    <a:p>
                      <a:pPr marL="0" marR="0" algn="just">
                        <a:lnSpc>
                          <a:spcPct val="140000"/>
                        </a:lnSpc>
                        <a:spcBef>
                          <a:spcPts val="0"/>
                        </a:spcBef>
                        <a:spcAft>
                          <a:spcPts val="0"/>
                        </a:spcAft>
                      </a:pPr>
                      <a:r>
                        <a:rPr lang="en-US" sz="1900">
                          <a:latin typeface="Times New Roman"/>
                          <a:ea typeface="Calibri"/>
                          <a:cs typeface="Times New Roman"/>
                        </a:rPr>
                        <a:t>onKey()</a:t>
                      </a:r>
                    </a:p>
                  </a:txBody>
                  <a:tcPr marL="39016" marR="39016" marT="39016" marB="39016"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gn="just">
                        <a:lnSpc>
                          <a:spcPct val="140000"/>
                        </a:lnSpc>
                        <a:spcBef>
                          <a:spcPts val="0"/>
                        </a:spcBef>
                        <a:spcAft>
                          <a:spcPts val="0"/>
                        </a:spcAft>
                      </a:pPr>
                      <a:r>
                        <a:rPr lang="en-US" sz="1900" dirty="0" err="1">
                          <a:solidFill>
                            <a:srgbClr val="000000"/>
                          </a:solidFill>
                          <a:latin typeface="Times New Roman"/>
                          <a:ea typeface="Calibri"/>
                          <a:cs typeface="Times New Roman"/>
                        </a:rPr>
                        <a:t>OnFocusChangeListener</a:t>
                      </a:r>
                      <a:r>
                        <a:rPr lang="en-US" sz="1900" dirty="0" smtClean="0">
                          <a:solidFill>
                            <a:srgbClr val="000000"/>
                          </a:solidFill>
                          <a:latin typeface="Times New Roman"/>
                          <a:ea typeface="Calibri"/>
                          <a:cs typeface="Times New Roman"/>
                        </a:rPr>
                        <a:t>()-called </a:t>
                      </a:r>
                      <a:r>
                        <a:rPr lang="en-US" sz="1900" dirty="0">
                          <a:solidFill>
                            <a:srgbClr val="000000"/>
                          </a:solidFill>
                          <a:latin typeface="Times New Roman"/>
                          <a:ea typeface="Calibri"/>
                          <a:cs typeface="Times New Roman"/>
                        </a:rPr>
                        <a:t>when the user is focused on the item and presses </a:t>
                      </a:r>
                      <a:r>
                        <a:rPr lang="en-US" sz="1900" dirty="0" smtClean="0">
                          <a:solidFill>
                            <a:srgbClr val="000000"/>
                          </a:solidFill>
                          <a:latin typeface="Times New Roman"/>
                          <a:ea typeface="Calibri"/>
                          <a:cs typeface="Times New Roman"/>
                        </a:rPr>
                        <a:t>a key.</a:t>
                      </a:r>
                      <a:endParaRPr lang="en-US" sz="1900" dirty="0">
                        <a:latin typeface="Times New Roman"/>
                        <a:ea typeface="Calibri"/>
                        <a:cs typeface="Times New Roman"/>
                      </a:endParaRPr>
                    </a:p>
                  </a:txBody>
                  <a:tcPr marL="39016" marR="39016" marT="39016" marB="3901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685800">
                <a:tc>
                  <a:txBody>
                    <a:bodyPr/>
                    <a:lstStyle/>
                    <a:p>
                      <a:pPr marL="0" marR="0" algn="just">
                        <a:lnSpc>
                          <a:spcPct val="140000"/>
                        </a:lnSpc>
                        <a:spcBef>
                          <a:spcPts val="0"/>
                        </a:spcBef>
                        <a:spcAft>
                          <a:spcPts val="0"/>
                        </a:spcAft>
                      </a:pPr>
                      <a:r>
                        <a:rPr lang="en-US" sz="1900">
                          <a:latin typeface="Times New Roman"/>
                          <a:ea typeface="Calibri"/>
                          <a:cs typeface="Times New Roman"/>
                        </a:rPr>
                        <a:t>onTouch()</a:t>
                      </a:r>
                    </a:p>
                  </a:txBody>
                  <a:tcPr marL="39016" marR="39016" marT="39016" marB="39016"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gn="just">
                        <a:lnSpc>
                          <a:spcPct val="140000"/>
                        </a:lnSpc>
                        <a:spcBef>
                          <a:spcPts val="0"/>
                        </a:spcBef>
                        <a:spcAft>
                          <a:spcPts val="0"/>
                        </a:spcAft>
                      </a:pPr>
                      <a:r>
                        <a:rPr lang="en-US" sz="1900" dirty="0" err="1">
                          <a:solidFill>
                            <a:srgbClr val="000000"/>
                          </a:solidFill>
                          <a:latin typeface="Times New Roman"/>
                          <a:ea typeface="Calibri"/>
                          <a:cs typeface="Times New Roman"/>
                        </a:rPr>
                        <a:t>OnTouchListener</a:t>
                      </a:r>
                      <a:r>
                        <a:rPr lang="en-US" sz="1900" dirty="0" smtClean="0">
                          <a:solidFill>
                            <a:srgbClr val="000000"/>
                          </a:solidFill>
                          <a:latin typeface="Times New Roman"/>
                          <a:ea typeface="Calibri"/>
                          <a:cs typeface="Times New Roman"/>
                        </a:rPr>
                        <a:t>() -called </a:t>
                      </a:r>
                      <a:r>
                        <a:rPr lang="en-US" sz="1900" dirty="0">
                          <a:solidFill>
                            <a:srgbClr val="000000"/>
                          </a:solidFill>
                          <a:latin typeface="Times New Roman"/>
                          <a:ea typeface="Calibri"/>
                          <a:cs typeface="Times New Roman"/>
                        </a:rPr>
                        <a:t>when the user presses the key, releases the key, or any movement gesture on the screen. </a:t>
                      </a:r>
                      <a:endParaRPr lang="en-US" sz="1900" dirty="0">
                        <a:latin typeface="Times New Roman"/>
                        <a:ea typeface="Calibri"/>
                        <a:cs typeface="Times New Roman"/>
                      </a:endParaRPr>
                    </a:p>
                  </a:txBody>
                  <a:tcPr marL="39016" marR="39016" marT="39016" marB="3901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457200">
                <a:tc>
                  <a:txBody>
                    <a:bodyPr/>
                    <a:lstStyle/>
                    <a:p>
                      <a:pPr marL="0" marR="0" algn="just">
                        <a:lnSpc>
                          <a:spcPct val="140000"/>
                        </a:lnSpc>
                        <a:spcBef>
                          <a:spcPts val="0"/>
                        </a:spcBef>
                        <a:spcAft>
                          <a:spcPts val="0"/>
                        </a:spcAft>
                      </a:pPr>
                      <a:r>
                        <a:rPr lang="en-US" sz="1900">
                          <a:latin typeface="Times New Roman"/>
                          <a:ea typeface="Calibri"/>
                          <a:cs typeface="Times New Roman"/>
                        </a:rPr>
                        <a:t>onMenuItemClick()</a:t>
                      </a:r>
                    </a:p>
                  </a:txBody>
                  <a:tcPr marL="39016" marR="39016" marT="39016" marB="39016"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gn="just">
                        <a:lnSpc>
                          <a:spcPct val="140000"/>
                        </a:lnSpc>
                        <a:spcBef>
                          <a:spcPts val="0"/>
                        </a:spcBef>
                        <a:spcAft>
                          <a:spcPts val="0"/>
                        </a:spcAft>
                      </a:pPr>
                      <a:r>
                        <a:rPr lang="en-US" sz="1900" dirty="0" err="1">
                          <a:solidFill>
                            <a:srgbClr val="000000"/>
                          </a:solidFill>
                          <a:latin typeface="Times New Roman"/>
                          <a:ea typeface="Calibri"/>
                          <a:cs typeface="Times New Roman"/>
                        </a:rPr>
                        <a:t>OnMenuItemClickListener</a:t>
                      </a:r>
                      <a:r>
                        <a:rPr lang="en-US" sz="1900" dirty="0" smtClean="0">
                          <a:solidFill>
                            <a:srgbClr val="000000"/>
                          </a:solidFill>
                          <a:latin typeface="Times New Roman"/>
                          <a:ea typeface="Calibri"/>
                          <a:cs typeface="Times New Roman"/>
                        </a:rPr>
                        <a:t>()- </a:t>
                      </a:r>
                      <a:r>
                        <a:rPr lang="en-US" sz="1900" dirty="0">
                          <a:solidFill>
                            <a:srgbClr val="000000"/>
                          </a:solidFill>
                          <a:latin typeface="Times New Roman"/>
                          <a:ea typeface="Calibri"/>
                          <a:cs typeface="Times New Roman"/>
                        </a:rPr>
                        <a:t>called when the user selects a menu item. </a:t>
                      </a:r>
                      <a:endParaRPr lang="en-US" sz="1900" dirty="0">
                        <a:latin typeface="Times New Roman"/>
                        <a:ea typeface="Calibri"/>
                        <a:cs typeface="Times New Roman"/>
                      </a:endParaRPr>
                    </a:p>
                  </a:txBody>
                  <a:tcPr marL="39016" marR="39016" marT="39016" marB="3901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712389">
                <a:tc>
                  <a:txBody>
                    <a:bodyPr/>
                    <a:lstStyle/>
                    <a:p>
                      <a:pPr marL="0" marR="0" algn="just">
                        <a:lnSpc>
                          <a:spcPct val="140000"/>
                        </a:lnSpc>
                        <a:spcBef>
                          <a:spcPts val="0"/>
                        </a:spcBef>
                        <a:spcAft>
                          <a:spcPts val="0"/>
                        </a:spcAft>
                      </a:pPr>
                      <a:r>
                        <a:rPr lang="en-US" sz="1900">
                          <a:latin typeface="Times New Roman"/>
                          <a:ea typeface="Calibri"/>
                          <a:cs typeface="Times New Roman"/>
                        </a:rPr>
                        <a:t>onCreateContextMenu()</a:t>
                      </a:r>
                    </a:p>
                  </a:txBody>
                  <a:tcPr marL="39016" marR="39016" marT="39016" marB="39016"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gn="just">
                        <a:lnSpc>
                          <a:spcPct val="140000"/>
                        </a:lnSpc>
                        <a:spcBef>
                          <a:spcPts val="0"/>
                        </a:spcBef>
                        <a:spcAft>
                          <a:spcPts val="0"/>
                        </a:spcAft>
                      </a:pPr>
                      <a:r>
                        <a:rPr lang="en-US" sz="1900" dirty="0" err="1">
                          <a:solidFill>
                            <a:srgbClr val="000000"/>
                          </a:solidFill>
                          <a:latin typeface="Times New Roman"/>
                          <a:ea typeface="Calibri"/>
                          <a:cs typeface="Times New Roman"/>
                        </a:rPr>
                        <a:t>onCreateContextMenuItemListener</a:t>
                      </a:r>
                      <a:r>
                        <a:rPr lang="en-US" sz="1900" dirty="0" smtClean="0">
                          <a:solidFill>
                            <a:srgbClr val="000000"/>
                          </a:solidFill>
                          <a:latin typeface="Times New Roman"/>
                          <a:ea typeface="Calibri"/>
                          <a:cs typeface="Times New Roman"/>
                        </a:rPr>
                        <a:t>()-is </a:t>
                      </a:r>
                      <a:r>
                        <a:rPr lang="en-US" sz="1900" dirty="0">
                          <a:solidFill>
                            <a:srgbClr val="000000"/>
                          </a:solidFill>
                          <a:latin typeface="Times New Roman"/>
                          <a:ea typeface="Calibri"/>
                          <a:cs typeface="Times New Roman"/>
                        </a:rPr>
                        <a:t>called when the context menu is being built(as the result of a sustained "long click)</a:t>
                      </a:r>
                      <a:endParaRPr lang="en-US" sz="1900" dirty="0">
                        <a:latin typeface="Times New Roman"/>
                        <a:ea typeface="Calibri"/>
                        <a:cs typeface="Times New Roman"/>
                      </a:endParaRPr>
                    </a:p>
                  </a:txBody>
                  <a:tcPr marL="39016" marR="39016" marT="39016" marB="39016">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534400" cy="381000"/>
          </a:xfrm>
        </p:spPr>
        <p:txBody>
          <a:bodyPr>
            <a:noAutofit/>
          </a:bodyPr>
          <a:lstStyle/>
          <a:p>
            <a:r>
              <a:rPr lang="en-US" sz="2800" b="1" dirty="0" smtClean="0"/>
              <a:t>Event Listener Registration</a:t>
            </a:r>
            <a:endParaRPr lang="en-US" sz="2800" b="1" dirty="0"/>
          </a:p>
        </p:txBody>
      </p:sp>
      <p:sp>
        <p:nvSpPr>
          <p:cNvPr id="3" name="Content Placeholder 2"/>
          <p:cNvSpPr>
            <a:spLocks noGrp="1"/>
          </p:cNvSpPr>
          <p:nvPr>
            <p:ph sz="quarter" idx="1"/>
          </p:nvPr>
        </p:nvSpPr>
        <p:spPr>
          <a:xfrm>
            <a:off x="152400" y="457200"/>
            <a:ext cx="8763000" cy="6096000"/>
          </a:xfrm>
        </p:spPr>
        <p:txBody>
          <a:bodyPr>
            <a:normAutofit fontScale="77500" lnSpcReduction="20000"/>
          </a:bodyPr>
          <a:lstStyle/>
          <a:p>
            <a:pPr marL="514350" lvl="0" indent="-514350">
              <a:buFont typeface="+mj-lt"/>
              <a:buAutoNum type="arabicPeriod"/>
            </a:pPr>
            <a:r>
              <a:rPr lang="en-US" b="1" dirty="0" smtClean="0"/>
              <a:t>Using an Anonymous Inner Class</a:t>
            </a:r>
          </a:p>
          <a:p>
            <a:r>
              <a:rPr lang="en-US" dirty="0" smtClean="0"/>
              <a:t>You have to create an anonymous implementation of the listener </a:t>
            </a:r>
          </a:p>
          <a:p>
            <a:r>
              <a:rPr lang="en-US" dirty="0" smtClean="0"/>
              <a:t>useful if each class is applied to a single control only</a:t>
            </a:r>
          </a:p>
          <a:p>
            <a:r>
              <a:rPr lang="en-US" dirty="0" smtClean="0"/>
              <a:t>you have advantage to pass arguments to event handler</a:t>
            </a:r>
          </a:p>
          <a:p>
            <a:r>
              <a:rPr lang="en-US" dirty="0" smtClean="0"/>
              <a:t>No reference is needed to call to Activity.</a:t>
            </a:r>
          </a:p>
          <a:p>
            <a:pPr>
              <a:buNone/>
            </a:pPr>
            <a:r>
              <a:rPr lang="en-US" dirty="0" smtClean="0"/>
              <a:t>2. </a:t>
            </a:r>
            <a:r>
              <a:rPr lang="en-US" b="1" dirty="0" smtClean="0"/>
              <a:t>Using the activity implements listener interface </a:t>
            </a:r>
            <a:endParaRPr lang="en-US" dirty="0" smtClean="0"/>
          </a:p>
          <a:p>
            <a:r>
              <a:rPr lang="en-US" dirty="0" smtClean="0"/>
              <a:t>your Activity class implements the Listener interface and you put the handler method in the main Activity and then you call </a:t>
            </a:r>
            <a:r>
              <a:rPr lang="en-US" b="1" i="1" dirty="0" err="1" smtClean="0"/>
              <a:t>setOnClickListener</a:t>
            </a:r>
            <a:r>
              <a:rPr lang="en-US" b="1" i="1" dirty="0" smtClean="0"/>
              <a:t>(this)</a:t>
            </a:r>
          </a:p>
          <a:p>
            <a:r>
              <a:rPr lang="en-US" dirty="0" smtClean="0"/>
              <a:t>fine if your application has only a single control of that Listener type</a:t>
            </a:r>
          </a:p>
          <a:p>
            <a:r>
              <a:rPr lang="en-US" dirty="0" smtClean="0"/>
              <a:t>works poorly for multiple controls</a:t>
            </a:r>
          </a:p>
          <a:p>
            <a:pPr>
              <a:buNone/>
            </a:pPr>
            <a:r>
              <a:rPr lang="en-US" dirty="0" smtClean="0"/>
              <a:t>3. </a:t>
            </a:r>
            <a:r>
              <a:rPr lang="en-US" b="1" dirty="0" smtClean="0"/>
              <a:t>Using layout file activity_main.xml </a:t>
            </a:r>
            <a:endParaRPr lang="en-US" dirty="0" smtClean="0"/>
          </a:p>
          <a:p>
            <a:r>
              <a:rPr lang="en-US" dirty="0" smtClean="0"/>
              <a:t>put your event handlers in Activity class without implementing a Listener interface or call to any listener method</a:t>
            </a:r>
          </a:p>
          <a:p>
            <a:r>
              <a:rPr lang="en-US" dirty="0" smtClean="0"/>
              <a:t>use the layout file (activity_main.xml) to specify the handler method via the </a:t>
            </a:r>
            <a:r>
              <a:rPr lang="en-US" b="1" i="1" dirty="0" err="1" smtClean="0"/>
              <a:t>android:onClick</a:t>
            </a:r>
            <a:r>
              <a:rPr lang="en-US" dirty="0" smtClean="0"/>
              <a:t> attribute for click event. </a:t>
            </a:r>
          </a:p>
          <a:p>
            <a:r>
              <a:rPr lang="en-US" dirty="0" smtClean="0"/>
              <a:t>event handler method must have a void return type and take a View as an argument</a:t>
            </a:r>
          </a:p>
          <a:p>
            <a:r>
              <a:rPr lang="en-US" dirty="0" smtClean="0"/>
              <a:t>does not allow you to pass arguments to Listener </a:t>
            </a:r>
          </a:p>
          <a:p>
            <a:r>
              <a:rPr lang="en-US" dirty="0" smtClean="0"/>
              <a:t>Difficult to manage (you have to look the layout file)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sz="28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563562"/>
          </a:xfrm>
        </p:spPr>
        <p:txBody>
          <a:bodyPr>
            <a:normAutofit fontScale="90000"/>
          </a:bodyPr>
          <a:lstStyle/>
          <a:p>
            <a:r>
              <a:rPr lang="en-US" b="1" dirty="0" smtClean="0"/>
              <a:t>Layouts and its types</a:t>
            </a:r>
            <a:endParaRPr lang="en-US" b="1" dirty="0"/>
          </a:p>
        </p:txBody>
      </p:sp>
      <p:sp>
        <p:nvSpPr>
          <p:cNvPr id="3" name="Content Placeholder 2"/>
          <p:cNvSpPr>
            <a:spLocks noGrp="1"/>
          </p:cNvSpPr>
          <p:nvPr>
            <p:ph sz="quarter" idx="1"/>
          </p:nvPr>
        </p:nvSpPr>
        <p:spPr>
          <a:xfrm>
            <a:off x="228600" y="838200"/>
            <a:ext cx="8686800" cy="5715000"/>
          </a:xfrm>
        </p:spPr>
        <p:txBody>
          <a:bodyPr>
            <a:normAutofit/>
          </a:bodyPr>
          <a:lstStyle/>
          <a:p>
            <a:r>
              <a:rPr lang="en-US" sz="3000" b="1" dirty="0" smtClean="0"/>
              <a:t>Layouts</a:t>
            </a:r>
            <a:r>
              <a:rPr lang="en-US" sz="3000" dirty="0" smtClean="0"/>
              <a:t> are subclasses of </a:t>
            </a:r>
            <a:r>
              <a:rPr lang="en-US" sz="3000" b="1" dirty="0" err="1" smtClean="0"/>
              <a:t>ViewGroup</a:t>
            </a:r>
            <a:r>
              <a:rPr lang="en-US" sz="3000" dirty="0" smtClean="0"/>
              <a:t> which </a:t>
            </a:r>
            <a:r>
              <a:rPr lang="en-US" sz="3000" b="1" dirty="0" smtClean="0"/>
              <a:t>specifies</a:t>
            </a:r>
            <a:r>
              <a:rPr lang="en-US" sz="3000" dirty="0" smtClean="0"/>
              <a:t> </a:t>
            </a:r>
            <a:r>
              <a:rPr lang="en-US" sz="3000" b="1" dirty="0" smtClean="0"/>
              <a:t>how a view should be arranged </a:t>
            </a:r>
            <a:r>
              <a:rPr lang="en-US" sz="3000" dirty="0" smtClean="0"/>
              <a:t>inside the </a:t>
            </a:r>
            <a:r>
              <a:rPr lang="en-US" sz="3000" b="1" dirty="0" err="1" smtClean="0"/>
              <a:t>viewgroups</a:t>
            </a:r>
            <a:endParaRPr lang="en-US" sz="3000" b="1" dirty="0" smtClean="0"/>
          </a:p>
          <a:p>
            <a:r>
              <a:rPr lang="en-US" sz="2800" dirty="0" smtClean="0"/>
              <a:t>The standard Layouts are:</a:t>
            </a:r>
          </a:p>
          <a:p>
            <a:pPr lvl="1"/>
            <a:r>
              <a:rPr lang="en-US" sz="2800" b="1" dirty="0" err="1" smtClean="0"/>
              <a:t>LinearLayout</a:t>
            </a:r>
            <a:r>
              <a:rPr lang="en-US" sz="2800" dirty="0" smtClean="0"/>
              <a:t>: arranges its children in a single </a:t>
            </a:r>
            <a:r>
              <a:rPr lang="en-US" sz="2800" b="1" dirty="0" smtClean="0"/>
              <a:t>column</a:t>
            </a:r>
            <a:r>
              <a:rPr lang="en-US" sz="2800" dirty="0" smtClean="0"/>
              <a:t> or a single row. </a:t>
            </a:r>
          </a:p>
          <a:p>
            <a:pPr lvl="1"/>
            <a:r>
              <a:rPr lang="en-US" sz="2800" b="1" dirty="0" err="1" smtClean="0"/>
              <a:t>RelativeLayout</a:t>
            </a:r>
            <a:r>
              <a:rPr lang="en-US" sz="2800" dirty="0" smtClean="0"/>
              <a:t>: the positions of the children can be described in relation to each other or to the parent.</a:t>
            </a:r>
          </a:p>
          <a:p>
            <a:pPr lvl="1"/>
            <a:r>
              <a:rPr lang="en-US" sz="2800" b="1" dirty="0" err="1" smtClean="0"/>
              <a:t>FrameLayout</a:t>
            </a:r>
            <a:r>
              <a:rPr lang="en-US" sz="2800" dirty="0" smtClean="0"/>
              <a:t>: It is used to block out an area on the screen to display a single item.</a:t>
            </a:r>
          </a:p>
          <a:p>
            <a:pPr lvl="1"/>
            <a:r>
              <a:rPr lang="en-US" sz="2800" b="1" dirty="0" err="1" smtClean="0"/>
              <a:t>TableLayout</a:t>
            </a:r>
            <a:r>
              <a:rPr lang="en-US" sz="2800" dirty="0" smtClean="0"/>
              <a:t>: arranges its children into rows and columns.</a:t>
            </a:r>
            <a:endParaRPr lang="en-US" sz="28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228600"/>
            <a:ext cx="8763000" cy="6324600"/>
          </a:xfrm>
        </p:spPr>
        <p:txBody>
          <a:bodyPr>
            <a:normAutofit/>
          </a:bodyPr>
          <a:lstStyle/>
          <a:p>
            <a:pPr marL="514350" lvl="0" indent="-514350">
              <a:buFont typeface="+mj-lt"/>
              <a:buAutoNum type="arabicPeriod"/>
            </a:pPr>
            <a:r>
              <a:rPr lang="en-US" dirty="0" smtClean="0"/>
              <a:t>Using an Anonymous Inner Class</a:t>
            </a:r>
          </a:p>
          <a:p>
            <a:pPr>
              <a:buNone/>
            </a:pPr>
            <a:r>
              <a:rPr lang="en-US" dirty="0" smtClean="0"/>
              <a:t>Activity_main.xml</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String.xml</a:t>
            </a:r>
          </a:p>
          <a:p>
            <a:endParaRPr lang="en-US" dirty="0" smtClean="0"/>
          </a:p>
          <a:p>
            <a:endParaRPr lang="en-US" dirty="0" smtClean="0"/>
          </a:p>
          <a:p>
            <a:endParaRPr lang="en-US" sz="2800" b="1" dirty="0"/>
          </a:p>
        </p:txBody>
      </p:sp>
      <p:sp>
        <p:nvSpPr>
          <p:cNvPr id="43009" name="Rectangle 1"/>
          <p:cNvSpPr>
            <a:spLocks noChangeArrowheads="1"/>
          </p:cNvSpPr>
          <p:nvPr/>
        </p:nvSpPr>
        <p:spPr bwMode="auto">
          <a:xfrm>
            <a:off x="152400" y="1576387"/>
            <a:ext cx="4191000" cy="2462213"/>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&lt;Button</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android:id</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"@+id/</a:t>
            </a:r>
            <a:r>
              <a:rPr kumimoji="0" lang="en-US" sz="1400" b="0" i="0" u="none" strike="noStrike" cap="none" normalizeH="0" baseline="0" dirty="0" err="1" smtClean="0">
                <a:ln>
                  <a:noFill/>
                </a:ln>
                <a:solidFill>
                  <a:srgbClr val="008800"/>
                </a:solidFill>
                <a:effectLst/>
                <a:latin typeface="Courier New" pitchFamily="49" charset="0"/>
                <a:ea typeface="Calibri" pitchFamily="34" charset="0"/>
                <a:cs typeface="Courier New" pitchFamily="49" charset="0"/>
              </a:rPr>
              <a:t>button_s</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android:layout_height</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008800"/>
                </a:solidFill>
                <a:effectLst/>
                <a:latin typeface="Courier New" pitchFamily="49" charset="0"/>
                <a:ea typeface="Calibri" pitchFamily="34" charset="0"/>
                <a:cs typeface="Courier New" pitchFamily="49" charset="0"/>
              </a:rPr>
              <a:t>wrap_content</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android:layout_width</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008800"/>
                </a:solidFill>
                <a:effectLst/>
                <a:latin typeface="Courier New" pitchFamily="49" charset="0"/>
                <a:ea typeface="Calibri" pitchFamily="34" charset="0"/>
                <a:cs typeface="Courier New" pitchFamily="49" charset="0"/>
              </a:rPr>
              <a:t>match_parent</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android:text</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"@string/</a:t>
            </a:r>
            <a:r>
              <a:rPr kumimoji="0" lang="en-US" sz="1400" b="0" i="0" u="none" strike="noStrike" cap="none" normalizeH="0" baseline="0" dirty="0" err="1" smtClean="0">
                <a:ln>
                  <a:noFill/>
                </a:ln>
                <a:solidFill>
                  <a:srgbClr val="008800"/>
                </a:solidFill>
                <a:effectLst/>
                <a:latin typeface="Courier New" pitchFamily="49" charset="0"/>
                <a:ea typeface="Calibri" pitchFamily="34" charset="0"/>
                <a:cs typeface="Courier New" pitchFamily="49" charset="0"/>
              </a:rPr>
              <a:t>button_small</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/&gt;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&lt;</a:t>
            </a:r>
            <a:r>
              <a:rPr kumimoji="0" lang="en-US" sz="1400" b="0" i="0" u="none" strike="noStrike" cap="none" normalizeH="0" baseline="0" dirty="0" err="1" smtClean="0">
                <a:ln>
                  <a:noFill/>
                </a:ln>
                <a:solidFill>
                  <a:srgbClr val="000088"/>
                </a:solidFill>
                <a:effectLst/>
                <a:latin typeface="Courier New" pitchFamily="49" charset="0"/>
                <a:ea typeface="Calibri" pitchFamily="34" charset="0"/>
                <a:cs typeface="Courier New" pitchFamily="49" charset="0"/>
              </a:rPr>
              <a:t>TextView</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android:id</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"@+id/</a:t>
            </a:r>
            <a:r>
              <a:rPr kumimoji="0" lang="en-US" sz="1400" b="0" i="0" u="none" strike="noStrike" cap="none" normalizeH="0" baseline="0" dirty="0" err="1" smtClean="0">
                <a:ln>
                  <a:noFill/>
                </a:ln>
                <a:solidFill>
                  <a:srgbClr val="008800"/>
                </a:solidFill>
                <a:effectLst/>
                <a:latin typeface="Courier New" pitchFamily="49" charset="0"/>
                <a:ea typeface="Calibri" pitchFamily="34" charset="0"/>
                <a:cs typeface="Courier New" pitchFamily="49" charset="0"/>
              </a:rPr>
              <a:t>text_id</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android:layout_width</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008800"/>
                </a:solidFill>
                <a:effectLst/>
                <a:latin typeface="Courier New" pitchFamily="49" charset="0"/>
                <a:ea typeface="Calibri" pitchFamily="34" charset="0"/>
                <a:cs typeface="Courier New" pitchFamily="49" charset="0"/>
              </a:rPr>
              <a:t>wrap_content</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android:layout_height</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008800"/>
                </a:solidFill>
                <a:effectLst/>
                <a:latin typeface="Courier New" pitchFamily="49" charset="0"/>
                <a:ea typeface="Calibri" pitchFamily="34" charset="0"/>
                <a:cs typeface="Courier New" pitchFamily="49" charset="0"/>
              </a:rPr>
              <a:t>wrap_content</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android:capitalize</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"characters”</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android:text</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"@string/</a:t>
            </a:r>
            <a:r>
              <a:rPr kumimoji="0" lang="en-US" sz="1400" b="0" i="0" u="none" strike="noStrike" cap="none" normalizeH="0" baseline="0" dirty="0" err="1" smtClean="0">
                <a:ln>
                  <a:noFill/>
                </a:ln>
                <a:solidFill>
                  <a:srgbClr val="008800"/>
                </a:solidFill>
                <a:effectLst/>
                <a:latin typeface="Courier New" pitchFamily="49" charset="0"/>
                <a:ea typeface="Calibri" pitchFamily="34" charset="0"/>
                <a:cs typeface="Courier New" pitchFamily="49" charset="0"/>
              </a:rPr>
              <a:t>hello_world</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/&gt;</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43010" name="Rectangle 2"/>
          <p:cNvSpPr>
            <a:spLocks noChangeArrowheads="1"/>
          </p:cNvSpPr>
          <p:nvPr/>
        </p:nvSpPr>
        <p:spPr bwMode="auto">
          <a:xfrm>
            <a:off x="381000" y="4800600"/>
            <a:ext cx="5867400" cy="1600438"/>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&lt;?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xml version</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"1.0"</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encoding</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"utf-8"</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?&gt;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&lt;resources&gt;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&lt;string</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name</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008800"/>
                </a:solidFill>
                <a:effectLst/>
                <a:latin typeface="Courier New" pitchFamily="49" charset="0"/>
                <a:ea typeface="Calibri" pitchFamily="34" charset="0"/>
                <a:cs typeface="Courier New" pitchFamily="49" charset="0"/>
              </a:rPr>
              <a:t>app_name</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&gt;</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EventDemo</a:t>
            </a:r>
            <a:r>
              <a:rPr kumimoji="0" lang="en-US" sz="1400"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&lt;/string&gt;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&lt;string</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name</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008800"/>
                </a:solidFill>
                <a:effectLst/>
                <a:latin typeface="Courier New" pitchFamily="49" charset="0"/>
                <a:ea typeface="Calibri" pitchFamily="34" charset="0"/>
                <a:cs typeface="Courier New" pitchFamily="49" charset="0"/>
              </a:rPr>
              <a:t>action_settings</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&gt;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Settings</a:t>
            </a:r>
            <a:r>
              <a:rPr kumimoji="0" lang="en-US" sz="1400"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&lt;/string&gt;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&lt;string</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name</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008800"/>
                </a:solidFill>
                <a:effectLst/>
                <a:latin typeface="Courier New" pitchFamily="49" charset="0"/>
                <a:ea typeface="Calibri" pitchFamily="34" charset="0"/>
                <a:cs typeface="Courier New" pitchFamily="49" charset="0"/>
              </a:rPr>
              <a:t>hello_world</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&gt;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Hello world!</a:t>
            </a:r>
            <a:r>
              <a:rPr kumimoji="0" lang="en-US" sz="1400"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&lt;/string&gt;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&lt;string</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name</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008800"/>
                </a:solidFill>
                <a:effectLst/>
                <a:latin typeface="Courier New" pitchFamily="49" charset="0"/>
                <a:ea typeface="Calibri" pitchFamily="34" charset="0"/>
                <a:cs typeface="Courier New" pitchFamily="49" charset="0"/>
              </a:rPr>
              <a:t>button_small</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&gt;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Small Font</a:t>
            </a:r>
            <a:r>
              <a:rPr kumimoji="0" lang="en-US" sz="1400"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&lt;/string&gt;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&lt;/resources&gt;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43011" name="Rectangle 3"/>
          <p:cNvSpPr>
            <a:spLocks noChangeArrowheads="1"/>
          </p:cNvSpPr>
          <p:nvPr/>
        </p:nvSpPr>
        <p:spPr bwMode="auto">
          <a:xfrm>
            <a:off x="4191000" y="914400"/>
            <a:ext cx="4953000" cy="3785652"/>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protected</a:t>
            </a:r>
            <a:r>
              <a:rPr kumimoji="0" lang="en-US"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void</a:t>
            </a:r>
            <a:r>
              <a:rPr kumimoji="0" lang="en-US"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onCreate</a:t>
            </a:r>
            <a:r>
              <a:rPr kumimoji="0" lang="en-US" sz="12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200" b="0"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Bundle</a:t>
            </a:r>
            <a:r>
              <a:rPr kumimoji="0" lang="en-US"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savedInstanceState</a:t>
            </a:r>
            <a:r>
              <a:rPr kumimoji="0" lang="en-US" sz="12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0" u="none" strike="noStrike" cap="none" normalizeH="0" baseline="0" dirty="0" err="1" smtClean="0">
                <a:ln>
                  <a:noFill/>
                </a:ln>
                <a:solidFill>
                  <a:srgbClr val="000088"/>
                </a:solidFill>
                <a:effectLst/>
                <a:latin typeface="Courier New" pitchFamily="49" charset="0"/>
                <a:ea typeface="Calibri" pitchFamily="34" charset="0"/>
                <a:cs typeface="Courier New" pitchFamily="49" charset="0"/>
              </a:rPr>
              <a:t>super</a:t>
            </a:r>
            <a:r>
              <a:rPr kumimoji="0" lang="en-US" sz="1200" b="0" i="0" u="none" strike="noStrike" cap="none" normalizeH="0" baseline="0" dirty="0" err="1" smtClean="0">
                <a:ln>
                  <a:noFill/>
                </a:ln>
                <a:solidFill>
                  <a:srgbClr val="666600"/>
                </a:solidFill>
                <a:effectLst/>
                <a:latin typeface="Courier New" pitchFamily="49" charset="0"/>
                <a:ea typeface="Calibri" pitchFamily="34" charset="0"/>
                <a:cs typeface="Courier New" pitchFamily="49" charset="0"/>
              </a:rPr>
              <a:t>.</a:t>
            </a:r>
            <a:r>
              <a:rPr kumimoji="0" lang="en-US"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onCreate</a:t>
            </a:r>
            <a:r>
              <a:rPr kumimoji="0" lang="en-US" sz="12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savedInstanceState</a:t>
            </a:r>
            <a:r>
              <a:rPr kumimoji="0" lang="en-US" sz="12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setContentView</a:t>
            </a:r>
            <a:r>
              <a:rPr kumimoji="0" lang="en-US" sz="12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R</a:t>
            </a:r>
            <a:r>
              <a:rPr kumimoji="0" lang="en-US" sz="1200" b="0" i="0" u="none" strike="noStrike" cap="none" normalizeH="0" baseline="0" dirty="0" err="1" smtClean="0">
                <a:ln>
                  <a:noFill/>
                </a:ln>
                <a:solidFill>
                  <a:srgbClr val="666600"/>
                </a:solidFill>
                <a:effectLst/>
                <a:latin typeface="Courier New" pitchFamily="49" charset="0"/>
                <a:ea typeface="Calibri" pitchFamily="34" charset="0"/>
                <a:cs typeface="Courier New" pitchFamily="49" charset="0"/>
              </a:rPr>
              <a:t>.</a:t>
            </a:r>
            <a:r>
              <a:rPr kumimoji="0" lang="en-US"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layout</a:t>
            </a:r>
            <a:r>
              <a:rPr kumimoji="0" lang="en-US" sz="1200" b="0" i="0" u="none" strike="noStrike" cap="none" normalizeH="0" baseline="0" dirty="0" err="1" smtClean="0">
                <a:ln>
                  <a:noFill/>
                </a:ln>
                <a:solidFill>
                  <a:srgbClr val="666600"/>
                </a:solidFill>
                <a:effectLst/>
                <a:latin typeface="Courier New" pitchFamily="49" charset="0"/>
                <a:ea typeface="Calibri" pitchFamily="34" charset="0"/>
                <a:cs typeface="Courier New" pitchFamily="49" charset="0"/>
              </a:rPr>
              <a:t>.</a:t>
            </a:r>
            <a:r>
              <a:rPr kumimoji="0" lang="en-US"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activity_main</a:t>
            </a:r>
            <a:r>
              <a:rPr kumimoji="0" lang="en-US" sz="12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0" u="none" strike="noStrike" cap="none" normalizeH="0" baseline="0" dirty="0" smtClean="0">
                <a:ln>
                  <a:noFill/>
                </a:ln>
                <a:solidFill>
                  <a:srgbClr val="880000"/>
                </a:solidFill>
                <a:effectLst/>
                <a:latin typeface="Courier New" pitchFamily="49" charset="0"/>
                <a:ea typeface="Calibri" pitchFamily="34" charset="0"/>
                <a:cs typeface="Courier New" pitchFamily="49" charset="0"/>
              </a:rPr>
              <a:t>//--- find the button---</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Button</a:t>
            </a:r>
            <a:r>
              <a:rPr kumimoji="0" lang="en-US"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sButton</a:t>
            </a:r>
            <a:r>
              <a:rPr kumimoji="0" lang="en-US"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200" b="0"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Button</a:t>
            </a:r>
            <a:r>
              <a:rPr kumimoji="0" lang="en-US" sz="12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findViewById</a:t>
            </a:r>
            <a:r>
              <a:rPr kumimoji="0" lang="en-US" sz="12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R</a:t>
            </a:r>
            <a:r>
              <a:rPr kumimoji="0" lang="en-US" sz="1200" b="0" i="0" u="none" strike="noStrike" cap="none" normalizeH="0" baseline="0" dirty="0" err="1" smtClean="0">
                <a:ln>
                  <a:noFill/>
                </a:ln>
                <a:solidFill>
                  <a:srgbClr val="666600"/>
                </a:solidFill>
                <a:effectLst/>
                <a:latin typeface="Courier New" pitchFamily="49" charset="0"/>
                <a:ea typeface="Calibri" pitchFamily="34" charset="0"/>
                <a:cs typeface="Courier New" pitchFamily="49" charset="0"/>
              </a:rPr>
              <a:t>.</a:t>
            </a:r>
            <a:r>
              <a:rPr kumimoji="0" lang="en-US"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id</a:t>
            </a:r>
            <a:r>
              <a:rPr kumimoji="0" lang="en-US" sz="1200" b="0" i="0" u="none" strike="noStrike" cap="none" normalizeH="0" baseline="0" dirty="0" err="1" smtClean="0">
                <a:ln>
                  <a:noFill/>
                </a:ln>
                <a:solidFill>
                  <a:srgbClr val="666600"/>
                </a:solidFill>
                <a:effectLst/>
                <a:latin typeface="Courier New" pitchFamily="49" charset="0"/>
                <a:ea typeface="Calibri" pitchFamily="34" charset="0"/>
                <a:cs typeface="Courier New" pitchFamily="49" charset="0"/>
              </a:rPr>
              <a:t>.</a:t>
            </a:r>
            <a:r>
              <a:rPr kumimoji="0" lang="en-US"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button_s</a:t>
            </a:r>
            <a:r>
              <a:rPr kumimoji="0" lang="en-US" sz="12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880000"/>
                </a:solidFill>
                <a:effectLst/>
                <a:latin typeface="Courier New" pitchFamily="49" charset="0"/>
                <a:ea typeface="Calibri" pitchFamily="34" charset="0"/>
                <a:cs typeface="Courier New" pitchFamily="49" charset="0"/>
              </a:rPr>
              <a:t> // -- register click event with the button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sButton</a:t>
            </a:r>
            <a:r>
              <a:rPr kumimoji="0" lang="en-US" sz="1200" b="0" i="0" u="none" strike="noStrike" cap="none" normalizeH="0" baseline="0" dirty="0" err="1" smtClean="0">
                <a:ln>
                  <a:noFill/>
                </a:ln>
                <a:solidFill>
                  <a:srgbClr val="666600"/>
                </a:solidFill>
                <a:effectLst/>
                <a:latin typeface="Courier New" pitchFamily="49" charset="0"/>
                <a:ea typeface="Calibri" pitchFamily="34" charset="0"/>
                <a:cs typeface="Courier New" pitchFamily="49" charset="0"/>
              </a:rPr>
              <a:t>.</a:t>
            </a:r>
            <a:r>
              <a:rPr kumimoji="0" lang="en-US"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setOnClickListener</a:t>
            </a:r>
            <a:r>
              <a:rPr kumimoji="0" lang="en-US" sz="12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200"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new</a:t>
            </a:r>
            <a:r>
              <a:rPr kumimoji="0" lang="en-US"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View</a:t>
            </a:r>
            <a:r>
              <a:rPr kumimoji="0" lang="en-US" sz="1200" b="0" i="0" u="none" strike="noStrike" cap="none" normalizeH="0" baseline="0" dirty="0" err="1" smtClean="0">
                <a:ln>
                  <a:noFill/>
                </a:ln>
                <a:solidFill>
                  <a:srgbClr val="666600"/>
                </a:solidFill>
                <a:effectLst/>
                <a:latin typeface="Courier New" pitchFamily="49" charset="0"/>
                <a:ea typeface="Calibri" pitchFamily="34" charset="0"/>
                <a:cs typeface="Courier New" pitchFamily="49" charset="0"/>
              </a:rPr>
              <a:t>.</a:t>
            </a:r>
            <a:r>
              <a:rPr kumimoji="0" lang="en-US" sz="1200" b="0"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OnClickListener</a:t>
            </a:r>
            <a:r>
              <a:rPr kumimoji="0" lang="en-US" sz="12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public</a:t>
            </a:r>
            <a:r>
              <a:rPr kumimoji="0" lang="en-US"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void</a:t>
            </a:r>
            <a:r>
              <a:rPr kumimoji="0" lang="en-US"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onClick</a:t>
            </a:r>
            <a:r>
              <a:rPr kumimoji="0" lang="en-US" sz="12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200" b="0"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View</a:t>
            </a:r>
            <a:r>
              <a:rPr kumimoji="0" lang="en-US"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v</a:t>
            </a:r>
            <a:r>
              <a:rPr kumimoji="0" lang="en-US" sz="12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0" u="none" strike="noStrike" cap="none" normalizeH="0" baseline="0" dirty="0" smtClean="0">
                <a:ln>
                  <a:noFill/>
                </a:ln>
                <a:solidFill>
                  <a:srgbClr val="880000"/>
                </a:solidFill>
                <a:effectLst/>
                <a:latin typeface="Courier New" pitchFamily="49" charset="0"/>
                <a:ea typeface="Calibri" pitchFamily="34" charset="0"/>
                <a:cs typeface="Courier New" pitchFamily="49" charset="0"/>
              </a:rPr>
              <a:t>// --- find the text view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TextView</a:t>
            </a:r>
            <a:r>
              <a:rPr kumimoji="0" lang="en-US"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txtView</a:t>
            </a:r>
            <a:r>
              <a:rPr kumimoji="0" lang="en-US"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200" b="0"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TextView</a:t>
            </a:r>
            <a:r>
              <a:rPr kumimoji="0" lang="en-US" sz="12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findViewById</a:t>
            </a:r>
            <a:r>
              <a:rPr kumimoji="0" lang="en-US" sz="12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R</a:t>
            </a:r>
            <a:r>
              <a:rPr kumimoji="0" lang="en-US" sz="1200" b="0" i="0" u="none" strike="noStrike" cap="none" normalizeH="0" baseline="0" dirty="0" err="1" smtClean="0">
                <a:ln>
                  <a:noFill/>
                </a:ln>
                <a:solidFill>
                  <a:srgbClr val="666600"/>
                </a:solidFill>
                <a:effectLst/>
                <a:latin typeface="Courier New" pitchFamily="49" charset="0"/>
                <a:ea typeface="Calibri" pitchFamily="34" charset="0"/>
                <a:cs typeface="Courier New" pitchFamily="49" charset="0"/>
              </a:rPr>
              <a:t>.</a:t>
            </a:r>
            <a:r>
              <a:rPr kumimoji="0" lang="en-US"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id</a:t>
            </a:r>
            <a:r>
              <a:rPr kumimoji="0" lang="en-US" sz="1200" b="0" i="0" u="none" strike="noStrike" cap="none" normalizeH="0" baseline="0" dirty="0" err="1" smtClean="0">
                <a:ln>
                  <a:noFill/>
                </a:ln>
                <a:solidFill>
                  <a:srgbClr val="666600"/>
                </a:solidFill>
                <a:effectLst/>
                <a:latin typeface="Courier New" pitchFamily="49" charset="0"/>
                <a:ea typeface="Calibri" pitchFamily="34" charset="0"/>
                <a:cs typeface="Courier New" pitchFamily="49" charset="0"/>
              </a:rPr>
              <a:t>.</a:t>
            </a:r>
            <a:r>
              <a:rPr kumimoji="0" lang="en-US"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text_id</a:t>
            </a:r>
            <a:r>
              <a:rPr kumimoji="0" lang="en-US" sz="12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0" u="none" strike="noStrike" cap="none" normalizeH="0" baseline="0" dirty="0" smtClean="0">
                <a:ln>
                  <a:noFill/>
                </a:ln>
                <a:solidFill>
                  <a:srgbClr val="880000"/>
                </a:solidFill>
                <a:effectLst/>
                <a:latin typeface="Courier New" pitchFamily="49" charset="0"/>
                <a:ea typeface="Calibri" pitchFamily="34" charset="0"/>
                <a:cs typeface="Courier New" pitchFamily="49" charset="0"/>
              </a:rPr>
              <a:t>// -- change text size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txtView</a:t>
            </a:r>
            <a:r>
              <a:rPr kumimoji="0" lang="en-US" sz="1200" b="0" i="0" u="none" strike="noStrike" cap="none" normalizeH="0" baseline="0" dirty="0" err="1" smtClean="0">
                <a:ln>
                  <a:noFill/>
                </a:ln>
                <a:solidFill>
                  <a:srgbClr val="666600"/>
                </a:solidFill>
                <a:effectLst/>
                <a:latin typeface="Courier New" pitchFamily="49" charset="0"/>
                <a:ea typeface="Calibri" pitchFamily="34" charset="0"/>
                <a:cs typeface="Courier New" pitchFamily="49" charset="0"/>
              </a:rPr>
              <a:t>.</a:t>
            </a:r>
            <a:r>
              <a:rPr kumimoji="0" lang="en-US" sz="12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setTextSize</a:t>
            </a:r>
            <a:r>
              <a:rPr kumimoji="0" lang="en-US" sz="12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200" b="0" i="0" u="none" strike="noStrike" cap="none" normalizeH="0" baseline="0" dirty="0" smtClean="0">
                <a:ln>
                  <a:noFill/>
                </a:ln>
                <a:solidFill>
                  <a:srgbClr val="006666"/>
                </a:solidFill>
                <a:effectLst/>
                <a:latin typeface="Courier New" pitchFamily="49" charset="0"/>
                <a:ea typeface="Calibri" pitchFamily="34" charset="0"/>
                <a:cs typeface="Courier New" pitchFamily="49" charset="0"/>
              </a:rPr>
              <a:t>14</a:t>
            </a:r>
            <a:r>
              <a:rPr kumimoji="0" lang="en-US" sz="12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2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763000" cy="6400800"/>
          </a:xfrm>
        </p:spPr>
        <p:txBody>
          <a:bodyPr>
            <a:normAutofit/>
          </a:bodyPr>
          <a:lstStyle/>
          <a:p>
            <a:pPr marL="514350" lvl="0" indent="-514350">
              <a:buNone/>
            </a:pPr>
            <a:r>
              <a:rPr lang="en-US" b="1" dirty="0" smtClean="0"/>
              <a:t>2. Using the activity implements listener interface</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sz="2800" b="1" dirty="0"/>
          </a:p>
        </p:txBody>
      </p:sp>
      <p:sp>
        <p:nvSpPr>
          <p:cNvPr id="44033" name="Rectangle 1"/>
          <p:cNvSpPr>
            <a:spLocks noChangeArrowheads="1"/>
          </p:cNvSpPr>
          <p:nvPr/>
        </p:nvSpPr>
        <p:spPr bwMode="auto">
          <a:xfrm>
            <a:off x="304800" y="838200"/>
            <a:ext cx="8534400" cy="5509200"/>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protected</a:t>
            </a:r>
            <a:r>
              <a:rPr kumimoji="0" lang="en-US"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void</a:t>
            </a:r>
            <a:r>
              <a:rPr kumimoji="0" lang="en-US"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onCreate</a:t>
            </a:r>
            <a:r>
              <a:rPr kumimoji="0" lang="en-US"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b="0"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Bundle</a:t>
            </a:r>
            <a:r>
              <a:rPr kumimoji="0" lang="en-US"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savedInstanceState</a:t>
            </a:r>
            <a:r>
              <a:rPr kumimoji="0" lang="en-US"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b="0" i="0" u="none" strike="noStrike" cap="none" normalizeH="0" baseline="0" dirty="0" err="1" smtClean="0">
                <a:ln>
                  <a:noFill/>
                </a:ln>
                <a:solidFill>
                  <a:srgbClr val="000088"/>
                </a:solidFill>
                <a:effectLst/>
                <a:latin typeface="Courier New" pitchFamily="49" charset="0"/>
                <a:ea typeface="Calibri" pitchFamily="34" charset="0"/>
                <a:cs typeface="Courier New" pitchFamily="49" charset="0"/>
              </a:rPr>
              <a:t>super</a:t>
            </a:r>
            <a:r>
              <a:rPr kumimoji="0" lang="en-US" b="0" i="0" u="none" strike="noStrike" cap="none" normalizeH="0" baseline="0" dirty="0" err="1" smtClean="0">
                <a:ln>
                  <a:noFill/>
                </a:ln>
                <a:solidFill>
                  <a:srgbClr val="666600"/>
                </a:solidFill>
                <a:effectLst/>
                <a:latin typeface="Courier New" pitchFamily="49" charset="0"/>
                <a:ea typeface="Calibri" pitchFamily="34" charset="0"/>
                <a:cs typeface="Courier New" pitchFamily="49" charset="0"/>
              </a:rPr>
              <a:t>.</a:t>
            </a:r>
            <a:r>
              <a:rPr kumimoji="0" lang="en-US"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onCreate</a:t>
            </a:r>
            <a:r>
              <a:rPr kumimoji="0" lang="en-US"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savedInstanceState</a:t>
            </a:r>
            <a:r>
              <a:rPr kumimoji="0" lang="en-US"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setContentView</a:t>
            </a:r>
            <a:r>
              <a:rPr kumimoji="0" lang="en-US"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R</a:t>
            </a:r>
            <a:r>
              <a:rPr kumimoji="0" lang="en-US" b="0" i="0" u="none" strike="noStrike" cap="none" normalizeH="0" baseline="0" dirty="0" err="1" smtClean="0">
                <a:ln>
                  <a:noFill/>
                </a:ln>
                <a:solidFill>
                  <a:srgbClr val="666600"/>
                </a:solidFill>
                <a:effectLst/>
                <a:latin typeface="Courier New" pitchFamily="49" charset="0"/>
                <a:ea typeface="Calibri" pitchFamily="34" charset="0"/>
                <a:cs typeface="Courier New" pitchFamily="49" charset="0"/>
              </a:rPr>
              <a:t>.</a:t>
            </a:r>
            <a:r>
              <a:rPr kumimoji="0" lang="en-US"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layout</a:t>
            </a:r>
            <a:r>
              <a:rPr kumimoji="0" lang="en-US" b="0" i="0" u="none" strike="noStrike" cap="none" normalizeH="0" baseline="0" dirty="0" err="1" smtClean="0">
                <a:ln>
                  <a:noFill/>
                </a:ln>
                <a:solidFill>
                  <a:srgbClr val="666600"/>
                </a:solidFill>
                <a:effectLst/>
                <a:latin typeface="Courier New" pitchFamily="49" charset="0"/>
                <a:ea typeface="Calibri" pitchFamily="34" charset="0"/>
                <a:cs typeface="Courier New" pitchFamily="49" charset="0"/>
              </a:rPr>
              <a:t>.</a:t>
            </a:r>
            <a:r>
              <a:rPr kumimoji="0" lang="en-US"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activity_main</a:t>
            </a:r>
            <a:r>
              <a:rPr kumimoji="0" lang="en-US"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b="0" i="0" u="none" strike="noStrike" cap="none" normalizeH="0" baseline="0" dirty="0" smtClean="0">
                <a:ln>
                  <a:noFill/>
                </a:ln>
                <a:solidFill>
                  <a:srgbClr val="880000"/>
                </a:solidFill>
                <a:effectLst/>
                <a:latin typeface="Courier New" pitchFamily="49" charset="0"/>
                <a:ea typeface="Calibri" pitchFamily="34" charset="0"/>
                <a:cs typeface="Courier New" pitchFamily="49" charset="0"/>
              </a:rPr>
              <a:t>//--- find the button---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Button</a:t>
            </a:r>
            <a:r>
              <a:rPr kumimoji="0" lang="en-US"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sButton</a:t>
            </a:r>
            <a:r>
              <a:rPr kumimoji="0" lang="en-US"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b="0"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Button</a:t>
            </a:r>
            <a:r>
              <a:rPr kumimoji="0" lang="en-US"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findViewById</a:t>
            </a:r>
            <a:r>
              <a:rPr kumimoji="0" lang="en-US"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R</a:t>
            </a:r>
            <a:r>
              <a:rPr kumimoji="0" lang="en-US" b="0" i="0" u="none" strike="noStrike" cap="none" normalizeH="0" baseline="0" dirty="0" err="1" smtClean="0">
                <a:ln>
                  <a:noFill/>
                </a:ln>
                <a:solidFill>
                  <a:srgbClr val="666600"/>
                </a:solidFill>
                <a:effectLst/>
                <a:latin typeface="Courier New" pitchFamily="49" charset="0"/>
                <a:ea typeface="Calibri" pitchFamily="34" charset="0"/>
                <a:cs typeface="Courier New" pitchFamily="49" charset="0"/>
              </a:rPr>
              <a:t>.</a:t>
            </a:r>
            <a:r>
              <a:rPr kumimoji="0" lang="en-US"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id</a:t>
            </a:r>
            <a:r>
              <a:rPr kumimoji="0" lang="en-US" b="0" i="0" u="none" strike="noStrike" cap="none" normalizeH="0" baseline="0" dirty="0" err="1" smtClean="0">
                <a:ln>
                  <a:noFill/>
                </a:ln>
                <a:solidFill>
                  <a:srgbClr val="666600"/>
                </a:solidFill>
                <a:effectLst/>
                <a:latin typeface="Courier New" pitchFamily="49" charset="0"/>
                <a:ea typeface="Calibri" pitchFamily="34" charset="0"/>
                <a:cs typeface="Courier New" pitchFamily="49" charset="0"/>
              </a:rPr>
              <a:t>.</a:t>
            </a:r>
            <a:r>
              <a:rPr kumimoji="0" lang="en-US"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button_s</a:t>
            </a:r>
            <a:r>
              <a:rPr kumimoji="0" lang="en-US"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880000"/>
                </a:solidFill>
                <a:effectLst/>
                <a:latin typeface="Courier New" pitchFamily="49" charset="0"/>
                <a:ea typeface="Calibri" pitchFamily="34" charset="0"/>
                <a:cs typeface="Courier New" pitchFamily="49" charset="0"/>
              </a:rPr>
              <a:t>// -- register click event with the button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sButton</a:t>
            </a:r>
            <a:r>
              <a:rPr kumimoji="0" lang="en-US" b="0" i="0" u="none" strike="noStrike" cap="none" normalizeH="0" baseline="0" dirty="0" err="1" smtClean="0">
                <a:ln>
                  <a:noFill/>
                </a:ln>
                <a:solidFill>
                  <a:srgbClr val="666600"/>
                </a:solidFill>
                <a:effectLst/>
                <a:latin typeface="Courier New" pitchFamily="49" charset="0"/>
                <a:ea typeface="Calibri" pitchFamily="34" charset="0"/>
                <a:cs typeface="Courier New" pitchFamily="49" charset="0"/>
              </a:rPr>
              <a:t>.</a:t>
            </a:r>
            <a:r>
              <a:rPr kumimoji="0" lang="en-US"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setOnClickListener</a:t>
            </a:r>
            <a:r>
              <a:rPr kumimoji="0" lang="en-US"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this</a:t>
            </a:r>
            <a:r>
              <a:rPr kumimoji="0" lang="en-US"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880000"/>
                </a:solidFill>
                <a:effectLst/>
                <a:latin typeface="Courier New" pitchFamily="49" charset="0"/>
                <a:ea typeface="Calibri" pitchFamily="34" charset="0"/>
                <a:cs typeface="Courier New" pitchFamily="49" charset="0"/>
              </a:rPr>
              <a:t>//--- Implement the </a:t>
            </a:r>
            <a:r>
              <a:rPr kumimoji="0" lang="en-US" b="0" i="0" u="none" strike="noStrike" cap="none" normalizeH="0" baseline="0" dirty="0" err="1" smtClean="0">
                <a:ln>
                  <a:noFill/>
                </a:ln>
                <a:solidFill>
                  <a:srgbClr val="880000"/>
                </a:solidFill>
                <a:effectLst/>
                <a:latin typeface="Courier New" pitchFamily="49" charset="0"/>
                <a:ea typeface="Calibri" pitchFamily="34" charset="0"/>
                <a:cs typeface="Courier New" pitchFamily="49" charset="0"/>
              </a:rPr>
              <a:t>OnClickListener</a:t>
            </a:r>
            <a:r>
              <a:rPr kumimoji="0" lang="en-US" b="0" i="0" u="none" strike="noStrike" cap="none" normalizeH="0" baseline="0" dirty="0" smtClean="0">
                <a:ln>
                  <a:noFill/>
                </a:ln>
                <a:solidFill>
                  <a:srgbClr val="880000"/>
                </a:solidFill>
                <a:effectLst/>
                <a:latin typeface="Courier New" pitchFamily="49" charset="0"/>
                <a:ea typeface="Calibri" pitchFamily="34" charset="0"/>
                <a:cs typeface="Courier New" pitchFamily="49" charset="0"/>
              </a:rPr>
              <a:t> callback</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public</a:t>
            </a:r>
            <a:r>
              <a:rPr kumimoji="0" lang="en-US"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void</a:t>
            </a:r>
            <a:r>
              <a:rPr kumimoji="0" lang="en-US"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onClick</a:t>
            </a:r>
            <a:r>
              <a:rPr kumimoji="0" lang="en-US"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b="0"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View</a:t>
            </a:r>
            <a:r>
              <a:rPr kumimoji="0" lang="en-US"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v</a:t>
            </a:r>
            <a:r>
              <a:rPr kumimoji="0" lang="en-US"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if</a:t>
            </a:r>
            <a:r>
              <a:rPr kumimoji="0" lang="en-US"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v</a:t>
            </a:r>
            <a:r>
              <a:rPr kumimoji="0" lang="en-US" b="0" i="0" u="none" strike="noStrike" cap="none" normalizeH="0" baseline="0" dirty="0" err="1" smtClean="0">
                <a:ln>
                  <a:noFill/>
                </a:ln>
                <a:solidFill>
                  <a:srgbClr val="666600"/>
                </a:solidFill>
                <a:effectLst/>
                <a:latin typeface="Courier New" pitchFamily="49" charset="0"/>
                <a:ea typeface="Calibri" pitchFamily="34" charset="0"/>
                <a:cs typeface="Courier New" pitchFamily="49" charset="0"/>
              </a:rPr>
              <a:t>.</a:t>
            </a:r>
            <a:r>
              <a:rPr kumimoji="0" lang="en-US"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getId</a:t>
            </a:r>
            <a:r>
              <a:rPr kumimoji="0" lang="en-US"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R</a:t>
            </a:r>
            <a:r>
              <a:rPr kumimoji="0" lang="en-US" b="0" i="0" u="none" strike="noStrike" cap="none" normalizeH="0" baseline="0" dirty="0" err="1" smtClean="0">
                <a:ln>
                  <a:noFill/>
                </a:ln>
                <a:solidFill>
                  <a:srgbClr val="666600"/>
                </a:solidFill>
                <a:effectLst/>
                <a:latin typeface="Courier New" pitchFamily="49" charset="0"/>
                <a:ea typeface="Calibri" pitchFamily="34" charset="0"/>
                <a:cs typeface="Courier New" pitchFamily="49" charset="0"/>
              </a:rPr>
              <a:t>.</a:t>
            </a:r>
            <a:r>
              <a:rPr kumimoji="0" lang="en-US"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id</a:t>
            </a:r>
            <a:r>
              <a:rPr kumimoji="0" lang="en-US" b="0" i="0" u="none" strike="noStrike" cap="none" normalizeH="0" baseline="0" dirty="0" err="1" smtClean="0">
                <a:ln>
                  <a:noFill/>
                </a:ln>
                <a:solidFill>
                  <a:srgbClr val="666600"/>
                </a:solidFill>
                <a:effectLst/>
                <a:latin typeface="Courier New" pitchFamily="49" charset="0"/>
                <a:ea typeface="Calibri" pitchFamily="34" charset="0"/>
                <a:cs typeface="Courier New" pitchFamily="49" charset="0"/>
              </a:rPr>
              <a:t>.</a:t>
            </a:r>
            <a:r>
              <a:rPr kumimoji="0" lang="en-US"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button_s</a:t>
            </a:r>
            <a:r>
              <a:rPr kumimoji="0" lang="en-US"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880000"/>
                </a:solidFill>
                <a:effectLst/>
                <a:latin typeface="Courier New" pitchFamily="49" charset="0"/>
                <a:ea typeface="Calibri" pitchFamily="34" charset="0"/>
                <a:cs typeface="Courier New" pitchFamily="49" charset="0"/>
              </a:rPr>
              <a:t>// --- find the text view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b="0"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TextView</a:t>
            </a:r>
            <a:r>
              <a:rPr kumimoji="0" lang="en-US"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txtView</a:t>
            </a:r>
            <a:r>
              <a:rPr kumimoji="0" lang="en-US"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b="0"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TextView</a:t>
            </a:r>
            <a:r>
              <a:rPr kumimoji="0" lang="en-US"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findViewById</a:t>
            </a:r>
            <a:r>
              <a:rPr kumimoji="0" lang="en-US"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R</a:t>
            </a:r>
            <a:r>
              <a:rPr kumimoji="0" lang="en-US" b="0" i="0" u="none" strike="noStrike" cap="none" normalizeH="0" baseline="0" dirty="0" err="1" smtClean="0">
                <a:ln>
                  <a:noFill/>
                </a:ln>
                <a:solidFill>
                  <a:srgbClr val="666600"/>
                </a:solidFill>
                <a:effectLst/>
                <a:latin typeface="Courier New" pitchFamily="49" charset="0"/>
                <a:ea typeface="Calibri" pitchFamily="34" charset="0"/>
                <a:cs typeface="Courier New" pitchFamily="49" charset="0"/>
              </a:rPr>
              <a:t>.</a:t>
            </a:r>
            <a:r>
              <a:rPr kumimoji="0" lang="en-US"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id</a:t>
            </a:r>
            <a:r>
              <a:rPr kumimoji="0" lang="en-US" b="0" i="0" u="none" strike="noStrike" cap="none" normalizeH="0" baseline="0" dirty="0" err="1" smtClean="0">
                <a:ln>
                  <a:noFill/>
                </a:ln>
                <a:solidFill>
                  <a:srgbClr val="666600"/>
                </a:solidFill>
                <a:effectLst/>
                <a:latin typeface="Courier New" pitchFamily="49" charset="0"/>
                <a:ea typeface="Calibri" pitchFamily="34" charset="0"/>
                <a:cs typeface="Courier New" pitchFamily="49" charset="0"/>
              </a:rPr>
              <a:t>.</a:t>
            </a:r>
            <a:r>
              <a:rPr kumimoji="0" lang="en-US"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text_id</a:t>
            </a:r>
            <a:r>
              <a:rPr kumimoji="0" lang="en-US"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b="0" i="0" u="none" strike="noStrike" cap="none" normalizeH="0" baseline="0" dirty="0" smtClean="0">
                <a:ln>
                  <a:noFill/>
                </a:ln>
                <a:solidFill>
                  <a:srgbClr val="880000"/>
                </a:solidFill>
                <a:effectLst/>
                <a:latin typeface="Courier New" pitchFamily="49" charset="0"/>
                <a:ea typeface="Calibri" pitchFamily="34" charset="0"/>
                <a:cs typeface="Courier New" pitchFamily="49" charset="0"/>
              </a:rPr>
              <a:t>// -- change text size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txtView</a:t>
            </a:r>
            <a:r>
              <a:rPr kumimoji="0" lang="en-US" b="0" i="0" u="none" strike="noStrike" cap="none" normalizeH="0" baseline="0" dirty="0" err="1" smtClean="0">
                <a:ln>
                  <a:noFill/>
                </a:ln>
                <a:solidFill>
                  <a:srgbClr val="666600"/>
                </a:solidFill>
                <a:effectLst/>
                <a:latin typeface="Courier New" pitchFamily="49" charset="0"/>
                <a:ea typeface="Calibri" pitchFamily="34" charset="0"/>
                <a:cs typeface="Courier New" pitchFamily="49" charset="0"/>
              </a:rPr>
              <a:t>.</a:t>
            </a:r>
            <a:r>
              <a:rPr kumimoji="0" lang="en-US"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setTextSize</a:t>
            </a:r>
            <a:r>
              <a:rPr kumimoji="0" lang="en-US"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b="0" i="0" u="none" strike="noStrike" cap="none" normalizeH="0" baseline="0" dirty="0" smtClean="0">
                <a:ln>
                  <a:noFill/>
                </a:ln>
                <a:solidFill>
                  <a:srgbClr val="006666"/>
                </a:solidFill>
                <a:effectLst/>
                <a:latin typeface="Courier New" pitchFamily="49" charset="0"/>
                <a:ea typeface="Calibri" pitchFamily="34" charset="0"/>
                <a:cs typeface="Courier New" pitchFamily="49" charset="0"/>
              </a:rPr>
              <a:t>14</a:t>
            </a:r>
            <a:r>
              <a:rPr kumimoji="0" lang="en-US"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return</a:t>
            </a:r>
            <a:r>
              <a:rPr kumimoji="0" lang="en-US"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763000" cy="6400800"/>
          </a:xfrm>
        </p:spPr>
        <p:txBody>
          <a:bodyPr>
            <a:normAutofit/>
          </a:bodyPr>
          <a:lstStyle/>
          <a:p>
            <a:pPr marL="514350" lvl="0" indent="-514350">
              <a:buNone/>
            </a:pPr>
            <a:r>
              <a:rPr lang="en-US" b="1" dirty="0" smtClean="0"/>
              <a:t>3. Using layout file activity_main.xml </a:t>
            </a:r>
          </a:p>
          <a:p>
            <a:pPr marL="514350" lvl="0" indent="-514350">
              <a:buNone/>
            </a:pPr>
            <a:r>
              <a:rPr lang="en-US" dirty="0" smtClean="0"/>
              <a:t>Activity_main.xml</a:t>
            </a:r>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43009" name="Rectangle 1"/>
          <p:cNvSpPr>
            <a:spLocks noChangeArrowheads="1"/>
          </p:cNvSpPr>
          <p:nvPr/>
        </p:nvSpPr>
        <p:spPr bwMode="auto">
          <a:xfrm>
            <a:off x="152400" y="1066800"/>
            <a:ext cx="4191000" cy="2893100"/>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&lt;Button</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android:id</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"@+id/</a:t>
            </a:r>
            <a:r>
              <a:rPr kumimoji="0" lang="en-US" sz="1400" b="0" i="0" u="none" strike="noStrike" cap="none" normalizeH="0" baseline="0" dirty="0" err="1" smtClean="0">
                <a:ln>
                  <a:noFill/>
                </a:ln>
                <a:solidFill>
                  <a:srgbClr val="008800"/>
                </a:solidFill>
                <a:effectLst/>
                <a:latin typeface="Courier New" pitchFamily="49" charset="0"/>
                <a:ea typeface="Calibri" pitchFamily="34" charset="0"/>
                <a:cs typeface="Courier New" pitchFamily="49" charset="0"/>
              </a:rPr>
              <a:t>button_s</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android:layout_height</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008800"/>
                </a:solidFill>
                <a:effectLst/>
                <a:latin typeface="Courier New" pitchFamily="49" charset="0"/>
                <a:ea typeface="Calibri" pitchFamily="34" charset="0"/>
                <a:cs typeface="Courier New" pitchFamily="49" charset="0"/>
              </a:rPr>
              <a:t>wrap_content</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android:layout_width</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008800"/>
                </a:solidFill>
                <a:effectLst/>
                <a:latin typeface="Courier New" pitchFamily="49" charset="0"/>
                <a:ea typeface="Calibri" pitchFamily="34" charset="0"/>
                <a:cs typeface="Courier New" pitchFamily="49" charset="0"/>
              </a:rPr>
              <a:t>match_parent</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android:text</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"@string/</a:t>
            </a:r>
            <a:r>
              <a:rPr kumimoji="0" lang="en-US" sz="1400" b="0" i="0" u="none" strike="noStrike" cap="none" normalizeH="0" baseline="0" dirty="0" err="1" smtClean="0">
                <a:ln>
                  <a:noFill/>
                </a:ln>
                <a:solidFill>
                  <a:srgbClr val="008800"/>
                </a:solidFill>
                <a:effectLst/>
                <a:latin typeface="Courier New" pitchFamily="49" charset="0"/>
                <a:ea typeface="Calibri" pitchFamily="34" charset="0"/>
                <a:cs typeface="Courier New" pitchFamily="49" charset="0"/>
              </a:rPr>
              <a:t>button_small</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a:t>
            </a:r>
          </a:p>
          <a:p>
            <a:pPr lvl="0" eaLnBrk="0" fontAlgn="base" hangingPunct="0">
              <a:spcBef>
                <a:spcPct val="0"/>
              </a:spcBef>
              <a:spcAft>
                <a:spcPct val="0"/>
              </a:spcAft>
            </a:pPr>
            <a:r>
              <a:rPr lang="en-US" sz="1400" dirty="0" err="1" smtClean="0">
                <a:solidFill>
                  <a:srgbClr val="7F0055"/>
                </a:solidFill>
                <a:latin typeface="Courier New" pitchFamily="49" charset="0"/>
                <a:ea typeface="Calibri" pitchFamily="34" charset="0"/>
                <a:cs typeface="Courier New" pitchFamily="49" charset="0"/>
              </a:rPr>
              <a:t>android:onClick</a:t>
            </a:r>
            <a:r>
              <a:rPr lang="en-US" sz="1400" dirty="0" smtClean="0">
                <a:solidFill>
                  <a:srgbClr val="7F0055"/>
                </a:solidFill>
                <a:latin typeface="Courier New" pitchFamily="49" charset="0"/>
                <a:ea typeface="Calibri" pitchFamily="34" charset="0"/>
                <a:cs typeface="Courier New" pitchFamily="49" charset="0"/>
              </a:rPr>
              <a:t>="</a:t>
            </a:r>
            <a:r>
              <a:rPr lang="en-US" sz="1400" dirty="0" err="1" smtClean="0">
                <a:solidFill>
                  <a:srgbClr val="008800"/>
                </a:solidFill>
                <a:latin typeface="Courier New" pitchFamily="49" charset="0"/>
                <a:ea typeface="Calibri" pitchFamily="34" charset="0"/>
                <a:cs typeface="Courier New" pitchFamily="49" charset="0"/>
              </a:rPr>
              <a:t>doSmall</a:t>
            </a:r>
            <a:r>
              <a:rPr lang="en-US" sz="1400" dirty="0" smtClean="0">
                <a:solidFill>
                  <a:srgbClr val="008800"/>
                </a:solidFill>
                <a:latin typeface="Courier New" pitchFamily="49" charset="0"/>
                <a:ea typeface="Calibri" pitchFamily="34" charset="0"/>
                <a:cs typeface="Courier New" pitchFamily="49" charset="0"/>
              </a:rPr>
              <a:t>"</a:t>
            </a:r>
            <a:r>
              <a:rPr lang="en-US" sz="1400" dirty="0" smtClean="0">
                <a:solidFill>
                  <a:srgbClr val="0070C0"/>
                </a:solidFill>
                <a:latin typeface="Courier New" pitchFamily="49" charset="0"/>
                <a:ea typeface="Calibri" pitchFamily="34" charset="0"/>
                <a:cs typeface="Courier New"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&lt;</a:t>
            </a:r>
            <a:r>
              <a:rPr kumimoji="0" lang="en-US" sz="1400" b="0" i="0" u="none" strike="noStrike" cap="none" normalizeH="0" baseline="0" dirty="0" err="1" smtClean="0">
                <a:ln>
                  <a:noFill/>
                </a:ln>
                <a:solidFill>
                  <a:srgbClr val="000088"/>
                </a:solidFill>
                <a:effectLst/>
                <a:latin typeface="Courier New" pitchFamily="49" charset="0"/>
                <a:ea typeface="Calibri" pitchFamily="34" charset="0"/>
                <a:cs typeface="Courier New" pitchFamily="49" charset="0"/>
              </a:rPr>
              <a:t>TextView</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android:id</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"@+id/</a:t>
            </a:r>
            <a:r>
              <a:rPr kumimoji="0" lang="en-US" sz="1400" b="0" i="0" u="none" strike="noStrike" cap="none" normalizeH="0" baseline="0" dirty="0" err="1" smtClean="0">
                <a:ln>
                  <a:noFill/>
                </a:ln>
                <a:solidFill>
                  <a:srgbClr val="008800"/>
                </a:solidFill>
                <a:effectLst/>
                <a:latin typeface="Courier New" pitchFamily="49" charset="0"/>
                <a:ea typeface="Calibri" pitchFamily="34" charset="0"/>
                <a:cs typeface="Courier New" pitchFamily="49" charset="0"/>
              </a:rPr>
              <a:t>text_id</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android:layout_width</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008800"/>
                </a:solidFill>
                <a:effectLst/>
                <a:latin typeface="Courier New" pitchFamily="49" charset="0"/>
                <a:ea typeface="Calibri" pitchFamily="34" charset="0"/>
                <a:cs typeface="Courier New" pitchFamily="49" charset="0"/>
              </a:rPr>
              <a:t>wrap_content</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android:layout_height</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008800"/>
                </a:solidFill>
                <a:effectLst/>
                <a:latin typeface="Courier New" pitchFamily="49" charset="0"/>
                <a:ea typeface="Calibri" pitchFamily="34" charset="0"/>
                <a:cs typeface="Courier New" pitchFamily="49" charset="0"/>
              </a:rPr>
              <a:t>wrap_content</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android:capitalize</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"characters”</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android:text</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"@string/</a:t>
            </a:r>
            <a:r>
              <a:rPr kumimoji="0" lang="en-US" sz="1400" b="0" i="0" u="none" strike="noStrike" cap="none" normalizeH="0" baseline="0" dirty="0" err="1" smtClean="0">
                <a:ln>
                  <a:noFill/>
                </a:ln>
                <a:solidFill>
                  <a:srgbClr val="008800"/>
                </a:solidFill>
                <a:effectLst/>
                <a:latin typeface="Courier New" pitchFamily="49" charset="0"/>
                <a:ea typeface="Calibri" pitchFamily="34" charset="0"/>
                <a:cs typeface="Courier New" pitchFamily="49" charset="0"/>
              </a:rPr>
              <a:t>hello_world</a:t>
            </a:r>
            <a:r>
              <a:rPr kumimoji="0" lang="en-US" sz="1400" b="0" i="0" u="none" strike="noStrike" cap="none" normalizeH="0" baseline="0" dirty="0" smtClean="0">
                <a:ln>
                  <a:noFill/>
                </a:ln>
                <a:solidFill>
                  <a:srgbClr val="0088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/&gt;</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45057" name="Rectangle 1"/>
          <p:cNvSpPr>
            <a:spLocks noChangeArrowheads="1"/>
          </p:cNvSpPr>
          <p:nvPr/>
        </p:nvSpPr>
        <p:spPr bwMode="auto">
          <a:xfrm>
            <a:off x="4724400" y="762000"/>
            <a:ext cx="4419600" cy="3323987"/>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protected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void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onCreate</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Bundle</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savedInstanceState</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88"/>
                </a:solidFill>
                <a:effectLst/>
                <a:latin typeface="Courier New" pitchFamily="49" charset="0"/>
                <a:ea typeface="Calibri" pitchFamily="34" charset="0"/>
                <a:cs typeface="Courier New" pitchFamily="49" charset="0"/>
              </a:rPr>
              <a:t>super</a:t>
            </a:r>
            <a:r>
              <a:rPr kumimoji="0" lang="en-US" sz="1400" b="0" i="0" u="none" strike="noStrike" cap="none" normalizeH="0" baseline="0" dirty="0" err="1"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onCreate</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savedInstanceState</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setContentView</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R</a:t>
            </a:r>
            <a:r>
              <a:rPr kumimoji="0" lang="en-US" sz="1400" b="0" i="0" u="none" strike="noStrike" cap="none" normalizeH="0" baseline="0" dirty="0" err="1"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layout</a:t>
            </a:r>
            <a:r>
              <a:rPr kumimoji="0" lang="en-US" sz="1400" b="0" i="0" u="none" strike="noStrike" cap="none" normalizeH="0" baseline="0" dirty="0" err="1"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activity_main</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880000"/>
                </a:solidFill>
                <a:effectLst/>
                <a:latin typeface="Courier New" pitchFamily="49" charset="0"/>
                <a:ea typeface="Calibri" pitchFamily="34" charset="0"/>
                <a:cs typeface="Courier New" pitchFamily="49" charset="0"/>
              </a:rPr>
              <a:t>//--- Implement the event handler for the button.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public</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void</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doSmall</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7F0055"/>
                </a:solidFill>
                <a:effectLst/>
                <a:latin typeface="Courier New" pitchFamily="49" charset="0"/>
                <a:ea typeface="Calibri" pitchFamily="34" charset="0"/>
                <a:cs typeface="Courier New" pitchFamily="49" charset="0"/>
              </a:rPr>
              <a:t>View</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v</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880000"/>
                </a:solidFill>
                <a:effectLst/>
                <a:latin typeface="Courier New" pitchFamily="49" charset="0"/>
                <a:ea typeface="Calibri" pitchFamily="34" charset="0"/>
                <a:cs typeface="Courier New" pitchFamily="49" charset="0"/>
              </a:rPr>
              <a:t>// --- find the text view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TextView</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txtView</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7F0055"/>
                </a:solidFill>
                <a:effectLst/>
                <a:latin typeface="Courier New" pitchFamily="49" charset="0"/>
                <a:ea typeface="Calibri" pitchFamily="34" charset="0"/>
                <a:cs typeface="Courier New" pitchFamily="49" charset="0"/>
              </a:rPr>
              <a:t>TextView</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findViewById</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R</a:t>
            </a:r>
            <a:r>
              <a:rPr kumimoji="0" lang="en-US" sz="1400" b="0" i="0" u="none" strike="noStrike" cap="none" normalizeH="0" baseline="0" dirty="0" err="1"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id</a:t>
            </a:r>
            <a:r>
              <a:rPr kumimoji="0" lang="en-US" sz="1400" b="0" i="0" u="none" strike="noStrike" cap="none" normalizeH="0" baseline="0" dirty="0" err="1"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text_id</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880000"/>
                </a:solidFill>
                <a:effectLst/>
                <a:latin typeface="Courier New" pitchFamily="49" charset="0"/>
                <a:ea typeface="Calibri" pitchFamily="34" charset="0"/>
                <a:cs typeface="Courier New" pitchFamily="49" charset="0"/>
              </a:rPr>
              <a:t>// -- change text size --</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txtView</a:t>
            </a:r>
            <a:r>
              <a:rPr kumimoji="0" lang="en-US" sz="1400" b="0" i="0" u="none" strike="noStrike" cap="none" normalizeH="0" baseline="0" dirty="0" err="1"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setTextSize</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r>
              <a:rPr kumimoji="0" lang="en-US" sz="1400" b="0" i="0" u="none" strike="noStrike" cap="none" normalizeH="0" baseline="0" dirty="0" smtClean="0">
                <a:ln>
                  <a:noFill/>
                </a:ln>
                <a:solidFill>
                  <a:srgbClr val="006666"/>
                </a:solidFill>
                <a:effectLst/>
                <a:latin typeface="Courier New" pitchFamily="49" charset="0"/>
                <a:ea typeface="Calibri" pitchFamily="34" charset="0"/>
                <a:cs typeface="Courier New" pitchFamily="49" charset="0"/>
              </a:rPr>
              <a:t>14</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000088"/>
                </a:solidFill>
                <a:effectLst/>
                <a:latin typeface="Courier New" pitchFamily="49" charset="0"/>
                <a:ea typeface="Calibri" pitchFamily="34" charset="0"/>
                <a:cs typeface="Courier New" pitchFamily="49" charset="0"/>
              </a:rPr>
              <a:t>return</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1400" b="0" i="0" u="none" strike="noStrike" cap="none" normalizeH="0" baseline="0" dirty="0" smtClean="0">
                <a:ln>
                  <a:noFill/>
                </a:ln>
                <a:solidFill>
                  <a:srgbClr val="666600"/>
                </a:solidFill>
                <a:effectLst/>
                <a:latin typeface="Courier New" pitchFamily="49" charset="0"/>
                <a:ea typeface="Calibri" pitchFamily="34" charset="0"/>
                <a:cs typeface="Courier New" pitchFamily="49" charset="0"/>
              </a:rPr>
              <a:t>}</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763000" cy="6400800"/>
          </a:xfrm>
        </p:spPr>
        <p:txBody>
          <a:bodyPr>
            <a:normAutofit fontScale="77500" lnSpcReduction="20000"/>
          </a:bodyPr>
          <a:lstStyle/>
          <a:p>
            <a:pPr marL="514350" lvl="0" indent="-514350">
              <a:buNone/>
            </a:pPr>
            <a:r>
              <a:rPr lang="en-US" b="1" dirty="0" smtClean="0"/>
              <a:t> Styles and themes</a:t>
            </a:r>
          </a:p>
          <a:p>
            <a:pPr marL="514350" indent="-514350"/>
            <a:r>
              <a:rPr lang="en-US" dirty="0" smtClean="0"/>
              <a:t>Android Style works very similar way like CSS does</a:t>
            </a:r>
          </a:p>
          <a:p>
            <a:pPr marL="514350" indent="-514350"/>
            <a:r>
              <a:rPr lang="en-US" dirty="0" smtClean="0"/>
              <a:t>A style can specify properties such as height, padding, font color, font size, background color, and much more</a:t>
            </a:r>
          </a:p>
          <a:p>
            <a:r>
              <a:rPr lang="en-US" dirty="0" smtClean="0"/>
              <a:t>You can specify these attributes in Layout file as follows: </a:t>
            </a:r>
          </a:p>
          <a:p>
            <a:pPr>
              <a:buNone/>
            </a:pPr>
            <a:r>
              <a:rPr lang="en-US" dirty="0" smtClean="0"/>
              <a:t>&lt;?xml version="1.0" encoding="utf-8"?&gt;</a:t>
            </a:r>
          </a:p>
          <a:p>
            <a:pPr>
              <a:buNone/>
            </a:pPr>
            <a:r>
              <a:rPr lang="en-US" dirty="0" smtClean="0"/>
              <a:t>&lt;</a:t>
            </a:r>
            <a:r>
              <a:rPr lang="en-US" dirty="0" err="1" smtClean="0"/>
              <a:t>LinearLayout</a:t>
            </a:r>
            <a:r>
              <a:rPr lang="en-US" dirty="0" smtClean="0"/>
              <a:t> </a:t>
            </a:r>
            <a:r>
              <a:rPr lang="en-US" dirty="0" err="1" smtClean="0"/>
              <a:t>xmlns:android</a:t>
            </a:r>
            <a:r>
              <a:rPr lang="en-US" dirty="0" smtClean="0"/>
              <a:t>="http://schemas.android.com/apk/res/android"</a:t>
            </a:r>
          </a:p>
          <a:p>
            <a:pPr>
              <a:buNone/>
            </a:pPr>
            <a:r>
              <a:rPr lang="en-US" dirty="0" smtClean="0"/>
              <a:t>. . .</a:t>
            </a:r>
          </a:p>
          <a:p>
            <a:pPr>
              <a:buNone/>
            </a:pPr>
            <a:r>
              <a:rPr lang="en-US" dirty="0" smtClean="0"/>
              <a:t>   </a:t>
            </a:r>
            <a:r>
              <a:rPr lang="en-US" dirty="0" err="1" smtClean="0"/>
              <a:t>android:orientation</a:t>
            </a:r>
            <a:r>
              <a:rPr lang="en-US" dirty="0" smtClean="0"/>
              <a:t>="vertical" &gt;</a:t>
            </a:r>
          </a:p>
          <a:p>
            <a:pPr>
              <a:buNone/>
            </a:pPr>
            <a:r>
              <a:rPr lang="en-US" dirty="0" smtClean="0"/>
              <a:t>   &lt;</a:t>
            </a:r>
            <a:r>
              <a:rPr lang="en-US" dirty="0" err="1" smtClean="0"/>
              <a:t>TextView</a:t>
            </a:r>
            <a:endParaRPr lang="en-US" dirty="0" smtClean="0"/>
          </a:p>
          <a:p>
            <a:pPr>
              <a:buNone/>
            </a:pPr>
            <a:r>
              <a:rPr lang="en-US" dirty="0" smtClean="0"/>
              <a:t>   </a:t>
            </a:r>
            <a:r>
              <a:rPr lang="en-US" dirty="0" err="1" smtClean="0"/>
              <a:t>android:id</a:t>
            </a:r>
            <a:r>
              <a:rPr lang="en-US" dirty="0" smtClean="0"/>
              <a:t>="@+id/</a:t>
            </a:r>
            <a:r>
              <a:rPr lang="en-US" dirty="0" err="1" smtClean="0"/>
              <a:t>text_id</a:t>
            </a:r>
            <a:r>
              <a:rPr lang="en-US" dirty="0" smtClean="0"/>
              <a:t>"</a:t>
            </a:r>
          </a:p>
          <a:p>
            <a:pPr>
              <a:buNone/>
            </a:pPr>
            <a:r>
              <a:rPr lang="en-US" dirty="0" smtClean="0"/>
              <a:t>   </a:t>
            </a:r>
            <a:r>
              <a:rPr lang="en-US" dirty="0" err="1" smtClean="0"/>
              <a:t>android:layout_width</a:t>
            </a:r>
            <a:r>
              <a:rPr lang="en-US" dirty="0" smtClean="0"/>
              <a:t>="</a:t>
            </a:r>
            <a:r>
              <a:rPr lang="en-US" dirty="0" err="1" smtClean="0"/>
              <a:t>wrap_content</a:t>
            </a:r>
            <a:r>
              <a:rPr lang="en-US" dirty="0" smtClean="0"/>
              <a:t>"</a:t>
            </a:r>
          </a:p>
          <a:p>
            <a:pPr>
              <a:buNone/>
            </a:pPr>
            <a:r>
              <a:rPr lang="en-US" dirty="0" smtClean="0"/>
              <a:t>   </a:t>
            </a:r>
            <a:r>
              <a:rPr lang="en-US" dirty="0" err="1" smtClean="0"/>
              <a:t>android:layout_height</a:t>
            </a:r>
            <a:r>
              <a:rPr lang="en-US" dirty="0" smtClean="0"/>
              <a:t>="</a:t>
            </a:r>
            <a:r>
              <a:rPr lang="en-US" dirty="0" err="1" smtClean="0"/>
              <a:t>wrap_content</a:t>
            </a:r>
            <a:r>
              <a:rPr lang="en-US" dirty="0" smtClean="0"/>
              <a:t>"</a:t>
            </a:r>
          </a:p>
          <a:p>
            <a:pPr>
              <a:buNone/>
            </a:pPr>
            <a:r>
              <a:rPr lang="en-US" dirty="0" smtClean="0"/>
              <a:t>   </a:t>
            </a:r>
            <a:r>
              <a:rPr lang="en-US" dirty="0" err="1" smtClean="0"/>
              <a:t>android:capitalize</a:t>
            </a:r>
            <a:r>
              <a:rPr lang="en-US" dirty="0" smtClean="0"/>
              <a:t>="characters"</a:t>
            </a:r>
          </a:p>
          <a:p>
            <a:pPr>
              <a:buNone/>
            </a:pPr>
            <a:r>
              <a:rPr lang="en-US" dirty="0" smtClean="0"/>
              <a:t>   </a:t>
            </a:r>
            <a:r>
              <a:rPr lang="en-US" dirty="0" err="1" smtClean="0"/>
              <a:t>android:textColor</a:t>
            </a:r>
            <a:r>
              <a:rPr lang="en-US" dirty="0" smtClean="0"/>
              <a:t>="#00FF00"</a:t>
            </a:r>
          </a:p>
          <a:p>
            <a:pPr>
              <a:buNone/>
            </a:pPr>
            <a:r>
              <a:rPr lang="en-US" dirty="0" smtClean="0"/>
              <a:t>   </a:t>
            </a:r>
            <a:r>
              <a:rPr lang="en-US" dirty="0" err="1" smtClean="0"/>
              <a:t>android:typeface</a:t>
            </a:r>
            <a:r>
              <a:rPr lang="en-US" dirty="0" smtClean="0"/>
              <a:t>="</a:t>
            </a:r>
            <a:r>
              <a:rPr lang="en-US" dirty="0" err="1" smtClean="0"/>
              <a:t>monospace</a:t>
            </a:r>
            <a:r>
              <a:rPr lang="en-US" dirty="0" smtClean="0"/>
              <a:t>"</a:t>
            </a:r>
          </a:p>
          <a:p>
            <a:pPr>
              <a:buNone/>
            </a:pPr>
            <a:r>
              <a:rPr lang="en-US" dirty="0" smtClean="0"/>
              <a:t>   </a:t>
            </a:r>
            <a:r>
              <a:rPr lang="en-US" dirty="0" err="1" smtClean="0"/>
              <a:t>android:text</a:t>
            </a:r>
            <a:r>
              <a:rPr lang="en-US" dirty="0" smtClean="0"/>
              <a:t>="@string/</a:t>
            </a:r>
            <a:r>
              <a:rPr lang="en-US" dirty="0" err="1" smtClean="0"/>
              <a:t>hello_world</a:t>
            </a:r>
            <a:r>
              <a:rPr lang="en-US" dirty="0" smtClean="0"/>
              <a:t>" /&gt;</a:t>
            </a:r>
          </a:p>
          <a:p>
            <a:pPr>
              <a:buNone/>
            </a:pPr>
            <a:r>
              <a:rPr lang="en-US" dirty="0" smtClean="0"/>
              <a:t>&lt;/</a:t>
            </a:r>
            <a:r>
              <a:rPr lang="en-US" dirty="0" err="1" smtClean="0"/>
              <a:t>LinearLayout</a:t>
            </a:r>
            <a:r>
              <a:rPr lang="en-US" dirty="0" smtClean="0"/>
              <a:t>&gt; </a:t>
            </a:r>
          </a:p>
          <a:p>
            <a:r>
              <a:rPr lang="en-US" dirty="0" smtClean="0"/>
              <a:t>But this way we need to define style attributes for every attribute separately which is not good for </a:t>
            </a:r>
            <a:r>
              <a:rPr lang="en-US" b="1" dirty="0" smtClean="0"/>
              <a:t>source code maintenance </a:t>
            </a:r>
          </a:p>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763000" cy="6400800"/>
          </a:xfrm>
        </p:spPr>
        <p:txBody>
          <a:bodyPr>
            <a:normAutofit fontScale="40000" lnSpcReduction="20000"/>
          </a:bodyPr>
          <a:lstStyle/>
          <a:p>
            <a:pPr marL="514350" lvl="0" indent="-514350">
              <a:buNone/>
            </a:pPr>
            <a:r>
              <a:rPr lang="en-US" b="1" dirty="0" smtClean="0"/>
              <a:t> Defining Style</a:t>
            </a:r>
          </a:p>
          <a:p>
            <a:pPr marL="514350" indent="-514350"/>
            <a:r>
              <a:rPr lang="en-US" dirty="0" smtClean="0"/>
              <a:t>Open res/values/style.xml</a:t>
            </a:r>
          </a:p>
          <a:p>
            <a:pPr>
              <a:buNone/>
            </a:pPr>
            <a:r>
              <a:rPr lang="en-US" sz="5100" dirty="0" smtClean="0"/>
              <a:t>&lt;?xml version="1.0" encoding="utf-8"?&gt;</a:t>
            </a:r>
          </a:p>
          <a:p>
            <a:pPr>
              <a:buNone/>
            </a:pPr>
            <a:r>
              <a:rPr lang="en-US" sz="5100" dirty="0" smtClean="0"/>
              <a:t>&lt;resources&gt;</a:t>
            </a:r>
          </a:p>
          <a:p>
            <a:pPr>
              <a:buNone/>
            </a:pPr>
            <a:r>
              <a:rPr lang="en-US" sz="5100" dirty="0" smtClean="0"/>
              <a:t>   &lt;style name="</a:t>
            </a:r>
            <a:r>
              <a:rPr lang="en-US" sz="5100" dirty="0" err="1" smtClean="0"/>
              <a:t>CustomFontStyle</a:t>
            </a:r>
            <a:r>
              <a:rPr lang="en-US" sz="5100" dirty="0" smtClean="0"/>
              <a:t>"&gt;</a:t>
            </a:r>
          </a:p>
          <a:p>
            <a:pPr>
              <a:buNone/>
            </a:pPr>
            <a:r>
              <a:rPr lang="en-US" sz="5100" dirty="0" smtClean="0"/>
              <a:t>      &lt;item name="</a:t>
            </a:r>
            <a:r>
              <a:rPr lang="en-US" sz="5100" dirty="0" err="1" smtClean="0"/>
              <a:t>android:layout_width</a:t>
            </a:r>
            <a:r>
              <a:rPr lang="en-US" sz="5100" dirty="0" smtClean="0"/>
              <a:t>"&gt;</a:t>
            </a:r>
            <a:r>
              <a:rPr lang="en-US" sz="5100" dirty="0" err="1" smtClean="0"/>
              <a:t>match_parent</a:t>
            </a:r>
            <a:r>
              <a:rPr lang="en-US" sz="5100" dirty="0" smtClean="0"/>
              <a:t>&lt;/item&gt;</a:t>
            </a:r>
          </a:p>
          <a:p>
            <a:pPr>
              <a:buNone/>
            </a:pPr>
            <a:r>
              <a:rPr lang="en-US" sz="5100" dirty="0" smtClean="0"/>
              <a:t>      &lt;item name="</a:t>
            </a:r>
            <a:r>
              <a:rPr lang="en-US" sz="5100" dirty="0" err="1" smtClean="0"/>
              <a:t>android:layout_height</a:t>
            </a:r>
            <a:r>
              <a:rPr lang="en-US" sz="5100" dirty="0" smtClean="0"/>
              <a:t>"&gt;</a:t>
            </a:r>
            <a:r>
              <a:rPr lang="en-US" sz="5100" dirty="0" err="1" smtClean="0"/>
              <a:t>wrap_content</a:t>
            </a:r>
            <a:r>
              <a:rPr lang="en-US" sz="5100" dirty="0" smtClean="0"/>
              <a:t>&lt;/item&gt;</a:t>
            </a:r>
          </a:p>
          <a:p>
            <a:pPr>
              <a:buNone/>
            </a:pPr>
            <a:r>
              <a:rPr lang="en-US" sz="5100" dirty="0" smtClean="0"/>
              <a:t>      &lt;item name="</a:t>
            </a:r>
            <a:r>
              <a:rPr lang="en-US" sz="5100" dirty="0" err="1" smtClean="0"/>
              <a:t>android:capitalize</a:t>
            </a:r>
            <a:r>
              <a:rPr lang="en-US" sz="5100" dirty="0" smtClean="0"/>
              <a:t>"&gt;characters&lt;/item&gt;</a:t>
            </a:r>
          </a:p>
          <a:p>
            <a:pPr>
              <a:buNone/>
            </a:pPr>
            <a:r>
              <a:rPr lang="en-US" sz="5100" dirty="0" smtClean="0"/>
              <a:t>      &lt;item name="</a:t>
            </a:r>
            <a:r>
              <a:rPr lang="en-US" sz="5100" dirty="0" err="1" smtClean="0"/>
              <a:t>android:typeface</a:t>
            </a:r>
            <a:r>
              <a:rPr lang="en-US" sz="5100" dirty="0" smtClean="0"/>
              <a:t>"&gt;</a:t>
            </a:r>
            <a:r>
              <a:rPr lang="en-US" sz="5100" dirty="0" err="1" smtClean="0"/>
              <a:t>monospace</a:t>
            </a:r>
            <a:r>
              <a:rPr lang="en-US" sz="5100" dirty="0" smtClean="0"/>
              <a:t>&lt;/item&gt;</a:t>
            </a:r>
          </a:p>
          <a:p>
            <a:pPr>
              <a:buNone/>
            </a:pPr>
            <a:r>
              <a:rPr lang="en-US" sz="5100" dirty="0" smtClean="0"/>
              <a:t>      &lt;item name="</a:t>
            </a:r>
            <a:r>
              <a:rPr lang="en-US" sz="5100" dirty="0" err="1" smtClean="0"/>
              <a:t>android:textSize</a:t>
            </a:r>
            <a:r>
              <a:rPr lang="en-US" sz="5100" dirty="0" smtClean="0"/>
              <a:t>"&gt;12pt&lt;/item&gt;</a:t>
            </a:r>
          </a:p>
          <a:p>
            <a:pPr>
              <a:buNone/>
            </a:pPr>
            <a:r>
              <a:rPr lang="en-US" sz="5100" dirty="0" smtClean="0"/>
              <a:t>      &lt;item name="</a:t>
            </a:r>
            <a:r>
              <a:rPr lang="en-US" sz="5100" dirty="0" err="1" smtClean="0"/>
              <a:t>android:textColor</a:t>
            </a:r>
            <a:r>
              <a:rPr lang="en-US" sz="5100" dirty="0" smtClean="0"/>
              <a:t>"&gt;#00FF00&lt;/item&gt;/&gt; </a:t>
            </a:r>
          </a:p>
          <a:p>
            <a:pPr>
              <a:buNone/>
            </a:pPr>
            <a:r>
              <a:rPr lang="en-US" sz="5100" dirty="0" smtClean="0"/>
              <a:t>   &lt;/style&gt;</a:t>
            </a:r>
          </a:p>
          <a:p>
            <a:pPr>
              <a:buNone/>
            </a:pPr>
            <a:r>
              <a:rPr lang="en-US" sz="5100" dirty="0" smtClean="0"/>
              <a:t>&lt;/resources&gt; </a:t>
            </a:r>
          </a:p>
          <a:p>
            <a:pPr>
              <a:buNone/>
            </a:pPr>
            <a:r>
              <a:rPr lang="en-US" sz="5100" dirty="0" smtClean="0"/>
              <a:t> </a:t>
            </a:r>
            <a:r>
              <a:rPr lang="en-US" sz="5100" b="1" dirty="0" smtClean="0"/>
              <a:t>Using Style</a:t>
            </a:r>
            <a:endParaRPr lang="en-US" sz="5100" dirty="0" smtClean="0"/>
          </a:p>
          <a:p>
            <a:pPr>
              <a:buNone/>
            </a:pPr>
            <a:r>
              <a:rPr lang="en-US" sz="5100" dirty="0" smtClean="0"/>
              <a:t>&lt;?xml version="1.0" encoding="utf-8"?&gt;</a:t>
            </a:r>
          </a:p>
          <a:p>
            <a:pPr>
              <a:buNone/>
            </a:pPr>
            <a:r>
              <a:rPr lang="en-US" sz="5100" dirty="0" smtClean="0"/>
              <a:t>&lt;</a:t>
            </a:r>
            <a:r>
              <a:rPr lang="en-US" sz="5100" dirty="0" err="1" smtClean="0"/>
              <a:t>LinearLayout</a:t>
            </a:r>
            <a:r>
              <a:rPr lang="en-US" sz="5100" dirty="0" smtClean="0"/>
              <a:t>   . . . &gt;</a:t>
            </a:r>
          </a:p>
          <a:p>
            <a:pPr>
              <a:buNone/>
            </a:pPr>
            <a:r>
              <a:rPr lang="en-US" sz="5100" dirty="0" smtClean="0"/>
              <a:t>   &lt;</a:t>
            </a:r>
            <a:r>
              <a:rPr lang="en-US" sz="5100" dirty="0" err="1" smtClean="0"/>
              <a:t>TextView</a:t>
            </a:r>
            <a:r>
              <a:rPr lang="en-US" sz="5100" dirty="0" smtClean="0"/>
              <a:t>     . . .</a:t>
            </a:r>
          </a:p>
          <a:p>
            <a:pPr>
              <a:buNone/>
            </a:pPr>
            <a:r>
              <a:rPr lang="en-US" sz="5100" dirty="0" smtClean="0"/>
              <a:t>   style="@style/</a:t>
            </a:r>
            <a:r>
              <a:rPr lang="en-US" sz="5100" dirty="0" err="1" smtClean="0"/>
              <a:t>CustomFontStyle</a:t>
            </a:r>
            <a:r>
              <a:rPr lang="en-US" sz="5100" dirty="0" smtClean="0"/>
              <a:t>"</a:t>
            </a:r>
          </a:p>
          <a:p>
            <a:pPr>
              <a:buNone/>
            </a:pPr>
            <a:r>
              <a:rPr lang="en-US" sz="5100" dirty="0" smtClean="0"/>
              <a:t>/&gt;</a:t>
            </a:r>
          </a:p>
          <a:p>
            <a:pPr>
              <a:buNone/>
            </a:pPr>
            <a:r>
              <a:rPr lang="en-US" sz="5100" dirty="0" smtClean="0"/>
              <a:t> &lt;/</a:t>
            </a:r>
            <a:r>
              <a:rPr lang="en-US" sz="5100" dirty="0" err="1" smtClean="0"/>
              <a:t>LinearLayout</a:t>
            </a:r>
            <a:r>
              <a:rPr lang="en-US" sz="5100" dirty="0" smtClean="0"/>
              <a:t>&gt;</a:t>
            </a:r>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563562"/>
          </a:xfrm>
        </p:spPr>
        <p:txBody>
          <a:bodyPr>
            <a:normAutofit fontScale="90000"/>
          </a:bodyPr>
          <a:lstStyle/>
          <a:p>
            <a:r>
              <a:rPr lang="en-US" b="1" dirty="0" smtClean="0"/>
              <a:t>Linear Layout</a:t>
            </a:r>
            <a:endParaRPr lang="en-US" b="1" dirty="0"/>
          </a:p>
        </p:txBody>
      </p:sp>
      <p:sp>
        <p:nvSpPr>
          <p:cNvPr id="3" name="Content Placeholder 2"/>
          <p:cNvSpPr>
            <a:spLocks noGrp="1"/>
          </p:cNvSpPr>
          <p:nvPr>
            <p:ph sz="quarter" idx="1"/>
          </p:nvPr>
        </p:nvSpPr>
        <p:spPr>
          <a:xfrm>
            <a:off x="228600" y="838200"/>
            <a:ext cx="8686800" cy="5715000"/>
          </a:xfrm>
        </p:spPr>
        <p:txBody>
          <a:bodyPr>
            <a:normAutofit fontScale="92500" lnSpcReduction="10000"/>
          </a:bodyPr>
          <a:lstStyle/>
          <a:p>
            <a:r>
              <a:rPr lang="en-US" sz="2800" dirty="0" smtClean="0"/>
              <a:t>is a view group that aligns all children in a single direction, vertically or horizontally</a:t>
            </a:r>
          </a:p>
          <a:p>
            <a:r>
              <a:rPr lang="en-US" sz="2800" dirty="0" smtClean="0"/>
              <a:t>Layout direction is specified: </a:t>
            </a:r>
            <a:r>
              <a:rPr lang="en-US" sz="2800" b="1" i="1" dirty="0" err="1" smtClean="0"/>
              <a:t>android:orientation</a:t>
            </a:r>
            <a:r>
              <a:rPr lang="en-US" sz="2800" b="1" i="1" dirty="0" smtClean="0"/>
              <a:t>=”horizontal” </a:t>
            </a:r>
            <a:r>
              <a:rPr lang="en-US" sz="2800" b="1" i="1" dirty="0" err="1" smtClean="0"/>
              <a:t>android:orientation</a:t>
            </a:r>
            <a:r>
              <a:rPr lang="en-US" sz="2800" b="1" i="1" dirty="0" smtClean="0"/>
              <a:t>=”vertically”</a:t>
            </a:r>
          </a:p>
          <a:p>
            <a:r>
              <a:rPr lang="en-US" sz="2800" b="1" i="1" dirty="0" smtClean="0"/>
              <a:t>Example:</a:t>
            </a:r>
          </a:p>
          <a:p>
            <a:pPr>
              <a:buNone/>
            </a:pPr>
            <a:r>
              <a:rPr lang="en-US" sz="2800" dirty="0" smtClean="0"/>
              <a:t>&lt;</a:t>
            </a:r>
            <a:r>
              <a:rPr lang="en-US" sz="2800" b="1" dirty="0" err="1" smtClean="0"/>
              <a:t>LinearLayout</a:t>
            </a:r>
            <a:r>
              <a:rPr lang="en-US" sz="2800" b="1" dirty="0" smtClean="0"/>
              <a:t> . . .</a:t>
            </a:r>
          </a:p>
          <a:p>
            <a:pPr>
              <a:buNone/>
            </a:pPr>
            <a:r>
              <a:rPr lang="en-US" sz="2800" b="1" dirty="0" smtClean="0"/>
              <a:t>      </a:t>
            </a:r>
            <a:r>
              <a:rPr lang="en-US" sz="2800" b="1" i="1" dirty="0" err="1" smtClean="0"/>
              <a:t>android:orientation</a:t>
            </a:r>
            <a:r>
              <a:rPr lang="en-US" sz="2800" b="1" i="1" dirty="0" smtClean="0"/>
              <a:t>="horizontal"&gt;</a:t>
            </a:r>
          </a:p>
          <a:p>
            <a:pPr>
              <a:buNone/>
            </a:pPr>
            <a:r>
              <a:rPr lang="en-US" sz="2800" b="1" i="1" dirty="0" smtClean="0"/>
              <a:t>         …</a:t>
            </a:r>
          </a:p>
          <a:p>
            <a:pPr lvl="1">
              <a:buNone/>
            </a:pPr>
            <a:r>
              <a:rPr lang="en-US" dirty="0" smtClean="0"/>
              <a:t>&lt;</a:t>
            </a:r>
            <a:r>
              <a:rPr lang="en-US" dirty="0" err="1" smtClean="0"/>
              <a:t>TextView</a:t>
            </a:r>
            <a:endParaRPr lang="en-US" dirty="0" smtClean="0"/>
          </a:p>
          <a:p>
            <a:pPr lvl="1">
              <a:buNone/>
            </a:pPr>
            <a:r>
              <a:rPr lang="en-US" dirty="0" smtClean="0"/>
              <a:t>        </a:t>
            </a:r>
            <a:r>
              <a:rPr lang="en-US" dirty="0" err="1" smtClean="0"/>
              <a:t>android:layout_width</a:t>
            </a:r>
            <a:r>
              <a:rPr lang="en-US" dirty="0" smtClean="0"/>
              <a:t>=</a:t>
            </a:r>
            <a:r>
              <a:rPr lang="en-US" i="1" dirty="0" smtClean="0"/>
              <a:t>"</a:t>
            </a:r>
            <a:r>
              <a:rPr lang="en-US" i="1" dirty="0" err="1" smtClean="0"/>
              <a:t>wrap_content</a:t>
            </a:r>
            <a:r>
              <a:rPr lang="en-US" i="1" dirty="0" smtClean="0"/>
              <a:t>"</a:t>
            </a:r>
          </a:p>
          <a:p>
            <a:pPr lvl="1">
              <a:buNone/>
            </a:pPr>
            <a:r>
              <a:rPr lang="en-US" dirty="0" smtClean="0"/>
              <a:t>        </a:t>
            </a:r>
            <a:r>
              <a:rPr lang="en-US" dirty="0" err="1" smtClean="0"/>
              <a:t>android:layout_height</a:t>
            </a:r>
            <a:r>
              <a:rPr lang="en-US" dirty="0" smtClean="0"/>
              <a:t>=</a:t>
            </a:r>
            <a:r>
              <a:rPr lang="en-US" i="1" dirty="0" smtClean="0"/>
              <a:t>"</a:t>
            </a:r>
            <a:r>
              <a:rPr lang="en-US" i="1" dirty="0" err="1" smtClean="0"/>
              <a:t>wrap_content</a:t>
            </a:r>
            <a:r>
              <a:rPr lang="en-US" i="1" dirty="0" smtClean="0"/>
              <a:t>"</a:t>
            </a:r>
          </a:p>
          <a:p>
            <a:pPr lvl="1">
              <a:buNone/>
            </a:pPr>
            <a:r>
              <a:rPr lang="en-US" i="1" dirty="0" smtClean="0"/>
              <a:t>        </a:t>
            </a:r>
            <a:r>
              <a:rPr lang="en-US" dirty="0" err="1" smtClean="0"/>
              <a:t>android:text</a:t>
            </a:r>
            <a:r>
              <a:rPr lang="en-US" dirty="0" smtClean="0"/>
              <a:t>="Hello World" /&gt;</a:t>
            </a:r>
          </a:p>
          <a:p>
            <a:pPr lvl="1">
              <a:buNone/>
            </a:pPr>
            <a:r>
              <a:rPr lang="en-US" sz="2800" b="1" i="1" dirty="0" smtClean="0"/>
              <a:t>…</a:t>
            </a:r>
          </a:p>
          <a:p>
            <a:pPr>
              <a:buNone/>
            </a:pPr>
            <a:r>
              <a:rPr lang="en-US" sz="2800" dirty="0" smtClean="0"/>
              <a:t>&lt;/</a:t>
            </a:r>
            <a:r>
              <a:rPr lang="en-US" sz="2800" b="1" dirty="0" err="1" smtClean="0"/>
              <a:t>LinearLayout</a:t>
            </a:r>
            <a:r>
              <a:rPr lang="en-US" sz="2800" dirty="0" smtClean="0"/>
              <a:t>&gt;</a:t>
            </a:r>
          </a:p>
          <a:p>
            <a:endParaRPr lang="en-US" sz="28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563562"/>
          </a:xfrm>
        </p:spPr>
        <p:txBody>
          <a:bodyPr>
            <a:normAutofit fontScale="90000"/>
          </a:bodyPr>
          <a:lstStyle/>
          <a:p>
            <a:r>
              <a:rPr lang="en-US" b="1" dirty="0" err="1" smtClean="0"/>
              <a:t>RelativeLayout</a:t>
            </a:r>
            <a:endParaRPr lang="en-US" b="1" dirty="0"/>
          </a:p>
        </p:txBody>
      </p:sp>
      <p:sp>
        <p:nvSpPr>
          <p:cNvPr id="3" name="Content Placeholder 2"/>
          <p:cNvSpPr>
            <a:spLocks noGrp="1"/>
          </p:cNvSpPr>
          <p:nvPr>
            <p:ph sz="quarter" idx="1"/>
          </p:nvPr>
        </p:nvSpPr>
        <p:spPr>
          <a:xfrm>
            <a:off x="228600" y="838200"/>
            <a:ext cx="8686800" cy="5715000"/>
          </a:xfrm>
        </p:spPr>
        <p:txBody>
          <a:bodyPr>
            <a:normAutofit fontScale="92500" lnSpcReduction="20000"/>
          </a:bodyPr>
          <a:lstStyle/>
          <a:p>
            <a:r>
              <a:rPr lang="en-US" sz="3000" dirty="0" smtClean="0"/>
              <a:t>lays out elements based on their relationships with one another, and with the parent container.</a:t>
            </a:r>
          </a:p>
          <a:p>
            <a:r>
              <a:rPr lang="en-US" sz="3000" dirty="0" smtClean="0"/>
              <a:t>These properties will layout elements relative to the parent:</a:t>
            </a:r>
          </a:p>
          <a:p>
            <a:pPr lvl="1"/>
            <a:r>
              <a:rPr lang="en-US" sz="2600" b="1" i="1" dirty="0" smtClean="0"/>
              <a:t>android:layout_alignParentBottom</a:t>
            </a:r>
            <a:r>
              <a:rPr lang="en-US" sz="2600" dirty="0" smtClean="0"/>
              <a:t>-places the element on the bottom of the container.</a:t>
            </a:r>
          </a:p>
          <a:p>
            <a:pPr lvl="1"/>
            <a:r>
              <a:rPr lang="en-US" sz="2600" b="1" i="1" dirty="0" err="1" smtClean="0"/>
              <a:t>android:layout_alignParentLeft</a:t>
            </a:r>
            <a:r>
              <a:rPr lang="en-US" sz="2600" b="1" i="1" dirty="0" smtClean="0"/>
              <a:t>-</a:t>
            </a:r>
            <a:r>
              <a:rPr lang="en-US" sz="2600" dirty="0" smtClean="0"/>
              <a:t>places the element on the left side of the container.</a:t>
            </a:r>
          </a:p>
          <a:p>
            <a:pPr lvl="1"/>
            <a:r>
              <a:rPr lang="en-US" sz="2600" b="1" i="1" dirty="0" err="1" smtClean="0"/>
              <a:t>android:layout_alignParentRight</a:t>
            </a:r>
            <a:r>
              <a:rPr lang="en-US" sz="2600" b="1" i="1" dirty="0" smtClean="0"/>
              <a:t>-</a:t>
            </a:r>
            <a:r>
              <a:rPr lang="en-US" sz="2600" dirty="0" smtClean="0"/>
              <a:t>places the element on the right side of the container.</a:t>
            </a:r>
          </a:p>
          <a:p>
            <a:pPr lvl="1"/>
            <a:r>
              <a:rPr lang="en-US" sz="2600" b="1" i="1" dirty="0" err="1" smtClean="0"/>
              <a:t>android:layout_alignParentTop</a:t>
            </a:r>
            <a:r>
              <a:rPr lang="en-US" sz="2600" dirty="0" smtClean="0"/>
              <a:t>-places the element on the top of the container.</a:t>
            </a:r>
          </a:p>
          <a:p>
            <a:pPr lvl="1"/>
            <a:r>
              <a:rPr lang="en-US" sz="2600" b="1" i="1" dirty="0" err="1" smtClean="0"/>
              <a:t>android:layout_centerHorizontal</a:t>
            </a:r>
            <a:r>
              <a:rPr lang="en-US" sz="2600" dirty="0" smtClean="0"/>
              <a:t>-centers the elements horizontally within its parent container.</a:t>
            </a:r>
          </a:p>
          <a:p>
            <a:pPr lvl="1"/>
            <a:r>
              <a:rPr lang="en-US" sz="2600" b="1" i="1" dirty="0" err="1" smtClean="0"/>
              <a:t>android:layout_centerInParent</a:t>
            </a:r>
            <a:r>
              <a:rPr lang="en-US" sz="2600" dirty="0" smtClean="0"/>
              <a:t>- centers the elements both horizontally and vertically within its parent container.</a:t>
            </a:r>
          </a:p>
          <a:p>
            <a:pPr lvl="1"/>
            <a:r>
              <a:rPr lang="en-US" sz="2600" b="1" i="1" dirty="0" err="1" smtClean="0"/>
              <a:t>android:layout_centerVertical</a:t>
            </a:r>
            <a:r>
              <a:rPr lang="en-US" sz="2600" dirty="0" smtClean="0"/>
              <a:t>- centers the elements vertically within its parent container.</a:t>
            </a:r>
          </a:p>
          <a:p>
            <a:endParaRPr lang="en-US" sz="2800" dirty="0" smtClean="0"/>
          </a:p>
          <a:p>
            <a:endParaRPr lang="en-US" sz="28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324600"/>
          </a:xfrm>
        </p:spPr>
        <p:txBody>
          <a:bodyPr>
            <a:normAutofit fontScale="92500" lnSpcReduction="10000"/>
          </a:bodyPr>
          <a:lstStyle/>
          <a:p>
            <a:r>
              <a:rPr lang="en-US" sz="3000" b="1" dirty="0" smtClean="0"/>
              <a:t>Relative to other element</a:t>
            </a:r>
            <a:r>
              <a:rPr lang="en-US" sz="3000" dirty="0" smtClean="0"/>
              <a:t>: Given the element’s Id: </a:t>
            </a:r>
            <a:r>
              <a:rPr lang="en-US" sz="3200" dirty="0" smtClean="0"/>
              <a:t>“</a:t>
            </a:r>
            <a:r>
              <a:rPr lang="en-US" sz="3200" b="1" i="1" dirty="0" smtClean="0"/>
              <a:t>@id/</a:t>
            </a:r>
            <a:r>
              <a:rPr lang="en-US" sz="3200" b="1" i="1" dirty="0" err="1" smtClean="0"/>
              <a:t>xxxxx</a:t>
            </a:r>
            <a:r>
              <a:rPr lang="en-US" sz="3200" b="1" i="1" dirty="0" smtClean="0"/>
              <a:t>” </a:t>
            </a:r>
            <a:endParaRPr lang="en-US" sz="3000" dirty="0" smtClean="0"/>
          </a:p>
          <a:p>
            <a:pPr lvl="1"/>
            <a:r>
              <a:rPr lang="en-US" b="1" i="1" dirty="0" err="1" smtClean="0"/>
              <a:t>android:layout_above</a:t>
            </a:r>
            <a:r>
              <a:rPr lang="en-US" dirty="0" smtClean="0"/>
              <a:t>- places an element above the specified element.</a:t>
            </a:r>
          </a:p>
          <a:p>
            <a:pPr lvl="1"/>
            <a:r>
              <a:rPr lang="en-US" b="1" i="1" dirty="0" err="1" smtClean="0"/>
              <a:t>android:layout_below</a:t>
            </a:r>
            <a:r>
              <a:rPr lang="en-US" dirty="0" smtClean="0"/>
              <a:t>- places an element below the specified element.</a:t>
            </a:r>
          </a:p>
          <a:p>
            <a:pPr lvl="1"/>
            <a:r>
              <a:rPr lang="en-US" b="1" i="1" dirty="0" err="1" smtClean="0"/>
              <a:t>android:layout_toLeftOf</a:t>
            </a:r>
            <a:r>
              <a:rPr lang="en-US" dirty="0" smtClean="0"/>
              <a:t>- places an element to the left of the specified element.</a:t>
            </a:r>
          </a:p>
          <a:p>
            <a:pPr lvl="1"/>
            <a:r>
              <a:rPr lang="en-US" b="1" i="1" dirty="0" err="1" smtClean="0"/>
              <a:t>android:layout_toRightOf</a:t>
            </a:r>
            <a:r>
              <a:rPr lang="en-US" dirty="0" smtClean="0"/>
              <a:t>- places an element to the right of the specified element.</a:t>
            </a:r>
          </a:p>
          <a:p>
            <a:pPr lvl="1"/>
            <a:r>
              <a:rPr lang="en-US" b="1" i="1" dirty="0" err="1" smtClean="0"/>
              <a:t>android:layout_alignBaseline</a:t>
            </a:r>
            <a:r>
              <a:rPr lang="en-US" dirty="0" smtClean="0"/>
              <a:t>- aligns baseline of the new element with baseline of the specified element. </a:t>
            </a:r>
          </a:p>
          <a:p>
            <a:pPr lvl="1"/>
            <a:r>
              <a:rPr lang="en-US" b="1" i="1" dirty="0" err="1" smtClean="0"/>
              <a:t>android:layout_alignBottom</a:t>
            </a:r>
            <a:r>
              <a:rPr lang="en-US" dirty="0" smtClean="0"/>
              <a:t>- aligns bottom of the new element in with bottom of the specified element. </a:t>
            </a:r>
          </a:p>
          <a:p>
            <a:pPr lvl="1"/>
            <a:r>
              <a:rPr lang="en-US" b="1" i="1" dirty="0" err="1" smtClean="0"/>
              <a:t>android:layout_alignLeft</a:t>
            </a:r>
            <a:r>
              <a:rPr lang="en-US" dirty="0" smtClean="0"/>
              <a:t>- aligns left edge of the new element with left edge of the specified element. </a:t>
            </a:r>
          </a:p>
          <a:p>
            <a:pPr lvl="1"/>
            <a:r>
              <a:rPr lang="en-US" b="1" i="1" dirty="0" err="1" smtClean="0"/>
              <a:t>android:layout_alignRight</a:t>
            </a:r>
            <a:r>
              <a:rPr lang="en-US" b="1" i="1" dirty="0" smtClean="0"/>
              <a:t>-</a:t>
            </a:r>
            <a:r>
              <a:rPr lang="en-US" dirty="0" smtClean="0"/>
              <a:t> aligns right edge of the new element with right edge of the specified element. </a:t>
            </a:r>
          </a:p>
          <a:p>
            <a:pPr lvl="1"/>
            <a:r>
              <a:rPr lang="en-US" b="1" i="1" dirty="0" err="1" smtClean="0"/>
              <a:t>android:layout_alignTop</a:t>
            </a:r>
            <a:r>
              <a:rPr lang="en-US" dirty="0" smtClean="0"/>
              <a:t>- places top of the new element in alignment with the top of the specified element. </a:t>
            </a:r>
          </a:p>
          <a:p>
            <a:endParaRPr lang="en-US" dirty="0" smtClean="0"/>
          </a:p>
          <a:p>
            <a:endParaRPr lang="en-US" sz="2800" dirty="0" smtClean="0"/>
          </a:p>
          <a:p>
            <a:endParaRPr lang="en-US" sz="28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28600"/>
            <a:ext cx="8534400" cy="6324600"/>
          </a:xfrm>
        </p:spPr>
        <p:txBody>
          <a:bodyPr>
            <a:normAutofit fontScale="92500" lnSpcReduction="10000"/>
          </a:bodyPr>
          <a:lstStyle/>
          <a:p>
            <a:r>
              <a:rPr lang="en-US" sz="3000" dirty="0" smtClean="0"/>
              <a:t>Example</a:t>
            </a:r>
          </a:p>
          <a:p>
            <a:pPr>
              <a:buNone/>
            </a:pPr>
            <a:r>
              <a:rPr lang="en-US" dirty="0" smtClean="0"/>
              <a:t>&lt;</a:t>
            </a:r>
            <a:r>
              <a:rPr lang="en-US" b="1" dirty="0" err="1" smtClean="0"/>
              <a:t>RelativeLayout</a:t>
            </a:r>
            <a:r>
              <a:rPr lang="en-US" dirty="0" smtClean="0"/>
              <a:t> …</a:t>
            </a:r>
            <a:r>
              <a:rPr lang="en-US" i="1" dirty="0" smtClean="0"/>
              <a:t>&gt;</a:t>
            </a:r>
          </a:p>
          <a:p>
            <a:pPr>
              <a:buNone/>
            </a:pPr>
            <a:r>
              <a:rPr lang="en-US" dirty="0" smtClean="0"/>
              <a:t>    …</a:t>
            </a:r>
          </a:p>
          <a:p>
            <a:pPr>
              <a:buNone/>
            </a:pPr>
            <a:r>
              <a:rPr lang="en-US" dirty="0" smtClean="0"/>
              <a:t>    &lt;</a:t>
            </a:r>
            <a:r>
              <a:rPr lang="en-US" dirty="0" err="1" smtClean="0"/>
              <a:t>TextView</a:t>
            </a:r>
            <a:endParaRPr lang="en-US" dirty="0" smtClean="0"/>
          </a:p>
          <a:p>
            <a:pPr>
              <a:buNone/>
            </a:pPr>
            <a:r>
              <a:rPr lang="en-US" dirty="0" smtClean="0"/>
              <a:t>        …</a:t>
            </a:r>
            <a:endParaRPr lang="en-US" i="1" dirty="0" smtClean="0"/>
          </a:p>
          <a:p>
            <a:pPr>
              <a:buNone/>
            </a:pPr>
            <a:r>
              <a:rPr lang="en-US" dirty="0" smtClean="0"/>
              <a:t>        </a:t>
            </a:r>
            <a:r>
              <a:rPr lang="en-US" dirty="0" err="1" smtClean="0"/>
              <a:t>android:id</a:t>
            </a:r>
            <a:r>
              <a:rPr lang="en-US" dirty="0" smtClean="0"/>
              <a:t>=</a:t>
            </a:r>
            <a:r>
              <a:rPr lang="en-US" i="1" dirty="0" smtClean="0"/>
              <a:t>"@+id/</a:t>
            </a:r>
            <a:r>
              <a:rPr lang="en-US" i="1" dirty="0" err="1" smtClean="0"/>
              <a:t>textview</a:t>
            </a:r>
            <a:r>
              <a:rPr lang="en-US" i="1" dirty="0" smtClean="0"/>
              <a:t>"</a:t>
            </a:r>
          </a:p>
          <a:p>
            <a:pPr>
              <a:buNone/>
            </a:pPr>
            <a:r>
              <a:rPr lang="en-US" dirty="0" smtClean="0"/>
              <a:t>        </a:t>
            </a:r>
            <a:r>
              <a:rPr lang="en-US" b="1" dirty="0" err="1" smtClean="0"/>
              <a:t>android:layout_alignParentTop</a:t>
            </a:r>
            <a:r>
              <a:rPr lang="en-US" b="1" dirty="0" smtClean="0"/>
              <a:t>=</a:t>
            </a:r>
            <a:r>
              <a:rPr lang="en-US" b="1" i="1" dirty="0" smtClean="0"/>
              <a:t>"true"</a:t>
            </a:r>
          </a:p>
          <a:p>
            <a:pPr>
              <a:buNone/>
            </a:pPr>
            <a:r>
              <a:rPr lang="en-US" b="1" dirty="0" smtClean="0"/>
              <a:t>        </a:t>
            </a:r>
            <a:r>
              <a:rPr lang="en-US" b="1" dirty="0" err="1" smtClean="0"/>
              <a:t>android:layout_centerInParent</a:t>
            </a:r>
            <a:r>
              <a:rPr lang="en-US" b="1" dirty="0" smtClean="0"/>
              <a:t>=</a:t>
            </a:r>
            <a:r>
              <a:rPr lang="en-US" b="1" i="1" dirty="0" smtClean="0"/>
              <a:t>"true"/&gt;</a:t>
            </a:r>
          </a:p>
          <a:p>
            <a:pPr>
              <a:buNone/>
            </a:pPr>
            <a:r>
              <a:rPr lang="en-US" dirty="0" smtClean="0"/>
              <a:t>      &lt;Button</a:t>
            </a:r>
          </a:p>
          <a:p>
            <a:pPr>
              <a:buNone/>
            </a:pPr>
            <a:r>
              <a:rPr lang="en-US" dirty="0" smtClean="0"/>
              <a:t>         …</a:t>
            </a:r>
            <a:endParaRPr lang="en-US" i="1" dirty="0" smtClean="0"/>
          </a:p>
          <a:p>
            <a:pPr>
              <a:buNone/>
            </a:pPr>
            <a:r>
              <a:rPr lang="en-US" dirty="0" smtClean="0"/>
              <a:t>        </a:t>
            </a:r>
            <a:r>
              <a:rPr lang="en-US" dirty="0" err="1" smtClean="0"/>
              <a:t>android:id</a:t>
            </a:r>
            <a:r>
              <a:rPr lang="en-US" dirty="0" smtClean="0"/>
              <a:t>=</a:t>
            </a:r>
            <a:r>
              <a:rPr lang="en-US" i="1" dirty="0" smtClean="0"/>
              <a:t>"@+id/button1"</a:t>
            </a:r>
          </a:p>
          <a:p>
            <a:pPr>
              <a:buNone/>
            </a:pPr>
            <a:r>
              <a:rPr lang="en-US" dirty="0" smtClean="0"/>
              <a:t>        </a:t>
            </a:r>
            <a:r>
              <a:rPr lang="en-US" b="1" dirty="0" err="1" smtClean="0"/>
              <a:t>android:layout_below</a:t>
            </a:r>
            <a:r>
              <a:rPr lang="en-US" b="1" dirty="0" smtClean="0"/>
              <a:t>=</a:t>
            </a:r>
            <a:r>
              <a:rPr lang="en-US" b="1" i="1" dirty="0" smtClean="0"/>
              <a:t>"@+id/</a:t>
            </a:r>
            <a:r>
              <a:rPr lang="en-US" b="1" i="1" dirty="0" err="1" smtClean="0"/>
              <a:t>textview</a:t>
            </a:r>
            <a:r>
              <a:rPr lang="en-US" b="1" i="1" dirty="0" smtClean="0"/>
              <a:t>"</a:t>
            </a:r>
          </a:p>
          <a:p>
            <a:pPr>
              <a:buNone/>
            </a:pPr>
            <a:r>
              <a:rPr lang="en-US" b="1" dirty="0" smtClean="0"/>
              <a:t>        </a:t>
            </a:r>
            <a:r>
              <a:rPr lang="en-US" b="1" dirty="0" err="1" smtClean="0"/>
              <a:t>android:layout_alignParentStart</a:t>
            </a:r>
            <a:r>
              <a:rPr lang="en-US" b="1" dirty="0" smtClean="0"/>
              <a:t>=</a:t>
            </a:r>
            <a:r>
              <a:rPr lang="en-US" b="1" i="1" dirty="0" smtClean="0"/>
              <a:t>"true"/&gt;</a:t>
            </a:r>
          </a:p>
          <a:p>
            <a:pPr>
              <a:buNone/>
            </a:pPr>
            <a:r>
              <a:rPr lang="en-US" dirty="0" smtClean="0"/>
              <a:t>        …</a:t>
            </a:r>
          </a:p>
          <a:p>
            <a:pPr>
              <a:buNone/>
            </a:pPr>
            <a:r>
              <a:rPr lang="en-US" dirty="0" smtClean="0"/>
              <a:t>&lt;/</a:t>
            </a:r>
            <a:r>
              <a:rPr lang="en-US" b="1" dirty="0" err="1" smtClean="0"/>
              <a:t>RelativeLayout</a:t>
            </a:r>
            <a:r>
              <a:rPr lang="en-US" dirty="0" smtClean="0"/>
              <a:t>&gt;</a:t>
            </a:r>
          </a:p>
          <a:p>
            <a:pPr>
              <a:buNone/>
            </a:pPr>
            <a:endParaRPr lang="en-US" sz="2800" dirty="0" smtClean="0"/>
          </a:p>
          <a:p>
            <a:endParaRPr lang="en-US" sz="28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563562"/>
          </a:xfrm>
        </p:spPr>
        <p:txBody>
          <a:bodyPr>
            <a:normAutofit fontScale="90000"/>
          </a:bodyPr>
          <a:lstStyle/>
          <a:p>
            <a:r>
              <a:rPr lang="en-US" b="1" dirty="0" smtClean="0"/>
              <a:t>Table Layout</a:t>
            </a:r>
            <a:endParaRPr lang="en-US" b="1" dirty="0"/>
          </a:p>
        </p:txBody>
      </p:sp>
      <p:sp>
        <p:nvSpPr>
          <p:cNvPr id="3" name="Content Placeholder 2"/>
          <p:cNvSpPr>
            <a:spLocks noGrp="1"/>
          </p:cNvSpPr>
          <p:nvPr>
            <p:ph sz="quarter" idx="1"/>
          </p:nvPr>
        </p:nvSpPr>
        <p:spPr>
          <a:xfrm>
            <a:off x="152400" y="838200"/>
            <a:ext cx="8763000" cy="5715000"/>
          </a:xfrm>
        </p:spPr>
        <p:txBody>
          <a:bodyPr>
            <a:normAutofit fontScale="70000" lnSpcReduction="20000"/>
          </a:bodyPr>
          <a:lstStyle/>
          <a:p>
            <a:r>
              <a:rPr lang="en-US" sz="2800" dirty="0" smtClean="0"/>
              <a:t>organizes content into rows and columns</a:t>
            </a:r>
          </a:p>
          <a:p>
            <a:pPr>
              <a:buNone/>
            </a:pPr>
            <a:r>
              <a:rPr lang="en-US" sz="2800" dirty="0" smtClean="0"/>
              <a:t>Example:</a:t>
            </a:r>
          </a:p>
          <a:p>
            <a:pPr>
              <a:buNone/>
            </a:pPr>
            <a:r>
              <a:rPr lang="en-US" sz="2800" dirty="0" smtClean="0"/>
              <a:t>&lt;</a:t>
            </a:r>
            <a:r>
              <a:rPr lang="en-US" sz="2800" dirty="0" err="1" smtClean="0"/>
              <a:t>TableLayout</a:t>
            </a:r>
            <a:r>
              <a:rPr lang="en-US" sz="2800" dirty="0" smtClean="0"/>
              <a:t> …</a:t>
            </a:r>
            <a:endParaRPr lang="en-US" sz="2800" i="1" dirty="0" smtClean="0"/>
          </a:p>
          <a:p>
            <a:pPr>
              <a:buNone/>
            </a:pPr>
            <a:r>
              <a:rPr lang="en-US" sz="2800" dirty="0" smtClean="0"/>
              <a:t>   &lt;</a:t>
            </a:r>
            <a:r>
              <a:rPr lang="en-US" sz="2800" dirty="0" err="1" smtClean="0"/>
              <a:t>TableRow</a:t>
            </a:r>
            <a:r>
              <a:rPr lang="en-US" sz="2800" dirty="0" smtClean="0"/>
              <a:t>&gt;       </a:t>
            </a:r>
          </a:p>
          <a:p>
            <a:pPr>
              <a:buNone/>
            </a:pPr>
            <a:r>
              <a:rPr lang="en-US" sz="2800" dirty="0" smtClean="0"/>
              <a:t>		 &lt;</a:t>
            </a:r>
            <a:r>
              <a:rPr lang="en-US" sz="2800" dirty="0" err="1" smtClean="0"/>
              <a:t>TextView</a:t>
            </a:r>
            <a:r>
              <a:rPr lang="en-US" sz="2800" dirty="0" smtClean="0"/>
              <a:t>     ..          </a:t>
            </a:r>
            <a:r>
              <a:rPr lang="en-US" sz="2800" dirty="0" err="1" smtClean="0"/>
              <a:t>android:text</a:t>
            </a:r>
            <a:r>
              <a:rPr lang="en-US" sz="2800" dirty="0" smtClean="0"/>
              <a:t>=</a:t>
            </a:r>
            <a:r>
              <a:rPr lang="en-US" sz="2800" i="1" dirty="0" smtClean="0"/>
              <a:t>"@string/</a:t>
            </a:r>
            <a:r>
              <a:rPr lang="en-US" sz="2800" i="1" dirty="0" err="1" smtClean="0"/>
              <a:t>hello_world</a:t>
            </a:r>
            <a:r>
              <a:rPr lang="en-US" sz="2800" i="1" dirty="0" smtClean="0"/>
              <a:t>" /&gt;</a:t>
            </a:r>
            <a:r>
              <a:rPr lang="en-US" sz="2800" dirty="0" smtClean="0"/>
              <a:t>   &lt;/</a:t>
            </a:r>
            <a:r>
              <a:rPr lang="en-US" sz="2800" dirty="0" err="1" smtClean="0"/>
              <a:t>TableRow</a:t>
            </a:r>
            <a:r>
              <a:rPr lang="en-US" sz="2800" dirty="0" smtClean="0"/>
              <a:t>&gt;</a:t>
            </a:r>
          </a:p>
          <a:p>
            <a:pPr>
              <a:buNone/>
            </a:pPr>
            <a:r>
              <a:rPr lang="en-US" sz="2800" dirty="0" smtClean="0"/>
              <a:t>   &lt;</a:t>
            </a:r>
            <a:r>
              <a:rPr lang="en-US" sz="2800" dirty="0" err="1" smtClean="0"/>
              <a:t>TableRow</a:t>
            </a:r>
            <a:r>
              <a:rPr lang="en-US" sz="2800" dirty="0" smtClean="0"/>
              <a:t>&gt;       </a:t>
            </a:r>
          </a:p>
          <a:p>
            <a:pPr>
              <a:buNone/>
            </a:pPr>
            <a:r>
              <a:rPr lang="en-US" sz="2800" dirty="0" smtClean="0"/>
              <a:t>	 &lt;</a:t>
            </a:r>
            <a:r>
              <a:rPr lang="en-US" sz="2800" dirty="0" err="1" smtClean="0"/>
              <a:t>TextView</a:t>
            </a:r>
            <a:r>
              <a:rPr lang="en-US" sz="2800" dirty="0" smtClean="0"/>
              <a:t>  ..        </a:t>
            </a:r>
            <a:r>
              <a:rPr lang="en-US" sz="2800" dirty="0" err="1" smtClean="0"/>
              <a:t>android:text</a:t>
            </a:r>
            <a:r>
              <a:rPr lang="en-US" sz="2800" dirty="0" smtClean="0"/>
              <a:t>=</a:t>
            </a:r>
            <a:r>
              <a:rPr lang="en-US" sz="2800" i="1" dirty="0" smtClean="0"/>
              <a:t>"@string/</a:t>
            </a:r>
            <a:r>
              <a:rPr lang="en-US" sz="2800" i="1" dirty="0" err="1" smtClean="0"/>
              <a:t>your_name</a:t>
            </a:r>
            <a:r>
              <a:rPr lang="en-US" sz="2800" i="1" dirty="0" smtClean="0"/>
              <a:t>" /&gt;</a:t>
            </a:r>
          </a:p>
          <a:p>
            <a:pPr>
              <a:buNone/>
            </a:pPr>
            <a:r>
              <a:rPr lang="en-US" sz="2800" dirty="0" smtClean="0"/>
              <a:t>       &lt;</a:t>
            </a:r>
            <a:r>
              <a:rPr lang="en-US" sz="2800" dirty="0" err="1" smtClean="0"/>
              <a:t>EditText</a:t>
            </a:r>
            <a:r>
              <a:rPr lang="en-US" sz="2800" dirty="0" smtClean="0"/>
              <a:t>   ...  </a:t>
            </a:r>
            <a:r>
              <a:rPr lang="en-US" sz="2800" dirty="0" err="1" smtClean="0"/>
              <a:t>android:inputType</a:t>
            </a:r>
            <a:r>
              <a:rPr lang="en-US" sz="2800" dirty="0" smtClean="0"/>
              <a:t>=</a:t>
            </a:r>
            <a:r>
              <a:rPr lang="en-US" sz="2800" i="1" dirty="0" smtClean="0"/>
              <a:t>"text”</a:t>
            </a:r>
            <a:r>
              <a:rPr lang="en-US" sz="2800" dirty="0" smtClean="0"/>
              <a:t>   </a:t>
            </a:r>
            <a:r>
              <a:rPr lang="en-US" sz="2800" dirty="0" err="1" smtClean="0"/>
              <a:t>android:text</a:t>
            </a:r>
            <a:r>
              <a:rPr lang="en-US" sz="2800" dirty="0" smtClean="0"/>
              <a:t>=</a:t>
            </a:r>
            <a:r>
              <a:rPr lang="en-US" sz="2800" i="1" dirty="0" smtClean="0"/>
              <a:t>"@string/</a:t>
            </a:r>
            <a:r>
              <a:rPr lang="en-US" sz="2800" i="1" dirty="0" err="1" smtClean="0"/>
              <a:t>nametxt</a:t>
            </a:r>
            <a:r>
              <a:rPr lang="en-US" sz="2800" i="1" dirty="0" smtClean="0"/>
              <a:t>" /&gt;</a:t>
            </a:r>
          </a:p>
          <a:p>
            <a:pPr>
              <a:buNone/>
            </a:pPr>
            <a:r>
              <a:rPr lang="en-US" sz="2800" dirty="0" smtClean="0"/>
              <a:t>   &lt;/</a:t>
            </a:r>
            <a:r>
              <a:rPr lang="en-US" sz="2800" dirty="0" err="1" smtClean="0"/>
              <a:t>TableRow</a:t>
            </a:r>
            <a:r>
              <a:rPr lang="en-US" sz="2800" dirty="0" smtClean="0"/>
              <a:t>&gt;</a:t>
            </a:r>
          </a:p>
          <a:p>
            <a:pPr>
              <a:buNone/>
            </a:pPr>
            <a:r>
              <a:rPr lang="en-US" sz="2800" dirty="0" smtClean="0"/>
              <a:t>   &lt;</a:t>
            </a:r>
            <a:r>
              <a:rPr lang="en-US" sz="2800" dirty="0" err="1" smtClean="0"/>
              <a:t>TableRow</a:t>
            </a:r>
            <a:endParaRPr lang="en-US" sz="2800" dirty="0" smtClean="0"/>
          </a:p>
          <a:p>
            <a:pPr>
              <a:buNone/>
            </a:pPr>
            <a:r>
              <a:rPr lang="en-US" sz="2800" dirty="0" err="1" smtClean="0"/>
              <a:t>Android:layout_span</a:t>
            </a:r>
            <a:r>
              <a:rPr lang="en-US" sz="2800" dirty="0" smtClean="0"/>
              <a:t>=“2”&gt;    &lt;!– column spanned 2   </a:t>
            </a:r>
            <a:endParaRPr lang="en-US" sz="2800" dirty="0" smtClean="0"/>
          </a:p>
          <a:p>
            <a:pPr>
              <a:buNone/>
            </a:pPr>
            <a:r>
              <a:rPr lang="en-US" sz="2800" dirty="0" smtClean="0"/>
              <a:t>       &lt;Button        …        </a:t>
            </a:r>
            <a:r>
              <a:rPr lang="en-US" sz="2800" dirty="0" err="1" smtClean="0"/>
              <a:t>android:text</a:t>
            </a:r>
            <a:r>
              <a:rPr lang="en-US" sz="2800" dirty="0" smtClean="0"/>
              <a:t>=</a:t>
            </a:r>
            <a:r>
              <a:rPr lang="en-US" sz="2800" i="1" dirty="0" smtClean="0"/>
              <a:t>"@string/submit" /&gt;</a:t>
            </a:r>
          </a:p>
          <a:p>
            <a:pPr>
              <a:buNone/>
            </a:pPr>
            <a:r>
              <a:rPr lang="en-US" sz="2800" dirty="0" smtClean="0"/>
              <a:t>       &lt;Button  …        </a:t>
            </a:r>
            <a:r>
              <a:rPr lang="en-US" sz="2800" dirty="0" err="1" smtClean="0"/>
              <a:t>android:text</a:t>
            </a:r>
            <a:r>
              <a:rPr lang="en-US" sz="2800" dirty="0" smtClean="0"/>
              <a:t>=</a:t>
            </a:r>
            <a:r>
              <a:rPr lang="en-US" sz="2800" i="1" dirty="0" smtClean="0"/>
              <a:t>"@string/cancel" /&gt;</a:t>
            </a:r>
          </a:p>
          <a:p>
            <a:pPr>
              <a:buNone/>
            </a:pPr>
            <a:r>
              <a:rPr lang="en-US" sz="2800" dirty="0" smtClean="0"/>
              <a:t>   &lt;/</a:t>
            </a:r>
            <a:r>
              <a:rPr lang="en-US" sz="2800" dirty="0" err="1" smtClean="0"/>
              <a:t>TableRow</a:t>
            </a:r>
            <a:r>
              <a:rPr lang="en-US" sz="2800" dirty="0" smtClean="0"/>
              <a:t>&gt;</a:t>
            </a:r>
          </a:p>
          <a:p>
            <a:pPr>
              <a:buNone/>
            </a:pPr>
            <a:endParaRPr lang="en-US" sz="2800" dirty="0" smtClean="0"/>
          </a:p>
          <a:p>
            <a:pPr>
              <a:buNone/>
            </a:pPr>
            <a:r>
              <a:rPr lang="en-US" sz="2800" dirty="0" smtClean="0"/>
              <a:t>&lt;/</a:t>
            </a:r>
            <a:r>
              <a:rPr lang="en-US" sz="2800" dirty="0" err="1" smtClean="0"/>
              <a:t>TableLayout</a:t>
            </a:r>
            <a:r>
              <a:rPr lang="en-US" sz="2800" dirty="0" smtClean="0"/>
              <a:t>&gt;</a:t>
            </a:r>
          </a:p>
          <a:p>
            <a:endParaRPr lang="en-US" sz="28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534400" cy="381000"/>
          </a:xfrm>
        </p:spPr>
        <p:txBody>
          <a:bodyPr>
            <a:noAutofit/>
          </a:bodyPr>
          <a:lstStyle/>
          <a:p>
            <a:r>
              <a:rPr lang="en-US" sz="2800" b="1" dirty="0" smtClean="0"/>
              <a:t>Frame Layout</a:t>
            </a:r>
            <a:endParaRPr lang="en-US" sz="2800" b="1" dirty="0"/>
          </a:p>
        </p:txBody>
      </p:sp>
      <p:sp>
        <p:nvSpPr>
          <p:cNvPr id="3" name="Content Placeholder 2"/>
          <p:cNvSpPr>
            <a:spLocks noGrp="1"/>
          </p:cNvSpPr>
          <p:nvPr>
            <p:ph sz="quarter" idx="1"/>
          </p:nvPr>
        </p:nvSpPr>
        <p:spPr>
          <a:xfrm>
            <a:off x="152400" y="457200"/>
            <a:ext cx="8763000" cy="6096000"/>
          </a:xfrm>
        </p:spPr>
        <p:txBody>
          <a:bodyPr>
            <a:normAutofit/>
          </a:bodyPr>
          <a:lstStyle/>
          <a:p>
            <a:r>
              <a:rPr lang="en-US" sz="2400" dirty="0" smtClean="0"/>
              <a:t>designed to </a:t>
            </a:r>
            <a:r>
              <a:rPr lang="en-US" sz="2400" b="1" dirty="0" smtClean="0"/>
              <a:t>display a single item </a:t>
            </a:r>
            <a:r>
              <a:rPr lang="en-US" sz="2400" dirty="0" smtClean="0"/>
              <a:t>at a time</a:t>
            </a:r>
          </a:p>
          <a:p>
            <a:r>
              <a:rPr lang="en-US" sz="2400" dirty="0" smtClean="0"/>
              <a:t>You can have </a:t>
            </a:r>
            <a:r>
              <a:rPr lang="en-US" sz="2400" b="1" dirty="0" smtClean="0"/>
              <a:t>multiple elements within a </a:t>
            </a:r>
            <a:r>
              <a:rPr lang="en-US" sz="2400" b="1" dirty="0" err="1" smtClean="0"/>
              <a:t>FrameLayout</a:t>
            </a:r>
            <a:r>
              <a:rPr lang="en-US" sz="2400" b="1" dirty="0" smtClean="0"/>
              <a:t> </a:t>
            </a:r>
            <a:r>
              <a:rPr lang="en-US" sz="2400" dirty="0" smtClean="0"/>
              <a:t>but each </a:t>
            </a:r>
            <a:r>
              <a:rPr lang="en-US" sz="2400" b="1" dirty="0" smtClean="0"/>
              <a:t>element will be positioned based on the top left of the screen</a:t>
            </a:r>
            <a:r>
              <a:rPr lang="en-US" sz="2400" dirty="0" smtClean="0"/>
              <a:t>. </a:t>
            </a:r>
          </a:p>
          <a:p>
            <a:r>
              <a:rPr lang="en-US" sz="2400" dirty="0" smtClean="0"/>
              <a:t>Elements that </a:t>
            </a:r>
            <a:r>
              <a:rPr lang="en-US" sz="2400" b="1" dirty="0" smtClean="0"/>
              <a:t>overlap will be displayed overlapping</a:t>
            </a:r>
          </a:p>
          <a:p>
            <a:r>
              <a:rPr lang="en-US" sz="2800" dirty="0" smtClean="0"/>
              <a:t>useful when </a:t>
            </a:r>
            <a:r>
              <a:rPr lang="en-US" sz="2800" b="1" dirty="0" smtClean="0"/>
              <a:t>elements are hidden and displayed programmatically</a:t>
            </a:r>
          </a:p>
          <a:p>
            <a:r>
              <a:rPr lang="en-US" sz="2800" dirty="0" smtClean="0"/>
              <a:t>use the attribute </a:t>
            </a:r>
            <a:r>
              <a:rPr lang="en-US" sz="2800" b="1" i="1" dirty="0" err="1" smtClean="0"/>
              <a:t>android:visibility</a:t>
            </a:r>
            <a:r>
              <a:rPr lang="en-US" sz="2800" dirty="0" smtClean="0"/>
              <a:t> in the XML to hide specific elements. </a:t>
            </a:r>
          </a:p>
          <a:p>
            <a:pPr lvl="1"/>
            <a:r>
              <a:rPr lang="en-US" b="1" dirty="0" smtClean="0"/>
              <a:t>Visibility values are: visible, invisible </a:t>
            </a:r>
            <a:r>
              <a:rPr lang="en-US" dirty="0" smtClean="0"/>
              <a:t>(does not display but still takes up space in the layout)</a:t>
            </a:r>
            <a:r>
              <a:rPr lang="en-US" b="1" dirty="0" smtClean="0"/>
              <a:t> and gone </a:t>
            </a:r>
            <a:r>
              <a:rPr lang="en-US" dirty="0" smtClean="0"/>
              <a:t>(does not display and does not take space in the layout)</a:t>
            </a:r>
            <a:r>
              <a:rPr lang="en-US" b="1" dirty="0" smtClean="0"/>
              <a:t>.</a:t>
            </a:r>
            <a:endParaRPr lang="en-US" dirty="0" smtClean="0"/>
          </a:p>
          <a:p>
            <a:r>
              <a:rPr lang="en-US" sz="2800" dirty="0" smtClean="0"/>
              <a:t>You can even call </a:t>
            </a:r>
            <a:r>
              <a:rPr lang="en-US" sz="2800" b="1" i="1" dirty="0" err="1" smtClean="0"/>
              <a:t>setVisibility</a:t>
            </a:r>
            <a:r>
              <a:rPr lang="en-US" sz="2800" dirty="0" smtClean="0"/>
              <a:t> method from the code</a:t>
            </a:r>
            <a:endParaRPr lang="en-US" sz="2800" b="1" dirty="0" smtClean="0"/>
          </a:p>
          <a:p>
            <a:endParaRPr lang="en-US" sz="2800"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5022</TotalTime>
  <Words>2820</Words>
  <Application>Microsoft Office PowerPoint</Application>
  <PresentationFormat>On-screen Show (4:3)</PresentationFormat>
  <Paragraphs>489</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Courier New</vt:lpstr>
      <vt:lpstr>Franklin Gothic Book</vt:lpstr>
      <vt:lpstr>Perpetua</vt:lpstr>
      <vt:lpstr>Times New Roman</vt:lpstr>
      <vt:lpstr>Wingdings 2</vt:lpstr>
      <vt:lpstr>Equity</vt:lpstr>
      <vt:lpstr>Chapter 2</vt:lpstr>
      <vt:lpstr>  Views and View Groups</vt:lpstr>
      <vt:lpstr>Layouts and its types</vt:lpstr>
      <vt:lpstr>Linear Layout</vt:lpstr>
      <vt:lpstr>RelativeLayout</vt:lpstr>
      <vt:lpstr>PowerPoint Presentation</vt:lpstr>
      <vt:lpstr>PowerPoint Presentation</vt:lpstr>
      <vt:lpstr>Table Layout</vt:lpstr>
      <vt:lpstr>Frame Layout</vt:lpstr>
      <vt:lpstr>PowerPoint Presentation</vt:lpstr>
      <vt:lpstr>Layout Attributes</vt:lpstr>
      <vt:lpstr>Width and Height Measurements</vt:lpstr>
      <vt:lpstr>Android UI widgets</vt:lpstr>
      <vt:lpstr>PowerPoint Presentation</vt:lpstr>
      <vt:lpstr>Adding a click event to the button</vt:lpstr>
      <vt:lpstr>Toast</vt:lpstr>
      <vt:lpstr>ImageButton</vt:lpstr>
      <vt:lpstr>TextView</vt:lpstr>
      <vt:lpstr>PowerPoint Presentation</vt:lpstr>
      <vt:lpstr>PowerPoint Presentation</vt:lpstr>
      <vt:lpstr>Listening to keyboard action</vt:lpstr>
      <vt:lpstr>AutoCompleteTextView</vt:lpstr>
      <vt:lpstr>PowerPoint Presentation</vt:lpstr>
      <vt:lpstr>CheckBox</vt:lpstr>
      <vt:lpstr>ToggleButton</vt:lpstr>
      <vt:lpstr>RadioButton</vt:lpstr>
      <vt:lpstr>Android Event Handling</vt:lpstr>
      <vt:lpstr>Some of the event listeners and event handlers are:</vt:lpstr>
      <vt:lpstr>Event Listener Registration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Molla</dc:creator>
  <cp:lastModifiedBy>Admin</cp:lastModifiedBy>
  <cp:revision>373</cp:revision>
  <dcterms:created xsi:type="dcterms:W3CDTF">2015-10-20T02:24:43Z</dcterms:created>
  <dcterms:modified xsi:type="dcterms:W3CDTF">2022-05-23T10:11:30Z</dcterms:modified>
</cp:coreProperties>
</file>