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9" r:id="rId11"/>
    <p:sldId id="266" r:id="rId12"/>
    <p:sldId id="267" r:id="rId13"/>
    <p:sldId id="268"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A744DDE0-D678-46A3-BBC6-01E300D52A5A}" type="datetimeFigureOut">
              <a:rPr lang="en-US" smtClean="0"/>
              <a:t>5/28/2021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E9A2015A-2888-44D4-9AD8-C3B38F37DED5}" type="slidenum">
              <a:rPr lang="en-US" smtClean="0"/>
              <a:t>‹#›</a:t>
            </a:fld>
            <a:endParaRPr lang="en-US"/>
          </a:p>
        </p:txBody>
      </p:sp>
    </p:spTree>
    <p:extLst>
      <p:ext uri="{BB962C8B-B14F-4D97-AF65-F5344CB8AC3E}">
        <p14:creationId xmlns:p14="http://schemas.microsoft.com/office/powerpoint/2010/main" val="281579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D4D798DE-777A-4DD0-BAC7-4234853A3B5A}" type="datetime1">
              <a:rPr lang="en-US" smtClean="0"/>
              <a:t>5/28/2021</a:t>
            </a:fld>
            <a:endParaRPr lang="en-US"/>
          </a:p>
        </p:txBody>
      </p:sp>
      <p:sp>
        <p:nvSpPr>
          <p:cNvPr id="17" name="Footer Placeholder 16"/>
          <p:cNvSpPr>
            <a:spLocks noGrp="1"/>
          </p:cNvSpPr>
          <p:nvPr>
            <p:ph type="ftr" sz="quarter" idx="11"/>
          </p:nvPr>
        </p:nvSpPr>
        <p:spPr/>
        <p:txBody>
          <a:bodyPr/>
          <a:lstStyle/>
          <a:p>
            <a:r>
              <a:rPr lang="en-US"/>
              <a:t>DOIoT</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A0B89BE-8A0B-47D6-BE9F-898725688F1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2D0801-AF52-4E06-8F24-43150601E64B}" type="datetime1">
              <a:rPr lang="en-US" smtClean="0"/>
              <a:t>5/28/2021</a:t>
            </a:fld>
            <a:endParaRPr lang="en-US"/>
          </a:p>
        </p:txBody>
      </p:sp>
      <p:sp>
        <p:nvSpPr>
          <p:cNvPr id="5" name="Footer Placeholder 4"/>
          <p:cNvSpPr>
            <a:spLocks noGrp="1"/>
          </p:cNvSpPr>
          <p:nvPr>
            <p:ph type="ftr" sz="quarter" idx="11"/>
          </p:nvPr>
        </p:nvSpPr>
        <p:spPr/>
        <p:txBody>
          <a:bodyPr/>
          <a:lstStyle/>
          <a:p>
            <a:r>
              <a:rPr lang="en-US"/>
              <a:t>DOIoT</a:t>
            </a:r>
          </a:p>
        </p:txBody>
      </p:sp>
      <p:sp>
        <p:nvSpPr>
          <p:cNvPr id="6" name="Slide Number Placeholder 5"/>
          <p:cNvSpPr>
            <a:spLocks noGrp="1"/>
          </p:cNvSpPr>
          <p:nvPr>
            <p:ph type="sldNum" sz="quarter" idx="12"/>
          </p:nvPr>
        </p:nvSpPr>
        <p:spPr/>
        <p:txBody>
          <a:bodyPr/>
          <a:lstStyle/>
          <a:p>
            <a:fld id="{BA0B89BE-8A0B-47D6-BE9F-898725688F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B4C12E-FAF3-4917-ABEC-FDB38090B492}" type="datetime1">
              <a:rPr lang="en-US" smtClean="0"/>
              <a:t>5/28/2021</a:t>
            </a:fld>
            <a:endParaRPr lang="en-US"/>
          </a:p>
        </p:txBody>
      </p:sp>
      <p:sp>
        <p:nvSpPr>
          <p:cNvPr id="5" name="Footer Placeholder 4"/>
          <p:cNvSpPr>
            <a:spLocks noGrp="1"/>
          </p:cNvSpPr>
          <p:nvPr>
            <p:ph type="ftr" sz="quarter" idx="11"/>
          </p:nvPr>
        </p:nvSpPr>
        <p:spPr/>
        <p:txBody>
          <a:bodyPr/>
          <a:lstStyle/>
          <a:p>
            <a:r>
              <a:rPr lang="en-US"/>
              <a:t>DOIoT</a:t>
            </a:r>
          </a:p>
        </p:txBody>
      </p:sp>
      <p:sp>
        <p:nvSpPr>
          <p:cNvPr id="6" name="Slide Number Placeholder 5"/>
          <p:cNvSpPr>
            <a:spLocks noGrp="1"/>
          </p:cNvSpPr>
          <p:nvPr>
            <p:ph type="sldNum" sz="quarter" idx="12"/>
          </p:nvPr>
        </p:nvSpPr>
        <p:spPr/>
        <p:txBody>
          <a:bodyPr/>
          <a:lstStyle/>
          <a:p>
            <a:fld id="{BA0B89BE-8A0B-47D6-BE9F-898725688F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C12A8D5-2F89-44BC-960F-1B2083BD29A2}" type="datetime1">
              <a:rPr lang="en-US" smtClean="0"/>
              <a:t>5/28/2021</a:t>
            </a:fld>
            <a:endParaRPr lang="en-US"/>
          </a:p>
        </p:txBody>
      </p:sp>
      <p:sp>
        <p:nvSpPr>
          <p:cNvPr id="5" name="Footer Placeholder 4"/>
          <p:cNvSpPr>
            <a:spLocks noGrp="1"/>
          </p:cNvSpPr>
          <p:nvPr>
            <p:ph type="ftr" sz="quarter" idx="11"/>
          </p:nvPr>
        </p:nvSpPr>
        <p:spPr/>
        <p:txBody>
          <a:bodyPr/>
          <a:lstStyle/>
          <a:p>
            <a:r>
              <a:rPr lang="en-US"/>
              <a:t>DOIoT</a:t>
            </a:r>
          </a:p>
        </p:txBody>
      </p:sp>
      <p:sp>
        <p:nvSpPr>
          <p:cNvPr id="6" name="Slide Number Placeholder 5"/>
          <p:cNvSpPr>
            <a:spLocks noGrp="1"/>
          </p:cNvSpPr>
          <p:nvPr>
            <p:ph type="sldNum" sz="quarter" idx="12"/>
          </p:nvPr>
        </p:nvSpPr>
        <p:spPr/>
        <p:txBody>
          <a:bodyPr/>
          <a:lstStyle/>
          <a:p>
            <a:fld id="{BA0B89BE-8A0B-47D6-BE9F-898725688F1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941DF39-462B-4F3C-A63C-FCD75D81CB14}" type="datetime1">
              <a:rPr lang="en-US" smtClean="0"/>
              <a:t>5/28/2021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a:t>DOIoT</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A0B89BE-8A0B-47D6-BE9F-898725688F1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E53A995-D9D8-4565-9E40-2D002EA8066B}" type="datetime1">
              <a:rPr lang="en-US" smtClean="0"/>
              <a:t>5/28/2021</a:t>
            </a:fld>
            <a:endParaRPr lang="en-US"/>
          </a:p>
        </p:txBody>
      </p:sp>
      <p:sp>
        <p:nvSpPr>
          <p:cNvPr id="6" name="Footer Placeholder 5"/>
          <p:cNvSpPr>
            <a:spLocks noGrp="1"/>
          </p:cNvSpPr>
          <p:nvPr>
            <p:ph type="ftr" sz="quarter" idx="11"/>
          </p:nvPr>
        </p:nvSpPr>
        <p:spPr/>
        <p:txBody>
          <a:bodyPr/>
          <a:lstStyle/>
          <a:p>
            <a:r>
              <a:rPr lang="en-US"/>
              <a:t>DOIoT</a:t>
            </a:r>
          </a:p>
        </p:txBody>
      </p:sp>
      <p:sp>
        <p:nvSpPr>
          <p:cNvPr id="7" name="Slide Number Placeholder 6"/>
          <p:cNvSpPr>
            <a:spLocks noGrp="1"/>
          </p:cNvSpPr>
          <p:nvPr>
            <p:ph type="sldNum" sz="quarter" idx="12"/>
          </p:nvPr>
        </p:nvSpPr>
        <p:spPr/>
        <p:txBody>
          <a:bodyPr/>
          <a:lstStyle/>
          <a:p>
            <a:fld id="{BA0B89BE-8A0B-47D6-BE9F-898725688F1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C7D07F6-2CA5-4755-9158-52C9CCCB014C}" type="datetime1">
              <a:rPr lang="en-US" smtClean="0"/>
              <a:t>5/28/2021</a:t>
            </a:fld>
            <a:endParaRPr lang="en-US"/>
          </a:p>
        </p:txBody>
      </p:sp>
      <p:sp>
        <p:nvSpPr>
          <p:cNvPr id="8" name="Footer Placeholder 7"/>
          <p:cNvSpPr>
            <a:spLocks noGrp="1"/>
          </p:cNvSpPr>
          <p:nvPr>
            <p:ph type="ftr" sz="quarter" idx="11"/>
          </p:nvPr>
        </p:nvSpPr>
        <p:spPr/>
        <p:txBody>
          <a:bodyPr/>
          <a:lstStyle/>
          <a:p>
            <a:r>
              <a:rPr lang="en-US"/>
              <a:t>DOIoT</a:t>
            </a:r>
          </a:p>
        </p:txBody>
      </p:sp>
      <p:sp>
        <p:nvSpPr>
          <p:cNvPr id="9" name="Slide Number Placeholder 8"/>
          <p:cNvSpPr>
            <a:spLocks noGrp="1"/>
          </p:cNvSpPr>
          <p:nvPr>
            <p:ph type="sldNum" sz="quarter" idx="12"/>
          </p:nvPr>
        </p:nvSpPr>
        <p:spPr/>
        <p:txBody>
          <a:bodyPr/>
          <a:lstStyle/>
          <a:p>
            <a:fld id="{BA0B89BE-8A0B-47D6-BE9F-898725688F1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E710501-7A66-4DD2-BE5B-724B93433C86}" type="datetime1">
              <a:rPr lang="en-US" smtClean="0"/>
              <a:t>5/28/2021</a:t>
            </a:fld>
            <a:endParaRPr lang="en-US"/>
          </a:p>
        </p:txBody>
      </p:sp>
      <p:sp>
        <p:nvSpPr>
          <p:cNvPr id="4" name="Footer Placeholder 3"/>
          <p:cNvSpPr>
            <a:spLocks noGrp="1"/>
          </p:cNvSpPr>
          <p:nvPr>
            <p:ph type="ftr" sz="quarter" idx="11"/>
          </p:nvPr>
        </p:nvSpPr>
        <p:spPr/>
        <p:txBody>
          <a:bodyPr/>
          <a:lstStyle/>
          <a:p>
            <a:r>
              <a:rPr lang="en-US"/>
              <a:t>DOIoT</a:t>
            </a:r>
          </a:p>
        </p:txBody>
      </p:sp>
      <p:sp>
        <p:nvSpPr>
          <p:cNvPr id="5" name="Slide Number Placeholder 4"/>
          <p:cNvSpPr>
            <a:spLocks noGrp="1"/>
          </p:cNvSpPr>
          <p:nvPr>
            <p:ph type="sldNum" sz="quarter" idx="12"/>
          </p:nvPr>
        </p:nvSpPr>
        <p:spPr/>
        <p:txBody>
          <a:bodyPr/>
          <a:lstStyle/>
          <a:p>
            <a:fld id="{BA0B89BE-8A0B-47D6-BE9F-898725688F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9A81D-5D53-4A04-92A6-7C1826A0D180}" type="datetime1">
              <a:rPr lang="en-US" smtClean="0"/>
              <a:t>5/28/2021</a:t>
            </a:fld>
            <a:endParaRPr lang="en-US"/>
          </a:p>
        </p:txBody>
      </p:sp>
      <p:sp>
        <p:nvSpPr>
          <p:cNvPr id="3" name="Footer Placeholder 2"/>
          <p:cNvSpPr>
            <a:spLocks noGrp="1"/>
          </p:cNvSpPr>
          <p:nvPr>
            <p:ph type="ftr" sz="quarter" idx="11"/>
          </p:nvPr>
        </p:nvSpPr>
        <p:spPr/>
        <p:txBody>
          <a:bodyPr/>
          <a:lstStyle/>
          <a:p>
            <a:r>
              <a:rPr lang="en-US"/>
              <a:t>DOIoT</a:t>
            </a:r>
          </a:p>
        </p:txBody>
      </p:sp>
      <p:sp>
        <p:nvSpPr>
          <p:cNvPr id="4" name="Slide Number Placeholder 3"/>
          <p:cNvSpPr>
            <a:spLocks noGrp="1"/>
          </p:cNvSpPr>
          <p:nvPr>
            <p:ph type="sldNum" sz="quarter" idx="12"/>
          </p:nvPr>
        </p:nvSpPr>
        <p:spPr/>
        <p:txBody>
          <a:bodyPr/>
          <a:lstStyle/>
          <a:p>
            <a:fld id="{BA0B89BE-8A0B-47D6-BE9F-898725688F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163BCA7-42DA-42A4-A65D-E8555186E688}" type="datetime1">
              <a:rPr lang="en-US" smtClean="0"/>
              <a:t>5/28/2021</a:t>
            </a:fld>
            <a:endParaRPr lang="en-US"/>
          </a:p>
        </p:txBody>
      </p:sp>
      <p:sp>
        <p:nvSpPr>
          <p:cNvPr id="6" name="Footer Placeholder 5"/>
          <p:cNvSpPr>
            <a:spLocks noGrp="1"/>
          </p:cNvSpPr>
          <p:nvPr>
            <p:ph type="ftr" sz="quarter" idx="11"/>
          </p:nvPr>
        </p:nvSpPr>
        <p:spPr/>
        <p:txBody>
          <a:bodyPr/>
          <a:lstStyle/>
          <a:p>
            <a:r>
              <a:rPr lang="en-US"/>
              <a:t>DOIoT</a:t>
            </a:r>
          </a:p>
        </p:txBody>
      </p:sp>
      <p:sp>
        <p:nvSpPr>
          <p:cNvPr id="7" name="Slide Number Placeholder 6"/>
          <p:cNvSpPr>
            <a:spLocks noGrp="1"/>
          </p:cNvSpPr>
          <p:nvPr>
            <p:ph type="sldNum" sz="quarter" idx="12"/>
          </p:nvPr>
        </p:nvSpPr>
        <p:spPr/>
        <p:txBody>
          <a:bodyPr/>
          <a:lstStyle/>
          <a:p>
            <a:fld id="{BA0B89BE-8A0B-47D6-BE9F-898725688F1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A39B3E4-851C-4CD4-8FA9-6D653B8558B1}" type="datetime1">
              <a:rPr lang="en-US" smtClean="0"/>
              <a:t>5/28/2021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a:t>DOIoT</a:t>
            </a:r>
          </a:p>
        </p:txBody>
      </p:sp>
      <p:sp>
        <p:nvSpPr>
          <p:cNvPr id="7" name="Slide Number Placeholder 6"/>
          <p:cNvSpPr>
            <a:spLocks noGrp="1"/>
          </p:cNvSpPr>
          <p:nvPr>
            <p:ph type="sldNum" sz="quarter" idx="12"/>
          </p:nvPr>
        </p:nvSpPr>
        <p:spPr>
          <a:xfrm>
            <a:off x="146304" y="6208776"/>
            <a:ext cx="457200" cy="457200"/>
          </a:xfrm>
        </p:spPr>
        <p:txBody>
          <a:bodyPr/>
          <a:lstStyle/>
          <a:p>
            <a:fld id="{BA0B89BE-8A0B-47D6-BE9F-898725688F1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5353A60-47BE-406C-B4F3-D138944D8AEA}" type="datetime1">
              <a:rPr lang="en-US" smtClean="0"/>
              <a:t>5/28/2021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DOIoT</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A0B89BE-8A0B-47D6-BE9F-898725688F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utlane.com/tutorial/android/android-activity-lifecycle" TargetMode="External"/><Relationship Id="rId7" Type="http://schemas.openxmlformats.org/officeDocument/2006/relationships/hyperlink" Target="https://abhiandroid.com/java/" TargetMode="External"/><Relationship Id="rId2" Type="http://schemas.openxmlformats.org/officeDocument/2006/relationships/hyperlink" Target="https://abhiandroid.com/programming/intent-in-android/" TargetMode="External"/><Relationship Id="rId1" Type="http://schemas.openxmlformats.org/officeDocument/2006/relationships/slideLayout" Target="../slideLayouts/slideLayout2.xml"/><Relationship Id="rId6" Type="http://schemas.openxmlformats.org/officeDocument/2006/relationships/hyperlink" Target="https://www.tutlane.com/tutorial/android/android-content-providers-with-examples" TargetMode="External"/><Relationship Id="rId5" Type="http://schemas.openxmlformats.org/officeDocument/2006/relationships/hyperlink" Target="https://www.tutlane.com/tutorial/android/android-broadcastreceivers-with-example" TargetMode="External"/><Relationship Id="rId4" Type="http://schemas.openxmlformats.org/officeDocument/2006/relationships/hyperlink" Target="https://www.tutlane.com/tutorial/android/android-services-with-examples"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abhiandroid.com/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Android Activities, Fragments, Intents and Services</a:t>
            </a:r>
          </a:p>
        </p:txBody>
      </p:sp>
      <p:sp>
        <p:nvSpPr>
          <p:cNvPr id="2" name="Title 1"/>
          <p:cNvSpPr>
            <a:spLocks noGrp="1"/>
          </p:cNvSpPr>
          <p:nvPr>
            <p:ph type="ctrTitle"/>
          </p:nvPr>
        </p:nvSpPr>
        <p:spPr/>
        <p:txBody>
          <a:bodyPr/>
          <a:lstStyle/>
          <a:p>
            <a:r>
              <a:t>Chapter 3</a:t>
            </a:r>
            <a:endParaRPr lang="en-US" dirty="0"/>
          </a:p>
        </p:txBody>
      </p:sp>
      <p:sp>
        <p:nvSpPr>
          <p:cNvPr id="4" name="Date Placeholder 3"/>
          <p:cNvSpPr>
            <a:spLocks noGrp="1"/>
          </p:cNvSpPr>
          <p:nvPr>
            <p:ph type="dt" sz="half" idx="10"/>
          </p:nvPr>
        </p:nvSpPr>
        <p:spPr/>
        <p:txBody>
          <a:bodyPr/>
          <a:lstStyle/>
          <a:p>
            <a:fld id="{429A0696-3019-4EB0-804C-7E68CA1CCB1F}" type="datetime1">
              <a:rPr lang="en-US" smtClean="0"/>
              <a:t>5/28/2021</a:t>
            </a:fld>
            <a:endParaRPr lang="en-US"/>
          </a:p>
        </p:txBody>
      </p:sp>
      <p:sp>
        <p:nvSpPr>
          <p:cNvPr id="6" name="Slide Number Placeholder 5"/>
          <p:cNvSpPr>
            <a:spLocks noGrp="1"/>
          </p:cNvSpPr>
          <p:nvPr>
            <p:ph type="sldNum" sz="quarter" idx="12"/>
          </p:nvPr>
        </p:nvSpPr>
        <p:spPr/>
        <p:txBody>
          <a:bodyPr/>
          <a:lstStyle/>
          <a:p>
            <a:fld id="{BA0B89BE-8A0B-47D6-BE9F-898725688F12}"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915400" cy="6324600"/>
          </a:xfrm>
        </p:spPr>
        <p:txBody>
          <a:bodyPr>
            <a:normAutofit/>
          </a:bodyPr>
          <a:lstStyle/>
          <a:p>
            <a:pPr>
              <a:buNone/>
            </a:pPr>
            <a:r>
              <a:rPr lang="en-US" sz="3200" b="1" dirty="0"/>
              <a:t>Intents</a:t>
            </a:r>
          </a:p>
          <a:p>
            <a:r>
              <a:rPr lang="en-US" sz="2800" dirty="0"/>
              <a:t>Android uses </a:t>
            </a:r>
            <a:r>
              <a:rPr lang="en-US" sz="2800" dirty="0">
                <a:hlinkClick r:id="rId2" tooltip="Intent Tutorial"/>
              </a:rPr>
              <a:t>Intent</a:t>
            </a:r>
            <a:r>
              <a:rPr lang="en-US" sz="2800" dirty="0"/>
              <a:t> for communicating between the components (such as </a:t>
            </a:r>
            <a:r>
              <a:rPr lang="en-US" sz="2800" u="sng" dirty="0">
                <a:hlinkClick r:id="rId3" tooltip="Android Activities with Examples"/>
              </a:rPr>
              <a:t>activities</a:t>
            </a:r>
            <a:r>
              <a:rPr lang="en-US" sz="2800" dirty="0"/>
              <a:t>, </a:t>
            </a:r>
            <a:r>
              <a:rPr lang="en-US" sz="2800" u="sng" dirty="0">
                <a:hlinkClick r:id="rId4" tooltip="Android Services with Examples"/>
              </a:rPr>
              <a:t>services</a:t>
            </a:r>
            <a:r>
              <a:rPr lang="en-US" sz="2800" dirty="0"/>
              <a:t>, </a:t>
            </a:r>
            <a:r>
              <a:rPr lang="en-US" sz="2800" u="sng" dirty="0">
                <a:hlinkClick r:id="rId5" tooltip="Android Broadcast Receivers with Examples"/>
              </a:rPr>
              <a:t>broadcast receivers</a:t>
            </a:r>
            <a:r>
              <a:rPr lang="en-US" sz="2800" dirty="0"/>
              <a:t> and </a:t>
            </a:r>
            <a:r>
              <a:rPr lang="en-US" sz="2800" u="sng" dirty="0">
                <a:hlinkClick r:id="rId6" tooltip="Android Content Providers with Examples"/>
              </a:rPr>
              <a:t>content providers</a:t>
            </a:r>
            <a:r>
              <a:rPr lang="en-US" sz="2800" dirty="0"/>
              <a:t>) of an Application and also from one application to another application. </a:t>
            </a:r>
          </a:p>
          <a:p>
            <a:r>
              <a:rPr lang="en-US" sz="2800" dirty="0"/>
              <a:t>It helps you to redirect your activity to another activity on occurrence of any event</a:t>
            </a:r>
          </a:p>
          <a:p>
            <a:r>
              <a:rPr lang="en-US" dirty="0"/>
              <a:t>For example </a:t>
            </a:r>
            <a:r>
              <a:rPr lang="en-US" b="1" dirty="0" err="1"/>
              <a:t>startActivity</a:t>
            </a:r>
            <a:r>
              <a:rPr lang="en-US" b="1" dirty="0"/>
              <a:t>() </a:t>
            </a:r>
            <a:r>
              <a:rPr lang="en-US" dirty="0"/>
              <a:t>you can perform this task.</a:t>
            </a:r>
          </a:p>
          <a:p>
            <a:pPr lvl="2" latinLnBrk="1">
              <a:buNone/>
            </a:pPr>
            <a:r>
              <a:rPr lang="en-US" dirty="0"/>
              <a:t>Intent </a:t>
            </a:r>
            <a:r>
              <a:rPr lang="en-US" dirty="0" err="1"/>
              <a:t>intent</a:t>
            </a:r>
            <a:r>
              <a:rPr lang="en-US" dirty="0"/>
              <a:t> = new Intent(</a:t>
            </a:r>
            <a:r>
              <a:rPr lang="en-US" dirty="0" err="1"/>
              <a:t>getApplicationContext</a:t>
            </a:r>
            <a:r>
              <a:rPr lang="en-US" dirty="0"/>
              <a:t>(), </a:t>
            </a:r>
            <a:r>
              <a:rPr lang="en-US" dirty="0" err="1"/>
              <a:t>SecondActivity.class</a:t>
            </a:r>
            <a:r>
              <a:rPr lang="en-US" dirty="0"/>
              <a:t>);</a:t>
            </a:r>
          </a:p>
          <a:p>
            <a:pPr lvl="2" latinLnBrk="1">
              <a:buNone/>
            </a:pPr>
            <a:r>
              <a:rPr lang="en-US" dirty="0" err="1"/>
              <a:t>startActivity</a:t>
            </a:r>
            <a:r>
              <a:rPr lang="en-US" dirty="0"/>
              <a:t>(intent);</a:t>
            </a:r>
          </a:p>
          <a:p>
            <a:pPr lvl="1" latinLnBrk="1"/>
            <a:r>
              <a:rPr lang="en-US" dirty="0"/>
              <a:t>foreground activity is getting redirected to another activity i.e. SecondActivity.</a:t>
            </a:r>
            <a:r>
              <a:rPr lang="en-US" dirty="0">
                <a:hlinkClick r:id="rId7" tooltip="JAVA "/>
              </a:rPr>
              <a:t>java</a:t>
            </a:r>
            <a:r>
              <a:rPr lang="en-US" dirty="0"/>
              <a:t>. </a:t>
            </a:r>
          </a:p>
          <a:p>
            <a:pPr lvl="1" latinLnBrk="1"/>
            <a:r>
              <a:rPr lang="en-US" dirty="0" err="1"/>
              <a:t>getApplicationContext</a:t>
            </a:r>
            <a:r>
              <a:rPr lang="en-US" dirty="0"/>
              <a:t>() returns the context for your foreground activity</a:t>
            </a:r>
          </a:p>
          <a:p>
            <a:endParaRPr lang="en-US" dirty="0"/>
          </a:p>
        </p:txBody>
      </p:sp>
      <p:sp>
        <p:nvSpPr>
          <p:cNvPr id="2" name="Date Placeholder 1"/>
          <p:cNvSpPr>
            <a:spLocks noGrp="1"/>
          </p:cNvSpPr>
          <p:nvPr>
            <p:ph type="dt" sz="half" idx="10"/>
          </p:nvPr>
        </p:nvSpPr>
        <p:spPr/>
        <p:txBody>
          <a:bodyPr/>
          <a:lstStyle/>
          <a:p>
            <a:fld id="{0E7E79CE-BE1C-40B8-B04C-416A7406DC09}" type="datetime1">
              <a:rPr lang="en-US" smtClean="0"/>
              <a:t>5/28/2021</a:t>
            </a:fld>
            <a:endParaRPr lang="en-US"/>
          </a:p>
        </p:txBody>
      </p:sp>
      <p:sp>
        <p:nvSpPr>
          <p:cNvPr id="5" name="Slide Number Placeholder 4"/>
          <p:cNvSpPr>
            <a:spLocks noGrp="1"/>
          </p:cNvSpPr>
          <p:nvPr>
            <p:ph type="sldNum" sz="quarter" idx="12"/>
          </p:nvPr>
        </p:nvSpPr>
        <p:spPr/>
        <p:txBody>
          <a:bodyPr/>
          <a:lstStyle/>
          <a:p>
            <a:fld id="{BA0B89BE-8A0B-47D6-BE9F-898725688F12}"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915400" cy="6324600"/>
          </a:xfrm>
        </p:spPr>
        <p:txBody>
          <a:bodyPr>
            <a:normAutofit fontScale="92500" lnSpcReduction="20000"/>
          </a:bodyPr>
          <a:lstStyle/>
          <a:p>
            <a:pPr>
              <a:buNone/>
            </a:pPr>
            <a:r>
              <a:rPr lang="en-US" sz="3200" b="1" dirty="0"/>
              <a:t>Types of Intents</a:t>
            </a:r>
          </a:p>
          <a:p>
            <a:r>
              <a:rPr lang="en-US" sz="2800" b="1" dirty="0"/>
              <a:t>Explicit Intent:</a:t>
            </a:r>
            <a:endParaRPr lang="en-US" sz="2800" dirty="0"/>
          </a:p>
          <a:p>
            <a:pPr lvl="1"/>
            <a:r>
              <a:rPr lang="en-US" dirty="0"/>
              <a:t>Explicit Intents are used to connect the application internally. </a:t>
            </a:r>
          </a:p>
          <a:p>
            <a:pPr lvl="1"/>
            <a:r>
              <a:rPr lang="en-US" dirty="0"/>
              <a:t>In Explicit we use the name of component which will be affected by Intent</a:t>
            </a:r>
          </a:p>
          <a:p>
            <a:pPr lvl="1"/>
            <a:r>
              <a:rPr lang="en-US" dirty="0"/>
              <a:t>Explicit Intent works internally within an application to perform navigation and data transfer. Example:</a:t>
            </a:r>
          </a:p>
          <a:p>
            <a:pPr lvl="2" latinLnBrk="1">
              <a:buNone/>
            </a:pPr>
            <a:r>
              <a:rPr lang="en-US" dirty="0"/>
              <a:t>Intent </a:t>
            </a:r>
            <a:r>
              <a:rPr lang="en-US" dirty="0" err="1"/>
              <a:t>intent</a:t>
            </a:r>
            <a:r>
              <a:rPr lang="en-US" dirty="0"/>
              <a:t> = new Intent(</a:t>
            </a:r>
            <a:r>
              <a:rPr lang="en-US" dirty="0" err="1"/>
              <a:t>getApplicationContext</a:t>
            </a:r>
            <a:r>
              <a:rPr lang="en-US" dirty="0"/>
              <a:t>(), </a:t>
            </a:r>
            <a:r>
              <a:rPr lang="en-US" dirty="0" err="1"/>
              <a:t>SecondActivity.class</a:t>
            </a:r>
            <a:r>
              <a:rPr lang="en-US" dirty="0"/>
              <a:t>);</a:t>
            </a:r>
          </a:p>
          <a:p>
            <a:pPr lvl="2" latinLnBrk="1">
              <a:buNone/>
            </a:pPr>
            <a:r>
              <a:rPr lang="en-US" dirty="0" err="1"/>
              <a:t>startActivity</a:t>
            </a:r>
            <a:r>
              <a:rPr lang="en-US" dirty="0"/>
              <a:t>(intent);</a:t>
            </a:r>
          </a:p>
          <a:p>
            <a:pPr lvl="1"/>
            <a:r>
              <a:rPr lang="en-US" dirty="0"/>
              <a:t>Here </a:t>
            </a:r>
            <a:r>
              <a:rPr lang="en-US" b="1" dirty="0" err="1"/>
              <a:t>SecondActivity</a:t>
            </a:r>
            <a:r>
              <a:rPr lang="en-US" dirty="0"/>
              <a:t> is the </a:t>
            </a:r>
            <a:r>
              <a:rPr lang="en-US" dirty="0">
                <a:hlinkClick r:id="rId2" tooltip="JAVA "/>
              </a:rPr>
              <a:t>JAVA</a:t>
            </a:r>
            <a:r>
              <a:rPr lang="en-US" dirty="0"/>
              <a:t> class name where the activity will now be navigated. </a:t>
            </a:r>
          </a:p>
          <a:p>
            <a:pPr>
              <a:buNone/>
            </a:pPr>
            <a:r>
              <a:rPr lang="en-US" sz="2800" b="1" dirty="0"/>
              <a:t>Implicit Intent:</a:t>
            </a:r>
            <a:endParaRPr lang="en-US" sz="2800" dirty="0"/>
          </a:p>
          <a:p>
            <a:pPr lvl="1"/>
            <a:r>
              <a:rPr lang="en-US" dirty="0"/>
              <a:t>In Implicit Intents we do need to specify the name of the component. </a:t>
            </a:r>
          </a:p>
          <a:p>
            <a:pPr lvl="1"/>
            <a:r>
              <a:rPr lang="en-US" dirty="0"/>
              <a:t>We just specify the Action which has to be performed and further this action is handled by the component of another application. The basic example of implicit Intent is to open any web page.</a:t>
            </a:r>
          </a:p>
          <a:p>
            <a:pPr lvl="2" latinLnBrk="1">
              <a:buNone/>
            </a:pPr>
            <a:r>
              <a:rPr lang="en-US" dirty="0"/>
              <a:t>Intent </a:t>
            </a:r>
            <a:r>
              <a:rPr lang="en-US" dirty="0" err="1"/>
              <a:t>intentObj</a:t>
            </a:r>
            <a:r>
              <a:rPr lang="en-US" dirty="0"/>
              <a:t> = new Intent(</a:t>
            </a:r>
            <a:r>
              <a:rPr lang="en-US" dirty="0" err="1"/>
              <a:t>Intent.ACTION_VIEW</a:t>
            </a:r>
            <a:r>
              <a:rPr lang="en-US" dirty="0"/>
              <a:t>);</a:t>
            </a:r>
          </a:p>
          <a:p>
            <a:pPr lvl="2" latinLnBrk="1">
              <a:buNone/>
            </a:pPr>
            <a:r>
              <a:rPr lang="en-US" dirty="0" err="1"/>
              <a:t>intentObj.setData</a:t>
            </a:r>
            <a:r>
              <a:rPr lang="en-US" dirty="0"/>
              <a:t>(</a:t>
            </a:r>
            <a:r>
              <a:rPr lang="en-US" dirty="0" err="1"/>
              <a:t>Uri.parse</a:t>
            </a:r>
            <a:r>
              <a:rPr lang="en-US" dirty="0"/>
              <a:t>("https://www.google.com"));</a:t>
            </a:r>
          </a:p>
          <a:p>
            <a:pPr lvl="2" latinLnBrk="1">
              <a:buNone/>
            </a:pPr>
            <a:r>
              <a:rPr lang="en-US" dirty="0" err="1"/>
              <a:t>startActivity</a:t>
            </a:r>
            <a:r>
              <a:rPr lang="en-US" dirty="0"/>
              <a:t>(</a:t>
            </a:r>
            <a:r>
              <a:rPr lang="en-US" dirty="0" err="1"/>
              <a:t>intentObj</a:t>
            </a:r>
            <a:r>
              <a:rPr lang="en-US" dirty="0"/>
              <a:t>);</a:t>
            </a:r>
          </a:p>
          <a:p>
            <a:pPr lvl="1"/>
            <a:r>
              <a:rPr lang="en-US" dirty="0"/>
              <a:t>Unlike Explicit Intent you do not use any class name to pass through Intent(). </a:t>
            </a:r>
          </a:p>
        </p:txBody>
      </p:sp>
      <p:sp>
        <p:nvSpPr>
          <p:cNvPr id="2" name="Date Placeholder 1"/>
          <p:cNvSpPr>
            <a:spLocks noGrp="1"/>
          </p:cNvSpPr>
          <p:nvPr>
            <p:ph type="dt" sz="half" idx="10"/>
          </p:nvPr>
        </p:nvSpPr>
        <p:spPr/>
        <p:txBody>
          <a:bodyPr/>
          <a:lstStyle/>
          <a:p>
            <a:fld id="{9B7D0DA4-8E0D-4DD7-BC2B-40312704C12E}" type="datetime1">
              <a:rPr lang="en-US" smtClean="0"/>
              <a:t>5/28/2021</a:t>
            </a:fld>
            <a:endParaRPr lang="en-US"/>
          </a:p>
        </p:txBody>
      </p:sp>
      <p:sp>
        <p:nvSpPr>
          <p:cNvPr id="5" name="Slide Number Placeholder 4"/>
          <p:cNvSpPr>
            <a:spLocks noGrp="1"/>
          </p:cNvSpPr>
          <p:nvPr>
            <p:ph type="sldNum" sz="quarter" idx="12"/>
          </p:nvPr>
        </p:nvSpPr>
        <p:spPr/>
        <p:txBody>
          <a:bodyPr/>
          <a:lstStyle/>
          <a:p>
            <a:fld id="{BA0B89BE-8A0B-47D6-BE9F-898725688F12}"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915400" cy="6324600"/>
          </a:xfrm>
        </p:spPr>
        <p:txBody>
          <a:bodyPr>
            <a:normAutofit/>
          </a:bodyPr>
          <a:lstStyle/>
          <a:p>
            <a:pPr>
              <a:buNone/>
            </a:pPr>
            <a:r>
              <a:rPr lang="en-US" sz="3200" b="1" dirty="0"/>
              <a:t>Benefits of Intents</a:t>
            </a:r>
          </a:p>
          <a:p>
            <a:r>
              <a:rPr lang="en-US" b="1" dirty="0"/>
              <a:t>For activity</a:t>
            </a:r>
            <a:r>
              <a:rPr lang="en-US" dirty="0"/>
              <a:t>: Intent object helps to start a new activity and passing data to the second activity</a:t>
            </a:r>
          </a:p>
          <a:p>
            <a:r>
              <a:rPr lang="en-US" b="1" dirty="0"/>
              <a:t>For Services</a:t>
            </a:r>
            <a:r>
              <a:rPr lang="en-US" dirty="0"/>
              <a:t>: Services work in background, Intents could be used to start a Service</a:t>
            </a:r>
          </a:p>
          <a:p>
            <a:r>
              <a:rPr lang="en-US" b="1" dirty="0"/>
              <a:t>For Broadcast Receivers: </a:t>
            </a:r>
            <a:r>
              <a:rPr lang="en-US" dirty="0"/>
              <a:t>Android system initiates some broadcast message on several events, such as System Reboot, Low Battery warning message etc.</a:t>
            </a:r>
          </a:p>
          <a:p>
            <a:r>
              <a:rPr lang="en-US" b="1" dirty="0"/>
              <a:t>For Android Applications: </a:t>
            </a:r>
            <a:r>
              <a:rPr lang="en-US" dirty="0"/>
              <a:t>Whenever you need to navigate to another activity of your app or you need to send some information to next activity then we can always prefer to Intents for doing so.</a:t>
            </a:r>
          </a:p>
          <a:p>
            <a:endParaRPr lang="en-US" dirty="0"/>
          </a:p>
        </p:txBody>
      </p:sp>
      <p:sp>
        <p:nvSpPr>
          <p:cNvPr id="2" name="Date Placeholder 1"/>
          <p:cNvSpPr>
            <a:spLocks noGrp="1"/>
          </p:cNvSpPr>
          <p:nvPr>
            <p:ph type="dt" sz="half" idx="10"/>
          </p:nvPr>
        </p:nvSpPr>
        <p:spPr/>
        <p:txBody>
          <a:bodyPr/>
          <a:lstStyle/>
          <a:p>
            <a:fld id="{D2FE2F03-4910-4DB0-ADAA-738AD4DEAB00}" type="datetime1">
              <a:rPr lang="en-US" smtClean="0"/>
              <a:t>5/28/2021</a:t>
            </a:fld>
            <a:endParaRPr lang="en-US"/>
          </a:p>
        </p:txBody>
      </p:sp>
      <p:sp>
        <p:nvSpPr>
          <p:cNvPr id="5" name="Slide Number Placeholder 4"/>
          <p:cNvSpPr>
            <a:spLocks noGrp="1"/>
          </p:cNvSpPr>
          <p:nvPr>
            <p:ph type="sldNum" sz="quarter" idx="12"/>
          </p:nvPr>
        </p:nvSpPr>
        <p:spPr/>
        <p:txBody>
          <a:bodyPr/>
          <a:lstStyle/>
          <a:p>
            <a:fld id="{BA0B89BE-8A0B-47D6-BE9F-898725688F1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915400" cy="6324600"/>
          </a:xfrm>
        </p:spPr>
        <p:txBody>
          <a:bodyPr>
            <a:normAutofit fontScale="85000" lnSpcReduction="20000"/>
          </a:bodyPr>
          <a:lstStyle/>
          <a:p>
            <a:pPr>
              <a:buNone/>
            </a:pPr>
            <a:r>
              <a:rPr lang="en-US" sz="3200" b="1" dirty="0"/>
              <a:t>Services</a:t>
            </a:r>
          </a:p>
          <a:p>
            <a:r>
              <a:rPr lang="en-US" b="1" dirty="0"/>
              <a:t>Android service</a:t>
            </a:r>
            <a:r>
              <a:rPr lang="en-US" dirty="0"/>
              <a:t> is a component that is </a:t>
            </a:r>
            <a:r>
              <a:rPr lang="en-US" i="1" dirty="0"/>
              <a:t>used to perform long running operations on the background</a:t>
            </a:r>
            <a:r>
              <a:rPr lang="en-US" dirty="0"/>
              <a:t> such as playing music, handle network transactions, interacting with content providers etc. </a:t>
            </a:r>
          </a:p>
          <a:p>
            <a:r>
              <a:rPr lang="en-US" dirty="0"/>
              <a:t>It doesn't have any UI (user interface)</a:t>
            </a:r>
          </a:p>
          <a:p>
            <a:r>
              <a:rPr lang="en-US" dirty="0"/>
              <a:t>service can be bounded by a component to perform interactivity and inter process communication (IPC). </a:t>
            </a:r>
          </a:p>
          <a:p>
            <a:pPr marL="0" indent="0">
              <a:buNone/>
            </a:pPr>
            <a:r>
              <a:rPr lang="en-US" b="1" dirty="0"/>
              <a:t>Life Cycle of Android Service</a:t>
            </a:r>
            <a:endParaRPr lang="en-US" dirty="0"/>
          </a:p>
          <a:p>
            <a:pPr marL="0" indent="0">
              <a:buNone/>
            </a:pPr>
            <a:r>
              <a:rPr lang="en-US" sz="2800" dirty="0"/>
              <a:t>1) </a:t>
            </a:r>
            <a:r>
              <a:rPr lang="en-US" sz="2800" b="1" dirty="0"/>
              <a:t>Started Service (foreground </a:t>
            </a:r>
            <a:r>
              <a:rPr lang="en-US" sz="2800" b="1"/>
              <a:t>or background)</a:t>
            </a:r>
            <a:endParaRPr lang="en-US" sz="2800" dirty="0"/>
          </a:p>
          <a:p>
            <a:pPr lvl="1"/>
            <a:r>
              <a:rPr lang="en-US" sz="2600" dirty="0"/>
              <a:t>A service is started when component (like activity) calls </a:t>
            </a:r>
            <a:r>
              <a:rPr lang="en-US" sz="2600" b="1" dirty="0" err="1"/>
              <a:t>startService</a:t>
            </a:r>
            <a:r>
              <a:rPr lang="en-US" sz="2600" b="1" dirty="0"/>
              <a:t>()</a:t>
            </a:r>
            <a:r>
              <a:rPr lang="en-US" sz="2600" dirty="0"/>
              <a:t> method, now it runs in the background indefinitely.</a:t>
            </a:r>
          </a:p>
          <a:p>
            <a:pPr lvl="1"/>
            <a:r>
              <a:rPr lang="en-US" sz="2600" dirty="0"/>
              <a:t>It runs in the background even if the application that started the service is closed. </a:t>
            </a:r>
          </a:p>
          <a:p>
            <a:pPr lvl="1"/>
            <a:r>
              <a:rPr lang="en-US" sz="2600" dirty="0"/>
              <a:t>It is stopped by </a:t>
            </a:r>
            <a:r>
              <a:rPr lang="en-US" sz="2600" b="1" dirty="0" err="1"/>
              <a:t>stopService</a:t>
            </a:r>
            <a:r>
              <a:rPr lang="en-US" sz="2600" b="1" dirty="0"/>
              <a:t>()</a:t>
            </a:r>
            <a:r>
              <a:rPr lang="en-US" sz="2600" dirty="0"/>
              <a:t> method. </a:t>
            </a:r>
          </a:p>
          <a:p>
            <a:pPr lvl="1"/>
            <a:r>
              <a:rPr lang="en-US" sz="2600" dirty="0"/>
              <a:t>The service can stop itself by calling the </a:t>
            </a:r>
            <a:r>
              <a:rPr lang="en-US" sz="2600" b="1" dirty="0" err="1"/>
              <a:t>stopSelf</a:t>
            </a:r>
            <a:r>
              <a:rPr lang="en-US" sz="2600" b="1" dirty="0"/>
              <a:t>()</a:t>
            </a:r>
            <a:r>
              <a:rPr lang="en-US" sz="2600" dirty="0"/>
              <a:t> method.</a:t>
            </a:r>
          </a:p>
          <a:p>
            <a:pPr marL="0" indent="0">
              <a:buNone/>
            </a:pPr>
            <a:r>
              <a:rPr lang="en-US" sz="2800" dirty="0"/>
              <a:t>2) </a:t>
            </a:r>
            <a:r>
              <a:rPr lang="en-US" sz="2800" b="1" dirty="0"/>
              <a:t>Bound</a:t>
            </a:r>
            <a:r>
              <a:rPr lang="en-US" sz="2800" dirty="0"/>
              <a:t> </a:t>
            </a:r>
            <a:r>
              <a:rPr lang="en-US" sz="2800" b="1" dirty="0"/>
              <a:t>Service</a:t>
            </a:r>
            <a:endParaRPr lang="en-US" sz="2800" dirty="0"/>
          </a:p>
          <a:p>
            <a:pPr lvl="1"/>
            <a:r>
              <a:rPr lang="en-US" sz="2600" dirty="0"/>
              <a:t>A service is bound when another component (e.g. client) calls </a:t>
            </a:r>
            <a:r>
              <a:rPr lang="en-US" sz="2600" b="1" dirty="0" err="1"/>
              <a:t>bindService</a:t>
            </a:r>
            <a:r>
              <a:rPr lang="en-US" sz="2600" b="1" dirty="0"/>
              <a:t>()</a:t>
            </a:r>
            <a:r>
              <a:rPr lang="en-US" sz="2600" dirty="0"/>
              <a:t> method. </a:t>
            </a:r>
          </a:p>
          <a:p>
            <a:pPr lvl="1"/>
            <a:r>
              <a:rPr lang="en-US" sz="2600" dirty="0"/>
              <a:t>The client can unbind the service by calling the </a:t>
            </a:r>
            <a:r>
              <a:rPr lang="en-US" sz="2600" b="1" dirty="0" err="1"/>
              <a:t>unbindService</a:t>
            </a:r>
            <a:r>
              <a:rPr lang="en-US" sz="2600" b="1" dirty="0"/>
              <a:t>()</a:t>
            </a:r>
            <a:r>
              <a:rPr lang="en-US" sz="2600" dirty="0"/>
              <a:t> method. The service cannot be stopped until all clients unbind the service.</a:t>
            </a:r>
          </a:p>
          <a:p>
            <a:pPr lvl="1"/>
            <a:endParaRPr lang="en-US" dirty="0"/>
          </a:p>
        </p:txBody>
      </p:sp>
      <p:sp>
        <p:nvSpPr>
          <p:cNvPr id="2" name="Date Placeholder 1"/>
          <p:cNvSpPr>
            <a:spLocks noGrp="1"/>
          </p:cNvSpPr>
          <p:nvPr>
            <p:ph type="dt" sz="half" idx="10"/>
          </p:nvPr>
        </p:nvSpPr>
        <p:spPr/>
        <p:txBody>
          <a:bodyPr/>
          <a:lstStyle/>
          <a:p>
            <a:fld id="{3F22F45A-7861-4DD2-A41E-A60CDE4C54ED}" type="datetime1">
              <a:rPr lang="en-US" smtClean="0"/>
              <a:t>5/28/2021</a:t>
            </a:fld>
            <a:endParaRPr lang="en-US"/>
          </a:p>
        </p:txBody>
      </p:sp>
      <p:sp>
        <p:nvSpPr>
          <p:cNvPr id="5" name="Slide Number Placeholder 4"/>
          <p:cNvSpPr>
            <a:spLocks noGrp="1"/>
          </p:cNvSpPr>
          <p:nvPr>
            <p:ph type="sldNum" sz="quarter" idx="12"/>
          </p:nvPr>
        </p:nvSpPr>
        <p:spPr/>
        <p:txBody>
          <a:bodyPr/>
          <a:lstStyle/>
          <a:p>
            <a:fld id="{BA0B89BE-8A0B-47D6-BE9F-898725688F12}" type="slidenum">
              <a:rPr lang="en-US" smtClean="0"/>
              <a:pPr/>
              <a:t>13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533400"/>
          </a:xfrm>
        </p:spPr>
        <p:txBody>
          <a:bodyPr>
            <a:normAutofit fontScale="90000"/>
          </a:bodyPr>
          <a:lstStyle/>
          <a:p>
            <a:r>
              <a:rPr lang="en-US" b="1" dirty="0"/>
              <a:t>Activity</a:t>
            </a:r>
          </a:p>
        </p:txBody>
      </p:sp>
      <p:sp>
        <p:nvSpPr>
          <p:cNvPr id="3" name="Content Placeholder 2"/>
          <p:cNvSpPr>
            <a:spLocks noGrp="1"/>
          </p:cNvSpPr>
          <p:nvPr>
            <p:ph sz="quarter" idx="1"/>
          </p:nvPr>
        </p:nvSpPr>
        <p:spPr>
          <a:xfrm>
            <a:off x="228600" y="609600"/>
            <a:ext cx="8686800" cy="5943600"/>
          </a:xfrm>
        </p:spPr>
        <p:txBody>
          <a:bodyPr>
            <a:normAutofit fontScale="85000" lnSpcReduction="10000"/>
          </a:bodyPr>
          <a:lstStyle/>
          <a:p>
            <a:r>
              <a:rPr lang="en-US" sz="3200" dirty="0"/>
              <a:t>represents a single screen with a user interface (UI) and it will act as an entry point for users to interact with an app</a:t>
            </a:r>
            <a:endParaRPr lang="en-US" sz="3200" b="1" dirty="0"/>
          </a:p>
          <a:p>
            <a:r>
              <a:rPr lang="en-US" sz="3200" dirty="0"/>
              <a:t>Android apps can contain multiple screens and each screen of our application is an extension of Activity class </a:t>
            </a:r>
            <a:r>
              <a:rPr lang="en-US" sz="3200" b="1" dirty="0"/>
              <a:t>(</a:t>
            </a:r>
            <a:r>
              <a:rPr lang="en-US" sz="3200" b="1" dirty="0" err="1"/>
              <a:t>MainActivity</a:t>
            </a:r>
            <a:r>
              <a:rPr lang="en-US" sz="3200" b="1" dirty="0"/>
              <a:t> class)</a:t>
            </a:r>
          </a:p>
          <a:p>
            <a:r>
              <a:rPr lang="en-US" sz="3200" dirty="0"/>
              <a:t>Example: Contacts App</a:t>
            </a:r>
          </a:p>
          <a:p>
            <a:pPr lvl="1"/>
            <a:r>
              <a:rPr lang="en-US" sz="3000" dirty="0"/>
              <a:t>List of contacts</a:t>
            </a:r>
          </a:p>
          <a:p>
            <a:pPr lvl="1"/>
            <a:r>
              <a:rPr lang="en-US" sz="3000" dirty="0"/>
              <a:t>Add new contacts</a:t>
            </a:r>
          </a:p>
          <a:p>
            <a:pPr lvl="1"/>
            <a:r>
              <a:rPr lang="en-US" sz="3000" dirty="0"/>
              <a:t>Search contacts</a:t>
            </a:r>
          </a:p>
          <a:p>
            <a:r>
              <a:rPr lang="en-US" sz="3200" dirty="0"/>
              <a:t>in android there is a minimal dependency between the activities in an app. </a:t>
            </a:r>
          </a:p>
          <a:p>
            <a:r>
              <a:rPr lang="en-US" sz="3200" dirty="0"/>
              <a:t>To uses the activities in application </a:t>
            </a:r>
          </a:p>
          <a:p>
            <a:pPr lvl="1"/>
            <a:r>
              <a:rPr lang="en-US" sz="3000" dirty="0"/>
              <a:t>we need to register those activities information in our app’s manifest file (</a:t>
            </a:r>
            <a:r>
              <a:rPr lang="en-US" sz="3000" b="1" dirty="0"/>
              <a:t>AndroidMainfest.xml</a:t>
            </a:r>
            <a:r>
              <a:rPr lang="en-US" sz="3000" dirty="0"/>
              <a:t>) and </a:t>
            </a:r>
          </a:p>
          <a:p>
            <a:pPr lvl="1"/>
            <a:r>
              <a:rPr lang="en-US" sz="3000" dirty="0"/>
              <a:t>need to manage activity life cycle properly</a:t>
            </a:r>
            <a:endParaRPr lang="en-US" sz="2800" dirty="0"/>
          </a:p>
          <a:p>
            <a:endParaRPr lang="en-US" dirty="0"/>
          </a:p>
        </p:txBody>
      </p:sp>
      <p:sp>
        <p:nvSpPr>
          <p:cNvPr id="4" name="Date Placeholder 3"/>
          <p:cNvSpPr>
            <a:spLocks noGrp="1"/>
          </p:cNvSpPr>
          <p:nvPr>
            <p:ph type="dt" sz="half" idx="10"/>
          </p:nvPr>
        </p:nvSpPr>
        <p:spPr/>
        <p:txBody>
          <a:bodyPr/>
          <a:lstStyle/>
          <a:p>
            <a:fld id="{67BA00DA-E214-4199-B5D8-02D4FDE4AB74}" type="datetime1">
              <a:rPr lang="en-US" smtClean="0"/>
              <a:t>5/28/2021</a:t>
            </a:fld>
            <a:endParaRPr lang="en-US"/>
          </a:p>
        </p:txBody>
      </p:sp>
      <p:sp>
        <p:nvSpPr>
          <p:cNvPr id="6" name="Slide Number Placeholder 5"/>
          <p:cNvSpPr>
            <a:spLocks noGrp="1"/>
          </p:cNvSpPr>
          <p:nvPr>
            <p:ph type="sldNum" sz="quarter" idx="12"/>
          </p:nvPr>
        </p:nvSpPr>
        <p:spPr/>
        <p:txBody>
          <a:bodyPr/>
          <a:lstStyle/>
          <a:p>
            <a:fld id="{BA0B89BE-8A0B-47D6-BE9F-898725688F12}"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a:bodyPr>
          <a:lstStyle/>
          <a:p>
            <a:pPr latinLnBrk="1">
              <a:buNone/>
            </a:pPr>
            <a:r>
              <a:rPr lang="en-US" sz="2800" dirty="0"/>
              <a:t>&lt;?xml version="1.0" encoding="utf-8"?&gt;</a:t>
            </a:r>
            <a:br>
              <a:rPr lang="en-US" sz="2800" dirty="0"/>
            </a:br>
            <a:r>
              <a:rPr lang="en-US" sz="2800" dirty="0"/>
              <a:t>&lt;manifest …..&gt;</a:t>
            </a:r>
            <a:br>
              <a:rPr lang="en-US" sz="2800" dirty="0"/>
            </a:br>
            <a:r>
              <a:rPr lang="en-US" sz="2800" dirty="0"/>
              <a:t>    &lt;application …..&gt;</a:t>
            </a:r>
            <a:br>
              <a:rPr lang="en-US" sz="2800" dirty="0"/>
            </a:br>
            <a:r>
              <a:rPr lang="en-US" sz="2800" dirty="0"/>
              <a:t>        &lt;activity </a:t>
            </a:r>
            <a:r>
              <a:rPr lang="en-US" sz="2800" dirty="0" err="1"/>
              <a:t>android:name</a:t>
            </a:r>
            <a:r>
              <a:rPr lang="en-US" sz="2800" dirty="0"/>
              <a:t>=".</a:t>
            </a:r>
            <a:r>
              <a:rPr lang="en-US" sz="2800" dirty="0" err="1"/>
              <a:t>MainActivity</a:t>
            </a:r>
            <a:r>
              <a:rPr lang="en-US" sz="2800" dirty="0"/>
              <a:t>" &gt;</a:t>
            </a:r>
            <a:br>
              <a:rPr lang="en-US" sz="2800" dirty="0"/>
            </a:br>
            <a:r>
              <a:rPr lang="en-US" sz="2800" dirty="0"/>
              <a:t>          …    </a:t>
            </a:r>
          </a:p>
          <a:p>
            <a:pPr latinLnBrk="1">
              <a:buNone/>
            </a:pPr>
            <a:r>
              <a:rPr lang="en-US" sz="2800" dirty="0"/>
              <a:t>           &lt;/activity&gt;</a:t>
            </a:r>
          </a:p>
          <a:p>
            <a:pPr latinLnBrk="1">
              <a:buNone/>
            </a:pPr>
            <a:r>
              <a:rPr lang="en-US" sz="2800" dirty="0"/>
              <a:t>     …</a:t>
            </a:r>
          </a:p>
          <a:p>
            <a:pPr latinLnBrk="1">
              <a:buNone/>
            </a:pPr>
            <a:r>
              <a:rPr lang="en-US" sz="2800" dirty="0"/>
              <a:t>&lt;/application&gt;</a:t>
            </a:r>
            <a:br>
              <a:rPr lang="en-US" sz="2800" dirty="0"/>
            </a:br>
            <a:r>
              <a:rPr lang="en-US" sz="2800" dirty="0"/>
              <a:t>&lt;/manifest&gt;</a:t>
            </a:r>
          </a:p>
          <a:p>
            <a:r>
              <a:rPr lang="en-US" dirty="0"/>
              <a:t>activity attribute </a:t>
            </a:r>
            <a:r>
              <a:rPr lang="en-US" b="1" dirty="0" err="1"/>
              <a:t>android:name</a:t>
            </a:r>
            <a:r>
              <a:rPr lang="en-US" dirty="0"/>
              <a:t> will represent the name of class and we can also add multiple attributes like </a:t>
            </a:r>
            <a:r>
              <a:rPr lang="en-US" b="1" dirty="0"/>
              <a:t>icon</a:t>
            </a:r>
            <a:r>
              <a:rPr lang="en-US" dirty="0"/>
              <a:t>, </a:t>
            </a:r>
            <a:r>
              <a:rPr lang="en-US" b="1" dirty="0"/>
              <a:t>label</a:t>
            </a:r>
            <a:r>
              <a:rPr lang="en-US" dirty="0"/>
              <a:t>, </a:t>
            </a:r>
            <a:r>
              <a:rPr lang="en-US" b="1" dirty="0"/>
              <a:t>theme</a:t>
            </a:r>
            <a:r>
              <a:rPr lang="en-US" dirty="0"/>
              <a:t>, </a:t>
            </a:r>
            <a:r>
              <a:rPr lang="en-US" b="1" dirty="0"/>
              <a:t>permissions</a:t>
            </a:r>
            <a:r>
              <a:rPr lang="en-US" dirty="0"/>
              <a:t>, etc. to an activity element</a:t>
            </a:r>
          </a:p>
        </p:txBody>
      </p:sp>
      <p:sp>
        <p:nvSpPr>
          <p:cNvPr id="2" name="Date Placeholder 1"/>
          <p:cNvSpPr>
            <a:spLocks noGrp="1"/>
          </p:cNvSpPr>
          <p:nvPr>
            <p:ph type="dt" sz="half" idx="10"/>
          </p:nvPr>
        </p:nvSpPr>
        <p:spPr/>
        <p:txBody>
          <a:bodyPr/>
          <a:lstStyle/>
          <a:p>
            <a:fld id="{C53255EB-71B4-4593-BDCD-3398B5883D30}" type="datetime1">
              <a:rPr lang="en-US" smtClean="0"/>
              <a:t>5/28/2021</a:t>
            </a:fld>
            <a:endParaRPr lang="en-US"/>
          </a:p>
        </p:txBody>
      </p:sp>
      <p:sp>
        <p:nvSpPr>
          <p:cNvPr id="5" name="Slide Number Placeholder 4"/>
          <p:cNvSpPr>
            <a:spLocks noGrp="1"/>
          </p:cNvSpPr>
          <p:nvPr>
            <p:ph type="sldNum" sz="quarter" idx="12"/>
          </p:nvPr>
        </p:nvSpPr>
        <p:spPr/>
        <p:txBody>
          <a:bodyPr/>
          <a:lstStyle/>
          <a:p>
            <a:fld id="{BA0B89BE-8A0B-47D6-BE9F-898725688F12}"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a:bodyPr>
          <a:lstStyle/>
          <a:p>
            <a:r>
              <a:rPr lang="en-US" dirty="0"/>
              <a:t>activities can be implemented as a subclass of </a:t>
            </a:r>
            <a:r>
              <a:rPr lang="en-US" b="1" dirty="0"/>
              <a:t>Activity</a:t>
            </a:r>
            <a:r>
              <a:rPr lang="en-US" dirty="0"/>
              <a:t> class </a:t>
            </a:r>
          </a:p>
          <a:p>
            <a:pPr lvl="1" latinLnBrk="1">
              <a:buNone/>
            </a:pPr>
            <a:r>
              <a:rPr lang="en-US" dirty="0"/>
              <a:t>import </a:t>
            </a:r>
            <a:r>
              <a:rPr lang="en-US" dirty="0" err="1"/>
              <a:t>android.app.Activity</a:t>
            </a:r>
            <a:r>
              <a:rPr lang="en-US" dirty="0"/>
              <a:t>;</a:t>
            </a:r>
          </a:p>
          <a:p>
            <a:pPr lvl="1" latinLnBrk="1">
              <a:buNone/>
            </a:pPr>
            <a:r>
              <a:rPr lang="en-US" dirty="0"/>
              <a:t>import </a:t>
            </a:r>
            <a:r>
              <a:rPr lang="en-US" dirty="0" err="1"/>
              <a:t>android.os.Bundle</a:t>
            </a:r>
            <a:r>
              <a:rPr lang="en-US" dirty="0"/>
              <a:t>;</a:t>
            </a:r>
          </a:p>
          <a:p>
            <a:pPr lvl="1" latinLnBrk="1">
              <a:buNone/>
            </a:pPr>
            <a:r>
              <a:rPr lang="en-US" dirty="0"/>
              <a:t>public class </a:t>
            </a:r>
            <a:r>
              <a:rPr lang="en-US" dirty="0" err="1"/>
              <a:t>MainActivity</a:t>
            </a:r>
            <a:r>
              <a:rPr lang="en-US" dirty="0"/>
              <a:t> extends Activity {</a:t>
            </a:r>
          </a:p>
          <a:p>
            <a:pPr lvl="1" latinLnBrk="1">
              <a:buNone/>
            </a:pPr>
            <a:r>
              <a:rPr lang="en-US" dirty="0"/>
              <a:t>    /** Called when the activity is first created. */</a:t>
            </a:r>
          </a:p>
          <a:p>
            <a:pPr lvl="1" latinLnBrk="1">
              <a:buNone/>
            </a:pPr>
            <a:r>
              <a:rPr lang="en-US" dirty="0"/>
              <a:t>    @Override</a:t>
            </a:r>
          </a:p>
          <a:p>
            <a:pPr lvl="1" latinLnBrk="1">
              <a:buNone/>
            </a:pPr>
            <a:r>
              <a:rPr lang="en-US" dirty="0"/>
              <a:t>    public void onCreate(Bundle </a:t>
            </a:r>
            <a:r>
              <a:rPr lang="en-US" dirty="0" err="1"/>
              <a:t>savedInstanceState</a:t>
            </a:r>
            <a:r>
              <a:rPr lang="en-US" dirty="0"/>
              <a:t>) {</a:t>
            </a:r>
          </a:p>
          <a:p>
            <a:pPr lvl="1" latinLnBrk="1">
              <a:buNone/>
            </a:pPr>
            <a:r>
              <a:rPr lang="en-US" dirty="0"/>
              <a:t>        </a:t>
            </a:r>
            <a:r>
              <a:rPr lang="en-US" dirty="0" err="1"/>
              <a:t>super.onCreate</a:t>
            </a:r>
            <a:r>
              <a:rPr lang="en-US" dirty="0"/>
              <a:t>(</a:t>
            </a:r>
            <a:r>
              <a:rPr lang="en-US" dirty="0" err="1"/>
              <a:t>savedInstanceState</a:t>
            </a:r>
            <a:r>
              <a:rPr lang="en-US" dirty="0"/>
              <a:t>);</a:t>
            </a:r>
          </a:p>
          <a:p>
            <a:pPr lvl="1" latinLnBrk="1">
              <a:buNone/>
            </a:pPr>
            <a:r>
              <a:rPr lang="en-US" dirty="0"/>
              <a:t>        </a:t>
            </a:r>
            <a:r>
              <a:rPr lang="en-US" dirty="0" err="1"/>
              <a:t>setContentView</a:t>
            </a:r>
            <a:r>
              <a:rPr lang="en-US" dirty="0"/>
              <a:t>(</a:t>
            </a:r>
            <a:r>
              <a:rPr lang="en-US" dirty="0" err="1"/>
              <a:t>R.layout.main</a:t>
            </a:r>
            <a:r>
              <a:rPr lang="en-US" dirty="0"/>
              <a:t>);</a:t>
            </a:r>
          </a:p>
          <a:p>
            <a:pPr lvl="1" latinLnBrk="1">
              <a:buNone/>
            </a:pPr>
            <a:r>
              <a:rPr lang="en-US" dirty="0"/>
              <a:t>    }   </a:t>
            </a:r>
          </a:p>
          <a:p>
            <a:pPr lvl="1" latinLnBrk="1">
              <a:buNone/>
            </a:pPr>
            <a:r>
              <a:rPr lang="en-US" dirty="0"/>
              <a:t>}</a:t>
            </a:r>
          </a:p>
          <a:p>
            <a:pPr>
              <a:buNone/>
            </a:pPr>
            <a:endParaRPr lang="en-US" dirty="0"/>
          </a:p>
        </p:txBody>
      </p:sp>
      <p:sp>
        <p:nvSpPr>
          <p:cNvPr id="2" name="Date Placeholder 1"/>
          <p:cNvSpPr>
            <a:spLocks noGrp="1"/>
          </p:cNvSpPr>
          <p:nvPr>
            <p:ph type="dt" sz="half" idx="10"/>
          </p:nvPr>
        </p:nvSpPr>
        <p:spPr/>
        <p:txBody>
          <a:bodyPr/>
          <a:lstStyle/>
          <a:p>
            <a:fld id="{6FC815F1-7E9E-49DB-94CA-9498FC4B0A23}" type="datetime1">
              <a:rPr lang="en-US" smtClean="0"/>
              <a:t>5/28/2021</a:t>
            </a:fld>
            <a:endParaRPr lang="en-US"/>
          </a:p>
        </p:txBody>
      </p:sp>
      <p:sp>
        <p:nvSpPr>
          <p:cNvPr id="5" name="Slide Number Placeholder 4"/>
          <p:cNvSpPr>
            <a:spLocks noGrp="1"/>
          </p:cNvSpPr>
          <p:nvPr>
            <p:ph type="sldNum" sz="quarter" idx="12"/>
          </p:nvPr>
        </p:nvSpPr>
        <p:spPr/>
        <p:txBody>
          <a:bodyPr/>
          <a:lstStyle/>
          <a:p>
            <a:fld id="{BA0B89BE-8A0B-47D6-BE9F-898725688F12}"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lnSpcReduction="10000"/>
          </a:bodyPr>
          <a:lstStyle/>
          <a:p>
            <a:pPr>
              <a:buNone/>
            </a:pPr>
            <a:r>
              <a:rPr lang="en-US" b="1" dirty="0"/>
              <a:t>Life Cycles of an Activity</a:t>
            </a:r>
          </a:p>
          <a:p>
            <a:pPr lvl="0"/>
            <a:r>
              <a:rPr lang="en-US" sz="2800" b="1" dirty="0"/>
              <a:t>onCreate() </a:t>
            </a:r>
            <a:r>
              <a:rPr lang="en-US" sz="2800" dirty="0"/>
              <a:t>— Called when the activity is first created</a:t>
            </a:r>
          </a:p>
          <a:p>
            <a:pPr lvl="0"/>
            <a:r>
              <a:rPr lang="en-US" sz="2800" b="1" dirty="0"/>
              <a:t>onStart() </a:t>
            </a:r>
            <a:r>
              <a:rPr lang="en-US" sz="2800" dirty="0"/>
              <a:t>— Called when the activity becomes visible to the user</a:t>
            </a:r>
          </a:p>
          <a:p>
            <a:pPr lvl="0"/>
            <a:r>
              <a:rPr lang="en-US" sz="2800" b="1" dirty="0"/>
              <a:t>onResume() </a:t>
            </a:r>
            <a:r>
              <a:rPr lang="en-US" sz="2800" dirty="0"/>
              <a:t>— Called when the activity starts interacting with the user onCreate()</a:t>
            </a:r>
          </a:p>
          <a:p>
            <a:pPr lvl="0"/>
            <a:r>
              <a:rPr lang="en-US" sz="2800" b="1" dirty="0"/>
              <a:t>onPause() </a:t>
            </a:r>
            <a:r>
              <a:rPr lang="en-US" sz="2800" dirty="0"/>
              <a:t>— Called when the current activity is being paused and the previous activity is being resumed</a:t>
            </a:r>
          </a:p>
          <a:p>
            <a:pPr lvl="0"/>
            <a:r>
              <a:rPr lang="en-US" sz="2800" b="1" dirty="0"/>
              <a:t>onStop() </a:t>
            </a:r>
            <a:r>
              <a:rPr lang="en-US" sz="2800" dirty="0"/>
              <a:t>— Called when the activity is no longer visible to the user</a:t>
            </a:r>
          </a:p>
          <a:p>
            <a:pPr lvl="0"/>
            <a:r>
              <a:rPr lang="en-US" sz="2800" b="1" dirty="0"/>
              <a:t>onDestroy() </a:t>
            </a:r>
            <a:r>
              <a:rPr lang="en-US" sz="2800" dirty="0"/>
              <a:t>— Called before the activity is destroyed by the system (either manually or by the system to conserve memory)</a:t>
            </a:r>
          </a:p>
          <a:p>
            <a:pPr lvl="0"/>
            <a:r>
              <a:rPr lang="en-US" sz="2800" b="1" dirty="0"/>
              <a:t>onRestart() </a:t>
            </a:r>
            <a:r>
              <a:rPr lang="en-US" sz="2800" dirty="0"/>
              <a:t>— Called when the activity has been stopped and is restarting again</a:t>
            </a:r>
          </a:p>
          <a:p>
            <a:pPr>
              <a:buNone/>
            </a:pPr>
            <a:endParaRPr lang="en-US" dirty="0"/>
          </a:p>
        </p:txBody>
      </p:sp>
      <p:sp>
        <p:nvSpPr>
          <p:cNvPr id="2" name="Date Placeholder 1"/>
          <p:cNvSpPr>
            <a:spLocks noGrp="1"/>
          </p:cNvSpPr>
          <p:nvPr>
            <p:ph type="dt" sz="half" idx="10"/>
          </p:nvPr>
        </p:nvSpPr>
        <p:spPr/>
        <p:txBody>
          <a:bodyPr/>
          <a:lstStyle/>
          <a:p>
            <a:fld id="{C29166D2-FBE6-45D5-A178-E6568EA4631E}" type="datetime1">
              <a:rPr lang="en-US" smtClean="0"/>
              <a:t>5/28/2021</a:t>
            </a:fld>
            <a:endParaRPr lang="en-US"/>
          </a:p>
        </p:txBody>
      </p:sp>
      <p:sp>
        <p:nvSpPr>
          <p:cNvPr id="5" name="Slide Number Placeholder 4"/>
          <p:cNvSpPr>
            <a:spLocks noGrp="1"/>
          </p:cNvSpPr>
          <p:nvPr>
            <p:ph type="sldNum" sz="quarter" idx="12"/>
          </p:nvPr>
        </p:nvSpPr>
        <p:spPr/>
        <p:txBody>
          <a:bodyPr/>
          <a:lstStyle/>
          <a:p>
            <a:fld id="{BA0B89BE-8A0B-47D6-BE9F-898725688F1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400800"/>
          </a:xfrm>
        </p:spPr>
        <p:txBody>
          <a:bodyPr>
            <a:normAutofit fontScale="92500" lnSpcReduction="10000"/>
          </a:bodyPr>
          <a:lstStyle/>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a:buNone/>
            </a:pPr>
            <a:endParaRPr lang="en-US" b="1" dirty="0"/>
          </a:p>
          <a:p>
            <a:pPr lvl="0"/>
            <a:r>
              <a:rPr lang="en-US" dirty="0"/>
              <a:t>Use the </a:t>
            </a:r>
            <a:r>
              <a:rPr lang="en-US" b="1" dirty="0"/>
              <a:t>onCreate() </a:t>
            </a:r>
            <a:r>
              <a:rPr lang="en-US" dirty="0"/>
              <a:t>method to </a:t>
            </a:r>
            <a:r>
              <a:rPr lang="en-US" b="1" dirty="0"/>
              <a:t>create and instantiate the objects </a:t>
            </a:r>
            <a:r>
              <a:rPr lang="en-US" dirty="0"/>
              <a:t>that you will be using in your application.</a:t>
            </a:r>
          </a:p>
          <a:p>
            <a:pPr lvl="0"/>
            <a:r>
              <a:rPr lang="en-US" dirty="0"/>
              <a:t>Use the </a:t>
            </a:r>
            <a:r>
              <a:rPr lang="en-US" b="1" dirty="0"/>
              <a:t>onResume() </a:t>
            </a:r>
            <a:r>
              <a:rPr lang="en-US" dirty="0"/>
              <a:t>method to </a:t>
            </a:r>
            <a:r>
              <a:rPr lang="en-US" b="1" dirty="0"/>
              <a:t>start any services or code that needs to run </a:t>
            </a:r>
            <a:r>
              <a:rPr lang="en-US" dirty="0"/>
              <a:t>while your activity is in the </a:t>
            </a:r>
            <a:r>
              <a:rPr lang="en-US" b="1" dirty="0"/>
              <a:t>foreground</a:t>
            </a:r>
            <a:r>
              <a:rPr lang="en-US" dirty="0"/>
              <a:t>.</a:t>
            </a:r>
          </a:p>
          <a:p>
            <a:pPr lvl="0"/>
            <a:r>
              <a:rPr lang="en-US" dirty="0"/>
              <a:t>Use the </a:t>
            </a:r>
            <a:r>
              <a:rPr lang="en-US" b="1" dirty="0"/>
              <a:t>onPause() </a:t>
            </a:r>
            <a:r>
              <a:rPr lang="en-US" dirty="0"/>
              <a:t>method </a:t>
            </a:r>
            <a:r>
              <a:rPr lang="en-US" b="1" dirty="0"/>
              <a:t>to stop any services or code that does not need to run </a:t>
            </a:r>
            <a:r>
              <a:rPr lang="en-US" dirty="0"/>
              <a:t>when your activity is </a:t>
            </a:r>
            <a:r>
              <a:rPr lang="en-US" b="1" dirty="0"/>
              <a:t>not in the foreground</a:t>
            </a:r>
            <a:r>
              <a:rPr lang="en-US" dirty="0"/>
              <a:t>. </a:t>
            </a:r>
          </a:p>
          <a:p>
            <a:pPr lvl="0"/>
            <a:r>
              <a:rPr lang="en-US" dirty="0"/>
              <a:t>Use the </a:t>
            </a:r>
            <a:r>
              <a:rPr lang="en-US" b="1" dirty="0"/>
              <a:t>onDestroy() </a:t>
            </a:r>
            <a:r>
              <a:rPr lang="en-US" dirty="0"/>
              <a:t>method to </a:t>
            </a:r>
            <a:r>
              <a:rPr lang="en-US" b="1" dirty="0"/>
              <a:t>free up resources before your activity is destroyed</a:t>
            </a:r>
            <a:r>
              <a:rPr lang="en-US" dirty="0"/>
              <a:t>.</a:t>
            </a:r>
          </a:p>
          <a:p>
            <a:pPr>
              <a:buNone/>
            </a:pPr>
            <a:endParaRPr lang="en-US" b="1" dirty="0"/>
          </a:p>
          <a:p>
            <a:pPr>
              <a:buNone/>
            </a:pPr>
            <a:endParaRPr lang="en-US" dirty="0"/>
          </a:p>
        </p:txBody>
      </p:sp>
      <p:pic>
        <p:nvPicPr>
          <p:cNvPr id="4" name="Picture 3"/>
          <p:cNvPicPr/>
          <p:nvPr/>
        </p:nvPicPr>
        <p:blipFill>
          <a:blip r:embed="rId2"/>
          <a:srcRect/>
          <a:stretch>
            <a:fillRect/>
          </a:stretch>
        </p:blipFill>
        <p:spPr bwMode="auto">
          <a:xfrm>
            <a:off x="533400" y="228600"/>
            <a:ext cx="8153400" cy="30480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8E9D60CD-7A62-48DA-A28E-B5194EE30901}" type="datetime1">
              <a:rPr lang="en-US" smtClean="0"/>
              <a:t>5/28/2021</a:t>
            </a:fld>
            <a:endParaRPr lang="en-US"/>
          </a:p>
        </p:txBody>
      </p:sp>
      <p:sp>
        <p:nvSpPr>
          <p:cNvPr id="6" name="Slide Number Placeholder 5"/>
          <p:cNvSpPr>
            <a:spLocks noGrp="1"/>
          </p:cNvSpPr>
          <p:nvPr>
            <p:ph type="sldNum" sz="quarter" idx="12"/>
          </p:nvPr>
        </p:nvSpPr>
        <p:spPr/>
        <p:txBody>
          <a:bodyPr/>
          <a:lstStyle/>
          <a:p>
            <a:fld id="{BA0B89BE-8A0B-47D6-BE9F-898725688F12}"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a:bodyPr>
          <a:lstStyle/>
          <a:p>
            <a:pPr>
              <a:buNone/>
            </a:pPr>
            <a:r>
              <a:rPr lang="en-US" sz="2800" b="1" dirty="0"/>
              <a:t>Fragments</a:t>
            </a:r>
          </a:p>
          <a:p>
            <a:r>
              <a:rPr lang="en-US" dirty="0"/>
              <a:t>In a small-screen device (such as a </a:t>
            </a:r>
            <a:r>
              <a:rPr lang="en-US" dirty="0" err="1"/>
              <a:t>smartphone</a:t>
            </a:r>
            <a:r>
              <a:rPr lang="en-US" dirty="0"/>
              <a:t>), an </a:t>
            </a:r>
            <a:r>
              <a:rPr lang="en-US" b="1" dirty="0"/>
              <a:t>activity typically fills the entire screen</a:t>
            </a:r>
            <a:r>
              <a:rPr lang="en-US" dirty="0"/>
              <a:t> but  in a large-screen device, such as on a tablet, it is </a:t>
            </a:r>
            <a:r>
              <a:rPr lang="en-US" b="1" dirty="0"/>
              <a:t>somewhat out of place</a:t>
            </a:r>
          </a:p>
          <a:p>
            <a:r>
              <a:rPr lang="en-US" dirty="0"/>
              <a:t>all the views in an activity must be arranged to </a:t>
            </a:r>
            <a:r>
              <a:rPr lang="en-US" b="1" dirty="0"/>
              <a:t>make full use of the increased space, </a:t>
            </a:r>
            <a:r>
              <a:rPr lang="en-US" dirty="0"/>
              <a:t>a better approach is to use “</a:t>
            </a:r>
            <a:r>
              <a:rPr lang="en-US" b="1" dirty="0"/>
              <a:t>mini-activities</a:t>
            </a:r>
            <a:r>
              <a:rPr lang="en-US" dirty="0"/>
              <a:t>”, each containing its own set of views.</a:t>
            </a:r>
          </a:p>
          <a:p>
            <a:r>
              <a:rPr lang="en-US" dirty="0"/>
              <a:t>In Android 3.0 and later, these </a:t>
            </a:r>
            <a:r>
              <a:rPr lang="en-US" b="1" dirty="0"/>
              <a:t>mini-activities</a:t>
            </a:r>
            <a:r>
              <a:rPr lang="en-US" dirty="0"/>
              <a:t> are known as </a:t>
            </a:r>
            <a:r>
              <a:rPr lang="en-US" b="1" dirty="0"/>
              <a:t>fragments.</a:t>
            </a:r>
            <a:r>
              <a:rPr lang="en-US" dirty="0"/>
              <a:t> </a:t>
            </a:r>
          </a:p>
          <a:p>
            <a:r>
              <a:rPr lang="en-US" dirty="0"/>
              <a:t>Fragments are always embedded in an </a:t>
            </a:r>
            <a:r>
              <a:rPr lang="en-US" b="1" dirty="0"/>
              <a:t>activity</a:t>
            </a:r>
          </a:p>
          <a:p>
            <a:endParaRPr lang="en-US" dirty="0"/>
          </a:p>
        </p:txBody>
      </p:sp>
      <p:sp>
        <p:nvSpPr>
          <p:cNvPr id="2" name="Date Placeholder 1"/>
          <p:cNvSpPr>
            <a:spLocks noGrp="1"/>
          </p:cNvSpPr>
          <p:nvPr>
            <p:ph type="dt" sz="half" idx="10"/>
          </p:nvPr>
        </p:nvSpPr>
        <p:spPr/>
        <p:txBody>
          <a:bodyPr/>
          <a:lstStyle/>
          <a:p>
            <a:fld id="{8EACED69-624B-4728-90F2-1C11C95E506E}" type="datetime1">
              <a:rPr lang="en-US" smtClean="0"/>
              <a:t>5/28/2021</a:t>
            </a:fld>
            <a:endParaRPr lang="en-US"/>
          </a:p>
        </p:txBody>
      </p:sp>
      <p:sp>
        <p:nvSpPr>
          <p:cNvPr id="5" name="Slide Number Placeholder 4"/>
          <p:cNvSpPr>
            <a:spLocks noGrp="1"/>
          </p:cNvSpPr>
          <p:nvPr>
            <p:ph type="sldNum" sz="quarter" idx="12"/>
          </p:nvPr>
        </p:nvSpPr>
        <p:spPr/>
        <p:txBody>
          <a:bodyPr/>
          <a:lstStyle/>
          <a:p>
            <a:fld id="{BA0B89BE-8A0B-47D6-BE9F-898725688F12}"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a:bodyPr>
          <a:lstStyle/>
          <a:p>
            <a:pPr>
              <a:buNone/>
            </a:pPr>
            <a:r>
              <a:rPr lang="en-US" sz="2800" b="1" dirty="0"/>
              <a:t>Fragments</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381000" y="762000"/>
            <a:ext cx="8305800" cy="271234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895600" y="3962400"/>
            <a:ext cx="2914650" cy="241935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C0BF5F67-C426-4227-8496-61E0AF0F3094}" type="datetime1">
              <a:rPr lang="en-US" smtClean="0"/>
              <a:t>5/28/2021</a:t>
            </a:fld>
            <a:endParaRPr lang="en-US"/>
          </a:p>
        </p:txBody>
      </p:sp>
      <p:sp>
        <p:nvSpPr>
          <p:cNvPr id="5" name="Slide Number Placeholder 4"/>
          <p:cNvSpPr>
            <a:spLocks noGrp="1"/>
          </p:cNvSpPr>
          <p:nvPr>
            <p:ph type="sldNum" sz="quarter" idx="12"/>
          </p:nvPr>
        </p:nvSpPr>
        <p:spPr/>
        <p:txBody>
          <a:bodyPr/>
          <a:lstStyle/>
          <a:p>
            <a:fld id="{BA0B89BE-8A0B-47D6-BE9F-898725688F12}"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a:bodyPr>
          <a:lstStyle/>
          <a:p>
            <a:pPr>
              <a:buNone/>
            </a:pPr>
            <a:r>
              <a:rPr lang="en-US" sz="2800" b="1" dirty="0"/>
              <a:t>Life Cycle of Fragments</a:t>
            </a:r>
          </a:p>
          <a:p>
            <a:endParaRPr lang="en-US" dirty="0"/>
          </a:p>
        </p:txBody>
      </p:sp>
      <p:graphicFrame>
        <p:nvGraphicFramePr>
          <p:cNvPr id="4" name="Table 3"/>
          <p:cNvGraphicFramePr>
            <a:graphicFrameLocks noGrp="1"/>
          </p:cNvGraphicFramePr>
          <p:nvPr/>
        </p:nvGraphicFramePr>
        <p:xfrm>
          <a:off x="381000" y="838200"/>
          <a:ext cx="8153400" cy="5562600"/>
        </p:xfrm>
        <a:graphic>
          <a:graphicData uri="http://schemas.openxmlformats.org/drawingml/2006/table">
            <a:tbl>
              <a:tblPr/>
              <a:tblGrid>
                <a:gridCol w="1836352">
                  <a:extLst>
                    <a:ext uri="{9D8B030D-6E8A-4147-A177-3AD203B41FA5}">
                      <a16:colId xmlns:a16="http://schemas.microsoft.com/office/drawing/2014/main" val="20000"/>
                    </a:ext>
                  </a:extLst>
                </a:gridCol>
                <a:gridCol w="6317048">
                  <a:extLst>
                    <a:ext uri="{9D8B030D-6E8A-4147-A177-3AD203B41FA5}">
                      <a16:colId xmlns:a16="http://schemas.microsoft.com/office/drawing/2014/main" val="20001"/>
                    </a:ext>
                  </a:extLst>
                </a:gridCol>
              </a:tblGrid>
              <a:tr h="363560">
                <a:tc>
                  <a:txBody>
                    <a:bodyPr/>
                    <a:lstStyle/>
                    <a:p>
                      <a:pPr marL="0" marR="0" algn="just">
                        <a:lnSpc>
                          <a:spcPct val="140000"/>
                        </a:lnSpc>
                        <a:spcBef>
                          <a:spcPts val="0"/>
                        </a:spcBef>
                        <a:spcAft>
                          <a:spcPts val="0"/>
                        </a:spcAft>
                      </a:pPr>
                      <a:r>
                        <a:rPr lang="en-US" sz="1400" b="1">
                          <a:latin typeface="Times New Roman"/>
                          <a:ea typeface="Calibri"/>
                          <a:cs typeface="Times New Roman"/>
                        </a:rPr>
                        <a:t>Method</a:t>
                      </a:r>
                    </a:p>
                  </a:txBody>
                  <a:tcPr marL="41218" marR="41218" marT="41218" marB="41218"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a:noFill/>
                    </a:lnT>
                    <a:lnB w="19050" cap="flat" cmpd="sng" algn="ctr">
                      <a:solidFill>
                        <a:srgbClr val="DDDDDD"/>
                      </a:solidFill>
                      <a:prstDash val="solid"/>
                      <a:round/>
                      <a:headEnd type="none" w="med" len="med"/>
                      <a:tailEnd type="none" w="med" len="med"/>
                    </a:lnB>
                    <a:solidFill>
                      <a:srgbClr val="0088CC"/>
                    </a:solidFill>
                  </a:tcPr>
                </a:tc>
                <a:tc>
                  <a:txBody>
                    <a:bodyPr/>
                    <a:lstStyle/>
                    <a:p>
                      <a:pPr marL="0" marR="0" algn="just">
                        <a:lnSpc>
                          <a:spcPct val="140000"/>
                        </a:lnSpc>
                        <a:spcBef>
                          <a:spcPts val="0"/>
                        </a:spcBef>
                        <a:spcAft>
                          <a:spcPts val="0"/>
                        </a:spcAft>
                      </a:pPr>
                      <a:r>
                        <a:rPr lang="en-US" sz="1400" b="1">
                          <a:latin typeface="Times New Roman"/>
                          <a:ea typeface="Calibri"/>
                          <a:cs typeface="Times New Roman"/>
                        </a:rPr>
                        <a:t>Description</a:t>
                      </a:r>
                    </a:p>
                  </a:txBody>
                  <a:tcPr marL="41218" marR="41218" marT="41218" marB="41218" anchor="b">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a:noFill/>
                    </a:lnT>
                    <a:lnB w="19050" cap="flat" cmpd="sng" algn="ctr">
                      <a:solidFill>
                        <a:srgbClr val="DDDDDD"/>
                      </a:solidFill>
                      <a:prstDash val="solid"/>
                      <a:round/>
                      <a:headEnd type="none" w="med" len="med"/>
                      <a:tailEnd type="none" w="med" len="med"/>
                    </a:lnB>
                    <a:solidFill>
                      <a:srgbClr val="0088CC"/>
                    </a:solidFill>
                  </a:tcPr>
                </a:tc>
                <a:extLst>
                  <a:ext uri="{0D108BD9-81ED-4DB2-BD59-A6C34878D82A}">
                    <a16:rowId xmlns:a16="http://schemas.microsoft.com/office/drawing/2014/main" val="10000"/>
                  </a:ext>
                </a:extLst>
              </a:tr>
              <a:tr h="421077">
                <a:tc>
                  <a:txBody>
                    <a:bodyPr/>
                    <a:lstStyle/>
                    <a:p>
                      <a:pPr marL="0" marR="0" algn="just">
                        <a:lnSpc>
                          <a:spcPct val="140000"/>
                        </a:lnSpc>
                        <a:spcBef>
                          <a:spcPts val="0"/>
                        </a:spcBef>
                        <a:spcAft>
                          <a:spcPts val="0"/>
                        </a:spcAft>
                      </a:pPr>
                      <a:r>
                        <a:rPr lang="en-US" sz="1400" b="1">
                          <a:latin typeface="Times New Roman"/>
                          <a:ea typeface="Calibri"/>
                          <a:cs typeface="Times New Roman"/>
                        </a:rPr>
                        <a:t>onAttach()</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905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0" marR="0" algn="just">
                        <a:lnSpc>
                          <a:spcPct val="140000"/>
                        </a:lnSpc>
                        <a:spcBef>
                          <a:spcPts val="0"/>
                        </a:spcBef>
                        <a:spcAft>
                          <a:spcPts val="0"/>
                        </a:spcAft>
                      </a:pPr>
                      <a:r>
                        <a:rPr lang="en-US" sz="1400" b="1">
                          <a:latin typeface="Times New Roman"/>
                          <a:ea typeface="Calibri"/>
                          <a:cs typeface="Times New Roman"/>
                        </a:rPr>
                        <a:t>It is called when the fragment has been associated with an activity.</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905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363560">
                <a:tc>
                  <a:txBody>
                    <a:bodyPr/>
                    <a:lstStyle/>
                    <a:p>
                      <a:pPr marL="0" marR="0" algn="just">
                        <a:lnSpc>
                          <a:spcPct val="140000"/>
                        </a:lnSpc>
                        <a:spcBef>
                          <a:spcPts val="0"/>
                        </a:spcBef>
                        <a:spcAft>
                          <a:spcPts val="0"/>
                        </a:spcAft>
                      </a:pPr>
                      <a:r>
                        <a:rPr lang="en-US" sz="1400" b="1" dirty="0">
                          <a:latin typeface="Times New Roman"/>
                          <a:ea typeface="Calibri"/>
                          <a:cs typeface="Times New Roman"/>
                        </a:rPr>
                        <a:t>onCreate()</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gn="just">
                        <a:lnSpc>
                          <a:spcPct val="140000"/>
                        </a:lnSpc>
                        <a:spcBef>
                          <a:spcPts val="0"/>
                        </a:spcBef>
                        <a:spcAft>
                          <a:spcPts val="0"/>
                        </a:spcAft>
                      </a:pPr>
                      <a:r>
                        <a:rPr lang="en-US" sz="1400" b="1">
                          <a:latin typeface="Times New Roman"/>
                          <a:ea typeface="Calibri"/>
                          <a:cs typeface="Times New Roman"/>
                        </a:rPr>
                        <a:t>It is used to initialize the fragment.</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21077">
                <a:tc>
                  <a:txBody>
                    <a:bodyPr/>
                    <a:lstStyle/>
                    <a:p>
                      <a:pPr marL="0" marR="0" algn="just">
                        <a:lnSpc>
                          <a:spcPct val="140000"/>
                        </a:lnSpc>
                        <a:spcBef>
                          <a:spcPts val="0"/>
                        </a:spcBef>
                        <a:spcAft>
                          <a:spcPts val="0"/>
                        </a:spcAft>
                      </a:pPr>
                      <a:r>
                        <a:rPr lang="en-US" sz="1400" b="1">
                          <a:latin typeface="Times New Roman"/>
                          <a:ea typeface="Calibri"/>
                          <a:cs typeface="Times New Roman"/>
                        </a:rPr>
                        <a:t>onCreateView()</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0" marR="0" algn="just">
                        <a:lnSpc>
                          <a:spcPct val="140000"/>
                        </a:lnSpc>
                        <a:spcBef>
                          <a:spcPts val="0"/>
                        </a:spcBef>
                        <a:spcAft>
                          <a:spcPts val="0"/>
                        </a:spcAft>
                      </a:pPr>
                      <a:r>
                        <a:rPr lang="en-US" sz="1400" b="1">
                          <a:latin typeface="Times New Roman"/>
                          <a:ea typeface="Calibri"/>
                          <a:cs typeface="Times New Roman"/>
                        </a:rPr>
                        <a:t>It is used to create a view hierarchy associated with the fragment.</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648486">
                <a:tc>
                  <a:txBody>
                    <a:bodyPr/>
                    <a:lstStyle/>
                    <a:p>
                      <a:pPr marL="0" marR="0" algn="just">
                        <a:lnSpc>
                          <a:spcPct val="140000"/>
                        </a:lnSpc>
                        <a:spcBef>
                          <a:spcPts val="0"/>
                        </a:spcBef>
                        <a:spcAft>
                          <a:spcPts val="0"/>
                        </a:spcAft>
                      </a:pPr>
                      <a:r>
                        <a:rPr lang="en-US" sz="1400" b="1" dirty="0" err="1">
                          <a:latin typeface="Times New Roman"/>
                          <a:ea typeface="Calibri"/>
                          <a:cs typeface="Times New Roman"/>
                        </a:rPr>
                        <a:t>onActivityCreated</a:t>
                      </a:r>
                      <a:r>
                        <a:rPr lang="en-US" sz="1400" b="1" dirty="0">
                          <a:latin typeface="Times New Roman"/>
                          <a:ea typeface="Calibri"/>
                          <a:cs typeface="Times New Roman"/>
                        </a:rPr>
                        <a:t>()</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gn="just">
                        <a:lnSpc>
                          <a:spcPct val="140000"/>
                        </a:lnSpc>
                        <a:spcBef>
                          <a:spcPts val="0"/>
                        </a:spcBef>
                        <a:spcAft>
                          <a:spcPts val="0"/>
                        </a:spcAft>
                      </a:pPr>
                      <a:r>
                        <a:rPr lang="en-US" sz="1400" b="1">
                          <a:latin typeface="Times New Roman"/>
                          <a:ea typeface="Calibri"/>
                          <a:cs typeface="Times New Roman"/>
                        </a:rPr>
                        <a:t>It is called when the fragment activity has been created and the fragment view hierarchy instantiated.</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363560">
                <a:tc>
                  <a:txBody>
                    <a:bodyPr/>
                    <a:lstStyle/>
                    <a:p>
                      <a:pPr marL="0" marR="0" algn="just">
                        <a:lnSpc>
                          <a:spcPct val="140000"/>
                        </a:lnSpc>
                        <a:spcBef>
                          <a:spcPts val="0"/>
                        </a:spcBef>
                        <a:spcAft>
                          <a:spcPts val="0"/>
                        </a:spcAft>
                      </a:pPr>
                      <a:r>
                        <a:rPr lang="en-US" sz="1400" b="1" dirty="0">
                          <a:latin typeface="Times New Roman"/>
                          <a:ea typeface="Calibri"/>
                          <a:cs typeface="Times New Roman"/>
                        </a:rPr>
                        <a:t>onStart()</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0" marR="0" algn="just">
                        <a:lnSpc>
                          <a:spcPct val="140000"/>
                        </a:lnSpc>
                        <a:spcBef>
                          <a:spcPts val="0"/>
                        </a:spcBef>
                        <a:spcAft>
                          <a:spcPts val="0"/>
                        </a:spcAft>
                      </a:pPr>
                      <a:r>
                        <a:rPr lang="en-US" sz="1400" b="1">
                          <a:latin typeface="Times New Roman"/>
                          <a:ea typeface="Calibri"/>
                          <a:cs typeface="Times New Roman"/>
                        </a:rPr>
                        <a:t>It is used to make the fragment visible.</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421077">
                <a:tc>
                  <a:txBody>
                    <a:bodyPr/>
                    <a:lstStyle/>
                    <a:p>
                      <a:pPr marL="0" marR="0" algn="just">
                        <a:lnSpc>
                          <a:spcPct val="140000"/>
                        </a:lnSpc>
                        <a:spcBef>
                          <a:spcPts val="0"/>
                        </a:spcBef>
                        <a:spcAft>
                          <a:spcPts val="0"/>
                        </a:spcAft>
                      </a:pPr>
                      <a:r>
                        <a:rPr lang="en-US" sz="1400" b="1" dirty="0">
                          <a:latin typeface="Times New Roman"/>
                          <a:ea typeface="Calibri"/>
                          <a:cs typeface="Times New Roman"/>
                        </a:rPr>
                        <a:t>onResume()</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gn="just">
                        <a:lnSpc>
                          <a:spcPct val="140000"/>
                        </a:lnSpc>
                        <a:spcBef>
                          <a:spcPts val="0"/>
                        </a:spcBef>
                        <a:spcAft>
                          <a:spcPts val="0"/>
                        </a:spcAft>
                      </a:pPr>
                      <a:r>
                        <a:rPr lang="en-US" sz="1400" b="1">
                          <a:latin typeface="Times New Roman"/>
                          <a:ea typeface="Calibri"/>
                          <a:cs typeface="Times New Roman"/>
                        </a:rPr>
                        <a:t>It is used to make the fragment visible in an activity.</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648486">
                <a:tc>
                  <a:txBody>
                    <a:bodyPr/>
                    <a:lstStyle/>
                    <a:p>
                      <a:pPr marL="0" marR="0" algn="just">
                        <a:lnSpc>
                          <a:spcPct val="140000"/>
                        </a:lnSpc>
                        <a:spcBef>
                          <a:spcPts val="0"/>
                        </a:spcBef>
                        <a:spcAft>
                          <a:spcPts val="0"/>
                        </a:spcAft>
                      </a:pPr>
                      <a:r>
                        <a:rPr lang="en-US" sz="1400" b="1" dirty="0">
                          <a:latin typeface="Times New Roman"/>
                          <a:ea typeface="Calibri"/>
                          <a:cs typeface="Times New Roman"/>
                        </a:rPr>
                        <a:t>onPause()</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0" marR="0" algn="just">
                        <a:lnSpc>
                          <a:spcPct val="140000"/>
                        </a:lnSpc>
                        <a:spcBef>
                          <a:spcPts val="0"/>
                        </a:spcBef>
                        <a:spcAft>
                          <a:spcPts val="0"/>
                        </a:spcAft>
                      </a:pPr>
                      <a:r>
                        <a:rPr lang="en-US" sz="1400" b="1">
                          <a:latin typeface="Times New Roman"/>
                          <a:ea typeface="Calibri"/>
                          <a:cs typeface="Times New Roman"/>
                        </a:rPr>
                        <a:t>It is called when fragment is no longer visible and it indicates that the user is leaving the fragment.</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r h="421077">
                <a:tc>
                  <a:txBody>
                    <a:bodyPr/>
                    <a:lstStyle/>
                    <a:p>
                      <a:pPr marL="0" marR="0" algn="just">
                        <a:lnSpc>
                          <a:spcPct val="140000"/>
                        </a:lnSpc>
                        <a:spcBef>
                          <a:spcPts val="0"/>
                        </a:spcBef>
                        <a:spcAft>
                          <a:spcPts val="0"/>
                        </a:spcAft>
                      </a:pPr>
                      <a:r>
                        <a:rPr lang="en-US" sz="1400" b="1" dirty="0">
                          <a:latin typeface="Times New Roman"/>
                          <a:ea typeface="Calibri"/>
                          <a:cs typeface="Times New Roman"/>
                        </a:rPr>
                        <a:t>onStop()</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gn="just">
                        <a:lnSpc>
                          <a:spcPct val="140000"/>
                        </a:lnSpc>
                        <a:spcBef>
                          <a:spcPts val="0"/>
                        </a:spcBef>
                        <a:spcAft>
                          <a:spcPts val="0"/>
                        </a:spcAft>
                      </a:pPr>
                      <a:r>
                        <a:rPr lang="en-US" sz="1400" b="1" dirty="0">
                          <a:latin typeface="Times New Roman"/>
                          <a:ea typeface="Calibri"/>
                          <a:cs typeface="Times New Roman"/>
                        </a:rPr>
                        <a:t>It is called to stop the fragment using onStop() method.</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648486">
                <a:tc>
                  <a:txBody>
                    <a:bodyPr/>
                    <a:lstStyle/>
                    <a:p>
                      <a:pPr marL="0" marR="0" algn="just">
                        <a:lnSpc>
                          <a:spcPct val="140000"/>
                        </a:lnSpc>
                        <a:spcBef>
                          <a:spcPts val="0"/>
                        </a:spcBef>
                        <a:spcAft>
                          <a:spcPts val="0"/>
                        </a:spcAft>
                      </a:pPr>
                      <a:r>
                        <a:rPr lang="en-US" sz="1400" b="1">
                          <a:latin typeface="Times New Roman"/>
                          <a:ea typeface="Calibri"/>
                          <a:cs typeface="Times New Roman"/>
                        </a:rPr>
                        <a:t>onDestoryView()</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0" marR="0" algn="just">
                        <a:lnSpc>
                          <a:spcPct val="140000"/>
                        </a:lnSpc>
                        <a:spcBef>
                          <a:spcPts val="0"/>
                        </a:spcBef>
                        <a:spcAft>
                          <a:spcPts val="0"/>
                        </a:spcAft>
                      </a:pPr>
                      <a:r>
                        <a:rPr lang="en-US" sz="1400" b="1">
                          <a:latin typeface="Times New Roman"/>
                          <a:ea typeface="Calibri"/>
                          <a:cs typeface="Times New Roman"/>
                        </a:rPr>
                        <a:t>The view hierarchy which associated with the fragment is being removed after executing this method.</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9"/>
                  </a:ext>
                </a:extLst>
              </a:tr>
              <a:tr h="421077">
                <a:tc>
                  <a:txBody>
                    <a:bodyPr/>
                    <a:lstStyle/>
                    <a:p>
                      <a:pPr marL="0" marR="0" algn="just">
                        <a:lnSpc>
                          <a:spcPct val="140000"/>
                        </a:lnSpc>
                        <a:spcBef>
                          <a:spcPts val="0"/>
                        </a:spcBef>
                        <a:spcAft>
                          <a:spcPts val="0"/>
                        </a:spcAft>
                      </a:pPr>
                      <a:r>
                        <a:rPr lang="en-US" sz="1400" b="1" dirty="0">
                          <a:latin typeface="Times New Roman"/>
                          <a:ea typeface="Calibri"/>
                          <a:cs typeface="Times New Roman"/>
                        </a:rPr>
                        <a:t>onDestroy()</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tc>
                  <a:txBody>
                    <a:bodyPr/>
                    <a:lstStyle/>
                    <a:p>
                      <a:pPr marL="0" marR="0" algn="just">
                        <a:lnSpc>
                          <a:spcPct val="140000"/>
                        </a:lnSpc>
                        <a:spcBef>
                          <a:spcPts val="0"/>
                        </a:spcBef>
                        <a:spcAft>
                          <a:spcPts val="0"/>
                        </a:spcAft>
                      </a:pPr>
                      <a:r>
                        <a:rPr lang="en-US" sz="1400" b="1">
                          <a:latin typeface="Times New Roman"/>
                          <a:ea typeface="Calibri"/>
                          <a:cs typeface="Times New Roman"/>
                        </a:rPr>
                        <a:t>It is called to perform a final clean up of the fragments state.</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421077">
                <a:tc>
                  <a:txBody>
                    <a:bodyPr/>
                    <a:lstStyle/>
                    <a:p>
                      <a:pPr marL="0" marR="0" algn="just">
                        <a:lnSpc>
                          <a:spcPct val="140000"/>
                        </a:lnSpc>
                        <a:spcBef>
                          <a:spcPts val="0"/>
                        </a:spcBef>
                        <a:spcAft>
                          <a:spcPts val="0"/>
                        </a:spcAft>
                      </a:pPr>
                      <a:r>
                        <a:rPr lang="en-US" sz="1400" b="1">
                          <a:latin typeface="Times New Roman"/>
                          <a:ea typeface="Calibri"/>
                          <a:cs typeface="Times New Roman"/>
                        </a:rPr>
                        <a:t>onDetach()</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tc>
                  <a:txBody>
                    <a:bodyPr/>
                    <a:lstStyle/>
                    <a:p>
                      <a:pPr marL="0" marR="0" algn="just">
                        <a:lnSpc>
                          <a:spcPct val="140000"/>
                        </a:lnSpc>
                        <a:spcBef>
                          <a:spcPts val="0"/>
                        </a:spcBef>
                        <a:spcAft>
                          <a:spcPts val="0"/>
                        </a:spcAft>
                      </a:pPr>
                      <a:r>
                        <a:rPr lang="en-US" sz="1400" b="1" dirty="0">
                          <a:latin typeface="Times New Roman"/>
                          <a:ea typeface="Calibri"/>
                          <a:cs typeface="Times New Roman"/>
                        </a:rPr>
                        <a:t>It is called immediately after the fragment disassociated from the activity.</a:t>
                      </a:r>
                    </a:p>
                  </a:txBody>
                  <a:tcPr marL="41218" marR="41218" marT="41218" marB="41218">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1"/>
                  </a:ext>
                </a:extLst>
              </a:tr>
            </a:tbl>
          </a:graphicData>
        </a:graphic>
      </p:graphicFrame>
      <p:sp>
        <p:nvSpPr>
          <p:cNvPr id="2" name="Date Placeholder 1"/>
          <p:cNvSpPr>
            <a:spLocks noGrp="1"/>
          </p:cNvSpPr>
          <p:nvPr>
            <p:ph type="dt" sz="half" idx="10"/>
          </p:nvPr>
        </p:nvSpPr>
        <p:spPr/>
        <p:txBody>
          <a:bodyPr/>
          <a:lstStyle/>
          <a:p>
            <a:fld id="{DF84F845-A162-4A64-AE5C-BBB92A53D686}" type="datetime1">
              <a:rPr lang="en-US" smtClean="0"/>
              <a:t>5/28/2021</a:t>
            </a:fld>
            <a:endParaRPr lang="en-US"/>
          </a:p>
        </p:txBody>
      </p:sp>
      <p:sp>
        <p:nvSpPr>
          <p:cNvPr id="6" name="Slide Number Placeholder 5"/>
          <p:cNvSpPr>
            <a:spLocks noGrp="1"/>
          </p:cNvSpPr>
          <p:nvPr>
            <p:ph type="sldNum" sz="quarter" idx="12"/>
          </p:nvPr>
        </p:nvSpPr>
        <p:spPr/>
        <p:txBody>
          <a:bodyPr/>
          <a:lstStyle/>
          <a:p>
            <a:fld id="{BA0B89BE-8A0B-47D6-BE9F-898725688F12}"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ustom 1">
      <a:dk1>
        <a:srgbClr val="0C0C0C"/>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6795</TotalTime>
  <Words>962</Words>
  <Application>Microsoft Office PowerPoint</Application>
  <PresentationFormat>On-screen Show (4:3)</PresentationFormat>
  <Paragraphs>147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Franklin Gothic Book</vt:lpstr>
      <vt:lpstr>Perpetua</vt:lpstr>
      <vt:lpstr>Times New Roman</vt:lpstr>
      <vt:lpstr>Wingdings 2</vt:lpstr>
      <vt:lpstr>Equity</vt:lpstr>
      <vt:lpstr>Chapter 3</vt:lpstr>
      <vt:lpstr>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Molla</dc:creator>
  <cp:lastModifiedBy>ADMIN</cp:lastModifiedBy>
  <cp:revision>403</cp:revision>
  <dcterms:created xsi:type="dcterms:W3CDTF">2015-10-20T02:24:43Z</dcterms:created>
  <dcterms:modified xsi:type="dcterms:W3CDTF">2021-05-28T17:33:36Z</dcterms:modified>
</cp:coreProperties>
</file>