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5565DF60-F8B7-4610-9384-B98293F11B1C}" type="datetimeFigureOut">
              <a:rPr lang="en-US" smtClean="0"/>
              <a:pPr/>
              <a:t>6/10/2021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A8D555D-D057-456A-A3B2-B179C5132583}" type="slidenum">
              <a:rPr lang="en-US" smtClean="0"/>
              <a:pPr/>
              <a:t>‹#›</a:t>
            </a:fld>
            <a:endParaRPr lang="en-US"/>
          </a:p>
        </p:txBody>
      </p:sp>
    </p:spTree>
    <p:extLst>
      <p:ext uri="{BB962C8B-B14F-4D97-AF65-F5344CB8AC3E}">
        <p14:creationId xmlns:p14="http://schemas.microsoft.com/office/powerpoint/2010/main" xmlns="" val="4107955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D555D-D057-456A-A3B2-B179C5132583}" type="slidenum">
              <a:rPr lang="en-US" smtClean="0"/>
              <a:pPr/>
              <a:t>21</a:t>
            </a:fld>
            <a:endParaRPr lang="en-US"/>
          </a:p>
        </p:txBody>
      </p:sp>
    </p:spTree>
    <p:extLst>
      <p:ext uri="{BB962C8B-B14F-4D97-AF65-F5344CB8AC3E}">
        <p14:creationId xmlns:p14="http://schemas.microsoft.com/office/powerpoint/2010/main" xmlns="" val="1554214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F810486C-A7E3-43E2-891C-3FE58AE25098}" type="datetimeFigureOut">
              <a:rPr lang="en-US" smtClean="0"/>
              <a:pPr/>
              <a:t>6/10/2021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A0B89BE-8A0B-47D6-BE9F-898725688F12}"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810486C-A7E3-43E2-891C-3FE58AE25098}"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B89BE-8A0B-47D6-BE9F-898725688F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810486C-A7E3-43E2-891C-3FE58AE25098}"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B89BE-8A0B-47D6-BE9F-898725688F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F810486C-A7E3-43E2-891C-3FE58AE25098}"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B89BE-8A0B-47D6-BE9F-898725688F12}"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810486C-A7E3-43E2-891C-3FE58AE25098}" type="datetimeFigureOut">
              <a:rPr lang="en-US" smtClean="0"/>
              <a:pPr/>
              <a:t>6/10/2021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A0B89BE-8A0B-47D6-BE9F-898725688F1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810486C-A7E3-43E2-891C-3FE58AE25098}"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B89BE-8A0B-47D6-BE9F-898725688F12}"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F810486C-A7E3-43E2-891C-3FE58AE25098}" type="datetimeFigureOut">
              <a:rPr lang="en-US" smtClean="0"/>
              <a:pPr/>
              <a:t>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0B89BE-8A0B-47D6-BE9F-898725688F12}"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810486C-A7E3-43E2-891C-3FE58AE25098}" type="datetimeFigureOut">
              <a:rPr lang="en-US" smtClean="0"/>
              <a:pPr/>
              <a:t>6/10/2021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0B89BE-8A0B-47D6-BE9F-898725688F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0486C-A7E3-43E2-891C-3FE58AE25098}" type="datetimeFigureOut">
              <a:rPr lang="en-US" smtClean="0"/>
              <a:pPr/>
              <a:t>6/10/2021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0B89BE-8A0B-47D6-BE9F-898725688F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810486C-A7E3-43E2-891C-3FE58AE25098}"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B89BE-8A0B-47D6-BE9F-898725688F12}"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810486C-A7E3-43E2-891C-3FE58AE25098}" type="datetimeFigureOut">
              <a:rPr lang="en-US" smtClean="0"/>
              <a:pPr/>
              <a:t>6/10/2021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A0B89BE-8A0B-47D6-BE9F-898725688F12}"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810486C-A7E3-43E2-891C-3FE58AE25098}" type="datetimeFigureOut">
              <a:rPr lang="en-US" smtClean="0"/>
              <a:pPr/>
              <a:t>6/10/2021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A0B89BE-8A0B-47D6-BE9F-898725688F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10.0.2.2/app-folder/phpfil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Android Data Storage</a:t>
            </a:r>
          </a:p>
        </p:txBody>
      </p:sp>
      <p:sp>
        <p:nvSpPr>
          <p:cNvPr id="2" name="Title 1"/>
          <p:cNvSpPr>
            <a:spLocks noGrp="1"/>
          </p:cNvSpPr>
          <p:nvPr>
            <p:ph type="ctrTitle"/>
          </p:nvPr>
        </p:nvSpPr>
        <p:spPr/>
        <p:txBody>
          <a:bodyPr/>
          <a:lstStyle/>
          <a:p>
            <a:r>
              <a:rPr dirty="0"/>
              <a:t>Chapter </a:t>
            </a:r>
            <a:r>
              <a:rPr lang="en-US" dirty="0"/>
              <a:t>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86435"/>
            <a:ext cx="8686800" cy="6266765"/>
          </a:xfrm>
        </p:spPr>
        <p:txBody>
          <a:bodyPr>
            <a:normAutofit/>
          </a:bodyPr>
          <a:lstStyle/>
          <a:p>
            <a:pPr lvl="1"/>
            <a:r>
              <a:rPr lang="en-US" dirty="0"/>
              <a:t>Get the file directory by calling</a:t>
            </a:r>
          </a:p>
          <a:p>
            <a:pPr lvl="2"/>
            <a:r>
              <a:rPr lang="en-US" b="1" dirty="0"/>
              <a:t>getExternalStorageFilesDir()- </a:t>
            </a:r>
            <a:r>
              <a:rPr lang="en-US" dirty="0"/>
              <a:t>create files specific to your application and removed when your application is uninstalled</a:t>
            </a:r>
          </a:p>
          <a:p>
            <a:pPr marL="594360" lvl="2" indent="0">
              <a:buNone/>
            </a:pPr>
            <a:r>
              <a:rPr lang="en-US" b="1" i="1" dirty="0">
                <a:solidFill>
                  <a:srgbClr val="0070C0"/>
                </a:solidFill>
              </a:rPr>
              <a:t>File folder=</a:t>
            </a:r>
            <a:r>
              <a:rPr lang="en-US" b="1" i="1" dirty="0" err="1">
                <a:solidFill>
                  <a:srgbClr val="0070C0"/>
                </a:solidFill>
              </a:rPr>
              <a:t>getExternalStorageFilesDir</a:t>
            </a:r>
            <a:r>
              <a:rPr lang="en-US" b="1" i="1" dirty="0">
                <a:solidFill>
                  <a:srgbClr val="0070C0"/>
                </a:solidFill>
              </a:rPr>
              <a:t>(“</a:t>
            </a:r>
            <a:r>
              <a:rPr lang="en-US" b="1" i="1" dirty="0" err="1">
                <a:solidFill>
                  <a:srgbClr val="0070C0"/>
                </a:solidFill>
              </a:rPr>
              <a:t>MyFolder</a:t>
            </a:r>
            <a:r>
              <a:rPr lang="en-US" b="1" i="1" dirty="0">
                <a:solidFill>
                  <a:srgbClr val="0070C0"/>
                </a:solidFill>
              </a:rPr>
              <a:t>”);</a:t>
            </a:r>
          </a:p>
          <a:p>
            <a:pPr marL="594360" lvl="2" indent="0">
              <a:buNone/>
            </a:pPr>
            <a:r>
              <a:rPr lang="en-US" b="1" i="1" dirty="0">
                <a:solidFill>
                  <a:srgbClr val="0070C0"/>
                </a:solidFill>
              </a:rPr>
              <a:t>Files </a:t>
            </a:r>
            <a:r>
              <a:rPr lang="en-US" b="1" i="1" dirty="0" err="1">
                <a:solidFill>
                  <a:srgbClr val="0070C0"/>
                </a:solidFill>
              </a:rPr>
              <a:t>myfile</a:t>
            </a:r>
            <a:r>
              <a:rPr lang="en-US" b="1" i="1" dirty="0">
                <a:solidFill>
                  <a:srgbClr val="0070C0"/>
                </a:solidFill>
              </a:rPr>
              <a:t>=new File(</a:t>
            </a:r>
            <a:r>
              <a:rPr lang="en-US" b="1" i="1" dirty="0" err="1">
                <a:solidFill>
                  <a:srgbClr val="0070C0"/>
                </a:solidFill>
              </a:rPr>
              <a:t>folder,”mydata.txt</a:t>
            </a:r>
            <a:r>
              <a:rPr lang="en-US" b="1" i="1" dirty="0">
                <a:solidFill>
                  <a:srgbClr val="0070C0"/>
                </a:solidFill>
              </a:rPr>
              <a:t>”);</a:t>
            </a:r>
          </a:p>
          <a:p>
            <a:pPr lvl="2"/>
            <a:r>
              <a:rPr lang="en-US" b="1" dirty="0" err="1"/>
              <a:t>getExternalStoragePublicDirectory</a:t>
            </a:r>
            <a:r>
              <a:rPr lang="en-US" b="1" dirty="0"/>
              <a:t>()- </a:t>
            </a:r>
            <a:r>
              <a:rPr lang="en-US" dirty="0"/>
              <a:t>not specific to your application and not removed when your application is uninstalled. It includes directories like DIRECTORY_MUSIC, DIRECTORY_PICTURES,DIRECTORY_RINGTONES, DIRECTORY_DOWNLOADS</a:t>
            </a:r>
          </a:p>
          <a:p>
            <a:pPr marL="594360" lvl="2" indent="0">
              <a:buNone/>
            </a:pPr>
            <a:r>
              <a:rPr lang="en-US" b="1" i="1" dirty="0">
                <a:solidFill>
                  <a:srgbClr val="0070C0"/>
                </a:solidFill>
              </a:rPr>
              <a:t>File folder=</a:t>
            </a:r>
            <a:r>
              <a:rPr lang="en-US" b="1" i="1" dirty="0" err="1">
                <a:solidFill>
                  <a:srgbClr val="0070C0"/>
                </a:solidFill>
              </a:rPr>
              <a:t>Environment.getExternalStoragePublicDirectory</a:t>
            </a:r>
            <a:r>
              <a:rPr lang="en-US" b="1" i="1" dirty="0">
                <a:solidFill>
                  <a:srgbClr val="0070C0"/>
                </a:solidFill>
              </a:rPr>
              <a:t>(</a:t>
            </a:r>
            <a:r>
              <a:rPr lang="en-US" b="1" i="1" dirty="0" err="1">
                <a:solidFill>
                  <a:srgbClr val="0070C0"/>
                </a:solidFill>
              </a:rPr>
              <a:t>Environment.DIRECTORY_DOWNLOADS</a:t>
            </a:r>
            <a:r>
              <a:rPr lang="en-US" b="1" i="1" dirty="0">
                <a:solidFill>
                  <a:srgbClr val="0070C0"/>
                </a:solidFill>
              </a:rPr>
              <a:t>);</a:t>
            </a:r>
          </a:p>
          <a:p>
            <a:pPr marL="594360" lvl="2" indent="0">
              <a:buNone/>
            </a:pPr>
            <a:r>
              <a:rPr lang="en-US" b="1" i="1" dirty="0">
                <a:solidFill>
                  <a:srgbClr val="0070C0"/>
                </a:solidFill>
              </a:rPr>
              <a:t>Files </a:t>
            </a:r>
            <a:r>
              <a:rPr lang="en-US" b="1" i="1" dirty="0" err="1">
                <a:solidFill>
                  <a:srgbClr val="0070C0"/>
                </a:solidFill>
              </a:rPr>
              <a:t>myfile</a:t>
            </a:r>
            <a:r>
              <a:rPr lang="en-US" b="1" i="1" dirty="0">
                <a:solidFill>
                  <a:srgbClr val="0070C0"/>
                </a:solidFill>
              </a:rPr>
              <a:t>=new File(</a:t>
            </a:r>
            <a:r>
              <a:rPr lang="en-US" b="1" i="1" dirty="0" err="1">
                <a:solidFill>
                  <a:srgbClr val="0070C0"/>
                </a:solidFill>
              </a:rPr>
              <a:t>folder,”mydata.txt</a:t>
            </a:r>
            <a:r>
              <a:rPr lang="en-US" b="1" i="1" dirty="0">
                <a:solidFill>
                  <a:srgbClr val="0070C0"/>
                </a:solidFill>
              </a:rPr>
              <a:t>”);</a:t>
            </a:r>
          </a:p>
          <a:p>
            <a:pPr lvl="1"/>
            <a:r>
              <a:rPr lang="en-US" dirty="0"/>
              <a:t>Use </a:t>
            </a:r>
            <a:r>
              <a:rPr lang="en-US" dirty="0" err="1"/>
              <a:t>FileOutputStream</a:t>
            </a:r>
            <a:r>
              <a:rPr lang="en-US" dirty="0"/>
              <a:t> object to write data: </a:t>
            </a:r>
          </a:p>
          <a:p>
            <a:pPr marL="594360" lvl="2" indent="0" latinLnBrk="1">
              <a:buNone/>
            </a:pPr>
            <a:r>
              <a:rPr lang="en-US" sz="2200" b="1" i="1" dirty="0" err="1">
                <a:solidFill>
                  <a:srgbClr val="0070C0"/>
                </a:solidFill>
              </a:rPr>
              <a:t>FileOutputStream</a:t>
            </a:r>
            <a:r>
              <a:rPr lang="en-US" sz="2200" b="1" i="1" dirty="0">
                <a:solidFill>
                  <a:srgbClr val="0070C0"/>
                </a:solidFill>
              </a:rPr>
              <a:t> </a:t>
            </a:r>
            <a:r>
              <a:rPr lang="en-US" sz="2200" b="1" i="1" dirty="0" err="1">
                <a:solidFill>
                  <a:srgbClr val="0070C0"/>
                </a:solidFill>
              </a:rPr>
              <a:t>fstream</a:t>
            </a:r>
            <a:r>
              <a:rPr lang="en-US" sz="2200" b="1" i="1" dirty="0">
                <a:solidFill>
                  <a:srgbClr val="0070C0"/>
                </a:solidFill>
              </a:rPr>
              <a:t> = new </a:t>
            </a:r>
            <a:r>
              <a:rPr lang="en-US" sz="2200" b="1" i="1" dirty="0" err="1">
                <a:solidFill>
                  <a:srgbClr val="0070C0"/>
                </a:solidFill>
              </a:rPr>
              <a:t>FileOutputStream</a:t>
            </a:r>
            <a:r>
              <a:rPr lang="en-US" sz="2200" b="1" i="1" dirty="0">
                <a:solidFill>
                  <a:srgbClr val="0070C0"/>
                </a:solidFill>
              </a:rPr>
              <a:t>(</a:t>
            </a:r>
            <a:r>
              <a:rPr lang="en-US" sz="2200" b="1" i="1" dirty="0" err="1">
                <a:solidFill>
                  <a:srgbClr val="0070C0"/>
                </a:solidFill>
              </a:rPr>
              <a:t>myfile</a:t>
            </a:r>
            <a:r>
              <a:rPr lang="en-US" sz="2200" b="1" i="1" dirty="0">
                <a:solidFill>
                  <a:srgbClr val="0070C0"/>
                </a:solidFill>
              </a:rPr>
              <a:t>);</a:t>
            </a:r>
            <a:endParaRPr lang="en-US" sz="2600" b="1" i="1" dirty="0">
              <a:solidFill>
                <a:srgbClr val="0070C0"/>
              </a:solidFill>
            </a:endParaRPr>
          </a:p>
          <a:p>
            <a:pPr marL="594360" lvl="2" indent="0" latinLnBrk="1">
              <a:buNone/>
            </a:pPr>
            <a:r>
              <a:rPr lang="en-US" sz="2200" b="1" i="1" dirty="0" err="1">
                <a:solidFill>
                  <a:srgbClr val="0070C0"/>
                </a:solidFill>
              </a:rPr>
              <a:t>fstream.write</a:t>
            </a:r>
            <a:r>
              <a:rPr lang="en-US" sz="2200" b="1" i="1" dirty="0">
                <a:solidFill>
                  <a:srgbClr val="0070C0"/>
                </a:solidFill>
              </a:rPr>
              <a:t>(</a:t>
            </a:r>
            <a:r>
              <a:rPr lang="en-US" sz="2200" b="1" i="1" dirty="0" err="1">
                <a:solidFill>
                  <a:srgbClr val="0070C0"/>
                </a:solidFill>
              </a:rPr>
              <a:t>name.getBytes</a:t>
            </a:r>
            <a:r>
              <a:rPr lang="en-US" sz="2200" b="1" i="1" dirty="0">
                <a:solidFill>
                  <a:srgbClr val="0070C0"/>
                </a:solidFill>
              </a:rPr>
              <a:t>());</a:t>
            </a:r>
            <a:br>
              <a:rPr lang="en-US" sz="2200" b="1" i="1" dirty="0">
                <a:solidFill>
                  <a:srgbClr val="0070C0"/>
                </a:solidFill>
              </a:rPr>
            </a:br>
            <a:r>
              <a:rPr lang="en-US" sz="2200" b="1" i="1" dirty="0" err="1">
                <a:solidFill>
                  <a:srgbClr val="0070C0"/>
                </a:solidFill>
              </a:rPr>
              <a:t>fstream.close</a:t>
            </a:r>
            <a:r>
              <a:rPr lang="en-US" sz="2200" b="1" i="1" dirty="0">
                <a:solidFill>
                  <a:srgbClr val="0070C0"/>
                </a:solidFill>
              </a:rPr>
              <a:t>();</a:t>
            </a:r>
            <a:endParaRPr lang="en-US" sz="3000" b="1" i="1" dirty="0">
              <a:solidFill>
                <a:srgbClr val="0070C0"/>
              </a:solidFill>
            </a:endParaRPr>
          </a:p>
          <a:p>
            <a:pPr marL="594360" lvl="2"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xmlns="" val="15016744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86435"/>
            <a:ext cx="8686800" cy="6266765"/>
          </a:xfrm>
        </p:spPr>
        <p:txBody>
          <a:bodyPr>
            <a:normAutofit/>
          </a:bodyPr>
          <a:lstStyle/>
          <a:p>
            <a:r>
              <a:rPr lang="en-US" b="1" dirty="0"/>
              <a:t>To read data from external storage</a:t>
            </a:r>
          </a:p>
          <a:p>
            <a:pPr lvl="1"/>
            <a:r>
              <a:rPr lang="en-US" dirty="0"/>
              <a:t>Get the file directory by calling</a:t>
            </a:r>
          </a:p>
          <a:p>
            <a:pPr lvl="2"/>
            <a:r>
              <a:rPr lang="en-US" b="1" dirty="0"/>
              <a:t>getExternalStorageFilesDir() or</a:t>
            </a:r>
            <a:endParaRPr lang="en-US" dirty="0"/>
          </a:p>
          <a:p>
            <a:pPr lvl="2"/>
            <a:r>
              <a:rPr lang="en-US" b="1" dirty="0"/>
              <a:t>getExternalStoragePublicDirectory()</a:t>
            </a:r>
            <a:endParaRPr lang="en-US" dirty="0"/>
          </a:p>
          <a:p>
            <a:pPr lvl="1"/>
            <a:r>
              <a:rPr lang="en-US" dirty="0"/>
              <a:t>Call openFileInputStream method by passing the file name as argument</a:t>
            </a:r>
          </a:p>
          <a:p>
            <a:pPr lvl="1"/>
            <a:r>
              <a:rPr lang="en-US" dirty="0"/>
              <a:t>Read bytes from the file using read() method</a:t>
            </a:r>
          </a:p>
          <a:p>
            <a:pPr lvl="1"/>
            <a:r>
              <a:rPr lang="en-US" dirty="0"/>
              <a:t>Close the stream using close() method</a:t>
            </a:r>
          </a:p>
          <a:p>
            <a:pPr marL="594360" lvl="2"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a16="http://schemas.microsoft.com/office/drawing/2014/main" xmlns="" id="{7847065A-5300-4B7F-B7FC-67EF3A9ED229}"/>
              </a:ext>
            </a:extLst>
          </p:cNvPr>
          <p:cNvSpPr/>
          <p:nvPr/>
        </p:nvSpPr>
        <p:spPr>
          <a:xfrm>
            <a:off x="228600" y="3261479"/>
            <a:ext cx="8686800" cy="3139321"/>
          </a:xfrm>
          <a:prstGeom prst="rect">
            <a:avLst/>
          </a:prstGeom>
        </p:spPr>
        <p:txBody>
          <a:bodyPr wrap="square">
            <a:spAutoFit/>
          </a:bodyPr>
          <a:lstStyle/>
          <a:p>
            <a:pPr latinLnBrk="1"/>
            <a:r>
              <a:rPr lang="en-US" b="1" i="1" dirty="0">
                <a:solidFill>
                  <a:srgbClr val="0070C0"/>
                </a:solidFill>
                <a:latin typeface="Segoe UI" panose="020B0502040204020203" pitchFamily="34" charset="0"/>
                <a:ea typeface="Times New Roman" panose="02020603050405020304" pitchFamily="18" charset="0"/>
              </a:rPr>
              <a:t>String FILENAME = “mydata.txt";</a:t>
            </a:r>
            <a:br>
              <a:rPr lang="en-US" b="1" i="1" dirty="0">
                <a:solidFill>
                  <a:srgbClr val="0070C0"/>
                </a:solidFill>
                <a:latin typeface="Segoe UI" panose="020B0502040204020203" pitchFamily="34" charset="0"/>
                <a:ea typeface="Times New Roman" panose="02020603050405020304" pitchFamily="18" charset="0"/>
              </a:rPr>
            </a:br>
            <a:r>
              <a:rPr lang="en-US" b="1" i="1" dirty="0">
                <a:solidFill>
                  <a:srgbClr val="0070C0"/>
                </a:solidFill>
                <a:latin typeface="Segoe UI" panose="020B0502040204020203" pitchFamily="34" charset="0"/>
                <a:ea typeface="Times New Roman" panose="02020603050405020304" pitchFamily="18" charset="0"/>
              </a:rPr>
              <a:t>File folder = </a:t>
            </a:r>
            <a:r>
              <a:rPr lang="en-US" b="1" i="1" dirty="0" err="1">
                <a:solidFill>
                  <a:srgbClr val="0070C0"/>
                </a:solidFill>
                <a:latin typeface="Segoe UI" panose="020B0502040204020203" pitchFamily="34" charset="0"/>
                <a:ea typeface="Times New Roman" panose="02020603050405020304" pitchFamily="18" charset="0"/>
              </a:rPr>
              <a:t>Environment.getExternalStoragePublicDirectory</a:t>
            </a:r>
            <a:r>
              <a:rPr lang="en-US" b="1" i="1" dirty="0">
                <a:solidFill>
                  <a:srgbClr val="0070C0"/>
                </a:solidFill>
                <a:latin typeface="Segoe UI" panose="020B0502040204020203" pitchFamily="34" charset="0"/>
                <a:ea typeface="Times New Roman" panose="02020603050405020304" pitchFamily="18" charset="0"/>
              </a:rPr>
              <a:t>(</a:t>
            </a:r>
            <a:r>
              <a:rPr lang="en-US" b="1" i="1" dirty="0" err="1">
                <a:solidFill>
                  <a:srgbClr val="0070C0"/>
                </a:solidFill>
                <a:latin typeface="Segoe UI" panose="020B0502040204020203" pitchFamily="34" charset="0"/>
                <a:ea typeface="Times New Roman" panose="02020603050405020304" pitchFamily="18" charset="0"/>
              </a:rPr>
              <a:t>Environment.DIRECTORY_DOWNLOADS</a:t>
            </a:r>
            <a:r>
              <a:rPr lang="en-US" b="1" i="1" dirty="0">
                <a:solidFill>
                  <a:srgbClr val="0070C0"/>
                </a:solidFill>
                <a:latin typeface="Segoe UI" panose="020B0502040204020203" pitchFamily="34" charset="0"/>
                <a:ea typeface="Times New Roman" panose="02020603050405020304" pitchFamily="18" charset="0"/>
              </a:rPr>
              <a:t>);</a:t>
            </a:r>
            <a:br>
              <a:rPr lang="en-US" b="1" i="1" dirty="0">
                <a:solidFill>
                  <a:srgbClr val="0070C0"/>
                </a:solidFill>
                <a:latin typeface="Segoe UI" panose="020B0502040204020203" pitchFamily="34" charset="0"/>
                <a:ea typeface="Times New Roman" panose="02020603050405020304" pitchFamily="18" charset="0"/>
              </a:rPr>
            </a:br>
            <a:r>
              <a:rPr lang="en-US" b="1" i="1" dirty="0">
                <a:solidFill>
                  <a:srgbClr val="0070C0"/>
                </a:solidFill>
                <a:latin typeface="Segoe UI" panose="020B0502040204020203" pitchFamily="34" charset="0"/>
                <a:ea typeface="Times New Roman" panose="02020603050405020304" pitchFamily="18" charset="0"/>
              </a:rPr>
              <a:t>File </a:t>
            </a:r>
            <a:r>
              <a:rPr lang="en-US" b="1" i="1" dirty="0" err="1">
                <a:solidFill>
                  <a:srgbClr val="0070C0"/>
                </a:solidFill>
                <a:latin typeface="Segoe UI" panose="020B0502040204020203" pitchFamily="34" charset="0"/>
                <a:ea typeface="Times New Roman" panose="02020603050405020304" pitchFamily="18" charset="0"/>
              </a:rPr>
              <a:t>myfile</a:t>
            </a:r>
            <a:r>
              <a:rPr lang="en-US" b="1" i="1" dirty="0">
                <a:solidFill>
                  <a:srgbClr val="0070C0"/>
                </a:solidFill>
                <a:latin typeface="Segoe UI" panose="020B0502040204020203" pitchFamily="34" charset="0"/>
                <a:ea typeface="Times New Roman" panose="02020603050405020304" pitchFamily="18" charset="0"/>
              </a:rPr>
              <a:t> = new File(folder, FILENAME);</a:t>
            </a:r>
            <a:br>
              <a:rPr lang="en-US" b="1" i="1" dirty="0">
                <a:solidFill>
                  <a:srgbClr val="0070C0"/>
                </a:solidFill>
                <a:latin typeface="Segoe UI" panose="020B0502040204020203" pitchFamily="34" charset="0"/>
                <a:ea typeface="Times New Roman" panose="02020603050405020304" pitchFamily="18" charset="0"/>
              </a:rPr>
            </a:br>
            <a:r>
              <a:rPr lang="en-US" b="1" i="1" dirty="0" err="1">
                <a:solidFill>
                  <a:srgbClr val="0070C0"/>
                </a:solidFill>
                <a:latin typeface="Segoe UI" panose="020B0502040204020203" pitchFamily="34" charset="0"/>
                <a:ea typeface="Times New Roman" panose="02020603050405020304" pitchFamily="18" charset="0"/>
              </a:rPr>
              <a:t>FileInputStream</a:t>
            </a:r>
            <a:r>
              <a:rPr lang="en-US" b="1" i="1" dirty="0">
                <a:solidFill>
                  <a:srgbClr val="0070C0"/>
                </a:solidFill>
                <a:latin typeface="Segoe UI" panose="020B0502040204020203" pitchFamily="34" charset="0"/>
                <a:ea typeface="Times New Roman" panose="02020603050405020304" pitchFamily="18" charset="0"/>
              </a:rPr>
              <a:t> </a:t>
            </a:r>
            <a:r>
              <a:rPr lang="en-US" b="1" i="1" dirty="0" err="1">
                <a:solidFill>
                  <a:srgbClr val="0070C0"/>
                </a:solidFill>
                <a:latin typeface="Segoe UI" panose="020B0502040204020203" pitchFamily="34" charset="0"/>
                <a:ea typeface="Times New Roman" panose="02020603050405020304" pitchFamily="18" charset="0"/>
              </a:rPr>
              <a:t>fstream</a:t>
            </a:r>
            <a:r>
              <a:rPr lang="en-US" b="1" i="1" dirty="0">
                <a:solidFill>
                  <a:srgbClr val="0070C0"/>
                </a:solidFill>
                <a:latin typeface="Segoe UI" panose="020B0502040204020203" pitchFamily="34" charset="0"/>
                <a:ea typeface="Times New Roman" panose="02020603050405020304" pitchFamily="18" charset="0"/>
              </a:rPr>
              <a:t> = new </a:t>
            </a:r>
            <a:r>
              <a:rPr lang="en-US" b="1" i="1" dirty="0" err="1">
                <a:solidFill>
                  <a:srgbClr val="0070C0"/>
                </a:solidFill>
                <a:latin typeface="Segoe UI" panose="020B0502040204020203" pitchFamily="34" charset="0"/>
                <a:ea typeface="Times New Roman" panose="02020603050405020304" pitchFamily="18" charset="0"/>
              </a:rPr>
              <a:t>FileInputStream</a:t>
            </a:r>
            <a:r>
              <a:rPr lang="en-US" b="1" i="1" dirty="0">
                <a:solidFill>
                  <a:srgbClr val="0070C0"/>
                </a:solidFill>
                <a:latin typeface="Segoe UI" panose="020B0502040204020203" pitchFamily="34" charset="0"/>
                <a:ea typeface="Times New Roman" panose="02020603050405020304" pitchFamily="18" charset="0"/>
              </a:rPr>
              <a:t>(</a:t>
            </a:r>
            <a:r>
              <a:rPr lang="en-US" b="1" i="1" dirty="0" err="1">
                <a:solidFill>
                  <a:srgbClr val="0070C0"/>
                </a:solidFill>
                <a:latin typeface="Segoe UI" panose="020B0502040204020203" pitchFamily="34" charset="0"/>
                <a:ea typeface="Times New Roman" panose="02020603050405020304" pitchFamily="18" charset="0"/>
              </a:rPr>
              <a:t>myfile</a:t>
            </a:r>
            <a:r>
              <a:rPr lang="en-US" b="1" i="1" dirty="0">
                <a:solidFill>
                  <a:srgbClr val="0070C0"/>
                </a:solidFill>
                <a:latin typeface="Segoe UI" panose="020B0502040204020203" pitchFamily="34" charset="0"/>
                <a:ea typeface="Times New Roman" panose="02020603050405020304" pitchFamily="18" charset="0"/>
              </a:rPr>
              <a:t>);</a:t>
            </a:r>
            <a:br>
              <a:rPr lang="en-US" b="1" i="1" dirty="0">
                <a:solidFill>
                  <a:srgbClr val="0070C0"/>
                </a:solidFill>
                <a:latin typeface="Segoe UI" panose="020B0502040204020203" pitchFamily="34" charset="0"/>
                <a:ea typeface="Times New Roman" panose="02020603050405020304" pitchFamily="18" charset="0"/>
              </a:rPr>
            </a:br>
            <a:r>
              <a:rPr lang="en-US" b="1" i="1" dirty="0" err="1">
                <a:solidFill>
                  <a:srgbClr val="0070C0"/>
                </a:solidFill>
                <a:latin typeface="Segoe UI" panose="020B0502040204020203" pitchFamily="34" charset="0"/>
                <a:ea typeface="Times New Roman" panose="02020603050405020304" pitchFamily="18" charset="0"/>
              </a:rPr>
              <a:t>StringBuffer</a:t>
            </a:r>
            <a:r>
              <a:rPr lang="en-US" b="1" i="1" dirty="0">
                <a:solidFill>
                  <a:srgbClr val="0070C0"/>
                </a:solidFill>
                <a:latin typeface="Segoe UI" panose="020B0502040204020203" pitchFamily="34" charset="0"/>
                <a:ea typeface="Times New Roman" panose="02020603050405020304" pitchFamily="18" charset="0"/>
              </a:rPr>
              <a:t> </a:t>
            </a:r>
            <a:r>
              <a:rPr lang="en-US" b="1" i="1" dirty="0" err="1">
                <a:solidFill>
                  <a:srgbClr val="0070C0"/>
                </a:solidFill>
                <a:latin typeface="Segoe UI" panose="020B0502040204020203" pitchFamily="34" charset="0"/>
                <a:ea typeface="Times New Roman" panose="02020603050405020304" pitchFamily="18" charset="0"/>
              </a:rPr>
              <a:t>sbuffer</a:t>
            </a:r>
            <a:r>
              <a:rPr lang="en-US" b="1" i="1" dirty="0">
                <a:solidFill>
                  <a:srgbClr val="0070C0"/>
                </a:solidFill>
                <a:latin typeface="Segoe UI" panose="020B0502040204020203" pitchFamily="34" charset="0"/>
                <a:ea typeface="Times New Roman" panose="02020603050405020304" pitchFamily="18" charset="0"/>
              </a:rPr>
              <a:t> = new </a:t>
            </a:r>
            <a:r>
              <a:rPr lang="en-US" b="1" i="1" dirty="0" err="1">
                <a:solidFill>
                  <a:srgbClr val="0070C0"/>
                </a:solidFill>
                <a:latin typeface="Segoe UI" panose="020B0502040204020203" pitchFamily="34" charset="0"/>
                <a:ea typeface="Times New Roman" panose="02020603050405020304" pitchFamily="18" charset="0"/>
              </a:rPr>
              <a:t>StringBuffer</a:t>
            </a:r>
            <a:r>
              <a:rPr lang="en-US" b="1" i="1" dirty="0">
                <a:solidFill>
                  <a:srgbClr val="0070C0"/>
                </a:solidFill>
                <a:latin typeface="Segoe UI" panose="020B0502040204020203" pitchFamily="34" charset="0"/>
                <a:ea typeface="Times New Roman" panose="02020603050405020304" pitchFamily="18" charset="0"/>
              </a:rPr>
              <a:t>();</a:t>
            </a:r>
            <a:br>
              <a:rPr lang="en-US" b="1" i="1" dirty="0">
                <a:solidFill>
                  <a:srgbClr val="0070C0"/>
                </a:solidFill>
                <a:latin typeface="Segoe UI" panose="020B0502040204020203" pitchFamily="34" charset="0"/>
                <a:ea typeface="Times New Roman" panose="02020603050405020304" pitchFamily="18" charset="0"/>
              </a:rPr>
            </a:br>
            <a:r>
              <a:rPr lang="en-US" b="1" i="1" dirty="0">
                <a:solidFill>
                  <a:srgbClr val="0070C0"/>
                </a:solidFill>
                <a:latin typeface="Segoe UI" panose="020B0502040204020203" pitchFamily="34" charset="0"/>
                <a:ea typeface="Times New Roman" panose="02020603050405020304" pitchFamily="18" charset="0"/>
              </a:rPr>
              <a:t>int </a:t>
            </a:r>
            <a:r>
              <a:rPr lang="en-US" b="1" i="1" dirty="0" err="1">
                <a:solidFill>
                  <a:srgbClr val="0070C0"/>
                </a:solidFill>
                <a:latin typeface="Segoe UI" panose="020B0502040204020203" pitchFamily="34" charset="0"/>
                <a:ea typeface="Times New Roman" panose="02020603050405020304" pitchFamily="18" charset="0"/>
              </a:rPr>
              <a:t>i</a:t>
            </a:r>
            <a:r>
              <a:rPr lang="en-US" b="1" i="1" dirty="0">
                <a:solidFill>
                  <a:srgbClr val="0070C0"/>
                </a:solidFill>
                <a:latin typeface="Segoe UI" panose="020B0502040204020203" pitchFamily="34" charset="0"/>
                <a:ea typeface="Times New Roman" panose="02020603050405020304" pitchFamily="18" charset="0"/>
              </a:rPr>
              <a:t>;</a:t>
            </a:r>
            <a:br>
              <a:rPr lang="en-US" b="1" i="1" dirty="0">
                <a:solidFill>
                  <a:srgbClr val="0070C0"/>
                </a:solidFill>
                <a:latin typeface="Segoe UI" panose="020B0502040204020203" pitchFamily="34" charset="0"/>
                <a:ea typeface="Times New Roman" panose="02020603050405020304" pitchFamily="18" charset="0"/>
              </a:rPr>
            </a:br>
            <a:r>
              <a:rPr lang="en-US" b="1" i="1" dirty="0">
                <a:solidFill>
                  <a:srgbClr val="0070C0"/>
                </a:solidFill>
                <a:latin typeface="Segoe UI" panose="020B0502040204020203" pitchFamily="34" charset="0"/>
                <a:ea typeface="Times New Roman" panose="02020603050405020304" pitchFamily="18" charset="0"/>
              </a:rPr>
              <a:t>while ((</a:t>
            </a:r>
            <a:r>
              <a:rPr lang="en-US" b="1" i="1" dirty="0" err="1">
                <a:solidFill>
                  <a:srgbClr val="0070C0"/>
                </a:solidFill>
                <a:latin typeface="Segoe UI" panose="020B0502040204020203" pitchFamily="34" charset="0"/>
                <a:ea typeface="Times New Roman" panose="02020603050405020304" pitchFamily="18" charset="0"/>
              </a:rPr>
              <a:t>i</a:t>
            </a:r>
            <a:r>
              <a:rPr lang="en-US" b="1" i="1" dirty="0">
                <a:solidFill>
                  <a:srgbClr val="0070C0"/>
                </a:solidFill>
                <a:latin typeface="Segoe UI" panose="020B0502040204020203" pitchFamily="34" charset="0"/>
                <a:ea typeface="Times New Roman" panose="02020603050405020304" pitchFamily="18" charset="0"/>
              </a:rPr>
              <a:t> = </a:t>
            </a:r>
            <a:r>
              <a:rPr lang="en-US" b="1" i="1" dirty="0" err="1">
                <a:solidFill>
                  <a:srgbClr val="0070C0"/>
                </a:solidFill>
                <a:latin typeface="Segoe UI" panose="020B0502040204020203" pitchFamily="34" charset="0"/>
                <a:ea typeface="Times New Roman" panose="02020603050405020304" pitchFamily="18" charset="0"/>
              </a:rPr>
              <a:t>fstream.read</a:t>
            </a:r>
            <a:r>
              <a:rPr lang="en-US" b="1" i="1" dirty="0">
                <a:solidFill>
                  <a:srgbClr val="0070C0"/>
                </a:solidFill>
                <a:latin typeface="Segoe UI" panose="020B0502040204020203" pitchFamily="34" charset="0"/>
                <a:ea typeface="Times New Roman" panose="02020603050405020304" pitchFamily="18" charset="0"/>
              </a:rPr>
              <a:t>())!= -1){</a:t>
            </a:r>
            <a:br>
              <a:rPr lang="en-US" b="1" i="1" dirty="0">
                <a:solidFill>
                  <a:srgbClr val="0070C0"/>
                </a:solidFill>
                <a:latin typeface="Segoe UI" panose="020B0502040204020203" pitchFamily="34" charset="0"/>
                <a:ea typeface="Times New Roman" panose="02020603050405020304" pitchFamily="18" charset="0"/>
              </a:rPr>
            </a:br>
            <a:r>
              <a:rPr lang="en-US" b="1" i="1" dirty="0">
                <a:solidFill>
                  <a:srgbClr val="0070C0"/>
                </a:solidFill>
                <a:latin typeface="Segoe UI" panose="020B0502040204020203" pitchFamily="34" charset="0"/>
                <a:ea typeface="Times New Roman" panose="02020603050405020304" pitchFamily="18" charset="0"/>
              </a:rPr>
              <a:t>    </a:t>
            </a:r>
            <a:r>
              <a:rPr lang="en-US" b="1" i="1" dirty="0" err="1">
                <a:solidFill>
                  <a:srgbClr val="0070C0"/>
                </a:solidFill>
                <a:latin typeface="Segoe UI" panose="020B0502040204020203" pitchFamily="34" charset="0"/>
                <a:ea typeface="Times New Roman" panose="02020603050405020304" pitchFamily="18" charset="0"/>
              </a:rPr>
              <a:t>sbuffer.append</a:t>
            </a:r>
            <a:r>
              <a:rPr lang="en-US" b="1" i="1" dirty="0">
                <a:solidFill>
                  <a:srgbClr val="0070C0"/>
                </a:solidFill>
                <a:latin typeface="Segoe UI" panose="020B0502040204020203" pitchFamily="34" charset="0"/>
                <a:ea typeface="Times New Roman" panose="02020603050405020304" pitchFamily="18" charset="0"/>
              </a:rPr>
              <a:t>((char)</a:t>
            </a:r>
            <a:r>
              <a:rPr lang="en-US" b="1" i="1" dirty="0" err="1">
                <a:solidFill>
                  <a:srgbClr val="0070C0"/>
                </a:solidFill>
                <a:latin typeface="Segoe UI" panose="020B0502040204020203" pitchFamily="34" charset="0"/>
                <a:ea typeface="Times New Roman" panose="02020603050405020304" pitchFamily="18" charset="0"/>
              </a:rPr>
              <a:t>i</a:t>
            </a:r>
            <a:r>
              <a:rPr lang="en-US" b="1" i="1" dirty="0">
                <a:solidFill>
                  <a:srgbClr val="0070C0"/>
                </a:solidFill>
                <a:latin typeface="Segoe UI" panose="020B0502040204020203" pitchFamily="34" charset="0"/>
                <a:ea typeface="Times New Roman" panose="02020603050405020304" pitchFamily="18" charset="0"/>
              </a:rPr>
              <a:t>);</a:t>
            </a:r>
            <a:br>
              <a:rPr lang="en-US" b="1" i="1" dirty="0">
                <a:solidFill>
                  <a:srgbClr val="0070C0"/>
                </a:solidFill>
                <a:latin typeface="Segoe UI" panose="020B0502040204020203" pitchFamily="34" charset="0"/>
                <a:ea typeface="Times New Roman" panose="02020603050405020304" pitchFamily="18" charset="0"/>
              </a:rPr>
            </a:br>
            <a:r>
              <a:rPr lang="en-US" b="1" i="1" dirty="0">
                <a:solidFill>
                  <a:srgbClr val="0070C0"/>
                </a:solidFill>
                <a:latin typeface="Segoe UI" panose="020B0502040204020203" pitchFamily="34" charset="0"/>
                <a:ea typeface="Times New Roman" panose="02020603050405020304" pitchFamily="18" charset="0"/>
              </a:rPr>
              <a:t>}</a:t>
            </a:r>
            <a:br>
              <a:rPr lang="en-US" b="1" i="1" dirty="0">
                <a:solidFill>
                  <a:srgbClr val="0070C0"/>
                </a:solidFill>
                <a:latin typeface="Segoe UI" panose="020B0502040204020203" pitchFamily="34" charset="0"/>
                <a:ea typeface="Times New Roman" panose="02020603050405020304" pitchFamily="18" charset="0"/>
              </a:rPr>
            </a:br>
            <a:r>
              <a:rPr lang="en-US" b="1" i="1" dirty="0" err="1">
                <a:solidFill>
                  <a:srgbClr val="0070C0"/>
                </a:solidFill>
                <a:latin typeface="Segoe UI" panose="020B0502040204020203" pitchFamily="34" charset="0"/>
                <a:ea typeface="Times New Roman" panose="02020603050405020304" pitchFamily="18" charset="0"/>
              </a:rPr>
              <a:t>fstream.close</a:t>
            </a:r>
            <a:r>
              <a:rPr lang="en-US" b="1" i="1" dirty="0">
                <a:solidFill>
                  <a:srgbClr val="0070C0"/>
                </a:solidFill>
                <a:latin typeface="Segoe UI" panose="020B0502040204020203" pitchFamily="34" charset="0"/>
                <a:ea typeface="Times New Roman" panose="02020603050405020304" pitchFamily="18" charset="0"/>
              </a:rPr>
              <a:t>();</a:t>
            </a:r>
            <a:endParaRPr lang="en-US" sz="2400" b="1" i="1" dirty="0">
              <a:solidFill>
                <a:srgbClr val="0070C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3222373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9363"/>
            <a:ext cx="8534400" cy="354037"/>
          </a:xfrm>
        </p:spPr>
        <p:txBody>
          <a:bodyPr>
            <a:noAutofit/>
          </a:bodyPr>
          <a:lstStyle/>
          <a:p>
            <a:r>
              <a:rPr lang="en-US" sz="2400" b="1" dirty="0"/>
              <a:t>SQLite</a:t>
            </a:r>
          </a:p>
        </p:txBody>
      </p:sp>
      <p:sp>
        <p:nvSpPr>
          <p:cNvPr id="3" name="Content Placeholder 2"/>
          <p:cNvSpPr>
            <a:spLocks noGrp="1"/>
          </p:cNvSpPr>
          <p:nvPr>
            <p:ph sz="quarter" idx="1"/>
          </p:nvPr>
        </p:nvSpPr>
        <p:spPr>
          <a:xfrm>
            <a:off x="228600" y="381000"/>
            <a:ext cx="8686800" cy="6172200"/>
          </a:xfrm>
        </p:spPr>
        <p:txBody>
          <a:bodyPr>
            <a:normAutofit lnSpcReduction="10000"/>
          </a:bodyPr>
          <a:lstStyle/>
          <a:p>
            <a:r>
              <a:rPr lang="en-US" dirty="0"/>
              <a:t>open source light weight RDBMS used to perform database operations</a:t>
            </a:r>
          </a:p>
          <a:p>
            <a:r>
              <a:rPr lang="en-US" b="1" dirty="0"/>
              <a:t>Advantage</a:t>
            </a:r>
          </a:p>
          <a:p>
            <a:pPr lvl="1"/>
            <a:r>
              <a:rPr lang="en-US" dirty="0"/>
              <a:t>Serverless which means it is simple to set up and zero configuration is required</a:t>
            </a:r>
          </a:p>
          <a:p>
            <a:pPr lvl="1"/>
            <a:r>
              <a:rPr lang="en-US" dirty="0"/>
              <a:t>File based system makes it very portable (android stores our database in a private disk space that’s associated to our application and the data is secure)</a:t>
            </a:r>
          </a:p>
          <a:p>
            <a:pPr lvl="1"/>
            <a:r>
              <a:rPr lang="en-US" dirty="0"/>
              <a:t>Great for development and testing</a:t>
            </a:r>
          </a:p>
          <a:p>
            <a:r>
              <a:rPr lang="en-US" b="1" dirty="0"/>
              <a:t>Disadvantage</a:t>
            </a:r>
          </a:p>
          <a:p>
            <a:pPr lvl="1"/>
            <a:r>
              <a:rPr lang="en-US" dirty="0"/>
              <a:t>Does not provide network access (i.e. accessing it from another machine)</a:t>
            </a:r>
          </a:p>
          <a:p>
            <a:pPr lvl="1"/>
            <a:r>
              <a:rPr lang="en-US" dirty="0"/>
              <a:t>Not built for large-scale applications</a:t>
            </a:r>
          </a:p>
          <a:p>
            <a:pPr lvl="1"/>
            <a:r>
              <a:rPr lang="en-US" dirty="0"/>
              <a:t>No user management</a:t>
            </a:r>
          </a:p>
          <a:p>
            <a:r>
              <a:rPr lang="en-US" b="1" dirty="0" err="1"/>
              <a:t>android.database.sqlite</a:t>
            </a:r>
            <a:r>
              <a:rPr lang="en-US" dirty="0"/>
              <a:t> contains all the required API’s to use SQLite database </a:t>
            </a:r>
          </a:p>
          <a:p>
            <a:pPr lvl="1"/>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xmlns="" val="3551971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457200"/>
          </a:xfrm>
        </p:spPr>
        <p:txBody>
          <a:bodyPr>
            <a:noAutofit/>
          </a:bodyPr>
          <a:lstStyle/>
          <a:p>
            <a:r>
              <a:rPr lang="en-US" sz="2000" b="1" dirty="0"/>
              <a:t>Creating Database and Table</a:t>
            </a:r>
          </a:p>
        </p:txBody>
      </p:sp>
      <p:sp>
        <p:nvSpPr>
          <p:cNvPr id="3" name="Content Placeholder 2"/>
          <p:cNvSpPr>
            <a:spLocks noGrp="1"/>
          </p:cNvSpPr>
          <p:nvPr>
            <p:ph sz="quarter" idx="1"/>
          </p:nvPr>
        </p:nvSpPr>
        <p:spPr>
          <a:xfrm>
            <a:off x="228600" y="609600"/>
            <a:ext cx="8686800" cy="5943600"/>
          </a:xfrm>
        </p:spPr>
        <p:txBody>
          <a:bodyPr>
            <a:normAutofit/>
          </a:bodyPr>
          <a:lstStyle/>
          <a:p>
            <a:r>
              <a:rPr lang="en-US" sz="2400" dirty="0"/>
              <a:t>by using </a:t>
            </a:r>
            <a:r>
              <a:rPr lang="en-US" sz="2400" b="1" dirty="0" err="1"/>
              <a:t>SQLiteOpenHelper</a:t>
            </a:r>
            <a:r>
              <a:rPr lang="en-US" sz="2400" dirty="0"/>
              <a:t> class we can easily create required database and tables for our application</a:t>
            </a:r>
          </a:p>
          <a:p>
            <a:r>
              <a:rPr lang="en-US" sz="2400" dirty="0"/>
              <a:t>To use </a:t>
            </a:r>
            <a:r>
              <a:rPr lang="en-US" sz="2400" b="1" dirty="0" err="1"/>
              <a:t>SQLiteOpenHelper</a:t>
            </a:r>
            <a:r>
              <a:rPr lang="en-US" sz="2400" dirty="0"/>
              <a:t>, override the </a:t>
            </a:r>
            <a:r>
              <a:rPr lang="en-US" sz="2400" b="1" dirty="0" err="1"/>
              <a:t>onCreate</a:t>
            </a:r>
            <a:r>
              <a:rPr lang="en-US" sz="2400" b="1" dirty="0"/>
              <a:t>()</a:t>
            </a:r>
            <a:r>
              <a:rPr lang="en-US" sz="2400" dirty="0"/>
              <a:t> and </a:t>
            </a:r>
            <a:r>
              <a:rPr lang="en-US" sz="2400" b="1" dirty="0" err="1"/>
              <a:t>onUpgrade</a:t>
            </a:r>
            <a:r>
              <a:rPr lang="en-US" sz="2400" b="1" dirty="0"/>
              <a:t>()</a:t>
            </a:r>
            <a:r>
              <a:rPr lang="en-US" sz="2400" dirty="0"/>
              <a:t> methods (See the example)</a:t>
            </a:r>
          </a:p>
          <a:p>
            <a:endParaRPr lang="en-US" dirty="0"/>
          </a:p>
          <a:p>
            <a:r>
              <a:rPr lang="en-US" dirty="0"/>
              <a:t>we can insert data into SQLite database by passing </a:t>
            </a:r>
            <a:r>
              <a:rPr lang="en-US" b="1" dirty="0" err="1"/>
              <a:t>ContentValues</a:t>
            </a:r>
            <a:r>
              <a:rPr lang="en-US" dirty="0"/>
              <a:t> to </a:t>
            </a:r>
            <a:r>
              <a:rPr lang="en-US" b="1" dirty="0"/>
              <a:t>insert()</a:t>
            </a:r>
            <a:r>
              <a:rPr lang="en-US" dirty="0"/>
              <a:t> method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Title 1">
            <a:extLst>
              <a:ext uri="{FF2B5EF4-FFF2-40B4-BE49-F238E27FC236}">
                <a16:creationId xmlns:a16="http://schemas.microsoft.com/office/drawing/2014/main" xmlns="" id="{80303F50-B040-43DF-A298-D9C6FB85B520}"/>
              </a:ext>
            </a:extLst>
          </p:cNvPr>
          <p:cNvSpPr txBox="1">
            <a:spLocks/>
          </p:cNvSpPr>
          <p:nvPr/>
        </p:nvSpPr>
        <p:spPr>
          <a:xfrm>
            <a:off x="304800" y="2362200"/>
            <a:ext cx="8534400" cy="457200"/>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000" b="1" dirty="0"/>
              <a:t>Insert data into SQLite Database</a:t>
            </a:r>
          </a:p>
        </p:txBody>
      </p:sp>
      <p:sp>
        <p:nvSpPr>
          <p:cNvPr id="5" name="Rectangle 4">
            <a:extLst>
              <a:ext uri="{FF2B5EF4-FFF2-40B4-BE49-F238E27FC236}">
                <a16:creationId xmlns:a16="http://schemas.microsoft.com/office/drawing/2014/main" xmlns="" id="{18645532-561A-4AD8-95BA-2F98B7F370AC}"/>
              </a:ext>
            </a:extLst>
          </p:cNvPr>
          <p:cNvSpPr/>
          <p:nvPr/>
        </p:nvSpPr>
        <p:spPr>
          <a:xfrm>
            <a:off x="381000" y="3505200"/>
            <a:ext cx="8458200" cy="3151504"/>
          </a:xfrm>
          <a:prstGeom prst="rect">
            <a:avLst/>
          </a:prstGeom>
        </p:spPr>
        <p:txBody>
          <a:bodyPr wrap="square">
            <a:spAutoFit/>
          </a:bodyPr>
          <a:lstStyle/>
          <a:p>
            <a:pPr latinLnBrk="1">
              <a:lnSpc>
                <a:spcPct val="140000"/>
              </a:lnSpc>
              <a:spcAft>
                <a:spcPts val="750"/>
              </a:spcAft>
            </a:pPr>
            <a:r>
              <a:rPr lang="en-US" dirty="0">
                <a:solidFill>
                  <a:srgbClr val="008000"/>
                </a:solidFill>
                <a:latin typeface="Segoe UI" panose="020B0502040204020203" pitchFamily="34" charset="0"/>
                <a:ea typeface="Calibri" panose="020F0502020204030204" pitchFamily="34" charset="0"/>
                <a:cs typeface="Times New Roman" panose="02020603050405020304" pitchFamily="18" charset="0"/>
              </a:rPr>
              <a:t>//Get the Data Repository in write mode</a:t>
            </a:r>
            <a:br>
              <a:rPr lang="en-US" dirty="0">
                <a:solidFill>
                  <a:srgbClr val="008000"/>
                </a:solidFill>
                <a:latin typeface="Segoe UI" panose="020B0502040204020203" pitchFamily="34" charset="0"/>
                <a:ea typeface="Calibri" panose="020F0502020204030204" pitchFamily="34" charset="0"/>
                <a:cs typeface="Times New Roman" panose="02020603050405020304" pitchFamily="18" charset="0"/>
              </a:rPr>
            </a:b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SQLiteDatabase</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db</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 </a:t>
            </a:r>
            <a:r>
              <a:rPr lang="en-US" dirty="0" err="1">
                <a:solidFill>
                  <a:srgbClr val="000080"/>
                </a:solidFill>
                <a:latin typeface="Segoe UI" panose="020B0502040204020203" pitchFamily="34" charset="0"/>
                <a:ea typeface="Calibri" panose="020F0502020204030204" pitchFamily="34" charset="0"/>
                <a:cs typeface="Times New Roman" panose="02020603050405020304" pitchFamily="18" charset="0"/>
              </a:rPr>
              <a:t>this</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.getWritableDatabase</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b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br>
            <a:r>
              <a:rPr lang="en-US" dirty="0">
                <a:solidFill>
                  <a:srgbClr val="008000"/>
                </a:solidFill>
                <a:latin typeface="Segoe UI" panose="020B0502040204020203" pitchFamily="34" charset="0"/>
                <a:ea typeface="Calibri" panose="020F0502020204030204" pitchFamily="34" charset="0"/>
                <a:cs typeface="Times New Roman" panose="02020603050405020304" pitchFamily="18" charset="0"/>
              </a:rPr>
              <a:t>//Create a new map of values, where column names are the keys</a:t>
            </a:r>
            <a:br>
              <a:rPr lang="en-US" dirty="0">
                <a:solidFill>
                  <a:srgbClr val="008000"/>
                </a:solidFill>
                <a:latin typeface="Segoe UI" panose="020B0502040204020203" pitchFamily="34" charset="0"/>
                <a:ea typeface="Calibri" panose="020F0502020204030204" pitchFamily="34" charset="0"/>
                <a:cs typeface="Times New Roman" panose="02020603050405020304" pitchFamily="18" charset="0"/>
              </a:rPr>
            </a:b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ContentValues</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cValues</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 </a:t>
            </a:r>
            <a:r>
              <a:rPr lang="en-US" dirty="0">
                <a:solidFill>
                  <a:srgbClr val="000080"/>
                </a:solidFill>
                <a:latin typeface="Segoe UI" panose="020B0502040204020203" pitchFamily="34" charset="0"/>
                <a:ea typeface="Calibri" panose="020F0502020204030204" pitchFamily="34" charset="0"/>
                <a:cs typeface="Times New Roman" panose="02020603050405020304" pitchFamily="18" charset="0"/>
              </a:rPr>
              <a:t>new </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ContentValues</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b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b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cValues.put</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r>
              <a:rPr lang="en-US" dirty="0">
                <a:solidFill>
                  <a:srgbClr val="660E7A"/>
                </a:solidFill>
                <a:latin typeface="Segoe UI" panose="020B0502040204020203" pitchFamily="34" charset="0"/>
                <a:ea typeface="Calibri" panose="020F0502020204030204" pitchFamily="34" charset="0"/>
                <a:cs typeface="Times New Roman" panose="02020603050405020304" pitchFamily="18" charset="0"/>
              </a:rPr>
              <a:t>COLUMN_NAME</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name);</a:t>
            </a:r>
            <a:b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b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cValues.put</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r>
              <a:rPr lang="en-US" dirty="0">
                <a:solidFill>
                  <a:srgbClr val="660E7A"/>
                </a:solidFill>
                <a:latin typeface="Segoe UI" panose="020B0502040204020203" pitchFamily="34" charset="0"/>
                <a:ea typeface="Calibri" panose="020F0502020204030204" pitchFamily="34" charset="0"/>
                <a:cs typeface="Times New Roman" panose="02020603050405020304" pitchFamily="18" charset="0"/>
              </a:rPr>
              <a:t>COLUMN_EMAIL</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email);</a:t>
            </a:r>
            <a:b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br>
            <a:r>
              <a:rPr lang="en-US" dirty="0">
                <a:solidFill>
                  <a:srgbClr val="008000"/>
                </a:solidFill>
                <a:latin typeface="Segoe UI" panose="020B0502040204020203" pitchFamily="34" charset="0"/>
                <a:ea typeface="Calibri" panose="020F0502020204030204" pitchFamily="34" charset="0"/>
                <a:cs typeface="Times New Roman" panose="02020603050405020304" pitchFamily="18" charset="0"/>
              </a:rPr>
              <a:t>// Insert the new row, returning the primary key value of the new row</a:t>
            </a:r>
            <a:br>
              <a:rPr lang="en-US" dirty="0">
                <a:solidFill>
                  <a:srgbClr val="008000"/>
                </a:solidFill>
                <a:latin typeface="Segoe UI" panose="020B0502040204020203" pitchFamily="34" charset="0"/>
                <a:ea typeface="Calibri" panose="020F0502020204030204" pitchFamily="34" charset="0"/>
                <a:cs typeface="Times New Roman" panose="02020603050405020304" pitchFamily="18" charset="0"/>
              </a:rPr>
            </a:br>
            <a:r>
              <a:rPr lang="en-US" dirty="0">
                <a:solidFill>
                  <a:srgbClr val="000080"/>
                </a:solidFill>
                <a:latin typeface="Segoe UI" panose="020B0502040204020203" pitchFamily="34" charset="0"/>
                <a:ea typeface="Calibri" panose="020F0502020204030204" pitchFamily="34" charset="0"/>
                <a:cs typeface="Times New Roman" panose="02020603050405020304" pitchFamily="18" charset="0"/>
              </a:rPr>
              <a:t>long </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newRowId</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 </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db.insert</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r>
              <a:rPr lang="en-US" dirty="0" err="1">
                <a:solidFill>
                  <a:srgbClr val="660E7A"/>
                </a:solidFill>
                <a:latin typeface="Segoe UI" panose="020B0502040204020203" pitchFamily="34" charset="0"/>
                <a:ea typeface="Calibri" panose="020F0502020204030204" pitchFamily="34" charset="0"/>
                <a:cs typeface="Times New Roman" panose="02020603050405020304" pitchFamily="18" charset="0"/>
              </a:rPr>
              <a:t>TABLE_Users</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a:t>
            </a:r>
            <a:r>
              <a:rPr lang="en-US" dirty="0" err="1">
                <a:solidFill>
                  <a:srgbClr val="000080"/>
                </a:solidFill>
                <a:latin typeface="Segoe UI" panose="020B0502040204020203" pitchFamily="34" charset="0"/>
                <a:ea typeface="Calibri" panose="020F0502020204030204" pitchFamily="34" charset="0"/>
                <a:cs typeface="Times New Roman" panose="02020603050405020304" pitchFamily="18" charset="0"/>
              </a:rPr>
              <a:t>null</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cValues</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711171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457200"/>
          </a:xfrm>
        </p:spPr>
        <p:txBody>
          <a:bodyPr>
            <a:noAutofit/>
          </a:bodyPr>
          <a:lstStyle/>
          <a:p>
            <a:r>
              <a:rPr lang="en-US" sz="2000" b="1" dirty="0"/>
              <a:t>Retrieving data from SQLite Database</a:t>
            </a:r>
          </a:p>
        </p:txBody>
      </p:sp>
      <p:sp>
        <p:nvSpPr>
          <p:cNvPr id="3" name="Content Placeholder 2"/>
          <p:cNvSpPr>
            <a:spLocks noGrp="1"/>
          </p:cNvSpPr>
          <p:nvPr>
            <p:ph sz="quarter" idx="1"/>
          </p:nvPr>
        </p:nvSpPr>
        <p:spPr>
          <a:xfrm>
            <a:off x="228600" y="533400"/>
            <a:ext cx="8686800" cy="6172200"/>
          </a:xfrm>
        </p:spPr>
        <p:txBody>
          <a:bodyPr>
            <a:normAutofit/>
          </a:bodyPr>
          <a:lstStyle/>
          <a:p>
            <a:r>
              <a:rPr lang="en-US" dirty="0"/>
              <a:t>we can read the data from SQLite database using </a:t>
            </a:r>
            <a:r>
              <a:rPr lang="en-US" b="1" dirty="0"/>
              <a:t>query()</a:t>
            </a:r>
            <a:r>
              <a:rPr lang="en-US" dirty="0"/>
              <a:t> method</a:t>
            </a:r>
          </a:p>
          <a:p>
            <a:endParaRPr lang="en-US" dirty="0"/>
          </a:p>
          <a:p>
            <a:endParaRPr lang="en-US" dirty="0"/>
          </a:p>
          <a:p>
            <a:endParaRPr lang="en-US" dirty="0"/>
          </a:p>
          <a:p>
            <a:endParaRPr lang="en-US" dirty="0"/>
          </a:p>
          <a:p>
            <a:endParaRPr lang="en-US" dirty="0"/>
          </a:p>
          <a:p>
            <a:r>
              <a:rPr lang="en-US" dirty="0"/>
              <a:t>we can update the data in SQLite database using </a:t>
            </a:r>
            <a:r>
              <a:rPr lang="en-US" b="1" dirty="0"/>
              <a:t>update()</a:t>
            </a:r>
            <a:r>
              <a:rPr lang="en-US" dirty="0"/>
              <a:t> method in android applications</a:t>
            </a:r>
          </a:p>
          <a:p>
            <a:endParaRPr lang="en-US" dirty="0"/>
          </a:p>
          <a:p>
            <a:endParaRPr lang="en-US" dirty="0"/>
          </a:p>
          <a:p>
            <a:endParaRPr lang="en-US" dirty="0"/>
          </a:p>
        </p:txBody>
      </p:sp>
      <p:sp>
        <p:nvSpPr>
          <p:cNvPr id="4" name="Title 1">
            <a:extLst>
              <a:ext uri="{FF2B5EF4-FFF2-40B4-BE49-F238E27FC236}">
                <a16:creationId xmlns:a16="http://schemas.microsoft.com/office/drawing/2014/main" xmlns="" id="{80303F50-B040-43DF-A298-D9C6FB85B520}"/>
              </a:ext>
            </a:extLst>
          </p:cNvPr>
          <p:cNvSpPr txBox="1">
            <a:spLocks/>
          </p:cNvSpPr>
          <p:nvPr/>
        </p:nvSpPr>
        <p:spPr>
          <a:xfrm>
            <a:off x="304800" y="3023789"/>
            <a:ext cx="8534400" cy="457200"/>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000" b="1" dirty="0"/>
              <a:t>Update data from SQLite Database</a:t>
            </a:r>
          </a:p>
        </p:txBody>
      </p:sp>
      <p:sp>
        <p:nvSpPr>
          <p:cNvPr id="6" name="Rectangle 5">
            <a:extLst>
              <a:ext uri="{FF2B5EF4-FFF2-40B4-BE49-F238E27FC236}">
                <a16:creationId xmlns:a16="http://schemas.microsoft.com/office/drawing/2014/main" xmlns="" id="{196E804A-FCF5-48DE-981C-F87F82DE82B0}"/>
              </a:ext>
            </a:extLst>
          </p:cNvPr>
          <p:cNvSpPr/>
          <p:nvPr/>
        </p:nvSpPr>
        <p:spPr>
          <a:xfrm>
            <a:off x="431995" y="1036320"/>
            <a:ext cx="8407205" cy="2129365"/>
          </a:xfrm>
          <a:prstGeom prst="rect">
            <a:avLst/>
          </a:prstGeom>
        </p:spPr>
        <p:txBody>
          <a:bodyPr wrap="square">
            <a:spAutoFit/>
          </a:bodyPr>
          <a:lstStyle/>
          <a:p>
            <a:pPr latinLnBrk="1">
              <a:lnSpc>
                <a:spcPct val="140000"/>
              </a:lnSpc>
              <a:spcAft>
                <a:spcPts val="750"/>
              </a:spcAft>
            </a:pPr>
            <a:r>
              <a:rPr lang="en-US" dirty="0">
                <a:solidFill>
                  <a:srgbClr val="008000"/>
                </a:solidFill>
                <a:latin typeface="Segoe UI" panose="020B0502040204020203" pitchFamily="34" charset="0"/>
                <a:ea typeface="Calibri" panose="020F0502020204030204" pitchFamily="34" charset="0"/>
                <a:cs typeface="Times New Roman" panose="02020603050405020304" pitchFamily="18" charset="0"/>
              </a:rPr>
              <a:t>//Get the Data Repository in write mode</a:t>
            </a:r>
            <a:br>
              <a:rPr lang="en-US" dirty="0">
                <a:solidFill>
                  <a:srgbClr val="008000"/>
                </a:solidFill>
                <a:latin typeface="Segoe UI" panose="020B0502040204020203" pitchFamily="34" charset="0"/>
                <a:ea typeface="Calibri" panose="020F0502020204030204" pitchFamily="34" charset="0"/>
                <a:cs typeface="Times New Roman" panose="02020603050405020304" pitchFamily="18" charset="0"/>
              </a:rPr>
            </a:b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SQLiteDatabase</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db</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 </a:t>
            </a:r>
            <a:r>
              <a:rPr lang="en-US" dirty="0" err="1">
                <a:solidFill>
                  <a:srgbClr val="000080"/>
                </a:solidFill>
                <a:latin typeface="Segoe UI" panose="020B0502040204020203" pitchFamily="34" charset="0"/>
                <a:ea typeface="Calibri" panose="020F0502020204030204" pitchFamily="34" charset="0"/>
                <a:cs typeface="Times New Roman" panose="02020603050405020304" pitchFamily="18" charset="0"/>
              </a:rPr>
              <a:t>this</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.getWritableDatabase</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b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b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Cursor </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cursor</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 </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db.query</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r>
              <a:rPr lang="en-US" dirty="0" err="1">
                <a:solidFill>
                  <a:srgbClr val="660E7A"/>
                </a:solidFill>
                <a:latin typeface="Segoe UI" panose="020B0502040204020203" pitchFamily="34" charset="0"/>
                <a:ea typeface="Calibri" panose="020F0502020204030204" pitchFamily="34" charset="0"/>
                <a:cs typeface="Times New Roman" panose="02020603050405020304" pitchFamily="18" charset="0"/>
              </a:rPr>
              <a:t>TABLE_Users</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dirty="0">
                <a:solidFill>
                  <a:srgbClr val="000080"/>
                </a:solidFill>
                <a:latin typeface="Segoe UI" panose="020B0502040204020203" pitchFamily="34" charset="0"/>
                <a:ea typeface="Calibri" panose="020F0502020204030204" pitchFamily="34" charset="0"/>
                <a:cs typeface="Times New Roman" panose="02020603050405020304" pitchFamily="18" charset="0"/>
              </a:rPr>
              <a:t>new </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String[]{</a:t>
            </a:r>
            <a:r>
              <a:rPr lang="en-US" dirty="0">
                <a:solidFill>
                  <a:srgbClr val="660E7A"/>
                </a:solidFill>
                <a:latin typeface="Segoe UI" panose="020B0502040204020203" pitchFamily="34" charset="0"/>
                <a:ea typeface="Calibri" panose="020F0502020204030204" pitchFamily="34" charset="0"/>
                <a:cs typeface="Times New Roman" panose="02020603050405020304" pitchFamily="18" charset="0"/>
              </a:rPr>
              <a:t>COLUMN_NAME</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dirty="0">
                <a:solidFill>
                  <a:srgbClr val="660E7A"/>
                </a:solidFill>
                <a:latin typeface="Segoe UI" panose="020B0502040204020203" pitchFamily="34" charset="0"/>
                <a:ea typeface="Calibri" panose="020F0502020204030204" pitchFamily="34" charset="0"/>
                <a:cs typeface="Times New Roman" panose="02020603050405020304" pitchFamily="18" charset="0"/>
              </a:rPr>
              <a:t>COLUMN_EMAIL</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dirty="0">
                <a:solidFill>
                  <a:srgbClr val="660E7A"/>
                </a:solidFill>
                <a:latin typeface="Segoe UI" panose="020B0502040204020203" pitchFamily="34" charset="0"/>
                <a:ea typeface="Calibri" panose="020F0502020204030204" pitchFamily="34" charset="0"/>
                <a:cs typeface="Times New Roman" panose="02020603050405020304" pitchFamily="18" charset="0"/>
              </a:rPr>
              <a:t>COLUMN_EMAIL</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dirty="0">
                <a:solidFill>
                  <a:srgbClr val="A31515"/>
                </a:solidFill>
                <a:latin typeface="Segoe UI" panose="020B0502040204020203" pitchFamily="34" charset="0"/>
                <a:ea typeface="Calibri" panose="020F0502020204030204" pitchFamily="34" charset="0"/>
                <a:cs typeface="Times New Roman" panose="02020603050405020304" pitchFamily="18" charset="0"/>
              </a:rPr>
              <a:t>"=?"</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r>
              <a:rPr lang="en-US" dirty="0">
                <a:solidFill>
                  <a:srgbClr val="000080"/>
                </a:solidFill>
                <a:latin typeface="Segoe UI" panose="020B0502040204020203" pitchFamily="34" charset="0"/>
                <a:ea typeface="Calibri" panose="020F0502020204030204" pitchFamily="34" charset="0"/>
                <a:cs typeface="Times New Roman" panose="02020603050405020304" pitchFamily="18" charset="0"/>
              </a:rPr>
              <a:t>new </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String[]{</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String.valueOf</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userid</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r>
              <a:rPr lang="en-US" dirty="0" err="1">
                <a:solidFill>
                  <a:srgbClr val="000080"/>
                </a:solidFill>
                <a:latin typeface="Segoe UI" panose="020B0502040204020203" pitchFamily="34" charset="0"/>
                <a:ea typeface="Calibri" panose="020F0502020204030204" pitchFamily="34" charset="0"/>
                <a:cs typeface="Times New Roman" panose="02020603050405020304" pitchFamily="18" charset="0"/>
              </a:rPr>
              <a:t>null</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a:t>
            </a:r>
            <a:r>
              <a:rPr lang="en-US" dirty="0" err="1">
                <a:solidFill>
                  <a:srgbClr val="000080"/>
                </a:solidFill>
                <a:latin typeface="Segoe UI" panose="020B0502040204020203" pitchFamily="34" charset="0"/>
                <a:ea typeface="Calibri" panose="020F0502020204030204" pitchFamily="34" charset="0"/>
                <a:cs typeface="Times New Roman" panose="02020603050405020304" pitchFamily="18" charset="0"/>
              </a:rPr>
              <a:t>null</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dirty="0">
                <a:solidFill>
                  <a:srgbClr val="000080"/>
                </a:solidFill>
                <a:latin typeface="Segoe UI" panose="020B0502040204020203" pitchFamily="34" charset="0"/>
                <a:ea typeface="Calibri" panose="020F0502020204030204" pitchFamily="34" charset="0"/>
                <a:cs typeface="Times New Roman" panose="02020603050405020304" pitchFamily="18" charset="0"/>
              </a:rPr>
              <a:t>null</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p>
          <a:p>
            <a:pPr latinLnBrk="1">
              <a:lnSpc>
                <a:spcPct val="140000"/>
              </a:lnSpc>
              <a:spcAft>
                <a:spcPts val="750"/>
              </a:spcAft>
            </a:pPr>
            <a:r>
              <a:rPr lang="en-US" sz="16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a:t>
            </a:r>
            <a:r>
              <a:rPr lang="en-US" sz="1600" dirty="0" err="1">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tblName</a:t>
            </a:r>
            <a:r>
              <a:rPr lang="en-US" sz="16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 columns, selection, </a:t>
            </a:r>
            <a:r>
              <a:rPr lang="en-US" sz="1600" dirty="0" err="1">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selectionargs</a:t>
            </a:r>
            <a:r>
              <a:rPr lang="en-US" sz="16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 </a:t>
            </a:r>
            <a:r>
              <a:rPr lang="en-US" sz="1600" dirty="0" err="1">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groupBy</a:t>
            </a:r>
            <a:r>
              <a:rPr lang="en-US" sz="1600" dirty="0">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 having, </a:t>
            </a:r>
            <a:r>
              <a:rPr lang="en-US" sz="1600" dirty="0" err="1">
                <a:solidFill>
                  <a:srgbClr val="333333"/>
                </a:solidFill>
                <a:effectLst/>
                <a:latin typeface="Segoe UI" panose="020B0502040204020203" pitchFamily="34" charset="0"/>
                <a:ea typeface="Calibri" panose="020F0502020204030204" pitchFamily="34" charset="0"/>
                <a:cs typeface="Times New Roman" panose="02020603050405020304" pitchFamily="18" charset="0"/>
              </a:rPr>
              <a:t>OrderBy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xmlns="" id="{AE205DA3-0D24-43F6-964F-FF98AC03B64C}"/>
              </a:ext>
            </a:extLst>
          </p:cNvPr>
          <p:cNvSpPr/>
          <p:nvPr/>
        </p:nvSpPr>
        <p:spPr>
          <a:xfrm>
            <a:off x="381001" y="4253493"/>
            <a:ext cx="8458199" cy="2375907"/>
          </a:xfrm>
          <a:prstGeom prst="rect">
            <a:avLst/>
          </a:prstGeom>
        </p:spPr>
        <p:txBody>
          <a:bodyPr wrap="square">
            <a:spAutoFit/>
          </a:bodyPr>
          <a:lstStyle/>
          <a:p>
            <a:pPr latinLnBrk="1">
              <a:lnSpc>
                <a:spcPct val="140000"/>
              </a:lnSpc>
              <a:spcAft>
                <a:spcPts val="750"/>
              </a:spcAft>
            </a:pPr>
            <a:r>
              <a:rPr lang="en-US" dirty="0">
                <a:solidFill>
                  <a:srgbClr val="008000"/>
                </a:solidFill>
                <a:latin typeface="Segoe UI" panose="020B0502040204020203" pitchFamily="34" charset="0"/>
                <a:ea typeface="Calibri" panose="020F0502020204030204" pitchFamily="34" charset="0"/>
                <a:cs typeface="Times New Roman" panose="02020603050405020304" pitchFamily="18" charset="0"/>
              </a:rPr>
              <a:t>//Get the Data Repository in write mode</a:t>
            </a:r>
            <a:br>
              <a:rPr lang="en-US" dirty="0">
                <a:solidFill>
                  <a:srgbClr val="008000"/>
                </a:solidFill>
                <a:latin typeface="Segoe UI" panose="020B0502040204020203" pitchFamily="34" charset="0"/>
                <a:ea typeface="Calibri" panose="020F0502020204030204" pitchFamily="34" charset="0"/>
                <a:cs typeface="Times New Roman" panose="02020603050405020304" pitchFamily="18" charset="0"/>
              </a:rPr>
            </a:b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SQLiteDatabase</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db</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 </a:t>
            </a:r>
            <a:r>
              <a:rPr lang="en-US" dirty="0" err="1">
                <a:solidFill>
                  <a:srgbClr val="000080"/>
                </a:solidFill>
                <a:latin typeface="Segoe UI" panose="020B0502040204020203" pitchFamily="34" charset="0"/>
                <a:ea typeface="Calibri" panose="020F0502020204030204" pitchFamily="34" charset="0"/>
                <a:cs typeface="Times New Roman" panose="02020603050405020304" pitchFamily="18" charset="0"/>
              </a:rPr>
              <a:t>this</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.getWritableDatabase</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b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b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ContentValues</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cVals</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 </a:t>
            </a:r>
            <a:r>
              <a:rPr lang="en-US" dirty="0">
                <a:solidFill>
                  <a:srgbClr val="000080"/>
                </a:solidFill>
                <a:latin typeface="Segoe UI" panose="020B0502040204020203" pitchFamily="34" charset="0"/>
                <a:ea typeface="Calibri" panose="020F0502020204030204" pitchFamily="34" charset="0"/>
                <a:cs typeface="Times New Roman" panose="02020603050405020304" pitchFamily="18" charset="0"/>
              </a:rPr>
              <a:t>new </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ContentValues</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b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b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cVals.put</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r>
              <a:rPr lang="en-US" dirty="0">
                <a:solidFill>
                  <a:srgbClr val="660E7A"/>
                </a:solidFill>
                <a:latin typeface="Segoe UI" panose="020B0502040204020203" pitchFamily="34" charset="0"/>
                <a:ea typeface="Calibri" panose="020F0502020204030204" pitchFamily="34" charset="0"/>
                <a:cs typeface="Times New Roman" panose="02020603050405020304" pitchFamily="18" charset="0"/>
              </a:rPr>
              <a:t>COLUMN_NAME</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name);</a:t>
            </a:r>
            <a:b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br>
            <a:r>
              <a:rPr lang="en-US" dirty="0">
                <a:solidFill>
                  <a:srgbClr val="000080"/>
                </a:solidFill>
                <a:latin typeface="Segoe UI" panose="020B0502040204020203" pitchFamily="34" charset="0"/>
                <a:ea typeface="Calibri" panose="020F0502020204030204" pitchFamily="34" charset="0"/>
                <a:cs typeface="Times New Roman" panose="02020603050405020304" pitchFamily="18" charset="0"/>
              </a:rPr>
              <a:t>int </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count = </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db.update</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r>
              <a:rPr lang="en-US" dirty="0" err="1">
                <a:solidFill>
                  <a:srgbClr val="660E7A"/>
                </a:solidFill>
                <a:latin typeface="Segoe UI" panose="020B0502040204020203" pitchFamily="34" charset="0"/>
                <a:ea typeface="Calibri" panose="020F0502020204030204" pitchFamily="34" charset="0"/>
                <a:cs typeface="Times New Roman" panose="02020603050405020304" pitchFamily="18" charset="0"/>
              </a:rPr>
              <a:t>TABLE_Users</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cVals</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dirty="0">
                <a:solidFill>
                  <a:srgbClr val="660E7A"/>
                </a:solidFill>
                <a:latin typeface="Segoe UI" panose="020B0502040204020203" pitchFamily="34" charset="0"/>
                <a:ea typeface="Calibri" panose="020F0502020204030204" pitchFamily="34" charset="0"/>
                <a:cs typeface="Times New Roman" panose="02020603050405020304" pitchFamily="18" charset="0"/>
              </a:rPr>
              <a:t>COLUMN_EMAIL</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r>
              <a:rPr lang="en-US" dirty="0">
                <a:solidFill>
                  <a:srgbClr val="A31515"/>
                </a:solidFill>
                <a:latin typeface="Segoe UI" panose="020B0502040204020203" pitchFamily="34" charset="0"/>
                <a:ea typeface="Calibri" panose="020F0502020204030204" pitchFamily="34" charset="0"/>
                <a:cs typeface="Times New Roman" panose="02020603050405020304" pitchFamily="18" charset="0"/>
              </a:rPr>
              <a:t>" = ?"</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r>
              <a:rPr lang="en-US" dirty="0">
                <a:solidFill>
                  <a:srgbClr val="000080"/>
                </a:solidFill>
                <a:latin typeface="Segoe UI" panose="020B0502040204020203" pitchFamily="34" charset="0"/>
                <a:ea typeface="Calibri" panose="020F0502020204030204" pitchFamily="34" charset="0"/>
                <a:cs typeface="Times New Roman" panose="02020603050405020304" pitchFamily="18" charset="0"/>
              </a:rPr>
              <a:t>new </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String[]{</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String.valueOf</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(id)});</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220486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457200"/>
          </a:xfrm>
        </p:spPr>
        <p:txBody>
          <a:bodyPr>
            <a:noAutofit/>
          </a:bodyPr>
          <a:lstStyle/>
          <a:p>
            <a:r>
              <a:rPr lang="en-US" sz="2000" b="1" dirty="0"/>
              <a:t>Deleting data from SQLite Database</a:t>
            </a:r>
          </a:p>
        </p:txBody>
      </p:sp>
      <p:sp>
        <p:nvSpPr>
          <p:cNvPr id="3" name="Content Placeholder 2"/>
          <p:cNvSpPr>
            <a:spLocks noGrp="1"/>
          </p:cNvSpPr>
          <p:nvPr>
            <p:ph sz="quarter" idx="1"/>
          </p:nvPr>
        </p:nvSpPr>
        <p:spPr>
          <a:xfrm>
            <a:off x="228600" y="609600"/>
            <a:ext cx="8686800" cy="5943600"/>
          </a:xfrm>
        </p:spPr>
        <p:txBody>
          <a:bodyPr>
            <a:normAutofit/>
          </a:bodyPr>
          <a:lstStyle/>
          <a:p>
            <a:r>
              <a:rPr lang="en-US" dirty="0"/>
              <a:t>we can delete data from SQLite database using </a:t>
            </a:r>
            <a:r>
              <a:rPr lang="en-US" b="1" dirty="0"/>
              <a:t>delete()</a:t>
            </a:r>
            <a:r>
              <a:rPr lang="en-US" dirty="0"/>
              <a:t> method</a:t>
            </a:r>
          </a:p>
          <a:p>
            <a:endParaRPr lang="en-US" dirty="0"/>
          </a:p>
          <a:p>
            <a:endParaRPr lang="en-US" dirty="0"/>
          </a:p>
          <a:p>
            <a:endParaRPr lang="en-US" dirty="0"/>
          </a:p>
          <a:p>
            <a:endParaRPr lang="en-US" dirty="0"/>
          </a:p>
          <a:p>
            <a:endParaRPr lang="en-US" dirty="0"/>
          </a:p>
        </p:txBody>
      </p:sp>
      <p:sp>
        <p:nvSpPr>
          <p:cNvPr id="5" name="Rectangle 4">
            <a:extLst>
              <a:ext uri="{FF2B5EF4-FFF2-40B4-BE49-F238E27FC236}">
                <a16:creationId xmlns:a16="http://schemas.microsoft.com/office/drawing/2014/main" xmlns="" id="{4DF50AFA-9D43-4918-9C4C-E86141EB4EE6}"/>
              </a:ext>
            </a:extLst>
          </p:cNvPr>
          <p:cNvSpPr/>
          <p:nvPr/>
        </p:nvSpPr>
        <p:spPr>
          <a:xfrm>
            <a:off x="228600" y="1219200"/>
            <a:ext cx="8686800" cy="1212511"/>
          </a:xfrm>
          <a:prstGeom prst="rect">
            <a:avLst/>
          </a:prstGeom>
        </p:spPr>
        <p:txBody>
          <a:bodyPr wrap="square">
            <a:spAutoFit/>
          </a:bodyPr>
          <a:lstStyle/>
          <a:p>
            <a:pPr latinLnBrk="1">
              <a:lnSpc>
                <a:spcPct val="140000"/>
              </a:lnSpc>
              <a:spcAft>
                <a:spcPts val="750"/>
              </a:spcAft>
            </a:pPr>
            <a:r>
              <a:rPr lang="en-US" dirty="0">
                <a:solidFill>
                  <a:srgbClr val="008000"/>
                </a:solidFill>
                <a:latin typeface="Segoe UI" panose="020B0502040204020203" pitchFamily="34" charset="0"/>
                <a:ea typeface="Calibri" panose="020F0502020204030204" pitchFamily="34" charset="0"/>
                <a:cs typeface="Times New Roman" panose="02020603050405020304" pitchFamily="18" charset="0"/>
              </a:rPr>
              <a:t>//Get the Data Repository in write mode</a:t>
            </a:r>
            <a:br>
              <a:rPr lang="en-US" dirty="0">
                <a:solidFill>
                  <a:srgbClr val="008000"/>
                </a:solidFill>
                <a:latin typeface="Segoe UI" panose="020B0502040204020203" pitchFamily="34" charset="0"/>
                <a:ea typeface="Calibri" panose="020F0502020204030204" pitchFamily="34" charset="0"/>
                <a:cs typeface="Times New Roman" panose="02020603050405020304" pitchFamily="18" charset="0"/>
              </a:rPr>
            </a:b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SQLiteDatabase</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db</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 </a:t>
            </a:r>
            <a:r>
              <a:rPr lang="en-US" dirty="0" err="1">
                <a:solidFill>
                  <a:srgbClr val="000080"/>
                </a:solidFill>
                <a:latin typeface="Segoe UI" panose="020B0502040204020203" pitchFamily="34" charset="0"/>
                <a:ea typeface="Calibri" panose="020F0502020204030204" pitchFamily="34" charset="0"/>
                <a:cs typeface="Times New Roman" panose="02020603050405020304" pitchFamily="18" charset="0"/>
              </a:rPr>
              <a:t>this</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.getWritableDatabase</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b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b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db.delete</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r>
              <a:rPr lang="en-US" dirty="0" err="1">
                <a:solidFill>
                  <a:srgbClr val="660E7A"/>
                </a:solidFill>
                <a:latin typeface="Segoe UI" panose="020B0502040204020203" pitchFamily="34" charset="0"/>
                <a:ea typeface="Calibri" panose="020F0502020204030204" pitchFamily="34" charset="0"/>
                <a:cs typeface="Times New Roman" panose="02020603050405020304" pitchFamily="18" charset="0"/>
              </a:rPr>
              <a:t>TABLE_Users</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 </a:t>
            </a:r>
            <a:r>
              <a:rPr lang="en-US" dirty="0">
                <a:solidFill>
                  <a:srgbClr val="660E7A"/>
                </a:solidFill>
                <a:latin typeface="Segoe UI" panose="020B0502040204020203" pitchFamily="34" charset="0"/>
                <a:ea typeface="Calibri" panose="020F0502020204030204" pitchFamily="34" charset="0"/>
                <a:cs typeface="Times New Roman" panose="02020603050405020304" pitchFamily="18" charset="0"/>
              </a:rPr>
              <a:t>COLUMN_EMAIL</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r>
              <a:rPr lang="en-US" dirty="0">
                <a:solidFill>
                  <a:srgbClr val="A31515"/>
                </a:solidFill>
                <a:latin typeface="Segoe UI" panose="020B0502040204020203" pitchFamily="34" charset="0"/>
                <a:ea typeface="Calibri" panose="020F0502020204030204" pitchFamily="34" charset="0"/>
                <a:cs typeface="Times New Roman" panose="02020603050405020304" pitchFamily="18" charset="0"/>
              </a:rPr>
              <a:t>" = ?"</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r>
              <a:rPr lang="en-US" dirty="0">
                <a:solidFill>
                  <a:srgbClr val="000080"/>
                </a:solidFill>
                <a:latin typeface="Segoe UI" panose="020B0502040204020203" pitchFamily="34" charset="0"/>
                <a:ea typeface="Calibri" panose="020F0502020204030204" pitchFamily="34" charset="0"/>
                <a:cs typeface="Times New Roman" panose="02020603050405020304" pitchFamily="18" charset="0"/>
              </a:rPr>
              <a:t>new </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String[]{</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String.valueOf</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r>
              <a:rPr lang="en-US" dirty="0" err="1">
                <a:solidFill>
                  <a:srgbClr val="333333"/>
                </a:solidFill>
                <a:latin typeface="Segoe UI" panose="020B0502040204020203" pitchFamily="34" charset="0"/>
                <a:ea typeface="Calibri" panose="020F0502020204030204" pitchFamily="34" charset="0"/>
                <a:cs typeface="Times New Roman" panose="02020603050405020304" pitchFamily="18" charset="0"/>
              </a:rPr>
              <a:t>userid</a:t>
            </a:r>
            <a:r>
              <a:rPr lang="en-US" dirty="0">
                <a:solidFill>
                  <a:srgbClr val="333333"/>
                </a:solidFill>
                <a:latin typeface="Segoe UI" panose="020B0502040204020203" pitchFamily="34" charset="0"/>
                <a:ea typeface="Calibri" panose="020F0502020204030204" pitchFamily="34"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1578086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34400" cy="506437"/>
          </a:xfrm>
        </p:spPr>
        <p:txBody>
          <a:bodyPr>
            <a:noAutofit/>
          </a:bodyPr>
          <a:lstStyle/>
          <a:p>
            <a:r>
              <a:rPr lang="en-US" sz="2800" b="1" dirty="0"/>
              <a:t>Web Service with PHP/Java &amp; MySQL</a:t>
            </a:r>
            <a:endParaRPr lang="en-US" sz="1600" b="1" dirty="0"/>
          </a:p>
        </p:txBody>
      </p:sp>
      <p:sp>
        <p:nvSpPr>
          <p:cNvPr id="3" name="Content Placeholder 2"/>
          <p:cNvSpPr>
            <a:spLocks noGrp="1"/>
          </p:cNvSpPr>
          <p:nvPr>
            <p:ph sz="quarter" idx="1"/>
          </p:nvPr>
        </p:nvSpPr>
        <p:spPr>
          <a:xfrm>
            <a:off x="228600" y="457200"/>
            <a:ext cx="8686800" cy="6096000"/>
          </a:xfrm>
        </p:spPr>
        <p:txBody>
          <a:bodyPr>
            <a:normAutofit/>
          </a:bodyPr>
          <a:lstStyle/>
          <a:p>
            <a:r>
              <a:rPr lang="en-US" dirty="0"/>
              <a:t>External Databases are also the data repository for android apps for example apps that provide weather information, exchange rates, world news </a:t>
            </a:r>
            <a:r>
              <a:rPr lang="en-US" dirty="0" err="1"/>
              <a:t>etc</a:t>
            </a:r>
            <a:endParaRPr lang="en-US" dirty="0"/>
          </a:p>
          <a:p>
            <a:r>
              <a:rPr lang="en-US" dirty="0"/>
              <a:t>MySQL is one of the database tool. Connection between an android app and </a:t>
            </a:r>
            <a:r>
              <a:rPr lang="en-US" dirty="0" err="1"/>
              <a:t>mysql</a:t>
            </a:r>
            <a:r>
              <a:rPr lang="en-US" dirty="0"/>
              <a:t> can be done through</a:t>
            </a:r>
          </a:p>
          <a:p>
            <a:pPr lvl="1"/>
            <a:r>
              <a:rPr lang="en-US" dirty="0"/>
              <a:t>Web Services</a:t>
            </a:r>
          </a:p>
          <a:p>
            <a:pPr lvl="1"/>
            <a:r>
              <a:rPr lang="en-US" dirty="0"/>
              <a:t>JDBC without web services</a:t>
            </a:r>
          </a:p>
          <a:p>
            <a:pPr marL="0" indent="0">
              <a:buNone/>
            </a:pPr>
            <a:r>
              <a:rPr lang="en-US" sz="3200" b="1" dirty="0"/>
              <a:t>Web Services</a:t>
            </a:r>
          </a:p>
          <a:p>
            <a:r>
              <a:rPr lang="en-US" sz="2800" dirty="0"/>
              <a:t>A </a:t>
            </a:r>
            <a:r>
              <a:rPr lang="en-US" sz="2400" b="1" dirty="0"/>
              <a:t>Web Service is a </a:t>
            </a:r>
            <a:r>
              <a:rPr lang="en-US" sz="2400" b="1" dirty="0" err="1"/>
              <a:t>Consumer_Machine</a:t>
            </a:r>
            <a:r>
              <a:rPr lang="en-US" sz="2400" b="1" dirty="0"/>
              <a:t>-to-</a:t>
            </a:r>
            <a:r>
              <a:rPr lang="en-US" sz="2400" b="1" dirty="0" err="1"/>
              <a:t>Provider_Machine</a:t>
            </a:r>
            <a:r>
              <a:rPr lang="en-US" sz="2400" b="1" dirty="0"/>
              <a:t> </a:t>
            </a:r>
            <a:r>
              <a:rPr lang="en-US" sz="2800" dirty="0"/>
              <a:t>collaboration schema that operates over a computer network.  </a:t>
            </a:r>
          </a:p>
          <a:p>
            <a:r>
              <a:rPr lang="en-US" sz="2800" dirty="0"/>
              <a:t>  The data exchanges occur independently of the </a:t>
            </a:r>
            <a:r>
              <a:rPr lang="en-US" sz="2800" b="1" i="1" dirty="0"/>
              <a:t>OS, browser, platform, and  programming languages</a:t>
            </a:r>
            <a:r>
              <a:rPr lang="en-US" sz="2800" dirty="0"/>
              <a:t> used by the </a:t>
            </a:r>
            <a:r>
              <a:rPr lang="en-US" sz="2800" b="1" dirty="0"/>
              <a:t>provider</a:t>
            </a:r>
            <a:r>
              <a:rPr lang="en-US" sz="2800" dirty="0"/>
              <a:t> and the </a:t>
            </a:r>
            <a:r>
              <a:rPr lang="en-US" sz="2800" b="1" dirty="0"/>
              <a:t>client</a:t>
            </a:r>
            <a:r>
              <a:rPr lang="en-US" sz="2800" dirty="0"/>
              <a:t>.</a:t>
            </a:r>
            <a:endParaRPr lang="en-US" b="1"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xmlns="" val="16039325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324600"/>
          </a:xfrm>
        </p:spPr>
        <p:txBody>
          <a:bodyPr>
            <a:normAutofit lnSpcReduction="10000"/>
          </a:bodyPr>
          <a:lstStyle/>
          <a:p>
            <a:r>
              <a:rPr lang="en-US" sz="3200" dirty="0"/>
              <a:t>Web Services expect the computer network to support standard </a:t>
            </a:r>
            <a:r>
              <a:rPr lang="en-US" sz="3200"/>
              <a:t>Web protocols </a:t>
            </a:r>
            <a:r>
              <a:rPr lang="en-US" sz="3200" dirty="0"/>
              <a:t>such as XML, HTTP,  HTTPS, FTP, and SMTP.</a:t>
            </a:r>
          </a:p>
          <a:p>
            <a:pPr marL="0" indent="0">
              <a:buNone/>
            </a:pPr>
            <a:r>
              <a:rPr lang="en-US" sz="3200" b="1" dirty="0"/>
              <a:t>Advantages of Using the Web Service Architecture </a:t>
            </a:r>
          </a:p>
          <a:p>
            <a:r>
              <a:rPr lang="en-US" sz="3200" b="1" dirty="0"/>
              <a:t>invoked functions are </a:t>
            </a:r>
            <a:r>
              <a:rPr lang="en-US" sz="3200" b="1" i="1" dirty="0"/>
              <a:t>implemented once (in the server) and called many times (by the remote users). </a:t>
            </a:r>
          </a:p>
          <a:p>
            <a:r>
              <a:rPr lang="en-US" sz="3200" dirty="0"/>
              <a:t>Elimination of redundant code, </a:t>
            </a:r>
          </a:p>
          <a:p>
            <a:r>
              <a:rPr lang="en-US" sz="3200" dirty="0"/>
              <a:t>Ability to transparently make changes on the server to update a particular service function without clients having to be informed.</a:t>
            </a:r>
          </a:p>
          <a:p>
            <a:r>
              <a:rPr lang="en-US" sz="3200" dirty="0"/>
              <a:t>Reduced maintenance and production costs.</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xmlns="" val="2228221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553200"/>
          </a:xfrm>
        </p:spPr>
        <p:txBody>
          <a:bodyPr>
            <a:normAutofit/>
          </a:bodyPr>
          <a:lstStyle/>
          <a:p>
            <a:pPr marL="0" indent="0">
              <a:buNone/>
            </a:pPr>
            <a:r>
              <a:rPr lang="en-US" dirty="0"/>
              <a:t>There are two widely used forms of invoking and using Web Services</a:t>
            </a:r>
          </a:p>
          <a:p>
            <a:r>
              <a:rPr lang="en-US" b="1" dirty="0"/>
              <a:t>Representational State Transfer (REST)  </a:t>
            </a:r>
          </a:p>
          <a:p>
            <a:pPr lvl="1"/>
            <a:r>
              <a:rPr lang="en-US" dirty="0"/>
              <a:t>Closely tie to the </a:t>
            </a:r>
            <a:r>
              <a:rPr lang="en-US" b="1" dirty="0"/>
              <a:t>HTTP protocol </a:t>
            </a:r>
            <a:r>
              <a:rPr lang="en-US" dirty="0"/>
              <a:t>by associating its operation to the common methods: GET, POST, PUT, DELETE for HTTP/HTTPS. </a:t>
            </a:r>
          </a:p>
          <a:p>
            <a:pPr lvl="1"/>
            <a:r>
              <a:rPr lang="en-US" dirty="0"/>
              <a:t>has a </a:t>
            </a:r>
            <a:r>
              <a:rPr lang="en-US" b="1" dirty="0"/>
              <a:t>simple invocation mode and little overhead</a:t>
            </a:r>
            <a:r>
              <a:rPr lang="en-US" dirty="0"/>
              <a:t>. </a:t>
            </a:r>
          </a:p>
          <a:p>
            <a:pPr lvl="1"/>
            <a:r>
              <a:rPr lang="en-US" dirty="0"/>
              <a:t>Service calls rely on a </a:t>
            </a:r>
            <a:r>
              <a:rPr lang="en-US" b="1" dirty="0"/>
              <a:t>URL</a:t>
            </a:r>
            <a:r>
              <a:rPr lang="en-US" dirty="0"/>
              <a:t> which may also carry </a:t>
            </a:r>
            <a:r>
              <a:rPr lang="en-US" b="1" dirty="0"/>
              <a:t>arguments</a:t>
            </a:r>
            <a:r>
              <a:rPr lang="en-US" dirty="0"/>
              <a:t>. Sender &amp; receiver  must have an understanding of how they pass data items from one another. As an example: </a:t>
            </a:r>
            <a:r>
              <a:rPr lang="en-US" b="1" dirty="0"/>
              <a:t>Google Maps API uses the REST model</a:t>
            </a:r>
            <a:r>
              <a:rPr lang="en-US" dirty="0"/>
              <a:t>.</a:t>
            </a:r>
          </a:p>
          <a:p>
            <a:r>
              <a:rPr lang="en-US" b="1" dirty="0"/>
              <a:t>Remote Procedure Call (RPC).   </a:t>
            </a:r>
          </a:p>
          <a:p>
            <a:pPr lvl="1"/>
            <a:r>
              <a:rPr lang="en-US" dirty="0"/>
              <a:t>Remote services are seen as coherent collections of discoverable functions (or method calls) stored and exposed by </a:t>
            </a:r>
            <a:r>
              <a:rPr lang="en-US" dirty="0" err="1"/>
              <a:t>EndPoint</a:t>
            </a:r>
            <a:r>
              <a:rPr lang="en-US" dirty="0"/>
              <a:t> providers.</a:t>
            </a:r>
          </a:p>
          <a:p>
            <a:pPr lvl="1"/>
            <a:r>
              <a:rPr lang="en-US" dirty="0"/>
              <a:t>Some implementations of this category include: Simple Object Access Protocol (SOAP), Common Object Request Broker Architecture (CORBA), Microsoft's Distributed Component Object Model (DCOM) and  Sun Microsystems's Java/Remote Method Invocation (RMI). </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xmlns="" val="11581584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324600"/>
          </a:xfrm>
        </p:spPr>
        <p:txBody>
          <a:bodyPr>
            <a:normAutofit/>
          </a:bodyPr>
          <a:lstStyle/>
          <a:p>
            <a:pPr marL="0" indent="0">
              <a:buNone/>
            </a:pPr>
            <a:r>
              <a:rPr lang="en-US" b="1" dirty="0"/>
              <a:t>REST  Vs SOAP</a:t>
            </a:r>
          </a:p>
          <a:p>
            <a:r>
              <a:rPr lang="en-US" b="1" dirty="0"/>
              <a:t>REST users refer to their remote services through a conventional URL </a:t>
            </a:r>
            <a:r>
              <a:rPr lang="en-US" dirty="0"/>
              <a:t>that commonly includes the location of the (stateless ) </a:t>
            </a:r>
            <a:r>
              <a:rPr lang="en-US" b="1" dirty="0"/>
              <a:t>server</a:t>
            </a:r>
            <a:r>
              <a:rPr lang="en-US" dirty="0"/>
              <a:t>, the </a:t>
            </a:r>
            <a:r>
              <a:rPr lang="en-US" b="1" dirty="0"/>
              <a:t>service name</a:t>
            </a:r>
            <a:r>
              <a:rPr lang="en-US" dirty="0"/>
              <a:t>, the </a:t>
            </a:r>
            <a:r>
              <a:rPr lang="en-US" b="1" dirty="0"/>
              <a:t>function to be executed </a:t>
            </a:r>
            <a:r>
              <a:rPr lang="en-US" dirty="0"/>
              <a:t>and the </a:t>
            </a:r>
            <a:r>
              <a:rPr lang="en-US" b="1" dirty="0"/>
              <a:t>parameters needed by the function to operate </a:t>
            </a:r>
            <a:r>
              <a:rPr lang="en-US" dirty="0"/>
              <a:t>(if any).  Data is transported using HTTP/HTTPS. </a:t>
            </a:r>
          </a:p>
          <a:p>
            <a:r>
              <a:rPr lang="en-US" b="1" dirty="0"/>
              <a:t>SOAP requires some scripting effort to create an XML envelop in which </a:t>
            </a:r>
            <a:r>
              <a:rPr lang="en-US" dirty="0"/>
              <a:t>data travels. An additional </a:t>
            </a:r>
            <a:r>
              <a:rPr lang="en-US" b="1" dirty="0"/>
              <a:t>overhead on the receiving end is needed to extract data from </a:t>
            </a:r>
            <a:r>
              <a:rPr lang="en-US" dirty="0"/>
              <a:t>the XML </a:t>
            </a:r>
            <a:r>
              <a:rPr lang="en-US" b="1" dirty="0"/>
              <a:t>envelope</a:t>
            </a:r>
            <a:r>
              <a:rPr lang="en-US" dirty="0"/>
              <a:t>. SOAP accepts a variety of transport mechanisms, among them HTTP, HTTPS, FTP, SMTP, etc. </a:t>
            </a:r>
          </a:p>
          <a:p>
            <a:r>
              <a:rPr lang="en-US" dirty="0"/>
              <a:t>SOAP uses </a:t>
            </a:r>
            <a:r>
              <a:rPr lang="en-US" b="1" dirty="0"/>
              <a:t>WSDL (Web Service Description Language) for exposing  </a:t>
            </a:r>
            <a:r>
              <a:rPr lang="en-US" dirty="0"/>
              <a:t>the format and operation of the services. </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xmlns="" val="523817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533400"/>
          </a:xfrm>
        </p:spPr>
        <p:txBody>
          <a:bodyPr>
            <a:normAutofit fontScale="90000"/>
          </a:bodyPr>
          <a:lstStyle/>
          <a:p>
            <a:r>
              <a:rPr lang="en-US" b="1" dirty="0"/>
              <a:t>Android Data Storage</a:t>
            </a:r>
          </a:p>
        </p:txBody>
      </p:sp>
      <p:sp>
        <p:nvSpPr>
          <p:cNvPr id="3" name="Content Placeholder 2"/>
          <p:cNvSpPr>
            <a:spLocks noGrp="1"/>
          </p:cNvSpPr>
          <p:nvPr>
            <p:ph sz="quarter" idx="1"/>
          </p:nvPr>
        </p:nvSpPr>
        <p:spPr>
          <a:xfrm>
            <a:off x="228600" y="609600"/>
            <a:ext cx="8686800" cy="5943600"/>
          </a:xfrm>
        </p:spPr>
        <p:txBody>
          <a:bodyPr>
            <a:normAutofit/>
          </a:bodyPr>
          <a:lstStyle/>
          <a:p>
            <a:r>
              <a:rPr lang="en-US" sz="2800" b="1" dirty="0"/>
              <a:t>Android provides several options to save application data:</a:t>
            </a:r>
          </a:p>
          <a:p>
            <a:pPr lvl="1"/>
            <a:r>
              <a:rPr lang="en-US" sz="2800" b="1" dirty="0"/>
              <a:t>Shared Preference:</a:t>
            </a:r>
          </a:p>
          <a:p>
            <a:pPr lvl="2"/>
            <a:r>
              <a:rPr lang="en-US" sz="2800" dirty="0"/>
              <a:t>store private primitive data in key-value pairs</a:t>
            </a:r>
            <a:endParaRPr lang="en-US" sz="2800" b="1" dirty="0"/>
          </a:p>
          <a:p>
            <a:pPr lvl="1"/>
            <a:r>
              <a:rPr lang="en-US" sz="2800" b="1" dirty="0"/>
              <a:t>Internal Storage:</a:t>
            </a:r>
          </a:p>
          <a:p>
            <a:pPr lvl="2"/>
            <a:r>
              <a:rPr lang="en-US" sz="2800" dirty="0"/>
              <a:t>store private data on device memory</a:t>
            </a:r>
            <a:endParaRPr lang="en-US" sz="2800" b="1" dirty="0"/>
          </a:p>
          <a:p>
            <a:pPr lvl="1"/>
            <a:r>
              <a:rPr lang="en-US" sz="2800" b="1" dirty="0"/>
              <a:t>External Storage:</a:t>
            </a:r>
          </a:p>
          <a:p>
            <a:pPr lvl="2"/>
            <a:r>
              <a:rPr lang="en-US" sz="2800" dirty="0"/>
              <a:t> store public data on shared external storage</a:t>
            </a:r>
            <a:endParaRPr lang="en-US" sz="2800" b="1" dirty="0"/>
          </a:p>
          <a:p>
            <a:pPr lvl="1"/>
            <a:r>
              <a:rPr lang="en-US" sz="2800" b="1" dirty="0"/>
              <a:t>SQLite Database:</a:t>
            </a:r>
          </a:p>
          <a:p>
            <a:pPr lvl="2"/>
            <a:r>
              <a:rPr lang="en-US" sz="2800" dirty="0"/>
              <a:t>store a structured data in a private database</a:t>
            </a:r>
            <a:endParaRPr lang="en-US" sz="2800" b="1" dirty="0"/>
          </a:p>
          <a:p>
            <a:pPr lvl="1"/>
            <a:r>
              <a:rPr lang="en-US" sz="2800" b="1" dirty="0"/>
              <a:t>Network Connection:</a:t>
            </a:r>
          </a:p>
          <a:p>
            <a:pPr lvl="2"/>
            <a:r>
              <a:rPr lang="en-US" sz="2800" b="1" dirty="0"/>
              <a:t> </a:t>
            </a:r>
            <a:r>
              <a:rPr lang="en-US" sz="2800" dirty="0"/>
              <a:t>store data on the web with your network server</a:t>
            </a:r>
            <a:endParaRPr lang="en-US" sz="2800" b="1" dirty="0"/>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228600"/>
            <a:ext cx="8686800" cy="6324600"/>
          </a:xfrm>
        </p:spPr>
        <p:txBody>
          <a:bodyPr>
            <a:normAutofit/>
          </a:bodyPr>
          <a:lstStyle/>
          <a:p>
            <a:endParaRPr lang="en-US" dirty="0"/>
          </a:p>
          <a:p>
            <a:endParaRPr lang="en-US" dirty="0"/>
          </a:p>
          <a:p>
            <a:endParaRPr lang="en-US" dirty="0"/>
          </a:p>
          <a:p>
            <a:endParaRPr lang="en-US" dirty="0"/>
          </a:p>
          <a:p>
            <a:endParaRPr lang="en-US" dirty="0"/>
          </a:p>
          <a:p>
            <a:endParaRPr lang="en-US" dirty="0"/>
          </a:p>
        </p:txBody>
      </p:sp>
      <p:pic>
        <p:nvPicPr>
          <p:cNvPr id="2" name="Picture 1">
            <a:extLst>
              <a:ext uri="{FF2B5EF4-FFF2-40B4-BE49-F238E27FC236}">
                <a16:creationId xmlns:a16="http://schemas.microsoft.com/office/drawing/2014/main" xmlns="" id="{DD3EB461-B674-4026-8650-69CDC3860D5C}"/>
              </a:ext>
            </a:extLst>
          </p:cNvPr>
          <p:cNvPicPr>
            <a:picLocks noChangeAspect="1"/>
          </p:cNvPicPr>
          <p:nvPr/>
        </p:nvPicPr>
        <p:blipFill>
          <a:blip r:embed="rId2"/>
          <a:stretch>
            <a:fillRect/>
          </a:stretch>
        </p:blipFill>
        <p:spPr>
          <a:xfrm>
            <a:off x="430038" y="457200"/>
            <a:ext cx="8104362" cy="5486400"/>
          </a:xfrm>
          <a:prstGeom prst="rect">
            <a:avLst/>
          </a:prstGeom>
        </p:spPr>
      </p:pic>
    </p:spTree>
    <p:extLst>
      <p:ext uri="{BB962C8B-B14F-4D97-AF65-F5344CB8AC3E}">
        <p14:creationId xmlns:p14="http://schemas.microsoft.com/office/powerpoint/2010/main" xmlns="" val="19807730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76200"/>
            <a:ext cx="8686800" cy="6629400"/>
          </a:xfrm>
        </p:spPr>
        <p:txBody>
          <a:bodyPr>
            <a:normAutofit fontScale="92500" lnSpcReduction="10000"/>
          </a:bodyPr>
          <a:lstStyle/>
          <a:p>
            <a:pPr marL="0" indent="0">
              <a:buNone/>
            </a:pPr>
            <a:r>
              <a:rPr lang="en-US" b="1" dirty="0"/>
              <a:t>Connecting Android App with MySQL using RESTful web service</a:t>
            </a:r>
          </a:p>
          <a:p>
            <a:r>
              <a:rPr lang="en-US" b="1" dirty="0"/>
              <a:t>Download and install </a:t>
            </a:r>
            <a:r>
              <a:rPr lang="en-US" dirty="0"/>
              <a:t>XAMPP(or WAMP) </a:t>
            </a:r>
          </a:p>
          <a:p>
            <a:r>
              <a:rPr lang="en-US" dirty="0"/>
              <a:t>Check whether the server work properly or not</a:t>
            </a:r>
          </a:p>
          <a:p>
            <a:pPr lvl="1"/>
            <a:r>
              <a:rPr lang="en-US" dirty="0"/>
              <a:t>Create a folder called test-android under C:\xampp\htdocs\ folder</a:t>
            </a:r>
          </a:p>
          <a:p>
            <a:pPr lvl="1"/>
            <a:r>
              <a:rPr lang="en-US" dirty="0"/>
              <a:t>Test the server by running http://localhost/test-android/</a:t>
            </a:r>
          </a:p>
          <a:p>
            <a:r>
              <a:rPr lang="en-US" dirty="0"/>
              <a:t>Open the phpMyAdmin by visiting http://localhost/phpMyAdmin and create a database and table for your app</a:t>
            </a:r>
          </a:p>
          <a:p>
            <a:r>
              <a:rPr lang="en-US" dirty="0"/>
              <a:t>Create connection and php files to handle database operation</a:t>
            </a:r>
          </a:p>
          <a:p>
            <a:r>
              <a:rPr lang="en-US" dirty="0"/>
              <a:t>Create android project, Create the activities and create </a:t>
            </a:r>
            <a:r>
              <a:rPr lang="en-US" b="1" dirty="0" err="1"/>
              <a:t>JSONParser</a:t>
            </a:r>
            <a:r>
              <a:rPr lang="en-US" dirty="0"/>
              <a:t> for data exchange format</a:t>
            </a:r>
          </a:p>
          <a:p>
            <a:pPr lvl="0"/>
            <a:r>
              <a:rPr lang="en-US" dirty="0"/>
              <a:t>Add the following to the application build </a:t>
            </a:r>
            <a:r>
              <a:rPr lang="en-US" dirty="0" err="1"/>
              <a:t>gradle</a:t>
            </a:r>
            <a:endParaRPr lang="en-US" dirty="0"/>
          </a:p>
          <a:p>
            <a:pPr marL="0" indent="0">
              <a:buNone/>
            </a:pPr>
            <a:r>
              <a:rPr lang="en-US" sz="2200" dirty="0"/>
              <a:t>android{  </a:t>
            </a:r>
            <a:r>
              <a:rPr lang="en-US" sz="2200" dirty="0" err="1"/>
              <a:t>useLibrary</a:t>
            </a:r>
            <a:r>
              <a:rPr lang="en-US" sz="2200" dirty="0"/>
              <a:t> </a:t>
            </a:r>
            <a:r>
              <a:rPr lang="en-US" sz="2200" b="1" dirty="0"/>
              <a:t>'</a:t>
            </a:r>
            <a:r>
              <a:rPr lang="en-US" sz="2200" b="1" dirty="0" err="1"/>
              <a:t>org.apache.http.legacy</a:t>
            </a:r>
            <a:r>
              <a:rPr lang="en-US" sz="2200" b="1" dirty="0"/>
              <a:t>’   </a:t>
            </a:r>
            <a:r>
              <a:rPr lang="en-US" sz="2200" dirty="0"/>
              <a:t>}</a:t>
            </a:r>
          </a:p>
          <a:p>
            <a:pPr marL="0" indent="0">
              <a:buNone/>
            </a:pPr>
            <a:r>
              <a:rPr lang="en-US" sz="2200" dirty="0"/>
              <a:t>dependencies{   compile </a:t>
            </a:r>
            <a:r>
              <a:rPr lang="en-US" sz="1900" b="1" dirty="0"/>
              <a:t>"org.apache.httpcomponents:httpcore:4.3.2“ </a:t>
            </a:r>
            <a:r>
              <a:rPr lang="en-US" sz="2200" dirty="0"/>
              <a:t>}</a:t>
            </a:r>
          </a:p>
          <a:p>
            <a:r>
              <a:rPr lang="en-US" dirty="0"/>
              <a:t>Allow remote connection permission in AndroidManifest.xml file. </a:t>
            </a:r>
          </a:p>
          <a:p>
            <a:endParaRPr lang="en-US" dirty="0"/>
          </a:p>
          <a:p>
            <a:r>
              <a:rPr lang="en-US" dirty="0"/>
              <a:t>Use </a:t>
            </a:r>
            <a:r>
              <a:rPr lang="en-US" dirty="0">
                <a:hlinkClick r:id="rId3"/>
              </a:rPr>
              <a:t>http://10.0.2.2/app-folder/phpfile</a:t>
            </a:r>
            <a:r>
              <a:rPr lang="en-US" dirty="0"/>
              <a:t> or use an IP address if you want to access the database from your device</a:t>
            </a:r>
          </a:p>
          <a:p>
            <a:endParaRPr lang="en-US" dirty="0"/>
          </a:p>
          <a:p>
            <a:endParaRPr lang="en-US" dirty="0"/>
          </a:p>
          <a:p>
            <a:endParaRPr lang="en-US" dirty="0"/>
          </a:p>
          <a:p>
            <a:endParaRPr lang="en-US" dirty="0"/>
          </a:p>
          <a:p>
            <a:pPr lvl="1"/>
            <a:endParaRPr lang="en-US" b="1"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Rectangle 2">
            <a:extLst>
              <a:ext uri="{FF2B5EF4-FFF2-40B4-BE49-F238E27FC236}">
                <a16:creationId xmlns:a16="http://schemas.microsoft.com/office/drawing/2014/main" xmlns="" id="{F74C897C-90A1-47AB-803F-D6E013270B55}"/>
              </a:ext>
            </a:extLst>
          </p:cNvPr>
          <p:cNvSpPr>
            <a:spLocks noChangeArrowheads="1"/>
          </p:cNvSpPr>
          <p:nvPr/>
        </p:nvSpPr>
        <p:spPr bwMode="auto">
          <a:xfrm>
            <a:off x="457200" y="5410200"/>
            <a:ext cx="7837402" cy="338554"/>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uses-permission </a:t>
            </a:r>
            <a:r>
              <a:rPr kumimoji="0" lang="en-US" altLang="en-US" sz="1600" b="1" i="0" u="none" strike="noStrike" cap="none" normalizeH="0" baseline="0" dirty="0" err="1">
                <a:ln>
                  <a:noFill/>
                </a:ln>
                <a:solidFill>
                  <a:srgbClr val="660E7A"/>
                </a:solidFill>
                <a:effectLst/>
                <a:latin typeface="Courier New" panose="02070309020205020404" pitchFamily="49" charset="0"/>
                <a:cs typeface="Courier New" panose="02070309020205020404" pitchFamily="49" charset="0"/>
              </a:rPr>
              <a:t>android</a:t>
            </a:r>
            <a:r>
              <a:rPr kumimoji="0" lang="en-US" altLang="en-US" sz="1600" b="1" i="0" u="none" strike="noStrike" cap="none" normalizeH="0" baseline="0" dirty="0" err="1">
                <a:ln>
                  <a:noFill/>
                </a:ln>
                <a:solidFill>
                  <a:srgbClr val="0000FF"/>
                </a:solidFill>
                <a:effectLst/>
                <a:latin typeface="Courier New" panose="02070309020205020404" pitchFamily="49" charset="0"/>
                <a:cs typeface="Courier New" panose="02070309020205020404" pitchFamily="49" charset="0"/>
              </a:rPr>
              <a:t>:name</a:t>
            </a:r>
            <a:r>
              <a:rPr kumimoji="0" lang="en-US" altLang="en-US" sz="1600" b="1"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8000"/>
                </a:solidFill>
                <a:effectLst/>
                <a:latin typeface="Courier New" panose="02070309020205020404" pitchFamily="49" charset="0"/>
                <a:cs typeface="Courier New" panose="02070309020205020404" pitchFamily="49" charset="0"/>
              </a:rPr>
              <a:t>android.permission.INTERNET</a:t>
            </a:r>
            <a:r>
              <a:rPr kumimoji="0" lang="en-US" altLang="en-US" sz="1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700634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533400"/>
          </a:xfrm>
        </p:spPr>
        <p:txBody>
          <a:bodyPr>
            <a:normAutofit fontScale="90000"/>
          </a:bodyPr>
          <a:lstStyle/>
          <a:p>
            <a:r>
              <a:rPr lang="en-US" b="1" dirty="0"/>
              <a:t>Shared Preference</a:t>
            </a:r>
          </a:p>
        </p:txBody>
      </p:sp>
      <p:sp>
        <p:nvSpPr>
          <p:cNvPr id="3" name="Content Placeholder 2"/>
          <p:cNvSpPr>
            <a:spLocks noGrp="1"/>
          </p:cNvSpPr>
          <p:nvPr>
            <p:ph sz="quarter" idx="1"/>
          </p:nvPr>
        </p:nvSpPr>
        <p:spPr>
          <a:xfrm>
            <a:off x="228600" y="609600"/>
            <a:ext cx="8686800" cy="5943600"/>
          </a:xfrm>
        </p:spPr>
        <p:txBody>
          <a:bodyPr>
            <a:normAutofit fontScale="92500"/>
          </a:bodyPr>
          <a:lstStyle/>
          <a:p>
            <a:r>
              <a:rPr lang="en-US" dirty="0"/>
              <a:t>used to save and retrieve the primitive data types (integer, float, Boolean, string, long) data in the form of key-value pair from a file within an apps file structure. For example:-username-</a:t>
            </a:r>
            <a:r>
              <a:rPr lang="en-US" dirty="0" err="1"/>
              <a:t>abc</a:t>
            </a:r>
            <a:r>
              <a:rPr lang="en-US" dirty="0"/>
              <a:t>, password – abc123</a:t>
            </a:r>
          </a:p>
          <a:p>
            <a:r>
              <a:rPr lang="en-US" dirty="0"/>
              <a:t>Shared Preferences can also be used to </a:t>
            </a:r>
            <a:r>
              <a:rPr lang="en-US" b="1" dirty="0"/>
              <a:t>manage session</a:t>
            </a:r>
            <a:r>
              <a:rPr lang="en-US" dirty="0"/>
              <a:t>. Session is a way of making some data available throughout an application.</a:t>
            </a:r>
          </a:p>
          <a:p>
            <a:r>
              <a:rPr lang="en-US" b="1" dirty="0"/>
              <a:t>Shared Preferences</a:t>
            </a:r>
            <a:r>
              <a:rPr lang="en-US" dirty="0"/>
              <a:t> object will point to a file that contains a key-value pairs and provides a simple read and write methods to save and retrieve the key-value pairs from a file.</a:t>
            </a:r>
          </a:p>
          <a:p>
            <a:r>
              <a:rPr lang="en-US" b="1" dirty="0"/>
              <a:t>Shared Preferences file </a:t>
            </a:r>
          </a:p>
          <a:p>
            <a:pPr lvl="1"/>
            <a:r>
              <a:rPr lang="en-US" dirty="0"/>
              <a:t>is managed by an android framework</a:t>
            </a:r>
          </a:p>
          <a:p>
            <a:pPr lvl="1"/>
            <a:r>
              <a:rPr lang="en-US" dirty="0"/>
              <a:t>can be accessed anywhere within the app to read or write data into the file, but it’s not possible to access the file from any other app so it’s secured</a:t>
            </a:r>
          </a:p>
          <a:p>
            <a:pPr lvl="1"/>
            <a:r>
              <a:rPr lang="en-US" dirty="0"/>
              <a:t>Data is stored in XML file under </a:t>
            </a:r>
            <a:r>
              <a:rPr lang="en-US" b="1" dirty="0">
                <a:solidFill>
                  <a:srgbClr val="FF0000"/>
                </a:solidFill>
              </a:rPr>
              <a:t>data/data/package-name/shared-</a:t>
            </a:r>
            <a:r>
              <a:rPr lang="en-US" b="1" dirty="0" err="1">
                <a:solidFill>
                  <a:srgbClr val="FF0000"/>
                </a:solidFill>
              </a:rPr>
              <a:t>prefs</a:t>
            </a:r>
            <a:r>
              <a:rPr lang="en-US" dirty="0"/>
              <a:t> folder</a:t>
            </a:r>
          </a:p>
          <a:p>
            <a:endParaRPr lang="en-US" dirty="0"/>
          </a:p>
          <a:p>
            <a:endParaRPr lang="en-US" dirty="0"/>
          </a:p>
        </p:txBody>
      </p:sp>
    </p:spTree>
    <p:extLst>
      <p:ext uri="{BB962C8B-B14F-4D97-AF65-F5344CB8AC3E}">
        <p14:creationId xmlns:p14="http://schemas.microsoft.com/office/powerpoint/2010/main" xmlns="" val="905349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533400"/>
          </a:xfrm>
        </p:spPr>
        <p:txBody>
          <a:bodyPr>
            <a:normAutofit fontScale="90000"/>
          </a:bodyPr>
          <a:lstStyle/>
          <a:p>
            <a:r>
              <a:rPr lang="en-US" b="1" dirty="0"/>
              <a:t>Accessing Shared Preference</a:t>
            </a:r>
          </a:p>
        </p:txBody>
      </p:sp>
      <p:sp>
        <p:nvSpPr>
          <p:cNvPr id="3" name="Content Placeholder 2"/>
          <p:cNvSpPr>
            <a:spLocks noGrp="1"/>
          </p:cNvSpPr>
          <p:nvPr>
            <p:ph sz="quarter" idx="1"/>
          </p:nvPr>
        </p:nvSpPr>
        <p:spPr>
          <a:xfrm>
            <a:off x="228600" y="609600"/>
            <a:ext cx="8686800" cy="5943600"/>
          </a:xfrm>
        </p:spPr>
        <p:txBody>
          <a:bodyPr>
            <a:normAutofit/>
          </a:bodyPr>
          <a:lstStyle/>
          <a:p>
            <a:r>
              <a:rPr lang="en-US" sz="2800" b="1" dirty="0" err="1"/>
              <a:t>SharedPreference</a:t>
            </a:r>
            <a:r>
              <a:rPr lang="en-US" sz="2800" dirty="0"/>
              <a:t> object provides two methods</a:t>
            </a:r>
          </a:p>
          <a:p>
            <a:pPr lvl="1"/>
            <a:r>
              <a:rPr lang="en-US" sz="2800" b="1" dirty="0" err="1"/>
              <a:t>getSharedPreferences</a:t>
            </a:r>
            <a:r>
              <a:rPr lang="en-US" sz="2800" dirty="0"/>
              <a:t>( ):-useful to get the values from multiple shared preference files by passing the name as parameter to identify the file. It can be called from any Context in our app. For example</a:t>
            </a:r>
          </a:p>
          <a:p>
            <a:pPr marL="320040" lvl="1" indent="0">
              <a:buNone/>
            </a:pPr>
            <a:r>
              <a:rPr lang="en-US" sz="1800" b="1" i="1" dirty="0" err="1">
                <a:solidFill>
                  <a:srgbClr val="0070C0"/>
                </a:solidFill>
              </a:rPr>
              <a:t>SharedPreferences</a:t>
            </a:r>
            <a:r>
              <a:rPr lang="en-US" sz="1800" b="1" i="1" dirty="0">
                <a:solidFill>
                  <a:srgbClr val="0070C0"/>
                </a:solidFill>
              </a:rPr>
              <a:t> </a:t>
            </a:r>
            <a:r>
              <a:rPr lang="en-US" sz="1800" b="1" i="1" dirty="0" err="1">
                <a:solidFill>
                  <a:srgbClr val="0070C0"/>
                </a:solidFill>
              </a:rPr>
              <a:t>sp</a:t>
            </a:r>
            <a:r>
              <a:rPr lang="en-US" sz="1800" b="1" i="1" dirty="0">
                <a:solidFill>
                  <a:srgbClr val="0070C0"/>
                </a:solidFill>
              </a:rPr>
              <a:t>=</a:t>
            </a:r>
            <a:r>
              <a:rPr lang="en-US" sz="1800" b="1" i="1" dirty="0" err="1">
                <a:solidFill>
                  <a:srgbClr val="0070C0"/>
                </a:solidFill>
              </a:rPr>
              <a:t>getSharedPreferences</a:t>
            </a:r>
            <a:r>
              <a:rPr lang="en-US" sz="1800" b="1" i="1" dirty="0">
                <a:solidFill>
                  <a:srgbClr val="0070C0"/>
                </a:solidFill>
              </a:rPr>
              <a:t>("filename1",Context.MODE_PRIVATE);</a:t>
            </a:r>
          </a:p>
          <a:p>
            <a:pPr lvl="1"/>
            <a:r>
              <a:rPr lang="en-US" sz="2800" b="1" dirty="0" err="1"/>
              <a:t>getPreferences</a:t>
            </a:r>
            <a:r>
              <a:rPr lang="en-US" sz="2800" dirty="0"/>
              <a:t>():-for </a:t>
            </a:r>
            <a:r>
              <a:rPr lang="en-US" sz="2800" b="1" dirty="0"/>
              <a:t>activity level preferences </a:t>
            </a:r>
            <a:r>
              <a:rPr lang="en-US" sz="2800" dirty="0"/>
              <a:t>and each activity will have it's own preference file and by default this method retrieves a default shared preference file that belongs to the activity. For example</a:t>
            </a:r>
          </a:p>
          <a:p>
            <a:pPr marL="320040" lvl="1" indent="0">
              <a:buNone/>
            </a:pPr>
            <a:r>
              <a:rPr lang="en-US" sz="2800" b="1" i="1" dirty="0"/>
              <a:t>    </a:t>
            </a:r>
            <a:r>
              <a:rPr lang="en-US" sz="2000" b="1" i="1" dirty="0" err="1">
                <a:solidFill>
                  <a:srgbClr val="0070C0"/>
                </a:solidFill>
              </a:rPr>
              <a:t>SharedPreferences</a:t>
            </a:r>
            <a:r>
              <a:rPr lang="en-US" sz="2000" b="1" i="1" dirty="0">
                <a:solidFill>
                  <a:srgbClr val="0070C0"/>
                </a:solidFill>
              </a:rPr>
              <a:t> </a:t>
            </a:r>
            <a:r>
              <a:rPr lang="en-US" sz="2000" b="1" i="1" dirty="0" err="1">
                <a:solidFill>
                  <a:srgbClr val="0070C0"/>
                </a:solidFill>
              </a:rPr>
              <a:t>sp</a:t>
            </a:r>
            <a:r>
              <a:rPr lang="en-US" sz="2000" b="1" i="1" dirty="0">
                <a:solidFill>
                  <a:srgbClr val="0070C0"/>
                </a:solidFill>
              </a:rPr>
              <a:t> = </a:t>
            </a:r>
            <a:r>
              <a:rPr lang="en-US" sz="2000" b="1" i="1" dirty="0" err="1">
                <a:solidFill>
                  <a:srgbClr val="0070C0"/>
                </a:solidFill>
              </a:rPr>
              <a:t>getPreferences</a:t>
            </a:r>
            <a:r>
              <a:rPr lang="en-US" sz="2000" b="1" i="1" dirty="0">
                <a:solidFill>
                  <a:srgbClr val="0070C0"/>
                </a:solidFill>
              </a:rPr>
              <a:t>(</a:t>
            </a:r>
            <a:r>
              <a:rPr lang="en-US" sz="2000" b="1" i="1" dirty="0" err="1">
                <a:solidFill>
                  <a:srgbClr val="0070C0"/>
                </a:solidFill>
              </a:rPr>
              <a:t>Context.MODE_PRIVATE</a:t>
            </a:r>
            <a:r>
              <a:rPr lang="en-US" sz="2000" b="1" i="1" dirty="0">
                <a:solidFill>
                  <a:srgbClr val="0070C0"/>
                </a:solidFill>
              </a:rPr>
              <a:t>);</a:t>
            </a:r>
          </a:p>
          <a:p>
            <a:pPr marL="320040" lvl="1" indent="0">
              <a:buNone/>
            </a:pPr>
            <a:endParaRPr lang="en-US" dirty="0"/>
          </a:p>
          <a:p>
            <a:endParaRPr lang="en-US" dirty="0"/>
          </a:p>
          <a:p>
            <a:endParaRPr lang="en-US" dirty="0"/>
          </a:p>
        </p:txBody>
      </p:sp>
    </p:spTree>
    <p:extLst>
      <p:ext uri="{BB962C8B-B14F-4D97-AF65-F5344CB8AC3E}">
        <p14:creationId xmlns:p14="http://schemas.microsoft.com/office/powerpoint/2010/main" xmlns="" val="3205378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457200"/>
          </a:xfrm>
        </p:spPr>
        <p:txBody>
          <a:bodyPr>
            <a:noAutofit/>
          </a:bodyPr>
          <a:lstStyle/>
          <a:p>
            <a:r>
              <a:rPr lang="en-US" sz="2800" b="1" dirty="0"/>
              <a:t>Write to Shared Preference</a:t>
            </a:r>
          </a:p>
        </p:txBody>
      </p:sp>
      <p:sp>
        <p:nvSpPr>
          <p:cNvPr id="3" name="Content Placeholder 2"/>
          <p:cNvSpPr>
            <a:spLocks noGrp="1"/>
          </p:cNvSpPr>
          <p:nvPr>
            <p:ph sz="quarter" idx="1"/>
          </p:nvPr>
        </p:nvSpPr>
        <p:spPr>
          <a:xfrm>
            <a:off x="228600" y="457200"/>
            <a:ext cx="8686800" cy="6096000"/>
          </a:xfrm>
        </p:spPr>
        <p:txBody>
          <a:bodyPr>
            <a:normAutofit/>
          </a:bodyPr>
          <a:lstStyle/>
          <a:p>
            <a:r>
              <a:rPr lang="en-US" dirty="0"/>
              <a:t>We need an </a:t>
            </a:r>
            <a:r>
              <a:rPr lang="en-US" b="1" dirty="0"/>
              <a:t>editor</a:t>
            </a:r>
            <a:r>
              <a:rPr lang="en-US" dirty="0"/>
              <a:t> to edit and save the changes in </a:t>
            </a:r>
            <a:r>
              <a:rPr lang="en-US" b="1" dirty="0" err="1"/>
              <a:t>SharedPreferences</a:t>
            </a:r>
            <a:r>
              <a:rPr lang="en-US" dirty="0"/>
              <a:t> object. Example</a:t>
            </a:r>
          </a:p>
          <a:p>
            <a:pPr marL="274320" lvl="1" indent="0">
              <a:buNone/>
            </a:pPr>
            <a:r>
              <a:rPr lang="en-US" b="1" i="1" dirty="0" err="1">
                <a:solidFill>
                  <a:srgbClr val="0070C0"/>
                </a:solidFill>
              </a:rPr>
              <a:t>SharedPreferences</a:t>
            </a:r>
            <a:r>
              <a:rPr lang="en-US" b="1" i="1" dirty="0">
                <a:solidFill>
                  <a:srgbClr val="0070C0"/>
                </a:solidFill>
              </a:rPr>
              <a:t> </a:t>
            </a:r>
            <a:r>
              <a:rPr lang="en-US" b="1" i="1" dirty="0" err="1">
                <a:solidFill>
                  <a:srgbClr val="0070C0"/>
                </a:solidFill>
              </a:rPr>
              <a:t>sp</a:t>
            </a:r>
            <a:r>
              <a:rPr lang="en-US" b="1" i="1" dirty="0">
                <a:solidFill>
                  <a:srgbClr val="0070C0"/>
                </a:solidFill>
              </a:rPr>
              <a:t> = </a:t>
            </a:r>
            <a:r>
              <a:rPr lang="en-US" b="1" i="1" dirty="0" err="1">
                <a:solidFill>
                  <a:srgbClr val="0070C0"/>
                </a:solidFill>
              </a:rPr>
              <a:t>getPreferences</a:t>
            </a:r>
            <a:r>
              <a:rPr lang="en-US" b="1" i="1" dirty="0">
                <a:solidFill>
                  <a:srgbClr val="0070C0"/>
                </a:solidFill>
              </a:rPr>
              <a:t>(</a:t>
            </a:r>
            <a:r>
              <a:rPr lang="en-US" b="1" i="1" dirty="0" err="1">
                <a:solidFill>
                  <a:srgbClr val="0070C0"/>
                </a:solidFill>
              </a:rPr>
              <a:t>Context.MODE_PRIVATE</a:t>
            </a:r>
            <a:r>
              <a:rPr lang="en-US" b="1" i="1" dirty="0">
                <a:solidFill>
                  <a:srgbClr val="0070C0"/>
                </a:solidFill>
              </a:rPr>
              <a:t>);</a:t>
            </a:r>
            <a:br>
              <a:rPr lang="en-US" b="1" i="1" dirty="0">
                <a:solidFill>
                  <a:srgbClr val="0070C0"/>
                </a:solidFill>
              </a:rPr>
            </a:br>
            <a:r>
              <a:rPr lang="en-US" b="1" i="1" dirty="0" err="1">
                <a:solidFill>
                  <a:srgbClr val="0070C0"/>
                </a:solidFill>
              </a:rPr>
              <a:t>SharedPreferences.Editor</a:t>
            </a:r>
            <a:r>
              <a:rPr lang="en-US" b="1" i="1" dirty="0">
                <a:solidFill>
                  <a:srgbClr val="0070C0"/>
                </a:solidFill>
              </a:rPr>
              <a:t> editor = </a:t>
            </a:r>
            <a:r>
              <a:rPr lang="en-US" b="1" i="1" dirty="0" err="1">
                <a:solidFill>
                  <a:srgbClr val="0070C0"/>
                </a:solidFill>
              </a:rPr>
              <a:t>sp.edit</a:t>
            </a:r>
            <a:r>
              <a:rPr lang="en-US" b="1" i="1" dirty="0">
                <a:solidFill>
                  <a:srgbClr val="0070C0"/>
                </a:solidFill>
              </a:rPr>
              <a:t>();</a:t>
            </a:r>
            <a:br>
              <a:rPr lang="en-US" b="1" i="1" dirty="0">
                <a:solidFill>
                  <a:srgbClr val="0070C0"/>
                </a:solidFill>
              </a:rPr>
            </a:br>
            <a:r>
              <a:rPr lang="en-US" b="1" i="1" dirty="0" err="1">
                <a:solidFill>
                  <a:srgbClr val="0070C0"/>
                </a:solidFill>
              </a:rPr>
              <a:t>editor.putString</a:t>
            </a:r>
            <a:r>
              <a:rPr lang="en-US" b="1" i="1" dirty="0">
                <a:solidFill>
                  <a:srgbClr val="0070C0"/>
                </a:solidFill>
              </a:rPr>
              <a:t>(“</a:t>
            </a:r>
            <a:r>
              <a:rPr lang="en-US" b="1" i="1" dirty="0" err="1">
                <a:solidFill>
                  <a:srgbClr val="0070C0"/>
                </a:solidFill>
              </a:rPr>
              <a:t>keyname</a:t>
            </a:r>
            <a:r>
              <a:rPr lang="en-US" b="1" i="1" dirty="0">
                <a:solidFill>
                  <a:srgbClr val="0070C0"/>
                </a:solidFill>
              </a:rPr>
              <a:t>",</a:t>
            </a:r>
            <a:r>
              <a:rPr lang="en-US" b="1" i="1" dirty="0" err="1">
                <a:solidFill>
                  <a:srgbClr val="0070C0"/>
                </a:solidFill>
              </a:rPr>
              <a:t>stringValue</a:t>
            </a:r>
            <a:r>
              <a:rPr lang="en-US" b="1" i="1" dirty="0">
                <a:solidFill>
                  <a:srgbClr val="0070C0"/>
                </a:solidFill>
              </a:rPr>
              <a:t>); </a:t>
            </a:r>
          </a:p>
          <a:p>
            <a:pPr marL="274320" lvl="1" indent="0">
              <a:buNone/>
            </a:pPr>
            <a:r>
              <a:rPr lang="en-US" b="1" i="1" dirty="0" err="1">
                <a:solidFill>
                  <a:srgbClr val="0070C0"/>
                </a:solidFill>
              </a:rPr>
              <a:t>editor.putInt</a:t>
            </a:r>
            <a:r>
              <a:rPr lang="en-US" b="1" i="1" dirty="0">
                <a:solidFill>
                  <a:srgbClr val="0070C0"/>
                </a:solidFill>
              </a:rPr>
              <a:t>(“</a:t>
            </a:r>
            <a:r>
              <a:rPr lang="en-US" b="1" i="1" dirty="0" err="1">
                <a:solidFill>
                  <a:srgbClr val="0070C0"/>
                </a:solidFill>
              </a:rPr>
              <a:t>keyname</a:t>
            </a:r>
            <a:r>
              <a:rPr lang="en-US" b="1" i="1" dirty="0">
                <a:solidFill>
                  <a:srgbClr val="0070C0"/>
                </a:solidFill>
              </a:rPr>
              <a:t>",</a:t>
            </a:r>
            <a:r>
              <a:rPr lang="en-US" b="1" i="1" dirty="0" err="1">
                <a:solidFill>
                  <a:srgbClr val="0070C0"/>
                </a:solidFill>
              </a:rPr>
              <a:t>integerValue</a:t>
            </a:r>
            <a:r>
              <a:rPr lang="en-US" b="1" i="1" dirty="0">
                <a:solidFill>
                  <a:srgbClr val="0070C0"/>
                </a:solidFill>
              </a:rPr>
              <a:t>);</a:t>
            </a:r>
          </a:p>
          <a:p>
            <a:pPr marL="274320" lvl="1" indent="0">
              <a:buNone/>
            </a:pPr>
            <a:r>
              <a:rPr lang="en-US" b="1" i="1" dirty="0" err="1">
                <a:solidFill>
                  <a:srgbClr val="0070C0"/>
                </a:solidFill>
              </a:rPr>
              <a:t>editor.commit</a:t>
            </a:r>
            <a:r>
              <a:rPr lang="en-US" b="1" i="1" dirty="0">
                <a:solidFill>
                  <a:srgbClr val="0070C0"/>
                </a:solidFill>
              </a:rPr>
              <a:t>();</a:t>
            </a:r>
          </a:p>
          <a:p>
            <a:pPr marL="274320" lvl="1" indent="0">
              <a:buNone/>
            </a:pPr>
            <a:endParaRPr lang="en-US" b="1" i="1" dirty="0"/>
          </a:p>
          <a:p>
            <a:pPr marL="274320" lvl="1" indent="0">
              <a:buNone/>
            </a:pPr>
            <a:endParaRPr lang="en-US" b="1" i="1" dirty="0"/>
          </a:p>
          <a:p>
            <a:pPr marL="274320" lvl="1" indent="0">
              <a:buNone/>
            </a:pPr>
            <a:r>
              <a:rPr lang="en-US" b="1" i="1" dirty="0" err="1">
                <a:solidFill>
                  <a:srgbClr val="0070C0"/>
                </a:solidFill>
              </a:rPr>
              <a:t>SharedPreferences</a:t>
            </a:r>
            <a:r>
              <a:rPr lang="en-US" b="1" i="1" dirty="0">
                <a:solidFill>
                  <a:srgbClr val="0070C0"/>
                </a:solidFill>
              </a:rPr>
              <a:t> </a:t>
            </a:r>
            <a:r>
              <a:rPr lang="en-US" b="1" i="1" dirty="0" err="1">
                <a:solidFill>
                  <a:srgbClr val="0070C0"/>
                </a:solidFill>
              </a:rPr>
              <a:t>sp</a:t>
            </a:r>
            <a:r>
              <a:rPr lang="en-US" b="1" i="1" dirty="0">
                <a:solidFill>
                  <a:srgbClr val="0070C0"/>
                </a:solidFill>
              </a:rPr>
              <a:t> = </a:t>
            </a:r>
            <a:r>
              <a:rPr lang="en-US" b="1" i="1" dirty="0" err="1">
                <a:solidFill>
                  <a:srgbClr val="0070C0"/>
                </a:solidFill>
              </a:rPr>
              <a:t>getPreferences</a:t>
            </a:r>
            <a:r>
              <a:rPr lang="en-US" b="1" i="1" dirty="0">
                <a:solidFill>
                  <a:srgbClr val="0070C0"/>
                </a:solidFill>
              </a:rPr>
              <a:t>(</a:t>
            </a:r>
            <a:r>
              <a:rPr lang="en-US" b="1" i="1" dirty="0" err="1">
                <a:solidFill>
                  <a:srgbClr val="0070C0"/>
                </a:solidFill>
              </a:rPr>
              <a:t>Context.MODE_PRIVATE</a:t>
            </a:r>
            <a:r>
              <a:rPr lang="en-US" b="1" i="1" dirty="0">
                <a:solidFill>
                  <a:srgbClr val="0070C0"/>
                </a:solidFill>
              </a:rPr>
              <a:t>);</a:t>
            </a:r>
            <a:br>
              <a:rPr lang="en-US" b="1" i="1" dirty="0">
                <a:solidFill>
                  <a:srgbClr val="0070C0"/>
                </a:solidFill>
              </a:rPr>
            </a:br>
            <a:r>
              <a:rPr lang="en-US" b="1" i="1" dirty="0" err="1">
                <a:solidFill>
                  <a:srgbClr val="0070C0"/>
                </a:solidFill>
              </a:rPr>
              <a:t>sp.getString</a:t>
            </a:r>
            <a:r>
              <a:rPr lang="en-US" b="1" i="1" dirty="0">
                <a:solidFill>
                  <a:srgbClr val="0070C0"/>
                </a:solidFill>
              </a:rPr>
              <a:t>("</a:t>
            </a:r>
            <a:r>
              <a:rPr lang="en-US" b="1" i="1" dirty="0" err="1">
                <a:solidFill>
                  <a:srgbClr val="0070C0"/>
                </a:solidFill>
              </a:rPr>
              <a:t>keyname</a:t>
            </a:r>
            <a:r>
              <a:rPr lang="en-US" b="1" i="1" dirty="0">
                <a:solidFill>
                  <a:srgbClr val="0070C0"/>
                </a:solidFill>
              </a:rPr>
              <a:t>",null);   </a:t>
            </a:r>
          </a:p>
          <a:p>
            <a:pPr marL="274320" lvl="1" indent="0">
              <a:buNone/>
            </a:pPr>
            <a:r>
              <a:rPr lang="en-US" b="1" i="1" dirty="0" err="1">
                <a:solidFill>
                  <a:srgbClr val="0070C0"/>
                </a:solidFill>
              </a:rPr>
              <a:t>sp.getInt</a:t>
            </a:r>
            <a:r>
              <a:rPr lang="en-US" b="1" i="1" dirty="0">
                <a:solidFill>
                  <a:srgbClr val="0070C0"/>
                </a:solidFill>
              </a:rPr>
              <a:t>("keyname",0);    </a:t>
            </a:r>
          </a:p>
          <a:p>
            <a:pPr marL="274320" lvl="1" indent="0">
              <a:buNone/>
            </a:pPr>
            <a:endParaRPr lang="en-US" b="1" i="1" dirty="0"/>
          </a:p>
          <a:p>
            <a:endParaRPr lang="en-US" dirty="0"/>
          </a:p>
          <a:p>
            <a:endParaRPr lang="en-US" dirty="0"/>
          </a:p>
        </p:txBody>
      </p:sp>
      <p:sp>
        <p:nvSpPr>
          <p:cNvPr id="4" name="Title 1">
            <a:extLst>
              <a:ext uri="{FF2B5EF4-FFF2-40B4-BE49-F238E27FC236}">
                <a16:creationId xmlns:a16="http://schemas.microsoft.com/office/drawing/2014/main" xmlns="" id="{CAB73852-74A8-43EF-8631-3A9B31E23C6A}"/>
              </a:ext>
            </a:extLst>
          </p:cNvPr>
          <p:cNvSpPr txBox="1">
            <a:spLocks/>
          </p:cNvSpPr>
          <p:nvPr/>
        </p:nvSpPr>
        <p:spPr>
          <a:xfrm>
            <a:off x="228600" y="3505200"/>
            <a:ext cx="8534400" cy="457200"/>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800" b="1" dirty="0"/>
              <a:t>Read from Shared Preference</a:t>
            </a:r>
          </a:p>
        </p:txBody>
      </p:sp>
    </p:spTree>
    <p:extLst>
      <p:ext uri="{BB962C8B-B14F-4D97-AF65-F5344CB8AC3E}">
        <p14:creationId xmlns:p14="http://schemas.microsoft.com/office/powerpoint/2010/main" xmlns="" val="866275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457200"/>
          </a:xfrm>
        </p:spPr>
        <p:txBody>
          <a:bodyPr>
            <a:noAutofit/>
          </a:bodyPr>
          <a:lstStyle/>
          <a:p>
            <a:r>
              <a:rPr lang="en-US" sz="2800" b="1" dirty="0"/>
              <a:t>Delete from Shared Preference</a:t>
            </a:r>
          </a:p>
        </p:txBody>
      </p:sp>
      <p:sp>
        <p:nvSpPr>
          <p:cNvPr id="3" name="Content Placeholder 2"/>
          <p:cNvSpPr>
            <a:spLocks noGrp="1"/>
          </p:cNvSpPr>
          <p:nvPr>
            <p:ph sz="quarter" idx="1"/>
          </p:nvPr>
        </p:nvSpPr>
        <p:spPr>
          <a:xfrm>
            <a:off x="228600" y="609600"/>
            <a:ext cx="8686800" cy="5943600"/>
          </a:xfrm>
        </p:spPr>
        <p:txBody>
          <a:bodyPr>
            <a:normAutofit/>
          </a:bodyPr>
          <a:lstStyle/>
          <a:p>
            <a:pPr marL="0" indent="0" latinLnBrk="1">
              <a:buNone/>
            </a:pPr>
            <a:r>
              <a:rPr lang="en-US" sz="2400" b="1" i="1" dirty="0" err="1">
                <a:solidFill>
                  <a:srgbClr val="0070C0"/>
                </a:solidFill>
              </a:rPr>
              <a:t>SharedPreferences</a:t>
            </a:r>
            <a:r>
              <a:rPr lang="en-US" sz="2400" b="1" i="1" dirty="0">
                <a:solidFill>
                  <a:srgbClr val="0070C0"/>
                </a:solidFill>
              </a:rPr>
              <a:t> </a:t>
            </a:r>
            <a:r>
              <a:rPr lang="en-US" sz="2400" b="1" i="1" dirty="0" err="1">
                <a:solidFill>
                  <a:srgbClr val="0070C0"/>
                </a:solidFill>
              </a:rPr>
              <a:t>sp</a:t>
            </a:r>
            <a:r>
              <a:rPr lang="en-US" sz="2400" b="1" i="1" dirty="0">
                <a:solidFill>
                  <a:srgbClr val="0070C0"/>
                </a:solidFill>
              </a:rPr>
              <a:t> = </a:t>
            </a:r>
            <a:r>
              <a:rPr lang="en-US" sz="2400" b="1" i="1" dirty="0" err="1">
                <a:solidFill>
                  <a:srgbClr val="0070C0"/>
                </a:solidFill>
              </a:rPr>
              <a:t>getPreferences</a:t>
            </a:r>
            <a:r>
              <a:rPr lang="en-US" sz="2400" b="1" i="1" dirty="0">
                <a:solidFill>
                  <a:srgbClr val="0070C0"/>
                </a:solidFill>
              </a:rPr>
              <a:t>(</a:t>
            </a:r>
            <a:r>
              <a:rPr lang="en-US" sz="2400" b="1" i="1" dirty="0" err="1">
                <a:solidFill>
                  <a:srgbClr val="0070C0"/>
                </a:solidFill>
              </a:rPr>
              <a:t>Context.MODE_PRIVATE</a:t>
            </a:r>
            <a:r>
              <a:rPr lang="en-US" sz="2400" b="1" i="1" dirty="0">
                <a:solidFill>
                  <a:srgbClr val="0070C0"/>
                </a:solidFill>
              </a:rPr>
              <a:t>);</a:t>
            </a:r>
            <a:br>
              <a:rPr lang="en-US" sz="2400" b="1" i="1" dirty="0">
                <a:solidFill>
                  <a:srgbClr val="0070C0"/>
                </a:solidFill>
              </a:rPr>
            </a:br>
            <a:r>
              <a:rPr lang="en-US" sz="2400" b="1" i="1" dirty="0" err="1">
                <a:solidFill>
                  <a:srgbClr val="0070C0"/>
                </a:solidFill>
              </a:rPr>
              <a:t>SharedPreferences.Editor</a:t>
            </a:r>
            <a:r>
              <a:rPr lang="en-US" sz="2400" b="1" i="1" dirty="0">
                <a:solidFill>
                  <a:srgbClr val="0070C0"/>
                </a:solidFill>
              </a:rPr>
              <a:t> editor = </a:t>
            </a:r>
            <a:r>
              <a:rPr lang="en-US" sz="2400" b="1" i="1" dirty="0" err="1">
                <a:solidFill>
                  <a:srgbClr val="0070C0"/>
                </a:solidFill>
              </a:rPr>
              <a:t>sp.edit</a:t>
            </a:r>
            <a:r>
              <a:rPr lang="en-US" sz="2400" b="1" i="1" dirty="0">
                <a:solidFill>
                  <a:srgbClr val="0070C0"/>
                </a:solidFill>
              </a:rPr>
              <a:t>();</a:t>
            </a:r>
            <a:br>
              <a:rPr lang="en-US" sz="2400" b="1" i="1" dirty="0">
                <a:solidFill>
                  <a:srgbClr val="0070C0"/>
                </a:solidFill>
              </a:rPr>
            </a:br>
            <a:r>
              <a:rPr lang="en-US" sz="2400" b="1" i="1" dirty="0" err="1">
                <a:solidFill>
                  <a:srgbClr val="0070C0"/>
                </a:solidFill>
              </a:rPr>
              <a:t>editor.remove</a:t>
            </a:r>
            <a:r>
              <a:rPr lang="en-US" sz="2400" b="1" i="1" dirty="0">
                <a:solidFill>
                  <a:srgbClr val="0070C0"/>
                </a:solidFill>
              </a:rPr>
              <a:t>("</a:t>
            </a:r>
            <a:r>
              <a:rPr lang="en-US" sz="2400" b="1" i="1" dirty="0" err="1">
                <a:solidFill>
                  <a:srgbClr val="0070C0"/>
                </a:solidFill>
              </a:rPr>
              <a:t>keyname</a:t>
            </a:r>
            <a:r>
              <a:rPr lang="en-US" sz="2400" b="1" i="1" dirty="0">
                <a:solidFill>
                  <a:srgbClr val="0070C0"/>
                </a:solidFill>
              </a:rPr>
              <a:t>");    </a:t>
            </a:r>
          </a:p>
          <a:p>
            <a:pPr marL="0" indent="0" latinLnBrk="1">
              <a:buNone/>
            </a:pPr>
            <a:r>
              <a:rPr lang="en-US" sz="2400" b="1" i="1" dirty="0" err="1">
                <a:solidFill>
                  <a:srgbClr val="0070C0"/>
                </a:solidFill>
              </a:rPr>
              <a:t>editor.commit</a:t>
            </a:r>
            <a:r>
              <a:rPr lang="en-US" sz="2400" b="1" i="1" dirty="0">
                <a:solidFill>
                  <a:srgbClr val="0070C0"/>
                </a:solidFill>
              </a:rPr>
              <a:t>();</a:t>
            </a:r>
          </a:p>
          <a:p>
            <a:pPr marL="0" indent="0" latinLnBrk="1">
              <a:buNone/>
            </a:pPr>
            <a:endParaRPr lang="en-US" sz="2800" b="1" i="1" dirty="0"/>
          </a:p>
          <a:p>
            <a:pPr marL="274320" lvl="1" indent="0">
              <a:buNone/>
            </a:pPr>
            <a:endParaRPr lang="en-US" b="1" i="1" dirty="0"/>
          </a:p>
          <a:p>
            <a:r>
              <a:rPr lang="en-US" dirty="0"/>
              <a:t>We can clear all the data from Shared Preferences file </a:t>
            </a:r>
          </a:p>
          <a:p>
            <a:pPr marL="0" indent="0">
              <a:buNone/>
            </a:pPr>
            <a:r>
              <a:rPr lang="en-US" b="1" i="1" dirty="0" err="1">
                <a:solidFill>
                  <a:srgbClr val="0070C0"/>
                </a:solidFill>
              </a:rPr>
              <a:t>SharedPreferences</a:t>
            </a:r>
            <a:r>
              <a:rPr lang="en-US" b="1" i="1" dirty="0">
                <a:solidFill>
                  <a:srgbClr val="0070C0"/>
                </a:solidFill>
              </a:rPr>
              <a:t> </a:t>
            </a:r>
            <a:r>
              <a:rPr lang="en-US" b="1" i="1" dirty="0" err="1">
                <a:solidFill>
                  <a:srgbClr val="0070C0"/>
                </a:solidFill>
              </a:rPr>
              <a:t>sp</a:t>
            </a:r>
            <a:r>
              <a:rPr lang="en-US" b="1" i="1" dirty="0">
                <a:solidFill>
                  <a:srgbClr val="0070C0"/>
                </a:solidFill>
              </a:rPr>
              <a:t>=</a:t>
            </a:r>
            <a:r>
              <a:rPr lang="en-US" b="1" i="1" dirty="0" err="1">
                <a:solidFill>
                  <a:srgbClr val="0070C0"/>
                </a:solidFill>
              </a:rPr>
              <a:t>getPreferences</a:t>
            </a:r>
            <a:r>
              <a:rPr lang="en-US" b="1" i="1" dirty="0">
                <a:solidFill>
                  <a:srgbClr val="0070C0"/>
                </a:solidFill>
              </a:rPr>
              <a:t>(</a:t>
            </a:r>
            <a:r>
              <a:rPr lang="en-US" b="1" i="1" dirty="0" err="1">
                <a:solidFill>
                  <a:srgbClr val="0070C0"/>
                </a:solidFill>
              </a:rPr>
              <a:t>Context.MODE_PRIVATE</a:t>
            </a:r>
            <a:r>
              <a:rPr lang="en-US" b="1" i="1" dirty="0">
                <a:solidFill>
                  <a:srgbClr val="0070C0"/>
                </a:solidFill>
              </a:rPr>
              <a:t>);</a:t>
            </a:r>
            <a:br>
              <a:rPr lang="en-US" b="1" i="1" dirty="0">
                <a:solidFill>
                  <a:srgbClr val="0070C0"/>
                </a:solidFill>
              </a:rPr>
            </a:br>
            <a:r>
              <a:rPr lang="en-US" b="1" i="1" dirty="0" err="1">
                <a:solidFill>
                  <a:srgbClr val="0070C0"/>
                </a:solidFill>
              </a:rPr>
              <a:t>SharedPreferences.Editor</a:t>
            </a:r>
            <a:r>
              <a:rPr lang="en-US" b="1" i="1" dirty="0">
                <a:solidFill>
                  <a:srgbClr val="0070C0"/>
                </a:solidFill>
              </a:rPr>
              <a:t> editor = </a:t>
            </a:r>
            <a:r>
              <a:rPr lang="en-US" b="1" i="1" dirty="0" err="1">
                <a:solidFill>
                  <a:srgbClr val="0070C0"/>
                </a:solidFill>
              </a:rPr>
              <a:t>sp.edit</a:t>
            </a:r>
            <a:r>
              <a:rPr lang="en-US" b="1" i="1" dirty="0">
                <a:solidFill>
                  <a:srgbClr val="0070C0"/>
                </a:solidFill>
              </a:rPr>
              <a:t>();</a:t>
            </a:r>
            <a:br>
              <a:rPr lang="en-US" b="1" i="1" dirty="0">
                <a:solidFill>
                  <a:srgbClr val="0070C0"/>
                </a:solidFill>
              </a:rPr>
            </a:br>
            <a:r>
              <a:rPr lang="en-US" b="1" i="1" dirty="0" err="1">
                <a:solidFill>
                  <a:srgbClr val="0070C0"/>
                </a:solidFill>
              </a:rPr>
              <a:t>editor.clear</a:t>
            </a:r>
            <a:r>
              <a:rPr lang="en-US" b="1" i="1" dirty="0">
                <a:solidFill>
                  <a:srgbClr val="0070C0"/>
                </a:solidFill>
              </a:rPr>
              <a:t>();    </a:t>
            </a:r>
          </a:p>
          <a:p>
            <a:pPr marL="0" indent="0">
              <a:buNone/>
            </a:pPr>
            <a:r>
              <a:rPr lang="en-US" b="1" i="1" dirty="0" err="1">
                <a:solidFill>
                  <a:srgbClr val="0070C0"/>
                </a:solidFill>
              </a:rPr>
              <a:t>editor.commit</a:t>
            </a:r>
            <a:r>
              <a:rPr lang="en-US" b="1" i="1" dirty="0">
                <a:solidFill>
                  <a:srgbClr val="0070C0"/>
                </a:solidFill>
              </a:rPr>
              <a:t>();</a:t>
            </a:r>
          </a:p>
          <a:p>
            <a:pPr marL="0" indent="0">
              <a:buNone/>
            </a:pPr>
            <a:endParaRPr lang="en-US" dirty="0"/>
          </a:p>
          <a:p>
            <a:endParaRPr lang="en-US" dirty="0"/>
          </a:p>
        </p:txBody>
      </p:sp>
      <p:sp>
        <p:nvSpPr>
          <p:cNvPr id="4" name="Title 1">
            <a:extLst>
              <a:ext uri="{FF2B5EF4-FFF2-40B4-BE49-F238E27FC236}">
                <a16:creationId xmlns:a16="http://schemas.microsoft.com/office/drawing/2014/main" xmlns="" id="{CAB73852-74A8-43EF-8631-3A9B31E23C6A}"/>
              </a:ext>
            </a:extLst>
          </p:cNvPr>
          <p:cNvSpPr txBox="1">
            <a:spLocks/>
          </p:cNvSpPr>
          <p:nvPr/>
        </p:nvSpPr>
        <p:spPr>
          <a:xfrm>
            <a:off x="228600" y="2514600"/>
            <a:ext cx="8534400" cy="457200"/>
          </a:xfrm>
          <a:prstGeom prst="rect">
            <a:avLst/>
          </a:prstGeom>
        </p:spPr>
        <p:txBody>
          <a:bodyPr bIns="91440" anchor="b" anchorCtr="0">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800" b="1" dirty="0"/>
              <a:t>Clearing from Shared Preference</a:t>
            </a:r>
          </a:p>
        </p:txBody>
      </p:sp>
    </p:spTree>
    <p:extLst>
      <p:ext uri="{BB962C8B-B14F-4D97-AF65-F5344CB8AC3E}">
        <p14:creationId xmlns:p14="http://schemas.microsoft.com/office/powerpoint/2010/main" xmlns="" val="293892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457200"/>
          </a:xfrm>
        </p:spPr>
        <p:txBody>
          <a:bodyPr>
            <a:noAutofit/>
          </a:bodyPr>
          <a:lstStyle/>
          <a:p>
            <a:r>
              <a:rPr lang="en-US" sz="2800" b="1" dirty="0"/>
              <a:t>Internal Storage</a:t>
            </a:r>
          </a:p>
        </p:txBody>
      </p:sp>
      <p:sp>
        <p:nvSpPr>
          <p:cNvPr id="3" name="Content Placeholder 2"/>
          <p:cNvSpPr>
            <a:spLocks noGrp="1"/>
          </p:cNvSpPr>
          <p:nvPr>
            <p:ph sz="quarter" idx="1"/>
          </p:nvPr>
        </p:nvSpPr>
        <p:spPr>
          <a:xfrm>
            <a:off x="228600" y="609600"/>
            <a:ext cx="8686800" cy="5943600"/>
          </a:xfrm>
        </p:spPr>
        <p:txBody>
          <a:bodyPr>
            <a:normAutofit/>
          </a:bodyPr>
          <a:lstStyle/>
          <a:p>
            <a:r>
              <a:rPr lang="en-US" dirty="0"/>
              <a:t>useful to store or retrieve data to/from the device’s internal memory using </a:t>
            </a:r>
            <a:r>
              <a:rPr lang="en-US" b="1" dirty="0" err="1"/>
              <a:t>FileOutputStream</a:t>
            </a:r>
            <a:r>
              <a:rPr lang="en-US" b="1" dirty="0"/>
              <a:t>/</a:t>
            </a:r>
            <a:r>
              <a:rPr lang="en-US" b="1" dirty="0" err="1"/>
              <a:t>FileInputStream</a:t>
            </a:r>
            <a:r>
              <a:rPr lang="en-US" dirty="0"/>
              <a:t> object</a:t>
            </a:r>
          </a:p>
          <a:p>
            <a:r>
              <a:rPr lang="en-US" dirty="0"/>
              <a:t>These files are </a:t>
            </a:r>
            <a:r>
              <a:rPr lang="en-US" b="1" dirty="0"/>
              <a:t>private</a:t>
            </a:r>
            <a:r>
              <a:rPr lang="en-US" dirty="0"/>
              <a:t> to your application and the files are removed when you </a:t>
            </a:r>
            <a:r>
              <a:rPr lang="en-US" b="1" dirty="0"/>
              <a:t>uninstall</a:t>
            </a:r>
            <a:r>
              <a:rPr lang="en-US" dirty="0"/>
              <a:t> the application.</a:t>
            </a:r>
          </a:p>
          <a:p>
            <a:r>
              <a:rPr lang="en-US" b="1" dirty="0"/>
              <a:t>To write a file to internal storage</a:t>
            </a:r>
          </a:p>
          <a:p>
            <a:pPr lvl="1"/>
            <a:r>
              <a:rPr lang="en-US" dirty="0"/>
              <a:t>Call </a:t>
            </a:r>
            <a:r>
              <a:rPr lang="en-US" b="1" dirty="0" err="1"/>
              <a:t>openFileOutput</a:t>
            </a:r>
            <a:r>
              <a:rPr lang="en-US" b="1" dirty="0"/>
              <a:t>(String filename, int mode). </a:t>
            </a:r>
            <a:r>
              <a:rPr lang="en-US" dirty="0"/>
              <a:t>The modes can be </a:t>
            </a:r>
            <a:r>
              <a:rPr lang="en-US" dirty="0" err="1"/>
              <a:t>Context.MODE_PRIVATE</a:t>
            </a:r>
            <a:r>
              <a:rPr lang="en-US" dirty="0"/>
              <a:t>, </a:t>
            </a:r>
            <a:r>
              <a:rPr lang="en-US" dirty="0" err="1"/>
              <a:t>Context.MODE_APPEND</a:t>
            </a:r>
            <a:endParaRPr lang="en-US" dirty="0"/>
          </a:p>
          <a:p>
            <a:pPr lvl="1"/>
            <a:r>
              <a:rPr lang="en-US" dirty="0"/>
              <a:t>Write to the file with </a:t>
            </a:r>
            <a:r>
              <a:rPr lang="en-US" b="1" dirty="0"/>
              <a:t>write() </a:t>
            </a:r>
            <a:r>
              <a:rPr lang="en-US" dirty="0"/>
              <a:t>method</a:t>
            </a:r>
          </a:p>
          <a:p>
            <a:pPr lvl="1"/>
            <a:r>
              <a:rPr lang="en-US" dirty="0"/>
              <a:t>Close the stream with </a:t>
            </a:r>
            <a:r>
              <a:rPr lang="en-US" b="1" dirty="0"/>
              <a:t>close() </a:t>
            </a:r>
            <a:r>
              <a:rPr lang="en-US" dirty="0"/>
              <a:t>method</a:t>
            </a:r>
          </a:p>
          <a:p>
            <a:endParaRPr lang="en-US" dirty="0"/>
          </a:p>
          <a:p>
            <a:endParaRPr lang="en-US" dirty="0"/>
          </a:p>
        </p:txBody>
      </p:sp>
      <p:sp>
        <p:nvSpPr>
          <p:cNvPr id="5" name="Rectangle 4">
            <a:extLst>
              <a:ext uri="{FF2B5EF4-FFF2-40B4-BE49-F238E27FC236}">
                <a16:creationId xmlns:a16="http://schemas.microsoft.com/office/drawing/2014/main" xmlns="" id="{A60AD979-A875-46C2-B522-9F056C4A29B2}"/>
              </a:ext>
            </a:extLst>
          </p:cNvPr>
          <p:cNvSpPr/>
          <p:nvPr/>
        </p:nvSpPr>
        <p:spPr>
          <a:xfrm>
            <a:off x="228600" y="4648200"/>
            <a:ext cx="8686800" cy="1400383"/>
          </a:xfrm>
          <a:prstGeom prst="rect">
            <a:avLst/>
          </a:prstGeom>
        </p:spPr>
        <p:txBody>
          <a:bodyPr wrap="square">
            <a:spAutoFit/>
          </a:bodyPr>
          <a:lstStyle/>
          <a:p>
            <a:pPr latinLnBrk="1"/>
            <a:r>
              <a:rPr lang="en-US" sz="1700" b="1" i="1" dirty="0">
                <a:solidFill>
                  <a:srgbClr val="0070C0"/>
                </a:solidFill>
                <a:latin typeface="Segoe UI" panose="020B0502040204020203" pitchFamily="34" charset="0"/>
                <a:ea typeface="Times New Roman" panose="02020603050405020304" pitchFamily="18" charset="0"/>
              </a:rPr>
              <a:t>String FILENAME = "</a:t>
            </a:r>
            <a:r>
              <a:rPr lang="en-US" sz="1700" b="1" i="1" dirty="0" err="1">
                <a:solidFill>
                  <a:srgbClr val="0070C0"/>
                </a:solidFill>
                <a:latin typeface="Segoe UI" panose="020B0502040204020203" pitchFamily="34" charset="0"/>
                <a:ea typeface="Times New Roman" panose="02020603050405020304" pitchFamily="18" charset="0"/>
              </a:rPr>
              <a:t>user_details</a:t>
            </a:r>
            <a:r>
              <a:rPr lang="en-US" sz="1700" b="1" i="1" dirty="0">
                <a:solidFill>
                  <a:srgbClr val="0070C0"/>
                </a:solidFill>
                <a:latin typeface="Segoe UI" panose="020B0502040204020203" pitchFamily="34" charset="0"/>
                <a:ea typeface="Times New Roman" panose="02020603050405020304" pitchFamily="18" charset="0"/>
              </a:rPr>
              <a:t>";</a:t>
            </a:r>
            <a:br>
              <a:rPr lang="en-US" sz="1700" b="1" i="1" dirty="0">
                <a:solidFill>
                  <a:srgbClr val="0070C0"/>
                </a:solidFill>
                <a:latin typeface="Segoe UI" panose="020B0502040204020203" pitchFamily="34" charset="0"/>
                <a:ea typeface="Times New Roman" panose="02020603050405020304" pitchFamily="18" charset="0"/>
              </a:rPr>
            </a:br>
            <a:r>
              <a:rPr lang="en-US" sz="1700" b="1" i="1" dirty="0">
                <a:solidFill>
                  <a:srgbClr val="0070C0"/>
                </a:solidFill>
                <a:latin typeface="Segoe UI" panose="020B0502040204020203" pitchFamily="34" charset="0"/>
                <a:ea typeface="Times New Roman" panose="02020603050405020304" pitchFamily="18" charset="0"/>
              </a:rPr>
              <a:t>String name = "</a:t>
            </a:r>
            <a:r>
              <a:rPr lang="en-US" sz="1700" b="1" i="1" dirty="0" err="1">
                <a:solidFill>
                  <a:srgbClr val="0070C0"/>
                </a:solidFill>
                <a:latin typeface="Segoe UI" panose="020B0502040204020203" pitchFamily="34" charset="0"/>
                <a:ea typeface="Times New Roman" panose="02020603050405020304" pitchFamily="18" charset="0"/>
              </a:rPr>
              <a:t>abebe</a:t>
            </a:r>
            <a:r>
              <a:rPr lang="en-US" sz="1700" b="1" i="1" dirty="0">
                <a:solidFill>
                  <a:srgbClr val="0070C0"/>
                </a:solidFill>
                <a:latin typeface="Segoe UI" panose="020B0502040204020203" pitchFamily="34" charset="0"/>
                <a:ea typeface="Times New Roman" panose="02020603050405020304" pitchFamily="18" charset="0"/>
              </a:rPr>
              <a:t>";</a:t>
            </a:r>
            <a:br>
              <a:rPr lang="en-US" sz="1700" b="1" i="1" dirty="0">
                <a:solidFill>
                  <a:srgbClr val="0070C0"/>
                </a:solidFill>
                <a:latin typeface="Segoe UI" panose="020B0502040204020203" pitchFamily="34" charset="0"/>
                <a:ea typeface="Times New Roman" panose="02020603050405020304" pitchFamily="18" charset="0"/>
              </a:rPr>
            </a:br>
            <a:r>
              <a:rPr lang="en-US" sz="1700" b="1" i="1" dirty="0" err="1">
                <a:solidFill>
                  <a:srgbClr val="0070C0"/>
                </a:solidFill>
                <a:latin typeface="Segoe UI" panose="020B0502040204020203" pitchFamily="34" charset="0"/>
                <a:ea typeface="Times New Roman" panose="02020603050405020304" pitchFamily="18" charset="0"/>
              </a:rPr>
              <a:t>FileOutputStream</a:t>
            </a:r>
            <a:r>
              <a:rPr lang="en-US" sz="1700" b="1" i="1" dirty="0">
                <a:solidFill>
                  <a:srgbClr val="0070C0"/>
                </a:solidFill>
                <a:latin typeface="Segoe UI" panose="020B0502040204020203" pitchFamily="34" charset="0"/>
                <a:ea typeface="Times New Roman" panose="02020603050405020304" pitchFamily="18" charset="0"/>
              </a:rPr>
              <a:t> </a:t>
            </a:r>
            <a:r>
              <a:rPr lang="en-US" sz="1700" b="1" i="1" dirty="0" err="1">
                <a:solidFill>
                  <a:srgbClr val="0070C0"/>
                </a:solidFill>
                <a:latin typeface="Segoe UI" panose="020B0502040204020203" pitchFamily="34" charset="0"/>
                <a:ea typeface="Times New Roman" panose="02020603050405020304" pitchFamily="18" charset="0"/>
              </a:rPr>
              <a:t>fstream</a:t>
            </a:r>
            <a:r>
              <a:rPr lang="en-US" sz="1700" b="1" i="1" dirty="0">
                <a:solidFill>
                  <a:srgbClr val="0070C0"/>
                </a:solidFill>
                <a:latin typeface="Segoe UI" panose="020B0502040204020203" pitchFamily="34" charset="0"/>
                <a:ea typeface="Times New Roman" panose="02020603050405020304" pitchFamily="18" charset="0"/>
              </a:rPr>
              <a:t> = </a:t>
            </a:r>
            <a:r>
              <a:rPr lang="en-US" sz="1700" b="1" i="1" dirty="0" err="1">
                <a:solidFill>
                  <a:srgbClr val="0070C0"/>
                </a:solidFill>
                <a:latin typeface="Segoe UI" panose="020B0502040204020203" pitchFamily="34" charset="0"/>
                <a:ea typeface="Times New Roman" panose="02020603050405020304" pitchFamily="18" charset="0"/>
              </a:rPr>
              <a:t>openFileOutput</a:t>
            </a:r>
            <a:r>
              <a:rPr lang="en-US" sz="1700" b="1" i="1" dirty="0">
                <a:solidFill>
                  <a:srgbClr val="0070C0"/>
                </a:solidFill>
                <a:latin typeface="Segoe UI" panose="020B0502040204020203" pitchFamily="34" charset="0"/>
                <a:ea typeface="Times New Roman" panose="02020603050405020304" pitchFamily="18" charset="0"/>
              </a:rPr>
              <a:t>(FILENAME, </a:t>
            </a:r>
            <a:r>
              <a:rPr lang="en-US" sz="1700" b="1" i="1" dirty="0" err="1">
                <a:solidFill>
                  <a:srgbClr val="0070C0"/>
                </a:solidFill>
                <a:latin typeface="Segoe UI" panose="020B0502040204020203" pitchFamily="34" charset="0"/>
                <a:ea typeface="Times New Roman" panose="02020603050405020304" pitchFamily="18" charset="0"/>
              </a:rPr>
              <a:t>Context.MODE_PRIVATE</a:t>
            </a:r>
            <a:r>
              <a:rPr lang="en-US" sz="1700" b="1" i="1" dirty="0">
                <a:solidFill>
                  <a:srgbClr val="0070C0"/>
                </a:solidFill>
                <a:latin typeface="Segoe UI" panose="020B0502040204020203" pitchFamily="34" charset="0"/>
                <a:ea typeface="Times New Roman" panose="02020603050405020304" pitchFamily="18" charset="0"/>
              </a:rPr>
              <a:t>);</a:t>
            </a:r>
            <a:br>
              <a:rPr lang="en-US" sz="1700" b="1" i="1" dirty="0">
                <a:solidFill>
                  <a:srgbClr val="0070C0"/>
                </a:solidFill>
                <a:latin typeface="Segoe UI" panose="020B0502040204020203" pitchFamily="34" charset="0"/>
                <a:ea typeface="Times New Roman" panose="02020603050405020304" pitchFamily="18" charset="0"/>
              </a:rPr>
            </a:br>
            <a:r>
              <a:rPr lang="en-US" sz="1700" b="1" i="1" dirty="0" err="1">
                <a:solidFill>
                  <a:srgbClr val="0070C0"/>
                </a:solidFill>
                <a:latin typeface="Segoe UI" panose="020B0502040204020203" pitchFamily="34" charset="0"/>
                <a:ea typeface="Times New Roman" panose="02020603050405020304" pitchFamily="18" charset="0"/>
              </a:rPr>
              <a:t>fstream.write</a:t>
            </a:r>
            <a:r>
              <a:rPr lang="en-US" sz="1700" b="1" i="1" dirty="0">
                <a:solidFill>
                  <a:srgbClr val="0070C0"/>
                </a:solidFill>
                <a:latin typeface="Segoe UI" panose="020B0502040204020203" pitchFamily="34" charset="0"/>
                <a:ea typeface="Times New Roman" panose="02020603050405020304" pitchFamily="18" charset="0"/>
              </a:rPr>
              <a:t>(</a:t>
            </a:r>
            <a:r>
              <a:rPr lang="en-US" sz="1700" b="1" i="1" dirty="0" err="1">
                <a:solidFill>
                  <a:srgbClr val="0070C0"/>
                </a:solidFill>
                <a:latin typeface="Segoe UI" panose="020B0502040204020203" pitchFamily="34" charset="0"/>
                <a:ea typeface="Times New Roman" panose="02020603050405020304" pitchFamily="18" charset="0"/>
              </a:rPr>
              <a:t>name.getBytes</a:t>
            </a:r>
            <a:r>
              <a:rPr lang="en-US" sz="1700" b="1" i="1" dirty="0">
                <a:solidFill>
                  <a:srgbClr val="0070C0"/>
                </a:solidFill>
                <a:latin typeface="Segoe UI" panose="020B0502040204020203" pitchFamily="34" charset="0"/>
                <a:ea typeface="Times New Roman" panose="02020603050405020304" pitchFamily="18" charset="0"/>
              </a:rPr>
              <a:t>());</a:t>
            </a:r>
            <a:br>
              <a:rPr lang="en-US" sz="1700" b="1" i="1" dirty="0">
                <a:solidFill>
                  <a:srgbClr val="0070C0"/>
                </a:solidFill>
                <a:latin typeface="Segoe UI" panose="020B0502040204020203" pitchFamily="34" charset="0"/>
                <a:ea typeface="Times New Roman" panose="02020603050405020304" pitchFamily="18" charset="0"/>
              </a:rPr>
            </a:br>
            <a:r>
              <a:rPr lang="en-US" sz="1700" b="1" i="1" dirty="0" err="1">
                <a:solidFill>
                  <a:srgbClr val="0070C0"/>
                </a:solidFill>
                <a:latin typeface="Segoe UI" panose="020B0502040204020203" pitchFamily="34" charset="0"/>
                <a:ea typeface="Times New Roman" panose="02020603050405020304" pitchFamily="18" charset="0"/>
              </a:rPr>
              <a:t>fstream.close</a:t>
            </a:r>
            <a:r>
              <a:rPr lang="en-US" sz="1700" b="1" i="1" dirty="0">
                <a:solidFill>
                  <a:srgbClr val="0070C0"/>
                </a:solidFill>
                <a:latin typeface="Segoe UI" panose="020B0502040204020203" pitchFamily="34" charset="0"/>
                <a:ea typeface="Times New Roman" panose="02020603050405020304" pitchFamily="18" charset="0"/>
              </a:rPr>
              <a:t>();</a:t>
            </a:r>
            <a:endParaRPr lang="en-US" sz="1700" b="1" i="1" dirty="0">
              <a:solidFill>
                <a:srgbClr val="0070C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407907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76200"/>
            <a:ext cx="8686800" cy="6324600"/>
          </a:xfrm>
        </p:spPr>
        <p:txBody>
          <a:bodyPr>
            <a:normAutofit/>
          </a:bodyPr>
          <a:lstStyle/>
          <a:p>
            <a:r>
              <a:rPr lang="en-US" b="1" dirty="0"/>
              <a:t>To read a file to internal storage</a:t>
            </a:r>
          </a:p>
          <a:p>
            <a:pPr lvl="1"/>
            <a:r>
              <a:rPr lang="en-US" dirty="0"/>
              <a:t>Call </a:t>
            </a:r>
            <a:r>
              <a:rPr lang="en-US" b="1" dirty="0" err="1"/>
              <a:t>openFileInput</a:t>
            </a:r>
            <a:r>
              <a:rPr lang="en-US" b="1" dirty="0"/>
              <a:t>(String filename)</a:t>
            </a:r>
            <a:r>
              <a:rPr lang="en-US" dirty="0"/>
              <a:t>. </a:t>
            </a:r>
          </a:p>
          <a:p>
            <a:pPr lvl="1"/>
            <a:r>
              <a:rPr lang="en-US" dirty="0"/>
              <a:t>Read bytes from the file with </a:t>
            </a:r>
            <a:r>
              <a:rPr lang="en-US" b="1" dirty="0"/>
              <a:t>read() </a:t>
            </a:r>
            <a:r>
              <a:rPr lang="en-US" dirty="0"/>
              <a:t>method. (since we read data byte by byte we have to append each character using </a:t>
            </a:r>
            <a:r>
              <a:rPr lang="en-US" b="1" dirty="0"/>
              <a:t>append() </a:t>
            </a:r>
            <a:r>
              <a:rPr lang="en-US" dirty="0"/>
              <a:t>method)</a:t>
            </a:r>
          </a:p>
          <a:p>
            <a:pPr lvl="1"/>
            <a:r>
              <a:rPr lang="en-US" dirty="0"/>
              <a:t>Close the stream with </a:t>
            </a:r>
            <a:r>
              <a:rPr lang="en-US" b="1" dirty="0"/>
              <a:t>close() </a:t>
            </a:r>
            <a:r>
              <a:rPr lang="en-US" dirty="0"/>
              <a:t>method</a:t>
            </a:r>
          </a:p>
          <a:p>
            <a:endParaRPr lang="en-US" dirty="0"/>
          </a:p>
          <a:p>
            <a:endParaRPr lang="en-US" dirty="0"/>
          </a:p>
        </p:txBody>
      </p:sp>
      <p:sp>
        <p:nvSpPr>
          <p:cNvPr id="7" name="Rectangle 6">
            <a:extLst>
              <a:ext uri="{FF2B5EF4-FFF2-40B4-BE49-F238E27FC236}">
                <a16:creationId xmlns:a16="http://schemas.microsoft.com/office/drawing/2014/main" xmlns="" id="{8F40A0DE-5058-43DF-933B-AF742253C829}"/>
              </a:ext>
            </a:extLst>
          </p:cNvPr>
          <p:cNvSpPr/>
          <p:nvPr/>
        </p:nvSpPr>
        <p:spPr>
          <a:xfrm>
            <a:off x="457200" y="2487296"/>
            <a:ext cx="7848600" cy="3491405"/>
          </a:xfrm>
          <a:prstGeom prst="rect">
            <a:avLst/>
          </a:prstGeom>
        </p:spPr>
        <p:txBody>
          <a:bodyPr wrap="square">
            <a:spAutoFit/>
          </a:bodyPr>
          <a:lstStyle/>
          <a:p>
            <a:pPr latinLnBrk="1">
              <a:lnSpc>
                <a:spcPct val="140000"/>
              </a:lnSpc>
              <a:spcAft>
                <a:spcPts val="750"/>
              </a:spcAft>
            </a:pPr>
            <a: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t>String FILENAME = "</a:t>
            </a:r>
            <a:r>
              <a:rPr lang="en-US" sz="2000" b="1" i="1" dirty="0" err="1">
                <a:solidFill>
                  <a:srgbClr val="0070C0"/>
                </a:solidFill>
                <a:latin typeface="Segoe UI" panose="020B0502040204020203" pitchFamily="34" charset="0"/>
                <a:ea typeface="Calibri" panose="020F0502020204030204" pitchFamily="34" charset="0"/>
                <a:cs typeface="Times New Roman" panose="02020603050405020304" pitchFamily="18" charset="0"/>
              </a:rPr>
              <a:t>user_details</a:t>
            </a:r>
            <a: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t>";</a:t>
            </a:r>
            <a:b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br>
            <a:r>
              <a:rPr lang="en-US" sz="2000" b="1" i="1" dirty="0" err="1">
                <a:solidFill>
                  <a:srgbClr val="0070C0"/>
                </a:solidFill>
                <a:latin typeface="Segoe UI" panose="020B0502040204020203" pitchFamily="34" charset="0"/>
                <a:ea typeface="Calibri" panose="020F0502020204030204" pitchFamily="34" charset="0"/>
                <a:cs typeface="Times New Roman" panose="02020603050405020304" pitchFamily="18" charset="0"/>
              </a:rPr>
              <a:t>FileInputStream</a:t>
            </a:r>
            <a: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t> </a:t>
            </a:r>
            <a:r>
              <a:rPr lang="en-US" sz="2000" b="1" i="1" dirty="0" err="1">
                <a:solidFill>
                  <a:srgbClr val="0070C0"/>
                </a:solidFill>
                <a:latin typeface="Segoe UI" panose="020B0502040204020203" pitchFamily="34" charset="0"/>
                <a:ea typeface="Calibri" panose="020F0502020204030204" pitchFamily="34" charset="0"/>
                <a:cs typeface="Times New Roman" panose="02020603050405020304" pitchFamily="18" charset="0"/>
              </a:rPr>
              <a:t>fstream</a:t>
            </a:r>
            <a: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t> = </a:t>
            </a:r>
            <a:r>
              <a:rPr lang="en-US" sz="2000" b="1" i="1" dirty="0" err="1">
                <a:solidFill>
                  <a:srgbClr val="0070C0"/>
                </a:solidFill>
                <a:latin typeface="Segoe UI" panose="020B0502040204020203" pitchFamily="34" charset="0"/>
                <a:ea typeface="Calibri" panose="020F0502020204030204" pitchFamily="34" charset="0"/>
                <a:cs typeface="Times New Roman" panose="02020603050405020304" pitchFamily="18" charset="0"/>
              </a:rPr>
              <a:t>openFileInput</a:t>
            </a:r>
            <a: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t>(FILENAME);</a:t>
            </a:r>
            <a:b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br>
            <a:r>
              <a:rPr lang="en-US" sz="2000" b="1" i="1" dirty="0" err="1">
                <a:solidFill>
                  <a:srgbClr val="0070C0"/>
                </a:solidFill>
                <a:latin typeface="Segoe UI" panose="020B0502040204020203" pitchFamily="34" charset="0"/>
                <a:ea typeface="Calibri" panose="020F0502020204030204" pitchFamily="34" charset="0"/>
                <a:cs typeface="Times New Roman" panose="02020603050405020304" pitchFamily="18" charset="0"/>
              </a:rPr>
              <a:t>StringBuffer</a:t>
            </a:r>
            <a: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t> </a:t>
            </a:r>
            <a:r>
              <a:rPr lang="en-US" sz="2000" b="1" i="1" dirty="0" err="1">
                <a:solidFill>
                  <a:srgbClr val="0070C0"/>
                </a:solidFill>
                <a:latin typeface="Segoe UI" panose="020B0502040204020203" pitchFamily="34" charset="0"/>
                <a:ea typeface="Calibri" panose="020F0502020204030204" pitchFamily="34" charset="0"/>
                <a:cs typeface="Times New Roman" panose="02020603050405020304" pitchFamily="18" charset="0"/>
              </a:rPr>
              <a:t>sbuffer</a:t>
            </a:r>
            <a: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t> = new </a:t>
            </a:r>
            <a:r>
              <a:rPr lang="en-US" sz="2000" b="1" i="1" dirty="0" err="1">
                <a:solidFill>
                  <a:srgbClr val="0070C0"/>
                </a:solidFill>
                <a:latin typeface="Segoe UI" panose="020B0502040204020203" pitchFamily="34" charset="0"/>
                <a:ea typeface="Calibri" panose="020F0502020204030204" pitchFamily="34" charset="0"/>
                <a:cs typeface="Times New Roman" panose="02020603050405020304" pitchFamily="18" charset="0"/>
              </a:rPr>
              <a:t>StringBuffer</a:t>
            </a:r>
            <a: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t>();</a:t>
            </a:r>
            <a:b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br>
            <a: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t>int </a:t>
            </a:r>
            <a:r>
              <a:rPr lang="en-US" sz="2000" b="1" i="1" dirty="0" err="1">
                <a:solidFill>
                  <a:srgbClr val="0070C0"/>
                </a:solidFill>
                <a:latin typeface="Segoe UI" panose="020B0502040204020203" pitchFamily="34" charset="0"/>
                <a:ea typeface="Calibri" panose="020F0502020204030204" pitchFamily="34" charset="0"/>
                <a:cs typeface="Times New Roman" panose="02020603050405020304" pitchFamily="18" charset="0"/>
              </a:rPr>
              <a:t>i</a:t>
            </a:r>
            <a: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t>;</a:t>
            </a:r>
            <a:b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br>
            <a: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t>while ((</a:t>
            </a:r>
            <a:r>
              <a:rPr lang="en-US" sz="2000" b="1" i="1" dirty="0" err="1">
                <a:solidFill>
                  <a:srgbClr val="0070C0"/>
                </a:solidFill>
                <a:latin typeface="Segoe UI" panose="020B0502040204020203" pitchFamily="34" charset="0"/>
                <a:ea typeface="Calibri" panose="020F0502020204030204" pitchFamily="34" charset="0"/>
                <a:cs typeface="Times New Roman" panose="02020603050405020304" pitchFamily="18" charset="0"/>
              </a:rPr>
              <a:t>i</a:t>
            </a:r>
            <a: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t> = </a:t>
            </a:r>
            <a:r>
              <a:rPr lang="en-US" sz="2000" b="1" i="1" dirty="0" err="1">
                <a:solidFill>
                  <a:srgbClr val="0070C0"/>
                </a:solidFill>
                <a:latin typeface="Segoe UI" panose="020B0502040204020203" pitchFamily="34" charset="0"/>
                <a:ea typeface="Calibri" panose="020F0502020204030204" pitchFamily="34" charset="0"/>
                <a:cs typeface="Times New Roman" panose="02020603050405020304" pitchFamily="18" charset="0"/>
              </a:rPr>
              <a:t>fstream.read</a:t>
            </a:r>
            <a: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t>())!= -1){</a:t>
            </a:r>
            <a:b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br>
            <a: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t>    </a:t>
            </a:r>
            <a:r>
              <a:rPr lang="en-US" sz="2000" b="1" i="1" dirty="0" err="1">
                <a:solidFill>
                  <a:srgbClr val="0070C0"/>
                </a:solidFill>
                <a:latin typeface="Segoe UI" panose="020B0502040204020203" pitchFamily="34" charset="0"/>
                <a:ea typeface="Calibri" panose="020F0502020204030204" pitchFamily="34" charset="0"/>
                <a:cs typeface="Times New Roman" panose="02020603050405020304" pitchFamily="18" charset="0"/>
              </a:rPr>
              <a:t>sbuffer.append</a:t>
            </a:r>
            <a: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t>((char)</a:t>
            </a:r>
            <a:r>
              <a:rPr lang="en-US" sz="2000" b="1" i="1" dirty="0" err="1">
                <a:solidFill>
                  <a:srgbClr val="0070C0"/>
                </a:solidFill>
                <a:latin typeface="Segoe UI" panose="020B0502040204020203" pitchFamily="34" charset="0"/>
                <a:ea typeface="Calibri" panose="020F0502020204030204" pitchFamily="34" charset="0"/>
                <a:cs typeface="Times New Roman" panose="02020603050405020304" pitchFamily="18" charset="0"/>
              </a:rPr>
              <a:t>i</a:t>
            </a:r>
            <a: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t>);</a:t>
            </a:r>
            <a:b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br>
            <a: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t>}</a:t>
            </a:r>
            <a:b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br>
            <a:r>
              <a:rPr lang="en-US" sz="2000" b="1" i="1" dirty="0" err="1">
                <a:solidFill>
                  <a:srgbClr val="0070C0"/>
                </a:solidFill>
                <a:latin typeface="Segoe UI" panose="020B0502040204020203" pitchFamily="34" charset="0"/>
                <a:ea typeface="Calibri" panose="020F0502020204030204" pitchFamily="34" charset="0"/>
                <a:cs typeface="Times New Roman" panose="02020603050405020304" pitchFamily="18" charset="0"/>
              </a:rPr>
              <a:t>fstream.close</a:t>
            </a:r>
            <a:r>
              <a:rPr lang="en-US" sz="2000" b="1" i="1" dirty="0">
                <a:solidFill>
                  <a:srgbClr val="0070C0"/>
                </a:solidFill>
                <a:latin typeface="Segoe UI" panose="020B0502040204020203" pitchFamily="34" charset="0"/>
                <a:ea typeface="Calibri" panose="020F0502020204030204" pitchFamily="34" charset="0"/>
                <a:cs typeface="Times New Roman" panose="02020603050405020304" pitchFamily="18" charset="0"/>
              </a:rPr>
              <a:t>();</a:t>
            </a:r>
            <a:endParaRPr lang="en-US" sz="2400" b="1" i="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128830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457200"/>
          </a:xfrm>
        </p:spPr>
        <p:txBody>
          <a:bodyPr>
            <a:noAutofit/>
          </a:bodyPr>
          <a:lstStyle/>
          <a:p>
            <a:r>
              <a:rPr lang="en-US" sz="2800" b="1" dirty="0"/>
              <a:t>External Storage</a:t>
            </a:r>
          </a:p>
        </p:txBody>
      </p:sp>
      <p:sp>
        <p:nvSpPr>
          <p:cNvPr id="3" name="Content Placeholder 2"/>
          <p:cNvSpPr>
            <a:spLocks noGrp="1"/>
          </p:cNvSpPr>
          <p:nvPr>
            <p:ph sz="quarter" idx="1"/>
          </p:nvPr>
        </p:nvSpPr>
        <p:spPr>
          <a:xfrm>
            <a:off x="228600" y="609600"/>
            <a:ext cx="8686800" cy="5943600"/>
          </a:xfrm>
        </p:spPr>
        <p:txBody>
          <a:bodyPr>
            <a:normAutofit/>
          </a:bodyPr>
          <a:lstStyle/>
          <a:p>
            <a:r>
              <a:rPr lang="en-US" b="1" dirty="0"/>
              <a:t>To write data to external storage</a:t>
            </a:r>
          </a:p>
          <a:p>
            <a:pPr lvl="1"/>
            <a:r>
              <a:rPr lang="en-US" dirty="0"/>
              <a:t>Add permissions(such as READ_EXTERNAL_STORAGE or WRITE_EXTERNAL_STORAGE) to read or write files on the external storage. </a:t>
            </a:r>
          </a:p>
          <a:p>
            <a:pPr lvl="1"/>
            <a:endParaRPr lang="en-US" dirty="0"/>
          </a:p>
          <a:p>
            <a:pPr lvl="1"/>
            <a:endParaRPr lang="en-US" dirty="0"/>
          </a:p>
          <a:p>
            <a:pPr lvl="1"/>
            <a:r>
              <a:rPr lang="en-US" dirty="0"/>
              <a:t>Check External Storage Availability: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xmlns="" id="{095A88F4-BFA9-462E-ACB4-A27DCB2F6AC8}"/>
              </a:ext>
            </a:extLst>
          </p:cNvPr>
          <p:cNvSpPr/>
          <p:nvPr/>
        </p:nvSpPr>
        <p:spPr>
          <a:xfrm>
            <a:off x="228600" y="2217003"/>
            <a:ext cx="8686800" cy="830997"/>
          </a:xfrm>
          <a:prstGeom prst="rect">
            <a:avLst/>
          </a:prstGeom>
        </p:spPr>
        <p:txBody>
          <a:bodyPr wrap="square">
            <a:spAutoFit/>
          </a:bodyPr>
          <a:lstStyle/>
          <a:p>
            <a:pPr latinLnBrk="1"/>
            <a:r>
              <a:rPr lang="en-US" sz="1600" dirty="0">
                <a:solidFill>
                  <a:srgbClr val="333333"/>
                </a:solidFill>
                <a:latin typeface="Segoe UI" panose="020B0502040204020203" pitchFamily="34" charset="0"/>
                <a:ea typeface="Times New Roman" panose="02020603050405020304" pitchFamily="18" charset="0"/>
              </a:rPr>
              <a:t>&lt;</a:t>
            </a:r>
            <a:r>
              <a:rPr lang="en-US" sz="1600" dirty="0">
                <a:solidFill>
                  <a:srgbClr val="000080"/>
                </a:solidFill>
                <a:latin typeface="Segoe UI" panose="020B0502040204020203" pitchFamily="34" charset="0"/>
                <a:ea typeface="Times New Roman" panose="02020603050405020304" pitchFamily="18" charset="0"/>
              </a:rPr>
              <a:t>manifest</a:t>
            </a:r>
            <a:r>
              <a:rPr lang="en-US" sz="1600" dirty="0">
                <a:solidFill>
                  <a:srgbClr val="333333"/>
                </a:solidFill>
                <a:latin typeface="Segoe UI" panose="020B0502040204020203" pitchFamily="34" charset="0"/>
                <a:ea typeface="Times New Roman" panose="02020603050405020304" pitchFamily="18" charset="0"/>
              </a:rPr>
              <a:t>&gt;&lt;</a:t>
            </a:r>
            <a:r>
              <a:rPr lang="en-US" sz="1600" dirty="0">
                <a:solidFill>
                  <a:srgbClr val="000080"/>
                </a:solidFill>
                <a:latin typeface="Segoe UI" panose="020B0502040204020203" pitchFamily="34" charset="0"/>
                <a:ea typeface="Times New Roman" panose="02020603050405020304" pitchFamily="18" charset="0"/>
              </a:rPr>
              <a:t>uses-permission </a:t>
            </a:r>
            <a:r>
              <a:rPr lang="en-US" sz="1600" dirty="0" err="1">
                <a:solidFill>
                  <a:srgbClr val="660E7A"/>
                </a:solidFill>
                <a:latin typeface="Segoe UI" panose="020B0502040204020203" pitchFamily="34" charset="0"/>
                <a:ea typeface="Times New Roman" panose="02020603050405020304" pitchFamily="18" charset="0"/>
              </a:rPr>
              <a:t>android</a:t>
            </a:r>
            <a:r>
              <a:rPr lang="en-US" sz="1600" dirty="0" err="1">
                <a:solidFill>
                  <a:srgbClr val="0000FF"/>
                </a:solidFill>
                <a:latin typeface="Segoe UI" panose="020B0502040204020203" pitchFamily="34" charset="0"/>
                <a:ea typeface="Times New Roman" panose="02020603050405020304" pitchFamily="18" charset="0"/>
              </a:rPr>
              <a:t>:name</a:t>
            </a:r>
            <a:r>
              <a:rPr lang="en-US" sz="1600" dirty="0">
                <a:solidFill>
                  <a:srgbClr val="0000FF"/>
                </a:solidFill>
                <a:latin typeface="Segoe UI" panose="020B0502040204020203" pitchFamily="34" charset="0"/>
                <a:ea typeface="Times New Roman" panose="02020603050405020304" pitchFamily="18" charset="0"/>
              </a:rPr>
              <a:t>=</a:t>
            </a:r>
            <a:r>
              <a:rPr lang="en-US" sz="1600" dirty="0">
                <a:solidFill>
                  <a:srgbClr val="A31515"/>
                </a:solidFill>
                <a:latin typeface="Segoe UI" panose="020B0502040204020203" pitchFamily="34" charset="0"/>
                <a:ea typeface="Times New Roman" panose="02020603050405020304" pitchFamily="18" charset="0"/>
              </a:rPr>
              <a:t>"</a:t>
            </a:r>
            <a:r>
              <a:rPr lang="en-US" sz="1600" dirty="0" err="1">
                <a:solidFill>
                  <a:srgbClr val="A31515"/>
                </a:solidFill>
                <a:latin typeface="Segoe UI" panose="020B0502040204020203" pitchFamily="34" charset="0"/>
                <a:ea typeface="Times New Roman" panose="02020603050405020304" pitchFamily="18" charset="0"/>
              </a:rPr>
              <a:t>android.permission.WRITE_EXTERNAL_STORAGE</a:t>
            </a:r>
            <a:r>
              <a:rPr lang="en-US" sz="1600" dirty="0">
                <a:solidFill>
                  <a:srgbClr val="A31515"/>
                </a:solidFill>
                <a:latin typeface="Segoe UI" panose="020B0502040204020203" pitchFamily="34" charset="0"/>
                <a:ea typeface="Times New Roman" panose="02020603050405020304" pitchFamily="18" charset="0"/>
              </a:rPr>
              <a:t>"</a:t>
            </a:r>
            <a:r>
              <a:rPr lang="en-US" sz="1600" dirty="0">
                <a:solidFill>
                  <a:srgbClr val="333333"/>
                </a:solidFill>
                <a:latin typeface="Segoe UI" panose="020B0502040204020203" pitchFamily="34" charset="0"/>
                <a:ea typeface="Times New Roman" panose="02020603050405020304" pitchFamily="18" charset="0"/>
              </a:rPr>
              <a:t>/&gt;&lt;</a:t>
            </a:r>
            <a:r>
              <a:rPr lang="en-US" sz="1600" dirty="0">
                <a:solidFill>
                  <a:srgbClr val="000080"/>
                </a:solidFill>
                <a:latin typeface="Segoe UI" panose="020B0502040204020203" pitchFamily="34" charset="0"/>
                <a:ea typeface="Times New Roman" panose="02020603050405020304" pitchFamily="18" charset="0"/>
              </a:rPr>
              <a:t>uses-permission </a:t>
            </a:r>
            <a:r>
              <a:rPr lang="en-US" sz="1600" dirty="0" err="1">
                <a:solidFill>
                  <a:srgbClr val="660E7A"/>
                </a:solidFill>
                <a:latin typeface="Segoe UI" panose="020B0502040204020203" pitchFamily="34" charset="0"/>
                <a:ea typeface="Times New Roman" panose="02020603050405020304" pitchFamily="18" charset="0"/>
              </a:rPr>
              <a:t>android</a:t>
            </a:r>
            <a:r>
              <a:rPr lang="en-US" sz="1600" dirty="0" err="1">
                <a:solidFill>
                  <a:srgbClr val="0000FF"/>
                </a:solidFill>
                <a:latin typeface="Segoe UI" panose="020B0502040204020203" pitchFamily="34" charset="0"/>
                <a:ea typeface="Times New Roman" panose="02020603050405020304" pitchFamily="18" charset="0"/>
              </a:rPr>
              <a:t>:name</a:t>
            </a:r>
            <a:r>
              <a:rPr lang="en-US" sz="1600" dirty="0">
                <a:solidFill>
                  <a:srgbClr val="0000FF"/>
                </a:solidFill>
                <a:latin typeface="Segoe UI" panose="020B0502040204020203" pitchFamily="34" charset="0"/>
                <a:ea typeface="Times New Roman" panose="02020603050405020304" pitchFamily="18" charset="0"/>
              </a:rPr>
              <a:t>=</a:t>
            </a:r>
            <a:r>
              <a:rPr lang="en-US" sz="1600" dirty="0">
                <a:solidFill>
                  <a:srgbClr val="A31515"/>
                </a:solidFill>
                <a:latin typeface="Segoe UI" panose="020B0502040204020203" pitchFamily="34" charset="0"/>
                <a:ea typeface="Times New Roman" panose="02020603050405020304" pitchFamily="18" charset="0"/>
              </a:rPr>
              <a:t>"</a:t>
            </a:r>
            <a:r>
              <a:rPr lang="en-US" sz="1600" dirty="0" err="1">
                <a:solidFill>
                  <a:srgbClr val="A31515"/>
                </a:solidFill>
                <a:latin typeface="Segoe UI" panose="020B0502040204020203" pitchFamily="34" charset="0"/>
                <a:ea typeface="Times New Roman" panose="02020603050405020304" pitchFamily="18" charset="0"/>
              </a:rPr>
              <a:t>android.permission.READ_EXTERNAL_STORAGE</a:t>
            </a:r>
            <a:r>
              <a:rPr lang="en-US" sz="1600" dirty="0">
                <a:solidFill>
                  <a:srgbClr val="A31515"/>
                </a:solidFill>
                <a:latin typeface="Segoe UI" panose="020B0502040204020203" pitchFamily="34" charset="0"/>
                <a:ea typeface="Times New Roman" panose="02020603050405020304" pitchFamily="18" charset="0"/>
              </a:rPr>
              <a:t>"</a:t>
            </a:r>
            <a:r>
              <a:rPr lang="en-US" sz="1600" dirty="0">
                <a:solidFill>
                  <a:srgbClr val="333333"/>
                </a:solidFill>
                <a:latin typeface="Segoe UI" panose="020B0502040204020203" pitchFamily="34" charset="0"/>
                <a:ea typeface="Times New Roman" panose="02020603050405020304" pitchFamily="18" charset="0"/>
              </a:rPr>
              <a:t>/&gt;</a:t>
            </a:r>
            <a:br>
              <a:rPr lang="en-US" sz="1600" dirty="0">
                <a:solidFill>
                  <a:srgbClr val="333333"/>
                </a:solidFill>
                <a:latin typeface="Segoe UI" panose="020B0502040204020203" pitchFamily="34" charset="0"/>
                <a:ea typeface="Times New Roman" panose="02020603050405020304" pitchFamily="18" charset="0"/>
              </a:rPr>
            </a:br>
            <a:r>
              <a:rPr lang="en-US" sz="1600" dirty="0">
                <a:solidFill>
                  <a:srgbClr val="333333"/>
                </a:solidFill>
                <a:latin typeface="Segoe UI" panose="020B0502040204020203" pitchFamily="34" charset="0"/>
                <a:ea typeface="Times New Roman" panose="02020603050405020304" pitchFamily="18" charset="0"/>
              </a:rPr>
              <a:t> &lt;/</a:t>
            </a:r>
            <a:r>
              <a:rPr lang="en-US" sz="1600" dirty="0">
                <a:solidFill>
                  <a:srgbClr val="000080"/>
                </a:solidFill>
                <a:latin typeface="Segoe UI" panose="020B0502040204020203" pitchFamily="34" charset="0"/>
                <a:ea typeface="Times New Roman" panose="02020603050405020304" pitchFamily="18" charset="0"/>
              </a:rPr>
              <a:t>manifest</a:t>
            </a:r>
            <a:r>
              <a:rPr lang="en-US" sz="1600" dirty="0">
                <a:solidFill>
                  <a:srgbClr val="333333"/>
                </a:solidFill>
                <a:latin typeface="Segoe UI" panose="020B0502040204020203" pitchFamily="34" charset="0"/>
                <a:ea typeface="Times New Roman" panose="02020603050405020304" pitchFamily="18" charset="0"/>
              </a:rPr>
              <a:t>&gt;</a:t>
            </a:r>
            <a:endParaRPr lang="en-US" sz="2000" dirty="0">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xmlns="" id="{004E244A-01C7-4307-BA1A-F0E8CBA04521}"/>
              </a:ext>
            </a:extLst>
          </p:cNvPr>
          <p:cNvSpPr/>
          <p:nvPr/>
        </p:nvSpPr>
        <p:spPr>
          <a:xfrm>
            <a:off x="228600" y="3505200"/>
            <a:ext cx="8686800" cy="2862322"/>
          </a:xfrm>
          <a:prstGeom prst="rect">
            <a:avLst/>
          </a:prstGeom>
        </p:spPr>
        <p:txBody>
          <a:bodyPr wrap="square">
            <a:spAutoFit/>
          </a:bodyPr>
          <a:lstStyle/>
          <a:p>
            <a:pPr latinLnBrk="1"/>
            <a:r>
              <a:rPr lang="en-US" dirty="0">
                <a:solidFill>
                  <a:srgbClr val="000080"/>
                </a:solidFill>
                <a:latin typeface="Segoe UI" panose="020B0502040204020203" pitchFamily="34" charset="0"/>
                <a:ea typeface="Times New Roman" panose="02020603050405020304" pitchFamily="18" charset="0"/>
              </a:rPr>
              <a:t>public Boolean </a:t>
            </a:r>
            <a:r>
              <a:rPr lang="en-US" dirty="0" err="1">
                <a:solidFill>
                  <a:srgbClr val="000080"/>
                </a:solidFill>
                <a:latin typeface="Segoe UI" panose="020B0502040204020203" pitchFamily="34" charset="0"/>
                <a:ea typeface="Times New Roman" panose="02020603050405020304" pitchFamily="18" charset="0"/>
              </a:rPr>
              <a:t>isExternalStorageWritable</a:t>
            </a:r>
            <a:r>
              <a:rPr lang="en-US" dirty="0">
                <a:solidFill>
                  <a:srgbClr val="000080"/>
                </a:solidFill>
                <a:latin typeface="Segoe UI" panose="020B0502040204020203" pitchFamily="34" charset="0"/>
                <a:ea typeface="Times New Roman" panose="02020603050405020304" pitchFamily="18" charset="0"/>
              </a:rPr>
              <a:t>(){</a:t>
            </a:r>
          </a:p>
          <a:p>
            <a:pPr latinLnBrk="1"/>
            <a:r>
              <a:rPr lang="en-US" dirty="0">
                <a:solidFill>
                  <a:srgbClr val="000080"/>
                </a:solidFill>
                <a:latin typeface="Segoe UI" panose="020B0502040204020203" pitchFamily="34" charset="0"/>
                <a:ea typeface="Times New Roman" panose="02020603050405020304" pitchFamily="18" charset="0"/>
              </a:rPr>
              <a:t> String state=</a:t>
            </a:r>
            <a:r>
              <a:rPr lang="en-US" dirty="0" err="1">
                <a:solidFill>
                  <a:srgbClr val="000080"/>
                </a:solidFill>
                <a:latin typeface="Segoe UI" panose="020B0502040204020203" pitchFamily="34" charset="0"/>
                <a:ea typeface="Times New Roman" panose="02020603050405020304" pitchFamily="18" charset="0"/>
              </a:rPr>
              <a:t>Environment.getExternalStorageState</a:t>
            </a:r>
            <a:r>
              <a:rPr lang="en-US" dirty="0">
                <a:solidFill>
                  <a:srgbClr val="000080"/>
                </a:solidFill>
                <a:latin typeface="Segoe UI" panose="020B0502040204020203" pitchFamily="34" charset="0"/>
                <a:ea typeface="Times New Roman" panose="02020603050405020304" pitchFamily="18" charset="0"/>
              </a:rPr>
              <a:t>(); </a:t>
            </a:r>
          </a:p>
          <a:p>
            <a:pPr latinLnBrk="1"/>
            <a:r>
              <a:rPr lang="en-US" dirty="0">
                <a:solidFill>
                  <a:srgbClr val="000080"/>
                </a:solidFill>
                <a:latin typeface="Segoe UI" panose="020B0502040204020203" pitchFamily="34" charset="0"/>
                <a:ea typeface="Times New Roman" panose="02020603050405020304" pitchFamily="18" charset="0"/>
              </a:rPr>
              <a:t>if(</a:t>
            </a:r>
            <a:r>
              <a:rPr lang="en-US" dirty="0" err="1">
                <a:solidFill>
                  <a:srgbClr val="000080"/>
                </a:solidFill>
                <a:latin typeface="Segoe UI" panose="020B0502040204020203" pitchFamily="34" charset="0"/>
                <a:ea typeface="Times New Roman" panose="02020603050405020304" pitchFamily="18" charset="0"/>
              </a:rPr>
              <a:t>Environment.MEDIA_MOUNTED.equals</a:t>
            </a:r>
            <a:r>
              <a:rPr lang="en-US" dirty="0">
                <a:solidFill>
                  <a:srgbClr val="000080"/>
                </a:solidFill>
                <a:latin typeface="Segoe UI" panose="020B0502040204020203" pitchFamily="34" charset="0"/>
                <a:ea typeface="Times New Roman" panose="02020603050405020304" pitchFamily="18" charset="0"/>
              </a:rPr>
              <a:t>(state) )  return true;  } </a:t>
            </a:r>
          </a:p>
          <a:p>
            <a:pPr latinLnBrk="1"/>
            <a:r>
              <a:rPr lang="en-US" dirty="0">
                <a:solidFill>
                  <a:srgbClr val="000080"/>
                </a:solidFill>
                <a:latin typeface="Segoe UI" panose="020B0502040204020203" pitchFamily="34" charset="0"/>
                <a:ea typeface="Times New Roman" panose="02020603050405020304" pitchFamily="18" charset="0"/>
              </a:rPr>
              <a:t>return false;   }</a:t>
            </a:r>
          </a:p>
          <a:p>
            <a:pPr latinLnBrk="1"/>
            <a:r>
              <a:rPr lang="en-US" dirty="0">
                <a:solidFill>
                  <a:srgbClr val="000080"/>
                </a:solidFill>
                <a:latin typeface="Segoe UI" panose="020B0502040204020203" pitchFamily="34" charset="0"/>
                <a:ea typeface="Times New Roman" panose="02020603050405020304" pitchFamily="18" charset="0"/>
              </a:rPr>
              <a:t>public Boolean </a:t>
            </a:r>
            <a:r>
              <a:rPr lang="en-US" dirty="0" err="1">
                <a:solidFill>
                  <a:srgbClr val="000080"/>
                </a:solidFill>
                <a:latin typeface="Segoe UI" panose="020B0502040204020203" pitchFamily="34" charset="0"/>
                <a:ea typeface="Times New Roman" panose="02020603050405020304" pitchFamily="18" charset="0"/>
              </a:rPr>
              <a:t>isExternalStorageReadable</a:t>
            </a:r>
            <a:r>
              <a:rPr lang="en-US" dirty="0">
                <a:solidFill>
                  <a:srgbClr val="000080"/>
                </a:solidFill>
                <a:latin typeface="Segoe UI" panose="020B0502040204020203" pitchFamily="34" charset="0"/>
                <a:ea typeface="Times New Roman" panose="02020603050405020304" pitchFamily="18" charset="0"/>
              </a:rPr>
              <a:t>(){</a:t>
            </a:r>
          </a:p>
          <a:p>
            <a:pPr latinLnBrk="1"/>
            <a:r>
              <a:rPr lang="en-US" dirty="0">
                <a:solidFill>
                  <a:srgbClr val="000080"/>
                </a:solidFill>
                <a:latin typeface="Segoe UI" panose="020B0502040204020203" pitchFamily="34" charset="0"/>
                <a:ea typeface="Times New Roman" panose="02020603050405020304" pitchFamily="18" charset="0"/>
              </a:rPr>
              <a:t> String state=</a:t>
            </a:r>
            <a:r>
              <a:rPr lang="en-US" dirty="0" err="1">
                <a:solidFill>
                  <a:srgbClr val="000080"/>
                </a:solidFill>
                <a:latin typeface="Segoe UI" panose="020B0502040204020203" pitchFamily="34" charset="0"/>
                <a:ea typeface="Times New Roman" panose="02020603050405020304" pitchFamily="18" charset="0"/>
              </a:rPr>
              <a:t>Environment.getExternalStorageState</a:t>
            </a:r>
            <a:r>
              <a:rPr lang="en-US" dirty="0">
                <a:solidFill>
                  <a:srgbClr val="000080"/>
                </a:solidFill>
                <a:latin typeface="Segoe UI" panose="020B0502040204020203" pitchFamily="34" charset="0"/>
                <a:ea typeface="Times New Roman" panose="02020603050405020304" pitchFamily="18" charset="0"/>
              </a:rPr>
              <a:t>(); </a:t>
            </a:r>
          </a:p>
          <a:p>
            <a:pPr latinLnBrk="1"/>
            <a:r>
              <a:rPr lang="en-US" dirty="0">
                <a:solidFill>
                  <a:srgbClr val="000080"/>
                </a:solidFill>
                <a:latin typeface="Segoe UI" panose="020B0502040204020203" pitchFamily="34" charset="0"/>
                <a:ea typeface="Times New Roman" panose="02020603050405020304" pitchFamily="18" charset="0"/>
              </a:rPr>
              <a:t>if(</a:t>
            </a:r>
            <a:r>
              <a:rPr lang="en-US" dirty="0" err="1">
                <a:solidFill>
                  <a:srgbClr val="000080"/>
                </a:solidFill>
                <a:latin typeface="Segoe UI" panose="020B0502040204020203" pitchFamily="34" charset="0"/>
                <a:ea typeface="Times New Roman" panose="02020603050405020304" pitchFamily="18" charset="0"/>
              </a:rPr>
              <a:t>Environment.MEDIA_MOUNTED.equals</a:t>
            </a:r>
            <a:r>
              <a:rPr lang="en-US" dirty="0">
                <a:solidFill>
                  <a:srgbClr val="000080"/>
                </a:solidFill>
                <a:latin typeface="Segoe UI" panose="020B0502040204020203" pitchFamily="34" charset="0"/>
                <a:ea typeface="Times New Roman" panose="02020603050405020304" pitchFamily="18" charset="0"/>
              </a:rPr>
              <a:t>(state) || </a:t>
            </a:r>
            <a:r>
              <a:rPr lang="en-US" dirty="0" err="1">
                <a:solidFill>
                  <a:srgbClr val="000080"/>
                </a:solidFill>
                <a:latin typeface="Segoe UI" panose="020B0502040204020203" pitchFamily="34" charset="0"/>
                <a:ea typeface="Times New Roman" panose="02020603050405020304" pitchFamily="18" charset="0"/>
              </a:rPr>
              <a:t>Environment.MEDIA_MOUNTED_READ_ONLY.equals</a:t>
            </a:r>
            <a:r>
              <a:rPr lang="en-US" dirty="0">
                <a:solidFill>
                  <a:srgbClr val="000080"/>
                </a:solidFill>
                <a:latin typeface="Segoe UI" panose="020B0502040204020203" pitchFamily="34" charset="0"/>
                <a:ea typeface="Times New Roman" panose="02020603050405020304" pitchFamily="18" charset="0"/>
              </a:rPr>
              <a:t>(state) )  return true;  } </a:t>
            </a:r>
          </a:p>
          <a:p>
            <a:pPr latinLnBrk="1"/>
            <a:r>
              <a:rPr lang="en-US" dirty="0">
                <a:solidFill>
                  <a:srgbClr val="000080"/>
                </a:solidFill>
                <a:latin typeface="Segoe UI" panose="020B0502040204020203" pitchFamily="34" charset="0"/>
                <a:ea typeface="Times New Roman" panose="02020603050405020304" pitchFamily="18" charset="0"/>
              </a:rPr>
              <a:t>return false;</a:t>
            </a:r>
          </a:p>
          <a:p>
            <a:pPr latinLnBrk="1"/>
            <a:r>
              <a:rPr lang="en-US" dirty="0">
                <a:solidFill>
                  <a:srgbClr val="000080"/>
                </a:solidFill>
                <a:latin typeface="Segoe UI" panose="020B0502040204020203" pitchFamily="34"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67017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ustom 1">
      <a:dk1>
        <a:srgbClr val="0C0C0C"/>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10954</TotalTime>
  <Words>1200</Words>
  <Application>Microsoft Office PowerPoint</Application>
  <PresentationFormat>On-screen Show (4:3)</PresentationFormat>
  <Paragraphs>238</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Equity</vt:lpstr>
      <vt:lpstr>Chapter 5</vt:lpstr>
      <vt:lpstr>Android Data Storage</vt:lpstr>
      <vt:lpstr>Shared Preference</vt:lpstr>
      <vt:lpstr>Accessing Shared Preference</vt:lpstr>
      <vt:lpstr>Write to Shared Preference</vt:lpstr>
      <vt:lpstr>Delete from Shared Preference</vt:lpstr>
      <vt:lpstr>Internal Storage</vt:lpstr>
      <vt:lpstr>Slide 8</vt:lpstr>
      <vt:lpstr>External Storage</vt:lpstr>
      <vt:lpstr>Slide 10</vt:lpstr>
      <vt:lpstr>Slide 11</vt:lpstr>
      <vt:lpstr>SQLite</vt:lpstr>
      <vt:lpstr>Creating Database and Table</vt:lpstr>
      <vt:lpstr>Retrieving data from SQLite Database</vt:lpstr>
      <vt:lpstr>Deleting data from SQLite Database</vt:lpstr>
      <vt:lpstr>Web Service with PHP/Java &amp; MySQL</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Molla</dc:creator>
  <cp:lastModifiedBy>ADMIN</cp:lastModifiedBy>
  <cp:revision>535</cp:revision>
  <cp:lastPrinted>2019-05-06T05:12:05Z</cp:lastPrinted>
  <dcterms:created xsi:type="dcterms:W3CDTF">2015-10-20T02:24:43Z</dcterms:created>
  <dcterms:modified xsi:type="dcterms:W3CDTF">2021-06-10T19:54:04Z</dcterms:modified>
</cp:coreProperties>
</file>