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40" y="1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5DF60-F8B7-4610-9384-B98293F11B1C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4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D555D-D057-456A-A3B2-B179C5132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55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486C-A7E3-43E2-891C-3FE58AE25098}" type="datetimeFigureOut">
              <a:rPr lang="en-US" smtClean="0"/>
              <a:pPr/>
              <a:t>4/3/2021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A0B89BE-8A0B-47D6-BE9F-898725688F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486C-A7E3-43E2-891C-3FE58AE25098}" type="datetimeFigureOut">
              <a:rPr lang="en-US" smtClean="0"/>
              <a:pPr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89BE-8A0B-47D6-BE9F-898725688F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486C-A7E3-43E2-891C-3FE58AE25098}" type="datetimeFigureOut">
              <a:rPr lang="en-US" smtClean="0"/>
              <a:pPr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89BE-8A0B-47D6-BE9F-898725688F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486C-A7E3-43E2-891C-3FE58AE25098}" type="datetimeFigureOut">
              <a:rPr lang="en-US" smtClean="0"/>
              <a:pPr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89BE-8A0B-47D6-BE9F-898725688F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486C-A7E3-43E2-891C-3FE58AE25098}" type="datetimeFigureOut">
              <a:rPr lang="en-US" smtClean="0"/>
              <a:pPr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A0B89BE-8A0B-47D6-BE9F-898725688F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486C-A7E3-43E2-891C-3FE58AE25098}" type="datetimeFigureOut">
              <a:rPr lang="en-US" smtClean="0"/>
              <a:pPr/>
              <a:t>4/3/2021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89BE-8A0B-47D6-BE9F-898725688F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486C-A7E3-43E2-891C-3FE58AE25098}" type="datetimeFigureOut">
              <a:rPr lang="en-US" smtClean="0"/>
              <a:pPr/>
              <a:t>4/3/2021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89BE-8A0B-47D6-BE9F-898725688F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486C-A7E3-43E2-891C-3FE58AE25098}" type="datetimeFigureOut">
              <a:rPr lang="en-US" smtClean="0"/>
              <a:pPr/>
              <a:t>4/3/2021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89BE-8A0B-47D6-BE9F-898725688F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486C-A7E3-43E2-891C-3FE58AE25098}" type="datetimeFigureOut">
              <a:rPr lang="en-US" smtClean="0"/>
              <a:pPr/>
              <a:t>4/3/2021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89BE-8A0B-47D6-BE9F-898725688F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486C-A7E3-43E2-891C-3FE58AE25098}" type="datetimeFigureOut">
              <a:rPr lang="en-US" smtClean="0"/>
              <a:pPr/>
              <a:t>4/3/2021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89BE-8A0B-47D6-BE9F-898725688F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486C-A7E3-43E2-891C-3FE58AE25098}" type="datetimeFigureOut">
              <a:rPr lang="en-US" smtClean="0"/>
              <a:pPr/>
              <a:t>4/3/2021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A0B89BE-8A0B-47D6-BE9F-898725688F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810486C-A7E3-43E2-891C-3FE58AE25098}" type="datetimeFigureOut">
              <a:rPr lang="en-US" smtClean="0"/>
              <a:pPr/>
              <a:t>4/3/2021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A0B89BE-8A0B-47D6-BE9F-898725688F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Location in Android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Chapter </a:t>
            </a:r>
            <a:r>
              <a:rPr lang="en-US" dirty="0"/>
              <a:t>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534400" cy="533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Location Based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609600"/>
            <a:ext cx="8686800" cy="5943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makes mobile different is we can build advanced services that only </a:t>
            </a:r>
            <a:r>
              <a:rPr lang="en-US" b="1" dirty="0"/>
              <a:t>mobile device with sensing can deliver</a:t>
            </a:r>
          </a:p>
          <a:p>
            <a:pPr lvl="1"/>
            <a:r>
              <a:rPr lang="en-US" b="1" dirty="0"/>
              <a:t>location-based search </a:t>
            </a:r>
            <a:r>
              <a:rPr lang="en-US" dirty="0"/>
              <a:t>for say supermarkets, cafe, cinema, users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Examples </a:t>
            </a:r>
            <a:r>
              <a:rPr lang="en-US" dirty="0" err="1"/>
              <a:t>DarkSky</a:t>
            </a:r>
            <a:r>
              <a:rPr lang="en-US" dirty="0"/>
              <a:t>(Weather App), </a:t>
            </a:r>
            <a:r>
              <a:rPr lang="en-US" dirty="0" err="1"/>
              <a:t>MapMyFitness</a:t>
            </a:r>
            <a:r>
              <a:rPr lang="en-US" dirty="0"/>
              <a:t>, </a:t>
            </a:r>
            <a:r>
              <a:rPr lang="en-US" dirty="0" err="1"/>
              <a:t>Glympse</a:t>
            </a:r>
            <a:r>
              <a:rPr lang="en-US" dirty="0"/>
              <a:t> (Tracking App), Uber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b="1" dirty="0"/>
              <a:t>Android has two basic ways to determine a user’s location. </a:t>
            </a:r>
            <a:endParaRPr lang="en-US" dirty="0"/>
          </a:p>
          <a:p>
            <a:pPr lvl="1"/>
            <a:r>
              <a:rPr lang="en-US" b="1" dirty="0"/>
              <a:t>built-in location APIs –</a:t>
            </a:r>
            <a:r>
              <a:rPr lang="en-US" dirty="0"/>
              <a:t>since its introduction</a:t>
            </a:r>
          </a:p>
          <a:p>
            <a:pPr lvl="1"/>
            <a:r>
              <a:rPr lang="en-US" b="1" dirty="0"/>
              <a:t>Google Play Services – </a:t>
            </a:r>
            <a:r>
              <a:rPr lang="en-US" dirty="0"/>
              <a:t>new and best way</a:t>
            </a:r>
          </a:p>
          <a:p>
            <a:r>
              <a:rPr lang="en-US" dirty="0"/>
              <a:t>Google Location Services API provides</a:t>
            </a:r>
          </a:p>
          <a:p>
            <a:pPr lvl="1"/>
            <a:r>
              <a:rPr lang="en-US" dirty="0"/>
              <a:t>more powerful, high-level framework that automates tasks such as </a:t>
            </a:r>
            <a:r>
              <a:rPr lang="en-US" b="1" dirty="0"/>
              <a:t>location provider choice and power management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new features such as </a:t>
            </a:r>
            <a:r>
              <a:rPr lang="en-US" b="1" dirty="0"/>
              <a:t>activity detection</a:t>
            </a:r>
          </a:p>
          <a:p>
            <a:r>
              <a:rPr lang="en-US" b="1" dirty="0"/>
              <a:t>To use these services</a:t>
            </a:r>
          </a:p>
          <a:p>
            <a:pPr lvl="1"/>
            <a:r>
              <a:rPr lang="en-US" dirty="0"/>
              <a:t>download the Google Play Services SDK using the SDK Manager</a:t>
            </a:r>
          </a:p>
          <a:p>
            <a:pPr lvl="1"/>
            <a:r>
              <a:rPr lang="en-US" dirty="0"/>
              <a:t>download an emulator (AVD) image that uses the Google APIs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2400"/>
            <a:ext cx="8534400" cy="65532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Location Manager</a:t>
            </a:r>
          </a:p>
          <a:p>
            <a:r>
              <a:rPr lang="en-US" dirty="0"/>
              <a:t>Android location manager gives location in terms of </a:t>
            </a:r>
            <a:r>
              <a:rPr lang="en-US" b="1" dirty="0"/>
              <a:t>longitude and latitude </a:t>
            </a:r>
            <a:r>
              <a:rPr lang="en-US" dirty="0"/>
              <a:t>for the location of the phone. </a:t>
            </a:r>
          </a:p>
          <a:p>
            <a:r>
              <a:rPr lang="en-US" dirty="0"/>
              <a:t>Depending on the location provider selected (could be based on GPS, </a:t>
            </a:r>
            <a:r>
              <a:rPr lang="en-US" dirty="0" err="1"/>
              <a:t>WiFi</a:t>
            </a:r>
            <a:r>
              <a:rPr lang="en-US" dirty="0"/>
              <a:t> or Cellular) the accuracy of the location will vary</a:t>
            </a:r>
          </a:p>
          <a:p>
            <a:r>
              <a:rPr lang="en-US" dirty="0"/>
              <a:t>A number of services can be built using these simple components:</a:t>
            </a:r>
          </a:p>
          <a:p>
            <a:pPr lvl="1"/>
            <a:r>
              <a:rPr lang="en-US" b="1" dirty="0"/>
              <a:t>get the user's current location</a:t>
            </a:r>
          </a:p>
          <a:p>
            <a:pPr lvl="1"/>
            <a:r>
              <a:rPr lang="en-US" b="1" dirty="0"/>
              <a:t>periodically get the user location as the move around</a:t>
            </a:r>
          </a:p>
          <a:p>
            <a:pPr lvl="1"/>
            <a:r>
              <a:rPr lang="en-US" b="1" dirty="0"/>
              <a:t>use proximity alerts when you move in and out of a predefined area</a:t>
            </a:r>
          </a:p>
          <a:p>
            <a:pPr marL="274320" lvl="1" indent="0">
              <a:buNone/>
            </a:pPr>
            <a:r>
              <a:rPr lang="en-US" i="1" dirty="0">
                <a:latin typeface="+mj-lt"/>
              </a:rPr>
              <a:t>    </a:t>
            </a:r>
            <a:r>
              <a:rPr lang="en-US" i="1" dirty="0" err="1">
                <a:latin typeface="+mj-lt"/>
              </a:rPr>
              <a:t>LocationManager</a:t>
            </a:r>
            <a:r>
              <a:rPr lang="en-US" i="1" dirty="0">
                <a:latin typeface="+mj-lt"/>
              </a:rPr>
              <a:t> </a:t>
            </a:r>
            <a:r>
              <a:rPr lang="en-US" i="1" dirty="0" err="1">
                <a:latin typeface="+mj-lt"/>
              </a:rPr>
              <a:t>locationManager</a:t>
            </a:r>
            <a:r>
              <a:rPr lang="en-US" i="1" dirty="0">
                <a:latin typeface="+mj-lt"/>
              </a:rPr>
              <a:t>;</a:t>
            </a:r>
          </a:p>
          <a:p>
            <a:pPr marL="274320" lvl="1" indent="0">
              <a:buNone/>
            </a:pPr>
            <a:r>
              <a:rPr lang="en-US" i="1" dirty="0">
                <a:latin typeface="+mj-lt"/>
              </a:rPr>
              <a:t>    String </a:t>
            </a:r>
            <a:r>
              <a:rPr lang="en-US" i="1" dirty="0" err="1">
                <a:latin typeface="+mj-lt"/>
              </a:rPr>
              <a:t>svcName</a:t>
            </a:r>
            <a:r>
              <a:rPr lang="en-US" i="1" dirty="0">
                <a:latin typeface="+mj-lt"/>
              </a:rPr>
              <a:t> = </a:t>
            </a:r>
            <a:r>
              <a:rPr lang="en-US" i="1" dirty="0" err="1">
                <a:latin typeface="+mj-lt"/>
              </a:rPr>
              <a:t>Context.LOCATION_SERVICE</a:t>
            </a:r>
            <a:r>
              <a:rPr lang="en-US" i="1" dirty="0">
                <a:latin typeface="+mj-lt"/>
              </a:rPr>
              <a:t>;</a:t>
            </a:r>
          </a:p>
          <a:p>
            <a:pPr marL="274320" lvl="1" indent="0">
              <a:buNone/>
            </a:pPr>
            <a:r>
              <a:rPr lang="en-US" i="1" dirty="0">
                <a:latin typeface="+mj-lt"/>
              </a:rPr>
              <a:t>    </a:t>
            </a:r>
            <a:r>
              <a:rPr lang="en-US" i="1" dirty="0" err="1">
                <a:latin typeface="+mj-lt"/>
              </a:rPr>
              <a:t>locationManager</a:t>
            </a:r>
            <a:r>
              <a:rPr lang="en-US" i="1" dirty="0">
                <a:latin typeface="+mj-lt"/>
              </a:rPr>
              <a:t> = (</a:t>
            </a:r>
            <a:r>
              <a:rPr lang="en-US" i="1" dirty="0" err="1">
                <a:latin typeface="+mj-lt"/>
              </a:rPr>
              <a:t>LocationManager</a:t>
            </a:r>
            <a:r>
              <a:rPr lang="en-US" i="1" dirty="0">
                <a:latin typeface="+mj-lt"/>
              </a:rPr>
              <a:t>)</a:t>
            </a:r>
            <a:r>
              <a:rPr lang="en-US" i="1" dirty="0" err="1">
                <a:latin typeface="+mj-lt"/>
              </a:rPr>
              <a:t>getSystemService</a:t>
            </a:r>
            <a:r>
              <a:rPr lang="en-US" i="1" dirty="0">
                <a:latin typeface="+mj-lt"/>
              </a:rPr>
              <a:t>(</a:t>
            </a:r>
            <a:r>
              <a:rPr lang="en-US" i="1" dirty="0" err="1">
                <a:latin typeface="+mj-lt"/>
              </a:rPr>
              <a:t>svcName</a:t>
            </a:r>
            <a:r>
              <a:rPr lang="en-US" i="1" dirty="0">
                <a:latin typeface="+mj-lt"/>
              </a:rPr>
              <a:t>);</a:t>
            </a:r>
          </a:p>
          <a:p>
            <a:r>
              <a:rPr lang="en-US" dirty="0"/>
              <a:t>Modify </a:t>
            </a:r>
            <a:r>
              <a:rPr lang="en-US" dirty="0" err="1"/>
              <a:t>androidmanifest</a:t>
            </a:r>
            <a:r>
              <a:rPr lang="en-US" dirty="0"/>
              <a:t> to get the user's permission to track their location or get a location reading:</a:t>
            </a:r>
          </a:p>
          <a:p>
            <a:pPr marL="274320" lvl="1" indent="0">
              <a:buNone/>
            </a:pPr>
            <a:r>
              <a:rPr lang="en-US" dirty="0"/>
              <a:t>   </a:t>
            </a:r>
            <a:r>
              <a:rPr lang="en-US" sz="2100" dirty="0"/>
              <a:t>&lt;uses-permission </a:t>
            </a:r>
            <a:r>
              <a:rPr lang="en-US" sz="2100" dirty="0" err="1"/>
              <a:t>android:name</a:t>
            </a:r>
            <a:r>
              <a:rPr lang="en-US" sz="2100" dirty="0"/>
              <a:t>="</a:t>
            </a:r>
            <a:r>
              <a:rPr lang="en-US" sz="2100" dirty="0" err="1"/>
              <a:t>android.permission.ACCESS_FINE_LOCATION</a:t>
            </a:r>
            <a:r>
              <a:rPr lang="en-US" sz="2100" dirty="0"/>
              <a:t>" /&gt;</a:t>
            </a:r>
          </a:p>
          <a:p>
            <a:r>
              <a:rPr lang="en-US" dirty="0"/>
              <a:t>Types of location access permission:</a:t>
            </a:r>
          </a:p>
          <a:p>
            <a:pPr lvl="1"/>
            <a:r>
              <a:rPr lang="en-US" i="1" dirty="0"/>
              <a:t>ACCESS_COARSE_LOCATION- </a:t>
            </a:r>
            <a:r>
              <a:rPr lang="en-US" dirty="0"/>
              <a:t>support Network providers (cell towers or </a:t>
            </a:r>
            <a:r>
              <a:rPr lang="en-US" dirty="0" err="1"/>
              <a:t>wifi</a:t>
            </a:r>
            <a:r>
              <a:rPr lang="en-US" dirty="0"/>
              <a:t>)</a:t>
            </a:r>
            <a:endParaRPr lang="en-US" i="1" dirty="0"/>
          </a:p>
          <a:p>
            <a:pPr lvl="1"/>
            <a:r>
              <a:rPr lang="en-US" i="1" dirty="0"/>
              <a:t>ACCESS_FINE_LOCATION -</a:t>
            </a:r>
            <a:r>
              <a:rPr lang="en-US" dirty="0"/>
              <a:t>support both GPS and Network providers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249303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304800"/>
            <a:ext cx="8686800" cy="624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Location Provider</a:t>
            </a:r>
          </a:p>
          <a:p>
            <a:r>
              <a:rPr lang="en-US" dirty="0"/>
              <a:t>Mobile phones can provide location from a set of providers</a:t>
            </a:r>
            <a:endParaRPr lang="en-US" b="1" dirty="0"/>
          </a:p>
          <a:p>
            <a:pPr lvl="1"/>
            <a:r>
              <a:rPr lang="en-US" b="1" dirty="0"/>
              <a:t>GPS-</a:t>
            </a:r>
            <a:r>
              <a:rPr lang="en-US" dirty="0"/>
              <a:t> has good accuracy outdoors but is costly in terms of battery consumption </a:t>
            </a:r>
          </a:p>
          <a:p>
            <a:pPr lvl="1"/>
            <a:r>
              <a:rPr lang="en-US" b="1" dirty="0"/>
              <a:t>Cellular</a:t>
            </a:r>
            <a:r>
              <a:rPr lang="en-US" dirty="0"/>
              <a:t> - cheap in terms of energy consumption but could provide very rough location information because of the lack of cell tower density but could be great in the city</a:t>
            </a:r>
          </a:p>
          <a:p>
            <a:r>
              <a:rPr lang="en-US" dirty="0"/>
              <a:t>Consider the following in selecting a location provider:</a:t>
            </a:r>
          </a:p>
          <a:p>
            <a:pPr lvl="1"/>
            <a:r>
              <a:rPr lang="en-US" dirty="0"/>
              <a:t>power consumption</a:t>
            </a:r>
          </a:p>
          <a:p>
            <a:pPr lvl="1"/>
            <a:r>
              <a:rPr lang="en-US" dirty="0"/>
              <a:t>longitude/latitude accuracy</a:t>
            </a:r>
          </a:p>
          <a:p>
            <a:pPr lvl="1"/>
            <a:r>
              <a:rPr lang="en-US" dirty="0"/>
              <a:t>altitude accuracy</a:t>
            </a:r>
          </a:p>
          <a:p>
            <a:pPr lvl="1"/>
            <a:r>
              <a:rPr lang="en-US" dirty="0"/>
              <a:t>speed</a:t>
            </a:r>
          </a:p>
          <a:p>
            <a:pPr lvl="1"/>
            <a:r>
              <a:rPr lang="en-US" dirty="0"/>
              <a:t>direction information</a:t>
            </a:r>
          </a:p>
          <a:p>
            <a:endParaRPr lang="en-US" dirty="0"/>
          </a:p>
          <a:p>
            <a:pPr lvl="1"/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234249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228600"/>
            <a:ext cx="8686800" cy="6324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you can specify the location provider explicitly in the code using a number of constants:</a:t>
            </a:r>
          </a:p>
          <a:p>
            <a:pPr lvl="1"/>
            <a:r>
              <a:rPr lang="en-US" dirty="0" err="1"/>
              <a:t>LocationManager.GPS_PROVIDER</a:t>
            </a:r>
            <a:endParaRPr lang="en-US" dirty="0"/>
          </a:p>
          <a:p>
            <a:pPr lvl="1"/>
            <a:r>
              <a:rPr lang="en-US" dirty="0" err="1"/>
              <a:t>LocationManager.NETWORK_PROVIDER</a:t>
            </a:r>
            <a:endParaRPr lang="en-US" dirty="0"/>
          </a:p>
          <a:p>
            <a:pPr lvl="1"/>
            <a:r>
              <a:rPr lang="en-US" dirty="0" err="1"/>
              <a:t>LocationManager.PASSIVE_PROVIDER</a:t>
            </a:r>
            <a:endParaRPr lang="en-US" dirty="0"/>
          </a:p>
          <a:p>
            <a:r>
              <a:rPr lang="en-US" dirty="0"/>
              <a:t>But this would be poor programming because the user might turn off GPS. So </a:t>
            </a:r>
            <a:r>
              <a:rPr lang="en-US" b="1" dirty="0"/>
              <a:t>let the Android systems match the user's needs to what providers are on offer</a:t>
            </a:r>
            <a:r>
              <a:rPr lang="en-US" dirty="0"/>
              <a:t> by using </a:t>
            </a:r>
            <a:r>
              <a:rPr lang="en-US" i="1" dirty="0"/>
              <a:t>Criteria</a:t>
            </a:r>
            <a:r>
              <a:rPr lang="en-US" dirty="0"/>
              <a:t> as shown below. The code states that the user requires:</a:t>
            </a:r>
          </a:p>
          <a:p>
            <a:pPr lvl="1"/>
            <a:r>
              <a:rPr lang="en-US" dirty="0"/>
              <a:t>coarse accuracy</a:t>
            </a:r>
          </a:p>
          <a:p>
            <a:pPr lvl="1"/>
            <a:r>
              <a:rPr lang="en-US" dirty="0"/>
              <a:t>low power consumption</a:t>
            </a:r>
          </a:p>
          <a:p>
            <a:pPr lvl="1"/>
            <a:r>
              <a:rPr lang="en-US" dirty="0"/>
              <a:t>no altitude, bearing or speed</a:t>
            </a:r>
          </a:p>
          <a:p>
            <a:pPr marL="548640" lvl="2" indent="0">
              <a:buNone/>
            </a:pPr>
            <a:r>
              <a:rPr lang="en-US" sz="2200" dirty="0"/>
              <a:t>    Criteria </a:t>
            </a:r>
            <a:r>
              <a:rPr lang="en-US" sz="2200" dirty="0" err="1"/>
              <a:t>criteria</a:t>
            </a:r>
            <a:r>
              <a:rPr lang="en-US" sz="2200" dirty="0"/>
              <a:t> = </a:t>
            </a:r>
            <a:r>
              <a:rPr lang="en-US" sz="2200" b="1" dirty="0"/>
              <a:t>new</a:t>
            </a:r>
            <a:r>
              <a:rPr lang="en-US" sz="2200" dirty="0"/>
              <a:t> Criteria();</a:t>
            </a:r>
            <a:endParaRPr lang="en-US" sz="3000" dirty="0"/>
          </a:p>
          <a:p>
            <a:pPr marL="548640" lvl="2" indent="0">
              <a:buNone/>
            </a:pPr>
            <a:r>
              <a:rPr lang="en-US" sz="2200" dirty="0"/>
              <a:t>    </a:t>
            </a:r>
            <a:r>
              <a:rPr lang="en-US" sz="2200" dirty="0" err="1"/>
              <a:t>criteria.setAccuracy</a:t>
            </a:r>
            <a:r>
              <a:rPr lang="en-US" sz="2200" dirty="0"/>
              <a:t>(</a:t>
            </a:r>
            <a:r>
              <a:rPr lang="en-US" sz="2200" dirty="0" err="1"/>
              <a:t>Criteria.ACCURACY_FINE</a:t>
            </a:r>
            <a:r>
              <a:rPr lang="en-US" sz="2200" dirty="0"/>
              <a:t>);</a:t>
            </a:r>
            <a:endParaRPr lang="en-US" sz="3000" dirty="0"/>
          </a:p>
          <a:p>
            <a:pPr marL="548640" lvl="2" indent="0">
              <a:buNone/>
            </a:pPr>
            <a:r>
              <a:rPr lang="en-US" sz="2200" dirty="0"/>
              <a:t>    </a:t>
            </a:r>
            <a:r>
              <a:rPr lang="en-US" sz="2200" dirty="0" err="1"/>
              <a:t>criteria.setPowerRequirement</a:t>
            </a:r>
            <a:r>
              <a:rPr lang="en-US" sz="2200" dirty="0"/>
              <a:t>(</a:t>
            </a:r>
            <a:r>
              <a:rPr lang="en-US" sz="2200" dirty="0" err="1"/>
              <a:t>Criteria.POWER_LOW</a:t>
            </a:r>
            <a:r>
              <a:rPr lang="en-US" sz="2200" dirty="0"/>
              <a:t>);</a:t>
            </a:r>
            <a:endParaRPr lang="en-US" sz="3000" dirty="0"/>
          </a:p>
          <a:p>
            <a:pPr marL="548640" lvl="2" indent="0">
              <a:buNone/>
            </a:pPr>
            <a:r>
              <a:rPr lang="en-US" sz="2200" dirty="0"/>
              <a:t>    </a:t>
            </a:r>
            <a:r>
              <a:rPr lang="en-US" sz="2200" dirty="0" err="1"/>
              <a:t>criteria.setAltitudeRequired</a:t>
            </a:r>
            <a:r>
              <a:rPr lang="en-US" sz="2200" dirty="0"/>
              <a:t>(</a:t>
            </a:r>
            <a:r>
              <a:rPr lang="en-US" sz="2200" b="1" dirty="0"/>
              <a:t>false</a:t>
            </a:r>
            <a:r>
              <a:rPr lang="en-US" sz="2200" dirty="0"/>
              <a:t>);    </a:t>
            </a:r>
            <a:r>
              <a:rPr lang="en-US" sz="2200" dirty="0" err="1"/>
              <a:t>criteria.setBearingRequired</a:t>
            </a:r>
            <a:r>
              <a:rPr lang="en-US" sz="2200" dirty="0"/>
              <a:t>(</a:t>
            </a:r>
            <a:r>
              <a:rPr lang="en-US" sz="2200" b="1" dirty="0"/>
              <a:t>false</a:t>
            </a:r>
            <a:r>
              <a:rPr lang="en-US" sz="2200" dirty="0"/>
              <a:t>);</a:t>
            </a:r>
            <a:endParaRPr lang="en-US" sz="3000" dirty="0"/>
          </a:p>
          <a:p>
            <a:pPr marL="548640" lvl="2" indent="0">
              <a:buNone/>
            </a:pPr>
            <a:r>
              <a:rPr lang="en-US" sz="2200" dirty="0"/>
              <a:t>    </a:t>
            </a:r>
            <a:r>
              <a:rPr lang="en-US" sz="2200" dirty="0" err="1"/>
              <a:t>criteria.setSpeedRequired</a:t>
            </a:r>
            <a:r>
              <a:rPr lang="en-US" sz="2200" dirty="0"/>
              <a:t>(</a:t>
            </a:r>
            <a:r>
              <a:rPr lang="en-US" sz="2200" b="1" dirty="0"/>
              <a:t>false</a:t>
            </a:r>
            <a:r>
              <a:rPr lang="en-US" sz="2200" dirty="0"/>
              <a:t>);    </a:t>
            </a:r>
            <a:r>
              <a:rPr lang="en-US" sz="2200" dirty="0" err="1"/>
              <a:t>criteria.setCostAllowed</a:t>
            </a:r>
            <a:r>
              <a:rPr lang="en-US" sz="2200" dirty="0"/>
              <a:t>(</a:t>
            </a:r>
            <a:r>
              <a:rPr lang="en-US" sz="2200" b="1" dirty="0"/>
              <a:t>true</a:t>
            </a:r>
            <a:r>
              <a:rPr lang="en-US" sz="2200" dirty="0"/>
              <a:t>);</a:t>
            </a:r>
            <a:r>
              <a:rPr lang="en-US" sz="2400" dirty="0"/>
              <a:t>    </a:t>
            </a:r>
          </a:p>
          <a:p>
            <a:pPr marL="548640" lvl="2" indent="0">
              <a:buNone/>
            </a:pPr>
            <a:r>
              <a:rPr lang="en-US" sz="2400" dirty="0"/>
              <a:t>String provider = </a:t>
            </a:r>
            <a:r>
              <a:rPr lang="en-US" sz="2400" dirty="0" err="1"/>
              <a:t>locationManager.getBestProvider</a:t>
            </a:r>
            <a:r>
              <a:rPr lang="en-US" sz="2400" dirty="0"/>
              <a:t>(criteria, </a:t>
            </a:r>
            <a:r>
              <a:rPr lang="en-US" sz="2400" b="1" dirty="0"/>
              <a:t>true</a:t>
            </a:r>
            <a:r>
              <a:rPr lang="en-US" sz="2400" dirty="0"/>
              <a:t>);</a:t>
            </a:r>
            <a:endParaRPr lang="en-US" sz="3200" dirty="0"/>
          </a:p>
          <a:p>
            <a:pPr marL="320040" lvl="1" indent="0">
              <a:buNone/>
            </a:pP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558733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304800"/>
            <a:ext cx="8686800" cy="624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Geocoding</a:t>
            </a:r>
          </a:p>
          <a:p>
            <a:r>
              <a:rPr lang="en-US" dirty="0"/>
              <a:t>is the process of transforming a street address or other description of a location into a (latitude, longitude) coordinate. </a:t>
            </a:r>
          </a:p>
          <a:p>
            <a:r>
              <a:rPr lang="en-US" dirty="0"/>
              <a:t>Geocoder supports two services:</a:t>
            </a:r>
          </a:p>
          <a:p>
            <a:pPr lvl="1"/>
            <a:r>
              <a:rPr lang="en-US" dirty="0"/>
              <a:t>forward geocoding: from address to longitude/latitude</a:t>
            </a:r>
          </a:p>
          <a:p>
            <a:pPr lvl="1"/>
            <a:r>
              <a:rPr lang="en-US" dirty="0"/>
              <a:t>reverse geocoding: from longitude/latitude to address</a:t>
            </a:r>
          </a:p>
          <a:p>
            <a:pPr lvl="2"/>
            <a:r>
              <a:rPr lang="en-US" dirty="0"/>
              <a:t>Where </a:t>
            </a:r>
            <a:r>
              <a:rPr lang="en-US" sz="2200" dirty="0"/>
              <a:t>latitude and longitude are points for the search</a:t>
            </a:r>
          </a:p>
          <a:p>
            <a:r>
              <a:rPr lang="en-US" dirty="0"/>
              <a:t>The Geocoder class comes with the </a:t>
            </a:r>
            <a:r>
              <a:rPr lang="en-US" b="1" dirty="0"/>
              <a:t>Google Maps library</a:t>
            </a:r>
            <a:r>
              <a:rPr lang="en-US" dirty="0"/>
              <a:t>. To use the library you have to import it into the application. </a:t>
            </a:r>
          </a:p>
          <a:p>
            <a:r>
              <a:rPr lang="en-US" dirty="0"/>
              <a:t>In addition, the Geocoder class </a:t>
            </a:r>
            <a:r>
              <a:rPr lang="en-US" b="1" dirty="0"/>
              <a:t>uses a server</a:t>
            </a:r>
            <a:r>
              <a:rPr lang="en-US" dirty="0"/>
              <a:t> to translate over the Internet so you need to add the following permission to the Manifest:</a:t>
            </a:r>
          </a:p>
          <a:p>
            <a:pPr marL="274320" lvl="1" indent="0">
              <a:buNone/>
            </a:pPr>
            <a:r>
              <a:rPr lang="en-US" sz="2200" dirty="0"/>
              <a:t> &lt;uses-permission </a:t>
            </a:r>
            <a:r>
              <a:rPr lang="en-US" sz="2200" dirty="0" err="1"/>
              <a:t>android:name</a:t>
            </a:r>
            <a:r>
              <a:rPr lang="en-US" sz="2200" dirty="0"/>
              <a:t>="</a:t>
            </a:r>
            <a:r>
              <a:rPr lang="en-US" sz="2200" dirty="0" err="1"/>
              <a:t>android.permission.INTERNET</a:t>
            </a:r>
            <a:r>
              <a:rPr lang="en-US" sz="2200" dirty="0"/>
              <a:t>" /&gt;</a:t>
            </a:r>
          </a:p>
          <a:p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752659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534400" cy="533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Integrating Google map with android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609600"/>
            <a:ext cx="8686800" cy="5943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provides facility to integrate Google map in our application</a:t>
            </a:r>
          </a:p>
          <a:p>
            <a:r>
              <a:rPr lang="en-US" b="1" dirty="0"/>
              <a:t>Types of Google Maps</a:t>
            </a:r>
            <a:endParaRPr lang="en-US" dirty="0"/>
          </a:p>
          <a:p>
            <a:pPr lvl="1"/>
            <a:r>
              <a:rPr lang="en-US" b="1" dirty="0"/>
              <a:t>Normal:</a:t>
            </a:r>
            <a:r>
              <a:rPr lang="en-US" dirty="0"/>
              <a:t> displays typical road map</a:t>
            </a:r>
            <a:r>
              <a:rPr lang="en-US" b="1" dirty="0"/>
              <a:t>, natural features like river and some features</a:t>
            </a:r>
            <a:r>
              <a:rPr lang="en-US" dirty="0"/>
              <a:t> build by humans.</a:t>
            </a:r>
          </a:p>
          <a:p>
            <a:pPr lvl="1"/>
            <a:r>
              <a:rPr lang="en-US" b="1" dirty="0"/>
              <a:t>Hybrid:</a:t>
            </a:r>
            <a:r>
              <a:rPr lang="en-US" dirty="0"/>
              <a:t> displays </a:t>
            </a:r>
            <a:r>
              <a:rPr lang="en-US" b="1" dirty="0"/>
              <a:t>satellite photograph</a:t>
            </a:r>
            <a:r>
              <a:rPr lang="en-US" dirty="0"/>
              <a:t> data with typical </a:t>
            </a:r>
            <a:r>
              <a:rPr lang="en-US" b="1" dirty="0"/>
              <a:t>road maps. It also displays road and feature labels.</a:t>
            </a:r>
          </a:p>
          <a:p>
            <a:pPr lvl="1"/>
            <a:r>
              <a:rPr lang="en-US" b="1" dirty="0"/>
              <a:t>Satellite:</a:t>
            </a:r>
            <a:r>
              <a:rPr lang="en-US" dirty="0"/>
              <a:t> displays </a:t>
            </a:r>
            <a:r>
              <a:rPr lang="en-US" b="1" dirty="0"/>
              <a:t>satellite photograph data, but doesn't display road and feature labels.</a:t>
            </a:r>
          </a:p>
          <a:p>
            <a:pPr lvl="1"/>
            <a:r>
              <a:rPr lang="en-US" b="1" dirty="0"/>
              <a:t>Terrain:</a:t>
            </a:r>
            <a:r>
              <a:rPr lang="en-US" dirty="0"/>
              <a:t> displays </a:t>
            </a:r>
            <a:r>
              <a:rPr lang="en-US" b="1" dirty="0"/>
              <a:t>photographic</a:t>
            </a:r>
            <a:r>
              <a:rPr lang="en-US" dirty="0"/>
              <a:t> data. This includes </a:t>
            </a:r>
            <a:r>
              <a:rPr lang="en-US" b="1" dirty="0"/>
              <a:t>colors, contour lines and labels and perspective shading.</a:t>
            </a:r>
          </a:p>
          <a:p>
            <a:pPr lvl="1"/>
            <a:r>
              <a:rPr lang="en-US" b="1" dirty="0"/>
              <a:t>None:</a:t>
            </a:r>
            <a:r>
              <a:rPr lang="en-US" dirty="0"/>
              <a:t> displays an empty grid with no tiles loaded.</a:t>
            </a:r>
          </a:p>
          <a:p>
            <a:pPr marL="548640" lvl="2" indent="0">
              <a:buNone/>
            </a:pPr>
            <a:r>
              <a:rPr lang="en-US" sz="2200" dirty="0" err="1"/>
              <a:t>googleMap.setMapType</a:t>
            </a:r>
            <a:r>
              <a:rPr lang="en-US" sz="2200" dirty="0"/>
              <a:t>(</a:t>
            </a:r>
            <a:r>
              <a:rPr lang="en-US" sz="2200" dirty="0" err="1"/>
              <a:t>GoogleMap.MAP_TYPE_NORMAL</a:t>
            </a:r>
            <a:r>
              <a:rPr lang="en-US" sz="2200" dirty="0"/>
              <a:t>);  </a:t>
            </a:r>
          </a:p>
          <a:p>
            <a:pPr marL="548640" lvl="2" indent="0">
              <a:buNone/>
            </a:pPr>
            <a:r>
              <a:rPr lang="en-US" sz="2200" dirty="0" err="1"/>
              <a:t>googleMap.setMapType</a:t>
            </a:r>
            <a:r>
              <a:rPr lang="en-US" sz="2200" dirty="0"/>
              <a:t>(</a:t>
            </a:r>
            <a:r>
              <a:rPr lang="en-US" sz="2200" dirty="0" err="1"/>
              <a:t>GoogleMap.MAP_TYPE_HYBRID</a:t>
            </a:r>
            <a:r>
              <a:rPr lang="en-US" sz="2200" dirty="0"/>
              <a:t>);  </a:t>
            </a:r>
          </a:p>
          <a:p>
            <a:pPr marL="548640" lvl="2" indent="0">
              <a:buNone/>
            </a:pPr>
            <a:r>
              <a:rPr lang="en-US" sz="2200" dirty="0" err="1"/>
              <a:t>googleMap.setMapType</a:t>
            </a:r>
            <a:r>
              <a:rPr lang="en-US" sz="2200" dirty="0"/>
              <a:t>(</a:t>
            </a:r>
            <a:r>
              <a:rPr lang="en-US" sz="2200" dirty="0" err="1"/>
              <a:t>GoogleMap.MAP_TYPE_SATELLITE</a:t>
            </a:r>
            <a:r>
              <a:rPr lang="en-US" sz="2200" dirty="0"/>
              <a:t>);  </a:t>
            </a:r>
          </a:p>
          <a:p>
            <a:pPr marL="548640" lvl="2" indent="0">
              <a:buNone/>
            </a:pPr>
            <a:r>
              <a:rPr lang="en-US" sz="2200" dirty="0" err="1"/>
              <a:t>googleMap.setMapType</a:t>
            </a:r>
            <a:r>
              <a:rPr lang="en-US" sz="2200" dirty="0"/>
              <a:t>(</a:t>
            </a:r>
            <a:r>
              <a:rPr lang="en-US" sz="2200" dirty="0" err="1"/>
              <a:t>GoogleMap.MAP_TYPE_TERRAIN</a:t>
            </a:r>
            <a:r>
              <a:rPr lang="en-US" sz="2200" dirty="0"/>
              <a:t>);  </a:t>
            </a:r>
          </a:p>
          <a:p>
            <a:pPr lvl="1"/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9594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228600"/>
            <a:ext cx="8686800" cy="6324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/>
              <a:t>Steps to integrate google map in android application</a:t>
            </a:r>
          </a:p>
          <a:p>
            <a:r>
              <a:rPr lang="en-US" sz="2000" dirty="0"/>
              <a:t>install </a:t>
            </a:r>
            <a:r>
              <a:rPr lang="en-US" sz="2000" b="1" dirty="0"/>
              <a:t>Google Play Services</a:t>
            </a:r>
            <a:r>
              <a:rPr lang="en-US" sz="2000" dirty="0"/>
              <a:t> SDK in our Android Studio </a:t>
            </a:r>
          </a:p>
          <a:p>
            <a:pPr lvl="1"/>
            <a:r>
              <a:rPr lang="en-US" sz="1800" dirty="0"/>
              <a:t> To install Google Play Services, open </a:t>
            </a:r>
            <a:r>
              <a:rPr lang="en-US" sz="1800" b="1" dirty="0"/>
              <a:t>Android Studio</a:t>
            </a:r>
            <a:r>
              <a:rPr lang="en-US" sz="1800" dirty="0"/>
              <a:t> 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n-US" sz="1800" dirty="0"/>
              <a:t> Go to </a:t>
            </a:r>
            <a:r>
              <a:rPr lang="en-US" sz="1800" b="1" dirty="0"/>
              <a:t>Tools</a:t>
            </a:r>
            <a:r>
              <a:rPr lang="en-US" sz="1800" dirty="0"/>
              <a:t> menu 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n-US" sz="1800" dirty="0"/>
              <a:t> </a:t>
            </a:r>
            <a:r>
              <a:rPr lang="en-US" sz="1800" b="1" dirty="0"/>
              <a:t>Android</a:t>
            </a:r>
            <a:r>
              <a:rPr lang="en-US" sz="1800" dirty="0"/>
              <a:t> 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n-US" sz="1800" dirty="0"/>
              <a:t> click </a:t>
            </a:r>
            <a:r>
              <a:rPr lang="en-US" sz="1800" b="1" dirty="0"/>
              <a:t>SDK Manager</a:t>
            </a:r>
            <a:r>
              <a:rPr lang="en-US" sz="1800" dirty="0"/>
              <a:t>, then new window will open in that select </a:t>
            </a:r>
            <a:r>
              <a:rPr lang="en-US" sz="1800" b="1" dirty="0"/>
              <a:t>SDK Tools</a:t>
            </a:r>
            <a:r>
              <a:rPr lang="en-US" sz="1800" dirty="0"/>
              <a:t> tab 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n-US" sz="1800" dirty="0"/>
              <a:t> Select </a:t>
            </a:r>
            <a:r>
              <a:rPr lang="en-US" sz="1800" b="1" dirty="0"/>
              <a:t>Google Play Services</a:t>
            </a:r>
            <a:r>
              <a:rPr lang="en-US" sz="1800" dirty="0"/>
              <a:t> 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n-US" sz="1800" dirty="0"/>
              <a:t> click </a:t>
            </a:r>
            <a:r>
              <a:rPr lang="en-US" sz="1800" b="1" dirty="0"/>
              <a:t>OK. </a:t>
            </a:r>
            <a:r>
              <a:rPr lang="en-US" sz="1800" dirty="0"/>
              <a:t> </a:t>
            </a:r>
          </a:p>
          <a:p>
            <a:r>
              <a:rPr lang="en-US" sz="2000" dirty="0"/>
              <a:t>Create an Android project and select Google maps activity.</a:t>
            </a:r>
          </a:p>
          <a:p>
            <a:r>
              <a:rPr lang="en-US" sz="2000" dirty="0"/>
              <a:t>Get a Google Map API key</a:t>
            </a:r>
          </a:p>
          <a:p>
            <a:pPr lvl="1"/>
            <a:r>
              <a:rPr lang="en-US" sz="1800" dirty="0"/>
              <a:t>Go to your project an open </a:t>
            </a:r>
            <a:r>
              <a:rPr lang="en-US" sz="1800" b="1" dirty="0"/>
              <a:t>google_maps_api.xml  file in res/values directory. </a:t>
            </a:r>
            <a:r>
              <a:rPr lang="en-US" sz="1800" dirty="0"/>
              <a:t>Copy the link provided in the </a:t>
            </a:r>
            <a:r>
              <a:rPr lang="en-US" sz="1800" b="1" dirty="0"/>
              <a:t>google_maps_api.xml</a:t>
            </a:r>
            <a:r>
              <a:rPr lang="en-US" sz="1800" dirty="0"/>
              <a:t> file</a:t>
            </a:r>
          </a:p>
          <a:p>
            <a:pPr lvl="1"/>
            <a:r>
              <a:rPr lang="en-US" sz="1800" dirty="0"/>
              <a:t>Paste the console URL in browser and it will take you to </a:t>
            </a:r>
            <a:r>
              <a:rPr lang="en-US" sz="1800" b="1" dirty="0"/>
              <a:t>Google API Console, Create new project and press Agree and Continue.</a:t>
            </a:r>
          </a:p>
          <a:p>
            <a:pPr lvl="1"/>
            <a:r>
              <a:rPr lang="en-US" sz="1800" dirty="0"/>
              <a:t>Click on </a:t>
            </a:r>
            <a:r>
              <a:rPr lang="en-US" sz="1800" b="1" dirty="0"/>
              <a:t>Create API Key</a:t>
            </a:r>
            <a:r>
              <a:rPr lang="en-US" sz="1800" dirty="0"/>
              <a:t> to create an API key.</a:t>
            </a:r>
          </a:p>
          <a:p>
            <a:r>
              <a:rPr lang="en-US" sz="2400" dirty="0"/>
              <a:t>copy the API Key, go back to android studio and paste the API key into the </a:t>
            </a:r>
            <a:r>
              <a:rPr lang="en-US" sz="2400" b="1" dirty="0"/>
              <a:t>&lt;string&gt;</a:t>
            </a:r>
            <a:r>
              <a:rPr lang="en-US" sz="2400" dirty="0"/>
              <a:t> element in </a:t>
            </a:r>
            <a:r>
              <a:rPr lang="en-US" sz="2400" b="1" dirty="0"/>
              <a:t>google_maps_api.xml</a:t>
            </a:r>
            <a:r>
              <a:rPr lang="en-US" sz="2400" dirty="0"/>
              <a:t> file.</a:t>
            </a:r>
          </a:p>
          <a:p>
            <a:pPr marL="274320" lvl="1" indent="0">
              <a:buNone/>
            </a:pPr>
            <a:r>
              <a:rPr lang="en-US" sz="1800" dirty="0"/>
              <a:t>&lt;string name="</a:t>
            </a:r>
            <a:r>
              <a:rPr lang="en-US" sz="1800" dirty="0" err="1"/>
              <a:t>google_maps_key</a:t>
            </a:r>
            <a:r>
              <a:rPr lang="en-US" sz="1800" dirty="0"/>
              <a:t>" </a:t>
            </a:r>
            <a:r>
              <a:rPr lang="en-US" sz="1800" dirty="0" err="1"/>
              <a:t>templateMergeStrategy</a:t>
            </a:r>
            <a:r>
              <a:rPr lang="en-US" sz="1800" dirty="0"/>
              <a:t>="preserve" translatable="false"&gt;</a:t>
            </a:r>
          </a:p>
          <a:p>
            <a:pPr marL="274320" lvl="1" indent="0">
              <a:buNone/>
            </a:pPr>
            <a:r>
              <a:rPr lang="en-US" sz="1800" dirty="0"/>
              <a:t>AIzaSyCKPTaBv41DKqr9qxMPWOQAsqp0Q4NHMER&lt;/string&gt;</a:t>
            </a:r>
          </a:p>
          <a:p>
            <a:r>
              <a:rPr lang="en-US" sz="2000" dirty="0"/>
              <a:t>modify AndroidManifest.xml file by adding user permission like:</a:t>
            </a:r>
          </a:p>
          <a:p>
            <a:pPr lvl="1"/>
            <a:r>
              <a:rPr lang="en-US" sz="1800" dirty="0"/>
              <a:t>INTERNET: To determine if we are connected to the internet or not.</a:t>
            </a:r>
          </a:p>
          <a:p>
            <a:pPr lvl="1"/>
            <a:r>
              <a:rPr lang="en-US" sz="1800" dirty="0"/>
              <a:t>ACCESS_FINE_LOCATION: to use GPS as content provider (</a:t>
            </a:r>
            <a:r>
              <a:rPr lang="en-US" sz="1800" dirty="0" err="1"/>
              <a:t>Wifi</a:t>
            </a:r>
            <a:r>
              <a:rPr lang="en-US" sz="1800" dirty="0"/>
              <a:t> and mobile too)</a:t>
            </a:r>
          </a:p>
          <a:p>
            <a:pPr lvl="1"/>
            <a:r>
              <a:rPr lang="en-US" sz="1800" dirty="0"/>
              <a:t>ACCESS_COARSE_LOCATION: to use Wi-Fi and mobile data as content provider</a:t>
            </a:r>
          </a:p>
          <a:p>
            <a:r>
              <a:rPr lang="en-US" sz="2000" dirty="0"/>
              <a:t>Add the following to android build </a:t>
            </a:r>
            <a:r>
              <a:rPr lang="en-US" sz="2000" dirty="0" err="1"/>
              <a:t>gradle</a:t>
            </a:r>
            <a:r>
              <a:rPr lang="en-US" sz="2000" dirty="0"/>
              <a:t> dependencies </a:t>
            </a:r>
          </a:p>
          <a:p>
            <a:pPr lvl="1"/>
            <a:r>
              <a:rPr lang="en-US" sz="1800" dirty="0"/>
              <a:t>compile 'com.google.android.gms:play-services-maps:16.1.0'</a:t>
            </a:r>
          </a:p>
        </p:txBody>
      </p:sp>
    </p:spTree>
    <p:extLst>
      <p:ext uri="{BB962C8B-B14F-4D97-AF65-F5344CB8AC3E}">
        <p14:creationId xmlns:p14="http://schemas.microsoft.com/office/powerpoint/2010/main" val="24590082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Custom 1">
      <a:dk1>
        <a:srgbClr val="0C0C0C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11478</TotalTime>
  <Words>952</Words>
  <Application>Microsoft Office PowerPoint</Application>
  <PresentationFormat>On-screen Show (4:3)</PresentationFormat>
  <Paragraphs>92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Franklin Gothic Book</vt:lpstr>
      <vt:lpstr>Perpetua</vt:lpstr>
      <vt:lpstr>Wingdings</vt:lpstr>
      <vt:lpstr>Wingdings 2</vt:lpstr>
      <vt:lpstr>Equity</vt:lpstr>
      <vt:lpstr>Chapter 7</vt:lpstr>
      <vt:lpstr>Location Based Services</vt:lpstr>
      <vt:lpstr>PowerPoint Presentation</vt:lpstr>
      <vt:lpstr>PowerPoint Presentation</vt:lpstr>
      <vt:lpstr>PowerPoint Presentation</vt:lpstr>
      <vt:lpstr>PowerPoint Presentation</vt:lpstr>
      <vt:lpstr>Integrating Google map with android app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Molla</dc:creator>
  <cp:lastModifiedBy>Windows User</cp:lastModifiedBy>
  <cp:revision>591</cp:revision>
  <cp:lastPrinted>2019-06-03T06:03:03Z</cp:lastPrinted>
  <dcterms:created xsi:type="dcterms:W3CDTF">2015-10-20T02:24:43Z</dcterms:created>
  <dcterms:modified xsi:type="dcterms:W3CDTF">2021-04-03T18:16:30Z</dcterms:modified>
</cp:coreProperties>
</file>