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40" y="1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65DF60-F8B7-4610-9384-B98293F11B1C}" type="datetimeFigureOut">
              <a:rPr lang="en-US" smtClean="0"/>
              <a:t>5/30/2021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4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D555D-D057-456A-A3B2-B179C5132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55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486C-A7E3-43E2-891C-3FE58AE25098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A0B89BE-8A0B-47D6-BE9F-898725688F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486C-A7E3-43E2-891C-3FE58AE25098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89BE-8A0B-47D6-BE9F-898725688F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486C-A7E3-43E2-891C-3FE58AE25098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89BE-8A0B-47D6-BE9F-898725688F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486C-A7E3-43E2-891C-3FE58AE25098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89BE-8A0B-47D6-BE9F-898725688F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486C-A7E3-43E2-891C-3FE58AE25098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A0B89BE-8A0B-47D6-BE9F-898725688F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486C-A7E3-43E2-891C-3FE58AE25098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89BE-8A0B-47D6-BE9F-898725688F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486C-A7E3-43E2-891C-3FE58AE25098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89BE-8A0B-47D6-BE9F-898725688F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486C-A7E3-43E2-891C-3FE58AE25098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89BE-8A0B-47D6-BE9F-898725688F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486C-A7E3-43E2-891C-3FE58AE25098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89BE-8A0B-47D6-BE9F-898725688F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486C-A7E3-43E2-891C-3FE58AE25098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B89BE-8A0B-47D6-BE9F-898725688F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486C-A7E3-43E2-891C-3FE58AE25098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A0B89BE-8A0B-47D6-BE9F-898725688F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810486C-A7E3-43E2-891C-3FE58AE25098}" type="datetimeFigureOut">
              <a:rPr lang="en-US" smtClean="0"/>
              <a:pPr/>
              <a:t>5/30/2021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A0B89BE-8A0B-47D6-BE9F-898725688F1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Publishing, Distributing, Monetizing, and Promoting Applications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Chapter </a:t>
            </a:r>
            <a:r>
              <a:rPr lang="en-US" dirty="0"/>
              <a:t>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534400" cy="5334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Signing and Publishing android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609600"/>
            <a:ext cx="8686800" cy="5943600"/>
          </a:xfrm>
        </p:spPr>
        <p:txBody>
          <a:bodyPr>
            <a:normAutofit fontScale="92500"/>
          </a:bodyPr>
          <a:lstStyle/>
          <a:p>
            <a:r>
              <a:rPr lang="en-US" dirty="0"/>
              <a:t>Android applications are distributed as Android package ﬁles (.APK).  </a:t>
            </a:r>
          </a:p>
          <a:p>
            <a:r>
              <a:rPr lang="en-US" dirty="0"/>
              <a:t>To be installed on a device it needs to be signed. This is done before distributing the app or release it for use.</a:t>
            </a:r>
          </a:p>
          <a:p>
            <a:r>
              <a:rPr lang="en-US" dirty="0"/>
              <a:t>To sign an app </a:t>
            </a:r>
          </a:p>
          <a:p>
            <a:pPr lvl="1"/>
            <a:r>
              <a:rPr lang="en-US" dirty="0"/>
              <a:t>JDK includes the </a:t>
            </a:r>
            <a:r>
              <a:rPr lang="en-US" b="1" dirty="0" err="1"/>
              <a:t>Keytool</a:t>
            </a:r>
            <a:r>
              <a:rPr lang="en-US" dirty="0"/>
              <a:t> and </a:t>
            </a:r>
            <a:r>
              <a:rPr lang="en-US" b="1" dirty="0" err="1"/>
              <a:t>Jarsigner</a:t>
            </a:r>
            <a:r>
              <a:rPr lang="en-US" dirty="0"/>
              <a:t> command-line tools which are necessary to create a new </a:t>
            </a:r>
            <a:r>
              <a:rPr lang="en-US" dirty="0" err="1"/>
              <a:t>keystore</a:t>
            </a:r>
            <a:r>
              <a:rPr lang="en-US" dirty="0"/>
              <a:t>/signing certiﬁcate</a:t>
            </a:r>
          </a:p>
          <a:p>
            <a:pPr lvl="1"/>
            <a:r>
              <a:rPr lang="en-US" dirty="0"/>
              <a:t>Alternatively, you can use the </a:t>
            </a:r>
            <a:r>
              <a:rPr lang="en-US" b="1" dirty="0"/>
              <a:t>Generate signed bundle/</a:t>
            </a:r>
            <a:r>
              <a:rPr lang="en-US" b="1" dirty="0" err="1"/>
              <a:t>apk</a:t>
            </a:r>
            <a:r>
              <a:rPr lang="en-US" b="1" dirty="0"/>
              <a:t> wizard</a:t>
            </a:r>
          </a:p>
          <a:p>
            <a:r>
              <a:rPr lang="en-US" dirty="0"/>
              <a:t>Importance of Signing Certificate</a:t>
            </a:r>
          </a:p>
          <a:p>
            <a:pPr lvl="1"/>
            <a:r>
              <a:rPr lang="en-US" dirty="0"/>
              <a:t>It is a means of </a:t>
            </a:r>
            <a:r>
              <a:rPr lang="en-US" b="1" i="1" dirty="0"/>
              <a:t>identifying the authenticity of application updates</a:t>
            </a:r>
            <a:r>
              <a:rPr lang="en-US" dirty="0"/>
              <a:t>, and </a:t>
            </a:r>
            <a:r>
              <a:rPr lang="en-US" b="1" i="1" dirty="0"/>
              <a:t>applying inter-process security boundaries between installed </a:t>
            </a:r>
            <a:r>
              <a:rPr lang="en-US" dirty="0"/>
              <a:t>applications.</a:t>
            </a:r>
          </a:p>
          <a:p>
            <a:pPr lvl="1"/>
            <a:r>
              <a:rPr lang="en-US" dirty="0"/>
              <a:t>If you lose your certiﬁcate, you would need to </a:t>
            </a:r>
            <a:r>
              <a:rPr lang="en-US" b="1" dirty="0"/>
              <a:t>create a new listing</a:t>
            </a:r>
            <a:r>
              <a:rPr lang="en-US" dirty="0"/>
              <a:t>, </a:t>
            </a:r>
            <a:r>
              <a:rPr lang="en-US" b="1" dirty="0"/>
              <a:t>losing all the reviews,</a:t>
            </a:r>
            <a:r>
              <a:rPr lang="en-US" dirty="0"/>
              <a:t> </a:t>
            </a:r>
            <a:r>
              <a:rPr lang="en-US" b="1" dirty="0"/>
              <a:t>ratings</a:t>
            </a:r>
            <a:r>
              <a:rPr lang="en-US" dirty="0"/>
              <a:t>, and </a:t>
            </a:r>
            <a:r>
              <a:rPr lang="en-US" b="1" dirty="0"/>
              <a:t>comments associated </a:t>
            </a:r>
            <a:r>
              <a:rPr lang="en-US" dirty="0"/>
              <a:t>with your previous package, as well as making it impossible to </a:t>
            </a:r>
            <a:r>
              <a:rPr lang="en-US" b="1" dirty="0"/>
              <a:t>provide updates to the existing users of your application</a:t>
            </a:r>
          </a:p>
          <a:p>
            <a:r>
              <a:rPr lang="en-US" dirty="0"/>
              <a:t>Follow the steps mentioned on the handout to sign and publish your app</a:t>
            </a:r>
          </a:p>
        </p:txBody>
      </p:sp>
    </p:spTree>
    <p:extLst>
      <p:ext uri="{BB962C8B-B14F-4D97-AF65-F5344CB8AC3E}">
        <p14:creationId xmlns:p14="http://schemas.microsoft.com/office/powerpoint/2010/main" val="4221355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534400" cy="5334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Distribute android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609600"/>
            <a:ext cx="8686800" cy="5943600"/>
          </a:xfrm>
        </p:spPr>
        <p:txBody>
          <a:bodyPr>
            <a:normAutofit/>
          </a:bodyPr>
          <a:lstStyle/>
          <a:p>
            <a:r>
              <a:rPr lang="en-US" dirty="0"/>
              <a:t>One of the advantages of Android’s open ecosystem is the freedom to publish and distribute your applications</a:t>
            </a:r>
          </a:p>
          <a:p>
            <a:r>
              <a:rPr lang="en-US" dirty="0"/>
              <a:t>The most common and popular distribution channel for android apps is </a:t>
            </a:r>
            <a:r>
              <a:rPr lang="en-US" b="1" dirty="0"/>
              <a:t>Google Play</a:t>
            </a:r>
          </a:p>
          <a:p>
            <a:r>
              <a:rPr lang="en-US" dirty="0"/>
              <a:t>But you are also free to distribute your applications using </a:t>
            </a:r>
            <a:r>
              <a:rPr lang="en-US" b="1" dirty="0"/>
              <a:t>alternative markets(</a:t>
            </a:r>
            <a:r>
              <a:rPr lang="en-US" dirty="0"/>
              <a:t>including</a:t>
            </a:r>
            <a:r>
              <a:rPr lang="en-US" b="1" dirty="0"/>
              <a:t> </a:t>
            </a:r>
            <a:r>
              <a:rPr lang="en-US" dirty="0"/>
              <a:t>the Amazon App Store, </a:t>
            </a:r>
            <a:r>
              <a:rPr lang="en-US" dirty="0" err="1"/>
              <a:t>GetJar</a:t>
            </a:r>
            <a:r>
              <a:rPr lang="en-US" dirty="0"/>
              <a:t>, </a:t>
            </a:r>
            <a:r>
              <a:rPr lang="en-US" dirty="0" err="1"/>
              <a:t>Mobogenie</a:t>
            </a:r>
            <a:r>
              <a:rPr lang="en-US" dirty="0"/>
              <a:t>, </a:t>
            </a:r>
            <a:r>
              <a:rPr lang="en-US" dirty="0" err="1"/>
              <a:t>SlideME</a:t>
            </a:r>
            <a:r>
              <a:rPr lang="en-US" dirty="0"/>
              <a:t>, F-Droid and carrier-speciﬁc stores), </a:t>
            </a:r>
            <a:r>
              <a:rPr lang="en-US" b="1" dirty="0"/>
              <a:t>your own website</a:t>
            </a:r>
            <a:r>
              <a:rPr lang="en-US" dirty="0"/>
              <a:t>, </a:t>
            </a:r>
            <a:r>
              <a:rPr lang="en-US" b="1" dirty="0"/>
              <a:t>social media</a:t>
            </a:r>
            <a:r>
              <a:rPr lang="en-US" dirty="0"/>
              <a:t>, or </a:t>
            </a:r>
            <a:r>
              <a:rPr lang="en-US" b="1" dirty="0"/>
              <a:t>any other distribution channel</a:t>
            </a:r>
          </a:p>
          <a:p>
            <a:r>
              <a:rPr lang="en-US" b="1" dirty="0"/>
              <a:t>When you distribute your app make sure that</a:t>
            </a:r>
          </a:p>
          <a:p>
            <a:pPr lvl="1"/>
            <a:r>
              <a:rPr lang="en-US" b="1" dirty="0"/>
              <a:t>application package name is</a:t>
            </a:r>
            <a:r>
              <a:rPr lang="en-US" dirty="0"/>
              <a:t> </a:t>
            </a:r>
            <a:r>
              <a:rPr lang="en-US" b="1" dirty="0"/>
              <a:t>unique. Because it is </a:t>
            </a:r>
            <a:r>
              <a:rPr lang="en-US" dirty="0"/>
              <a:t>used as unique identiﬁers for each application</a:t>
            </a:r>
            <a:endParaRPr lang="en-US" b="1" dirty="0"/>
          </a:p>
          <a:p>
            <a:pPr lvl="1"/>
            <a:r>
              <a:rPr lang="en-US" dirty="0"/>
              <a:t>The filename of your APK </a:t>
            </a:r>
            <a:r>
              <a:rPr lang="en-US" b="1" dirty="0"/>
              <a:t>does not have to be unique  because </a:t>
            </a:r>
            <a:r>
              <a:rPr lang="en-US" dirty="0"/>
              <a:t>it will be discarded during the installation process </a:t>
            </a:r>
            <a:endParaRPr lang="en-US" b="1" dirty="0"/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7028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534400" cy="5334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Monetizing android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609600"/>
            <a:ext cx="8686800" cy="5943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Android enables you to monetize your applications using whatever mechanism you choose</a:t>
            </a:r>
          </a:p>
          <a:p>
            <a:r>
              <a:rPr lang="en-US" dirty="0"/>
              <a:t>If you choose to distribute and monetize your applications using Google Play, three options are available:</a:t>
            </a:r>
          </a:p>
          <a:p>
            <a:pPr lvl="1"/>
            <a:r>
              <a:rPr lang="en-US" b="1" dirty="0"/>
              <a:t>Paid applications</a:t>
            </a:r>
            <a:r>
              <a:rPr lang="en-US" dirty="0"/>
              <a:t> — Charge users an upfront fee before they </a:t>
            </a:r>
            <a:r>
              <a:rPr lang="en-US" b="1" dirty="0"/>
              <a:t>download</a:t>
            </a:r>
            <a:r>
              <a:rPr lang="en-US" dirty="0"/>
              <a:t> and </a:t>
            </a:r>
            <a:r>
              <a:rPr lang="en-US" b="1" dirty="0"/>
              <a:t>install</a:t>
            </a:r>
            <a:r>
              <a:rPr lang="en-US" dirty="0"/>
              <a:t> your application.</a:t>
            </a:r>
          </a:p>
          <a:p>
            <a:pPr lvl="1"/>
            <a:r>
              <a:rPr lang="en-US" b="1" dirty="0"/>
              <a:t>Free applications with In-App Billing (IAB)</a:t>
            </a:r>
            <a:r>
              <a:rPr lang="en-US" dirty="0"/>
              <a:t> — Make the download and installation of the application free, but charge within the application for</a:t>
            </a:r>
            <a:r>
              <a:rPr lang="en-US" b="1" dirty="0"/>
              <a:t> virtual goods, upgrades, and other value-adds</a:t>
            </a:r>
            <a:r>
              <a:rPr lang="en-US" dirty="0"/>
              <a:t>.(More effective)</a:t>
            </a:r>
          </a:p>
          <a:p>
            <a:pPr lvl="1"/>
            <a:r>
              <a:rPr lang="en-US" b="1" dirty="0"/>
              <a:t>Advertising-supported applications</a:t>
            </a:r>
            <a:r>
              <a:rPr lang="en-US" dirty="0"/>
              <a:t> — Distribute the application for free, and monetize it by </a:t>
            </a:r>
            <a:r>
              <a:rPr lang="en-US" b="1" dirty="0"/>
              <a:t>displaying</a:t>
            </a:r>
            <a:r>
              <a:rPr lang="en-US" dirty="0"/>
              <a:t> </a:t>
            </a:r>
            <a:r>
              <a:rPr lang="en-US" b="1" dirty="0"/>
              <a:t>advertising</a:t>
            </a:r>
            <a:r>
              <a:rPr lang="en-US" dirty="0"/>
              <a:t>.</a:t>
            </a:r>
          </a:p>
          <a:p>
            <a:r>
              <a:rPr lang="en-US" dirty="0"/>
              <a:t>If you want to monetize your app in google play using either of the first two options</a:t>
            </a:r>
          </a:p>
          <a:p>
            <a:pPr lvl="1"/>
            <a:r>
              <a:rPr lang="en-US" dirty="0"/>
              <a:t>You should have  a </a:t>
            </a:r>
            <a:r>
              <a:rPr lang="en-US" b="1" dirty="0"/>
              <a:t>merchant account </a:t>
            </a:r>
            <a:r>
              <a:rPr lang="en-US" dirty="0"/>
              <a:t>and you are </a:t>
            </a:r>
            <a:r>
              <a:rPr lang="en-US" b="1" dirty="0"/>
              <a:t>responsible for any legal or taxation obligations</a:t>
            </a:r>
            <a:r>
              <a:rPr lang="en-US" dirty="0"/>
              <a:t> associated with the sale of your application</a:t>
            </a:r>
          </a:p>
          <a:p>
            <a:pPr lvl="1"/>
            <a:r>
              <a:rPr lang="en-US" dirty="0"/>
              <a:t>the revenue split between google and the developer is 30/70 respectively.</a:t>
            </a:r>
          </a:p>
          <a:p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32312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381000"/>
            <a:ext cx="8686800" cy="6172200"/>
          </a:xfrm>
        </p:spPr>
        <p:txBody>
          <a:bodyPr>
            <a:normAutofit/>
          </a:bodyPr>
          <a:lstStyle/>
          <a:p>
            <a:r>
              <a:rPr lang="en-US" dirty="0"/>
              <a:t>If you want to monetize your application using </a:t>
            </a:r>
            <a:r>
              <a:rPr lang="en-US" b="1" dirty="0"/>
              <a:t>in-app advertising</a:t>
            </a:r>
          </a:p>
          <a:p>
            <a:pPr lvl="1"/>
            <a:r>
              <a:rPr lang="en-US" sz="2600" dirty="0"/>
              <a:t>You are required to set up advertising within your application:(it may vary asper the ad providers)</a:t>
            </a:r>
          </a:p>
          <a:p>
            <a:pPr lvl="2"/>
            <a:r>
              <a:rPr lang="en-US" sz="2200" dirty="0"/>
              <a:t>Create a publisher account.</a:t>
            </a:r>
          </a:p>
          <a:p>
            <a:pPr lvl="2"/>
            <a:r>
              <a:rPr lang="en-US" sz="2200" dirty="0"/>
              <a:t>Download and install the associated ads SDK.</a:t>
            </a:r>
          </a:p>
          <a:p>
            <a:pPr lvl="2"/>
            <a:r>
              <a:rPr lang="en-US" sz="2200" dirty="0"/>
              <a:t>Update your Fragment or Activity layouts to include an ad banner.</a:t>
            </a:r>
          </a:p>
          <a:p>
            <a:r>
              <a:rPr lang="en-US" dirty="0"/>
              <a:t>In many cases, developers have chosen to </a:t>
            </a:r>
            <a:r>
              <a:rPr lang="en-US" b="1" dirty="0"/>
              <a:t>offer a paid alternative </a:t>
            </a:r>
            <a:r>
              <a:rPr lang="en-US" dirty="0"/>
              <a:t>(either using up-front payment or IAB) to </a:t>
            </a:r>
            <a:r>
              <a:rPr lang="en-US" b="1" dirty="0"/>
              <a:t>allow users to eliminate ad banners from their applications</a:t>
            </a:r>
            <a:r>
              <a:rPr lang="en-US" dirty="0"/>
              <a:t>.</a:t>
            </a:r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74856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534400" cy="533400"/>
          </a:xfrm>
        </p:spPr>
        <p:txBody>
          <a:bodyPr>
            <a:noAutofit/>
          </a:bodyPr>
          <a:lstStyle/>
          <a:p>
            <a:r>
              <a:rPr lang="en-US" sz="3200" b="1" dirty="0"/>
              <a:t>Application Marketing and Promotion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609600"/>
            <a:ext cx="8686800" cy="5943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step- provide the full set of </a:t>
            </a:r>
            <a:r>
              <a:rPr lang="en-US" b="1" dirty="0"/>
              <a:t>high-quality assets for your Google Play listing</a:t>
            </a:r>
          </a:p>
          <a:p>
            <a:r>
              <a:rPr lang="en-US" dirty="0"/>
              <a:t>marketing and promotion strategies vary widely depending on your goals and budget, here are some of the most effective techniques to consider:</a:t>
            </a:r>
          </a:p>
          <a:p>
            <a:pPr lvl="1"/>
            <a:r>
              <a:rPr lang="en-US" sz="2600" b="1" dirty="0"/>
              <a:t>Ofﬂine cross promotion</a:t>
            </a:r>
            <a:r>
              <a:rPr lang="en-US" sz="2600" dirty="0"/>
              <a:t> —ofﬂine presence (such as a stores or branches), or a large media presence (such as within newspapers, magazines, or on TV), these increases awareness and help to ensure users </a:t>
            </a:r>
            <a:r>
              <a:rPr lang="en-US" sz="2600" b="1" dirty="0"/>
              <a:t>trust the download</a:t>
            </a:r>
            <a:r>
              <a:rPr lang="en-US" sz="2600" dirty="0"/>
              <a:t>. </a:t>
            </a:r>
          </a:p>
          <a:p>
            <a:pPr lvl="1"/>
            <a:r>
              <a:rPr lang="en-US" sz="2600" b="1" dirty="0"/>
              <a:t>Online cross promotion </a:t>
            </a:r>
            <a:r>
              <a:rPr lang="en-US" sz="2600" dirty="0"/>
              <a:t>— if you have a website, promoting your application through direct links to Google Play can be an effective way to drive downloads. </a:t>
            </a:r>
          </a:p>
          <a:p>
            <a:pPr lvl="1"/>
            <a:r>
              <a:rPr lang="en-US" sz="2600" b="1" dirty="0"/>
              <a:t>Third-party promotion </a:t>
            </a:r>
            <a:r>
              <a:rPr lang="en-US" sz="2600" dirty="0"/>
              <a:t>— Distributing a promotional video on </a:t>
            </a:r>
            <a:r>
              <a:rPr lang="en-US" sz="2600" b="1" i="1" dirty="0"/>
              <a:t>YouTube and leveraging social networks, blogs, press releases, and online review sites</a:t>
            </a:r>
            <a:r>
              <a:rPr lang="en-US" sz="2600" dirty="0"/>
              <a:t> can help you provide positive word of mouth.</a:t>
            </a:r>
          </a:p>
          <a:p>
            <a:pPr lvl="1"/>
            <a:r>
              <a:rPr lang="en-US" sz="2600" b="1" dirty="0"/>
              <a:t>Online advertising </a:t>
            </a:r>
            <a:r>
              <a:rPr lang="en-US" sz="2600" dirty="0"/>
              <a:t>— Online advertising using </a:t>
            </a:r>
            <a:r>
              <a:rPr lang="en-US" sz="2600" b="1" dirty="0"/>
              <a:t>in-app ad networks </a:t>
            </a:r>
            <a:r>
              <a:rPr lang="en-US" sz="2600" dirty="0"/>
              <a:t>(such as </a:t>
            </a:r>
            <a:r>
              <a:rPr lang="en-US" sz="2600" b="1" dirty="0" err="1"/>
              <a:t>AdMob</a:t>
            </a:r>
            <a:r>
              <a:rPr lang="en-US" sz="2600" dirty="0"/>
              <a:t>) or traditional </a:t>
            </a:r>
            <a:r>
              <a:rPr lang="en-US" sz="2600" b="1" dirty="0"/>
              <a:t>search-based advertising </a:t>
            </a:r>
            <a:r>
              <a:rPr lang="en-US" sz="2600" dirty="0"/>
              <a:t>(such as </a:t>
            </a:r>
            <a:r>
              <a:rPr lang="en-US" sz="2600" b="1" dirty="0"/>
              <a:t>Google AdWords</a:t>
            </a:r>
            <a:r>
              <a:rPr lang="en-US" sz="2600" dirty="0"/>
              <a:t>) can drive signiﬁcant impressions and downloads for your application.</a:t>
            </a:r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27441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534400" cy="533400"/>
          </a:xfrm>
        </p:spPr>
        <p:txBody>
          <a:bodyPr>
            <a:noAutofit/>
          </a:bodyPr>
          <a:lstStyle/>
          <a:p>
            <a:r>
              <a:rPr lang="en-US" sz="3200" b="1" dirty="0"/>
              <a:t>Application Launch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609600"/>
            <a:ext cx="8686800" cy="5943600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Ratings and reviews </a:t>
            </a:r>
            <a:r>
              <a:rPr lang="en-US" dirty="0"/>
              <a:t>can have a signiﬁcant impact on your application’s ranking in category lists and within Google Play search results. Poor launch will have impact on it.</a:t>
            </a:r>
          </a:p>
          <a:p>
            <a:r>
              <a:rPr lang="en-US" dirty="0"/>
              <a:t>Here are some of the strategies you can use to ensure a successful launch:</a:t>
            </a:r>
          </a:p>
          <a:p>
            <a:pPr lvl="1"/>
            <a:r>
              <a:rPr lang="en-US" b="1" dirty="0"/>
              <a:t>Iterate on features not quality</a:t>
            </a:r>
            <a:r>
              <a:rPr lang="en-US" dirty="0"/>
              <a:t> - A poorly implemented but feature-rich application </a:t>
            </a:r>
            <a:r>
              <a:rPr lang="en-US" b="1" dirty="0"/>
              <a:t>will receive worse reviews </a:t>
            </a:r>
            <a:r>
              <a:rPr lang="en-US" dirty="0"/>
              <a:t>than a well-polished application that </a:t>
            </a:r>
            <a:r>
              <a:rPr lang="en-US" b="1" dirty="0"/>
              <a:t>doesn’t do everything</a:t>
            </a:r>
            <a:r>
              <a:rPr lang="en-US" dirty="0"/>
              <a:t>. Ensure each release is of the </a:t>
            </a:r>
            <a:r>
              <a:rPr lang="en-US" b="1" dirty="0"/>
              <a:t>same high quality</a:t>
            </a:r>
            <a:r>
              <a:rPr lang="en-US" dirty="0"/>
              <a:t>, </a:t>
            </a:r>
            <a:r>
              <a:rPr lang="en-US" b="1" dirty="0"/>
              <a:t>adding new features </a:t>
            </a:r>
            <a:r>
              <a:rPr lang="en-US" dirty="0"/>
              <a:t>as part of each release. Similarly, each </a:t>
            </a:r>
            <a:r>
              <a:rPr lang="en-US" b="1" dirty="0"/>
              <a:t>release should be more polished and stable than the last.</a:t>
            </a:r>
          </a:p>
          <a:p>
            <a:pPr lvl="1"/>
            <a:r>
              <a:rPr lang="en-US" b="1" dirty="0"/>
              <a:t>Create high quality Google Play assets - </a:t>
            </a:r>
            <a:r>
              <a:rPr lang="en-US" dirty="0"/>
              <a:t>The </a:t>
            </a:r>
            <a:r>
              <a:rPr lang="en-US" b="1" dirty="0"/>
              <a:t>ﬁrst impression </a:t>
            </a:r>
            <a:r>
              <a:rPr lang="en-US" dirty="0"/>
              <a:t>your application makes is through its appearance in Google Play. Create assets that represent the quality of your application.</a:t>
            </a:r>
          </a:p>
          <a:p>
            <a:pPr lvl="1"/>
            <a:r>
              <a:rPr lang="en-US" b="1" dirty="0"/>
              <a:t>Be honest and descriptive</a:t>
            </a:r>
            <a:r>
              <a:rPr lang="en-US" dirty="0"/>
              <a:t> - Disappointed users who ﬁnd your application is not as it was described are likely to uninstall it, rate it poorly, and leave negative comments. </a:t>
            </a:r>
          </a:p>
          <a:p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36908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534400" cy="533400"/>
          </a:xfrm>
        </p:spPr>
        <p:txBody>
          <a:bodyPr>
            <a:noAutofit/>
          </a:bodyPr>
          <a:lstStyle/>
          <a:p>
            <a:r>
              <a:rPr lang="en-US" sz="3200" b="1" dirty="0"/>
              <a:t>Promotion with in Google Play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609600"/>
            <a:ext cx="8686800" cy="5943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addition to the effect of reviews, no of downloads and installs, Google Play editorial team uses several criteria to </a:t>
            </a:r>
            <a:r>
              <a:rPr lang="en-US" b="1" dirty="0"/>
              <a:t>highlight high quality applications and categorize them as Featured.</a:t>
            </a:r>
          </a:p>
          <a:p>
            <a:pPr lvl="1"/>
            <a:r>
              <a:rPr lang="en-US" b="1" dirty="0"/>
              <a:t>Featured applications </a:t>
            </a:r>
            <a:r>
              <a:rPr lang="en-US" dirty="0"/>
              <a:t>receiving priority placement in Google Play.</a:t>
            </a:r>
          </a:p>
          <a:p>
            <a:r>
              <a:rPr lang="en-US" b="1" dirty="0"/>
              <a:t> T</a:t>
            </a:r>
            <a:r>
              <a:rPr lang="en-US" dirty="0"/>
              <a:t>he criteria mentioned above are </a:t>
            </a:r>
            <a:r>
              <a:rPr lang="en-US" b="1" dirty="0"/>
              <a:t>not publicly available</a:t>
            </a:r>
            <a:r>
              <a:rPr lang="en-US" dirty="0"/>
              <a:t>, but some of the general criteria associated with featured application includes:</a:t>
            </a:r>
          </a:p>
          <a:p>
            <a:pPr lvl="1"/>
            <a:r>
              <a:rPr lang="en-US" b="1" dirty="0"/>
              <a:t>High quality and innovative</a:t>
            </a:r>
            <a:r>
              <a:rPr lang="en-US" dirty="0"/>
              <a:t> - featured applications in Google Play act as a </a:t>
            </a:r>
            <a:r>
              <a:rPr lang="en-US" b="1" dirty="0"/>
              <a:t>showcase for the platform</a:t>
            </a:r>
            <a:r>
              <a:rPr lang="en-US" dirty="0"/>
              <a:t>. So that it should be </a:t>
            </a:r>
            <a:r>
              <a:rPr lang="en-US" b="1" dirty="0"/>
              <a:t>useful and innovative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A high degree of ﬁt-and-ﬁnish -</a:t>
            </a:r>
            <a:r>
              <a:rPr lang="en-US" dirty="0"/>
              <a:t> include all the </a:t>
            </a:r>
            <a:r>
              <a:rPr lang="en-US" b="1" dirty="0"/>
              <a:t>requisite promotional assets</a:t>
            </a:r>
            <a:r>
              <a:rPr lang="en-US" dirty="0"/>
              <a:t>, while the applications themselves have </a:t>
            </a:r>
            <a:r>
              <a:rPr lang="en-US" b="1" dirty="0"/>
              <a:t>few bugs and a high quality UI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Broad device and platform support</a:t>
            </a:r>
            <a:r>
              <a:rPr lang="en-US" dirty="0"/>
              <a:t> - typically support a broad range of device types and platform versions, including both handsets and tablets.</a:t>
            </a:r>
          </a:p>
          <a:p>
            <a:pPr lvl="1"/>
            <a:r>
              <a:rPr lang="en-US" b="1" dirty="0"/>
              <a:t>Use of newly released features</a:t>
            </a:r>
            <a:r>
              <a:rPr lang="en-US" dirty="0"/>
              <a:t> - should offer an opportunity for the Google Play team to </a:t>
            </a:r>
            <a:r>
              <a:rPr lang="en-US" b="1" i="1" dirty="0"/>
              <a:t>highlight those new features to reviewers and early adopters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Consistency with the platform user experience</a:t>
            </a:r>
            <a:r>
              <a:rPr lang="en-US" dirty="0"/>
              <a:t> - provide a convincing user experience that is consistent with the UI and interaction models offered by the Android platform.</a:t>
            </a:r>
          </a:p>
          <a:p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47128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534400" cy="457200"/>
          </a:xfrm>
        </p:spPr>
        <p:txBody>
          <a:bodyPr>
            <a:noAutofit/>
          </a:bodyPr>
          <a:lstStyle/>
          <a:p>
            <a:r>
              <a:rPr lang="en-US" sz="3200" b="1" dirty="0"/>
              <a:t>Analytics and Referral Tracking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609600"/>
            <a:ext cx="8686800" cy="5943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Mobile application analytics packages are effective tools for you to </a:t>
            </a:r>
            <a:r>
              <a:rPr lang="en-US" b="1" i="1" dirty="0"/>
              <a:t>better understand who is using your application and how they are using. </a:t>
            </a:r>
            <a:r>
              <a:rPr lang="en-US" dirty="0"/>
              <a:t>Example </a:t>
            </a:r>
            <a:r>
              <a:rPr lang="en-US" b="1" dirty="0"/>
              <a:t>Google Analytics and Flurry.</a:t>
            </a:r>
          </a:p>
          <a:p>
            <a:r>
              <a:rPr lang="en-US" dirty="0"/>
              <a:t>can help you to</a:t>
            </a:r>
          </a:p>
          <a:p>
            <a:pPr lvl="1"/>
            <a:r>
              <a:rPr lang="en-US" dirty="0"/>
              <a:t>discover bugs, prioritize your feature list and make objective decisions on where to focus your development resources</a:t>
            </a:r>
            <a:endParaRPr lang="en-US" b="1" dirty="0"/>
          </a:p>
          <a:p>
            <a:r>
              <a:rPr lang="en-US" dirty="0"/>
              <a:t>Using these tools you can track three types of data within your application:</a:t>
            </a:r>
          </a:p>
          <a:p>
            <a:pPr lvl="1"/>
            <a:r>
              <a:rPr lang="en-US" b="1" dirty="0"/>
              <a:t>User analytics</a:t>
            </a:r>
            <a:r>
              <a:rPr lang="en-US" dirty="0"/>
              <a:t> -Understand the </a:t>
            </a:r>
            <a:r>
              <a:rPr lang="en-US" b="1" dirty="0"/>
              <a:t>geographic locations and language settings, Internet connections speed, screen sizes and resolutions, and the display orientation of your app users.</a:t>
            </a:r>
            <a:r>
              <a:rPr lang="en-US" dirty="0"/>
              <a:t> So that it help you to prioritize </a:t>
            </a:r>
            <a:r>
              <a:rPr lang="en-US" b="1" dirty="0"/>
              <a:t>translation efforts, optimize layout and assets for different screen sizes and resolutions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Application usage patterns</a:t>
            </a:r>
            <a:r>
              <a:rPr lang="en-US" dirty="0"/>
              <a:t> – during integrating analytics the first step is to record each Activity. This will help you understand the </a:t>
            </a:r>
            <a:r>
              <a:rPr lang="en-US" b="1" i="1" dirty="0"/>
              <a:t>way your application is being used, optimize workﬂows and better understand how well the assumptions you made during design match actual usage.</a:t>
            </a:r>
          </a:p>
          <a:p>
            <a:pPr lvl="1"/>
            <a:r>
              <a:rPr lang="en-US" b="1" dirty="0"/>
              <a:t>Exception tracking</a:t>
            </a:r>
            <a:r>
              <a:rPr lang="en-US" dirty="0"/>
              <a:t> - In addition to printing an error, post each unique exception thrown using your analytics. This will help you to see if there</a:t>
            </a:r>
            <a:r>
              <a:rPr lang="en-US" b="1" dirty="0"/>
              <a:t> are particular devices, locations, or usage patterns that lead to particular exceptions. 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927161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Custom 1">
      <a:dk1>
        <a:srgbClr val="0C0C0C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12407</TotalTime>
  <Words>1283</Words>
  <Application>Microsoft Office PowerPoint</Application>
  <PresentationFormat>On-screen Show (4:3)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Franklin Gothic Book</vt:lpstr>
      <vt:lpstr>Perpetua</vt:lpstr>
      <vt:lpstr>Wingdings 2</vt:lpstr>
      <vt:lpstr>Equity</vt:lpstr>
      <vt:lpstr>Chapter 8</vt:lpstr>
      <vt:lpstr>Signing and Publishing android app</vt:lpstr>
      <vt:lpstr>Distribute android app</vt:lpstr>
      <vt:lpstr>Monetizing android app</vt:lpstr>
      <vt:lpstr>PowerPoint Presentation</vt:lpstr>
      <vt:lpstr>Application Marketing and Promotion Strategy</vt:lpstr>
      <vt:lpstr>Application Launch Strategy</vt:lpstr>
      <vt:lpstr>Promotion with in Google Play</vt:lpstr>
      <vt:lpstr>Analytics and Referral Tracking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Molla</dc:creator>
  <cp:lastModifiedBy>ADMIN</cp:lastModifiedBy>
  <cp:revision>638</cp:revision>
  <cp:lastPrinted>2019-06-03T06:02:52Z</cp:lastPrinted>
  <dcterms:created xsi:type="dcterms:W3CDTF">2015-10-20T02:24:43Z</dcterms:created>
  <dcterms:modified xsi:type="dcterms:W3CDTF">2021-05-29T21:24:04Z</dcterms:modified>
</cp:coreProperties>
</file>