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4"/>
  </p:notesMasterIdLst>
  <p:sldIdLst>
    <p:sldId id="256" r:id="rId2"/>
    <p:sldId id="265" r:id="rId3"/>
    <p:sldId id="267" r:id="rId4"/>
    <p:sldId id="268" r:id="rId5"/>
    <p:sldId id="274" r:id="rId6"/>
    <p:sldId id="257" r:id="rId7"/>
    <p:sldId id="258" r:id="rId8"/>
    <p:sldId id="260" r:id="rId9"/>
    <p:sldId id="281" r:id="rId10"/>
    <p:sldId id="283" r:id="rId11"/>
    <p:sldId id="284" r:id="rId12"/>
    <p:sldId id="336"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0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11" autoAdjust="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EC585-A6D1-466C-B2D8-179D32370EB3}" type="datetimeFigureOut">
              <a:rPr lang="en-US" smtClean="0"/>
              <a:t>18-May-21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B4799-0A9C-4E47-B1B9-04700D22420E}" type="slidenum">
              <a:rPr lang="en-US" smtClean="0"/>
              <a:t>‹#›</a:t>
            </a:fld>
            <a:endParaRPr lang="en-US"/>
          </a:p>
        </p:txBody>
      </p:sp>
    </p:spTree>
    <p:extLst>
      <p:ext uri="{BB962C8B-B14F-4D97-AF65-F5344CB8AC3E}">
        <p14:creationId xmlns:p14="http://schemas.microsoft.com/office/powerpoint/2010/main" val="401916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CB4799-0A9C-4E47-B1B9-04700D22420E}" type="slidenum">
              <a:rPr lang="en-US" smtClean="0"/>
              <a:t>1</a:t>
            </a:fld>
            <a:endParaRPr lang="en-US"/>
          </a:p>
        </p:txBody>
      </p:sp>
    </p:spTree>
    <p:extLst>
      <p:ext uri="{BB962C8B-B14F-4D97-AF65-F5344CB8AC3E}">
        <p14:creationId xmlns:p14="http://schemas.microsoft.com/office/powerpoint/2010/main" val="2594723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1F80FF-5C83-467A-8C05-5E4B16466210}" type="datetime1">
              <a:rPr lang="en-US" smtClean="0"/>
              <a:t>18-May-21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1726797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34BC76-E481-4D19-A814-93646D37A3C9}" type="datetime1">
              <a:rPr lang="en-US" smtClean="0"/>
              <a:t>18-May-21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236353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2DE7E-0C9C-48AF-A586-D62AF457D300}" type="datetime1">
              <a:rPr lang="en-US" smtClean="0"/>
              <a:t>18-May-21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143039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197C1-B28C-494F-8595-DEB52C0FA392}" type="datetime1">
              <a:rPr lang="en-US" smtClean="0"/>
              <a:t>18-May-21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415283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E5AFB-957E-4293-9E57-63583B0CCC8B}" type="datetime1">
              <a:rPr lang="en-US" smtClean="0"/>
              <a:t>18-May-21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381211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35F1FC-6481-4A85-B805-34573B45A715}" type="datetime1">
              <a:rPr lang="en-US" smtClean="0"/>
              <a:t>18-May-21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2339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46C57C-1870-45B5-87C9-8EE2B5AC1C3C}" type="datetime1">
              <a:rPr lang="en-US" smtClean="0"/>
              <a:t>18-May-21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171013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2900BB-CA83-4999-BBBD-1A3BC98AA555}" type="datetime1">
              <a:rPr lang="en-US" smtClean="0"/>
              <a:t>18-May-21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67736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A5DD1-C343-40DA-ACD4-BB40138FCA69}" type="datetime1">
              <a:rPr lang="en-US" smtClean="0"/>
              <a:t>18-May-21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111586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1B1CE9-39EF-43F3-8400-FF9BA0D197CE}" type="datetime1">
              <a:rPr lang="en-US" smtClean="0"/>
              <a:t>18-May-21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336785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B0756-DD8C-42E2-AA16-7B3A3E3FC263}" type="datetime1">
              <a:rPr lang="en-US" smtClean="0"/>
              <a:t>18-May-21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373725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0D91601-C831-4366-9B55-E57F5E71DC1E}" type="datetime1">
              <a:rPr lang="en-US" smtClean="0"/>
              <a:t>18-May-21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BB0166-F027-49C4-8C9F-6E0028E216A0}" type="slidenum">
              <a:rPr lang="en-GB" smtClean="0"/>
              <a:pPr/>
              <a:t>‹#›</a:t>
            </a:fld>
            <a:endParaRPr lang="en-GB"/>
          </a:p>
        </p:txBody>
      </p:sp>
    </p:spTree>
    <p:extLst>
      <p:ext uri="{BB962C8B-B14F-4D97-AF65-F5344CB8AC3E}">
        <p14:creationId xmlns:p14="http://schemas.microsoft.com/office/powerpoint/2010/main" val="20143394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me2002@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a:t>
            </a:fld>
            <a:endParaRPr lang="en-GB" sz="1400" b="1" dirty="0">
              <a:solidFill>
                <a:schemeClr val="tx1"/>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2007316" y="2005775"/>
            <a:ext cx="4464496" cy="1008112"/>
          </a:xfrm>
          <a:prstGeom prst="rect">
            <a:avLst/>
          </a:prstGeom>
          <a:solidFill>
            <a:schemeClr val="bg2"/>
          </a:solidFill>
          <a:ln>
            <a:noFill/>
            <a:prstDash val="dash"/>
          </a:ln>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32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r>
            <a:br>
              <a:rPr lang="en-GB" sz="32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br>
            <a:r>
              <a:rPr lang="en-GB" sz="32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Chapter Three</a:t>
            </a:r>
          </a:p>
          <a:p>
            <a:r>
              <a:rPr lang="en-GB" sz="32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Syntax Analysis</a:t>
            </a:r>
            <a:endParaRPr lang="en-GB" sz="32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3810000" y="3863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1403648" y="548680"/>
            <a:ext cx="7291623" cy="523220"/>
          </a:xfrm>
          <a:prstGeom prst="rect">
            <a:avLst/>
          </a:prstGeom>
        </p:spPr>
        <p:txBody>
          <a:bodyPr wrap="square">
            <a:spAutoFit/>
          </a:bodyPr>
          <a:lstStyle/>
          <a:p>
            <a:r>
              <a:rPr lang="en-GB" sz="2800" b="1" i="1" u="sng" dirty="0">
                <a:solidFill>
                  <a:srgbClr val="0000FF"/>
                </a:solidFill>
                <a:latin typeface="Times New Roman" panose="02020603050405020304" pitchFamily="18" charset="0"/>
                <a:cs typeface="Times New Roman" panose="02020603050405020304" pitchFamily="18" charset="0"/>
              </a:rPr>
              <a:t>Principles of Compiler Design (SEng</a:t>
            </a:r>
            <a:r>
              <a:rPr lang="en-US" sz="2800" b="1" i="1" u="sng" dirty="0">
                <a:solidFill>
                  <a:srgbClr val="0000FF"/>
                </a:solidFill>
                <a:latin typeface="Times New Roman" panose="02020603050405020304" pitchFamily="18" charset="0"/>
                <a:cs typeface="Times New Roman" panose="02020603050405020304" pitchFamily="18" charset="0"/>
              </a:rPr>
              <a:t> 3043)</a:t>
            </a:r>
            <a:endParaRPr lang="en-US" sz="2800" dirty="0"/>
          </a:p>
        </p:txBody>
      </p:sp>
      <p:sp>
        <p:nvSpPr>
          <p:cNvPr id="9" name="TextBox 8"/>
          <p:cNvSpPr txBox="1"/>
          <p:nvPr/>
        </p:nvSpPr>
        <p:spPr>
          <a:xfrm>
            <a:off x="974473" y="3562538"/>
            <a:ext cx="7527210" cy="2554545"/>
          </a:xfrm>
          <a:prstGeom prst="rect">
            <a:avLst/>
          </a:prstGeom>
          <a:noFill/>
        </p:spPr>
        <p:txBody>
          <a:bodyPr wrap="square" rtlCol="0">
            <a:spAutoFit/>
          </a:bodyPr>
          <a:lstStyle/>
          <a:p>
            <a:pPr algn="ctr"/>
            <a:r>
              <a:rPr lang="en-GB" sz="3200" dirty="0" smtClean="0">
                <a:solidFill>
                  <a:srgbClr val="FF0000"/>
                </a:solidFill>
                <a:latin typeface="Times New Roman" panose="02020603050405020304" pitchFamily="18" charset="0"/>
                <a:cs typeface="Times New Roman" panose="02020603050405020304" pitchFamily="18" charset="0"/>
              </a:rPr>
              <a:t>Debremarkos Institute of Technology</a:t>
            </a:r>
          </a:p>
          <a:p>
            <a:pPr algn="ctr"/>
            <a:r>
              <a:rPr lang="en-GB" sz="3200" dirty="0" smtClean="0">
                <a:solidFill>
                  <a:srgbClr val="FF0000"/>
                </a:solidFill>
                <a:latin typeface="Times New Roman" panose="02020603050405020304" pitchFamily="18" charset="0"/>
                <a:cs typeface="Times New Roman" panose="02020603050405020304" pitchFamily="18" charset="0"/>
              </a:rPr>
              <a:t>School of Computing</a:t>
            </a:r>
          </a:p>
          <a:p>
            <a:pPr algn="ctr"/>
            <a:r>
              <a:rPr lang="en-GB" sz="3200" dirty="0" smtClean="0">
                <a:solidFill>
                  <a:srgbClr val="FF0000"/>
                </a:solidFill>
                <a:latin typeface="Times New Roman" panose="02020603050405020304" pitchFamily="18" charset="0"/>
                <a:cs typeface="Times New Roman" panose="02020603050405020304" pitchFamily="18" charset="0"/>
              </a:rPr>
              <a:t>Software Engineering Academic Program</a:t>
            </a:r>
          </a:p>
          <a:p>
            <a:pPr algn="ctr"/>
            <a:endParaRPr lang="en-GB" sz="3200" dirty="0">
              <a:solidFill>
                <a:srgbClr val="FF0000"/>
              </a:solidFill>
              <a:latin typeface="Times New Roman" panose="02020603050405020304" pitchFamily="18" charset="0"/>
              <a:cs typeface="Times New Roman" panose="02020603050405020304" pitchFamily="18" charset="0"/>
            </a:endParaRPr>
          </a:p>
          <a:p>
            <a:pPr algn="ctr"/>
            <a:r>
              <a:rPr lang="en-GB" sz="3200" dirty="0">
                <a:solidFill>
                  <a:srgbClr val="FF00FF"/>
                </a:solidFill>
                <a:latin typeface="Times" panose="02020603060405020304" pitchFamily="18" charset="0"/>
              </a:rPr>
              <a:t>By Lamesginew A.</a:t>
            </a:r>
            <a:r>
              <a:rPr lang="en-GB" sz="3200" dirty="0">
                <a:latin typeface="Times" panose="02020603060405020304" pitchFamily="18" charset="0"/>
              </a:rPr>
              <a:t> (</a:t>
            </a:r>
            <a:r>
              <a:rPr lang="en-GB" sz="3200" dirty="0">
                <a:latin typeface="Times" panose="02020603060405020304" pitchFamily="18" charset="0"/>
                <a:hlinkClick r:id="rId3"/>
              </a:rPr>
              <a:t>lame2002@gmail.com</a:t>
            </a:r>
            <a:r>
              <a:rPr lang="en-GB" sz="3200" dirty="0">
                <a:latin typeface="Times" panose="02020603060405020304" pitchFamily="18" charset="0"/>
              </a:rPr>
              <a:t> </a:t>
            </a:r>
            <a:r>
              <a:rPr lang="en-GB" sz="3200" dirty="0" smtClean="0">
                <a:latin typeface="Times" panose="02020603060405020304" pitchFamily="18" charset="0"/>
              </a:rPr>
              <a:t>)</a:t>
            </a:r>
            <a:endParaRPr lang="en-GB" sz="3200" dirty="0">
              <a:latin typeface="Times" panose="0202060306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0648"/>
            <a:ext cx="9144000" cy="6694677"/>
          </a:xfrm>
        </p:spPr>
        <p:txBody>
          <a:bodyPr>
            <a:noAutofit/>
          </a:bodyPr>
          <a:lstStyle/>
          <a:p>
            <a:pPr marL="342900" lvl="2" indent="-342900" algn="just">
              <a:spcBef>
                <a:spcPts val="3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 parse tree pictorially shows how the start symbol of a grammar derives a string </a:t>
            </a:r>
            <a:r>
              <a:rPr lang="en-US" sz="2200" dirty="0" smtClean="0">
                <a:latin typeface="Times New Roman" panose="02020603050405020304" pitchFamily="18" charset="0"/>
                <a:cs typeface="Times New Roman" panose="02020603050405020304" pitchFamily="18" charset="0"/>
              </a:rPr>
              <a:t>in the </a:t>
            </a:r>
            <a:r>
              <a:rPr lang="en-US" sz="2200" dirty="0">
                <a:latin typeface="Times New Roman" panose="02020603050405020304" pitchFamily="18" charset="0"/>
                <a:cs typeface="Times New Roman" panose="02020603050405020304" pitchFamily="18" charset="0"/>
              </a:rPr>
              <a:t>language.</a:t>
            </a:r>
            <a:r>
              <a:rPr lang="en-US" sz="2200" dirty="0" smtClean="0">
                <a:latin typeface="Times New Roman" panose="02020603050405020304" pitchFamily="18" charset="0"/>
                <a:cs typeface="Times New Roman" panose="02020603050405020304" pitchFamily="18" charset="0"/>
              </a:rPr>
              <a:t> </a:t>
            </a:r>
          </a:p>
          <a:p>
            <a:pPr marL="342900" lvl="2" indent="-342900" algn="just">
              <a:spcBef>
                <a:spcPts val="3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a parse tree:</a:t>
            </a:r>
          </a:p>
          <a:p>
            <a:pPr marL="746125" lvl="0" indent="-288925">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root of the tree is the start symbol</a:t>
            </a:r>
          </a:p>
          <a:p>
            <a:pPr marL="746125" lvl="0" indent="-288925">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All leaf nodes are terminals</a:t>
            </a:r>
          </a:p>
          <a:p>
            <a:pPr marL="746125" lvl="0" indent="-288925">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All interior nodes are non-terminals</a:t>
            </a:r>
          </a:p>
          <a:p>
            <a:pPr marL="746125" indent="-288925">
              <a:spcAft>
                <a:spcPts val="1200"/>
              </a:spcAf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In-order traversal gives original input </a:t>
            </a:r>
            <a:r>
              <a:rPr lang="en-US" sz="2200" dirty="0" smtClean="0">
                <a:latin typeface="Times New Roman" panose="02020603050405020304" pitchFamily="18" charset="0"/>
                <a:cs typeface="Times New Roman" panose="02020603050405020304" pitchFamily="18" charset="0"/>
              </a:rPr>
              <a:t>string</a:t>
            </a:r>
          </a:p>
          <a:p>
            <a:pPr marL="288925" indent="-287338">
              <a:spcAft>
                <a:spcPts val="1200"/>
              </a:spcAft>
              <a:buFont typeface="Wingdings" panose="05000000000000000000" pitchFamily="2" charset="2"/>
              <a:buChar char="v"/>
            </a:pPr>
            <a:r>
              <a:rPr lang="en-US" sz="2200" b="1" dirty="0" smtClean="0">
                <a:solidFill>
                  <a:srgbClr val="0000FF"/>
                </a:solidFill>
                <a:latin typeface="Times New Roman" panose="02020603050405020304" pitchFamily="18" charset="0"/>
                <a:cs typeface="Times New Roman" panose="02020603050405020304" pitchFamily="18" charset="0"/>
              </a:rPr>
              <a:t>Ambiguity </a:t>
            </a:r>
            <a:endParaRPr lang="en-US" sz="2200" dirty="0">
              <a:solidFill>
                <a:srgbClr val="0000FF"/>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  grammar  G  is  said  to  be  ambiguous  if  it  has  more  than  one  parse  tree  </a:t>
            </a:r>
            <a:r>
              <a:rPr lang="en-US" sz="2200" dirty="0" smtClean="0">
                <a:latin typeface="Times New Roman" panose="02020603050405020304" pitchFamily="18" charset="0"/>
                <a:cs typeface="Times New Roman" panose="02020603050405020304" pitchFamily="18" charset="0"/>
              </a:rPr>
              <a:t>for one </a:t>
            </a:r>
            <a:r>
              <a:rPr lang="en-US" sz="2200" dirty="0">
                <a:latin typeface="Times New Roman" panose="02020603050405020304" pitchFamily="18" charset="0"/>
                <a:cs typeface="Times New Roman" panose="02020603050405020304" pitchFamily="18" charset="0"/>
              </a:rPr>
              <a:t>string</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consider the input string </a:t>
            </a:r>
            <a:r>
              <a:rPr lang="en-US" sz="2200" b="1" dirty="0" err="1">
                <a:latin typeface="Times New Roman" panose="02020603050405020304" pitchFamily="18" charset="0"/>
                <a:cs typeface="Times New Roman" panose="02020603050405020304" pitchFamily="18" charset="0"/>
              </a:rPr>
              <a:t>id-id+id</a:t>
            </a:r>
            <a:r>
              <a:rPr lang="en-US" sz="2200" dirty="0">
                <a:latin typeface="Times New Roman" panose="02020603050405020304" pitchFamily="18" charset="0"/>
                <a:cs typeface="Times New Roman" panose="02020603050405020304" pitchFamily="18" charset="0"/>
              </a:rPr>
              <a:t> and the production</a:t>
            </a:r>
            <a:r>
              <a:rPr lang="en-US" sz="2200" dirty="0" smtClean="0">
                <a:latin typeface="Times New Roman" panose="02020603050405020304" pitchFamily="18" charset="0"/>
                <a:cs typeface="Times New Roman" panose="02020603050405020304" pitchFamily="18" charset="0"/>
              </a:rPr>
              <a:t>.</a:t>
            </a:r>
          </a:p>
          <a:p>
            <a:pPr marL="457200" indent="0">
              <a:spcBef>
                <a:spcPts val="0"/>
              </a:spcBef>
              <a:buNone/>
            </a:pPr>
            <a:r>
              <a:rPr lang="en-US" sz="2200" dirty="0">
                <a:latin typeface="Times New Roman" panose="02020603050405020304" pitchFamily="18" charset="0"/>
                <a:cs typeface="Times New Roman" panose="02020603050405020304" pitchFamily="18" charset="0"/>
              </a:rPr>
              <a:t>E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E + E</a:t>
            </a:r>
          </a:p>
          <a:p>
            <a:pPr marL="457200" indent="0">
              <a:spcBef>
                <a:spcPts val="0"/>
              </a:spcBef>
              <a:buNone/>
            </a:pPr>
            <a:r>
              <a:rPr lang="en-US" sz="2200" dirty="0">
                <a:latin typeface="Times New Roman" panose="02020603050405020304" pitchFamily="18" charset="0"/>
                <a:cs typeface="Times New Roman" panose="02020603050405020304" pitchFamily="18" charset="0"/>
              </a:rPr>
              <a:t>E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E – E</a:t>
            </a:r>
          </a:p>
          <a:p>
            <a:pPr marL="457200" indent="0">
              <a:spcBef>
                <a:spcPts val="0"/>
              </a:spcBef>
              <a:buNone/>
            </a:pPr>
            <a:r>
              <a:rPr lang="en-US" sz="2200" dirty="0">
                <a:latin typeface="Times New Roman" panose="02020603050405020304" pitchFamily="18" charset="0"/>
                <a:cs typeface="Times New Roman" panose="02020603050405020304" pitchFamily="18" charset="0"/>
              </a:rPr>
              <a:t>E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id</a:t>
            </a:r>
          </a:p>
          <a:p>
            <a:pPr marL="457200" indent="0">
              <a:spcBef>
                <a:spcPts val="0"/>
              </a:spcBef>
              <a:buNone/>
            </a:pPr>
            <a:endParaRPr lang="en-US" sz="2200" dirty="0">
              <a:latin typeface="Times New Roman" panose="02020603050405020304" pitchFamily="18" charset="0"/>
              <a:cs typeface="Times New Roman" panose="02020603050405020304" pitchFamily="18" charset="0"/>
            </a:endParaRPr>
          </a:p>
          <a:p>
            <a:pPr marL="457200" indent="0">
              <a:spcBef>
                <a:spcPts val="0"/>
              </a:spcBef>
              <a:buNone/>
            </a:pPr>
            <a:endParaRPr lang="en-US" sz="2200" dirty="0" smtClean="0">
              <a:latin typeface="Times New Roman" panose="02020603050405020304" pitchFamily="18" charset="0"/>
              <a:cs typeface="Times New Roman" panose="02020603050405020304" pitchFamily="18" charset="0"/>
            </a:endParaRPr>
          </a:p>
          <a:p>
            <a:pPr marL="457200" indent="0">
              <a:spcBef>
                <a:spcPts val="0"/>
              </a:spcBef>
              <a:buNone/>
            </a:pPr>
            <a:endParaRPr lang="en-US" sz="2200" dirty="0" smtClean="0">
              <a:latin typeface="Times New Roman" panose="02020603050405020304" pitchFamily="18" charset="0"/>
              <a:cs typeface="Times New Roman" panose="02020603050405020304" pitchFamily="18" charset="0"/>
            </a:endParaRPr>
          </a:p>
          <a:p>
            <a:pPr marL="457200" indent="0">
              <a:spcBef>
                <a:spcPts val="0"/>
              </a:spcBef>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1800" b="1" i="1" dirty="0" smtClean="0">
                <a:solidFill>
                  <a:srgbClr val="FF0000"/>
                </a:solidFill>
                <a:latin typeface="Times New Roman" panose="02020603050405020304" pitchFamily="18" charset="0"/>
                <a:cs typeface="Times New Roman" panose="02020603050405020304" pitchFamily="18" charset="0"/>
              </a:rPr>
              <a:t>using LMD                         using RMD</a:t>
            </a: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10</a:t>
            </a:fld>
            <a:endParaRPr lang="en-GB" sz="1400" b="1" dirty="0">
              <a:solidFill>
                <a:schemeClr val="tx1"/>
              </a:solidFill>
              <a:latin typeface="Times New Roman" panose="02020603050405020304" pitchFamily="18" charset="0"/>
              <a:cs typeface="Times New Roman" panose="02020603050405020304" pitchFamily="18" charset="0"/>
            </a:endParaRPr>
          </a:p>
        </p:txBody>
      </p:sp>
      <p:sp>
        <p:nvSpPr>
          <p:cNvPr id="5" name="Oval 4"/>
          <p:cNvSpPr/>
          <p:nvPr/>
        </p:nvSpPr>
        <p:spPr>
          <a:xfrm>
            <a:off x="7883352" y="0"/>
            <a:ext cx="1260648" cy="26064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400" b="1" i="1" dirty="0">
                <a:solidFill>
                  <a:srgbClr val="0000FF"/>
                </a:solidFill>
                <a:latin typeface="Times New Roman" panose="02020603050405020304" pitchFamily="18" charset="0"/>
                <a:cs typeface="Times New Roman" panose="02020603050405020304" pitchFamily="18" charset="0"/>
              </a:rPr>
              <a:t>,,,Cont’d</a:t>
            </a:r>
            <a:endParaRPr lang="en-US" sz="1400" dirty="0"/>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l="31570" t="28490" r="29968" b="33049"/>
          <a:stretch>
            <a:fillRect/>
          </a:stretch>
        </p:blipFill>
        <p:spPr bwMode="auto">
          <a:xfrm>
            <a:off x="3735708" y="4797152"/>
            <a:ext cx="4187183" cy="16468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1000"/>
                                        <p:tgtEl>
                                          <p:spTgt spid="3">
                                            <p:txEl>
                                              <p:pRg st="9" end="9"/>
                                            </p:txEl>
                                          </p:spTgt>
                                        </p:tgtEl>
                                      </p:cBhvr>
                                    </p:animEffect>
                                    <p:anim calcmode="lin" valueType="num">
                                      <p:cBhvr>
                                        <p:cTn id="2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1000"/>
                                        <p:tgtEl>
                                          <p:spTgt spid="3">
                                            <p:txEl>
                                              <p:pRg st="10" end="10"/>
                                            </p:txEl>
                                          </p:spTgt>
                                        </p:tgtEl>
                                      </p:cBhvr>
                                    </p:animEffect>
                                    <p:anim calcmode="lin" valueType="num">
                                      <p:cBhvr>
                                        <p:cTn id="2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1000"/>
                                        <p:tgtEl>
                                          <p:spTgt spid="3">
                                            <p:txEl>
                                              <p:pRg st="11" end="11"/>
                                            </p:txEl>
                                          </p:spTgt>
                                        </p:tgtEl>
                                      </p:cBhvr>
                                    </p:animEffect>
                                    <p:anim calcmode="lin" valueType="num">
                                      <p:cBhvr>
                                        <p:cTn id="3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animEffect transition="in" filter="fade">
                                      <p:cBhvr>
                                        <p:cTn id="37" dur="1000"/>
                                        <p:tgtEl>
                                          <p:spTgt spid="3">
                                            <p:txEl>
                                              <p:pRg st="15" end="15"/>
                                            </p:txEl>
                                          </p:spTgt>
                                        </p:tgtEl>
                                      </p:cBhvr>
                                    </p:animEffect>
                                    <p:anim calcmode="lin" valueType="num">
                                      <p:cBhvr>
                                        <p:cTn id="38"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4098"/>
                                        </p:tgtEl>
                                        <p:attrNameLst>
                                          <p:attrName>style.visibility</p:attrName>
                                        </p:attrNameLst>
                                      </p:cBhvr>
                                      <p:to>
                                        <p:strVal val="visible"/>
                                      </p:to>
                                    </p:set>
                                    <p:animEffect transition="in" filter="fade">
                                      <p:cBhvr>
                                        <p:cTn id="44" dur="1000"/>
                                        <p:tgtEl>
                                          <p:spTgt spid="4098"/>
                                        </p:tgtEl>
                                      </p:cBhvr>
                                    </p:animEffect>
                                    <p:anim calcmode="lin" valueType="num">
                                      <p:cBhvr>
                                        <p:cTn id="45" dur="1000" fill="hold"/>
                                        <p:tgtEl>
                                          <p:spTgt spid="4098"/>
                                        </p:tgtEl>
                                        <p:attrNameLst>
                                          <p:attrName>ppt_x</p:attrName>
                                        </p:attrNameLst>
                                      </p:cBhvr>
                                      <p:tavLst>
                                        <p:tav tm="0">
                                          <p:val>
                                            <p:strVal val="#ppt_x"/>
                                          </p:val>
                                        </p:tav>
                                        <p:tav tm="100000">
                                          <p:val>
                                            <p:strVal val="#ppt_x"/>
                                          </p:val>
                                        </p:tav>
                                      </p:tavLst>
                                    </p:anim>
                                    <p:anim calcmode="lin" valueType="num">
                                      <p:cBhvr>
                                        <p:cTn id="4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5" y="64582"/>
            <a:ext cx="9024935" cy="6793418"/>
          </a:xfrm>
        </p:spPr>
        <p:txBody>
          <a:bodyPr>
            <a:normAutofit/>
          </a:bodyPr>
          <a:lstStyle/>
          <a:p>
            <a:pPr marL="685800" lvl="2" indent="0" algn="ctr">
              <a:buNone/>
            </a:pPr>
            <a:r>
              <a:rPr lang="en-US" sz="2200" b="1" dirty="0">
                <a:solidFill>
                  <a:srgbClr val="0000FF"/>
                </a:solidFill>
                <a:latin typeface="Times New Roman" panose="02020603050405020304" pitchFamily="18" charset="0"/>
                <a:cs typeface="Times New Roman" panose="02020603050405020304" pitchFamily="18" charset="0"/>
              </a:rPr>
              <a:t>Context-Free Grammars Versus Regular </a:t>
            </a:r>
            <a:r>
              <a:rPr lang="en-US" sz="2200" b="1" dirty="0" smtClean="0">
                <a:solidFill>
                  <a:srgbClr val="0000FF"/>
                </a:solidFill>
                <a:latin typeface="Times New Roman" panose="02020603050405020304" pitchFamily="18" charset="0"/>
                <a:cs typeface="Times New Roman" panose="02020603050405020304" pitchFamily="18" charset="0"/>
              </a:rPr>
              <a:t>Expressions</a:t>
            </a:r>
          </a:p>
          <a:p>
            <a:pPr marL="342900" lvl="2" indent="-3429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Grammars are a more powerful notation than regular </a:t>
            </a:r>
            <a:r>
              <a:rPr lang="en-US" sz="2200" dirty="0" smtClean="0">
                <a:latin typeface="Times New Roman" panose="02020603050405020304" pitchFamily="18" charset="0"/>
                <a:cs typeface="Times New Roman" panose="02020603050405020304" pitchFamily="18" charset="0"/>
              </a:rPr>
              <a:t>expressions.</a:t>
            </a:r>
          </a:p>
          <a:p>
            <a:pPr marL="342900" lvl="2" indent="-342900"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Every </a:t>
            </a:r>
            <a:r>
              <a:rPr lang="en-US" sz="2200" dirty="0">
                <a:latin typeface="Times New Roman" panose="02020603050405020304" pitchFamily="18" charset="0"/>
                <a:cs typeface="Times New Roman" panose="02020603050405020304" pitchFamily="18" charset="0"/>
              </a:rPr>
              <a:t>construct that can be described by a regular expression can be described by a grammar, but not </a:t>
            </a:r>
            <a:r>
              <a:rPr lang="en-US" sz="2200" dirty="0" smtClean="0">
                <a:latin typeface="Times New Roman" panose="02020603050405020304" pitchFamily="18" charset="0"/>
                <a:cs typeface="Times New Roman" panose="02020603050405020304" pitchFamily="18" charset="0"/>
              </a:rPr>
              <a:t>vice-versa.</a:t>
            </a:r>
          </a:p>
          <a:p>
            <a:pPr marL="342900" lvl="2" indent="-342900"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Alternatively</a:t>
            </a:r>
            <a:r>
              <a:rPr lang="en-US" sz="2200" dirty="0">
                <a:latin typeface="Times New Roman" panose="02020603050405020304" pitchFamily="18" charset="0"/>
                <a:cs typeface="Times New Roman" panose="02020603050405020304" pitchFamily="18" charset="0"/>
              </a:rPr>
              <a:t>, every regular language is a context-free language, but not vice-versa</a:t>
            </a:r>
            <a:r>
              <a:rPr lang="en-US"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example, the regular expression </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a|b</a:t>
            </a:r>
            <a:r>
              <a:rPr lang="en-US" sz="2200" b="1" dirty="0">
                <a:latin typeface="Times New Roman" panose="02020603050405020304" pitchFamily="18" charset="0"/>
                <a:cs typeface="Times New Roman" panose="02020603050405020304" pitchFamily="18" charset="0"/>
              </a:rPr>
              <a:t>)</a:t>
            </a:r>
            <a:r>
              <a:rPr lang="en-US" sz="2200" b="1" baseline="30000"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abb</a:t>
            </a:r>
            <a:r>
              <a:rPr lang="en-US" sz="2200" dirty="0">
                <a:latin typeface="Times New Roman" panose="02020603050405020304" pitchFamily="18" charset="0"/>
                <a:cs typeface="Times New Roman" panose="02020603050405020304" pitchFamily="18" charset="0"/>
              </a:rPr>
              <a:t> and the grammar</a:t>
            </a:r>
          </a:p>
          <a:p>
            <a:pPr marL="457200" indent="-3175">
              <a:spcBef>
                <a:spcPts val="0"/>
              </a:spcBef>
              <a:buNone/>
            </a:pP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a A</a:t>
            </a:r>
            <a:r>
              <a:rPr lang="en-US" sz="2200" baseline="-25000" dirty="0">
                <a:latin typeface="Times New Roman" panose="02020603050405020304" pitchFamily="18" charset="0"/>
                <a:cs typeface="Times New Roman" panose="02020603050405020304" pitchFamily="18" charset="0"/>
              </a:rPr>
              <a:t>0 </a:t>
            </a:r>
            <a:r>
              <a:rPr lang="en-US" sz="2200" dirty="0">
                <a:latin typeface="Times New Roman" panose="02020603050405020304" pitchFamily="18" charset="0"/>
                <a:cs typeface="Times New Roman" panose="02020603050405020304" pitchFamily="18" charset="0"/>
              </a:rPr>
              <a:t>| bA</a:t>
            </a:r>
            <a:r>
              <a:rPr lang="en-US" sz="2200" baseline="-25000" dirty="0">
                <a:latin typeface="Times New Roman" panose="02020603050405020304" pitchFamily="18" charset="0"/>
                <a:cs typeface="Times New Roman" panose="02020603050405020304" pitchFamily="18" charset="0"/>
              </a:rPr>
              <a:t>0 </a:t>
            </a:r>
            <a:r>
              <a:rPr lang="en-US" sz="2200" dirty="0">
                <a:latin typeface="Times New Roman" panose="02020603050405020304" pitchFamily="18" charset="0"/>
                <a:cs typeface="Times New Roman" panose="02020603050405020304" pitchFamily="18" charset="0"/>
              </a:rPr>
              <a:t>| a A</a:t>
            </a:r>
            <a:r>
              <a:rPr lang="en-US" sz="2200" baseline="-25000" dirty="0">
                <a:latin typeface="Times New Roman" panose="02020603050405020304" pitchFamily="18" charset="0"/>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a:p>
            <a:pPr marL="457200" indent="-3175">
              <a:spcBef>
                <a:spcPts val="0"/>
              </a:spcBef>
              <a:buNone/>
            </a:pP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bA</a:t>
            </a:r>
            <a:r>
              <a:rPr lang="en-US" sz="2200" baseline="-25000" dirty="0">
                <a:latin typeface="Times New Roman" panose="02020603050405020304" pitchFamily="18" charset="0"/>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a:p>
            <a:pPr marL="457200" indent="-3175">
              <a:spcBef>
                <a:spcPts val="0"/>
              </a:spcBef>
              <a:buNone/>
            </a:pP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bA</a:t>
            </a:r>
            <a:r>
              <a:rPr lang="en-US" sz="2200" baseline="-25000" dirty="0">
                <a:latin typeface="Times New Roman" panose="02020603050405020304" pitchFamily="18" charset="0"/>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a:p>
            <a:pPr marL="457200" indent="-3175">
              <a:spcBef>
                <a:spcPts val="0"/>
              </a:spcBef>
              <a:buNone/>
            </a:pP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describe </a:t>
            </a:r>
            <a:r>
              <a:rPr lang="en-US" sz="2200" dirty="0">
                <a:latin typeface="Times New Roman" panose="02020603050405020304" pitchFamily="18" charset="0"/>
                <a:cs typeface="Times New Roman" panose="02020603050405020304" pitchFamily="18" charset="0"/>
              </a:rPr>
              <a:t>the same language, the set of strings of </a:t>
            </a:r>
            <a:r>
              <a:rPr lang="en-US" sz="2200" i="1"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's and </a:t>
            </a:r>
            <a:r>
              <a:rPr lang="en-US" sz="2200" i="1" dirty="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's ending in </a:t>
            </a:r>
            <a:r>
              <a:rPr lang="en-US" sz="2200" i="1" dirty="0">
                <a:latin typeface="Times New Roman" panose="02020603050405020304" pitchFamily="18" charset="0"/>
                <a:cs typeface="Times New Roman" panose="02020603050405020304" pitchFamily="18" charset="0"/>
              </a:rPr>
              <a:t>abb</a:t>
            </a:r>
            <a:r>
              <a:rPr lang="en-US" sz="2200" dirty="0" smtClean="0">
                <a:latin typeface="Times New Roman" panose="02020603050405020304" pitchFamily="18" charset="0"/>
                <a:cs typeface="Times New Roman" panose="02020603050405020304" pitchFamily="18" charset="0"/>
              </a:rPr>
              <a:t>.</a:t>
            </a:r>
          </a:p>
          <a:p>
            <a:pPr marL="233363" indent="-233363">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language L = {</a:t>
            </a:r>
            <a:r>
              <a:rPr lang="en-US" sz="2200" dirty="0" err="1">
                <a:latin typeface="Times New Roman" panose="02020603050405020304" pitchFamily="18" charset="0"/>
                <a:cs typeface="Times New Roman" panose="02020603050405020304" pitchFamily="18" charset="0"/>
              </a:rPr>
              <a:t>a</a:t>
            </a:r>
            <a:r>
              <a:rPr lang="en-US" sz="2200" baseline="30000" dirty="0" err="1">
                <a:latin typeface="Times New Roman" panose="02020603050405020304" pitchFamily="18" charset="0"/>
                <a:cs typeface="Times New Roman" panose="02020603050405020304" pitchFamily="18" charset="0"/>
              </a:rPr>
              <a:t>n</a:t>
            </a:r>
            <a:r>
              <a:rPr lang="en-US" sz="2200" dirty="0" err="1">
                <a:latin typeface="Times New Roman" panose="02020603050405020304" pitchFamily="18" charset="0"/>
                <a:cs typeface="Times New Roman" panose="02020603050405020304" pitchFamily="18" charset="0"/>
              </a:rPr>
              <a:t>b</a:t>
            </a:r>
            <a:r>
              <a:rPr lang="en-US" sz="2200" baseline="30000" dirty="0" err="1">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n ≥ 1) </a:t>
            </a:r>
            <a:r>
              <a:rPr lang="en-US" sz="2200" dirty="0" smtClean="0">
                <a:latin typeface="Times New Roman" panose="02020603050405020304" pitchFamily="18" charset="0"/>
                <a:cs typeface="Times New Roman" panose="02020603050405020304" pitchFamily="18" charset="0"/>
              </a:rPr>
              <a:t>with </a:t>
            </a:r>
            <a:r>
              <a:rPr lang="en-US" sz="2200" dirty="0">
                <a:latin typeface="Times New Roman" panose="02020603050405020304" pitchFamily="18" charset="0"/>
                <a:cs typeface="Times New Roman" panose="02020603050405020304" pitchFamily="18" charset="0"/>
              </a:rPr>
              <a:t>equal number of </a:t>
            </a:r>
            <a:r>
              <a:rPr lang="en-US" sz="2200" i="1"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's and </a:t>
            </a:r>
            <a:r>
              <a:rPr lang="en-US" sz="2200" i="1" dirty="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's </a:t>
            </a:r>
            <a:r>
              <a:rPr lang="en-US" sz="2200" dirty="0" smtClean="0">
                <a:latin typeface="Times New Roman" panose="02020603050405020304" pitchFamily="18" charset="0"/>
                <a:cs typeface="Times New Roman" panose="02020603050405020304" pitchFamily="18" charset="0"/>
              </a:rPr>
              <a:t>can </a:t>
            </a:r>
            <a:r>
              <a:rPr lang="en-US" sz="2200" dirty="0">
                <a:latin typeface="Times New Roman" panose="02020603050405020304" pitchFamily="18" charset="0"/>
                <a:cs typeface="Times New Roman" panose="02020603050405020304" pitchFamily="18" charset="0"/>
              </a:rPr>
              <a:t>be described by a grammar but not by a regular expression</a:t>
            </a:r>
            <a:r>
              <a:rPr lang="en-US" sz="22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Regular expressions are most useful for describing the structure of lexical constructs such </a:t>
            </a:r>
            <a:r>
              <a:rPr lang="en-US" sz="2200" dirty="0" smtClean="0">
                <a:latin typeface="Times New Roman" panose="02020603050405020304" pitchFamily="18" charset="0"/>
                <a:cs typeface="Times New Roman" panose="02020603050405020304" pitchFamily="18" charset="0"/>
              </a:rPr>
              <a:t>as </a:t>
            </a:r>
            <a:r>
              <a:rPr lang="en-US" sz="2200" dirty="0">
                <a:latin typeface="Times New Roman" panose="02020603050405020304" pitchFamily="18" charset="0"/>
                <a:cs typeface="Times New Roman" panose="02020603050405020304" pitchFamily="18" charset="0"/>
              </a:rPr>
              <a:t>identifiers, constants, </a:t>
            </a:r>
            <a:r>
              <a:rPr lang="en-US" sz="2200" dirty="0" smtClean="0">
                <a:latin typeface="Times New Roman" panose="02020603050405020304" pitchFamily="18" charset="0"/>
                <a:cs typeface="Times New Roman" panose="02020603050405020304" pitchFamily="18" charset="0"/>
              </a:rPr>
              <a:t>keywords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etc. </a:t>
            </a:r>
          </a:p>
          <a:p>
            <a:r>
              <a:rPr lang="en-US" sz="2200" dirty="0" smtClean="0">
                <a:latin typeface="Times New Roman" panose="02020603050405020304" pitchFamily="18" charset="0"/>
                <a:cs typeface="Times New Roman" panose="02020603050405020304" pitchFamily="18" charset="0"/>
              </a:rPr>
              <a:t>Grammars are </a:t>
            </a:r>
            <a:r>
              <a:rPr lang="en-US" sz="2200" dirty="0">
                <a:latin typeface="Times New Roman" panose="02020603050405020304" pitchFamily="18" charset="0"/>
                <a:cs typeface="Times New Roman" panose="02020603050405020304" pitchFamily="18" charset="0"/>
              </a:rPr>
              <a:t>most useful in describing nested structures such as balanced parentheses, matching </a:t>
            </a:r>
            <a:r>
              <a:rPr lang="en-US" sz="2200" dirty="0" smtClean="0">
                <a:latin typeface="Times New Roman" panose="02020603050405020304" pitchFamily="18" charset="0"/>
                <a:cs typeface="Times New Roman" panose="02020603050405020304" pitchFamily="18" charset="0"/>
              </a:rPr>
              <a:t>begin-end’s, </a:t>
            </a:r>
            <a:r>
              <a:rPr lang="en-US" sz="2200" dirty="0" err="1" smtClean="0">
                <a:latin typeface="Times New Roman" panose="02020603050405020304" pitchFamily="18" charset="0"/>
                <a:cs typeface="Times New Roman" panose="02020603050405020304" pitchFamily="18" charset="0"/>
              </a:rPr>
              <a:t>etc</a:t>
            </a:r>
            <a:endParaRPr lang="en-US" sz="2200" dirty="0">
              <a:solidFill>
                <a:srgbClr val="0000FF"/>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11</a:t>
            </a:fld>
            <a:endParaRPr lang="en-GB" sz="1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anim calcmode="lin" valueType="num">
                                      <p:cBhvr>
                                        <p:cTn id="3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1000"/>
                                        <p:tgtEl>
                                          <p:spTgt spid="3">
                                            <p:txEl>
                                              <p:pRg st="10" end="10"/>
                                            </p:txEl>
                                          </p:spTgt>
                                        </p:tgtEl>
                                      </p:cBhvr>
                                    </p:animEffect>
                                    <p:anim calcmode="lin" valueType="num">
                                      <p:cBhvr>
                                        <p:cTn id="4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1000"/>
                                        <p:tgtEl>
                                          <p:spTgt spid="3">
                                            <p:txEl>
                                              <p:pRg st="11" end="11"/>
                                            </p:txEl>
                                          </p:spTgt>
                                        </p:tgtEl>
                                      </p:cBhvr>
                                    </p:animEffect>
                                    <p:anim calcmode="lin" valueType="num">
                                      <p:cBhvr>
                                        <p:cTn id="4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836" y="548680"/>
            <a:ext cx="5941814" cy="936104"/>
          </a:xfrm>
        </p:spPr>
        <p:txBody>
          <a:bodyPr>
            <a:normAutofit fontScale="90000"/>
          </a:bodyPr>
          <a:lstStyle/>
          <a:p>
            <a:pPr algn="ctr"/>
            <a:r>
              <a:rPr lang="en-US" sz="4000" b="1" dirty="0" smtClean="0">
                <a:latin typeface="Times New Roman" panose="02020603050405020304" pitchFamily="18" charset="0"/>
                <a:cs typeface="Times New Roman" panose="02020603050405020304" pitchFamily="18" charset="0"/>
              </a:rPr>
              <a:t>Group Assignment-1 </a:t>
            </a:r>
            <a:r>
              <a:rPr lang="en-US" sz="4000" b="1" dirty="0" smtClean="0">
                <a:latin typeface="Times New Roman" panose="02020603050405020304" pitchFamily="18" charset="0"/>
                <a:cs typeface="Times New Roman" panose="02020603050405020304" pitchFamily="18" charset="0"/>
              </a:rPr>
              <a:t>(10%)</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1844824"/>
            <a:ext cx="8263830" cy="1891407"/>
          </a:xfrm>
        </p:spPr>
        <p:txBody>
          <a:bodyPr>
            <a:noAutofit/>
          </a:bodyPr>
          <a:lstStyle/>
          <a:p>
            <a:pPr marL="0" indent="0">
              <a:buNone/>
            </a:pPr>
            <a:r>
              <a:rPr lang="en-US" sz="4000" dirty="0" smtClean="0">
                <a:latin typeface="Times New Roman" panose="02020603050405020304" pitchFamily="18" charset="0"/>
                <a:cs typeface="Times New Roman" panose="02020603050405020304" pitchFamily="18" charset="0"/>
              </a:rPr>
              <a:t>Write a context free grammar used to describe the language </a:t>
            </a:r>
            <a:r>
              <a:rPr lang="en-US" sz="4000" dirty="0">
                <a:latin typeface="Times New Roman" panose="02020603050405020304" pitchFamily="18" charset="0"/>
                <a:cs typeface="Times New Roman" panose="02020603050405020304" pitchFamily="18" charset="0"/>
              </a:rPr>
              <a:t>L = {</a:t>
            </a:r>
            <a:r>
              <a:rPr lang="en-US" sz="4000" dirty="0" err="1">
                <a:latin typeface="Times New Roman" panose="02020603050405020304" pitchFamily="18" charset="0"/>
                <a:cs typeface="Times New Roman" panose="02020603050405020304" pitchFamily="18" charset="0"/>
              </a:rPr>
              <a:t>a</a:t>
            </a:r>
            <a:r>
              <a:rPr lang="en-US" sz="4000" baseline="30000" dirty="0" err="1">
                <a:latin typeface="Times New Roman" panose="02020603050405020304" pitchFamily="18" charset="0"/>
                <a:cs typeface="Times New Roman" panose="02020603050405020304" pitchFamily="18" charset="0"/>
              </a:rPr>
              <a:t>n</a:t>
            </a:r>
            <a:r>
              <a:rPr lang="en-US" sz="4000" dirty="0" err="1">
                <a:latin typeface="Times New Roman" panose="02020603050405020304" pitchFamily="18" charset="0"/>
                <a:cs typeface="Times New Roman" panose="02020603050405020304" pitchFamily="18" charset="0"/>
              </a:rPr>
              <a:t>b</a:t>
            </a:r>
            <a:r>
              <a:rPr lang="en-US" sz="4000" baseline="30000" dirty="0" err="1">
                <a:latin typeface="Times New Roman" panose="02020603050405020304" pitchFamily="18" charset="0"/>
                <a:cs typeface="Times New Roman" panose="02020603050405020304" pitchFamily="18" charset="0"/>
              </a:rPr>
              <a:t>n</a:t>
            </a:r>
            <a:r>
              <a:rPr lang="en-US" sz="4000" dirty="0">
                <a:latin typeface="Times New Roman" panose="02020603050405020304" pitchFamily="18" charset="0"/>
                <a:cs typeface="Times New Roman" panose="02020603050405020304" pitchFamily="18" charset="0"/>
              </a:rPr>
              <a:t> | n ≥ 1) with equal number of </a:t>
            </a:r>
            <a:r>
              <a:rPr lang="en-US" sz="4000" i="1" dirty="0">
                <a:latin typeface="Times New Roman" panose="02020603050405020304" pitchFamily="18" charset="0"/>
                <a:cs typeface="Times New Roman" panose="02020603050405020304" pitchFamily="18" charset="0"/>
              </a:rPr>
              <a:t>a</a:t>
            </a:r>
            <a:r>
              <a:rPr lang="en-US" sz="4000" dirty="0">
                <a:latin typeface="Times New Roman" panose="02020603050405020304" pitchFamily="18" charset="0"/>
                <a:cs typeface="Times New Roman" panose="02020603050405020304" pitchFamily="18" charset="0"/>
              </a:rPr>
              <a:t>'s and </a:t>
            </a:r>
            <a:r>
              <a:rPr lang="en-US" sz="4000" i="1" dirty="0" smtClean="0">
                <a:latin typeface="Times New Roman" panose="02020603050405020304" pitchFamily="18" charset="0"/>
                <a:cs typeface="Times New Roman" panose="02020603050405020304" pitchFamily="18" charset="0"/>
              </a:rPr>
              <a:t>b</a:t>
            </a:r>
            <a:r>
              <a:rPr lang="en-US" sz="4000" dirty="0" smtClean="0">
                <a:latin typeface="Times New Roman" panose="02020603050405020304" pitchFamily="18" charset="0"/>
                <a:cs typeface="Times New Roman" panose="02020603050405020304" pitchFamily="18" charset="0"/>
              </a:rPr>
              <a:t>'s.</a:t>
            </a:r>
            <a:endParaRPr lang="en-US" sz="4000" dirty="0"/>
          </a:p>
        </p:txBody>
      </p:sp>
      <p:sp>
        <p:nvSpPr>
          <p:cNvPr id="4" name="Slide Number Placeholder 3"/>
          <p:cNvSpPr>
            <a:spLocks noGrp="1"/>
          </p:cNvSpPr>
          <p:nvPr>
            <p:ph type="sldNum" sz="quarter" idx="12"/>
          </p:nvPr>
        </p:nvSpPr>
        <p:spPr/>
        <p:txBody>
          <a:bodyPr/>
          <a:lstStyle/>
          <a:p>
            <a:fld id="{54BB0166-F027-49C4-8C9F-6E0028E216A0}" type="slidenum">
              <a:rPr lang="en-GB" smtClean="0"/>
              <a:pPr/>
              <a:t>12</a:t>
            </a:fld>
            <a:endParaRPr lang="en-GB"/>
          </a:p>
        </p:txBody>
      </p:sp>
    </p:spTree>
    <p:extLst>
      <p:ext uri="{BB962C8B-B14F-4D97-AF65-F5344CB8AC3E}">
        <p14:creationId xmlns:p14="http://schemas.microsoft.com/office/powerpoint/2010/main" val="3084157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BB0166-F027-49C4-8C9F-6E0028E216A0}" type="slidenum">
              <a:rPr lang="en-GB" b="1" smtClean="0">
                <a:solidFill>
                  <a:schemeClr val="tx1"/>
                </a:solidFill>
                <a:latin typeface="Times New Roman" panose="02020603050405020304" pitchFamily="18" charset="0"/>
                <a:cs typeface="Times New Roman" panose="02020603050405020304" pitchFamily="18" charset="0"/>
              </a:rPr>
              <a:pPr/>
              <a:t>13</a:t>
            </a:fld>
            <a:endParaRPr lang="en-GB" b="1" dirty="0">
              <a:solidFill>
                <a:schemeClr val="tx1"/>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539552" y="1916832"/>
            <a:ext cx="7488832" cy="194421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GB" sz="54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1. Top - Down Parsing</a:t>
            </a:r>
            <a:endParaRPr lang="en-GB" sz="5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925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898" y="184123"/>
            <a:ext cx="7886700" cy="687610"/>
          </a:xfrm>
        </p:spPr>
        <p:txBody>
          <a:bodyPr/>
          <a:lstStyle/>
          <a:p>
            <a:pPr algn="ctr"/>
            <a:r>
              <a:rPr lang="en-GB" b="1" i="1" dirty="0" smtClean="0">
                <a:solidFill>
                  <a:srgbClr val="0000FF"/>
                </a:solidFill>
                <a:latin typeface="Times New Roman" panose="02020603050405020304" pitchFamily="18" charset="0"/>
                <a:cs typeface="Times New Roman" panose="02020603050405020304" pitchFamily="18" charset="0"/>
              </a:rPr>
              <a:t>Introduction</a:t>
            </a:r>
            <a:endParaRPr lang="en-GB" b="1"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52" y="1047804"/>
            <a:ext cx="9090248" cy="2932285"/>
          </a:xfrm>
        </p:spPr>
        <p:txBody>
          <a:bodyPr>
            <a:noAutofit/>
          </a:bodyPr>
          <a:lstStyle/>
          <a:p>
            <a:r>
              <a:rPr lang="en-US" altLang="en-US" sz="2400" dirty="0">
                <a:latin typeface="Times New Roman" panose="02020603050405020304" pitchFamily="18" charset="0"/>
                <a:cs typeface="Times New Roman" panose="02020603050405020304" pitchFamily="18" charset="0"/>
              </a:rPr>
              <a:t>A Top-down parser tries to create a parse tree from the root towards the leafs scanning input from left to </a:t>
            </a:r>
            <a:r>
              <a:rPr lang="en-US" altLang="en-US" sz="2400" dirty="0" smtClean="0">
                <a:latin typeface="Times New Roman" panose="02020603050405020304" pitchFamily="18" charset="0"/>
                <a:cs typeface="Times New Roman" panose="02020603050405020304" pitchFamily="18" charset="0"/>
              </a:rPr>
              <a:t>right.</a:t>
            </a:r>
          </a:p>
          <a:p>
            <a:r>
              <a:rPr lang="en-US" sz="2400" dirty="0" smtClean="0">
                <a:latin typeface="Times New Roman" panose="02020603050405020304" pitchFamily="18" charset="0"/>
                <a:cs typeface="Times New Roman" panose="02020603050405020304" pitchFamily="18" charset="0"/>
              </a:rPr>
              <a:t>It creates </a:t>
            </a:r>
            <a:r>
              <a:rPr lang="en-US" sz="2400" dirty="0">
                <a:latin typeface="Times New Roman" panose="02020603050405020304" pitchFamily="18" charset="0"/>
                <a:cs typeface="Times New Roman" panose="02020603050405020304" pitchFamily="18" charset="0"/>
              </a:rPr>
              <a:t>the nodes of the parse tree in preorder (depth-first</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top of a subtree is constructed before any of its lower </a:t>
            </a:r>
            <a:r>
              <a:rPr lang="en-US" sz="2400" dirty="0" smtClean="0">
                <a:latin typeface="Times New Roman" panose="02020603050405020304" pitchFamily="18" charset="0"/>
                <a:cs typeface="Times New Roman" panose="02020603050405020304" pitchFamily="18" charset="0"/>
              </a:rPr>
              <a:t>nodes.</a:t>
            </a:r>
            <a:endParaRPr lang="en-US" altLang="en-US" sz="2400" dirty="0" smtClean="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It can be also viewed as finding a leftmost derivation for an input </a:t>
            </a:r>
            <a:r>
              <a:rPr lang="en-US" altLang="en-US" sz="2400" dirty="0" smtClean="0">
                <a:latin typeface="Times New Roman" panose="02020603050405020304" pitchFamily="18" charset="0"/>
                <a:cs typeface="Times New Roman" panose="02020603050405020304" pitchFamily="18" charset="0"/>
              </a:rPr>
              <a:t>string</a:t>
            </a:r>
          </a:p>
          <a:p>
            <a:r>
              <a:rPr lang="en-US" altLang="en-US" sz="2400" dirty="0">
                <a:latin typeface="Times New Roman" panose="02020603050405020304" pitchFamily="18" charset="0"/>
                <a:cs typeface="Times New Roman" panose="02020603050405020304" pitchFamily="18" charset="0"/>
              </a:rPr>
              <a:t>Example:   </a:t>
            </a:r>
            <a:r>
              <a:rPr lang="en-US" altLang="en-US" sz="2400" b="1" dirty="0" err="1">
                <a:latin typeface="Times New Roman" panose="02020603050405020304" pitchFamily="18" charset="0"/>
                <a:cs typeface="Times New Roman" panose="02020603050405020304" pitchFamily="18" charset="0"/>
              </a:rPr>
              <a:t>id+id</a:t>
            </a:r>
            <a:r>
              <a:rPr lang="en-US" altLang="en-US" sz="2400" b="1" dirty="0">
                <a:latin typeface="Times New Roman" panose="02020603050405020304" pitchFamily="18" charset="0"/>
                <a:cs typeface="Times New Roman" panose="02020603050405020304" pitchFamily="18" charset="0"/>
              </a:rPr>
              <a:t>*id</a:t>
            </a:r>
          </a:p>
          <a:p>
            <a:pPr marL="0" indent="0">
              <a:buNone/>
            </a:pPr>
            <a:endParaRPr lang="en-US"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14</a:t>
            </a:fld>
            <a:endParaRPr lang="en-GB" sz="1400" b="1" dirty="0">
              <a:solidFill>
                <a:schemeClr val="tx1"/>
              </a:solidFill>
              <a:latin typeface="Times New Roman" panose="02020603050405020304" pitchFamily="18" charset="0"/>
              <a:cs typeface="Times New Roman" panose="02020603050405020304" pitchFamily="18" charset="0"/>
            </a:endParaRPr>
          </a:p>
        </p:txBody>
      </p:sp>
      <p:sp>
        <p:nvSpPr>
          <p:cNvPr id="5" name="Rectangle 5"/>
          <p:cNvSpPr>
            <a:spLocks noChangeArrowheads="1"/>
          </p:cNvSpPr>
          <p:nvPr/>
        </p:nvSpPr>
        <p:spPr bwMode="auto">
          <a:xfrm>
            <a:off x="3275856" y="4152557"/>
            <a:ext cx="345638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90000"/>
              </a:lnSpc>
              <a:spcBef>
                <a:spcPct val="0"/>
              </a:spcBef>
              <a:buClrTx/>
              <a:buSzTx/>
              <a:buFont typeface="Wingdings 2" panose="05020102010507070707" pitchFamily="18" charset="2"/>
              <a:buNone/>
            </a:pPr>
            <a:r>
              <a:rPr lang="en-US" altLang="en-US" sz="2800" dirty="0">
                <a:latin typeface="Times New Roman" panose="02020603050405020304" pitchFamily="18" charset="0"/>
                <a:cs typeface="Times New Roman" panose="02020603050405020304" pitchFamily="18" charset="0"/>
              </a:rPr>
              <a:t>E </a:t>
            </a:r>
            <a:r>
              <a:rPr lang="en-US" altLang="en-US" sz="28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TE’</a:t>
            </a:r>
          </a:p>
          <a:p>
            <a:pPr eaLnBrk="1" hangingPunct="1">
              <a:lnSpc>
                <a:spcPct val="90000"/>
              </a:lnSpc>
              <a:spcBef>
                <a:spcPct val="0"/>
              </a:spcBef>
              <a:buClrTx/>
              <a:buSzTx/>
              <a:buFont typeface="Wingdings 2" panose="05020102010507070707" pitchFamily="18" charset="2"/>
              <a:buNone/>
            </a:pPr>
            <a:r>
              <a:rPr lang="en-US" altLang="en-US" sz="2800" dirty="0">
                <a:latin typeface="Times New Roman" panose="02020603050405020304" pitchFamily="18" charset="0"/>
                <a:cs typeface="Times New Roman" panose="02020603050405020304" pitchFamily="18" charset="0"/>
              </a:rPr>
              <a:t>E’ </a:t>
            </a:r>
            <a:r>
              <a:rPr lang="en-US" altLang="en-US" sz="28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+TE’ | </a:t>
            </a:r>
            <a:r>
              <a:rPr lang="en-US" altLang="en-US" sz="2800" dirty="0">
                <a:latin typeface="Times New Roman" panose="02020603050405020304" pitchFamily="18" charset="0"/>
                <a:ea typeface="MS Mincho" panose="02020609040205080304" pitchFamily="49" charset="-128"/>
                <a:cs typeface="Times New Roman" panose="02020603050405020304" pitchFamily="18" charset="0"/>
              </a:rPr>
              <a:t>Ɛ</a:t>
            </a:r>
          </a:p>
          <a:p>
            <a:pPr eaLnBrk="1" hangingPunct="1">
              <a:lnSpc>
                <a:spcPct val="90000"/>
              </a:lnSpc>
              <a:spcBef>
                <a:spcPct val="0"/>
              </a:spcBef>
              <a:buClrTx/>
              <a:buSzTx/>
              <a:buFont typeface="Wingdings 2" panose="05020102010507070707" pitchFamily="18" charset="2"/>
              <a:buNone/>
            </a:pPr>
            <a:r>
              <a:rPr lang="en-US" altLang="en-US" sz="2800" dirty="0">
                <a:latin typeface="Times New Roman" panose="02020603050405020304" pitchFamily="18" charset="0"/>
                <a:cs typeface="Times New Roman" panose="02020603050405020304" pitchFamily="18" charset="0"/>
              </a:rPr>
              <a:t>T </a:t>
            </a:r>
            <a:r>
              <a:rPr lang="en-US" altLang="en-US" sz="28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FT’</a:t>
            </a:r>
          </a:p>
          <a:p>
            <a:pPr eaLnBrk="1" hangingPunct="1">
              <a:lnSpc>
                <a:spcPct val="90000"/>
              </a:lnSpc>
              <a:spcBef>
                <a:spcPct val="0"/>
              </a:spcBef>
              <a:buClrTx/>
              <a:buSzTx/>
              <a:buFont typeface="Wingdings 2" panose="05020102010507070707" pitchFamily="18" charset="2"/>
              <a:buNone/>
            </a:pPr>
            <a:r>
              <a:rPr lang="en-US" altLang="en-US" sz="2800" dirty="0">
                <a:latin typeface="Times New Roman" panose="02020603050405020304" pitchFamily="18" charset="0"/>
                <a:cs typeface="Times New Roman" panose="02020603050405020304" pitchFamily="18" charset="0"/>
              </a:rPr>
              <a:t>T’ </a:t>
            </a:r>
            <a:r>
              <a:rPr lang="en-US" altLang="en-US" sz="28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*FT’ | </a:t>
            </a:r>
            <a:r>
              <a:rPr lang="en-US" altLang="en-US" sz="2800" dirty="0">
                <a:latin typeface="Times New Roman" panose="02020603050405020304" pitchFamily="18" charset="0"/>
                <a:ea typeface="MS Mincho" panose="02020609040205080304" pitchFamily="49" charset="-128"/>
                <a:cs typeface="Times New Roman" panose="02020603050405020304" pitchFamily="18" charset="0"/>
              </a:rPr>
              <a:t>Ɛ</a:t>
            </a:r>
          </a:p>
          <a:p>
            <a:pPr eaLnBrk="1" hangingPunct="1">
              <a:lnSpc>
                <a:spcPct val="90000"/>
              </a:lnSpc>
              <a:spcBef>
                <a:spcPct val="0"/>
              </a:spcBef>
              <a:buClrTx/>
              <a:buSzTx/>
              <a:buFont typeface="Wingdings 2" panose="05020102010507070707" pitchFamily="18" charset="2"/>
              <a:buNone/>
            </a:pPr>
            <a:r>
              <a:rPr lang="en-US" altLang="en-US" sz="2800" dirty="0">
                <a:latin typeface="Times New Roman" panose="02020603050405020304" pitchFamily="18" charset="0"/>
                <a:cs typeface="Times New Roman" panose="02020603050405020304" pitchFamily="18" charset="0"/>
              </a:rPr>
              <a:t>F </a:t>
            </a:r>
            <a:r>
              <a:rPr lang="en-US" altLang="en-US" sz="28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(E) | </a:t>
            </a:r>
            <a:r>
              <a:rPr lang="en-US" altLang="en-US" sz="2800" b="1" dirty="0">
                <a:latin typeface="Times New Roman" panose="02020603050405020304" pitchFamily="18" charset="0"/>
                <a:cs typeface="Times New Roman" panose="02020603050405020304" pitchFamily="18" charset="0"/>
              </a:rPr>
              <a:t>id</a:t>
            </a:r>
          </a:p>
        </p:txBody>
      </p:sp>
    </p:spTree>
    <p:extLst>
      <p:ext uri="{BB962C8B-B14F-4D97-AF65-F5344CB8AC3E}">
        <p14:creationId xmlns:p14="http://schemas.microsoft.com/office/powerpoint/2010/main" val="441666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15</a:t>
            </a:fld>
            <a:endParaRPr lang="en-GB" sz="14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rotWithShape="1">
          <a:blip r:embed="rId2">
            <a:extLst>
              <a:ext uri="{28A0092B-C50C-407E-A947-70E740481C1C}">
                <a14:useLocalDpi xmlns:a14="http://schemas.microsoft.com/office/drawing/2010/main" val="0"/>
              </a:ext>
            </a:extLst>
          </a:blip>
          <a:srcRect l="16026" t="10547" r="20353" b="6501"/>
          <a:stretch/>
        </p:blipFill>
        <p:spPr bwMode="auto">
          <a:xfrm>
            <a:off x="323528" y="260648"/>
            <a:ext cx="8568952" cy="5616624"/>
          </a:xfrm>
          <a:prstGeom prst="rect">
            <a:avLst/>
          </a:prstGeom>
          <a:ln w="3175">
            <a:solidFill>
              <a:schemeClr val="tx1"/>
            </a:solidFill>
          </a:ln>
          <a:extLst>
            <a:ext uri="{53640926-AAD7-44D8-BBD7-CCE9431645EC}">
              <a14:shadowObscured xmlns:a14="http://schemas.microsoft.com/office/drawing/2010/main"/>
            </a:ext>
          </a:extLst>
        </p:spPr>
      </p:pic>
      <p:sp>
        <p:nvSpPr>
          <p:cNvPr id="7" name="TextBox 6"/>
          <p:cNvSpPr txBox="1"/>
          <p:nvPr/>
        </p:nvSpPr>
        <p:spPr>
          <a:xfrm>
            <a:off x="1043608" y="6021288"/>
            <a:ext cx="5832648"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Top-down parse for id + id * id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575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9170"/>
            <a:ext cx="8441285" cy="483755"/>
          </a:xfrm>
        </p:spPr>
        <p:txBody>
          <a:bodyPr>
            <a:normAutofit fontScale="90000"/>
          </a:bodyPr>
          <a:lstStyle/>
          <a:p>
            <a:pPr algn="ctr"/>
            <a:r>
              <a:rPr lang="en-US" altLang="en-US" b="1" i="1" dirty="0">
                <a:solidFill>
                  <a:srgbClr val="0000FF"/>
                </a:solidFill>
                <a:latin typeface="Times New Roman" panose="02020603050405020304" pitchFamily="18" charset="0"/>
                <a:cs typeface="Times New Roman" panose="02020603050405020304" pitchFamily="18" charset="0"/>
              </a:rPr>
              <a:t>Recursive descent parsing</a:t>
            </a:r>
            <a:r>
              <a:rPr lang="en-GB" b="1" i="1" dirty="0" smtClean="0">
                <a:solidFill>
                  <a:srgbClr val="0000FF"/>
                </a:solidFill>
                <a:latin typeface="Times New Roman" panose="02020603050405020304" pitchFamily="18" charset="0"/>
                <a:cs typeface="Times New Roman" panose="02020603050405020304" pitchFamily="18" charset="0"/>
              </a:rPr>
              <a:t> </a:t>
            </a:r>
            <a:endParaRPr lang="en-GB" b="1" i="1" dirty="0">
              <a:solidFill>
                <a:srgbClr val="0000FF"/>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424585"/>
            <a:ext cx="9144000" cy="6186309"/>
          </a:xfrm>
          <a:prstGeom prst="rect">
            <a:avLst/>
          </a:prstGeom>
          <a:noFill/>
        </p:spPr>
        <p:txBody>
          <a:bodyPr wrap="square" rtlCol="0">
            <a:spAutoFit/>
          </a:bodyPr>
          <a:lstStyle/>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It is </a:t>
            </a:r>
            <a:r>
              <a:rPr lang="en-US" sz="2000" dirty="0">
                <a:latin typeface="Times New Roman" panose="02020603050405020304" pitchFamily="18" charset="0"/>
                <a:cs typeface="Times New Roman" panose="02020603050405020304" pitchFamily="18" charset="0"/>
              </a:rPr>
              <a:t>a top-down parsing </a:t>
            </a:r>
            <a:r>
              <a:rPr lang="en-US" sz="2000" dirty="0" smtClean="0">
                <a:latin typeface="Times New Roman" panose="02020603050405020304" pitchFamily="18" charset="0"/>
                <a:cs typeface="Times New Roman" panose="02020603050405020304" pitchFamily="18" charset="0"/>
              </a:rPr>
              <a:t>technique, constructs </a:t>
            </a:r>
            <a:r>
              <a:rPr lang="en-US" sz="2000" dirty="0">
                <a:latin typeface="Times New Roman" panose="02020603050405020304" pitchFamily="18" charset="0"/>
                <a:cs typeface="Times New Roman" panose="02020603050405020304" pitchFamily="18" charset="0"/>
              </a:rPr>
              <a:t>the parse tree from the </a:t>
            </a:r>
            <a:r>
              <a:rPr lang="en-US" sz="2000" dirty="0" smtClean="0">
                <a:latin typeface="Times New Roman" panose="02020603050405020304" pitchFamily="18" charset="0"/>
                <a:cs typeface="Times New Roman" panose="02020603050405020304" pitchFamily="18" charset="0"/>
              </a:rPr>
              <a:t>top.</a:t>
            </a: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uses procedures for every terminal and nonterminal </a:t>
            </a:r>
            <a:r>
              <a:rPr lang="en-US" sz="2000" dirty="0" smtClean="0">
                <a:latin typeface="Times New Roman" panose="02020603050405020304" pitchFamily="18" charset="0"/>
                <a:cs typeface="Times New Roman" panose="02020603050405020304" pitchFamily="18" charset="0"/>
              </a:rPr>
              <a:t>entity.</a:t>
            </a: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parsing technique recursively parses the input to make a parse </a:t>
            </a:r>
            <a:r>
              <a:rPr lang="en-US" sz="2000" dirty="0" smtClean="0">
                <a:latin typeface="Times New Roman" panose="02020603050405020304" pitchFamily="18" charset="0"/>
                <a:cs typeface="Times New Roman" panose="02020603050405020304" pitchFamily="18" charset="0"/>
              </a:rPr>
              <a:t>tree.</a:t>
            </a:r>
          </a:p>
          <a:p>
            <a:pPr marL="28575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It may </a:t>
            </a:r>
            <a:r>
              <a:rPr lang="en-US" sz="2000" dirty="0">
                <a:latin typeface="Times New Roman" panose="02020603050405020304" pitchFamily="18" charset="0"/>
                <a:cs typeface="Times New Roman" panose="02020603050405020304" pitchFamily="18" charset="0"/>
              </a:rPr>
              <a:t>or may not require backtracking </a:t>
            </a: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a choice of a production </a:t>
            </a:r>
            <a:r>
              <a:rPr lang="en-US" sz="2000" dirty="0" smtClean="0">
                <a:latin typeface="Times New Roman" panose="02020603050405020304" pitchFamily="18" charset="0"/>
                <a:cs typeface="Times New Roman" panose="02020603050405020304" pitchFamily="18" charset="0"/>
              </a:rPr>
              <a:t>rule does </a:t>
            </a:r>
            <a:r>
              <a:rPr lang="en-US" sz="2000" dirty="0">
                <a:latin typeface="Times New Roman" panose="02020603050405020304" pitchFamily="18" charset="0"/>
                <a:cs typeface="Times New Roman" panose="02020603050405020304" pitchFamily="18" charset="0"/>
              </a:rPr>
              <a:t>not work, we backtrack to try other alternatives</a:t>
            </a:r>
            <a:r>
              <a:rPr lang="en-US" sz="2000" dirty="0" smtClean="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v"/>
            </a:pPr>
            <a:r>
              <a:rPr lang="en-US" sz="2000" dirty="0" smtClean="0">
                <a:solidFill>
                  <a:srgbClr val="FF0000"/>
                </a:solidFill>
                <a:latin typeface="Times New Roman" panose="02020603050405020304" pitchFamily="18" charset="0"/>
                <a:cs typeface="Times New Roman" panose="02020603050405020304" pitchFamily="18" charset="0"/>
              </a:rPr>
              <a:t>Procedure to </a:t>
            </a:r>
            <a:r>
              <a:rPr lang="en-US" sz="2000" dirty="0">
                <a:solidFill>
                  <a:srgbClr val="FF0000"/>
                </a:solidFill>
                <a:latin typeface="Times New Roman" panose="02020603050405020304" pitchFamily="18" charset="0"/>
                <a:cs typeface="Times New Roman" panose="02020603050405020304" pitchFamily="18" charset="0"/>
              </a:rPr>
              <a:t>construct the parse tree using recursive-descent parsing:</a:t>
            </a:r>
          </a:p>
          <a:p>
            <a:pPr marL="285750" lvl="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We create one node tree consisting of </a:t>
            </a:r>
            <a:r>
              <a:rPr lang="en-US" sz="2000" dirty="0" smtClean="0">
                <a:latin typeface="Times New Roman" panose="02020603050405020304" pitchFamily="18" charset="0"/>
                <a:cs typeface="Times New Roman" panose="02020603050405020304" pitchFamily="18" charset="0"/>
              </a:rPr>
              <a:t>S.</a:t>
            </a:r>
          </a:p>
          <a:p>
            <a:pPr marL="285750" lvl="0" indent="-285750">
              <a:buFont typeface="Wingdings" panose="05000000000000000000" pitchFamily="2" charset="2"/>
              <a:buChar char="ü"/>
            </a:pPr>
            <a:r>
              <a:rPr lang="en-US" sz="1900" dirty="0" smtClean="0">
                <a:latin typeface="Times New Roman" panose="02020603050405020304" pitchFamily="18" charset="0"/>
                <a:cs typeface="Times New Roman" panose="02020603050405020304" pitchFamily="18" charset="0"/>
              </a:rPr>
              <a:t>Two </a:t>
            </a:r>
            <a:r>
              <a:rPr lang="en-US" sz="1900" dirty="0">
                <a:latin typeface="Times New Roman" panose="02020603050405020304" pitchFamily="18" charset="0"/>
                <a:cs typeface="Times New Roman" panose="02020603050405020304" pitchFamily="18" charset="0"/>
              </a:rPr>
              <a:t>pointers, one for the tree and one for the input, will be used to indicate where the parsing process is. Initially, they will be on S and the first input symbol, </a:t>
            </a:r>
            <a:r>
              <a:rPr lang="en-US" sz="1900" dirty="0" smtClean="0">
                <a:latin typeface="Times New Roman" panose="02020603050405020304" pitchFamily="18" charset="0"/>
                <a:cs typeface="Times New Roman" panose="02020603050405020304" pitchFamily="18" charset="0"/>
              </a:rPr>
              <a:t>respectively.</a:t>
            </a:r>
          </a:p>
          <a:p>
            <a:pPr marL="285750" lvl="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we use the first S-production to expand the tree. The tree pointer will be positioned on the leftmost symbol of the newly created </a:t>
            </a:r>
            <a:r>
              <a:rPr lang="en-US" sz="2000" dirty="0" smtClean="0">
                <a:latin typeface="Times New Roman" panose="02020603050405020304" pitchFamily="18" charset="0"/>
                <a:cs typeface="Times New Roman" panose="02020603050405020304" pitchFamily="18" charset="0"/>
              </a:rPr>
              <a:t>sub-tree.</a:t>
            </a:r>
          </a:p>
          <a:p>
            <a:pPr marL="285750" lvl="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the symbol pointed by the tree pointer matches that of the symbol pointed by the input pointer, both pointers are moved to the </a:t>
            </a:r>
            <a:r>
              <a:rPr lang="en-US" sz="2000" dirty="0" smtClean="0">
                <a:latin typeface="Times New Roman" panose="02020603050405020304" pitchFamily="18" charset="0"/>
                <a:cs typeface="Times New Roman" panose="02020603050405020304" pitchFamily="18" charset="0"/>
              </a:rPr>
              <a:t>right.</a:t>
            </a:r>
          </a:p>
          <a:p>
            <a:pPr marL="285750" lvl="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Whenever </a:t>
            </a:r>
            <a:r>
              <a:rPr lang="en-US" sz="2000" dirty="0">
                <a:latin typeface="Times New Roman" panose="02020603050405020304" pitchFamily="18" charset="0"/>
                <a:cs typeface="Times New Roman" panose="02020603050405020304" pitchFamily="18" charset="0"/>
              </a:rPr>
              <a:t>the tree pointer points on a non-terminal, we expand it using the first production of the </a:t>
            </a:r>
            <a:r>
              <a:rPr lang="en-US" sz="2000" dirty="0" smtClean="0">
                <a:latin typeface="Times New Roman" panose="02020603050405020304" pitchFamily="18" charset="0"/>
                <a:cs typeface="Times New Roman" panose="02020603050405020304" pitchFamily="18" charset="0"/>
              </a:rPr>
              <a:t>non-terminal.</a:t>
            </a:r>
          </a:p>
          <a:p>
            <a:pPr marL="285750" lvl="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Whenever </a:t>
            </a:r>
            <a:r>
              <a:rPr lang="en-US" sz="2000" dirty="0">
                <a:latin typeface="Times New Roman" panose="02020603050405020304" pitchFamily="18" charset="0"/>
                <a:cs typeface="Times New Roman" panose="02020603050405020304" pitchFamily="18" charset="0"/>
              </a:rPr>
              <a:t>the pointers point on different terminals, the production that was used is not correct, thus another production should be used. We have to go back to the step just before we replaced the non-terminal and use another </a:t>
            </a:r>
            <a:r>
              <a:rPr lang="en-US" sz="2000" dirty="0" smtClean="0">
                <a:latin typeface="Times New Roman" panose="02020603050405020304" pitchFamily="18" charset="0"/>
                <a:cs typeface="Times New Roman" panose="02020603050405020304" pitchFamily="18" charset="0"/>
              </a:rPr>
              <a:t>production.</a:t>
            </a:r>
          </a:p>
          <a:p>
            <a:pPr marL="285750" lvl="0"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we reach the end of the input and the tree pointer passes the last symbol of the tree, we have finished </a:t>
            </a:r>
            <a:r>
              <a:rPr lang="en-US" sz="2000" dirty="0" smtClean="0">
                <a:latin typeface="Times New Roman" panose="02020603050405020304" pitchFamily="18" charset="0"/>
                <a:cs typeface="Times New Roman" panose="02020603050405020304" pitchFamily="18" charset="0"/>
              </a:rPr>
              <a:t>parsing.</a:t>
            </a:r>
          </a:p>
        </p:txBody>
      </p:sp>
      <p:sp>
        <p:nvSpPr>
          <p:cNvPr id="7" name="Slide Number Placeholder 6"/>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16</a:t>
            </a:fld>
            <a:endParaRPr lang="en-GB" sz="14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4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1000"/>
                                        <p:tgtEl>
                                          <p:spTgt spid="4">
                                            <p:txEl>
                                              <p:pRg st="4" end="4"/>
                                            </p:txEl>
                                          </p:spTgt>
                                        </p:tgtEl>
                                      </p:cBhvr>
                                    </p:animEffect>
                                    <p:anim calcmode="lin" valueType="num">
                                      <p:cBhvr>
                                        <p:cTn id="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1000"/>
                                        <p:tgtEl>
                                          <p:spTgt spid="4">
                                            <p:txEl>
                                              <p:pRg st="5" end="5"/>
                                            </p:txEl>
                                          </p:spTgt>
                                        </p:tgtEl>
                                      </p:cBhvr>
                                    </p:animEffect>
                                    <p:anim calcmode="lin" valueType="num">
                                      <p:cBhvr>
                                        <p:cTn id="1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1000"/>
                                        <p:tgtEl>
                                          <p:spTgt spid="4">
                                            <p:txEl>
                                              <p:pRg st="6" end="6"/>
                                            </p:txEl>
                                          </p:spTgt>
                                        </p:tgtEl>
                                      </p:cBhvr>
                                    </p:animEffect>
                                    <p:anim calcmode="lin" valueType="num">
                                      <p:cBhvr>
                                        <p:cTn id="1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1000"/>
                                        <p:tgtEl>
                                          <p:spTgt spid="4">
                                            <p:txEl>
                                              <p:pRg st="7" end="7"/>
                                            </p:txEl>
                                          </p:spTgt>
                                        </p:tgtEl>
                                      </p:cBhvr>
                                    </p:animEffect>
                                    <p:anim calcmode="lin" valueType="num">
                                      <p:cBhvr>
                                        <p:cTn id="2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1000"/>
                                        <p:tgtEl>
                                          <p:spTgt spid="4">
                                            <p:txEl>
                                              <p:pRg st="8" end="8"/>
                                            </p:txEl>
                                          </p:spTgt>
                                        </p:tgtEl>
                                      </p:cBhvr>
                                    </p:animEffect>
                                    <p:anim calcmode="lin" valueType="num">
                                      <p:cBhvr>
                                        <p:cTn id="2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1000"/>
                                        <p:tgtEl>
                                          <p:spTgt spid="4">
                                            <p:txEl>
                                              <p:pRg st="9" end="9"/>
                                            </p:txEl>
                                          </p:spTgt>
                                        </p:tgtEl>
                                      </p:cBhvr>
                                    </p:animEffect>
                                    <p:anim calcmode="lin" valueType="num">
                                      <p:cBhvr>
                                        <p:cTn id="3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1000"/>
                                        <p:tgtEl>
                                          <p:spTgt spid="4">
                                            <p:txEl>
                                              <p:pRg st="10" end="10"/>
                                            </p:txEl>
                                          </p:spTgt>
                                        </p:tgtEl>
                                      </p:cBhvr>
                                    </p:animEffect>
                                    <p:anim calcmode="lin" valueType="num">
                                      <p:cBhvr>
                                        <p:cTn id="3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1000"/>
                                        <p:tgtEl>
                                          <p:spTgt spid="4">
                                            <p:txEl>
                                              <p:pRg st="11" end="11"/>
                                            </p:txEl>
                                          </p:spTgt>
                                        </p:tgtEl>
                                      </p:cBhvr>
                                    </p:animEffect>
                                    <p:anim calcmode="lin" valueType="num">
                                      <p:cBhvr>
                                        <p:cTn id="43"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224" y="173848"/>
            <a:ext cx="4639636" cy="1516361"/>
          </a:xfrm>
        </p:spPr>
        <p:txBody>
          <a:bodyPr>
            <a:normAutofit lnSpcReduction="10000"/>
          </a:bodyPr>
          <a:lstStyle/>
          <a:p>
            <a:pPr marL="0" indent="0">
              <a:buNone/>
            </a:pPr>
            <a:r>
              <a:rPr lang="en-US" sz="3200" dirty="0" smtClean="0">
                <a:latin typeface="Times New Roman" panose="02020603050405020304" pitchFamily="18" charset="0"/>
                <a:cs typeface="Times New Roman" panose="02020603050405020304" pitchFamily="18" charset="0"/>
              </a:rPr>
              <a:t>Example: </a:t>
            </a:r>
          </a:p>
          <a:p>
            <a:pPr marL="0" indent="0">
              <a:buNone/>
            </a:pPr>
            <a:r>
              <a:rPr lang="en-US" sz="3200" dirty="0" smtClean="0">
                <a:latin typeface="Times New Roman" panose="02020603050405020304" pitchFamily="18" charset="0"/>
                <a:cs typeface="Times New Roman" panose="02020603050405020304" pitchFamily="18" charset="0"/>
              </a:rPr>
              <a:t>S </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cAd</a:t>
            </a: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r>
              <a:rPr lang="en-US" sz="3200" dirty="0">
                <a:latin typeface="Times New Roman" panose="02020603050405020304" pitchFamily="18" charset="0"/>
                <a:cs typeface="Times New Roman" panose="02020603050405020304" pitchFamily="18" charset="0"/>
              </a:rPr>
              <a:t> ab | </a:t>
            </a:r>
            <a:r>
              <a:rPr lang="en-US" sz="3200" dirty="0" smtClean="0">
                <a:latin typeface="Times New Roman" panose="02020603050405020304" pitchFamily="18" charset="0"/>
                <a:cs typeface="Times New Roman" panose="02020603050405020304" pitchFamily="18" charset="0"/>
              </a:rPr>
              <a:t>a</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17</a:t>
            </a:fld>
            <a:endParaRPr lang="en-GB" sz="1400" b="1">
              <a:solidFill>
                <a:schemeClr val="tx1"/>
              </a:solidFill>
              <a:latin typeface="Times New Roman" panose="02020603050405020304" pitchFamily="18" charset="0"/>
              <a:cs typeface="Times New Roman" panose="02020603050405020304" pitchFamily="18" charset="0"/>
            </a:endParaRPr>
          </a:p>
        </p:txBody>
      </p:sp>
      <p:sp>
        <p:nvSpPr>
          <p:cNvPr id="6" name="TextBox 4"/>
          <p:cNvSpPr txBox="1">
            <a:spLocks noChangeArrowheads="1"/>
          </p:cNvSpPr>
          <p:nvPr/>
        </p:nvSpPr>
        <p:spPr bwMode="auto">
          <a:xfrm>
            <a:off x="2887320" y="474108"/>
            <a:ext cx="227332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dirty="0" smtClean="0">
                <a:latin typeface="Times New Roman" panose="02020603050405020304" pitchFamily="18" charset="0"/>
              </a:rPr>
              <a:t>Input (</a:t>
            </a:r>
            <a:r>
              <a:rPr lang="en-US" altLang="en-US" sz="2400" i="1" dirty="0" smtClean="0">
                <a:latin typeface="Times New Roman" panose="02020603050405020304" pitchFamily="18" charset="0"/>
              </a:rPr>
              <a:t>w</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cad</a:t>
            </a:r>
          </a:p>
        </p:txBody>
      </p:sp>
      <p:grpSp>
        <p:nvGrpSpPr>
          <p:cNvPr id="7" name="Group 54"/>
          <p:cNvGrpSpPr>
            <a:grpSpLocks/>
          </p:cNvGrpSpPr>
          <p:nvPr/>
        </p:nvGrpSpPr>
        <p:grpSpPr bwMode="auto">
          <a:xfrm>
            <a:off x="4440222" y="121887"/>
            <a:ext cx="1481138" cy="1809973"/>
            <a:chOff x="1600200" y="3581400"/>
            <a:chExt cx="1481554" cy="1223665"/>
          </a:xfrm>
        </p:grpSpPr>
        <p:sp>
          <p:nvSpPr>
            <p:cNvPr id="8" name="TextBox 5"/>
            <p:cNvSpPr txBox="1">
              <a:spLocks noChangeArrowheads="1"/>
            </p:cNvSpPr>
            <p:nvPr/>
          </p:nvSpPr>
          <p:spPr bwMode="auto">
            <a:xfrm>
              <a:off x="2209800" y="358140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a:latin typeface="Times New Roman" panose="02020603050405020304" pitchFamily="18" charset="0"/>
                </a:rPr>
                <a:t>S</a:t>
              </a:r>
            </a:p>
          </p:txBody>
        </p:sp>
        <p:cxnSp>
          <p:nvCxnSpPr>
            <p:cNvPr id="9" name="Straight Connector 8"/>
            <p:cNvCxnSpPr>
              <a:stCxn id="8" idx="2"/>
            </p:cNvCxnSpPr>
            <p:nvPr/>
          </p:nvCxnSpPr>
          <p:spPr>
            <a:xfrm rot="5400000">
              <a:off x="1920269" y="3951845"/>
              <a:ext cx="376145" cy="558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rot="5400000">
              <a:off x="2187044" y="4218620"/>
              <a:ext cx="376145" cy="25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2"/>
            </p:cNvCxnSpPr>
            <p:nvPr/>
          </p:nvCxnSpPr>
          <p:spPr>
            <a:xfrm rot="16200000" flipH="1">
              <a:off x="2453819" y="3977252"/>
              <a:ext cx="376145" cy="508143"/>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4"/>
            <p:cNvSpPr txBox="1">
              <a:spLocks noChangeArrowheads="1"/>
            </p:cNvSpPr>
            <p:nvPr/>
          </p:nvSpPr>
          <p:spPr bwMode="auto">
            <a:xfrm>
              <a:off x="1600200" y="43434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a:latin typeface="Times New Roman" panose="02020603050405020304" pitchFamily="18" charset="0"/>
                </a:rPr>
                <a:t>c</a:t>
              </a:r>
            </a:p>
          </p:txBody>
        </p:sp>
        <p:sp>
          <p:nvSpPr>
            <p:cNvPr id="13" name="TextBox 15"/>
            <p:cNvSpPr txBox="1">
              <a:spLocks noChangeArrowheads="1"/>
            </p:cNvSpPr>
            <p:nvPr/>
          </p:nvSpPr>
          <p:spPr bwMode="auto">
            <a:xfrm>
              <a:off x="2209800" y="434340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a:latin typeface="Times New Roman" panose="02020603050405020304" pitchFamily="18" charset="0"/>
                </a:rPr>
                <a:t>A</a:t>
              </a:r>
            </a:p>
          </p:txBody>
        </p:sp>
        <p:sp>
          <p:nvSpPr>
            <p:cNvPr id="14" name="TextBox 16"/>
            <p:cNvSpPr txBox="1">
              <a:spLocks noChangeArrowheads="1"/>
            </p:cNvSpPr>
            <p:nvPr/>
          </p:nvSpPr>
          <p:spPr bwMode="auto">
            <a:xfrm>
              <a:off x="2743200" y="4343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dirty="0">
                  <a:latin typeface="Times New Roman" panose="02020603050405020304" pitchFamily="18" charset="0"/>
                </a:rPr>
                <a:t>d</a:t>
              </a:r>
            </a:p>
          </p:txBody>
        </p:sp>
      </p:grpSp>
      <p:grpSp>
        <p:nvGrpSpPr>
          <p:cNvPr id="15" name="Group 52"/>
          <p:cNvGrpSpPr>
            <a:grpSpLocks/>
          </p:cNvGrpSpPr>
          <p:nvPr/>
        </p:nvGrpSpPr>
        <p:grpSpPr bwMode="auto">
          <a:xfrm>
            <a:off x="5926227" y="31175"/>
            <a:ext cx="1481138" cy="1985963"/>
            <a:chOff x="3886200" y="3581400"/>
            <a:chExt cx="1481554" cy="1985665"/>
          </a:xfrm>
        </p:grpSpPr>
        <p:sp>
          <p:nvSpPr>
            <p:cNvPr id="16" name="TextBox 17"/>
            <p:cNvSpPr txBox="1">
              <a:spLocks noChangeArrowheads="1"/>
            </p:cNvSpPr>
            <p:nvPr/>
          </p:nvSpPr>
          <p:spPr bwMode="auto">
            <a:xfrm>
              <a:off x="4495800" y="358140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a:latin typeface="Times New Roman" panose="02020603050405020304" pitchFamily="18" charset="0"/>
                </a:rPr>
                <a:t>S</a:t>
              </a:r>
            </a:p>
          </p:txBody>
        </p:sp>
        <p:cxnSp>
          <p:nvCxnSpPr>
            <p:cNvPr id="17" name="Straight Connector 16"/>
            <p:cNvCxnSpPr>
              <a:stCxn id="16" idx="2"/>
            </p:cNvCxnSpPr>
            <p:nvPr/>
          </p:nvCxnSpPr>
          <p:spPr>
            <a:xfrm rot="5400000">
              <a:off x="4206252" y="3951906"/>
              <a:ext cx="376181" cy="558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2"/>
            </p:cNvCxnSpPr>
            <p:nvPr/>
          </p:nvCxnSpPr>
          <p:spPr>
            <a:xfrm rot="5400000">
              <a:off x="4473027" y="4218681"/>
              <a:ext cx="376181" cy="25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6" idx="2"/>
            </p:cNvCxnSpPr>
            <p:nvPr/>
          </p:nvCxnSpPr>
          <p:spPr>
            <a:xfrm rot="16200000" flipH="1">
              <a:off x="4739802" y="3977313"/>
              <a:ext cx="376181" cy="508143"/>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21"/>
            <p:cNvSpPr txBox="1">
              <a:spLocks noChangeArrowheads="1"/>
            </p:cNvSpPr>
            <p:nvPr/>
          </p:nvSpPr>
          <p:spPr bwMode="auto">
            <a:xfrm>
              <a:off x="3886200" y="43434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a:latin typeface="Times New Roman" panose="02020603050405020304" pitchFamily="18" charset="0"/>
                </a:rPr>
                <a:t>c</a:t>
              </a:r>
            </a:p>
          </p:txBody>
        </p:sp>
        <p:sp>
          <p:nvSpPr>
            <p:cNvPr id="21" name="TextBox 22"/>
            <p:cNvSpPr txBox="1">
              <a:spLocks noChangeArrowheads="1"/>
            </p:cNvSpPr>
            <p:nvPr/>
          </p:nvSpPr>
          <p:spPr bwMode="auto">
            <a:xfrm>
              <a:off x="4495800" y="434340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dirty="0">
                  <a:latin typeface="Times New Roman" panose="02020603050405020304" pitchFamily="18" charset="0"/>
                </a:rPr>
                <a:t>A</a:t>
              </a:r>
            </a:p>
          </p:txBody>
        </p:sp>
        <p:sp>
          <p:nvSpPr>
            <p:cNvPr id="22" name="TextBox 23"/>
            <p:cNvSpPr txBox="1">
              <a:spLocks noChangeArrowheads="1"/>
            </p:cNvSpPr>
            <p:nvPr/>
          </p:nvSpPr>
          <p:spPr bwMode="auto">
            <a:xfrm>
              <a:off x="5029200" y="4343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a:latin typeface="Times New Roman" panose="02020603050405020304" pitchFamily="18" charset="0"/>
                </a:rPr>
                <a:t>d</a:t>
              </a:r>
            </a:p>
          </p:txBody>
        </p:sp>
        <p:cxnSp>
          <p:nvCxnSpPr>
            <p:cNvPr id="23" name="Straight Connector 22"/>
            <p:cNvCxnSpPr>
              <a:stCxn id="21" idx="2"/>
            </p:cNvCxnSpPr>
            <p:nvPr/>
          </p:nvCxnSpPr>
          <p:spPr>
            <a:xfrm rot="5400000">
              <a:off x="4447603" y="4853547"/>
              <a:ext cx="299992" cy="203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2"/>
            </p:cNvCxnSpPr>
            <p:nvPr/>
          </p:nvCxnSpPr>
          <p:spPr>
            <a:xfrm rot="16200000" flipH="1">
              <a:off x="4676267" y="4828140"/>
              <a:ext cx="299992" cy="254071"/>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34"/>
            <p:cNvSpPr txBox="1">
              <a:spLocks noChangeArrowheads="1"/>
            </p:cNvSpPr>
            <p:nvPr/>
          </p:nvSpPr>
          <p:spPr bwMode="auto">
            <a:xfrm>
              <a:off x="4267200" y="51054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a:latin typeface="Times New Roman" panose="02020603050405020304" pitchFamily="18" charset="0"/>
                </a:rPr>
                <a:t>a</a:t>
              </a:r>
            </a:p>
          </p:txBody>
        </p:sp>
        <p:sp>
          <p:nvSpPr>
            <p:cNvPr id="26" name="TextBox 35"/>
            <p:cNvSpPr txBox="1">
              <a:spLocks noChangeArrowheads="1"/>
            </p:cNvSpPr>
            <p:nvPr/>
          </p:nvSpPr>
          <p:spPr bwMode="auto">
            <a:xfrm>
              <a:off x="4800600" y="5105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dirty="0">
                  <a:latin typeface="Times New Roman" panose="02020603050405020304" pitchFamily="18" charset="0"/>
                </a:rPr>
                <a:t>b</a:t>
              </a:r>
            </a:p>
          </p:txBody>
        </p:sp>
      </p:grpSp>
      <p:grpSp>
        <p:nvGrpSpPr>
          <p:cNvPr id="27" name="Group 53"/>
          <p:cNvGrpSpPr>
            <a:grpSpLocks/>
          </p:cNvGrpSpPr>
          <p:nvPr/>
        </p:nvGrpSpPr>
        <p:grpSpPr bwMode="auto">
          <a:xfrm>
            <a:off x="7585558" y="121887"/>
            <a:ext cx="1481138" cy="1642952"/>
            <a:chOff x="6324600" y="3581400"/>
            <a:chExt cx="1481554" cy="1985665"/>
          </a:xfrm>
        </p:grpSpPr>
        <p:sp>
          <p:nvSpPr>
            <p:cNvPr id="28" name="TextBox 36"/>
            <p:cNvSpPr txBox="1">
              <a:spLocks noChangeArrowheads="1"/>
            </p:cNvSpPr>
            <p:nvPr/>
          </p:nvSpPr>
          <p:spPr bwMode="auto">
            <a:xfrm>
              <a:off x="6934200" y="358140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dirty="0">
                  <a:latin typeface="Times New Roman" panose="02020603050405020304" pitchFamily="18" charset="0"/>
                </a:rPr>
                <a:t>S</a:t>
              </a:r>
            </a:p>
          </p:txBody>
        </p:sp>
        <p:cxnSp>
          <p:nvCxnSpPr>
            <p:cNvPr id="29" name="Straight Connector 28"/>
            <p:cNvCxnSpPr>
              <a:stCxn id="28" idx="2"/>
            </p:cNvCxnSpPr>
            <p:nvPr/>
          </p:nvCxnSpPr>
          <p:spPr>
            <a:xfrm rot="5400000">
              <a:off x="6644652" y="3951906"/>
              <a:ext cx="376181" cy="558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2"/>
            </p:cNvCxnSpPr>
            <p:nvPr/>
          </p:nvCxnSpPr>
          <p:spPr>
            <a:xfrm rot="5400000">
              <a:off x="6911427" y="4218681"/>
              <a:ext cx="376181" cy="25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2"/>
            </p:cNvCxnSpPr>
            <p:nvPr/>
          </p:nvCxnSpPr>
          <p:spPr>
            <a:xfrm rot="16200000" flipH="1">
              <a:off x="7178202" y="3977313"/>
              <a:ext cx="376181" cy="508143"/>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40"/>
            <p:cNvSpPr txBox="1">
              <a:spLocks noChangeArrowheads="1"/>
            </p:cNvSpPr>
            <p:nvPr/>
          </p:nvSpPr>
          <p:spPr bwMode="auto">
            <a:xfrm>
              <a:off x="6324600" y="43434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a:latin typeface="Times New Roman" panose="02020603050405020304" pitchFamily="18" charset="0"/>
                </a:rPr>
                <a:t>c</a:t>
              </a:r>
            </a:p>
          </p:txBody>
        </p:sp>
        <p:sp>
          <p:nvSpPr>
            <p:cNvPr id="33" name="TextBox 41"/>
            <p:cNvSpPr txBox="1">
              <a:spLocks noChangeArrowheads="1"/>
            </p:cNvSpPr>
            <p:nvPr/>
          </p:nvSpPr>
          <p:spPr bwMode="auto">
            <a:xfrm>
              <a:off x="6934200" y="434340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dirty="0">
                  <a:latin typeface="Times New Roman" panose="02020603050405020304" pitchFamily="18" charset="0"/>
                </a:rPr>
                <a:t>A</a:t>
              </a:r>
            </a:p>
          </p:txBody>
        </p:sp>
        <p:sp>
          <p:nvSpPr>
            <p:cNvPr id="34" name="TextBox 42"/>
            <p:cNvSpPr txBox="1">
              <a:spLocks noChangeArrowheads="1"/>
            </p:cNvSpPr>
            <p:nvPr/>
          </p:nvSpPr>
          <p:spPr bwMode="auto">
            <a:xfrm>
              <a:off x="7467600" y="4343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a:latin typeface="Times New Roman" panose="02020603050405020304" pitchFamily="18" charset="0"/>
                </a:rPr>
                <a:t>d</a:t>
              </a:r>
            </a:p>
          </p:txBody>
        </p:sp>
        <p:cxnSp>
          <p:nvCxnSpPr>
            <p:cNvPr id="35" name="Straight Connector 34"/>
            <p:cNvCxnSpPr>
              <a:stCxn id="33" idx="2"/>
              <a:endCxn id="36" idx="0"/>
            </p:cNvCxnSpPr>
            <p:nvPr/>
          </p:nvCxnSpPr>
          <p:spPr>
            <a:xfrm rot="16200000" flipH="1">
              <a:off x="6996366" y="4946441"/>
              <a:ext cx="299992" cy="17468"/>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45"/>
            <p:cNvSpPr txBox="1">
              <a:spLocks noChangeArrowheads="1"/>
            </p:cNvSpPr>
            <p:nvPr/>
          </p:nvSpPr>
          <p:spPr bwMode="auto">
            <a:xfrm>
              <a:off x="6994278" y="51054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a:latin typeface="Times New Roman" panose="02020603050405020304" pitchFamily="18" charset="0"/>
                </a:rPr>
                <a:t>a</a:t>
              </a:r>
            </a:p>
          </p:txBody>
        </p:sp>
      </p:grpSp>
      <p:sp>
        <p:nvSpPr>
          <p:cNvPr id="37" name="TextBox 36"/>
          <p:cNvSpPr txBox="1"/>
          <p:nvPr/>
        </p:nvSpPr>
        <p:spPr>
          <a:xfrm>
            <a:off x="0" y="2199590"/>
            <a:ext cx="9087304" cy="470898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Begin with </a:t>
            </a:r>
            <a:r>
              <a:rPr lang="en-US" sz="2000" dirty="0">
                <a:latin typeface="Times New Roman" panose="02020603050405020304" pitchFamily="18" charset="0"/>
                <a:cs typeface="Times New Roman" panose="02020603050405020304" pitchFamily="18" charset="0"/>
              </a:rPr>
              <a:t>a tree consisting of a single node </a:t>
            </a:r>
            <a:r>
              <a:rPr lang="en-US" sz="2000" dirty="0" smtClean="0">
                <a:latin typeface="Times New Roman" panose="02020603050405020304" pitchFamily="18" charset="0"/>
                <a:cs typeface="Times New Roman" panose="02020603050405020304" pitchFamily="18" charset="0"/>
              </a:rPr>
              <a:t>of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and the input pointer pointing to </a:t>
            </a:r>
            <a:r>
              <a:rPr lang="en-US" sz="2000" i="1" dirty="0" smtClean="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2000" i="1" dirty="0" smtClean="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has only one production, so we use it to expand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and obtain the tree of Fig</a:t>
            </a:r>
            <a:r>
              <a:rPr lang="en-US" sz="2000" dirty="0" smtClean="0">
                <a:latin typeface="Times New Roman" panose="02020603050405020304" pitchFamily="18" charset="0"/>
                <a:cs typeface="Times New Roman" panose="02020603050405020304" pitchFamily="18" charset="0"/>
              </a:rPr>
              <a:t>. (a</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leftmost leaf, labeled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 matches the first symbol of </a:t>
            </a:r>
            <a:r>
              <a:rPr lang="en-US" sz="2000" dirty="0" smtClean="0">
                <a:latin typeface="Times New Roman" panose="02020603050405020304" pitchFamily="18" charset="0"/>
                <a:cs typeface="Times New Roman" panose="02020603050405020304" pitchFamily="18" charset="0"/>
              </a:rPr>
              <a:t>input, </a:t>
            </a:r>
            <a:r>
              <a:rPr lang="en-US" sz="2000" dirty="0">
                <a:latin typeface="Times New Roman" panose="02020603050405020304" pitchFamily="18" charset="0"/>
                <a:cs typeface="Times New Roman" panose="02020603050405020304" pitchFamily="18" charset="0"/>
              </a:rPr>
              <a:t>so we advance the input pointer to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consider the next leaf, labeled </a:t>
            </a:r>
            <a:r>
              <a:rPr lang="en-US" sz="2000" i="1"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Now, expand </a:t>
            </a:r>
            <a:r>
              <a:rPr lang="en-US" sz="2000" dirty="0">
                <a:latin typeface="Times New Roman" panose="02020603050405020304" pitchFamily="18" charset="0"/>
                <a:cs typeface="Times New Roman" panose="02020603050405020304" pitchFamily="18" charset="0"/>
              </a:rPr>
              <a:t>A using the first alternative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 b</a:t>
            </a:r>
            <a:r>
              <a:rPr lang="en-US" sz="2000" dirty="0">
                <a:latin typeface="Times New Roman" panose="02020603050405020304" pitchFamily="18" charset="0"/>
                <a:cs typeface="Times New Roman" panose="02020603050405020304" pitchFamily="18" charset="0"/>
              </a:rPr>
              <a:t> to obtain the tree of Fig</a:t>
            </a:r>
            <a:r>
              <a:rPr lang="en-US" sz="2000" dirty="0" smtClean="0">
                <a:latin typeface="Times New Roman" panose="02020603050405020304" pitchFamily="18" charset="0"/>
                <a:cs typeface="Times New Roman" panose="02020603050405020304" pitchFamily="18" charset="0"/>
              </a:rPr>
              <a:t>.(b).</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have a match for the second input symbol,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so we advance the input pointer to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compare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against the next leaf, labeled </a:t>
            </a:r>
            <a:r>
              <a:rPr lang="en-US" sz="2000" i="1" dirty="0" smtClean="0">
                <a:latin typeface="Times New Roman" panose="02020603050405020304" pitchFamily="18" charset="0"/>
                <a:cs typeface="Times New Roman" panose="02020603050405020304" pitchFamily="18" charset="0"/>
              </a:rPr>
              <a:t>b</a:t>
            </a:r>
            <a:r>
              <a:rPr lang="en-US"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Since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does not match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go </a:t>
            </a:r>
            <a:r>
              <a:rPr lang="en-US" sz="2000" dirty="0">
                <a:latin typeface="Times New Roman" panose="02020603050405020304" pitchFamily="18" charset="0"/>
                <a:cs typeface="Times New Roman" panose="02020603050405020304" pitchFamily="18" charset="0"/>
              </a:rPr>
              <a:t>back to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to </a:t>
            </a:r>
            <a:r>
              <a:rPr lang="en-US" sz="2000" dirty="0" smtClean="0">
                <a:latin typeface="Times New Roman" panose="02020603050405020304" pitchFamily="18" charset="0"/>
                <a:cs typeface="Times New Roman" panose="02020603050405020304" pitchFamily="18" charset="0"/>
              </a:rPr>
              <a:t>see </a:t>
            </a:r>
            <a:r>
              <a:rPr lang="en-US" sz="2000" dirty="0">
                <a:latin typeface="Times New Roman" panose="02020603050405020304" pitchFamily="18" charset="0"/>
                <a:cs typeface="Times New Roman" panose="02020603050405020304" pitchFamily="18" charset="0"/>
              </a:rPr>
              <a:t>another alternative for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that has not been tried, but that might produce a </a:t>
            </a:r>
            <a:r>
              <a:rPr lang="en-US" sz="2000" dirty="0" smtClean="0">
                <a:latin typeface="Times New Roman" panose="02020603050405020304" pitchFamily="18" charset="0"/>
                <a:cs typeface="Times New Roman" panose="02020603050405020304" pitchFamily="18" charset="0"/>
              </a:rPr>
              <a:t>match.</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going back to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reset </a:t>
            </a:r>
            <a:r>
              <a:rPr lang="en-US" sz="2000" dirty="0">
                <a:latin typeface="Times New Roman" panose="02020603050405020304" pitchFamily="18" charset="0"/>
                <a:cs typeface="Times New Roman" panose="02020603050405020304" pitchFamily="18" charset="0"/>
              </a:rPr>
              <a:t>the input pointer to position 2, the position it had when we first came to </a:t>
            </a:r>
            <a:r>
              <a:rPr lang="en-US" sz="2000" i="1" dirty="0" smtClean="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second alternative for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produces the tree of Fig.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c). The leaf </a:t>
            </a:r>
            <a:r>
              <a:rPr lang="en-US" sz="2000" i="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matches the second symbol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the leaf </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matches the third symbol. </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Since </a:t>
            </a:r>
            <a:r>
              <a:rPr lang="en-US" sz="2000" dirty="0">
                <a:latin typeface="Times New Roman" panose="02020603050405020304" pitchFamily="18" charset="0"/>
                <a:cs typeface="Times New Roman" panose="02020603050405020304" pitchFamily="18" charset="0"/>
              </a:rPr>
              <a:t>we have produced a parse tree for </a:t>
            </a:r>
            <a:r>
              <a:rPr lang="en-US" sz="2000" i="1" dirty="0">
                <a:latin typeface="Times New Roman" panose="02020603050405020304" pitchFamily="18" charset="0"/>
                <a:cs typeface="Times New Roman" panose="02020603050405020304" pitchFamily="18" charset="0"/>
              </a:rPr>
              <a:t>w</a:t>
            </a:r>
            <a:r>
              <a:rPr lang="en-US" sz="2000" dirty="0">
                <a:latin typeface="Times New Roman" panose="02020603050405020304" pitchFamily="18" charset="0"/>
                <a:cs typeface="Times New Roman" panose="02020603050405020304" pitchFamily="18" charset="0"/>
              </a:rPr>
              <a:t>, we halt and announce successful completion of parsing</a:t>
            </a:r>
            <a:r>
              <a:rPr lang="en-US" sz="2000" dirty="0" smtClean="0">
                <a:latin typeface="Times New Roman" panose="02020603050405020304" pitchFamily="18" charset="0"/>
                <a:cs typeface="Times New Roman" panose="02020603050405020304" pitchFamily="18" charset="0"/>
              </a:rPr>
              <a:t>.</a:t>
            </a:r>
          </a:p>
        </p:txBody>
      </p:sp>
      <p:sp>
        <p:nvSpPr>
          <p:cNvPr id="38" name="TextBox 37"/>
          <p:cNvSpPr txBox="1"/>
          <p:nvPr/>
        </p:nvSpPr>
        <p:spPr>
          <a:xfrm>
            <a:off x="4706449" y="1764839"/>
            <a:ext cx="871709" cy="369332"/>
          </a:xfrm>
          <a:prstGeom prst="rect">
            <a:avLst/>
          </a:prstGeom>
          <a:noFill/>
        </p:spPr>
        <p:txBody>
          <a:bodyPr wrap="square" rtlCol="0">
            <a:spAutoFit/>
          </a:bodyPr>
          <a:lstStyle/>
          <a:p>
            <a:r>
              <a:rPr lang="en-US" dirty="0" smtClean="0"/>
              <a:t>Fig (a)</a:t>
            </a:r>
            <a:endParaRPr lang="en-US" dirty="0"/>
          </a:p>
        </p:txBody>
      </p:sp>
      <p:sp>
        <p:nvSpPr>
          <p:cNvPr id="39" name="TextBox 38"/>
          <p:cNvSpPr txBox="1"/>
          <p:nvPr/>
        </p:nvSpPr>
        <p:spPr>
          <a:xfrm>
            <a:off x="6292316" y="1943966"/>
            <a:ext cx="871709" cy="369332"/>
          </a:xfrm>
          <a:prstGeom prst="rect">
            <a:avLst/>
          </a:prstGeom>
          <a:noFill/>
        </p:spPr>
        <p:txBody>
          <a:bodyPr wrap="square" rtlCol="0">
            <a:spAutoFit/>
          </a:bodyPr>
          <a:lstStyle/>
          <a:p>
            <a:r>
              <a:rPr lang="en-US" dirty="0" smtClean="0"/>
              <a:t>Fig (b)</a:t>
            </a:r>
            <a:endParaRPr lang="en-US" dirty="0"/>
          </a:p>
        </p:txBody>
      </p:sp>
      <p:sp>
        <p:nvSpPr>
          <p:cNvPr id="40" name="TextBox 39"/>
          <p:cNvSpPr txBox="1"/>
          <p:nvPr/>
        </p:nvSpPr>
        <p:spPr>
          <a:xfrm>
            <a:off x="8087520" y="1810635"/>
            <a:ext cx="871709" cy="369332"/>
          </a:xfrm>
          <a:prstGeom prst="rect">
            <a:avLst/>
          </a:prstGeom>
          <a:noFill/>
        </p:spPr>
        <p:txBody>
          <a:bodyPr wrap="square" rtlCol="0">
            <a:spAutoFit/>
          </a:bodyPr>
          <a:lstStyle/>
          <a:p>
            <a:r>
              <a:rPr lang="en-US" dirty="0" smtClean="0"/>
              <a:t>Fig (c)</a:t>
            </a:r>
            <a:endParaRPr lang="en-US" dirty="0"/>
          </a:p>
        </p:txBody>
      </p:sp>
    </p:spTree>
    <p:extLst>
      <p:ext uri="{BB962C8B-B14F-4D97-AF65-F5344CB8AC3E}">
        <p14:creationId xmlns:p14="http://schemas.microsoft.com/office/powerpoint/2010/main" val="130699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1000"/>
                                        <p:tgtEl>
                                          <p:spTgt spid="37"/>
                                        </p:tgtEl>
                                      </p:cBhvr>
                                    </p:animEffect>
                                    <p:anim calcmode="lin" valueType="num">
                                      <p:cBhvr>
                                        <p:cTn id="29" dur="1000" fill="hold"/>
                                        <p:tgtEl>
                                          <p:spTgt spid="37"/>
                                        </p:tgtEl>
                                        <p:attrNameLst>
                                          <p:attrName>ppt_x</p:attrName>
                                        </p:attrNameLst>
                                      </p:cBhvr>
                                      <p:tavLst>
                                        <p:tav tm="0">
                                          <p:val>
                                            <p:strVal val="#ppt_x"/>
                                          </p:val>
                                        </p:tav>
                                        <p:tav tm="100000">
                                          <p:val>
                                            <p:strVal val="#ppt_x"/>
                                          </p:val>
                                        </p:tav>
                                      </p:tavLst>
                                    </p:anim>
                                    <p:anim calcmode="lin" valueType="num">
                                      <p:cBhvr>
                                        <p:cTn id="3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511" y="0"/>
            <a:ext cx="7886700" cy="576064"/>
          </a:xfrm>
        </p:spPr>
        <p:txBody>
          <a:bodyPr>
            <a:normAutofit/>
          </a:bodyPr>
          <a:lstStyle/>
          <a:p>
            <a:pPr algn="ctr"/>
            <a:r>
              <a:rPr lang="en-US" sz="3200" b="1" i="1" dirty="0">
                <a:solidFill>
                  <a:srgbClr val="0000FF"/>
                </a:solidFill>
                <a:latin typeface="Times New Roman" panose="02020603050405020304" pitchFamily="18" charset="0"/>
                <a:cs typeface="Times New Roman" panose="02020603050405020304" pitchFamily="18" charset="0"/>
              </a:rPr>
              <a:t>Predictive Parsing</a:t>
            </a:r>
            <a:endParaRPr lang="en-GB" sz="3200"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94990"/>
            <a:ext cx="9119468" cy="3338066"/>
          </a:xfrm>
        </p:spPr>
        <p:txBody>
          <a:bodyPr>
            <a:noAutofit/>
          </a:bodyPr>
          <a:lstStyle/>
          <a:p>
            <a:pPr algn="just">
              <a:defRPr/>
            </a:pPr>
            <a:r>
              <a:rPr lang="en-US" sz="2400" dirty="0" smtClean="0">
                <a:latin typeface="Times New Roman" panose="02020603050405020304" pitchFamily="18" charset="0"/>
                <a:cs typeface="Times New Roman" panose="02020603050405020304" pitchFamily="18" charset="0"/>
              </a:rPr>
              <a:t>Also called </a:t>
            </a:r>
            <a:r>
              <a:rPr lang="en-US" sz="2400" dirty="0">
                <a:latin typeface="Times New Roman" panose="02020603050405020304" pitchFamily="18" charset="0"/>
                <a:cs typeface="Times New Roman" panose="02020603050405020304" pitchFamily="18" charset="0"/>
              </a:rPr>
              <a:t>non-Recursive Predictive Parser (or) Table Driven Predictive </a:t>
            </a:r>
            <a:r>
              <a:rPr lang="en-US" sz="2400" dirty="0" smtClean="0">
                <a:latin typeface="Times New Roman" panose="02020603050405020304" pitchFamily="18" charset="0"/>
                <a:cs typeface="Times New Roman" panose="02020603050405020304" pitchFamily="18" charset="0"/>
              </a:rPr>
              <a:t>Parser.</a:t>
            </a:r>
          </a:p>
          <a:p>
            <a:pPr algn="just">
              <a:defRPr/>
            </a:pPr>
            <a:r>
              <a:rPr lang="en-US" sz="2400" dirty="0" smtClean="0">
                <a:latin typeface="Times New Roman" panose="02020603050405020304" pitchFamily="18" charset="0"/>
                <a:cs typeface="Times New Roman" panose="02020603050405020304" pitchFamily="18" charset="0"/>
              </a:rPr>
              <a:t>It is </a:t>
            </a:r>
            <a:r>
              <a:rPr lang="en-US" sz="2400" dirty="0">
                <a:latin typeface="Times New Roman" panose="02020603050405020304" pitchFamily="18" charset="0"/>
                <a:cs typeface="Times New Roman" panose="02020603050405020304" pitchFamily="18" charset="0"/>
              </a:rPr>
              <a:t>a top-down parsing that can be built by maintaining a stack explicitly, rather implicitly via recursive calls.</a:t>
            </a:r>
            <a:endParaRPr lang="en-US" sz="2400" dirty="0" smtClean="0">
              <a:latin typeface="Times New Roman" panose="02020603050405020304" pitchFamily="18" charset="0"/>
              <a:cs typeface="Times New Roman" panose="02020603050405020304" pitchFamily="18" charset="0"/>
            </a:endParaRPr>
          </a:p>
          <a:p>
            <a:pPr algn="just">
              <a:defRPr/>
            </a:pPr>
            <a:r>
              <a:rPr lang="en-US" sz="2400" dirty="0" smtClean="0">
                <a:latin typeface="Times New Roman" panose="02020603050405020304" pitchFamily="18" charset="0"/>
                <a:cs typeface="Times New Roman" panose="02020603050405020304" pitchFamily="18" charset="0"/>
              </a:rPr>
              <a:t>It is </a:t>
            </a:r>
            <a:r>
              <a:rPr lang="en-US" sz="2400" dirty="0">
                <a:latin typeface="Times New Roman" panose="02020603050405020304" pitchFamily="18" charset="0"/>
                <a:cs typeface="Times New Roman" panose="02020603050405020304" pitchFamily="18" charset="0"/>
              </a:rPr>
              <a:t>a special form </a:t>
            </a:r>
            <a:r>
              <a:rPr lang="en-US" sz="2400" dirty="0" smtClean="0">
                <a:latin typeface="Times New Roman" panose="02020603050405020304" pitchFamily="18" charset="0"/>
                <a:cs typeface="Times New Roman" panose="02020603050405020304" pitchFamily="18" charset="0"/>
              </a:rPr>
              <a:t>of recursive descent </a:t>
            </a:r>
            <a:r>
              <a:rPr lang="en-US" sz="2400" dirty="0">
                <a:latin typeface="Times New Roman" panose="02020603050405020304" pitchFamily="18" charset="0"/>
                <a:cs typeface="Times New Roman" panose="02020603050405020304" pitchFamily="18" charset="0"/>
              </a:rPr>
              <a:t>parsing </a:t>
            </a:r>
            <a:r>
              <a:rPr lang="en-US" sz="2400" dirty="0">
                <a:solidFill>
                  <a:srgbClr val="FF0000"/>
                </a:solidFill>
                <a:latin typeface="Times New Roman" panose="02020603050405020304" pitchFamily="18" charset="0"/>
                <a:cs typeface="Times New Roman" panose="02020603050405020304" pitchFamily="18" charset="0"/>
              </a:rPr>
              <a:t>without backtracking</a:t>
            </a:r>
            <a:r>
              <a:rPr lang="en-US" sz="2400" dirty="0" smtClean="0">
                <a:latin typeface="Times New Roman" panose="02020603050405020304" pitchFamily="18" charset="0"/>
                <a:cs typeface="Times New Roman" panose="02020603050405020304" pitchFamily="18" charset="0"/>
              </a:rPr>
              <a:t>.</a:t>
            </a:r>
          </a:p>
          <a:p>
            <a:pPr algn="just">
              <a:defRPr/>
            </a:pPr>
            <a:r>
              <a:rPr lang="en-US" sz="2400" dirty="0">
                <a:latin typeface="Times New Roman" panose="02020603050405020304" pitchFamily="18" charset="0"/>
                <a:cs typeface="Times New Roman" panose="02020603050405020304" pitchFamily="18" charset="0"/>
              </a:rPr>
              <a:t>To make the parser back-tracking free, </a:t>
            </a:r>
            <a:r>
              <a:rPr lang="en-US" sz="2400" dirty="0" smtClean="0">
                <a:latin typeface="Times New Roman" panose="02020603050405020304" pitchFamily="18" charset="0"/>
                <a:cs typeface="Times New Roman" panose="02020603050405020304" pitchFamily="18" charset="0"/>
              </a:rPr>
              <a:t>it </a:t>
            </a:r>
            <a:r>
              <a:rPr lang="en-US" sz="2400" dirty="0" smtClean="0">
                <a:solidFill>
                  <a:srgbClr val="FF0000"/>
                </a:solidFill>
                <a:latin typeface="Times New Roman" panose="02020603050405020304" pitchFamily="18" charset="0"/>
                <a:cs typeface="Times New Roman" panose="02020603050405020304" pitchFamily="18" charset="0"/>
              </a:rPr>
              <a:t>accepts </a:t>
            </a:r>
            <a:r>
              <a:rPr lang="en-US" sz="2400" dirty="0">
                <a:solidFill>
                  <a:srgbClr val="FF0000"/>
                </a:solidFill>
                <a:latin typeface="Times New Roman" panose="02020603050405020304" pitchFamily="18" charset="0"/>
                <a:cs typeface="Times New Roman" panose="02020603050405020304" pitchFamily="18" charset="0"/>
              </a:rPr>
              <a:t>only </a:t>
            </a:r>
            <a:r>
              <a:rPr lang="en-US" sz="2400" dirty="0" smtClean="0">
                <a:solidFill>
                  <a:srgbClr val="FF0000"/>
                </a:solidFill>
                <a:latin typeface="Times New Roman" panose="02020603050405020304" pitchFamily="18" charset="0"/>
                <a:cs typeface="Times New Roman" panose="02020603050405020304" pitchFamily="18" charset="0"/>
              </a:rPr>
              <a:t>LL(1</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grammars.</a:t>
            </a:r>
          </a:p>
          <a:p>
            <a:pPr algn="just">
              <a:defRPr/>
            </a:pPr>
            <a:r>
              <a:rPr lang="en-US" sz="2400" dirty="0">
                <a:latin typeface="Times New Roman" panose="02020603050405020304" pitchFamily="18" charset="0"/>
                <a:cs typeface="Times New Roman" panose="02020603050405020304" pitchFamily="18" charset="0"/>
              </a:rPr>
              <a:t>It needs the following components to check whether the given string is successfully parsed or not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18</a:t>
            </a:fld>
            <a:endParaRPr lang="en-GB" sz="1400" b="1">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11" y="3863752"/>
            <a:ext cx="6782584" cy="2736304"/>
          </a:xfrm>
          <a:prstGeom prst="rect">
            <a:avLst/>
          </a:prstGeom>
        </p:spPr>
      </p:pic>
    </p:spTree>
    <p:extLst>
      <p:ext uri="{BB962C8B-B14F-4D97-AF65-F5344CB8AC3E}">
        <p14:creationId xmlns:p14="http://schemas.microsoft.com/office/powerpoint/2010/main" val="3756181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2696"/>
            <a:ext cx="9144000" cy="5328592"/>
          </a:xfrm>
        </p:spPr>
        <p:txBody>
          <a:bodyPr>
            <a:noAutofit/>
          </a:bodyPr>
          <a:lstStyle/>
          <a:p>
            <a:pPr lvl="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input buffer </a:t>
            </a:r>
            <a:r>
              <a:rPr lang="en-US" sz="2400" dirty="0">
                <a:latin typeface="Times New Roman" panose="02020603050405020304" pitchFamily="18" charset="0"/>
                <a:cs typeface="Times New Roman" panose="02020603050405020304" pitchFamily="18" charset="0"/>
              </a:rPr>
              <a:t>contains the string to be parsed followed by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right end </a:t>
            </a:r>
            <a:r>
              <a:rPr lang="en-US" sz="2400" dirty="0" smtClean="0">
                <a:latin typeface="Times New Roman" panose="02020603050405020304" pitchFamily="18" charset="0"/>
                <a:cs typeface="Times New Roman" panose="02020603050405020304" pitchFamily="18" charset="0"/>
              </a:rPr>
              <a:t>marker). </a:t>
            </a:r>
            <a:r>
              <a:rPr lang="en-US" sz="2400" dirty="0">
                <a:latin typeface="Times New Roman" panose="02020603050405020304" pitchFamily="18" charset="0"/>
                <a:cs typeface="Times New Roman" panose="02020603050405020304" pitchFamily="18" charset="0"/>
              </a:rPr>
              <a:t>This is used to indicate that the input string is </a:t>
            </a:r>
            <a:r>
              <a:rPr lang="en-US" sz="2400" dirty="0" smtClean="0">
                <a:latin typeface="Times New Roman" panose="02020603050405020304" pitchFamily="18" charset="0"/>
                <a:cs typeface="Times New Roman" panose="02020603050405020304" pitchFamily="18" charset="0"/>
              </a:rPr>
              <a:t>terminated.</a:t>
            </a:r>
            <a:endParaRPr lang="en-US"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stack</a:t>
            </a:r>
            <a:r>
              <a:rPr lang="en-US" sz="2400" dirty="0">
                <a:latin typeface="Times New Roman" panose="02020603050405020304" pitchFamily="18" charset="0"/>
                <a:cs typeface="Times New Roman" panose="02020603050405020304" pitchFamily="18" charset="0"/>
              </a:rPr>
              <a:t> contains a sequence of grammar </a:t>
            </a:r>
            <a:r>
              <a:rPr lang="en-US" sz="2400" dirty="0" smtClean="0">
                <a:latin typeface="Times New Roman" panose="02020603050405020304" pitchFamily="18" charset="0"/>
                <a:cs typeface="Times New Roman" panose="02020603050405020304" pitchFamily="18" charset="0"/>
              </a:rPr>
              <a:t>symbols (non-terminals </a:t>
            </a:r>
            <a:r>
              <a:rPr lang="en-US" sz="2400" dirty="0">
                <a:latin typeface="Times New Roman" panose="02020603050405020304" pitchFamily="18" charset="0"/>
                <a:cs typeface="Times New Roman" panose="02020603050405020304" pitchFamily="18" charset="0"/>
              </a:rPr>
              <a:t>or </a:t>
            </a:r>
            <a:r>
              <a:rPr lang="en-US" sz="2400" dirty="0" smtClean="0">
                <a:latin typeface="Times New Roman" panose="02020603050405020304" pitchFamily="18" charset="0"/>
                <a:cs typeface="Times New Roman" panose="02020603050405020304" pitchFamily="18" charset="0"/>
              </a:rPr>
              <a:t>terminals). </a:t>
            </a:r>
          </a:p>
          <a:p>
            <a:pPr marL="571500" lvl="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Initially </a:t>
            </a:r>
            <a:r>
              <a:rPr lang="en-US" sz="2400" dirty="0">
                <a:latin typeface="Times New Roman" panose="02020603050405020304" pitchFamily="18" charset="0"/>
                <a:cs typeface="Times New Roman" panose="02020603050405020304" pitchFamily="18" charset="0"/>
              </a:rPr>
              <a:t>the stack is pushed with “$” on the top of the stack. </a:t>
            </a:r>
            <a:endParaRPr lang="en-US" sz="2400" dirty="0" smtClean="0">
              <a:latin typeface="Times New Roman" panose="02020603050405020304" pitchFamily="18" charset="0"/>
              <a:cs typeface="Times New Roman" panose="02020603050405020304" pitchFamily="18" charset="0"/>
            </a:endParaRPr>
          </a:p>
          <a:p>
            <a:pPr marL="571500" lvl="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After </a:t>
            </a:r>
            <a:r>
              <a:rPr lang="en-US" sz="2400" dirty="0">
                <a:latin typeface="Times New Roman" panose="02020603050405020304" pitchFamily="18" charset="0"/>
                <a:cs typeface="Times New Roman" panose="02020603050405020304" pitchFamily="18" charset="0"/>
              </a:rPr>
              <a:t>that, as parsing progresses the grammar symbols are </a:t>
            </a:r>
            <a:r>
              <a:rPr lang="en-US" sz="2400" dirty="0" smtClean="0">
                <a:latin typeface="Times New Roman" panose="02020603050405020304" pitchFamily="18" charset="0"/>
                <a:cs typeface="Times New Roman" panose="02020603050405020304" pitchFamily="18" charset="0"/>
              </a:rPr>
              <a:t>pushed.</a:t>
            </a:r>
          </a:p>
          <a:p>
            <a:pPr marL="571500" lvl="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 is used to announce the completion of </a:t>
            </a:r>
            <a:r>
              <a:rPr lang="en-US" sz="2400" dirty="0" smtClean="0">
                <a:latin typeface="Times New Roman" panose="02020603050405020304" pitchFamily="18" charset="0"/>
                <a:cs typeface="Times New Roman" panose="02020603050405020304" pitchFamily="18" charset="0"/>
              </a:rPr>
              <a:t>parsing.</a:t>
            </a:r>
          </a:p>
          <a:p>
            <a:pPr lvl="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parsing table </a:t>
            </a:r>
            <a:r>
              <a:rPr lang="en-US" sz="2400" dirty="0">
                <a:latin typeface="Times New Roman" panose="02020603050405020304" pitchFamily="18" charset="0"/>
                <a:cs typeface="Times New Roman" panose="02020603050405020304" pitchFamily="18" charset="0"/>
              </a:rPr>
              <a:t>is generally a two dimensional array. An entry in the table is referred T[A, a], where ‘A’ is a </a:t>
            </a:r>
            <a:r>
              <a:rPr lang="en-US" sz="2400" dirty="0" smtClean="0">
                <a:latin typeface="Times New Roman" panose="02020603050405020304" pitchFamily="18" charset="0"/>
                <a:cs typeface="Times New Roman" panose="02020603050405020304" pitchFamily="18" charset="0"/>
              </a:rPr>
              <a:t>non-terminal (row), ‘</a:t>
            </a:r>
            <a:r>
              <a:rPr lang="en-US" sz="2400" dirty="0">
                <a:latin typeface="Times New Roman" panose="02020603050405020304" pitchFamily="18" charset="0"/>
                <a:cs typeface="Times New Roman" panose="02020603050405020304" pitchFamily="18" charset="0"/>
              </a:rPr>
              <a:t>a’ is a terminal or the symbol </a:t>
            </a:r>
            <a:r>
              <a:rPr lang="en-US" sz="2400" dirty="0" smtClean="0">
                <a:latin typeface="Times New Roman" panose="02020603050405020304" pitchFamily="18" charset="0"/>
                <a:cs typeface="Times New Roman" panose="02020603050405020304" pitchFamily="18" charset="0"/>
              </a:rPr>
              <a:t>‘$’ (column) and </a:t>
            </a:r>
            <a:r>
              <a:rPr lang="en-US" sz="2400" dirty="0">
                <a:latin typeface="Times New Roman" panose="02020603050405020304" pitchFamily="18" charset="0"/>
                <a:cs typeface="Times New Roman" panose="02020603050405020304" pitchFamily="18" charset="0"/>
              </a:rPr>
              <a:t>‘T’ is a Table </a:t>
            </a:r>
            <a:r>
              <a:rPr lang="en-US" sz="2400" dirty="0" smtClean="0">
                <a:latin typeface="Times New Roman" panose="02020603050405020304" pitchFamily="18" charset="0"/>
                <a:cs typeface="Times New Roman" panose="02020603050405020304" pitchFamily="18" charset="0"/>
              </a:rPr>
              <a:t>name. </a:t>
            </a:r>
            <a:r>
              <a:rPr lang="en-US" sz="2400" dirty="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ach entry </a:t>
            </a:r>
            <a:r>
              <a:rPr lang="en-US" sz="2400" dirty="0">
                <a:latin typeface="Times New Roman" panose="02020603050405020304" pitchFamily="18" charset="0"/>
                <a:cs typeface="Times New Roman" panose="02020603050405020304" pitchFamily="18" charset="0"/>
              </a:rPr>
              <a:t>holds a production rule.</a:t>
            </a:r>
            <a:endParaRPr lang="en-US" sz="24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parsing routine (</a:t>
            </a:r>
            <a:r>
              <a:rPr lang="en-US" sz="2400" dirty="0">
                <a:solidFill>
                  <a:srgbClr val="0000FF"/>
                </a:solidFill>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works in conjunction with the parsing table. The output is a production rule representing a step of the derivation </a:t>
            </a:r>
            <a:r>
              <a:rPr lang="en-US" sz="2400" dirty="0" smtClean="0">
                <a:latin typeface="Times New Roman" panose="02020603050405020304" pitchFamily="18" charset="0"/>
                <a:cs typeface="Times New Roman" panose="02020603050405020304" pitchFamily="18" charset="0"/>
              </a:rPr>
              <a:t>sequence of </a:t>
            </a:r>
            <a:r>
              <a:rPr lang="en-US" sz="2400" dirty="0">
                <a:latin typeface="Times New Roman" panose="02020603050405020304" pitchFamily="18" charset="0"/>
                <a:cs typeface="Times New Roman" panose="02020603050405020304" pitchFamily="18" charset="0"/>
              </a:rPr>
              <a:t>the string in the input </a:t>
            </a:r>
            <a:r>
              <a:rPr lang="en-US" sz="2400" dirty="0" smtClean="0">
                <a:latin typeface="Times New Roman" panose="02020603050405020304" pitchFamily="18" charset="0"/>
                <a:cs typeface="Times New Roman" panose="02020603050405020304" pitchFamily="18" charset="0"/>
              </a:rPr>
              <a:t>buffer.</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19</a:t>
            </a:fld>
            <a:endParaRPr lang="en-GB" sz="14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59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18"/>
            <a:ext cx="8716611" cy="6839835"/>
          </a:xfrm>
        </p:spPr>
        <p:txBody>
          <a:bodyPr>
            <a:noAutofit/>
          </a:bodyPr>
          <a:lstStyle/>
          <a:p>
            <a:pPr marL="0" indent="0" algn="ctr">
              <a:buNone/>
            </a:pPr>
            <a:r>
              <a:rPr lang="en-GB" sz="2000" b="1" dirty="0" smtClean="0">
                <a:solidFill>
                  <a:srgbClr val="0000FF"/>
                </a:solidFill>
                <a:latin typeface="Times New Roman" panose="02020603050405020304" pitchFamily="18" charset="0"/>
                <a:cs typeface="Times New Roman" panose="02020603050405020304" pitchFamily="18" charset="0"/>
              </a:rPr>
              <a:t>Introduction</a:t>
            </a:r>
            <a:r>
              <a:rPr lang="en-GB" sz="2000" dirty="0" smtClean="0">
                <a:solidFill>
                  <a:srgbClr val="0000FF"/>
                </a:solidFill>
                <a:latin typeface="Times New Roman" panose="02020603050405020304" pitchFamily="18" charset="0"/>
                <a:cs typeface="Times New Roman" panose="02020603050405020304" pitchFamily="18" charset="0"/>
              </a:rPr>
              <a:t>: </a:t>
            </a:r>
            <a:r>
              <a:rPr lang="en-GB" sz="2000" b="1" dirty="0" smtClean="0">
                <a:solidFill>
                  <a:srgbClr val="FF0000"/>
                </a:solidFill>
                <a:latin typeface="Times New Roman" panose="02020603050405020304" pitchFamily="18" charset="0"/>
                <a:cs typeface="Times New Roman" panose="02020603050405020304" pitchFamily="18" charset="0"/>
              </a:rPr>
              <a:t>Syntax analysis</a:t>
            </a:r>
            <a:r>
              <a:rPr lang="en-GB" sz="2000" dirty="0" smtClean="0">
                <a:solidFill>
                  <a:srgbClr val="FF0000"/>
                </a:solidFill>
                <a:latin typeface="Times New Roman" panose="02020603050405020304" pitchFamily="18" charset="0"/>
                <a:cs typeface="Times New Roman" panose="02020603050405020304" pitchFamily="18" charset="0"/>
              </a:rPr>
              <a:t> </a:t>
            </a:r>
          </a:p>
          <a:p>
            <a:pPr>
              <a:spcBef>
                <a:spcPts val="0"/>
              </a:spcBef>
              <a:spcAft>
                <a:spcPts val="300"/>
              </a:spcAft>
              <a:buFontTx/>
              <a:buChar char="-"/>
            </a:pPr>
            <a:r>
              <a:rPr lang="en-GB" sz="2000" dirty="0" smtClean="0">
                <a:latin typeface="Times New Roman" panose="02020603050405020304" pitchFamily="18" charset="0"/>
                <a:cs typeface="Times New Roman" panose="02020603050405020304" pitchFamily="18" charset="0"/>
              </a:rPr>
              <a:t>It is the second phase of compiler.</a:t>
            </a:r>
          </a:p>
          <a:p>
            <a:pPr>
              <a:spcBef>
                <a:spcPts val="0"/>
              </a:spcBef>
              <a:spcAft>
                <a:spcPts val="300"/>
              </a:spcAft>
              <a:buFontTx/>
              <a:buChar char="-"/>
            </a:pPr>
            <a:r>
              <a:rPr lang="en-US" sz="2000" dirty="0" smtClean="0">
                <a:latin typeface="Times New Roman" panose="02020603050405020304" pitchFamily="18" charset="0"/>
                <a:cs typeface="Times New Roman" panose="02020603050405020304" pitchFamily="18" charset="0"/>
              </a:rPr>
              <a:t>This phase is modeled through context free grammar (CFG).</a:t>
            </a:r>
          </a:p>
          <a:p>
            <a:pPr>
              <a:spcBef>
                <a:spcPts val="0"/>
              </a:spcBef>
              <a:spcAft>
                <a:spcPts val="300"/>
              </a:spcAft>
              <a:buFontTx/>
              <a:buChar char="-"/>
            </a:pPr>
            <a:r>
              <a:rPr lang="en-US" sz="2000" dirty="0" smtClean="0">
                <a:latin typeface="Times New Roman" panose="02020603050405020304" pitchFamily="18" charset="0"/>
                <a:cs typeface="Times New Roman" panose="02020603050405020304" pitchFamily="18" charset="0"/>
              </a:rPr>
              <a:t>The syntax analysis phase verifies that the string can be generated by the grammar for the source language.</a:t>
            </a:r>
          </a:p>
          <a:p>
            <a:pPr>
              <a:spcBef>
                <a:spcPts val="0"/>
              </a:spcBef>
              <a:spcAft>
                <a:spcPts val="300"/>
              </a:spcAft>
              <a:buFontTx/>
              <a:buChar char="-"/>
            </a:pPr>
            <a:r>
              <a:rPr lang="en-US" sz="2000" dirty="0" smtClean="0">
                <a:latin typeface="Times New Roman" panose="02020603050405020304" pitchFamily="18" charset="0"/>
                <a:cs typeface="Times New Roman" panose="02020603050405020304" pitchFamily="18" charset="0"/>
              </a:rPr>
              <a:t>It is </a:t>
            </a:r>
            <a:r>
              <a:rPr lang="en-US" sz="2000" dirty="0">
                <a:latin typeface="Times New Roman" panose="02020603050405020304" pitchFamily="18" charset="0"/>
                <a:cs typeface="Times New Roman" panose="02020603050405020304" pitchFamily="18" charset="0"/>
              </a:rPr>
              <a:t>also called parsing or hierarchical analysis.</a:t>
            </a:r>
            <a:r>
              <a:rPr lang="en-US" sz="1800" dirty="0" smtClean="0">
                <a:latin typeface="Times New Roman" panose="02020603050405020304" pitchFamily="18" charset="0"/>
                <a:cs typeface="Times New Roman" panose="02020603050405020304" pitchFamily="18" charset="0"/>
              </a:rPr>
              <a:t> </a:t>
            </a:r>
          </a:p>
          <a:p>
            <a:pPr marL="0" indent="0" algn="ctr">
              <a:buNone/>
            </a:pPr>
            <a:r>
              <a:rPr lang="en-US" sz="2000" b="1" dirty="0" smtClean="0">
                <a:solidFill>
                  <a:srgbClr val="0000FF"/>
                </a:solidFill>
                <a:latin typeface="Times New Roman" panose="02020603050405020304" pitchFamily="18" charset="0"/>
                <a:cs typeface="Times New Roman" panose="02020603050405020304" pitchFamily="18" charset="0"/>
              </a:rPr>
              <a:t>The role of the parser</a:t>
            </a:r>
            <a:endParaRPr lang="en-GB" sz="2000" b="1" dirty="0" smtClean="0">
              <a:solidFill>
                <a:srgbClr val="0000FF"/>
              </a:solidFill>
              <a:latin typeface="Times New Roman" panose="02020603050405020304" pitchFamily="18" charset="0"/>
              <a:cs typeface="Times New Roman" panose="02020603050405020304" pitchFamily="18" charset="0"/>
            </a:endParaRPr>
          </a:p>
          <a:p>
            <a:pPr marL="282575" indent="-282575">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It obtains </a:t>
            </a:r>
            <a:r>
              <a:rPr lang="en-US" sz="1800" dirty="0">
                <a:latin typeface="Times New Roman" panose="02020603050405020304" pitchFamily="18" charset="0"/>
                <a:cs typeface="Times New Roman" panose="02020603050405020304" pitchFamily="18" charset="0"/>
              </a:rPr>
              <a:t>a string of tokens from the lexical </a:t>
            </a:r>
            <a:r>
              <a:rPr lang="en-US" sz="1800" dirty="0" smtClean="0">
                <a:latin typeface="Times New Roman" panose="02020603050405020304" pitchFamily="18" charset="0"/>
                <a:cs typeface="Times New Roman" panose="02020603050405020304" pitchFamily="18" charset="0"/>
              </a:rPr>
              <a:t>analyzer.</a:t>
            </a:r>
          </a:p>
          <a:p>
            <a:pPr marL="282575" indent="-282575">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It verifies that </a:t>
            </a:r>
            <a:r>
              <a:rPr lang="en-US" sz="1800" dirty="0">
                <a:latin typeface="Times New Roman" panose="02020603050405020304" pitchFamily="18" charset="0"/>
                <a:cs typeface="Times New Roman" panose="02020603050405020304" pitchFamily="18" charset="0"/>
              </a:rPr>
              <a:t>token names can be generated by the grammar for the source </a:t>
            </a:r>
            <a:r>
              <a:rPr lang="en-US" sz="1800" dirty="0" smtClean="0">
                <a:latin typeface="Times New Roman" panose="02020603050405020304" pitchFamily="18" charset="0"/>
                <a:cs typeface="Times New Roman" panose="02020603050405020304" pitchFamily="18" charset="0"/>
              </a:rPr>
              <a:t>language</a:t>
            </a:r>
            <a:r>
              <a:rPr lang="en-US" sz="1800" dirty="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747713" indent="-342900">
              <a:spcBef>
                <a:spcPts val="30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grammar that a parser implements is called a Context Free Grammar or </a:t>
            </a:r>
            <a:r>
              <a:rPr lang="en-US" sz="1800" dirty="0" smtClean="0">
                <a:latin typeface="Times New Roman" panose="02020603050405020304" pitchFamily="18" charset="0"/>
                <a:cs typeface="Times New Roman" panose="02020603050405020304" pitchFamily="18" charset="0"/>
              </a:rPr>
              <a:t>CFG.</a:t>
            </a:r>
          </a:p>
          <a:p>
            <a:pPr marL="282575" indent="-282575">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It reports </a:t>
            </a:r>
            <a:r>
              <a:rPr lang="en-US" sz="1800" dirty="0">
                <a:latin typeface="Times New Roman" panose="02020603050405020304" pitchFamily="18" charset="0"/>
                <a:cs typeface="Times New Roman" panose="02020603050405020304" pitchFamily="18" charset="0"/>
              </a:rPr>
              <a:t>syntax </a:t>
            </a:r>
            <a:r>
              <a:rPr lang="en-US" sz="1800" dirty="0" smtClean="0">
                <a:latin typeface="Times New Roman" panose="02020603050405020304" pitchFamily="18" charset="0"/>
                <a:cs typeface="Times New Roman" panose="02020603050405020304" pitchFamily="18" charset="0"/>
              </a:rPr>
              <a:t>errors and recover from errors </a:t>
            </a:r>
            <a:r>
              <a:rPr lang="en-US" sz="1800" dirty="0">
                <a:latin typeface="Times New Roman" panose="02020603050405020304" pitchFamily="18" charset="0"/>
                <a:cs typeface="Times New Roman" panose="02020603050405020304" pitchFamily="18" charset="0"/>
              </a:rPr>
              <a:t>to continue processing the remainder of the program.</a:t>
            </a:r>
            <a:endParaRPr lang="en-US" sz="1800" dirty="0" smtClean="0">
              <a:latin typeface="Times New Roman" panose="02020603050405020304" pitchFamily="18" charset="0"/>
              <a:cs typeface="Times New Roman" panose="02020603050405020304" pitchFamily="18" charset="0"/>
            </a:endParaRPr>
          </a:p>
          <a:p>
            <a:pPr marL="282575" indent="-282575">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It constructs </a:t>
            </a:r>
            <a:r>
              <a:rPr lang="en-US" sz="1800" dirty="0">
                <a:latin typeface="Times New Roman" panose="02020603050405020304" pitchFamily="18" charset="0"/>
                <a:cs typeface="Times New Roman" panose="02020603050405020304" pitchFamily="18" charset="0"/>
              </a:rPr>
              <a:t>a parse tree and passes it to the rest of the compiler for further processing</a:t>
            </a:r>
            <a:r>
              <a:rPr lang="en-US" sz="1800" dirty="0" smtClean="0">
                <a:latin typeface="Times New Roman" panose="02020603050405020304" pitchFamily="18" charset="0"/>
                <a:cs typeface="Times New Roman" panose="02020603050405020304" pitchFamily="18" charset="0"/>
              </a:rPr>
              <a:t>.</a:t>
            </a:r>
            <a:endParaRPr lang="en-GB" sz="1800" dirty="0" smtClean="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smtClean="0">
              <a:latin typeface="Times New Roman" panose="02020603050405020304" pitchFamily="18" charset="0"/>
              <a:cs typeface="Times New Roman" panose="02020603050405020304" pitchFamily="18" charset="0"/>
            </a:endParaRPr>
          </a:p>
          <a:p>
            <a:pPr>
              <a:buFontTx/>
              <a:buChar char="-"/>
            </a:pPr>
            <a:endParaRPr lang="en-GB" sz="2000" dirty="0" smtClean="0">
              <a:latin typeface="Times New Roman" panose="02020603050405020304" pitchFamily="18" charset="0"/>
              <a:cs typeface="Times New Roman" panose="02020603050405020304" pitchFamily="18" charset="0"/>
            </a:endParaRPr>
          </a:p>
          <a:p>
            <a:pPr marL="0" indent="0">
              <a:buNone/>
            </a:pPr>
            <a:endParaRPr lang="en-GB" sz="2000" dirty="0" smtClean="0">
              <a:latin typeface="Times New Roman" panose="02020603050405020304" pitchFamily="18" charset="0"/>
              <a:cs typeface="Times New Roman" panose="02020603050405020304" pitchFamily="18" charset="0"/>
            </a:endParaRPr>
          </a:p>
          <a:p>
            <a:pPr marL="0" indent="0" algn="ctr">
              <a:buNone/>
            </a:pPr>
            <a:endParaRPr lang="en-GB" sz="1200" b="1" dirty="0" smtClean="0">
              <a:solidFill>
                <a:srgbClr val="FF0000"/>
              </a:solidFill>
              <a:latin typeface="Times New Roman" panose="02020603050405020304" pitchFamily="18" charset="0"/>
              <a:cs typeface="Times New Roman" panose="02020603050405020304" pitchFamily="18" charset="0"/>
            </a:endParaRPr>
          </a:p>
          <a:p>
            <a:pPr marL="0" indent="0" algn="ctr">
              <a:buNone/>
            </a:pPr>
            <a:endParaRPr lang="en-GB" sz="12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GB" sz="1200" b="1" dirty="0" smtClean="0">
              <a:solidFill>
                <a:srgbClr val="FF0000"/>
              </a:solidFill>
              <a:latin typeface="Times New Roman" panose="02020603050405020304" pitchFamily="18" charset="0"/>
              <a:cs typeface="Times New Roman" panose="02020603050405020304" pitchFamily="18" charset="0"/>
            </a:endParaRPr>
          </a:p>
          <a:p>
            <a:pPr marL="0" indent="0" algn="ctr">
              <a:spcBef>
                <a:spcPts val="0"/>
              </a:spcBef>
              <a:buNone/>
            </a:pPr>
            <a:r>
              <a:rPr lang="en-GB" sz="1400" b="1" i="1" dirty="0" smtClean="0">
                <a:solidFill>
                  <a:srgbClr val="FF0000"/>
                </a:solidFill>
                <a:latin typeface="Times New Roman" panose="02020603050405020304" pitchFamily="18" charset="0"/>
                <a:cs typeface="Times New Roman" panose="02020603050405020304" pitchFamily="18" charset="0"/>
              </a:rPr>
              <a:t>Figure</a:t>
            </a:r>
            <a:r>
              <a:rPr lang="en-GB" sz="1200" b="1" dirty="0" smtClean="0">
                <a:solidFill>
                  <a:srgbClr val="FF0000"/>
                </a:solidFill>
                <a:latin typeface="Times New Roman" panose="02020603050405020304" pitchFamily="18" charset="0"/>
                <a:cs typeface="Times New Roman" panose="02020603050405020304" pitchFamily="18" charset="0"/>
              </a:rPr>
              <a:t>: </a:t>
            </a:r>
            <a:r>
              <a:rPr lang="en-US" sz="1400" b="1" i="1" dirty="0">
                <a:solidFill>
                  <a:srgbClr val="FF0000"/>
                </a:solidFill>
                <a:latin typeface="Times New Roman" panose="02020603050405020304" pitchFamily="18" charset="0"/>
                <a:cs typeface="Times New Roman" panose="02020603050405020304" pitchFamily="18" charset="0"/>
              </a:rPr>
              <a:t>Position of parser in a compiler model</a:t>
            </a:r>
            <a:r>
              <a:rPr lang="en-GB" sz="2000" dirty="0" smtClean="0">
                <a:latin typeface="Times New Roman" panose="02020603050405020304" pitchFamily="18" charset="0"/>
                <a:cs typeface="Times New Roman" panose="02020603050405020304" pitchFamily="18" charset="0"/>
              </a:rPr>
              <a:t> </a:t>
            </a:r>
          </a:p>
          <a:p>
            <a:pPr marL="0" indent="0">
              <a:buNone/>
            </a:pPr>
            <a:endParaRPr lang="en-GB"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2</a:t>
            </a:fld>
            <a:endParaRPr lang="en-GB" sz="1400" b="1" dirty="0">
              <a:solidFill>
                <a:schemeClr val="tx1"/>
              </a:solidFill>
              <a:latin typeface="Times New Roman" panose="02020603050405020304" pitchFamily="18" charset="0"/>
              <a:cs typeface="Times New Roman" panose="02020603050405020304" pitchFamily="18" charset="0"/>
            </a:endParaRPr>
          </a:p>
        </p:txBody>
      </p:sp>
      <p:grpSp>
        <p:nvGrpSpPr>
          <p:cNvPr id="76" name="Group 15"/>
          <p:cNvGrpSpPr>
            <a:grpSpLocks/>
          </p:cNvGrpSpPr>
          <p:nvPr/>
        </p:nvGrpSpPr>
        <p:grpSpPr bwMode="auto">
          <a:xfrm>
            <a:off x="1691680" y="4149080"/>
            <a:ext cx="6576294" cy="2292581"/>
            <a:chOff x="1452" y="9550"/>
            <a:chExt cx="8716" cy="3191"/>
          </a:xfrm>
        </p:grpSpPr>
        <p:sp>
          <p:nvSpPr>
            <p:cNvPr id="77" name="Text Box 32"/>
            <p:cNvSpPr txBox="1">
              <a:spLocks noChangeArrowheads="1"/>
            </p:cNvSpPr>
            <p:nvPr/>
          </p:nvSpPr>
          <p:spPr bwMode="auto">
            <a:xfrm>
              <a:off x="4847" y="12034"/>
              <a:ext cx="997" cy="707"/>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Symbol Table</a:t>
              </a:r>
              <a:endParaRPr kumimoji="0" lang="en-US" sz="2400" b="0" i="0" u="none" strike="noStrike" cap="none" normalizeH="0" baseline="0" smtClean="0">
                <a:ln>
                  <a:noFill/>
                </a:ln>
                <a:solidFill>
                  <a:schemeClr val="tx1"/>
                </a:solidFill>
                <a:effectLst/>
                <a:latin typeface="Arial" panose="020B0604020202020204" pitchFamily="34" charset="0"/>
              </a:endParaRPr>
            </a:p>
          </p:txBody>
        </p:sp>
        <p:sp>
          <p:nvSpPr>
            <p:cNvPr id="78" name="Text Box 31"/>
            <p:cNvSpPr txBox="1">
              <a:spLocks noChangeArrowheads="1"/>
            </p:cNvSpPr>
            <p:nvPr/>
          </p:nvSpPr>
          <p:spPr bwMode="auto">
            <a:xfrm>
              <a:off x="8453" y="9738"/>
              <a:ext cx="1640" cy="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intermediate representation</a:t>
              </a:r>
              <a:endParaRPr kumimoji="0" lang="en-US" sz="2400" b="0" i="0" u="none" strike="noStrike" cap="none" normalizeH="0" baseline="0" smtClean="0">
                <a:ln>
                  <a:noFill/>
                </a:ln>
                <a:solidFill>
                  <a:schemeClr val="tx1"/>
                </a:solidFill>
                <a:effectLst/>
                <a:latin typeface="Arial" panose="020B0604020202020204" pitchFamily="34" charset="0"/>
              </a:endParaRPr>
            </a:p>
          </p:txBody>
        </p:sp>
        <p:sp>
          <p:nvSpPr>
            <p:cNvPr id="79" name="AutoShape 30"/>
            <p:cNvSpPr>
              <a:spLocks noChangeShapeType="1"/>
            </p:cNvSpPr>
            <p:nvPr/>
          </p:nvSpPr>
          <p:spPr bwMode="auto">
            <a:xfrm>
              <a:off x="8242" y="10103"/>
              <a:ext cx="192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80" name="Text Box 29"/>
            <p:cNvSpPr txBox="1">
              <a:spLocks noChangeArrowheads="1"/>
            </p:cNvSpPr>
            <p:nvPr/>
          </p:nvSpPr>
          <p:spPr bwMode="auto">
            <a:xfrm>
              <a:off x="7020" y="9763"/>
              <a:ext cx="1207" cy="756"/>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Rest of Front End</a:t>
              </a:r>
              <a:endParaRPr kumimoji="0" lang="en-US" sz="2400" b="0" i="0" u="none" strike="noStrike" cap="none" normalizeH="0" baseline="0" smtClean="0">
                <a:ln>
                  <a:noFill/>
                </a:ln>
                <a:solidFill>
                  <a:schemeClr val="tx1"/>
                </a:solidFill>
                <a:effectLst/>
                <a:latin typeface="Arial" panose="020B0604020202020204" pitchFamily="34" charset="0"/>
              </a:endParaRPr>
            </a:p>
          </p:txBody>
        </p:sp>
        <p:sp>
          <p:nvSpPr>
            <p:cNvPr id="81" name="Text Box 28"/>
            <p:cNvSpPr txBox="1">
              <a:spLocks noChangeArrowheads="1"/>
            </p:cNvSpPr>
            <p:nvPr/>
          </p:nvSpPr>
          <p:spPr bwMode="auto">
            <a:xfrm>
              <a:off x="6002" y="9717"/>
              <a:ext cx="852" cy="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parse tree</a:t>
              </a:r>
              <a:endParaRPr kumimoji="0" lang="en-US" sz="2400" b="0" i="0" u="none" strike="noStrike" cap="none" normalizeH="0" baseline="0" smtClean="0">
                <a:ln>
                  <a:noFill/>
                </a:ln>
                <a:solidFill>
                  <a:schemeClr val="tx1"/>
                </a:solidFill>
                <a:effectLst/>
                <a:latin typeface="Arial" panose="020B0604020202020204" pitchFamily="34" charset="0"/>
              </a:endParaRPr>
            </a:p>
          </p:txBody>
        </p:sp>
        <p:sp>
          <p:nvSpPr>
            <p:cNvPr id="82" name="AutoShape 27"/>
            <p:cNvSpPr>
              <a:spLocks noChangeShapeType="1"/>
            </p:cNvSpPr>
            <p:nvPr/>
          </p:nvSpPr>
          <p:spPr bwMode="auto">
            <a:xfrm>
              <a:off x="5864" y="10102"/>
              <a:ext cx="115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83" name="AutoShape 26"/>
            <p:cNvSpPr>
              <a:spLocks noChangeShapeType="1"/>
            </p:cNvSpPr>
            <p:nvPr/>
          </p:nvSpPr>
          <p:spPr bwMode="auto">
            <a:xfrm flipH="1">
              <a:off x="5844" y="10503"/>
              <a:ext cx="1819" cy="153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84" name="AutoShape 25"/>
            <p:cNvSpPr>
              <a:spLocks noChangeShapeType="1"/>
            </p:cNvSpPr>
            <p:nvPr/>
          </p:nvSpPr>
          <p:spPr bwMode="auto">
            <a:xfrm>
              <a:off x="3443" y="10549"/>
              <a:ext cx="1404" cy="148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85" name="Text Box 24"/>
            <p:cNvSpPr txBox="1">
              <a:spLocks noChangeArrowheads="1"/>
            </p:cNvSpPr>
            <p:nvPr/>
          </p:nvSpPr>
          <p:spPr bwMode="auto">
            <a:xfrm>
              <a:off x="4938" y="9762"/>
              <a:ext cx="926" cy="756"/>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Parser</a:t>
              </a:r>
              <a:endParaRPr kumimoji="0" lang="en-US" sz="2400" b="0" i="0" u="none" strike="noStrike" cap="none" normalizeH="0" baseline="0" smtClean="0">
                <a:ln>
                  <a:noFill/>
                </a:ln>
                <a:solidFill>
                  <a:schemeClr val="tx1"/>
                </a:solidFill>
                <a:effectLst/>
                <a:latin typeface="Arial" panose="020B0604020202020204" pitchFamily="34" charset="0"/>
              </a:endParaRPr>
            </a:p>
          </p:txBody>
        </p:sp>
        <p:sp>
          <p:nvSpPr>
            <p:cNvPr id="86" name="AutoShape 23"/>
            <p:cNvSpPr>
              <a:spLocks noChangeShapeType="1"/>
            </p:cNvSpPr>
            <p:nvPr/>
          </p:nvSpPr>
          <p:spPr bwMode="auto">
            <a:xfrm>
              <a:off x="5409" y="10518"/>
              <a:ext cx="0" cy="151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87" name="Text Box 22"/>
            <p:cNvSpPr txBox="1">
              <a:spLocks noChangeArrowheads="1"/>
            </p:cNvSpPr>
            <p:nvPr/>
          </p:nvSpPr>
          <p:spPr bwMode="auto">
            <a:xfrm>
              <a:off x="3885" y="10274"/>
              <a:ext cx="1254" cy="6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get next</a:t>
              </a:r>
              <a:endParaRPr kumimoji="0" lang="en-US" sz="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token</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
          <p:nvSpPr>
            <p:cNvPr id="88" name="Text Box 21"/>
            <p:cNvSpPr txBox="1">
              <a:spLocks noChangeArrowheads="1"/>
            </p:cNvSpPr>
            <p:nvPr/>
          </p:nvSpPr>
          <p:spPr bwMode="auto">
            <a:xfrm>
              <a:off x="4058" y="9550"/>
              <a:ext cx="876" cy="4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token</a:t>
              </a:r>
              <a:endParaRPr kumimoji="0" lang="en-US" sz="2400" b="0" i="0" u="none" strike="noStrike" cap="none" normalizeH="0" baseline="0" smtClean="0">
                <a:ln>
                  <a:noFill/>
                </a:ln>
                <a:solidFill>
                  <a:schemeClr val="tx1"/>
                </a:solidFill>
                <a:effectLst/>
                <a:latin typeface="Arial" panose="020B0604020202020204" pitchFamily="34" charset="0"/>
              </a:endParaRPr>
            </a:p>
          </p:txBody>
        </p:sp>
        <p:sp>
          <p:nvSpPr>
            <p:cNvPr id="89" name="AutoShape 20"/>
            <p:cNvSpPr>
              <a:spLocks noChangeShapeType="1"/>
            </p:cNvSpPr>
            <p:nvPr/>
          </p:nvSpPr>
          <p:spPr bwMode="auto">
            <a:xfrm>
              <a:off x="4023" y="9962"/>
              <a:ext cx="91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90" name="AutoShape 19"/>
            <p:cNvSpPr>
              <a:spLocks noChangeShapeType="1"/>
            </p:cNvSpPr>
            <p:nvPr/>
          </p:nvSpPr>
          <p:spPr bwMode="auto">
            <a:xfrm flipH="1">
              <a:off x="4030" y="10310"/>
              <a:ext cx="90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91" name="Text Box 18"/>
            <p:cNvSpPr txBox="1">
              <a:spLocks noChangeArrowheads="1"/>
            </p:cNvSpPr>
            <p:nvPr/>
          </p:nvSpPr>
          <p:spPr bwMode="auto">
            <a:xfrm>
              <a:off x="1452" y="9768"/>
              <a:ext cx="1223" cy="7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source program</a:t>
              </a:r>
              <a:endParaRPr kumimoji="0" lang="en-US" sz="2400" b="0" i="0" u="none" strike="noStrike" cap="none" normalizeH="0" baseline="0" smtClean="0">
                <a:ln>
                  <a:noFill/>
                </a:ln>
                <a:solidFill>
                  <a:schemeClr val="tx1"/>
                </a:solidFill>
                <a:effectLst/>
                <a:latin typeface="Arial" panose="020B0604020202020204" pitchFamily="34" charset="0"/>
              </a:endParaRPr>
            </a:p>
          </p:txBody>
        </p:sp>
        <p:sp>
          <p:nvSpPr>
            <p:cNvPr id="92" name="Text Box 17"/>
            <p:cNvSpPr txBox="1">
              <a:spLocks noChangeArrowheads="1"/>
            </p:cNvSpPr>
            <p:nvPr/>
          </p:nvSpPr>
          <p:spPr bwMode="auto">
            <a:xfrm>
              <a:off x="2886" y="9762"/>
              <a:ext cx="1137" cy="787"/>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Lexical Analyzer</a:t>
              </a:r>
              <a:endParaRPr kumimoji="0" lang="en-US" sz="2400" b="0" i="0" u="none" strike="noStrike" cap="none" normalizeH="0" baseline="0" smtClean="0">
                <a:ln>
                  <a:noFill/>
                </a:ln>
                <a:solidFill>
                  <a:schemeClr val="tx1"/>
                </a:solidFill>
                <a:effectLst/>
                <a:latin typeface="Arial" panose="020B0604020202020204" pitchFamily="34" charset="0"/>
              </a:endParaRPr>
            </a:p>
          </p:txBody>
        </p:sp>
        <p:sp>
          <p:nvSpPr>
            <p:cNvPr id="93" name="AutoShape 16"/>
            <p:cNvSpPr>
              <a:spLocks noChangeShapeType="1"/>
            </p:cNvSpPr>
            <p:nvPr/>
          </p:nvSpPr>
          <p:spPr bwMode="auto">
            <a:xfrm>
              <a:off x="2545" y="10167"/>
              <a:ext cx="34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sp>
        <p:nvSpPr>
          <p:cNvPr id="94" name="Rectangle 9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anim calcmode="lin" valueType="num">
                                      <p:cBhvr>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1000"/>
                                        <p:tgtEl>
                                          <p:spTgt spid="3">
                                            <p:txEl>
                                              <p:pRg st="9" end="9"/>
                                            </p:txEl>
                                          </p:spTgt>
                                        </p:tgtEl>
                                      </p:cBhvr>
                                    </p:animEffect>
                                    <p:anim calcmode="lin" valueType="num">
                                      <p:cBhvr>
                                        <p:cTn id="2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1000"/>
                                        <p:tgtEl>
                                          <p:spTgt spid="3">
                                            <p:txEl>
                                              <p:pRg st="10" end="10"/>
                                            </p:txEl>
                                          </p:spTgt>
                                        </p:tgtEl>
                                      </p:cBhvr>
                                    </p:animEffect>
                                    <p:anim calcmode="lin" valueType="num">
                                      <p:cBhvr>
                                        <p:cTn id="3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fade">
                                      <p:cBhvr>
                                        <p:cTn id="39" dur="1000"/>
                                        <p:tgtEl>
                                          <p:spTgt spid="76"/>
                                        </p:tgtEl>
                                      </p:cBhvr>
                                    </p:animEffect>
                                    <p:anim calcmode="lin" valueType="num">
                                      <p:cBhvr>
                                        <p:cTn id="40" dur="1000" fill="hold"/>
                                        <p:tgtEl>
                                          <p:spTgt spid="76"/>
                                        </p:tgtEl>
                                        <p:attrNameLst>
                                          <p:attrName>ppt_x</p:attrName>
                                        </p:attrNameLst>
                                      </p:cBhvr>
                                      <p:tavLst>
                                        <p:tav tm="0">
                                          <p:val>
                                            <p:strVal val="#ppt_x"/>
                                          </p:val>
                                        </p:tav>
                                        <p:tav tm="100000">
                                          <p:val>
                                            <p:strVal val="#ppt_x"/>
                                          </p:val>
                                        </p:tav>
                                      </p:tavLst>
                                    </p:anim>
                                    <p:anim calcmode="lin" valueType="num">
                                      <p:cBhvr>
                                        <p:cTn id="41"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50332"/>
            <a:ext cx="4503444" cy="601787"/>
          </a:xfrm>
        </p:spPr>
        <p:txBody>
          <a:bodyPr>
            <a:normAutofit/>
          </a:bodyPr>
          <a:lstStyle/>
          <a:p>
            <a:pPr algn="ctr"/>
            <a:r>
              <a:rPr lang="en-US" altLang="en-US" b="1" i="1" dirty="0">
                <a:solidFill>
                  <a:srgbClr val="0000FF"/>
                </a:solidFill>
                <a:latin typeface="Times New Roman" panose="02020603050405020304" pitchFamily="18" charset="0"/>
                <a:cs typeface="Times New Roman" panose="02020603050405020304" pitchFamily="18" charset="0"/>
              </a:rPr>
              <a:t>First and Follow</a:t>
            </a:r>
            <a:endParaRPr lang="en-GB" b="1"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908720"/>
            <a:ext cx="9144000" cy="4968552"/>
          </a:xfrm>
        </p:spPr>
        <p:txBody>
          <a:bodyPr>
            <a:normAutofit/>
          </a:bodyPr>
          <a:lstStyle/>
          <a:p>
            <a:pPr>
              <a:buFont typeface="Wingdings" panose="05000000000000000000" pitchFamily="2" charset="2"/>
              <a:buChar char="ü"/>
            </a:pPr>
            <a:r>
              <a:rPr lang="en-GB" sz="2200" dirty="0" smtClean="0">
                <a:latin typeface="Times New Roman" panose="02020603050405020304" pitchFamily="18" charset="0"/>
                <a:cs typeface="Times New Roman" panose="02020603050405020304" pitchFamily="18" charset="0"/>
              </a:rPr>
              <a:t>They are used in the</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construction of both top-down and </a:t>
            </a:r>
            <a:r>
              <a:rPr lang="en-US" sz="2200" dirty="0" smtClean="0">
                <a:latin typeface="Times New Roman" panose="02020603050405020304" pitchFamily="18" charset="0"/>
                <a:cs typeface="Times New Roman" panose="02020603050405020304" pitchFamily="18" charset="0"/>
              </a:rPr>
              <a:t>bottom-up parsers.</a:t>
            </a: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They allow </a:t>
            </a:r>
            <a:r>
              <a:rPr lang="en-US" sz="2200" dirty="0">
                <a:latin typeface="Times New Roman" panose="02020603050405020304" pitchFamily="18" charset="0"/>
                <a:cs typeface="Times New Roman" panose="02020603050405020304" pitchFamily="18" charset="0"/>
              </a:rPr>
              <a:t>us to choose which production to </a:t>
            </a:r>
            <a:r>
              <a:rPr lang="en-US" sz="2200" dirty="0" smtClean="0">
                <a:latin typeface="Times New Roman" panose="02020603050405020304" pitchFamily="18" charset="0"/>
                <a:cs typeface="Times New Roman" panose="02020603050405020304" pitchFamily="18" charset="0"/>
              </a:rPr>
              <a:t>apply during top-down parsing.</a:t>
            </a: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Sets of </a:t>
            </a:r>
            <a:r>
              <a:rPr lang="en-US" sz="2200" dirty="0">
                <a:latin typeface="Times New Roman" panose="02020603050405020304" pitchFamily="18" charset="0"/>
                <a:cs typeface="Times New Roman" panose="02020603050405020304" pitchFamily="18" charset="0"/>
              </a:rPr>
              <a:t>tokens produced by FOLLOW can be used as synchronizing </a:t>
            </a:r>
            <a:r>
              <a:rPr lang="en-US" sz="2200" dirty="0" smtClean="0">
                <a:latin typeface="Times New Roman" panose="02020603050405020304" pitchFamily="18" charset="0"/>
                <a:cs typeface="Times New Roman" panose="02020603050405020304" pitchFamily="18" charset="0"/>
              </a:rPr>
              <a:t>tokens during panic mode error recovery.</a:t>
            </a:r>
          </a:p>
          <a:p>
            <a:pPr>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They allow </a:t>
            </a:r>
            <a:r>
              <a:rPr lang="en-US" sz="2200" dirty="0">
                <a:latin typeface="Times New Roman" panose="02020603050405020304" pitchFamily="18" charset="0"/>
                <a:cs typeface="Times New Roman" panose="02020603050405020304" pitchFamily="18" charset="0"/>
              </a:rPr>
              <a:t>us to fill in the entries of a predictive parsing </a:t>
            </a:r>
            <a:r>
              <a:rPr lang="en-US" sz="2200" dirty="0" smtClean="0">
                <a:latin typeface="Times New Roman" panose="02020603050405020304" pitchFamily="18" charset="0"/>
                <a:cs typeface="Times New Roman" panose="02020603050405020304" pitchFamily="18" charset="0"/>
              </a:rPr>
              <a:t>table.</a:t>
            </a:r>
          </a:p>
          <a:p>
            <a:pPr>
              <a:buFont typeface="Wingdings" panose="05000000000000000000" pitchFamily="2" charset="2"/>
              <a:buChar char="ü"/>
            </a:pP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200" dirty="0" smtClean="0">
                <a:solidFill>
                  <a:srgbClr val="0000FF"/>
                </a:solidFill>
                <a:latin typeface="Times New Roman" panose="02020603050405020304" pitchFamily="18" charset="0"/>
                <a:cs typeface="Times New Roman" panose="02020603050405020304" pitchFamily="18" charset="0"/>
              </a:rPr>
              <a:t>FIRST</a:t>
            </a:r>
            <a:r>
              <a:rPr lang="en-US" sz="2200" dirty="0" smtClean="0">
                <a:latin typeface="Times New Roman" panose="02020603050405020304" pitchFamily="18" charset="0"/>
                <a:cs typeface="Times New Roman" panose="02020603050405020304" pitchFamily="18" charset="0"/>
              </a:rPr>
              <a:t> (X) </a:t>
            </a:r>
            <a:r>
              <a:rPr lang="en-US" sz="2200" dirty="0">
                <a:latin typeface="Times New Roman" panose="02020603050405020304" pitchFamily="18" charset="0"/>
                <a:cs typeface="Times New Roman" panose="02020603050405020304" pitchFamily="18" charset="0"/>
              </a:rPr>
              <a:t>is the set of terminals that appear as </a:t>
            </a:r>
            <a:r>
              <a:rPr lang="en-US" sz="2200" dirty="0" smtClean="0">
                <a:latin typeface="Times New Roman" panose="02020603050405020304" pitchFamily="18" charset="0"/>
                <a:cs typeface="Times New Roman" panose="02020603050405020304" pitchFamily="18" charset="0"/>
              </a:rPr>
              <a:t>the first </a:t>
            </a:r>
            <a:r>
              <a:rPr lang="en-US" sz="2200" dirty="0">
                <a:latin typeface="Times New Roman" panose="02020603050405020304" pitchFamily="18" charset="0"/>
                <a:cs typeface="Times New Roman" panose="02020603050405020304" pitchFamily="18" charset="0"/>
              </a:rPr>
              <a:t>symbols of one or more strings generated from </a:t>
            </a:r>
            <a:r>
              <a:rPr lang="en-US" sz="2200" dirty="0" smtClean="0">
                <a:latin typeface="Times New Roman" panose="02020603050405020304" pitchFamily="18" charset="0"/>
                <a:cs typeface="Times New Roman" panose="02020603050405020304" pitchFamily="18" charset="0"/>
                <a:sym typeface="Symbol" charset="2"/>
              </a:rPr>
              <a:t>a grammar symbol. It is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set of terminals that begin </a:t>
            </a:r>
            <a:r>
              <a:rPr lang="en-US" sz="2200" dirty="0" smtClean="0">
                <a:latin typeface="Times New Roman" panose="02020603050405020304" pitchFamily="18" charset="0"/>
                <a:cs typeface="Times New Roman" panose="02020603050405020304" pitchFamily="18" charset="0"/>
              </a:rPr>
              <a:t>all strings </a:t>
            </a:r>
            <a:r>
              <a:rPr lang="en-US" sz="2200" dirty="0">
                <a:latin typeface="Times New Roman" panose="02020603050405020304" pitchFamily="18" charset="0"/>
                <a:cs typeface="Times New Roman" panose="02020603050405020304" pitchFamily="18" charset="0"/>
              </a:rPr>
              <a:t>derived from </a:t>
            </a:r>
            <a:r>
              <a:rPr lang="en-US" sz="2200" dirty="0" smtClean="0">
                <a:latin typeface="Times New Roman" panose="02020603050405020304" pitchFamily="18" charset="0"/>
                <a:cs typeface="Times New Roman" panose="02020603050405020304" pitchFamily="18" charset="0"/>
                <a:sym typeface="Symbol" charset="2"/>
              </a:rPr>
              <a:t>X.</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sym typeface="Symbol" charset="2"/>
            </a:endParaRPr>
          </a:p>
          <a:p>
            <a:pPr>
              <a:buFont typeface="Wingdings" panose="05000000000000000000" pitchFamily="2" charset="2"/>
              <a:buChar char="ü"/>
            </a:pPr>
            <a:r>
              <a:rPr lang="en-US" sz="2200" dirty="0" smtClean="0">
                <a:solidFill>
                  <a:srgbClr val="0000FF"/>
                </a:solidFill>
                <a:latin typeface="Times New Roman" panose="02020603050405020304" pitchFamily="18" charset="0"/>
                <a:cs typeface="Times New Roman" panose="02020603050405020304" pitchFamily="18" charset="0"/>
              </a:rPr>
              <a:t>FOLLOW</a:t>
            </a:r>
            <a:r>
              <a:rPr lang="en-US" sz="2200" dirty="0" smtClean="0">
                <a:latin typeface="Times New Roman" panose="02020603050405020304" pitchFamily="18" charset="0"/>
                <a:cs typeface="Times New Roman" panose="02020603050405020304" pitchFamily="18" charset="0"/>
              </a:rPr>
              <a:t> (A), for </a:t>
            </a:r>
            <a:r>
              <a:rPr lang="en-US" sz="2200" dirty="0">
                <a:latin typeface="Times New Roman" panose="02020603050405020304" pitchFamily="18" charset="0"/>
                <a:cs typeface="Times New Roman" panose="02020603050405020304" pitchFamily="18" charset="0"/>
              </a:rPr>
              <a:t>any nonterminal A, is set of </a:t>
            </a:r>
            <a:r>
              <a:rPr lang="en-US" sz="2200" dirty="0" smtClean="0">
                <a:latin typeface="Times New Roman" panose="02020603050405020304" pitchFamily="18" charset="0"/>
                <a:cs typeface="Times New Roman" panose="02020603050405020304" pitchFamily="18" charset="0"/>
              </a:rPr>
              <a:t>terminals </a:t>
            </a:r>
            <a:r>
              <a:rPr lang="en-US" sz="2200" dirty="0">
                <a:latin typeface="Times New Roman" panose="02020603050405020304" pitchFamily="18" charset="0"/>
                <a:cs typeface="Times New Roman" panose="02020603050405020304" pitchFamily="18" charset="0"/>
              </a:rPr>
              <a:t>that can appear immediately after A in some sentential </a:t>
            </a:r>
            <a:r>
              <a:rPr lang="en-US" sz="2200" dirty="0" smtClean="0">
                <a:latin typeface="Times New Roman" panose="02020603050405020304" pitchFamily="18" charset="0"/>
                <a:cs typeface="Times New Roman" panose="02020603050405020304" pitchFamily="18" charset="0"/>
              </a:rPr>
              <a:t>form.</a:t>
            </a:r>
            <a:endParaRPr lang="en-US"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20</a:t>
            </a:fld>
            <a:endParaRPr lang="en-GB" sz="1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398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4893176" cy="346949"/>
          </a:xfrm>
        </p:spPr>
        <p:txBody>
          <a:bodyPr>
            <a:normAutofit fontScale="90000"/>
          </a:bodyPr>
          <a:lstStyle/>
          <a:p>
            <a:pPr algn="ctr"/>
            <a:r>
              <a:rPr lang="en-US" altLang="en-US" sz="2600" b="1" i="1" dirty="0">
                <a:solidFill>
                  <a:srgbClr val="0000FF"/>
                </a:solidFill>
                <a:latin typeface="Times New Roman" panose="02020603050405020304" pitchFamily="18" charset="0"/>
                <a:cs typeface="Times New Roman" panose="02020603050405020304" pitchFamily="18" charset="0"/>
              </a:rPr>
              <a:t>Computing</a:t>
            </a:r>
            <a:r>
              <a:rPr lang="en-US" altLang="en-US" sz="2800" b="1" i="1" dirty="0">
                <a:solidFill>
                  <a:srgbClr val="0000FF"/>
                </a:solidFill>
                <a:latin typeface="Times New Roman" panose="02020603050405020304" pitchFamily="18" charset="0"/>
                <a:cs typeface="Times New Roman" panose="02020603050405020304" pitchFamily="18" charset="0"/>
              </a:rPr>
              <a:t> First</a:t>
            </a:r>
            <a:endParaRPr lang="en-GB" sz="2800" b="1"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30" y="410419"/>
            <a:ext cx="9144000" cy="3640148"/>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To compute </a:t>
            </a:r>
            <a:r>
              <a:rPr lang="en-US" sz="2400" i="1" dirty="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(X) for all grammar symbols X, apply the following </a:t>
            </a:r>
            <a:r>
              <a:rPr lang="en-US" sz="2400" dirty="0" smtClean="0">
                <a:latin typeface="Times New Roman" panose="02020603050405020304" pitchFamily="18" charset="0"/>
                <a:cs typeface="Times New Roman" panose="02020603050405020304" pitchFamily="18" charset="0"/>
              </a:rPr>
              <a:t>rules until </a:t>
            </a:r>
            <a:r>
              <a:rPr lang="en-US" sz="2400" dirty="0">
                <a:latin typeface="Times New Roman" panose="02020603050405020304" pitchFamily="18" charset="0"/>
                <a:cs typeface="Times New Roman" panose="02020603050405020304" pitchFamily="18" charset="0"/>
              </a:rPr>
              <a:t>no more terminals or ɛ can be added to any </a:t>
            </a:r>
            <a:r>
              <a:rPr lang="en-US" sz="2400" i="1" dirty="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set.</a:t>
            </a:r>
          </a:p>
          <a:p>
            <a:pPr marL="228600" indent="-228600">
              <a:buAutoNum type="arabicPeriod"/>
            </a:pP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X is a </a:t>
            </a:r>
            <a:r>
              <a:rPr lang="en-US" sz="2200" dirty="0" smtClean="0">
                <a:latin typeface="Times New Roman" panose="02020603050405020304" pitchFamily="18" charset="0"/>
                <a:cs typeface="Times New Roman" panose="02020603050405020304" pitchFamily="18" charset="0"/>
              </a:rPr>
              <a:t>terminal, </a:t>
            </a:r>
            <a:r>
              <a:rPr lang="en-US" sz="2200" dirty="0">
                <a:latin typeface="Times New Roman" panose="02020603050405020304" pitchFamily="18" charset="0"/>
                <a:cs typeface="Times New Roman" panose="02020603050405020304" pitchFamily="18" charset="0"/>
              </a:rPr>
              <a:t>then FIRST(X) is X </a:t>
            </a:r>
            <a:r>
              <a:rPr lang="en-US" sz="2200" dirty="0" smtClean="0">
                <a:latin typeface="Times New Roman" panose="02020603050405020304" pitchFamily="18" charset="0"/>
                <a:cs typeface="Times New Roman" panose="02020603050405020304" pitchFamily="18" charset="0"/>
              </a:rPr>
              <a:t>itself. Example</a:t>
            </a:r>
            <a:r>
              <a:rPr lang="en-US" sz="2200" dirty="0">
                <a:latin typeface="Times New Roman" panose="02020603050405020304" pitchFamily="18" charset="0"/>
                <a:cs typeface="Times New Roman" panose="02020603050405020304" pitchFamily="18" charset="0"/>
              </a:rPr>
              <a:t>: First(id)={id</a:t>
            </a:r>
            <a:r>
              <a:rPr lang="en-US" sz="2200" dirty="0" smtClean="0">
                <a:latin typeface="Times New Roman" panose="02020603050405020304" pitchFamily="18" charset="0"/>
                <a:cs typeface="Times New Roman" panose="02020603050405020304" pitchFamily="18" charset="0"/>
              </a:rPr>
              <a:t>}.</a:t>
            </a:r>
          </a:p>
          <a:p>
            <a:pPr marL="228600" indent="-228600">
              <a:buAutoNum type="arabicPeriod"/>
            </a:pPr>
            <a:r>
              <a:rPr lang="en-US" sz="2400" dirty="0">
                <a:latin typeface="Times New Roman" panose="02020603050405020304" pitchFamily="18" charset="0"/>
                <a:cs typeface="Times New Roman" panose="02020603050405020304" pitchFamily="18" charset="0"/>
              </a:rPr>
              <a:t>If X is a non-terminal and X </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Y</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Y</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 . </a:t>
            </a:r>
            <a:r>
              <a:rPr lang="en-US" sz="24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is a production for </a:t>
            </a:r>
            <a:r>
              <a:rPr lang="en-US" sz="2400" dirty="0" smtClean="0">
                <a:latin typeface="Times New Roman" panose="02020603050405020304" pitchFamily="18" charset="0"/>
                <a:cs typeface="Times New Roman" panose="02020603050405020304" pitchFamily="18" charset="0"/>
              </a:rPr>
              <a:t>some   </a:t>
            </a:r>
            <a:r>
              <a:rPr lang="en-US" sz="2400" dirty="0">
                <a:latin typeface="Times New Roman" panose="02020603050405020304" pitchFamily="18" charset="0"/>
                <a:cs typeface="Times New Roman" panose="02020603050405020304" pitchFamily="18" charset="0"/>
              </a:rPr>
              <a:t>k ≥ 1</a:t>
            </a:r>
            <a:r>
              <a:rPr lang="en-US" sz="2400" dirty="0" smtClean="0">
                <a:latin typeface="Times New Roman" panose="02020603050405020304" pitchFamily="18" charset="0"/>
                <a:cs typeface="Times New Roman" panose="02020603050405020304" pitchFamily="18" charset="0"/>
              </a:rPr>
              <a:t>, add all </a:t>
            </a:r>
            <a:r>
              <a:rPr lang="en-US" sz="2400" dirty="0">
                <a:latin typeface="Times New Roman" panose="02020603050405020304" pitchFamily="18" charset="0"/>
                <a:cs typeface="Times New Roman" panose="02020603050405020304" pitchFamily="18" charset="0"/>
              </a:rPr>
              <a:t>non- ɛ symbols of </a:t>
            </a:r>
            <a:r>
              <a:rPr lang="en-US" sz="2400" i="1" dirty="0" smtClean="0">
                <a:latin typeface="Times New Roman" panose="02020603050405020304" pitchFamily="18" charset="0"/>
                <a:cs typeface="Times New Roman" panose="02020603050405020304" pitchFamily="18" charset="0"/>
              </a:rPr>
              <a:t>FIRST</a:t>
            </a:r>
            <a:r>
              <a:rPr lang="en-US" sz="2400" dirty="0" smtClean="0">
                <a:latin typeface="Times New Roman" panose="02020603050405020304" pitchFamily="18" charset="0"/>
                <a:cs typeface="Times New Roman" panose="02020603050405020304" pitchFamily="18" charset="0"/>
              </a:rPr>
              <a:t>(Y</a:t>
            </a:r>
            <a:r>
              <a:rPr lang="en-US" sz="2400" baseline="-25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in FIRST (X).</a:t>
            </a:r>
            <a:endParaRPr lang="en-GB" sz="2400" dirty="0">
              <a:latin typeface="Times New Roman" panose="02020603050405020304" pitchFamily="18" charset="0"/>
              <a:cs typeface="Times New Roman" panose="02020603050405020304" pitchFamily="18" charset="0"/>
            </a:endParaRPr>
          </a:p>
          <a:p>
            <a:pPr marL="228600" indent="-228600">
              <a:buFont typeface="Arial" panose="020B0604020202020204" pitchFamily="34" charset="0"/>
              <a:buAutoNum type="arabicPeriod"/>
            </a:pPr>
            <a:r>
              <a:rPr lang="en-US" sz="2000" dirty="0">
                <a:latin typeface="Times New Roman" panose="02020603050405020304" pitchFamily="18" charset="0"/>
                <a:cs typeface="Times New Roman" panose="02020603050405020304" pitchFamily="18" charset="0"/>
              </a:rPr>
              <a:t>If X is a non-terminal and X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 .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is a production for some k ≥ 1, add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non-ɛ symbols of </a:t>
            </a:r>
            <a:r>
              <a:rPr lang="en-US" sz="2000" i="1" dirty="0" smtClean="0">
                <a:latin typeface="Times New Roman" panose="02020603050405020304" pitchFamily="18" charset="0"/>
                <a:cs typeface="Times New Roman" panose="02020603050405020304" pitchFamily="18" charset="0"/>
              </a:rPr>
              <a:t>FIRST</a:t>
            </a:r>
            <a:r>
              <a:rPr lang="en-US" sz="2000" dirty="0" smtClean="0">
                <a:latin typeface="Times New Roman" panose="02020603050405020304" pitchFamily="18" charset="0"/>
                <a:cs typeface="Times New Roman" panose="02020603050405020304" pitchFamily="18" charset="0"/>
              </a:rPr>
              <a:t>(Y</a:t>
            </a:r>
            <a:r>
              <a:rPr lang="en-US" sz="2000" baseline="-25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if ɛ is in </a:t>
            </a:r>
            <a:r>
              <a:rPr lang="en-US" sz="2000" i="1" dirty="0" smtClean="0">
                <a:latin typeface="Times New Roman" panose="02020603050405020304" pitchFamily="18" charset="0"/>
                <a:cs typeface="Times New Roman" panose="02020603050405020304" pitchFamily="18" charset="0"/>
              </a:rPr>
              <a:t>FIRST</a:t>
            </a:r>
            <a:r>
              <a:rPr lang="en-US" sz="2000" dirty="0" smtClean="0">
                <a:latin typeface="Times New Roman" panose="02020603050405020304" pitchFamily="18" charset="0"/>
                <a:cs typeface="Times New Roman" panose="02020603050405020304" pitchFamily="18" charset="0"/>
              </a:rPr>
              <a:t>(Y</a:t>
            </a:r>
            <a:r>
              <a:rPr lang="en-US" sz="2000" baseline="-25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the non-ɛ symbols of </a:t>
            </a:r>
            <a:r>
              <a:rPr lang="en-US" sz="2000" i="1" dirty="0" smtClean="0">
                <a:latin typeface="Times New Roman" panose="02020603050405020304" pitchFamily="18" charset="0"/>
                <a:cs typeface="Times New Roman" panose="02020603050405020304" pitchFamily="18" charset="0"/>
              </a:rPr>
              <a:t>FIRST</a:t>
            </a:r>
            <a:r>
              <a:rPr lang="en-US" sz="2000" dirty="0" smtClean="0">
                <a:latin typeface="Times New Roman" panose="02020603050405020304" pitchFamily="18" charset="0"/>
                <a:cs typeface="Times New Roman" panose="02020603050405020304" pitchFamily="18" charset="0"/>
              </a:rPr>
              <a:t>(Y</a:t>
            </a:r>
            <a:r>
              <a:rPr lang="en-US" sz="2000" baseline="-25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if ɛ is in </a:t>
            </a:r>
            <a:r>
              <a:rPr lang="en-US" sz="2000" i="1" dirty="0" smtClean="0">
                <a:latin typeface="Times New Roman" panose="02020603050405020304" pitchFamily="18" charset="0"/>
                <a:cs typeface="Times New Roman" panose="02020603050405020304" pitchFamily="18" charset="0"/>
              </a:rPr>
              <a:t>FIRST</a:t>
            </a:r>
            <a:r>
              <a:rPr lang="en-US" sz="2000" dirty="0" smtClean="0">
                <a:latin typeface="Times New Roman" panose="02020603050405020304" pitchFamily="18" charset="0"/>
                <a:cs typeface="Times New Roman" panose="02020603050405020304" pitchFamily="18" charset="0"/>
              </a:rPr>
              <a:t>(Y</a:t>
            </a:r>
            <a:r>
              <a:rPr lang="en-US" sz="2000" baseline="-25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and </a:t>
            </a:r>
            <a:r>
              <a:rPr lang="en-US" sz="2000" i="1" dirty="0" smtClean="0">
                <a:latin typeface="Times New Roman" panose="02020603050405020304" pitchFamily="18" charset="0"/>
                <a:cs typeface="Times New Roman" panose="02020603050405020304" pitchFamily="18" charset="0"/>
              </a:rPr>
              <a:t>FIRST</a:t>
            </a:r>
            <a:r>
              <a:rPr lang="en-US" sz="2000" dirty="0" smtClean="0">
                <a:latin typeface="Times New Roman" panose="02020603050405020304" pitchFamily="18" charset="0"/>
                <a:cs typeface="Times New Roman" panose="02020603050405020304" pitchFamily="18" charset="0"/>
              </a:rPr>
              <a:t>(Y</a:t>
            </a:r>
            <a:r>
              <a:rPr lang="en-US" sz="2000" baseline="-25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and so </a:t>
            </a:r>
            <a:r>
              <a:rPr lang="en-US" sz="2000" dirty="0" smtClean="0">
                <a:latin typeface="Times New Roman" panose="02020603050405020304" pitchFamily="18" charset="0"/>
                <a:cs typeface="Times New Roman" panose="02020603050405020304" pitchFamily="18" charset="0"/>
              </a:rPr>
              <a:t>on in FIRST (X).</a:t>
            </a:r>
          </a:p>
          <a:p>
            <a:pPr marL="228600" indent="-228600">
              <a:buFont typeface="Arial" panose="020B0604020202020204" pitchFamily="34" charset="0"/>
              <a:buAutoNum type="arabicPeriod"/>
            </a:pPr>
            <a:r>
              <a:rPr lang="en-US" sz="2000" dirty="0">
                <a:latin typeface="Times New Roman" panose="02020603050405020304" pitchFamily="18" charset="0"/>
                <a:cs typeface="Times New Roman" panose="02020603050405020304" pitchFamily="18" charset="0"/>
              </a:rPr>
              <a:t>If X is a non-terminal and X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 . </a:t>
            </a:r>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is a production for some k ≥ 1, </a:t>
            </a:r>
            <a:r>
              <a:rPr lang="en-US" sz="2000" dirty="0" smtClean="0">
                <a:latin typeface="Times New Roman" panose="02020603050405020304" pitchFamily="18" charset="0"/>
                <a:cs typeface="Times New Roman" panose="02020603050405020304" pitchFamily="18" charset="0"/>
              </a:rPr>
              <a:t>and if</a:t>
            </a:r>
            <a:r>
              <a:rPr lang="en-US" sz="2000" dirty="0">
                <a:latin typeface="Times New Roman" panose="02020603050405020304" pitchFamily="18" charset="0"/>
                <a:cs typeface="Times New Roman" panose="02020603050405020304" pitchFamily="18" charset="0"/>
              </a:rPr>
              <a:t>, for all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ɛ is in </a:t>
            </a:r>
            <a:r>
              <a:rPr lang="en-US" sz="2000" i="1" dirty="0" smtClean="0">
                <a:latin typeface="Times New Roman" panose="02020603050405020304" pitchFamily="18" charset="0"/>
                <a:cs typeface="Times New Roman" panose="02020603050405020304" pitchFamily="18" charset="0"/>
              </a:rPr>
              <a:t>FIRST</a:t>
            </a:r>
            <a:r>
              <a:rPr lang="en-US" sz="2000" dirty="0" smtClean="0">
                <a:latin typeface="Times New Roman" panose="02020603050405020304" pitchFamily="18" charset="0"/>
                <a:cs typeface="Times New Roman" panose="02020603050405020304" pitchFamily="18" charset="0"/>
              </a:rPr>
              <a:t>(Y</a:t>
            </a:r>
            <a:r>
              <a:rPr lang="en-US" sz="2000" baseline="-250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then </a:t>
            </a:r>
            <a:r>
              <a:rPr lang="en-US" sz="2000" dirty="0">
                <a:latin typeface="Times New Roman" panose="02020603050405020304" pitchFamily="18" charset="0"/>
                <a:cs typeface="Times New Roman" panose="02020603050405020304" pitchFamily="18" charset="0"/>
              </a:rPr>
              <a:t>add ɛ </a:t>
            </a:r>
            <a:r>
              <a:rPr lang="en-US" sz="2000" dirty="0" smtClean="0">
                <a:latin typeface="Times New Roman" panose="02020603050405020304" pitchFamily="18" charset="0"/>
                <a:cs typeface="Times New Roman" panose="02020603050405020304" pitchFamily="18" charset="0"/>
              </a:rPr>
              <a:t>in FIRST (X)</a:t>
            </a:r>
          </a:p>
          <a:p>
            <a:pPr marL="228600" indent="-228600">
              <a:buFont typeface="Arial" panose="020B0604020202020204" pitchFamily="34" charset="0"/>
              <a:buAutoNum type="arabicPeriod"/>
            </a:pPr>
            <a:r>
              <a:rPr lang="en-US" sz="2000" dirty="0">
                <a:latin typeface="Times New Roman" panose="02020603050405020304" pitchFamily="18" charset="0"/>
                <a:cs typeface="Times New Roman" panose="02020603050405020304" pitchFamily="18" charset="0"/>
              </a:rPr>
              <a:t>If there is a production </a:t>
            </a:r>
            <a:r>
              <a:rPr lang="en-US" sz="2000" dirty="0" smtClean="0">
                <a:latin typeface="Times New Roman" panose="02020603050405020304" pitchFamily="18" charset="0"/>
                <a:cs typeface="Times New Roman" panose="02020603050405020304" pitchFamily="18" charset="0"/>
              </a:rPr>
              <a:t>X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latin typeface="Times New Roman" panose="02020603050405020304" pitchFamily="18" charset="0"/>
                <a:cs typeface="Times New Roman" panose="02020603050405020304" pitchFamily="18" charset="0"/>
              </a:rPr>
              <a:t>Y </a:t>
            </a:r>
            <a:r>
              <a:rPr lang="en-US" sz="2000" dirty="0">
                <a:latin typeface="Times New Roman" panose="02020603050405020304" pitchFamily="18" charset="0"/>
                <a:cs typeface="Times New Roman" panose="02020603050405020304" pitchFamily="18" charset="0"/>
              </a:rPr>
              <a:t>then FIRST(X)=FIRST(Y).</a:t>
            </a:r>
            <a:endParaRPr lang="en-US" sz="2000" dirty="0" smtClean="0">
              <a:latin typeface="Times New Roman" panose="02020603050405020304" pitchFamily="18" charset="0"/>
              <a:cs typeface="Times New Roman" panose="02020603050405020304" pitchFamily="18" charset="0"/>
            </a:endParaRPr>
          </a:p>
          <a:p>
            <a:pPr marL="228600" indent="-228600">
              <a:buFont typeface="Arial" panose="020B0604020202020204" pitchFamily="34" charset="0"/>
              <a:buAutoNum type="arabicPeriod"/>
            </a:pPr>
            <a:r>
              <a:rPr lang="en-US" sz="2000" dirty="0">
                <a:latin typeface="Times New Roman" panose="02020603050405020304" pitchFamily="18" charset="0"/>
                <a:cs typeface="Times New Roman" panose="02020603050405020304" pitchFamily="18" charset="0"/>
              </a:rPr>
              <a:t>If </a:t>
            </a:r>
            <a:r>
              <a:rPr lang="en-US" sz="2000" dirty="0" smtClean="0">
                <a:latin typeface="Times New Roman" panose="02020603050405020304" pitchFamily="18" charset="0"/>
                <a:cs typeface="Times New Roman" panose="02020603050405020304" pitchFamily="18" charset="0"/>
              </a:rPr>
              <a:t>X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latin typeface="Times New Roman" panose="02020603050405020304" pitchFamily="18" charset="0"/>
                <a:ea typeface="MS Mincho" pitchFamily="49" charset="-128"/>
                <a:cs typeface="Times New Roman" panose="02020603050405020304" pitchFamily="18" charset="0"/>
              </a:rPr>
              <a:t> </a:t>
            </a:r>
            <a:r>
              <a:rPr lang="en-US" sz="2000" dirty="0">
                <a:latin typeface="Times New Roman" panose="02020603050405020304" pitchFamily="18" charset="0"/>
                <a:ea typeface="MS Mincho" pitchFamily="49" charset="-128"/>
                <a:cs typeface="Times New Roman" panose="02020603050405020304" pitchFamily="18" charset="0"/>
              </a:rPr>
              <a:t>ɛ </a:t>
            </a:r>
            <a:r>
              <a:rPr lang="en-US" sz="2000" dirty="0">
                <a:latin typeface="Times New Roman" panose="02020603050405020304" pitchFamily="18" charset="0"/>
                <a:cs typeface="Times New Roman" panose="02020603050405020304" pitchFamily="18" charset="0"/>
              </a:rPr>
              <a:t>is a production then add </a:t>
            </a:r>
            <a:r>
              <a:rPr lang="en-US" sz="2000" dirty="0">
                <a:latin typeface="Times New Roman" panose="02020603050405020304" pitchFamily="18" charset="0"/>
                <a:ea typeface="MS Mincho" pitchFamily="49" charset="-128"/>
                <a:cs typeface="Times New Roman" panose="02020603050405020304" pitchFamily="18" charset="0"/>
              </a:rPr>
              <a:t>ɛ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FIRST(X)</a:t>
            </a:r>
          </a:p>
          <a:p>
            <a:pPr marL="228600" indent="-228600">
              <a:buFont typeface="Arial" panose="020B0604020202020204" pitchFamily="34" charset="0"/>
              <a:buAutoNum type="arabicPeriod"/>
            </a:pPr>
            <a:endParaRPr lang="en-US" sz="2000" dirty="0">
              <a:latin typeface="Times New Roman" panose="02020603050405020304" pitchFamily="18" charset="0"/>
              <a:cs typeface="Times New Roman" panose="02020603050405020304" pitchFamily="18" charset="0"/>
            </a:endParaRPr>
          </a:p>
          <a:p>
            <a:pPr marL="228600" indent="-228600">
              <a:buFont typeface="Arial" panose="020B0604020202020204" pitchFamily="34" charset="0"/>
              <a:buAutoNum type="arabicPeriod"/>
            </a:pPr>
            <a:endParaRPr lang="en-US" sz="2000" dirty="0">
              <a:latin typeface="Times New Roman" panose="02020603050405020304" pitchFamily="18" charset="0"/>
              <a:cs typeface="Times New Roman" panose="02020603050405020304" pitchFamily="18" charset="0"/>
            </a:endParaRPr>
          </a:p>
          <a:p>
            <a:pPr marL="228600" indent="-228600">
              <a:buFont typeface="Arial" panose="020B0604020202020204" pitchFamily="34" charset="0"/>
              <a:buAutoNum type="arabicPeriod"/>
            </a:pPr>
            <a:endParaRPr lang="en-GB" sz="2000" dirty="0">
              <a:latin typeface="Times New Roman" panose="02020603050405020304" pitchFamily="18" charset="0"/>
              <a:cs typeface="Times New Roman" panose="02020603050405020304" pitchFamily="18" charset="0"/>
            </a:endParaRPr>
          </a:p>
          <a:p>
            <a:pPr marL="228600" indent="-228600">
              <a:buAutoNum type="arabicPeriod"/>
            </a:pPr>
            <a:endParaRPr lang="en-GB"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2286000" y="3105835"/>
            <a:ext cx="4572000" cy="646331"/>
          </a:xfrm>
          <a:prstGeom prst="rect">
            <a:avLst/>
          </a:prstGeom>
        </p:spPr>
        <p:txBody>
          <a:bodyPr wrap="square">
            <a:spAutoFit/>
          </a:bodyPr>
          <a:lstStyle/>
          <a:p>
            <a:endParaRPr lang="en-GB" dirty="0" smtClean="0"/>
          </a:p>
          <a:p>
            <a:endParaRPr lang="en-GB" dirty="0" smtClean="0"/>
          </a:p>
        </p:txBody>
      </p:sp>
      <p:sp>
        <p:nvSpPr>
          <p:cNvPr id="5" name="Rectangle 4"/>
          <p:cNvSpPr/>
          <p:nvPr/>
        </p:nvSpPr>
        <p:spPr>
          <a:xfrm>
            <a:off x="2286000" y="3105835"/>
            <a:ext cx="4572000" cy="646331"/>
          </a:xfrm>
          <a:prstGeom prst="rect">
            <a:avLst/>
          </a:prstGeom>
        </p:spPr>
        <p:txBody>
          <a:bodyPr>
            <a:spAutoFit/>
          </a:bodyPr>
          <a:lstStyle/>
          <a:p>
            <a:endParaRPr lang="en-GB" dirty="0" smtClean="0"/>
          </a:p>
          <a:p>
            <a:endParaRPr lang="en-GB" dirty="0" smtClean="0"/>
          </a:p>
        </p:txBody>
      </p:sp>
      <p:sp>
        <p:nvSpPr>
          <p:cNvPr id="6" name="Rectangle 5"/>
          <p:cNvSpPr/>
          <p:nvPr/>
        </p:nvSpPr>
        <p:spPr>
          <a:xfrm>
            <a:off x="2286000" y="3105835"/>
            <a:ext cx="4572000" cy="646331"/>
          </a:xfrm>
          <a:prstGeom prst="rect">
            <a:avLst/>
          </a:prstGeom>
        </p:spPr>
        <p:txBody>
          <a:bodyPr>
            <a:spAutoFit/>
          </a:bodyPr>
          <a:lstStyle/>
          <a:p>
            <a:endParaRPr lang="en-GB" dirty="0" smtClean="0"/>
          </a:p>
          <a:p>
            <a:endParaRPr lang="en-GB" dirty="0" smtClean="0"/>
          </a:p>
        </p:txBody>
      </p:sp>
      <p:sp>
        <p:nvSpPr>
          <p:cNvPr id="7" name="Slide Number Placeholder 6"/>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21</a:t>
            </a:fld>
            <a:endParaRPr lang="en-GB" sz="1400" b="1">
              <a:solidFill>
                <a:schemeClr val="tx1"/>
              </a:solidFill>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1540788" y="4172821"/>
            <a:ext cx="4893176" cy="346949"/>
          </a:xfrm>
          <a:prstGeom prst="rect">
            <a:avLst/>
          </a:prstGeom>
        </p:spPr>
        <p:txBody>
          <a:bodyPr vert="horz" lIns="91440" tIns="45720" rIns="91440" bIns="45720" rtlCol="0" anchor="ctr">
            <a:normAutofit fontScale="8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altLang="en-US" sz="2800" b="1" i="1" dirty="0" smtClean="0">
                <a:solidFill>
                  <a:srgbClr val="0000FF"/>
                </a:solidFill>
                <a:latin typeface="Times New Roman" panose="02020603050405020304" pitchFamily="18" charset="0"/>
                <a:cs typeface="Times New Roman" panose="02020603050405020304" pitchFamily="18" charset="0"/>
              </a:rPr>
              <a:t>Computing Follow</a:t>
            </a:r>
            <a:endParaRPr lang="en-GB" sz="2800" b="1" i="1" dirty="0">
              <a:solidFill>
                <a:srgbClr val="0000FF"/>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21283" y="4519770"/>
            <a:ext cx="8922717" cy="2246769"/>
          </a:xfrm>
          <a:prstGeom prst="rect">
            <a:avLst/>
          </a:prstGeom>
          <a:noFill/>
        </p:spPr>
        <p:txBody>
          <a:bodyPr wrap="square" rtlCol="0">
            <a:spAutoFit/>
          </a:bodyPr>
          <a:lstStyle/>
          <a:p>
            <a:pPr>
              <a:defRPr/>
            </a:pPr>
            <a:r>
              <a:rPr lang="en-US" sz="2000" dirty="0">
                <a:latin typeface="Times New Roman" panose="02020603050405020304" pitchFamily="18" charset="0"/>
                <a:cs typeface="Times New Roman" panose="02020603050405020304" pitchFamily="18" charset="0"/>
              </a:rPr>
              <a:t>To compute </a:t>
            </a:r>
            <a:r>
              <a:rPr lang="en-US" sz="2000" i="1" dirty="0" smtClean="0">
                <a:latin typeface="Times New Roman" panose="02020603050405020304" pitchFamily="18" charset="0"/>
                <a:cs typeface="Times New Roman" panose="02020603050405020304" pitchFamily="18" charset="0"/>
              </a:rPr>
              <a:t>FOLLOW</a:t>
            </a:r>
            <a:r>
              <a:rPr lang="en-US" sz="2000" dirty="0" smtClean="0">
                <a:latin typeface="Times New Roman" panose="02020603050405020304" pitchFamily="18" charset="0"/>
                <a:cs typeface="Times New Roman" panose="02020603050405020304" pitchFamily="18" charset="0"/>
              </a:rPr>
              <a:t> (A</a:t>
            </a:r>
            <a:r>
              <a:rPr lang="en-US" sz="2000" dirty="0">
                <a:latin typeface="Times New Roman" panose="02020603050405020304" pitchFamily="18" charset="0"/>
                <a:cs typeface="Times New Roman" panose="02020603050405020304" pitchFamily="18" charset="0"/>
              </a:rPr>
              <a:t>) for all nonterminals A, apply following rules until nothing can be added to any follow set:</a:t>
            </a:r>
          </a:p>
          <a:p>
            <a:pPr marL="342900" lvl="1" indent="-342900">
              <a:buFont typeface="+mj-lt"/>
              <a:buAutoNum type="arabicPeriod"/>
              <a:defRPr/>
            </a:pPr>
            <a:r>
              <a:rPr lang="en-US" sz="2000" dirty="0">
                <a:latin typeface="Times New Roman" panose="02020603050405020304" pitchFamily="18" charset="0"/>
                <a:cs typeface="Times New Roman" panose="02020603050405020304" pitchFamily="18" charset="0"/>
              </a:rPr>
              <a:t>Place $ in </a:t>
            </a:r>
            <a:r>
              <a:rPr lang="en-US" sz="2000" dirty="0" smtClean="0">
                <a:latin typeface="Times New Roman" panose="02020603050405020304" pitchFamily="18" charset="0"/>
                <a:cs typeface="Times New Roman" panose="02020603050405020304" pitchFamily="18" charset="0"/>
              </a:rPr>
              <a:t>FOLLOW(S) </a:t>
            </a:r>
            <a:r>
              <a:rPr lang="en-US" sz="2000" dirty="0">
                <a:latin typeface="Times New Roman" panose="02020603050405020304" pitchFamily="18" charset="0"/>
                <a:cs typeface="Times New Roman" panose="02020603050405020304" pitchFamily="18" charset="0"/>
              </a:rPr>
              <a:t>where S is the start symbol</a:t>
            </a:r>
          </a:p>
          <a:p>
            <a:pPr marL="342900" lvl="1" indent="-342900">
              <a:buFont typeface="+mj-lt"/>
              <a:buAutoNum type="arabicPeriod"/>
              <a:defRPr/>
            </a:pPr>
            <a:r>
              <a:rPr lang="en-US" sz="2000" dirty="0">
                <a:latin typeface="Times New Roman" panose="02020603050405020304" pitchFamily="18" charset="0"/>
                <a:cs typeface="Times New Roman" panose="02020603050405020304" pitchFamily="18" charset="0"/>
              </a:rPr>
              <a:t>If there is a production </a:t>
            </a:r>
            <a:r>
              <a:rPr lang="en-US" sz="2000" dirty="0" smtClean="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latin typeface="Times New Roman" panose="02020603050405020304" pitchFamily="18" charset="0"/>
                <a:cs typeface="Times New Roman" panose="02020603050405020304" pitchFamily="18" charset="0"/>
              </a:rPr>
              <a:t> </a:t>
            </a:r>
            <a:r>
              <a:rPr lang="el-GR" sz="2000" dirty="0" smtClean="0">
                <a:latin typeface="Times New Roman" panose="02020603050405020304" pitchFamily="18" charset="0"/>
                <a:ea typeface="MS Mincho" pitchFamily="49" charset="-128"/>
                <a:cs typeface="Times New Roman" panose="02020603050405020304" pitchFamily="18" charset="0"/>
              </a:rPr>
              <a:t>α</a:t>
            </a:r>
            <a:r>
              <a:rPr lang="en-US" sz="2000" dirty="0" smtClean="0">
                <a:latin typeface="Times New Roman" panose="02020603050405020304" pitchFamily="18" charset="0"/>
                <a:cs typeface="Times New Roman" panose="02020603050405020304" pitchFamily="18" charset="0"/>
              </a:rPr>
              <a:t>B</a:t>
            </a:r>
            <a:r>
              <a:rPr lang="el-GR" sz="2000" dirty="0" smtClean="0">
                <a:latin typeface="Times New Roman" panose="02020603050405020304" pitchFamily="18" charset="0"/>
                <a:ea typeface="MS Mincho" pitchFamily="49" charset="-128"/>
                <a:cs typeface="Times New Roman" panose="02020603050405020304" pitchFamily="18" charset="0"/>
              </a:rPr>
              <a:t>β</a:t>
            </a:r>
            <a:r>
              <a:rPr lang="en-US" sz="2000" dirty="0" smtClean="0">
                <a:latin typeface="Times New Roman" panose="02020603050405020304" pitchFamily="18" charset="0"/>
                <a:ea typeface="MS Mincho" pitchFamily="49" charset="-128"/>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everything in </a:t>
            </a:r>
            <a:r>
              <a:rPr lang="en-US" sz="2000" dirty="0" smtClean="0">
                <a:latin typeface="Times New Roman" panose="02020603050405020304" pitchFamily="18" charset="0"/>
                <a:cs typeface="Times New Roman" panose="02020603050405020304" pitchFamily="18" charset="0"/>
              </a:rPr>
              <a:t>FIRST(</a:t>
            </a:r>
            <a:r>
              <a:rPr lang="el-GR" sz="2000" dirty="0" smtClean="0">
                <a:latin typeface="Times New Roman" panose="02020603050405020304" pitchFamily="18" charset="0"/>
                <a:ea typeface="MS Mincho" pitchFamily="49" charset="-128"/>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except</a:t>
            </a:r>
            <a:r>
              <a:rPr lang="en-US" sz="2000" dirty="0">
                <a:latin typeface="Times New Roman" panose="02020603050405020304" pitchFamily="18" charset="0"/>
                <a:ea typeface="MS Mincho" pitchFamily="49" charset="-128"/>
                <a:cs typeface="Times New Roman" panose="02020603050405020304" pitchFamily="18" charset="0"/>
              </a:rPr>
              <a:t> ɛ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FOLLOW(B).</a:t>
            </a:r>
            <a:endParaRPr lang="en-US" sz="2000" dirty="0">
              <a:latin typeface="Times New Roman" panose="02020603050405020304" pitchFamily="18" charset="0"/>
              <a:cs typeface="Times New Roman" panose="02020603050405020304" pitchFamily="18" charset="0"/>
            </a:endParaRPr>
          </a:p>
          <a:p>
            <a:pPr marL="342900" lvl="1" indent="-342900">
              <a:buFont typeface="+mj-lt"/>
              <a:buAutoNum type="arabicPeriod"/>
              <a:defRPr/>
            </a:pPr>
            <a:r>
              <a:rPr lang="en-US" sz="2000" dirty="0">
                <a:latin typeface="Times New Roman" panose="02020603050405020304" pitchFamily="18" charset="0"/>
                <a:cs typeface="Times New Roman" panose="02020603050405020304" pitchFamily="18" charset="0"/>
              </a:rPr>
              <a:t>If there is a production </a:t>
            </a:r>
            <a:r>
              <a:rPr lang="en-US" sz="2000" dirty="0" smtClean="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smtClean="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or a </a:t>
            </a:r>
            <a:r>
              <a:rPr lang="en-US" sz="2000" dirty="0" smtClean="0">
                <a:latin typeface="Times New Roman" panose="02020603050405020304" pitchFamily="18" charset="0"/>
                <a:cs typeface="Times New Roman" panose="02020603050405020304" pitchFamily="18" charset="0"/>
              </a:rPr>
              <a:t>production A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a:t>
            </a:r>
            <a:r>
              <a:rPr lang="el-GR" sz="2000" dirty="0" smtClean="0">
                <a:latin typeface="Times New Roman" panose="02020603050405020304" pitchFamily="18" charset="0"/>
                <a:ea typeface="MS Mincho" pitchFamily="49" charset="-128"/>
                <a:cs typeface="Times New Roman" panose="02020603050405020304" pitchFamily="18" charset="0"/>
              </a:rPr>
              <a:t>α</a:t>
            </a:r>
            <a:r>
              <a:rPr lang="en-US" sz="2000" dirty="0">
                <a:latin typeface="Times New Roman" panose="02020603050405020304" pitchFamily="18" charset="0"/>
                <a:cs typeface="Times New Roman" panose="02020603050405020304" pitchFamily="18" charset="0"/>
              </a:rPr>
              <a:t>B</a:t>
            </a:r>
            <a:r>
              <a:rPr lang="el-GR" sz="2000" dirty="0" smtClean="0">
                <a:latin typeface="Times New Roman" panose="02020603050405020304" pitchFamily="18" charset="0"/>
                <a:ea typeface="MS Mincho" pitchFamily="49" charset="-128"/>
                <a:cs typeface="Times New Roman" panose="02020603050405020304" pitchFamily="18" charset="0"/>
              </a:rPr>
              <a:t>β</a:t>
            </a:r>
            <a:r>
              <a:rPr lang="en-US" sz="2000" dirty="0" smtClean="0">
                <a:latin typeface="Times New Roman" panose="02020603050405020304" pitchFamily="18" charset="0"/>
                <a:ea typeface="MS Mincho" pitchFamily="49" charset="-128"/>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where FIRST(</a:t>
            </a:r>
            <a:r>
              <a:rPr lang="el-GR" sz="2000" dirty="0" smtClean="0">
                <a:latin typeface="Times New Roman" panose="02020603050405020304" pitchFamily="18" charset="0"/>
                <a:ea typeface="MS Mincho" pitchFamily="49" charset="-128"/>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 contains </a:t>
            </a:r>
            <a:r>
              <a:rPr lang="en-US" sz="2000" dirty="0">
                <a:latin typeface="Times New Roman" panose="02020603050405020304" pitchFamily="18" charset="0"/>
                <a:ea typeface="MS Mincho" pitchFamily="49" charset="-128"/>
                <a:cs typeface="Times New Roman" panose="02020603050405020304" pitchFamily="18" charset="0"/>
              </a:rPr>
              <a:t>ɛ</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then everything in </a:t>
            </a:r>
            <a:r>
              <a:rPr lang="en-US" sz="2000" dirty="0" smtClean="0">
                <a:latin typeface="Times New Roman" panose="02020603050405020304" pitchFamily="18" charset="0"/>
                <a:cs typeface="Times New Roman" panose="02020603050405020304" pitchFamily="18" charset="0"/>
              </a:rPr>
              <a:t>FOLLOW(A) </a:t>
            </a:r>
            <a:r>
              <a:rPr lang="en-US" sz="2000" dirty="0">
                <a:latin typeface="Times New Roman" panose="02020603050405020304" pitchFamily="18" charset="0"/>
                <a:cs typeface="Times New Roman" panose="02020603050405020304" pitchFamily="18" charset="0"/>
              </a:rPr>
              <a:t>is in </a:t>
            </a:r>
            <a:r>
              <a:rPr lang="en-US" sz="2000" dirty="0" smtClean="0">
                <a:latin typeface="Times New Roman" panose="02020603050405020304" pitchFamily="18" charset="0"/>
                <a:cs typeface="Times New Roman" panose="02020603050405020304" pitchFamily="18" charset="0"/>
              </a:rPr>
              <a:t>FOLLOW(B).</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62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516" y="33189"/>
            <a:ext cx="7886700" cy="525945"/>
          </a:xfrm>
        </p:spPr>
        <p:txBody>
          <a:bodyPr>
            <a:normAutofit/>
          </a:bodyPr>
          <a:lstStyle/>
          <a:p>
            <a:pPr algn="ctr"/>
            <a:r>
              <a:rPr lang="en-GB" sz="2800" b="1" i="1" dirty="0" smtClean="0">
                <a:solidFill>
                  <a:srgbClr val="0000FF"/>
                </a:solidFill>
                <a:latin typeface="Times New Roman" panose="02020603050405020304" pitchFamily="18" charset="0"/>
                <a:cs typeface="Times New Roman" panose="02020603050405020304" pitchFamily="18" charset="0"/>
              </a:rPr>
              <a:t>Example: First and Follow</a:t>
            </a:r>
            <a:endParaRPr lang="en-GB" sz="2800" b="1"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736821"/>
            <a:ext cx="9144000" cy="2764187"/>
          </a:xfrm>
        </p:spPr>
        <p:txBody>
          <a:bodyPr>
            <a:normAutofit/>
          </a:bodyPr>
          <a:lstStyle/>
          <a:p>
            <a:pPr>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Consider </a:t>
            </a:r>
            <a:r>
              <a:rPr lang="en-US" sz="3200" dirty="0">
                <a:latin typeface="Times New Roman" panose="02020603050405020304" pitchFamily="18" charset="0"/>
                <a:cs typeface="Times New Roman" panose="02020603050405020304" pitchFamily="18" charset="0"/>
              </a:rPr>
              <a:t>the following </a:t>
            </a:r>
            <a:r>
              <a:rPr lang="en-US" sz="3200" dirty="0" smtClean="0">
                <a:latin typeface="Times New Roman" panose="02020603050405020304" pitchFamily="18" charset="0"/>
                <a:cs typeface="Times New Roman" panose="02020603050405020304" pitchFamily="18" charset="0"/>
              </a:rPr>
              <a:t>non-left-recursive grammar</a:t>
            </a:r>
            <a:r>
              <a:rPr lang="en-US" sz="3200" dirty="0">
                <a:latin typeface="Times New Roman" panose="02020603050405020304" pitchFamily="18" charset="0"/>
                <a:cs typeface="Times New Roman" panose="02020603050405020304" pitchFamily="18" charset="0"/>
              </a:rPr>
              <a:t>:</a:t>
            </a:r>
          </a:p>
          <a:p>
            <a:pPr marL="1028700" indent="0">
              <a:spcBef>
                <a:spcPts val="0"/>
              </a:spcBef>
              <a:buNone/>
            </a:pPr>
            <a:r>
              <a:rPr lang="en-US" sz="3200" dirty="0">
                <a:latin typeface="Times New Roman" panose="02020603050405020304" pitchFamily="18" charset="0"/>
                <a:cs typeface="Times New Roman" panose="02020603050405020304" pitchFamily="18" charset="0"/>
              </a:rPr>
              <a:t>E </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r>
              <a:rPr lang="en-US" sz="3200" dirty="0">
                <a:latin typeface="Times New Roman" panose="02020603050405020304" pitchFamily="18" charset="0"/>
                <a:cs typeface="Times New Roman" panose="02020603050405020304" pitchFamily="18" charset="0"/>
              </a:rPr>
              <a:t> TE'</a:t>
            </a:r>
          </a:p>
          <a:p>
            <a:pPr marL="1028700" indent="0">
              <a:spcBef>
                <a:spcPts val="0"/>
              </a:spcBef>
              <a:buNone/>
            </a:pPr>
            <a:r>
              <a:rPr lang="en-US" sz="3200" dirty="0">
                <a:latin typeface="Times New Roman" panose="02020603050405020304" pitchFamily="18" charset="0"/>
                <a:cs typeface="Times New Roman" panose="02020603050405020304" pitchFamily="18" charset="0"/>
              </a:rPr>
              <a:t>E' </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r>
              <a:rPr lang="en-US" sz="3200" dirty="0">
                <a:latin typeface="Times New Roman" panose="02020603050405020304" pitchFamily="18" charset="0"/>
                <a:cs typeface="Times New Roman" panose="02020603050405020304" pitchFamily="18" charset="0"/>
              </a:rPr>
              <a:t> +TE' | ɛ</a:t>
            </a:r>
          </a:p>
          <a:p>
            <a:pPr marL="1028700" indent="0">
              <a:spcBef>
                <a:spcPts val="0"/>
              </a:spcBef>
              <a:buNone/>
            </a:pPr>
            <a:r>
              <a:rPr lang="en-US" sz="3200" dirty="0">
                <a:latin typeface="Times New Roman" panose="02020603050405020304" pitchFamily="18" charset="0"/>
                <a:cs typeface="Times New Roman" panose="02020603050405020304" pitchFamily="18" charset="0"/>
              </a:rPr>
              <a:t>T </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r>
              <a:rPr lang="en-US" sz="3200" dirty="0">
                <a:latin typeface="Times New Roman" panose="02020603050405020304" pitchFamily="18" charset="0"/>
                <a:cs typeface="Times New Roman" panose="02020603050405020304" pitchFamily="18" charset="0"/>
              </a:rPr>
              <a:t> FT'</a:t>
            </a:r>
          </a:p>
          <a:p>
            <a:pPr marL="1028700" indent="0">
              <a:spcBef>
                <a:spcPts val="0"/>
              </a:spcBef>
              <a:buNone/>
            </a:pPr>
            <a:r>
              <a:rPr lang="en-US" sz="3200" dirty="0">
                <a:latin typeface="Times New Roman" panose="02020603050405020304" pitchFamily="18" charset="0"/>
                <a:cs typeface="Times New Roman" panose="02020603050405020304" pitchFamily="18" charset="0"/>
              </a:rPr>
              <a:t>T' </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r>
              <a:rPr lang="en-US" sz="3200" dirty="0">
                <a:latin typeface="Times New Roman" panose="02020603050405020304" pitchFamily="18" charset="0"/>
                <a:cs typeface="Times New Roman" panose="02020603050405020304" pitchFamily="18" charset="0"/>
              </a:rPr>
              <a:t> *FT' | ɛ</a:t>
            </a:r>
          </a:p>
          <a:p>
            <a:pPr marL="1028700" indent="0">
              <a:spcBef>
                <a:spcPts val="0"/>
              </a:spcBef>
              <a:buNone/>
            </a:pPr>
            <a:r>
              <a:rPr lang="en-US" sz="3200" dirty="0">
                <a:latin typeface="Times New Roman" panose="02020603050405020304" pitchFamily="18" charset="0"/>
                <a:cs typeface="Times New Roman" panose="02020603050405020304" pitchFamily="18" charset="0"/>
              </a:rPr>
              <a:t>F </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r>
              <a:rPr lang="en-US" sz="3200" dirty="0">
                <a:latin typeface="Times New Roman" panose="02020603050405020304" pitchFamily="18" charset="0"/>
                <a:cs typeface="Times New Roman" panose="02020603050405020304" pitchFamily="18" charset="0"/>
              </a:rPr>
              <a:t> (E) | </a:t>
            </a:r>
            <a:r>
              <a:rPr lang="en-US" sz="3200" b="1" dirty="0" smtClean="0">
                <a:latin typeface="Times New Roman" panose="02020603050405020304" pitchFamily="18" charset="0"/>
                <a:cs typeface="Times New Roman" panose="02020603050405020304" pitchFamily="18" charset="0"/>
              </a:rPr>
              <a:t>id</a:t>
            </a:r>
          </a:p>
          <a:p>
            <a:pPr marL="1028700" indent="0">
              <a:spcBef>
                <a:spcPts val="0"/>
              </a:spcBef>
              <a:buNone/>
            </a:pPr>
            <a:endParaRPr lang="en-US" sz="3200"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22</a:t>
            </a:fld>
            <a:endParaRPr lang="en-GB" sz="1400" b="1"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51520" y="3678695"/>
            <a:ext cx="2968874" cy="2677656"/>
          </a:xfrm>
          <a:prstGeom prst="rect">
            <a:avLst/>
          </a:prstGeom>
          <a:noFill/>
        </p:spPr>
        <p:txBody>
          <a:bodyPr wrap="square" rtlCol="0">
            <a:spAutoFit/>
          </a:bodyPr>
          <a:lstStyle/>
          <a:p>
            <a:pPr marL="228600" indent="-228600">
              <a:buFont typeface="Wingdings" panose="05000000000000000000" pitchFamily="2" charset="2"/>
              <a:buChar char="Ø"/>
            </a:pPr>
            <a:r>
              <a:rPr lang="en-US" sz="2400" dirty="0" smtClean="0">
                <a:solidFill>
                  <a:srgbClr val="FF00FF"/>
                </a:solidFill>
                <a:latin typeface="Times New Roman" panose="02020603050405020304" pitchFamily="18" charset="0"/>
                <a:cs typeface="Times New Roman" panose="02020603050405020304" pitchFamily="18" charset="0"/>
              </a:rPr>
              <a:t>FIRST(TE’) </a:t>
            </a:r>
            <a:r>
              <a:rPr lang="en-US" sz="2400" dirty="0">
                <a:solidFill>
                  <a:srgbClr val="FF00FF"/>
                </a:solidFill>
                <a:latin typeface="Times New Roman" panose="02020603050405020304" pitchFamily="18" charset="0"/>
                <a:cs typeface="Times New Roman" panose="02020603050405020304" pitchFamily="18" charset="0"/>
              </a:rPr>
              <a:t>= {(,id</a:t>
            </a:r>
            <a:r>
              <a:rPr lang="en-US" sz="2400" dirty="0" smtClean="0">
                <a:solidFill>
                  <a:srgbClr val="FF00FF"/>
                </a:solidFill>
                <a:latin typeface="Times New Roman" panose="02020603050405020304" pitchFamily="18" charset="0"/>
                <a:cs typeface="Times New Roman" panose="02020603050405020304" pitchFamily="18" charset="0"/>
              </a:rPr>
              <a:t>}</a:t>
            </a:r>
          </a:p>
          <a:p>
            <a:pPr marL="228600" indent="-228600">
              <a:buFont typeface="Wingdings" panose="05000000000000000000" pitchFamily="2" charset="2"/>
              <a:buChar char="Ø"/>
            </a:pPr>
            <a:r>
              <a:rPr lang="en-US" sz="2400" dirty="0">
                <a:solidFill>
                  <a:srgbClr val="FF00FF"/>
                </a:solidFill>
                <a:latin typeface="Times New Roman" panose="02020603050405020304" pitchFamily="18" charset="0"/>
                <a:cs typeface="Times New Roman" panose="02020603050405020304" pitchFamily="18" charset="0"/>
              </a:rPr>
              <a:t>FIRST(+</a:t>
            </a:r>
            <a:r>
              <a:rPr lang="en-US" sz="2400" dirty="0" smtClean="0">
                <a:solidFill>
                  <a:srgbClr val="FF00FF"/>
                </a:solidFill>
                <a:latin typeface="Times New Roman" panose="02020603050405020304" pitchFamily="18" charset="0"/>
                <a:cs typeface="Times New Roman" panose="02020603050405020304" pitchFamily="18" charset="0"/>
              </a:rPr>
              <a:t>TE’) </a:t>
            </a:r>
            <a:r>
              <a:rPr lang="en-US" sz="2400" dirty="0">
                <a:solidFill>
                  <a:srgbClr val="FF00FF"/>
                </a:solidFill>
                <a:latin typeface="Times New Roman" panose="02020603050405020304" pitchFamily="18" charset="0"/>
                <a:cs typeface="Times New Roman" panose="02020603050405020304" pitchFamily="18" charset="0"/>
              </a:rPr>
              <a:t>= </a:t>
            </a:r>
            <a:r>
              <a:rPr lang="en-US" sz="2400" dirty="0" smtClean="0">
                <a:solidFill>
                  <a:srgbClr val="FF00FF"/>
                </a:solidFill>
                <a:latin typeface="Times New Roman" panose="02020603050405020304" pitchFamily="18" charset="0"/>
                <a:cs typeface="Times New Roman" panose="02020603050405020304" pitchFamily="18" charset="0"/>
              </a:rPr>
              <a:t>{+}</a:t>
            </a:r>
          </a:p>
          <a:p>
            <a:pPr marL="228600" indent="-228600">
              <a:buFont typeface="Wingdings" panose="05000000000000000000" pitchFamily="2" charset="2"/>
              <a:buChar char="Ø"/>
            </a:pPr>
            <a:r>
              <a:rPr lang="en-US" sz="2400" dirty="0" smtClean="0">
                <a:solidFill>
                  <a:srgbClr val="FF00FF"/>
                </a:solidFill>
                <a:latin typeface="Times New Roman" panose="02020603050405020304" pitchFamily="18" charset="0"/>
                <a:cs typeface="Times New Roman" panose="02020603050405020304" pitchFamily="18" charset="0"/>
              </a:rPr>
              <a:t>FIRST(</a:t>
            </a:r>
            <a:r>
              <a:rPr lang="en-US" sz="2400" dirty="0">
                <a:solidFill>
                  <a:srgbClr val="FF00FF"/>
                </a:solidFill>
                <a:latin typeface="Times New Roman" panose="02020603050405020304" pitchFamily="18" charset="0"/>
                <a:ea typeface="MS Mincho" pitchFamily="49" charset="-128"/>
                <a:cs typeface="Times New Roman" panose="02020603050405020304" pitchFamily="18" charset="0"/>
              </a:rPr>
              <a:t>ɛ</a:t>
            </a:r>
            <a:r>
              <a:rPr lang="en-US" sz="2400" dirty="0" smtClean="0">
                <a:solidFill>
                  <a:srgbClr val="FF00FF"/>
                </a:solidFill>
                <a:latin typeface="Times New Roman" panose="02020603050405020304" pitchFamily="18" charset="0"/>
                <a:cs typeface="Times New Roman" panose="02020603050405020304" pitchFamily="18" charset="0"/>
              </a:rPr>
              <a:t>) </a:t>
            </a:r>
            <a:r>
              <a:rPr lang="en-US" sz="2400" dirty="0">
                <a:solidFill>
                  <a:srgbClr val="FF00FF"/>
                </a:solidFill>
                <a:latin typeface="Times New Roman" panose="02020603050405020304" pitchFamily="18" charset="0"/>
                <a:cs typeface="Times New Roman" panose="02020603050405020304" pitchFamily="18" charset="0"/>
              </a:rPr>
              <a:t>= </a:t>
            </a:r>
            <a:r>
              <a:rPr lang="en-US" sz="2400" dirty="0" smtClean="0">
                <a:solidFill>
                  <a:srgbClr val="FF00FF"/>
                </a:solidFill>
                <a:latin typeface="Times New Roman" panose="02020603050405020304" pitchFamily="18" charset="0"/>
                <a:cs typeface="Times New Roman" panose="02020603050405020304" pitchFamily="18" charset="0"/>
              </a:rPr>
              <a:t>{</a:t>
            </a:r>
            <a:r>
              <a:rPr lang="en-US" sz="2400" dirty="0">
                <a:solidFill>
                  <a:srgbClr val="FF00FF"/>
                </a:solidFill>
                <a:latin typeface="Times New Roman" panose="02020603050405020304" pitchFamily="18" charset="0"/>
                <a:ea typeface="MS Mincho" pitchFamily="49" charset="-128"/>
                <a:cs typeface="Times New Roman" panose="02020603050405020304" pitchFamily="18" charset="0"/>
              </a:rPr>
              <a:t>ɛ</a:t>
            </a:r>
            <a:r>
              <a:rPr lang="en-US" sz="2400" dirty="0" smtClean="0">
                <a:solidFill>
                  <a:srgbClr val="FF00FF"/>
                </a:solidFill>
                <a:latin typeface="Times New Roman" panose="02020603050405020304" pitchFamily="18" charset="0"/>
                <a:cs typeface="Times New Roman" panose="02020603050405020304" pitchFamily="18" charset="0"/>
              </a:rPr>
              <a:t>}</a:t>
            </a:r>
          </a:p>
          <a:p>
            <a:pPr marL="228600" indent="-228600">
              <a:buFont typeface="Wingdings" panose="05000000000000000000" pitchFamily="2" charset="2"/>
              <a:buChar char="Ø"/>
            </a:pPr>
            <a:r>
              <a:rPr lang="en-US" sz="2400" dirty="0" smtClean="0">
                <a:solidFill>
                  <a:srgbClr val="FF00FF"/>
                </a:solidFill>
                <a:latin typeface="Times New Roman" panose="02020603050405020304" pitchFamily="18" charset="0"/>
                <a:cs typeface="Times New Roman" panose="02020603050405020304" pitchFamily="18" charset="0"/>
              </a:rPr>
              <a:t>FIRST(FT’) </a:t>
            </a:r>
            <a:r>
              <a:rPr lang="en-US" sz="2400" dirty="0">
                <a:solidFill>
                  <a:srgbClr val="FF00FF"/>
                </a:solidFill>
                <a:latin typeface="Times New Roman" panose="02020603050405020304" pitchFamily="18" charset="0"/>
                <a:cs typeface="Times New Roman" panose="02020603050405020304" pitchFamily="18" charset="0"/>
              </a:rPr>
              <a:t>= {(,id</a:t>
            </a:r>
            <a:r>
              <a:rPr lang="en-US" sz="2400" dirty="0" smtClean="0">
                <a:solidFill>
                  <a:srgbClr val="FF00FF"/>
                </a:solidFill>
                <a:latin typeface="Times New Roman" panose="02020603050405020304" pitchFamily="18" charset="0"/>
                <a:cs typeface="Times New Roman" panose="02020603050405020304" pitchFamily="18" charset="0"/>
              </a:rPr>
              <a:t>}</a:t>
            </a:r>
          </a:p>
          <a:p>
            <a:pPr marL="228600" indent="-228600">
              <a:buFont typeface="Wingdings" panose="05000000000000000000" pitchFamily="2" charset="2"/>
              <a:buChar char="Ø"/>
            </a:pPr>
            <a:r>
              <a:rPr lang="en-US" sz="2400" dirty="0">
                <a:solidFill>
                  <a:srgbClr val="FF00FF"/>
                </a:solidFill>
                <a:latin typeface="Times New Roman" panose="02020603050405020304" pitchFamily="18" charset="0"/>
                <a:cs typeface="Times New Roman" panose="02020603050405020304" pitchFamily="18" charset="0"/>
              </a:rPr>
              <a:t>FIRST(*</a:t>
            </a:r>
            <a:r>
              <a:rPr lang="en-US" sz="2400" dirty="0" smtClean="0">
                <a:solidFill>
                  <a:srgbClr val="FF00FF"/>
                </a:solidFill>
                <a:latin typeface="Times New Roman" panose="02020603050405020304" pitchFamily="18" charset="0"/>
                <a:cs typeface="Times New Roman" panose="02020603050405020304" pitchFamily="18" charset="0"/>
              </a:rPr>
              <a:t>FT’) </a:t>
            </a:r>
            <a:r>
              <a:rPr lang="en-US" sz="2400" dirty="0">
                <a:solidFill>
                  <a:srgbClr val="FF00FF"/>
                </a:solidFill>
                <a:latin typeface="Times New Roman" panose="02020603050405020304" pitchFamily="18" charset="0"/>
                <a:cs typeface="Times New Roman" panose="02020603050405020304" pitchFamily="18" charset="0"/>
              </a:rPr>
              <a:t>= </a:t>
            </a:r>
            <a:r>
              <a:rPr lang="en-US" sz="2400" dirty="0" smtClean="0">
                <a:solidFill>
                  <a:srgbClr val="FF00FF"/>
                </a:solidFill>
                <a:latin typeface="Times New Roman" panose="02020603050405020304" pitchFamily="18" charset="0"/>
                <a:cs typeface="Times New Roman" panose="02020603050405020304" pitchFamily="18" charset="0"/>
              </a:rPr>
              <a:t>{*}</a:t>
            </a:r>
          </a:p>
          <a:p>
            <a:pPr marL="228600" indent="-228600">
              <a:buFont typeface="Wingdings" panose="05000000000000000000" pitchFamily="2" charset="2"/>
              <a:buChar char="Ø"/>
            </a:pPr>
            <a:r>
              <a:rPr lang="en-US" sz="2400" dirty="0">
                <a:solidFill>
                  <a:srgbClr val="FF00FF"/>
                </a:solidFill>
                <a:latin typeface="Times New Roman" panose="02020603050405020304" pitchFamily="18" charset="0"/>
                <a:cs typeface="Times New Roman" panose="02020603050405020304" pitchFamily="18" charset="0"/>
              </a:rPr>
              <a:t>FIRST((E)) = </a:t>
            </a:r>
            <a:r>
              <a:rPr lang="en-US" sz="2400" dirty="0" smtClean="0">
                <a:solidFill>
                  <a:srgbClr val="FF00FF"/>
                </a:solidFill>
                <a:latin typeface="Times New Roman" panose="02020603050405020304" pitchFamily="18" charset="0"/>
                <a:cs typeface="Times New Roman" panose="02020603050405020304" pitchFamily="18" charset="0"/>
              </a:rPr>
              <a:t>{(}</a:t>
            </a:r>
          </a:p>
          <a:p>
            <a:pPr marL="228600" indent="-228600">
              <a:buFont typeface="Wingdings" panose="05000000000000000000" pitchFamily="2" charset="2"/>
              <a:buChar char="Ø"/>
            </a:pPr>
            <a:r>
              <a:rPr lang="en-US" sz="2400" dirty="0">
                <a:solidFill>
                  <a:srgbClr val="FF00FF"/>
                </a:solidFill>
                <a:latin typeface="Times New Roman" panose="02020603050405020304" pitchFamily="18" charset="0"/>
                <a:cs typeface="Times New Roman" panose="02020603050405020304" pitchFamily="18" charset="0"/>
              </a:rPr>
              <a:t>FIRST(id) = {id</a:t>
            </a:r>
            <a:r>
              <a:rPr lang="en-US" sz="2400" dirty="0" smtClean="0">
                <a:solidFill>
                  <a:srgbClr val="FF00FF"/>
                </a:solidFill>
                <a:latin typeface="Times New Roman" panose="02020603050405020304" pitchFamily="18" charset="0"/>
                <a:cs typeface="Times New Roman" panose="02020603050405020304" pitchFamily="18" charset="0"/>
              </a:rPr>
              <a:t>}</a:t>
            </a:r>
          </a:p>
        </p:txBody>
      </p:sp>
      <p:sp>
        <p:nvSpPr>
          <p:cNvPr id="6" name="TextBox 5"/>
          <p:cNvSpPr txBox="1"/>
          <p:nvPr/>
        </p:nvSpPr>
        <p:spPr>
          <a:xfrm>
            <a:off x="4389760" y="4417359"/>
            <a:ext cx="4104456" cy="1938992"/>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rgbClr val="0000FF"/>
                </a:solidFill>
                <a:latin typeface="Times New Roman" panose="02020603050405020304" pitchFamily="18" charset="0"/>
                <a:cs typeface="Times New Roman" panose="02020603050405020304" pitchFamily="18" charset="0"/>
              </a:rPr>
              <a:t>FOLLOW(E) = { $, ) </a:t>
            </a:r>
            <a:r>
              <a:rPr lang="en-US" sz="2400" dirty="0" smtClean="0">
                <a:solidFill>
                  <a:srgbClr val="0000FF"/>
                </a:solidFill>
                <a:latin typeface="Times New Roman" panose="02020603050405020304" pitchFamily="18" charset="0"/>
                <a:cs typeface="Times New Roman" panose="02020603050405020304" pitchFamily="18" charset="0"/>
              </a:rPr>
              <a:t>}</a:t>
            </a:r>
          </a:p>
          <a:p>
            <a:pPr marL="342900" indent="-342900">
              <a:buFont typeface="Courier New" panose="02070309020205020404" pitchFamily="49" charset="0"/>
              <a:buChar char="o"/>
            </a:pPr>
            <a:r>
              <a:rPr lang="en-US" sz="2400" dirty="0" smtClean="0">
                <a:solidFill>
                  <a:srgbClr val="0000FF"/>
                </a:solidFill>
                <a:latin typeface="Times New Roman" panose="02020603050405020304" pitchFamily="18" charset="0"/>
                <a:cs typeface="Times New Roman" panose="02020603050405020304" pitchFamily="18" charset="0"/>
              </a:rPr>
              <a:t>FOLLOW(E’) </a:t>
            </a:r>
            <a:r>
              <a:rPr lang="en-US" sz="2400" dirty="0">
                <a:solidFill>
                  <a:srgbClr val="0000FF"/>
                </a:solidFill>
                <a:latin typeface="Times New Roman" panose="02020603050405020304" pitchFamily="18" charset="0"/>
                <a:cs typeface="Times New Roman" panose="02020603050405020304" pitchFamily="18" charset="0"/>
              </a:rPr>
              <a:t>= { $, ) </a:t>
            </a:r>
            <a:r>
              <a:rPr lang="en-US" sz="2400" dirty="0" smtClean="0">
                <a:solidFill>
                  <a:srgbClr val="0000FF"/>
                </a:solidFill>
                <a:latin typeface="Times New Roman" panose="02020603050405020304" pitchFamily="18" charset="0"/>
                <a:cs typeface="Times New Roman" panose="02020603050405020304" pitchFamily="18" charset="0"/>
              </a:rPr>
              <a:t>}</a:t>
            </a:r>
          </a:p>
          <a:p>
            <a:pPr marL="342900" indent="-342900">
              <a:buFont typeface="Courier New" panose="02070309020205020404" pitchFamily="49" charset="0"/>
              <a:buChar char="o"/>
            </a:pPr>
            <a:r>
              <a:rPr lang="en-US" sz="2400" dirty="0">
                <a:solidFill>
                  <a:srgbClr val="0000FF"/>
                </a:solidFill>
                <a:latin typeface="Times New Roman" panose="02020603050405020304" pitchFamily="18" charset="0"/>
                <a:cs typeface="Times New Roman" panose="02020603050405020304" pitchFamily="18" charset="0"/>
              </a:rPr>
              <a:t>FOLLOW(T) = { +, ), $ </a:t>
            </a:r>
            <a:r>
              <a:rPr lang="en-US" sz="2400" dirty="0" smtClean="0">
                <a:solidFill>
                  <a:srgbClr val="0000FF"/>
                </a:solidFill>
                <a:latin typeface="Times New Roman" panose="02020603050405020304" pitchFamily="18" charset="0"/>
                <a:cs typeface="Times New Roman" panose="02020603050405020304" pitchFamily="18" charset="0"/>
              </a:rPr>
              <a:t>}</a:t>
            </a:r>
          </a:p>
          <a:p>
            <a:pPr marL="342900" indent="-342900">
              <a:buFont typeface="Courier New" panose="02070309020205020404" pitchFamily="49" charset="0"/>
              <a:buChar char="o"/>
            </a:pPr>
            <a:r>
              <a:rPr lang="en-US" sz="2400" dirty="0" smtClean="0">
                <a:solidFill>
                  <a:srgbClr val="0000FF"/>
                </a:solidFill>
                <a:latin typeface="Times New Roman" panose="02020603050405020304" pitchFamily="18" charset="0"/>
                <a:cs typeface="Times New Roman" panose="02020603050405020304" pitchFamily="18" charset="0"/>
              </a:rPr>
              <a:t>FOLLOW(T’) </a:t>
            </a:r>
            <a:r>
              <a:rPr lang="en-US" sz="2400" dirty="0">
                <a:solidFill>
                  <a:srgbClr val="0000FF"/>
                </a:solidFill>
                <a:latin typeface="Times New Roman" panose="02020603050405020304" pitchFamily="18" charset="0"/>
                <a:cs typeface="Times New Roman" panose="02020603050405020304" pitchFamily="18" charset="0"/>
              </a:rPr>
              <a:t>= { +, ), $ </a:t>
            </a:r>
            <a:r>
              <a:rPr lang="en-US" sz="2400" dirty="0" smtClean="0">
                <a:solidFill>
                  <a:srgbClr val="0000FF"/>
                </a:solidFill>
                <a:latin typeface="Times New Roman" panose="02020603050405020304" pitchFamily="18" charset="0"/>
                <a:cs typeface="Times New Roman" panose="02020603050405020304" pitchFamily="18" charset="0"/>
              </a:rPr>
              <a:t>}</a:t>
            </a:r>
          </a:p>
          <a:p>
            <a:pPr marL="342900" indent="-342900">
              <a:buFont typeface="Courier New" panose="02070309020205020404" pitchFamily="49" charset="0"/>
              <a:buChar char="o"/>
            </a:pPr>
            <a:r>
              <a:rPr lang="en-US" sz="2400" dirty="0">
                <a:solidFill>
                  <a:srgbClr val="0000FF"/>
                </a:solidFill>
                <a:latin typeface="Times New Roman" panose="02020603050405020304" pitchFamily="18" charset="0"/>
                <a:cs typeface="Times New Roman" panose="02020603050405020304" pitchFamily="18" charset="0"/>
              </a:rPr>
              <a:t>FOLLOW(F) = {+, *, ), $ }</a:t>
            </a:r>
          </a:p>
        </p:txBody>
      </p:sp>
      <p:sp>
        <p:nvSpPr>
          <p:cNvPr id="7" name="TextBox 6"/>
          <p:cNvSpPr txBox="1"/>
          <p:nvPr/>
        </p:nvSpPr>
        <p:spPr>
          <a:xfrm>
            <a:off x="4139952" y="1321110"/>
            <a:ext cx="3024336" cy="1938992"/>
          </a:xfrm>
          <a:prstGeom prst="rect">
            <a:avLst/>
          </a:prstGeom>
          <a:noFill/>
        </p:spPr>
        <p:txBody>
          <a:bodyPr wrap="square" rtlCol="0">
            <a:spAutoFit/>
          </a:bodyPr>
          <a:lstStyle/>
          <a:p>
            <a:pPr>
              <a:spcBef>
                <a:spcPts val="0"/>
              </a:spcBef>
              <a:buFont typeface="Wingdings" panose="05000000000000000000" pitchFamily="2" charset="2"/>
              <a:buChar char="ü"/>
            </a:pPr>
            <a:r>
              <a:rPr lang="en-GB" sz="2400" dirty="0">
                <a:solidFill>
                  <a:srgbClr val="C00000"/>
                </a:solidFill>
                <a:latin typeface="Times New Roman" panose="02020603050405020304" pitchFamily="18" charset="0"/>
                <a:cs typeface="Times New Roman" panose="02020603050405020304" pitchFamily="18" charset="0"/>
              </a:rPr>
              <a:t>FIRST(F) = {(,id}</a:t>
            </a:r>
          </a:p>
          <a:p>
            <a:pPr>
              <a:spcBef>
                <a:spcPts val="0"/>
              </a:spcBef>
              <a:buFont typeface="Wingdings" panose="05000000000000000000" pitchFamily="2" charset="2"/>
              <a:buChar char="ü"/>
            </a:pPr>
            <a:r>
              <a:rPr lang="en-GB" sz="2400" dirty="0">
                <a:solidFill>
                  <a:srgbClr val="C00000"/>
                </a:solidFill>
                <a:latin typeface="Times New Roman" panose="02020603050405020304" pitchFamily="18" charset="0"/>
                <a:cs typeface="Times New Roman" panose="02020603050405020304" pitchFamily="18" charset="0"/>
              </a:rPr>
              <a:t>FIRST(T’) = {*, </a:t>
            </a:r>
            <a:r>
              <a:rPr lang="en-US" sz="2400" dirty="0">
                <a:solidFill>
                  <a:srgbClr val="C00000"/>
                </a:solidFill>
                <a:latin typeface="Times New Roman" panose="02020603050405020304" pitchFamily="18" charset="0"/>
                <a:ea typeface="MS Mincho" pitchFamily="49" charset="-128"/>
                <a:cs typeface="Times New Roman" panose="02020603050405020304" pitchFamily="18" charset="0"/>
              </a:rPr>
              <a:t>ɛ</a:t>
            </a:r>
            <a:r>
              <a:rPr lang="en-GB" sz="2400" dirty="0">
                <a:solidFill>
                  <a:srgbClr val="C00000"/>
                </a:solidFill>
                <a:latin typeface="Times New Roman" panose="02020603050405020304" pitchFamily="18" charset="0"/>
                <a:cs typeface="Times New Roman" panose="02020603050405020304" pitchFamily="18" charset="0"/>
              </a:rPr>
              <a:t>}</a:t>
            </a:r>
          </a:p>
          <a:p>
            <a:pPr>
              <a:spcBef>
                <a:spcPts val="0"/>
              </a:spcBef>
              <a:buFont typeface="Wingdings" panose="05000000000000000000" pitchFamily="2" charset="2"/>
              <a:buChar char="ü"/>
            </a:pPr>
            <a:r>
              <a:rPr lang="en-GB" sz="2400" dirty="0">
                <a:solidFill>
                  <a:srgbClr val="C00000"/>
                </a:solidFill>
                <a:latin typeface="Times New Roman" panose="02020603050405020304" pitchFamily="18" charset="0"/>
                <a:cs typeface="Times New Roman" panose="02020603050405020304" pitchFamily="18" charset="0"/>
              </a:rPr>
              <a:t>FIRST(T) = {(,id}</a:t>
            </a:r>
          </a:p>
          <a:p>
            <a:pPr>
              <a:spcBef>
                <a:spcPts val="0"/>
              </a:spcBef>
              <a:buFont typeface="Wingdings" panose="05000000000000000000" pitchFamily="2" charset="2"/>
              <a:buChar char="ü"/>
            </a:pPr>
            <a:r>
              <a:rPr lang="en-GB" sz="2400" dirty="0">
                <a:solidFill>
                  <a:srgbClr val="C00000"/>
                </a:solidFill>
                <a:latin typeface="Times New Roman" panose="02020603050405020304" pitchFamily="18" charset="0"/>
                <a:cs typeface="Times New Roman" panose="02020603050405020304" pitchFamily="18" charset="0"/>
              </a:rPr>
              <a:t>FIRST(E’) = {+,</a:t>
            </a:r>
            <a:r>
              <a:rPr lang="en-US" sz="2400" dirty="0">
                <a:solidFill>
                  <a:srgbClr val="C00000"/>
                </a:solidFill>
                <a:latin typeface="Times New Roman" panose="02020603050405020304" pitchFamily="18" charset="0"/>
                <a:ea typeface="MS Mincho" pitchFamily="49" charset="-128"/>
                <a:cs typeface="Times New Roman" panose="02020603050405020304" pitchFamily="18" charset="0"/>
              </a:rPr>
              <a:t> ɛ</a:t>
            </a:r>
            <a:r>
              <a:rPr lang="en-GB" sz="2400" dirty="0">
                <a:solidFill>
                  <a:srgbClr val="C00000"/>
                </a:solidFill>
                <a:latin typeface="Times New Roman" panose="02020603050405020304" pitchFamily="18" charset="0"/>
                <a:cs typeface="Times New Roman" panose="02020603050405020304" pitchFamily="18" charset="0"/>
              </a:rPr>
              <a:t>}</a:t>
            </a:r>
          </a:p>
          <a:p>
            <a:pPr>
              <a:spcBef>
                <a:spcPts val="0"/>
              </a:spcBef>
              <a:buFont typeface="Wingdings" panose="05000000000000000000" pitchFamily="2" charset="2"/>
              <a:buChar char="ü"/>
            </a:pPr>
            <a:r>
              <a:rPr lang="en-GB" sz="2400" dirty="0">
                <a:solidFill>
                  <a:srgbClr val="C00000"/>
                </a:solidFill>
                <a:latin typeface="Times New Roman" panose="02020603050405020304" pitchFamily="18" charset="0"/>
                <a:cs typeface="Times New Roman" panose="02020603050405020304" pitchFamily="18" charset="0"/>
              </a:rPr>
              <a:t>FIRST(E) = {(,id</a:t>
            </a:r>
            <a:r>
              <a:rPr lang="en-GB" sz="2400" dirty="0" smtClean="0">
                <a:solidFill>
                  <a:srgbClr val="C00000"/>
                </a:solidFill>
                <a:latin typeface="Times New Roman" panose="02020603050405020304" pitchFamily="18" charset="0"/>
                <a:cs typeface="Times New Roman" panose="02020603050405020304" pitchFamily="18" charset="0"/>
              </a:rPr>
              <a:t>}</a:t>
            </a:r>
            <a:endParaRPr lang="en-GB"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30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7467600" cy="476672"/>
          </a:xfrm>
        </p:spPr>
        <p:txBody>
          <a:bodyPr>
            <a:normAutofit/>
          </a:bodyPr>
          <a:lstStyle/>
          <a:p>
            <a:pPr algn="ctr"/>
            <a:r>
              <a:rPr lang="en-US" sz="2800" b="1" i="1" dirty="0">
                <a:solidFill>
                  <a:srgbClr val="0000FF"/>
                </a:solidFill>
                <a:latin typeface="Times New Roman" panose="02020603050405020304" pitchFamily="18" charset="0"/>
                <a:cs typeface="Times New Roman" panose="02020603050405020304" pitchFamily="18" charset="0"/>
              </a:rPr>
              <a:t>Construction of Predictive parsing table</a:t>
            </a:r>
            <a:endParaRPr lang="en-GB" sz="2800" b="1"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01725"/>
            <a:ext cx="8892480" cy="5087515"/>
          </a:xfrm>
        </p:spPr>
        <p:txBody>
          <a:bodyPr>
            <a:no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Predictive parsing table is generally a two dimensional array.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has rows as non-terminals and columns as terminals, the symbol ‘$’ is used as the last column.</a:t>
            </a:r>
            <a:r>
              <a:rPr lang="en-GB" sz="24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In a predictive </a:t>
            </a:r>
            <a:r>
              <a:rPr lang="en-US" sz="2400" dirty="0">
                <a:latin typeface="Times New Roman" panose="02020603050405020304" pitchFamily="18" charset="0"/>
                <a:cs typeface="Times New Roman" panose="02020603050405020304" pitchFamily="18" charset="0"/>
              </a:rPr>
              <a:t>parsing table T[A, </a:t>
            </a:r>
            <a:r>
              <a:rPr lang="en-US" sz="2400" i="1"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is a nonterminal, and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is a terminal or the symbol  $,  the  input  end marker</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constructing a </a:t>
            </a:r>
            <a:r>
              <a:rPr lang="en-US" sz="2400" dirty="0">
                <a:latin typeface="Times New Roman" panose="02020603050405020304" pitchFamily="18" charset="0"/>
                <a:cs typeface="Times New Roman" panose="02020603050405020304" pitchFamily="18" charset="0"/>
              </a:rPr>
              <a:t>predictive parsing </a:t>
            </a:r>
            <a:r>
              <a:rPr lang="en-US" sz="2400" dirty="0" smtClean="0">
                <a:latin typeface="Times New Roman" panose="02020603050405020304" pitchFamily="18" charset="0"/>
                <a:cs typeface="Times New Roman" panose="02020603050405020304" pitchFamily="18" charset="0"/>
              </a:rPr>
              <a:t>table, for </a:t>
            </a:r>
            <a:r>
              <a:rPr lang="en-US" sz="2400" dirty="0">
                <a:latin typeface="Times New Roman" panose="02020603050405020304" pitchFamily="18" charset="0"/>
                <a:cs typeface="Times New Roman" panose="02020603050405020304" pitchFamily="18" charset="0"/>
              </a:rPr>
              <a:t>each production A </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 X then do the following steps. (X is a grammar symbol).</a:t>
            </a:r>
          </a:p>
          <a:p>
            <a:pPr marL="457200" lvl="0" indent="-457200">
              <a:buAutoNum type="arabicPeriod"/>
            </a:pP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each terminal a </a:t>
            </a:r>
            <a:r>
              <a:rPr lang="en-US" sz="2400">
                <a:latin typeface="Times New Roman" panose="02020603050405020304" pitchFamily="18" charset="0"/>
                <a:cs typeface="Times New Roman" panose="02020603050405020304" pitchFamily="18" charset="0"/>
              </a:rPr>
              <a:t>in </a:t>
            </a:r>
            <a:r>
              <a:rPr lang="en-US" sz="2400" i="1" smtClean="0">
                <a:latin typeface="Times New Roman" panose="02020603050405020304" pitchFamily="18" charset="0"/>
                <a:cs typeface="Times New Roman" panose="02020603050405020304" pitchFamily="18" charset="0"/>
              </a:rPr>
              <a:t>FIRST</a:t>
            </a:r>
            <a:r>
              <a:rPr lang="en-US" sz="2400" smtClean="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add A </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 X to T[A, a]. </a:t>
            </a:r>
            <a:endParaRPr lang="en-US" sz="2400" dirty="0" smtClean="0">
              <a:latin typeface="Times New Roman" panose="02020603050405020304" pitchFamily="18" charset="0"/>
              <a:cs typeface="Times New Roman" panose="02020603050405020304" pitchFamily="18" charset="0"/>
            </a:endParaRPr>
          </a:p>
          <a:p>
            <a:pPr marL="457200" lvl="0" indent="-457200">
              <a:buAutoNum type="arabicPeriod"/>
            </a:pPr>
            <a:r>
              <a:rPr lang="en-US" sz="2400" dirty="0" smtClean="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(X) has ɛ, then for each terminal b in </a:t>
            </a:r>
            <a:r>
              <a:rPr lang="en-US" sz="2400" i="1" dirty="0">
                <a:latin typeface="Times New Roman" panose="02020603050405020304" pitchFamily="18" charset="0"/>
                <a:cs typeface="Times New Roman" panose="02020603050405020304" pitchFamily="18" charset="0"/>
              </a:rPr>
              <a:t>FOLLOW</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add A </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 X to T[A, b</a:t>
            </a:r>
            <a:r>
              <a:rPr lang="en-US" sz="2400" dirty="0" smtClean="0">
                <a:latin typeface="Times New Roman" panose="02020603050405020304" pitchFamily="18" charset="0"/>
                <a:cs typeface="Times New Roman" panose="02020603050405020304" pitchFamily="18" charset="0"/>
              </a:rPr>
              <a:t>].</a:t>
            </a:r>
          </a:p>
          <a:p>
            <a:pPr marL="457200" lvl="0" indent="-457200">
              <a:buAutoNum type="arabicPeriod"/>
            </a:pPr>
            <a:r>
              <a:rPr lang="en-US" sz="2400" dirty="0" smtClean="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(X) has ɛ and $ is in </a:t>
            </a:r>
            <a:r>
              <a:rPr lang="en-US" sz="2400" i="1" dirty="0">
                <a:latin typeface="Times New Roman" panose="02020603050405020304" pitchFamily="18" charset="0"/>
                <a:cs typeface="Times New Roman" panose="02020603050405020304" pitchFamily="18" charset="0"/>
              </a:rPr>
              <a:t>FOLLOW</a:t>
            </a:r>
            <a:r>
              <a:rPr lang="en-US" sz="2400" dirty="0">
                <a:latin typeface="Times New Roman" panose="02020603050405020304" pitchFamily="18" charset="0"/>
                <a:cs typeface="Times New Roman" panose="02020603050405020304" pitchFamily="18" charset="0"/>
              </a:rPr>
              <a:t>(A), then add A </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 X to T[A,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23</a:t>
            </a:fld>
            <a:endParaRPr lang="en-GB" sz="14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858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259" y="4043"/>
            <a:ext cx="7886700" cy="487882"/>
          </a:xfrm>
        </p:spPr>
        <p:txBody>
          <a:bodyPr>
            <a:normAutofit/>
          </a:bodyPr>
          <a:lstStyle/>
          <a:p>
            <a:pPr algn="ctr"/>
            <a:r>
              <a:rPr lang="en-GB" sz="2400" b="1" i="1" dirty="0" smtClean="0">
                <a:solidFill>
                  <a:srgbClr val="0000FF"/>
                </a:solidFill>
                <a:latin typeface="Times New Roman" panose="02020603050405020304" pitchFamily="18" charset="0"/>
                <a:cs typeface="Times New Roman" panose="02020603050405020304" pitchFamily="18" charset="0"/>
              </a:rPr>
              <a:t>Example: Constructing predictive parsing table</a:t>
            </a:r>
            <a:endParaRPr lang="en-GB" sz="2400"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620688"/>
            <a:ext cx="3888432" cy="2016224"/>
          </a:xfrm>
        </p:spPr>
        <p:txBody>
          <a:bodyPr>
            <a:normAutofit lnSpcReduction="10000"/>
          </a:bodyPr>
          <a:lstStyle/>
          <a:p>
            <a:pPr>
              <a:buFont typeface="Wingdings" panose="05000000000000000000" pitchFamily="2" charset="2"/>
              <a:buChar char="v"/>
            </a:pPr>
            <a:r>
              <a:rPr lang="en-GB" dirty="0" smtClean="0">
                <a:latin typeface="Times New Roman" panose="02020603050405020304" pitchFamily="18" charset="0"/>
                <a:cs typeface="Times New Roman" panose="02020603050405020304" pitchFamily="18" charset="0"/>
              </a:rPr>
              <a:t>Consider the previous grammar </a:t>
            </a:r>
          </a:p>
          <a:p>
            <a:pPr marL="400050" indent="0">
              <a:spcBef>
                <a:spcPts val="0"/>
              </a:spcBef>
              <a:buNone/>
            </a:pPr>
            <a:r>
              <a:rPr lang="en-US" sz="2400" dirty="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 TE'</a:t>
            </a:r>
          </a:p>
          <a:p>
            <a:pPr marL="400050" indent="0">
              <a:spcBef>
                <a:spcPts val="0"/>
              </a:spcBef>
              <a:buNone/>
            </a:pPr>
            <a:r>
              <a:rPr lang="en-US" sz="2400" dirty="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 +TE' | ɛ</a:t>
            </a:r>
          </a:p>
          <a:p>
            <a:pPr marL="400050" indent="0">
              <a:spcBef>
                <a:spcPts val="0"/>
              </a:spcBef>
              <a:buNone/>
            </a:pPr>
            <a:r>
              <a:rPr lang="en-US" sz="2400" dirty="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 FT'</a:t>
            </a:r>
          </a:p>
          <a:p>
            <a:pPr marL="400050" indent="0">
              <a:spcBef>
                <a:spcPts val="0"/>
              </a:spcBef>
              <a:buNone/>
            </a:pPr>
            <a:r>
              <a:rPr lang="en-US" sz="2400" dirty="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 *FT' | ɛ</a:t>
            </a:r>
          </a:p>
          <a:p>
            <a:pPr marL="400050" indent="0">
              <a:spcBef>
                <a:spcPts val="0"/>
              </a:spcBef>
              <a:buNone/>
            </a:pPr>
            <a:r>
              <a:rPr lang="en-US" sz="2400" dirty="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 (E) | </a:t>
            </a:r>
            <a:r>
              <a:rPr lang="en-US" sz="2400" dirty="0" smtClean="0">
                <a:latin typeface="Times New Roman" panose="02020603050405020304" pitchFamily="18" charset="0"/>
                <a:cs typeface="Times New Roman" panose="02020603050405020304" pitchFamily="18" charset="0"/>
              </a:rPr>
              <a:t>id</a:t>
            </a:r>
            <a:r>
              <a:rPr lang="en-GB" dirty="0" smtClean="0">
                <a:latin typeface="Times New Roman" panose="02020603050405020304" pitchFamily="18" charset="0"/>
                <a:cs typeface="Times New Roman" panose="02020603050405020304" pitchFamily="18" charset="0"/>
              </a:rPr>
              <a:t>	</a:t>
            </a:r>
          </a:p>
          <a:p>
            <a:pPr>
              <a:buNone/>
            </a:pPr>
            <a:endParaRPr lang="en-GB"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nvPr>
        </p:nvGraphicFramePr>
        <p:xfrm>
          <a:off x="3059832" y="1019954"/>
          <a:ext cx="5688632" cy="2116117"/>
        </p:xfrm>
        <a:graphic>
          <a:graphicData uri="http://schemas.openxmlformats.org/drawingml/2006/table">
            <a:tbl>
              <a:tblPr firstRow="1" firstCol="1" bandRow="1">
                <a:tableStyleId>{5940675A-B579-460E-94D1-54222C63F5DA}</a:tableStyleId>
              </a:tblPr>
              <a:tblGrid>
                <a:gridCol w="1361215"/>
                <a:gridCol w="2253567"/>
                <a:gridCol w="2073850"/>
              </a:tblGrid>
              <a:tr h="392822">
                <a:tc>
                  <a:txBody>
                    <a:bodyPr/>
                    <a:lstStyle/>
                    <a:p>
                      <a:pPr marL="0" marR="0" algn="l">
                        <a:lnSpc>
                          <a:spcPct val="115000"/>
                        </a:lnSpc>
                        <a:spcBef>
                          <a:spcPts val="300"/>
                        </a:spcBef>
                        <a:spcAft>
                          <a:spcPts val="300"/>
                        </a:spcAft>
                      </a:pPr>
                      <a:r>
                        <a:rPr lang="en-US" sz="1600" b="1" dirty="0">
                          <a:solidFill>
                            <a:srgbClr val="C00000"/>
                          </a:solidFill>
                          <a:effectLst/>
                          <a:latin typeface="Times New Roman" panose="02020603050405020304" pitchFamily="18" charset="0"/>
                          <a:cs typeface="Times New Roman" panose="02020603050405020304" pitchFamily="18" charset="0"/>
                        </a:rPr>
                        <a:t>Non-terminals</a:t>
                      </a:r>
                      <a:endParaRPr lang="en-US" sz="16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300"/>
                        </a:spcBef>
                        <a:spcAft>
                          <a:spcPts val="300"/>
                        </a:spcAft>
                      </a:pPr>
                      <a:r>
                        <a:rPr lang="en-US" sz="1600" b="1" dirty="0">
                          <a:solidFill>
                            <a:srgbClr val="C00000"/>
                          </a:solidFill>
                          <a:effectLst/>
                          <a:latin typeface="Times New Roman" panose="02020603050405020304" pitchFamily="18" charset="0"/>
                          <a:cs typeface="Times New Roman" panose="02020603050405020304" pitchFamily="18" charset="0"/>
                        </a:rPr>
                        <a:t>First</a:t>
                      </a:r>
                      <a:endParaRPr lang="en-US" sz="16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300"/>
                        </a:spcBef>
                        <a:spcAft>
                          <a:spcPts val="300"/>
                        </a:spcAft>
                      </a:pPr>
                      <a:r>
                        <a:rPr lang="en-US" sz="1600" b="1" dirty="0">
                          <a:solidFill>
                            <a:srgbClr val="C00000"/>
                          </a:solidFill>
                          <a:effectLst/>
                          <a:latin typeface="Times New Roman" panose="02020603050405020304" pitchFamily="18" charset="0"/>
                          <a:cs typeface="Times New Roman" panose="02020603050405020304" pitchFamily="18" charset="0"/>
                        </a:rPr>
                        <a:t>Follow</a:t>
                      </a:r>
                      <a:endParaRPr lang="en-US" sz="16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11057">
                <a:tc>
                  <a:txBody>
                    <a:bodyPr/>
                    <a:lstStyle/>
                    <a:p>
                      <a:pPr marL="514350" marR="0" algn="l">
                        <a:lnSpc>
                          <a:spcPct val="115000"/>
                        </a:lnSpc>
                        <a:spcBef>
                          <a:spcPts val="300"/>
                        </a:spcBef>
                        <a:spcAft>
                          <a:spcPts val="300"/>
                        </a:spcAft>
                      </a:pPr>
                      <a:r>
                        <a:rPr lang="en-US" sz="1600">
                          <a:solidFill>
                            <a:srgbClr val="C00000"/>
                          </a:solidFill>
                          <a:effectLst/>
                          <a:latin typeface="Times New Roman" panose="02020603050405020304" pitchFamily="18" charset="0"/>
                          <a:cs typeface="Times New Roman" panose="02020603050405020304" pitchFamily="18" charset="0"/>
                        </a:rPr>
                        <a:t>F</a:t>
                      </a:r>
                      <a:endParaRPr lang="en-US" sz="160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525780" marR="0" algn="l">
                        <a:lnSpc>
                          <a:spcPct val="115000"/>
                        </a:lnSpc>
                        <a:spcBef>
                          <a:spcPts val="300"/>
                        </a:spcBef>
                        <a:spcAft>
                          <a:spcPts val="300"/>
                        </a:spcAft>
                      </a:pPr>
                      <a:r>
                        <a:rPr lang="en-US" sz="1600">
                          <a:solidFill>
                            <a:srgbClr val="C00000"/>
                          </a:solidFill>
                          <a:effectLst/>
                          <a:latin typeface="Times New Roman" panose="02020603050405020304" pitchFamily="18" charset="0"/>
                          <a:cs typeface="Times New Roman" panose="02020603050405020304" pitchFamily="18" charset="0"/>
                        </a:rPr>
                        <a:t>{(, id}</a:t>
                      </a:r>
                      <a:endParaRPr lang="en-US" sz="160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l">
                        <a:lnSpc>
                          <a:spcPct val="115000"/>
                        </a:lnSpc>
                        <a:spcBef>
                          <a:spcPts val="300"/>
                        </a:spcBef>
                        <a:spcAft>
                          <a:spcPts val="300"/>
                        </a:spcAft>
                      </a:pPr>
                      <a:r>
                        <a:rPr lang="en-US" sz="1600">
                          <a:solidFill>
                            <a:srgbClr val="C00000"/>
                          </a:solidFill>
                          <a:effectLst/>
                          <a:latin typeface="Times New Roman" panose="02020603050405020304" pitchFamily="18" charset="0"/>
                          <a:cs typeface="Times New Roman" panose="02020603050405020304" pitchFamily="18" charset="0"/>
                        </a:rPr>
                        <a:t>{+, *, ), $}</a:t>
                      </a:r>
                      <a:endParaRPr lang="en-US" sz="160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11057">
                <a:tc>
                  <a:txBody>
                    <a:bodyPr/>
                    <a:lstStyle/>
                    <a:p>
                      <a:pPr marL="514350" marR="0" algn="l">
                        <a:lnSpc>
                          <a:spcPct val="115000"/>
                        </a:lnSpc>
                        <a:spcBef>
                          <a:spcPts val="300"/>
                        </a:spcBef>
                        <a:spcAft>
                          <a:spcPts val="300"/>
                        </a:spcAft>
                      </a:pPr>
                      <a:r>
                        <a:rPr lang="en-US" sz="1600">
                          <a:solidFill>
                            <a:srgbClr val="C00000"/>
                          </a:solidFill>
                          <a:effectLst/>
                          <a:latin typeface="Times New Roman" panose="02020603050405020304" pitchFamily="18" charset="0"/>
                          <a:cs typeface="Times New Roman" panose="02020603050405020304" pitchFamily="18" charset="0"/>
                        </a:rPr>
                        <a:t>T</a:t>
                      </a:r>
                      <a:endParaRPr lang="en-US" sz="160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525780" marR="0" algn="l">
                        <a:lnSpc>
                          <a:spcPct val="115000"/>
                        </a:lnSpc>
                        <a:spcBef>
                          <a:spcPts val="300"/>
                        </a:spcBef>
                        <a:spcAft>
                          <a:spcPts val="300"/>
                        </a:spcAft>
                      </a:pPr>
                      <a:r>
                        <a:rPr lang="en-US" sz="1600">
                          <a:solidFill>
                            <a:srgbClr val="C00000"/>
                          </a:solidFill>
                          <a:effectLst/>
                          <a:latin typeface="Times New Roman" panose="02020603050405020304" pitchFamily="18" charset="0"/>
                          <a:cs typeface="Times New Roman" panose="02020603050405020304" pitchFamily="18" charset="0"/>
                        </a:rPr>
                        <a:t>{(, id}</a:t>
                      </a:r>
                      <a:endParaRPr lang="en-US" sz="160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l">
                        <a:lnSpc>
                          <a:spcPct val="115000"/>
                        </a:lnSpc>
                        <a:spcBef>
                          <a:spcPts val="300"/>
                        </a:spcBef>
                        <a:spcAft>
                          <a:spcPts val="300"/>
                        </a:spcAft>
                      </a:pPr>
                      <a:r>
                        <a:rPr lang="en-US" sz="1600">
                          <a:solidFill>
                            <a:srgbClr val="C00000"/>
                          </a:solidFill>
                          <a:effectLst/>
                          <a:latin typeface="Times New Roman" panose="02020603050405020304" pitchFamily="18" charset="0"/>
                          <a:cs typeface="Times New Roman" panose="02020603050405020304" pitchFamily="18" charset="0"/>
                        </a:rPr>
                        <a:t>{+, ), $}</a:t>
                      </a:r>
                      <a:endParaRPr lang="en-US" sz="160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11057">
                <a:tc>
                  <a:txBody>
                    <a:bodyPr/>
                    <a:lstStyle/>
                    <a:p>
                      <a:pPr marL="514350" marR="0" algn="l">
                        <a:lnSpc>
                          <a:spcPct val="115000"/>
                        </a:lnSpc>
                        <a:spcBef>
                          <a:spcPts val="300"/>
                        </a:spcBef>
                        <a:spcAft>
                          <a:spcPts val="300"/>
                        </a:spcAft>
                      </a:pPr>
                      <a:r>
                        <a:rPr lang="en-US" sz="1600" dirty="0">
                          <a:solidFill>
                            <a:srgbClr val="C00000"/>
                          </a:solidFill>
                          <a:effectLst/>
                          <a:latin typeface="Times New Roman" panose="02020603050405020304" pitchFamily="18" charset="0"/>
                          <a:cs typeface="Times New Roman" panose="02020603050405020304" pitchFamily="18" charset="0"/>
                        </a:rPr>
                        <a:t>E</a:t>
                      </a:r>
                      <a:endPar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525780" marR="0" algn="l">
                        <a:lnSpc>
                          <a:spcPct val="115000"/>
                        </a:lnSpc>
                        <a:spcBef>
                          <a:spcPts val="300"/>
                        </a:spcBef>
                        <a:spcAft>
                          <a:spcPts val="300"/>
                        </a:spcAft>
                      </a:pPr>
                      <a:r>
                        <a:rPr lang="en-US" sz="1600" dirty="0">
                          <a:solidFill>
                            <a:srgbClr val="C00000"/>
                          </a:solidFill>
                          <a:effectLst/>
                          <a:latin typeface="Times New Roman" panose="02020603050405020304" pitchFamily="18" charset="0"/>
                          <a:cs typeface="Times New Roman" panose="02020603050405020304" pitchFamily="18" charset="0"/>
                        </a:rPr>
                        <a:t>{(, id}</a:t>
                      </a:r>
                      <a:endPar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l">
                        <a:lnSpc>
                          <a:spcPct val="115000"/>
                        </a:lnSpc>
                        <a:spcBef>
                          <a:spcPts val="300"/>
                        </a:spcBef>
                        <a:spcAft>
                          <a:spcPts val="300"/>
                        </a:spcAft>
                      </a:pPr>
                      <a:r>
                        <a:rPr lang="en-US" sz="1600" dirty="0">
                          <a:solidFill>
                            <a:srgbClr val="C00000"/>
                          </a:solidFill>
                          <a:effectLst/>
                          <a:latin typeface="Times New Roman" panose="02020603050405020304" pitchFamily="18" charset="0"/>
                          <a:cs typeface="Times New Roman" panose="02020603050405020304" pitchFamily="18" charset="0"/>
                        </a:rPr>
                        <a:t>{), $}</a:t>
                      </a:r>
                      <a:endPar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11057">
                <a:tc>
                  <a:txBody>
                    <a:bodyPr/>
                    <a:lstStyle/>
                    <a:p>
                      <a:pPr marL="514350" marR="0" algn="l">
                        <a:lnSpc>
                          <a:spcPct val="115000"/>
                        </a:lnSpc>
                        <a:spcBef>
                          <a:spcPts val="300"/>
                        </a:spcBef>
                        <a:spcAft>
                          <a:spcPts val="300"/>
                        </a:spcAft>
                      </a:pPr>
                      <a:r>
                        <a:rPr lang="en-US" sz="1600">
                          <a:solidFill>
                            <a:srgbClr val="C00000"/>
                          </a:solidFill>
                          <a:effectLst/>
                          <a:latin typeface="Times New Roman" panose="02020603050405020304" pitchFamily="18" charset="0"/>
                          <a:cs typeface="Times New Roman" panose="02020603050405020304" pitchFamily="18" charset="0"/>
                        </a:rPr>
                        <a:t>E’</a:t>
                      </a:r>
                      <a:endParaRPr lang="en-US" sz="160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525780" marR="0" algn="l">
                        <a:lnSpc>
                          <a:spcPct val="115000"/>
                        </a:lnSpc>
                        <a:spcBef>
                          <a:spcPts val="300"/>
                        </a:spcBef>
                        <a:spcAft>
                          <a:spcPts val="300"/>
                        </a:spcAft>
                      </a:pPr>
                      <a:r>
                        <a:rPr lang="en-US" sz="1600">
                          <a:solidFill>
                            <a:srgbClr val="C00000"/>
                          </a:solidFill>
                          <a:effectLst/>
                          <a:latin typeface="Times New Roman" panose="02020603050405020304" pitchFamily="18" charset="0"/>
                          <a:cs typeface="Times New Roman" panose="02020603050405020304" pitchFamily="18" charset="0"/>
                        </a:rPr>
                        <a:t>{+, ɛ}</a:t>
                      </a:r>
                      <a:endParaRPr lang="en-US" sz="160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l">
                        <a:lnSpc>
                          <a:spcPct val="115000"/>
                        </a:lnSpc>
                        <a:spcBef>
                          <a:spcPts val="300"/>
                        </a:spcBef>
                        <a:spcAft>
                          <a:spcPts val="300"/>
                        </a:spcAft>
                      </a:pPr>
                      <a:r>
                        <a:rPr lang="en-US" sz="1600">
                          <a:solidFill>
                            <a:srgbClr val="C00000"/>
                          </a:solidFill>
                          <a:effectLst/>
                          <a:latin typeface="Times New Roman" panose="02020603050405020304" pitchFamily="18" charset="0"/>
                          <a:cs typeface="Times New Roman" panose="02020603050405020304" pitchFamily="18" charset="0"/>
                        </a:rPr>
                        <a:t>{), $}</a:t>
                      </a:r>
                      <a:endParaRPr lang="en-US" sz="160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11057">
                <a:tc>
                  <a:txBody>
                    <a:bodyPr/>
                    <a:lstStyle/>
                    <a:p>
                      <a:pPr marL="514350" marR="0" algn="l">
                        <a:lnSpc>
                          <a:spcPct val="115000"/>
                        </a:lnSpc>
                        <a:spcBef>
                          <a:spcPts val="300"/>
                        </a:spcBef>
                        <a:spcAft>
                          <a:spcPts val="300"/>
                        </a:spcAft>
                      </a:pPr>
                      <a:r>
                        <a:rPr lang="en-US" sz="1600">
                          <a:solidFill>
                            <a:srgbClr val="C00000"/>
                          </a:solidFill>
                          <a:effectLst/>
                          <a:latin typeface="Times New Roman" panose="02020603050405020304" pitchFamily="18" charset="0"/>
                          <a:cs typeface="Times New Roman" panose="02020603050405020304" pitchFamily="18" charset="0"/>
                        </a:rPr>
                        <a:t>T’</a:t>
                      </a:r>
                      <a:endParaRPr lang="en-US" sz="160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525780" marR="0" algn="l">
                        <a:lnSpc>
                          <a:spcPct val="115000"/>
                        </a:lnSpc>
                        <a:spcBef>
                          <a:spcPts val="300"/>
                        </a:spcBef>
                        <a:spcAft>
                          <a:spcPts val="300"/>
                        </a:spcAft>
                      </a:pPr>
                      <a:r>
                        <a:rPr lang="en-US" sz="1600" dirty="0">
                          <a:solidFill>
                            <a:srgbClr val="C00000"/>
                          </a:solidFill>
                          <a:effectLst/>
                          <a:latin typeface="Times New Roman" panose="02020603050405020304" pitchFamily="18" charset="0"/>
                          <a:cs typeface="Times New Roman" panose="02020603050405020304" pitchFamily="18" charset="0"/>
                        </a:rPr>
                        <a:t>{*, ɛ}</a:t>
                      </a:r>
                      <a:endPar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gn="l">
                        <a:lnSpc>
                          <a:spcPct val="115000"/>
                        </a:lnSpc>
                        <a:spcBef>
                          <a:spcPts val="300"/>
                        </a:spcBef>
                        <a:spcAft>
                          <a:spcPts val="300"/>
                        </a:spcAft>
                      </a:pPr>
                      <a:r>
                        <a:rPr lang="en-US" sz="1600" dirty="0">
                          <a:solidFill>
                            <a:srgbClr val="C00000"/>
                          </a:solidFill>
                          <a:effectLst/>
                          <a:latin typeface="Times New Roman" panose="02020603050405020304" pitchFamily="18" charset="0"/>
                          <a:cs typeface="Times New Roman" panose="02020603050405020304" pitchFamily="18" charset="0"/>
                        </a:rPr>
                        <a:t>{+, ), $}</a:t>
                      </a:r>
                      <a:endPar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8" name="TextBox 7"/>
          <p:cNvSpPr txBox="1"/>
          <p:nvPr/>
        </p:nvSpPr>
        <p:spPr>
          <a:xfrm>
            <a:off x="179512" y="3131875"/>
            <a:ext cx="5383981"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predictive parsing table is the following.</a:t>
            </a:r>
          </a:p>
        </p:txBody>
      </p:sp>
      <p:graphicFrame>
        <p:nvGraphicFramePr>
          <p:cNvPr id="9" name="Table 8"/>
          <p:cNvGraphicFramePr>
            <a:graphicFrameLocks noGrp="1"/>
          </p:cNvGraphicFramePr>
          <p:nvPr>
            <p:extLst/>
          </p:nvPr>
        </p:nvGraphicFramePr>
        <p:xfrm>
          <a:off x="144683" y="3582836"/>
          <a:ext cx="8568955" cy="2360008"/>
        </p:xfrm>
        <a:graphic>
          <a:graphicData uri="http://schemas.openxmlformats.org/drawingml/2006/table">
            <a:tbl>
              <a:tblPr firstRow="1" firstCol="1" bandRow="1">
                <a:tableStyleId>{5940675A-B579-460E-94D1-54222C63F5DA}</a:tableStyleId>
              </a:tblPr>
              <a:tblGrid>
                <a:gridCol w="1395219"/>
                <a:gridCol w="1035587"/>
                <a:gridCol w="1313611"/>
                <a:gridCol w="1368153"/>
                <a:gridCol w="1152129"/>
                <a:gridCol w="1080120"/>
                <a:gridCol w="1224136"/>
              </a:tblGrid>
              <a:tr h="338804">
                <a:tc rowSpan="2">
                  <a:txBody>
                    <a:bodyPr/>
                    <a:lstStyle/>
                    <a:p>
                      <a:pPr marL="0" marR="0">
                        <a:lnSpc>
                          <a:spcPct val="115000"/>
                        </a:lnSpc>
                        <a:spcBef>
                          <a:spcPts val="300"/>
                        </a:spcBef>
                        <a:spcAft>
                          <a:spcPts val="300"/>
                        </a:spcAft>
                      </a:pPr>
                      <a:r>
                        <a:rPr lang="en-US" sz="1900" b="1" dirty="0">
                          <a:effectLst/>
                          <a:latin typeface="Times New Roman" panose="02020603050405020304" pitchFamily="18" charset="0"/>
                          <a:cs typeface="Times New Roman" panose="02020603050405020304" pitchFamily="18" charset="0"/>
                        </a:rPr>
                        <a:t> </a:t>
                      </a:r>
                      <a:r>
                        <a:rPr lang="en-US" sz="1900" b="1" dirty="0" smtClean="0">
                          <a:effectLst/>
                          <a:latin typeface="Times New Roman" panose="02020603050405020304" pitchFamily="18" charset="0"/>
                          <a:cs typeface="Times New Roman" panose="02020603050405020304" pitchFamily="18" charset="0"/>
                        </a:rPr>
                        <a:t>Non-terminals</a:t>
                      </a:r>
                      <a:endParaRPr lang="en-US" sz="19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6">
                  <a:txBody>
                    <a:bodyPr/>
                    <a:lstStyle/>
                    <a:p>
                      <a:pPr marL="0" marR="0" algn="ctr">
                        <a:lnSpc>
                          <a:spcPct val="115000"/>
                        </a:lnSpc>
                        <a:spcBef>
                          <a:spcPts val="300"/>
                        </a:spcBef>
                        <a:spcAft>
                          <a:spcPts val="300"/>
                        </a:spcAft>
                      </a:pPr>
                      <a:r>
                        <a:rPr lang="en-US" sz="1900" b="1" dirty="0">
                          <a:effectLst/>
                          <a:latin typeface="Times New Roman" panose="02020603050405020304" pitchFamily="18" charset="0"/>
                          <a:cs typeface="Times New Roman" panose="02020603050405020304" pitchFamily="18" charset="0"/>
                        </a:rPr>
                        <a:t>Input Symbols</a:t>
                      </a:r>
                      <a:endParaRPr lang="en-US" sz="19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8284">
                <a:tc vMerge="1">
                  <a:txBody>
                    <a:bodyPr/>
                    <a:lstStyle/>
                    <a:p>
                      <a:endParaRPr lang="en-US"/>
                    </a:p>
                  </a:txBody>
                  <a:tcPr/>
                </a:tc>
                <a:tc>
                  <a:txBody>
                    <a:bodyPr/>
                    <a:lstStyle/>
                    <a:p>
                      <a:pPr marL="0" marR="0" algn="ctr">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id</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38804">
                <a:tc>
                  <a:txBody>
                    <a:bodyPr/>
                    <a:lstStyle/>
                    <a:p>
                      <a:pPr marL="514350" marR="0">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E </a:t>
                      </a:r>
                      <a:r>
                        <a:rPr lang="en-US" sz="1900">
                          <a:effectLst/>
                          <a:latin typeface="Times New Roman" panose="02020603050405020304" pitchFamily="18" charset="0"/>
                          <a:cs typeface="Times New Roman" panose="02020603050405020304" pitchFamily="18" charset="0"/>
                          <a:sym typeface="Wingdings" panose="05000000000000000000" pitchFamily="2" charset="2"/>
                        </a:rPr>
                        <a:t></a:t>
                      </a:r>
                      <a:r>
                        <a:rPr lang="en-US" sz="1900">
                          <a:effectLst/>
                          <a:latin typeface="Times New Roman" panose="02020603050405020304" pitchFamily="18" charset="0"/>
                          <a:cs typeface="Times New Roman" panose="02020603050405020304" pitchFamily="18" charset="0"/>
                        </a:rPr>
                        <a:t> TE’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E </a:t>
                      </a:r>
                      <a:r>
                        <a:rPr lang="en-US" sz="1900">
                          <a:effectLst/>
                          <a:latin typeface="Times New Roman" panose="02020603050405020304" pitchFamily="18" charset="0"/>
                          <a:cs typeface="Times New Roman" panose="02020603050405020304" pitchFamily="18" charset="0"/>
                          <a:sym typeface="Wingdings" panose="05000000000000000000" pitchFamily="2" charset="2"/>
                        </a:rPr>
                        <a:t></a:t>
                      </a:r>
                      <a:r>
                        <a:rPr lang="en-US" sz="1900">
                          <a:effectLst/>
                          <a:latin typeface="Times New Roman" panose="02020603050405020304" pitchFamily="18" charset="0"/>
                          <a:cs typeface="Times New Roman" panose="02020603050405020304" pitchFamily="18" charset="0"/>
                        </a:rPr>
                        <a:t> TE’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37260">
                <a:tc>
                  <a:txBody>
                    <a:bodyPr/>
                    <a:lstStyle/>
                    <a:p>
                      <a:pPr marL="514350" marR="0">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E’ </a:t>
                      </a:r>
                      <a:r>
                        <a:rPr lang="en-US" sz="1900">
                          <a:effectLst/>
                          <a:latin typeface="Times New Roman" panose="02020603050405020304" pitchFamily="18" charset="0"/>
                          <a:cs typeface="Times New Roman" panose="02020603050405020304" pitchFamily="18" charset="0"/>
                          <a:sym typeface="Wingdings" panose="05000000000000000000" pitchFamily="2" charset="2"/>
                        </a:rPr>
                        <a:t></a:t>
                      </a:r>
                      <a:r>
                        <a:rPr lang="en-US" sz="1900">
                          <a:effectLst/>
                          <a:latin typeface="Times New Roman" panose="02020603050405020304" pitchFamily="18" charset="0"/>
                          <a:cs typeface="Times New Roman" panose="02020603050405020304" pitchFamily="18" charset="0"/>
                        </a:rPr>
                        <a:t> +TE’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dirty="0">
                          <a:effectLst/>
                          <a:latin typeface="Times New Roman" panose="02020603050405020304" pitchFamily="18" charset="0"/>
                          <a:cs typeface="Times New Roman" panose="02020603050405020304" pitchFamily="18" charset="0"/>
                        </a:rPr>
                        <a: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E’ </a:t>
                      </a:r>
                      <a:r>
                        <a:rPr lang="en-US" sz="1900">
                          <a:effectLst/>
                          <a:latin typeface="Times New Roman" panose="02020603050405020304" pitchFamily="18" charset="0"/>
                          <a:cs typeface="Times New Roman" panose="02020603050405020304" pitchFamily="18" charset="0"/>
                          <a:sym typeface="Wingdings" panose="05000000000000000000" pitchFamily="2" charset="2"/>
                        </a:rPr>
                        <a:t></a:t>
                      </a:r>
                      <a:r>
                        <a:rPr lang="en-US" sz="1900">
                          <a:effectLst/>
                          <a:latin typeface="Times New Roman" panose="02020603050405020304" pitchFamily="18" charset="0"/>
                          <a:cs typeface="Times New Roman" panose="02020603050405020304" pitchFamily="18" charset="0"/>
                        </a:rPr>
                        <a:t> Ɛ</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E’ </a:t>
                      </a:r>
                      <a:r>
                        <a:rPr lang="en-US" sz="1900">
                          <a:effectLst/>
                          <a:latin typeface="Times New Roman" panose="02020603050405020304" pitchFamily="18" charset="0"/>
                          <a:cs typeface="Times New Roman" panose="02020603050405020304" pitchFamily="18" charset="0"/>
                          <a:sym typeface="Wingdings" panose="05000000000000000000" pitchFamily="2" charset="2"/>
                        </a:rPr>
                        <a:t></a:t>
                      </a:r>
                      <a:r>
                        <a:rPr lang="en-US" sz="1900">
                          <a:effectLst/>
                          <a:latin typeface="Times New Roman" panose="02020603050405020304" pitchFamily="18" charset="0"/>
                          <a:cs typeface="Times New Roman" panose="02020603050405020304" pitchFamily="18" charset="0"/>
                        </a:rPr>
                        <a:t> Ɛ</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38804">
                <a:tc>
                  <a:txBody>
                    <a:bodyPr/>
                    <a:lstStyle/>
                    <a:p>
                      <a:pPr marL="514350" marR="0">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T </a:t>
                      </a:r>
                      <a:r>
                        <a:rPr lang="en-US" sz="1900">
                          <a:effectLst/>
                          <a:latin typeface="Times New Roman" panose="02020603050405020304" pitchFamily="18" charset="0"/>
                          <a:cs typeface="Times New Roman" panose="02020603050405020304" pitchFamily="18" charset="0"/>
                          <a:sym typeface="Wingdings" panose="05000000000000000000" pitchFamily="2" charset="2"/>
                        </a:rPr>
                        <a:t></a:t>
                      </a:r>
                      <a:r>
                        <a:rPr lang="en-US" sz="1900">
                          <a:effectLst/>
                          <a:latin typeface="Times New Roman" panose="02020603050405020304" pitchFamily="18" charset="0"/>
                          <a:cs typeface="Times New Roman" panose="02020603050405020304" pitchFamily="18" charset="0"/>
                        </a:rPr>
                        <a:t> FT’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dirty="0">
                          <a:effectLst/>
                          <a:latin typeface="Times New Roman" panose="02020603050405020304" pitchFamily="18" charset="0"/>
                          <a:cs typeface="Times New Roman" panose="02020603050405020304" pitchFamily="18" charset="0"/>
                        </a:rPr>
                        <a:t>T </a:t>
                      </a:r>
                      <a:r>
                        <a:rPr lang="en-US" sz="1900" dirty="0">
                          <a:effectLst/>
                          <a:latin typeface="Times New Roman" panose="02020603050405020304" pitchFamily="18" charset="0"/>
                          <a:cs typeface="Times New Roman" panose="02020603050405020304" pitchFamily="18" charset="0"/>
                          <a:sym typeface="Wingdings" panose="05000000000000000000" pitchFamily="2" charset="2"/>
                        </a:rPr>
                        <a:t></a:t>
                      </a:r>
                      <a:r>
                        <a:rPr lang="en-US" sz="1900" dirty="0">
                          <a:effectLst/>
                          <a:latin typeface="Times New Roman" panose="02020603050405020304" pitchFamily="18" charset="0"/>
                          <a:cs typeface="Times New Roman" panose="02020603050405020304" pitchFamily="18" charset="0"/>
                        </a:rPr>
                        <a:t> FT’</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38804">
                <a:tc>
                  <a:txBody>
                    <a:bodyPr/>
                    <a:lstStyle/>
                    <a:p>
                      <a:pPr marL="514350" marR="0">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T’ </a:t>
                      </a:r>
                      <a:r>
                        <a:rPr lang="en-US" sz="1900">
                          <a:effectLst/>
                          <a:latin typeface="Times New Roman" panose="02020603050405020304" pitchFamily="18" charset="0"/>
                          <a:cs typeface="Times New Roman" panose="02020603050405020304" pitchFamily="18" charset="0"/>
                          <a:sym typeface="Wingdings" panose="05000000000000000000" pitchFamily="2" charset="2"/>
                        </a:rPr>
                        <a:t></a:t>
                      </a:r>
                      <a:r>
                        <a:rPr lang="en-US" sz="1900">
                          <a:effectLst/>
                          <a:latin typeface="Times New Roman" panose="02020603050405020304" pitchFamily="18" charset="0"/>
                          <a:cs typeface="Times New Roman" panose="02020603050405020304" pitchFamily="18" charset="0"/>
                        </a:rPr>
                        <a:t> Ɛ</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858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T’ </a:t>
                      </a:r>
                      <a:r>
                        <a:rPr lang="en-US" sz="1900">
                          <a:effectLst/>
                          <a:latin typeface="Times New Roman" panose="02020603050405020304" pitchFamily="18" charset="0"/>
                          <a:cs typeface="Times New Roman" panose="02020603050405020304" pitchFamily="18" charset="0"/>
                          <a:sym typeface="Wingdings" panose="05000000000000000000" pitchFamily="2" charset="2"/>
                        </a:rPr>
                        <a:t></a:t>
                      </a:r>
                      <a:r>
                        <a:rPr lang="en-US" sz="1900">
                          <a:effectLst/>
                          <a:latin typeface="Times New Roman" panose="02020603050405020304" pitchFamily="18" charset="0"/>
                          <a:cs typeface="Times New Roman" panose="02020603050405020304" pitchFamily="18" charset="0"/>
                        </a:rPr>
                        <a:t> *FT’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T’ </a:t>
                      </a:r>
                      <a:r>
                        <a:rPr lang="en-US" sz="1900">
                          <a:effectLst/>
                          <a:latin typeface="Times New Roman" panose="02020603050405020304" pitchFamily="18" charset="0"/>
                          <a:cs typeface="Times New Roman" panose="02020603050405020304" pitchFamily="18" charset="0"/>
                          <a:sym typeface="Wingdings" panose="05000000000000000000" pitchFamily="2" charset="2"/>
                        </a:rPr>
                        <a:t></a:t>
                      </a:r>
                      <a:r>
                        <a:rPr lang="en-US" sz="1900">
                          <a:effectLst/>
                          <a:latin typeface="Times New Roman" panose="02020603050405020304" pitchFamily="18" charset="0"/>
                          <a:cs typeface="Times New Roman" panose="02020603050405020304" pitchFamily="18" charset="0"/>
                        </a:rPr>
                        <a:t> Ɛ</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T’ </a:t>
                      </a:r>
                      <a:r>
                        <a:rPr lang="en-US" sz="1900">
                          <a:effectLst/>
                          <a:latin typeface="Times New Roman" panose="02020603050405020304" pitchFamily="18" charset="0"/>
                          <a:cs typeface="Times New Roman" panose="02020603050405020304" pitchFamily="18" charset="0"/>
                          <a:sym typeface="Wingdings" panose="05000000000000000000" pitchFamily="2" charset="2"/>
                        </a:rPr>
                        <a:t></a:t>
                      </a:r>
                      <a:r>
                        <a:rPr lang="en-US" sz="1900">
                          <a:effectLst/>
                          <a:latin typeface="Times New Roman" panose="02020603050405020304" pitchFamily="18" charset="0"/>
                          <a:cs typeface="Times New Roman" panose="02020603050405020304" pitchFamily="18" charset="0"/>
                        </a:rPr>
                        <a:t> Ɛ</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38804">
                <a:tc>
                  <a:txBody>
                    <a:bodyPr/>
                    <a:lstStyle/>
                    <a:p>
                      <a:pPr marL="514350" marR="0">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F</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F </a:t>
                      </a:r>
                      <a:r>
                        <a:rPr lang="en-US" sz="1900">
                          <a:effectLst/>
                          <a:latin typeface="Times New Roman" panose="02020603050405020304" pitchFamily="18" charset="0"/>
                          <a:cs typeface="Times New Roman" panose="02020603050405020304" pitchFamily="18" charset="0"/>
                          <a:sym typeface="Wingdings" panose="05000000000000000000" pitchFamily="2" charset="2"/>
                        </a:rPr>
                        <a:t></a:t>
                      </a:r>
                      <a:r>
                        <a:rPr lang="en-US" sz="1900">
                          <a:effectLst/>
                          <a:latin typeface="Times New Roman" panose="02020603050405020304" pitchFamily="18" charset="0"/>
                          <a:cs typeface="Times New Roman" panose="02020603050405020304" pitchFamily="18" charset="0"/>
                        </a:rPr>
                        <a:t> id</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dirty="0">
                          <a:effectLst/>
                          <a:latin typeface="Times New Roman" panose="02020603050405020304" pitchFamily="18" charset="0"/>
                          <a:cs typeface="Times New Roman" panose="02020603050405020304" pitchFamily="18" charset="0"/>
                        </a:rPr>
                        <a: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dirty="0">
                          <a:effectLst/>
                          <a:latin typeface="Times New Roman" panose="02020603050405020304" pitchFamily="18" charset="0"/>
                          <a:cs typeface="Times New Roman" panose="02020603050405020304" pitchFamily="18" charset="0"/>
                        </a:rPr>
                        <a: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1430" marR="0" algn="just">
                        <a:lnSpc>
                          <a:spcPct val="115000"/>
                        </a:lnSpc>
                        <a:spcBef>
                          <a:spcPts val="300"/>
                        </a:spcBef>
                        <a:spcAft>
                          <a:spcPts val="300"/>
                        </a:spcAft>
                      </a:pPr>
                      <a:r>
                        <a:rPr lang="en-US" sz="1900" dirty="0">
                          <a:effectLst/>
                          <a:latin typeface="Times New Roman" panose="02020603050405020304" pitchFamily="18" charset="0"/>
                          <a:cs typeface="Times New Roman" panose="02020603050405020304" pitchFamily="18" charset="0"/>
                        </a:rPr>
                        <a:t>F </a:t>
                      </a:r>
                      <a:r>
                        <a:rPr lang="en-US" sz="1900" dirty="0">
                          <a:effectLst/>
                          <a:latin typeface="Times New Roman" panose="02020603050405020304" pitchFamily="18" charset="0"/>
                          <a:cs typeface="Times New Roman" panose="02020603050405020304" pitchFamily="18" charset="0"/>
                          <a:sym typeface="Wingdings" panose="05000000000000000000" pitchFamily="2" charset="2"/>
                        </a:rPr>
                        <a:t></a:t>
                      </a:r>
                      <a:r>
                        <a:rPr lang="en-US" sz="1900" dirty="0">
                          <a:effectLst/>
                          <a:latin typeface="Times New Roman" panose="02020603050405020304" pitchFamily="18" charset="0"/>
                          <a:cs typeface="Times New Roman" panose="02020603050405020304" pitchFamily="18" charset="0"/>
                        </a:rPr>
                        <a:t> (E)</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a:effectLst/>
                          <a:latin typeface="Times New Roman" panose="02020603050405020304" pitchFamily="18" charset="0"/>
                          <a:cs typeface="Times New Roman" panose="02020603050405020304" pitchFamily="18" charset="0"/>
                        </a:rPr>
                        <a:t> </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300"/>
                        </a:spcBef>
                        <a:spcAft>
                          <a:spcPts val="300"/>
                        </a:spcAft>
                      </a:pPr>
                      <a:r>
                        <a:rPr lang="en-US" sz="1900" dirty="0">
                          <a:effectLst/>
                          <a:latin typeface="Times New Roman" panose="02020603050405020304" pitchFamily="18" charset="0"/>
                          <a:cs typeface="Times New Roman" panose="02020603050405020304" pitchFamily="18" charset="0"/>
                        </a:rPr>
                        <a: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0" name="TextBox 9"/>
          <p:cNvSpPr txBox="1"/>
          <p:nvPr/>
        </p:nvSpPr>
        <p:spPr>
          <a:xfrm>
            <a:off x="0" y="5942844"/>
            <a:ext cx="9143999" cy="830997"/>
          </a:xfrm>
          <a:prstGeom prst="rect">
            <a:avLst/>
          </a:prstGeom>
          <a:noFill/>
        </p:spPr>
        <p:txBody>
          <a:bodyPr wrap="square" rtlCol="0">
            <a:spAutoFit/>
          </a:bodyPr>
          <a:lstStyle/>
          <a:p>
            <a:pPr marL="171450" indent="-1714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Consider </a:t>
            </a:r>
            <a:r>
              <a:rPr lang="en-US" sz="1600" dirty="0">
                <a:latin typeface="Times New Roman" panose="02020603050405020304" pitchFamily="18" charset="0"/>
                <a:cs typeface="Times New Roman" panose="02020603050405020304" pitchFamily="18" charset="0"/>
              </a:rPr>
              <a:t>E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latin typeface="Times New Roman" panose="02020603050405020304" pitchFamily="18" charset="0"/>
                <a:cs typeface="Times New Roman" panose="02020603050405020304" pitchFamily="18" charset="0"/>
              </a:rPr>
              <a:t> TE'. Since </a:t>
            </a:r>
            <a:r>
              <a:rPr lang="en-US" sz="1600" i="1" dirty="0">
                <a:latin typeface="Times New Roman" panose="02020603050405020304" pitchFamily="18" charset="0"/>
                <a:cs typeface="Times New Roman" panose="02020603050405020304" pitchFamily="18" charset="0"/>
              </a:rPr>
              <a:t>FIRST</a:t>
            </a:r>
            <a:r>
              <a:rPr lang="en-US" sz="1600" dirty="0">
                <a:latin typeface="Times New Roman" panose="02020603050405020304" pitchFamily="18" charset="0"/>
                <a:cs typeface="Times New Roman" panose="02020603050405020304" pitchFamily="18" charset="0"/>
              </a:rPr>
              <a:t>(TE') = </a:t>
            </a:r>
            <a:r>
              <a:rPr lang="en-US" sz="1600" i="1" dirty="0">
                <a:latin typeface="Times New Roman" panose="02020603050405020304" pitchFamily="18" charset="0"/>
                <a:cs typeface="Times New Roman" panose="02020603050405020304" pitchFamily="18" charset="0"/>
              </a:rPr>
              <a:t>FIRST</a:t>
            </a:r>
            <a:r>
              <a:rPr lang="en-US" sz="1600" dirty="0">
                <a:latin typeface="Times New Roman" panose="02020603050405020304" pitchFamily="18" charset="0"/>
                <a:cs typeface="Times New Roman" panose="02020603050405020304" pitchFamily="18" charset="0"/>
              </a:rPr>
              <a:t>(T) = { (, id } this production is added to T[E, (] </a:t>
            </a:r>
            <a:r>
              <a:rPr lang="en-US" sz="1600" dirty="0" smtClean="0">
                <a:latin typeface="Times New Roman" panose="02020603050405020304" pitchFamily="18" charset="0"/>
                <a:cs typeface="Times New Roman" panose="02020603050405020304" pitchFamily="18" charset="0"/>
              </a:rPr>
              <a:t>&amp; </a:t>
            </a:r>
            <a:r>
              <a:rPr lang="en-US" sz="1600" dirty="0">
                <a:latin typeface="Times New Roman" panose="02020603050405020304" pitchFamily="18" charset="0"/>
                <a:cs typeface="Times New Roman" panose="02020603050405020304" pitchFamily="18" charset="0"/>
              </a:rPr>
              <a:t>T[E,  id</a:t>
            </a:r>
            <a:r>
              <a:rPr lang="en-US" sz="1600" dirty="0" smtClean="0">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Production </a:t>
            </a:r>
            <a:r>
              <a:rPr lang="en-US" sz="1600" dirty="0">
                <a:latin typeface="Times New Roman" panose="02020603050405020304" pitchFamily="18" charset="0"/>
                <a:cs typeface="Times New Roman" panose="02020603050405020304" pitchFamily="18" charset="0"/>
              </a:rPr>
              <a:t>E'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latin typeface="Times New Roman" panose="02020603050405020304" pitchFamily="18" charset="0"/>
                <a:cs typeface="Times New Roman" panose="02020603050405020304" pitchFamily="18" charset="0"/>
              </a:rPr>
              <a:t> +TE' is added to T[E', +]  since </a:t>
            </a:r>
            <a:r>
              <a:rPr lang="en-US" sz="1600" i="1" dirty="0">
                <a:latin typeface="Times New Roman" panose="02020603050405020304" pitchFamily="18" charset="0"/>
                <a:cs typeface="Times New Roman" panose="02020603050405020304" pitchFamily="18" charset="0"/>
              </a:rPr>
              <a:t>FIRST</a:t>
            </a:r>
            <a:r>
              <a:rPr lang="en-US" sz="1600" dirty="0">
                <a:latin typeface="Times New Roman" panose="02020603050405020304" pitchFamily="18" charset="0"/>
                <a:cs typeface="Times New Roman" panose="02020603050405020304" pitchFamily="18" charset="0"/>
              </a:rPr>
              <a:t> (+TE') = </a:t>
            </a:r>
            <a:r>
              <a:rPr lang="en-US" sz="1600" dirty="0" smtClean="0">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Since  </a:t>
            </a:r>
            <a:r>
              <a:rPr lang="en-US" sz="1600" i="1" dirty="0">
                <a:latin typeface="Times New Roman" panose="02020603050405020304" pitchFamily="18" charset="0"/>
                <a:cs typeface="Times New Roman" panose="02020603050405020304" pitchFamily="18" charset="0"/>
              </a:rPr>
              <a:t>FOLLOW</a:t>
            </a:r>
            <a:r>
              <a:rPr lang="en-US" sz="1600" dirty="0">
                <a:latin typeface="Times New Roman" panose="02020603050405020304" pitchFamily="18" charset="0"/>
                <a:cs typeface="Times New Roman" panose="02020603050405020304" pitchFamily="18" charset="0"/>
              </a:rPr>
              <a:t>(E') = { ), $ }, production E'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latin typeface="Times New Roman" panose="02020603050405020304" pitchFamily="18" charset="0"/>
                <a:cs typeface="Times New Roman" panose="02020603050405020304" pitchFamily="18" charset="0"/>
              </a:rPr>
              <a:t> Ɛ is  added to T[E', )] and  T[E', $) </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230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332"/>
            <a:ext cx="4320480" cy="504056"/>
          </a:xfrm>
        </p:spPr>
        <p:txBody>
          <a:bodyPr>
            <a:normAutofit fontScale="90000"/>
          </a:bodyPr>
          <a:lstStyle/>
          <a:p>
            <a:pPr algn="ctr"/>
            <a:r>
              <a:rPr lang="en-US" b="1" i="1" dirty="0">
                <a:solidFill>
                  <a:srgbClr val="0000FF"/>
                </a:solidFill>
                <a:latin typeface="Times New Roman" panose="02020603050405020304" pitchFamily="18" charset="0"/>
                <a:cs typeface="Times New Roman" panose="02020603050405020304" pitchFamily="18" charset="0"/>
              </a:rPr>
              <a:t>LL(1) Grammars</a:t>
            </a:r>
            <a:endParaRPr lang="en-GB"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6780"/>
            <a:ext cx="9036496" cy="6264696"/>
          </a:xfrm>
        </p:spPr>
        <p:txBody>
          <a:bodyPr>
            <a:noAutofit/>
          </a:bodyPr>
          <a:lstStyle/>
          <a:p>
            <a:pPr>
              <a:defRPr/>
            </a:pPr>
            <a:r>
              <a:rPr lang="en-US" sz="2000" dirty="0">
                <a:latin typeface="Times New Roman" panose="02020603050405020304" pitchFamily="18" charset="0"/>
                <a:cs typeface="Times New Roman" panose="02020603050405020304" pitchFamily="18" charset="0"/>
              </a:rPr>
              <a:t>Predictive parsers are those recursive descent parsers needing </a:t>
            </a:r>
            <a:r>
              <a:rPr lang="en-US" sz="2000" dirty="0" smtClean="0">
                <a:latin typeface="Times New Roman" panose="02020603050405020304" pitchFamily="18" charset="0"/>
                <a:cs typeface="Times New Roman" panose="02020603050405020304" pitchFamily="18" charset="0"/>
              </a:rPr>
              <a:t>no backtracking.</a:t>
            </a:r>
          </a:p>
          <a:p>
            <a:pPr>
              <a:defRPr/>
            </a:pPr>
            <a:r>
              <a:rPr lang="en-US" sz="2000" dirty="0">
                <a:latin typeface="Times New Roman" panose="02020603050405020304" pitchFamily="18" charset="0"/>
                <a:cs typeface="Times New Roman" panose="02020603050405020304" pitchFamily="18" charset="0"/>
              </a:rPr>
              <a:t>Grammars for which we can create predictive parsers are called LL(1)</a:t>
            </a:r>
          </a:p>
          <a:p>
            <a:pPr lvl="1">
              <a:defRPr/>
            </a:pPr>
            <a:r>
              <a:rPr lang="en-US" sz="2000" dirty="0">
                <a:latin typeface="Times New Roman" panose="02020603050405020304" pitchFamily="18" charset="0"/>
                <a:cs typeface="Times New Roman" panose="02020603050405020304" pitchFamily="18" charset="0"/>
              </a:rPr>
              <a:t>The first L means scanning input from left to right</a:t>
            </a:r>
          </a:p>
          <a:p>
            <a:pPr lvl="1">
              <a:defRPr/>
            </a:pPr>
            <a:r>
              <a:rPr lang="en-US" sz="2000" dirty="0">
                <a:latin typeface="Times New Roman" panose="02020603050405020304" pitchFamily="18" charset="0"/>
                <a:cs typeface="Times New Roman" panose="02020603050405020304" pitchFamily="18" charset="0"/>
              </a:rPr>
              <a:t>The second L means leftmost derivation</a:t>
            </a:r>
          </a:p>
          <a:p>
            <a:pPr lvl="1">
              <a:defRPr/>
            </a:pPr>
            <a:r>
              <a:rPr lang="en-US" sz="2000" dirty="0">
                <a:latin typeface="Times New Roman" panose="02020603050405020304" pitchFamily="18" charset="0"/>
                <a:cs typeface="Times New Roman" panose="02020603050405020304" pitchFamily="18" charset="0"/>
              </a:rPr>
              <a:t>And 1 stands for using one input symbol for </a:t>
            </a:r>
            <a:r>
              <a:rPr lang="en-US" sz="2000" dirty="0" err="1">
                <a:latin typeface="Times New Roman" panose="02020603050405020304" pitchFamily="18" charset="0"/>
                <a:cs typeface="Times New Roman" panose="02020603050405020304" pitchFamily="18" charset="0"/>
              </a:rPr>
              <a:t>lookahead</a:t>
            </a:r>
            <a:endParaRPr lang="en-US" sz="2000" dirty="0">
              <a:latin typeface="Times New Roman" panose="02020603050405020304" pitchFamily="18" charset="0"/>
              <a:cs typeface="Times New Roman" panose="02020603050405020304" pitchFamily="18" charset="0"/>
            </a:endParaRPr>
          </a:p>
          <a:p>
            <a:pPr>
              <a:defRPr/>
            </a:pPr>
            <a:r>
              <a:rPr lang="en-US" sz="2000" dirty="0" smtClean="0">
                <a:latin typeface="Times New Roman" panose="02020603050405020304" pitchFamily="18" charset="0"/>
                <a:cs typeface="Times New Roman" panose="02020603050405020304" pitchFamily="18" charset="0"/>
              </a:rPr>
              <a:t>It is a </a:t>
            </a:r>
            <a:r>
              <a:rPr lang="en-US" sz="2000" dirty="0">
                <a:latin typeface="Times New Roman" panose="02020603050405020304" pitchFamily="18" charset="0"/>
                <a:cs typeface="Times New Roman" panose="02020603050405020304" pitchFamily="18" charset="0"/>
              </a:rPr>
              <a:t>grammar whose parsing table has no multiply-defined </a:t>
            </a:r>
            <a:r>
              <a:rPr lang="en-US" sz="2000" dirty="0" smtClean="0">
                <a:latin typeface="Times New Roman" panose="02020603050405020304" pitchFamily="18" charset="0"/>
                <a:cs typeface="Times New Roman" panose="02020603050405020304" pitchFamily="18" charset="0"/>
              </a:rPr>
              <a:t>entries.</a:t>
            </a:r>
          </a:p>
          <a:p>
            <a:pPr>
              <a:defRPr/>
            </a:pPr>
            <a:r>
              <a:rPr lang="en-US" sz="2000" dirty="0">
                <a:latin typeface="Times New Roman" panose="02020603050405020304" pitchFamily="18" charset="0"/>
                <a:cs typeface="Times New Roman" panose="02020603050405020304" pitchFamily="18" charset="0"/>
              </a:rPr>
              <a:t>The parsing table of a grammar may contain more than </a:t>
            </a:r>
            <a:r>
              <a:rPr lang="en-US" sz="2000" dirty="0" smtClean="0">
                <a:latin typeface="Times New Roman" panose="02020603050405020304" pitchFamily="18" charset="0"/>
                <a:cs typeface="Times New Roman" panose="02020603050405020304" pitchFamily="18" charset="0"/>
              </a:rPr>
              <a:t>one production </a:t>
            </a:r>
            <a:r>
              <a:rPr lang="en-US" sz="2000" dirty="0">
                <a:latin typeface="Times New Roman" panose="02020603050405020304" pitchFamily="18" charset="0"/>
                <a:cs typeface="Times New Roman" panose="02020603050405020304" pitchFamily="18" charset="0"/>
              </a:rPr>
              <a:t>rule. In this case, we say that it is not a </a:t>
            </a:r>
            <a:r>
              <a:rPr lang="en-US" sz="2000" dirty="0" smtClean="0">
                <a:latin typeface="Times New Roman" panose="02020603050405020304" pitchFamily="18" charset="0"/>
                <a:cs typeface="Times New Roman" panose="02020603050405020304" pitchFamily="18" charset="0"/>
              </a:rPr>
              <a:t>LL(1</a:t>
            </a:r>
            <a:r>
              <a:rPr lang="en-US" sz="2000" dirty="0">
                <a:latin typeface="Times New Roman" panose="02020603050405020304" pitchFamily="18" charset="0"/>
                <a:cs typeface="Times New Roman" panose="02020603050405020304" pitchFamily="18" charset="0"/>
              </a:rPr>
              <a:t>) grammar </a:t>
            </a:r>
            <a:r>
              <a:rPr lang="en-US" sz="2000" dirty="0" smtClean="0">
                <a:latin typeface="Times New Roman" panose="02020603050405020304" pitchFamily="18" charset="0"/>
                <a:cs typeface="Times New Roman" panose="02020603050405020304" pitchFamily="18" charset="0"/>
              </a:rPr>
              <a:t>.</a:t>
            </a:r>
          </a:p>
          <a:p>
            <a:pPr>
              <a:defRPr/>
            </a:pPr>
            <a:r>
              <a:rPr lang="en-US" sz="2000" dirty="0">
                <a:latin typeface="Times New Roman" panose="02020603050405020304" pitchFamily="18" charset="0"/>
                <a:cs typeface="Times New Roman" panose="02020603050405020304" pitchFamily="18" charset="0"/>
              </a:rPr>
              <a:t>A grammar G is LL(1) if and only if whenever </a:t>
            </a:r>
            <a:r>
              <a:rPr lang="en-US" sz="2000" dirty="0" smtClean="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latin typeface="Times New Roman" panose="02020603050405020304" pitchFamily="18" charset="0"/>
                <a:cs typeface="Times New Roman" panose="02020603050405020304" pitchFamily="18" charset="0"/>
              </a:rPr>
              <a:t> </a:t>
            </a:r>
            <a:r>
              <a:rPr lang="el-GR" sz="2000" dirty="0" smtClean="0">
                <a:latin typeface="MS Mincho" pitchFamily="49" charset="-128"/>
                <a:ea typeface="MS Mincho" pitchFamily="49" charset="-128"/>
              </a:rPr>
              <a:t>α</a:t>
            </a:r>
            <a:r>
              <a:rPr lang="en-US" sz="2000" dirty="0" smtClean="0">
                <a:latin typeface="Times New Roman" panose="02020603050405020304" pitchFamily="18" charset="0"/>
                <a:ea typeface="MS Mincho" pitchFamily="49" charset="-128"/>
                <a:cs typeface="Times New Roman" panose="02020603050405020304" pitchFamily="18" charset="0"/>
              </a:rPr>
              <a:t>| </a:t>
            </a:r>
            <a:r>
              <a:rPr lang="el-GR" sz="2000" dirty="0" smtClean="0">
                <a:latin typeface="Times New Roman" panose="02020603050405020304" pitchFamily="18" charset="0"/>
                <a:ea typeface="MS Mincho" pitchFamily="49" charset="-128"/>
                <a:cs typeface="Times New Roman" panose="02020603050405020304" pitchFamily="18" charset="0"/>
              </a:rPr>
              <a:t>β</a:t>
            </a:r>
            <a:r>
              <a:rPr lang="en-US" sz="2000" dirty="0" smtClean="0">
                <a:latin typeface="Times New Roman" panose="02020603050405020304" pitchFamily="18" charset="0"/>
                <a:ea typeface="MS Mincho" pitchFamily="49" charset="-128"/>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are </a:t>
            </a:r>
            <a:r>
              <a:rPr lang="en-US" sz="2000" dirty="0">
                <a:latin typeface="Times New Roman" panose="02020603050405020304" pitchFamily="18" charset="0"/>
                <a:cs typeface="Times New Roman" panose="02020603050405020304" pitchFamily="18" charset="0"/>
              </a:rPr>
              <a:t>two distinct productions of G, the following conditions hold:</a:t>
            </a:r>
          </a:p>
          <a:p>
            <a:pPr marL="685800" lvl="1" indent="-342900">
              <a:buAutoNum type="arabicPeriod"/>
              <a:defRPr/>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no terminal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do </a:t>
            </a:r>
            <a:r>
              <a:rPr lang="el-GR" sz="2000" dirty="0">
                <a:latin typeface="MS Mincho" pitchFamily="49" charset="-128"/>
                <a:ea typeface="MS Mincho" pitchFamily="49" charset="-128"/>
              </a:rPr>
              <a:t>α</a:t>
            </a:r>
            <a:r>
              <a:rPr lang="en-US" sz="2000" dirty="0" smtClean="0">
                <a:latin typeface="Times New Roman" panose="02020603050405020304" pitchFamily="18" charset="0"/>
                <a:ea typeface="MS Mincho" pitchFamily="49" charset="-128"/>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a:t>
            </a:r>
            <a:r>
              <a:rPr lang="el-GR" sz="2000" dirty="0" smtClean="0">
                <a:latin typeface="Times New Roman" panose="02020603050405020304" pitchFamily="18" charset="0"/>
                <a:ea typeface="MS Mincho" pitchFamily="49" charset="-128"/>
                <a:cs typeface="Times New Roman" panose="02020603050405020304" pitchFamily="18" charset="0"/>
              </a:rPr>
              <a:t>β </a:t>
            </a:r>
            <a:r>
              <a:rPr lang="en-US" sz="2000" dirty="0">
                <a:latin typeface="Times New Roman" panose="02020603050405020304" pitchFamily="18" charset="0"/>
                <a:cs typeface="Times New Roman" panose="02020603050405020304" pitchFamily="18" charset="0"/>
              </a:rPr>
              <a:t>both derive strings beginning with </a:t>
            </a:r>
            <a:r>
              <a:rPr lang="en-US" sz="2000" i="1" dirty="0" smtClean="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is, both </a:t>
            </a:r>
            <a:r>
              <a:rPr lang="el-GR" sz="2000" dirty="0" smtClean="0">
                <a:latin typeface="MS Mincho" pitchFamily="49" charset="-128"/>
                <a:ea typeface="MS Mincho" pitchFamily="49" charset="-128"/>
              </a:rPr>
              <a:t>α</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β cannot derive strings starting with same </a:t>
            </a:r>
            <a:r>
              <a:rPr lang="en-US" sz="2000" dirty="0" smtClean="0">
                <a:latin typeface="Times New Roman" panose="02020603050405020304" pitchFamily="18" charset="0"/>
                <a:cs typeface="Times New Roman" panose="02020603050405020304" pitchFamily="18" charset="0"/>
              </a:rPr>
              <a:t>terminals.</a:t>
            </a:r>
          </a:p>
          <a:p>
            <a:pPr marL="685800" lvl="1" indent="-342900">
              <a:buAutoNum type="arabicPeriod"/>
              <a:defRPr/>
            </a:pPr>
            <a:r>
              <a:rPr lang="en-US" sz="2000" dirty="0" smtClean="0">
                <a:latin typeface="Times New Roman" panose="02020603050405020304" pitchFamily="18" charset="0"/>
                <a:cs typeface="Times New Roman" panose="02020603050405020304" pitchFamily="18" charset="0"/>
              </a:rPr>
              <a:t>At </a:t>
            </a:r>
            <a:r>
              <a:rPr lang="en-US" sz="2000" dirty="0">
                <a:latin typeface="Times New Roman" panose="02020603050405020304" pitchFamily="18" charset="0"/>
                <a:cs typeface="Times New Roman" panose="02020603050405020304" pitchFamily="18" charset="0"/>
              </a:rPr>
              <a:t>most one of </a:t>
            </a:r>
            <a:r>
              <a:rPr lang="el-GR" sz="2000" dirty="0" smtClean="0">
                <a:latin typeface="MS Mincho" pitchFamily="49" charset="-128"/>
                <a:ea typeface="MS Mincho" pitchFamily="49" charset="-128"/>
              </a:rPr>
              <a:t>α</a:t>
            </a:r>
            <a:r>
              <a:rPr lang="en-US" sz="2000" dirty="0" smtClean="0">
                <a:latin typeface="Times New Roman" panose="02020603050405020304" pitchFamily="18" charset="0"/>
                <a:cs typeface="Times New Roman" panose="02020603050405020304" pitchFamily="18" charset="0"/>
              </a:rPr>
              <a:t>or </a:t>
            </a:r>
            <a:r>
              <a:rPr lang="el-GR" sz="2000" dirty="0" smtClean="0">
                <a:latin typeface="Times New Roman" panose="02020603050405020304" pitchFamily="18" charset="0"/>
                <a:ea typeface="MS Mincho" pitchFamily="49" charset="-128"/>
                <a:cs typeface="Times New Roman" panose="02020603050405020304" pitchFamily="18" charset="0"/>
              </a:rPr>
              <a:t>β</a:t>
            </a:r>
            <a:r>
              <a:rPr lang="en-US" sz="2000" dirty="0" smtClean="0">
                <a:latin typeface="Times New Roman" panose="02020603050405020304" pitchFamily="18" charset="0"/>
                <a:ea typeface="MS Mincho" pitchFamily="49" charset="-128"/>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derive empty </a:t>
            </a:r>
            <a:r>
              <a:rPr lang="en-US" sz="2000" dirty="0" smtClean="0">
                <a:latin typeface="Times New Roman" panose="02020603050405020304" pitchFamily="18" charset="0"/>
                <a:cs typeface="Times New Roman" panose="02020603050405020304" pitchFamily="18" charset="0"/>
              </a:rPr>
              <a:t>string.</a:t>
            </a:r>
          </a:p>
          <a:p>
            <a:pPr marL="685800" lvl="1" indent="-342900">
              <a:buAutoNum type="arabicPeriod"/>
              <a:defRPr/>
            </a:pPr>
            <a:r>
              <a:rPr lang="en-US" sz="2000" dirty="0" smtClean="0">
                <a:latin typeface="Times New Roman" panose="02020603050405020304" pitchFamily="18" charset="0"/>
                <a:cs typeface="Times New Roman" panose="02020603050405020304" pitchFamily="18" charset="0"/>
              </a:rPr>
              <a:t>If </a:t>
            </a:r>
            <a:r>
              <a:rPr lang="el-GR" sz="2000" dirty="0">
                <a:latin typeface="MS Mincho" pitchFamily="49" charset="-128"/>
                <a:ea typeface="MS Mincho" pitchFamily="49" charset="-128"/>
              </a:rPr>
              <a:t>α </a:t>
            </a:r>
            <a:r>
              <a:rPr lang="en-US" sz="2000" dirty="0" smtClean="0">
                <a:latin typeface="Times New Roman" panose="02020603050405020304" pitchFamily="18" charset="0"/>
                <a:cs typeface="Times New Roman" panose="02020603050405020304" pitchFamily="18" charset="0"/>
              </a:rPr>
              <a:t>=&gt; </a:t>
            </a:r>
            <a:r>
              <a:rPr lang="en-US" sz="2000" dirty="0">
                <a:latin typeface="Times New Roman" panose="02020603050405020304" pitchFamily="18" charset="0"/>
                <a:ea typeface="MS Mincho" pitchFamily="49" charset="-128"/>
                <a:cs typeface="Times New Roman" panose="02020603050405020304" pitchFamily="18" charset="0"/>
              </a:rPr>
              <a:t>ɛ </a:t>
            </a:r>
            <a:r>
              <a:rPr lang="en-US" sz="2000" dirty="0">
                <a:latin typeface="Times New Roman" panose="02020603050405020304" pitchFamily="18" charset="0"/>
                <a:cs typeface="Times New Roman" panose="02020603050405020304" pitchFamily="18" charset="0"/>
              </a:rPr>
              <a:t>in zero or more steps </a:t>
            </a:r>
            <a:r>
              <a:rPr lang="en-US" sz="2000" dirty="0" smtClean="0">
                <a:latin typeface="Times New Roman" panose="02020603050405020304" pitchFamily="18" charset="0"/>
                <a:cs typeface="Times New Roman" panose="02020603050405020304" pitchFamily="18" charset="0"/>
              </a:rPr>
              <a:t>then </a:t>
            </a:r>
            <a:r>
              <a:rPr lang="el-GR" sz="2000" dirty="0" smtClean="0">
                <a:latin typeface="Times New Roman" panose="02020603050405020304" pitchFamily="18" charset="0"/>
                <a:ea typeface="MS Mincho" pitchFamily="49" charset="-128"/>
                <a:cs typeface="Times New Roman" panose="02020603050405020304" pitchFamily="18" charset="0"/>
              </a:rPr>
              <a:t>β</a:t>
            </a:r>
            <a:r>
              <a:rPr lang="en-US" sz="2000" dirty="0" smtClean="0">
                <a:latin typeface="Times New Roman" panose="02020603050405020304" pitchFamily="18" charset="0"/>
                <a:ea typeface="MS Mincho" pitchFamily="49" charset="-128"/>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does </a:t>
            </a:r>
            <a:r>
              <a:rPr lang="en-US" sz="2000" dirty="0">
                <a:latin typeface="Times New Roman" panose="02020603050405020304" pitchFamily="18" charset="0"/>
                <a:cs typeface="Times New Roman" panose="02020603050405020304" pitchFamily="18" charset="0"/>
              </a:rPr>
              <a:t>not derive any string beginning with a terminal in Follow(A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Likewise, if </a:t>
            </a:r>
            <a:r>
              <a:rPr lang="el-GR" sz="2000" dirty="0">
                <a:latin typeface="Times New Roman" panose="02020603050405020304" pitchFamily="18" charset="0"/>
                <a:ea typeface="MS Mincho" pitchFamily="49" charset="-128"/>
                <a:cs typeface="Times New Roman" panose="02020603050405020304" pitchFamily="18" charset="0"/>
              </a:rPr>
              <a:t>β</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=&gt; ɛ in zero or more steps, then </a:t>
            </a:r>
            <a:r>
              <a:rPr lang="el-GR" sz="2000" dirty="0">
                <a:latin typeface="MS Mincho" pitchFamily="49" charset="-128"/>
                <a:ea typeface="MS Mincho" pitchFamily="49" charset="-128"/>
              </a:rPr>
              <a:t>α </a:t>
            </a:r>
            <a:r>
              <a:rPr lang="en-US" sz="2000" dirty="0" smtClean="0">
                <a:latin typeface="Times New Roman" panose="02020603050405020304" pitchFamily="18" charset="0"/>
                <a:cs typeface="Times New Roman" panose="02020603050405020304" pitchFamily="18" charset="0"/>
              </a:rPr>
              <a:t>does </a:t>
            </a:r>
            <a:r>
              <a:rPr lang="en-US" sz="2000" dirty="0">
                <a:latin typeface="Times New Roman" panose="02020603050405020304" pitchFamily="18" charset="0"/>
                <a:cs typeface="Times New Roman" panose="02020603050405020304" pitchFamily="18" charset="0"/>
              </a:rPr>
              <a:t>not derive any string beginning with a terminal in FOLLOW(A</a:t>
            </a:r>
            <a:r>
              <a:rPr lang="en-US" sz="20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v"/>
              <a:defRPr/>
            </a:pPr>
            <a:r>
              <a:rPr lang="en-US" sz="2000" dirty="0">
                <a:latin typeface="Times New Roman" panose="02020603050405020304" pitchFamily="18" charset="0"/>
                <a:cs typeface="Times New Roman" panose="02020603050405020304" pitchFamily="18" charset="0"/>
              </a:rPr>
              <a:t>The first two conditions </a:t>
            </a:r>
            <a:r>
              <a:rPr lang="en-US" sz="2000" dirty="0" smtClean="0">
                <a:latin typeface="Times New Roman" panose="02020603050405020304" pitchFamily="18" charset="0"/>
                <a:cs typeface="Times New Roman" panose="02020603050405020304" pitchFamily="18" charset="0"/>
              </a:rPr>
              <a:t>states </a:t>
            </a:r>
            <a:r>
              <a:rPr lang="en-US" sz="2000" dirty="0">
                <a:latin typeface="Times New Roman" panose="02020603050405020304" pitchFamily="18" charset="0"/>
                <a:cs typeface="Times New Roman" panose="02020603050405020304" pitchFamily="18" charset="0"/>
              </a:rPr>
              <a:t>that </a:t>
            </a:r>
            <a:r>
              <a:rPr lang="en-US" sz="2000" i="1" dirty="0" smtClean="0">
                <a:latin typeface="Times New Roman" panose="02020603050405020304" pitchFamily="18" charset="0"/>
                <a:cs typeface="Times New Roman" panose="02020603050405020304" pitchFamily="18" charset="0"/>
              </a:rPr>
              <a:t>FIRST</a:t>
            </a:r>
            <a:r>
              <a:rPr lang="en-US" sz="2000" dirty="0" smtClean="0">
                <a:latin typeface="Times New Roman" panose="02020603050405020304" pitchFamily="18" charset="0"/>
                <a:cs typeface="Times New Roman" panose="02020603050405020304" pitchFamily="18" charset="0"/>
              </a:rPr>
              <a:t>(</a:t>
            </a:r>
            <a:r>
              <a:rPr lang="el-GR" sz="2000" dirty="0">
                <a:latin typeface="MS Mincho" pitchFamily="49" charset="-128"/>
                <a:ea typeface="MS Mincho" pitchFamily="49" charset="-128"/>
              </a:rPr>
              <a:t>α</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FIRST(β) are disjoint </a:t>
            </a:r>
            <a:r>
              <a:rPr lang="en-US" sz="2000" dirty="0" smtClean="0">
                <a:latin typeface="Times New Roman" panose="02020603050405020304" pitchFamily="18" charset="0"/>
                <a:cs typeface="Times New Roman" panose="02020603050405020304" pitchFamily="18" charset="0"/>
              </a:rPr>
              <a:t>sets.</a:t>
            </a:r>
          </a:p>
          <a:p>
            <a:pPr lvl="1">
              <a:buFont typeface="Wingdings" panose="05000000000000000000" pitchFamily="2" charset="2"/>
              <a:buChar char="v"/>
              <a:defRP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third condition </a:t>
            </a:r>
            <a:r>
              <a:rPr lang="en-US" sz="2000" dirty="0" smtClean="0">
                <a:latin typeface="Times New Roman" panose="02020603050405020304" pitchFamily="18" charset="0"/>
                <a:cs typeface="Times New Roman" panose="02020603050405020304" pitchFamily="18" charset="0"/>
              </a:rPr>
              <a:t>states </a:t>
            </a:r>
            <a:r>
              <a:rPr lang="en-US" sz="2000" dirty="0">
                <a:latin typeface="Times New Roman" panose="02020603050405020304" pitchFamily="18" charset="0"/>
                <a:cs typeface="Times New Roman" panose="02020603050405020304" pitchFamily="18" charset="0"/>
              </a:rPr>
              <a:t>that if ɛ is in </a:t>
            </a:r>
            <a:r>
              <a:rPr lang="en-US" sz="2000" i="1" dirty="0">
                <a:latin typeface="Times New Roman" panose="02020603050405020304" pitchFamily="18" charset="0"/>
                <a:cs typeface="Times New Roman" panose="02020603050405020304" pitchFamily="18" charset="0"/>
              </a:rPr>
              <a:t>FIRST</a:t>
            </a:r>
            <a:r>
              <a:rPr lang="en-US" sz="2000" dirty="0">
                <a:latin typeface="Times New Roman" panose="02020603050405020304" pitchFamily="18" charset="0"/>
                <a:cs typeface="Times New Roman" panose="02020603050405020304" pitchFamily="18" charset="0"/>
              </a:rPr>
              <a:t>(β), then </a:t>
            </a:r>
            <a:r>
              <a:rPr lang="en-US" sz="2000" dirty="0" smtClean="0">
                <a:latin typeface="Times New Roman" panose="02020603050405020304" pitchFamily="18" charset="0"/>
                <a:cs typeface="Times New Roman" panose="02020603050405020304" pitchFamily="18" charset="0"/>
              </a:rPr>
              <a:t>FIRST(</a:t>
            </a:r>
            <a:r>
              <a:rPr lang="el-GR" sz="2000" dirty="0">
                <a:latin typeface="MS Mincho" pitchFamily="49" charset="-128"/>
                <a:ea typeface="MS Mincho" pitchFamily="49" charset="-128"/>
              </a:rPr>
              <a:t>α</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i="1" dirty="0">
                <a:latin typeface="Times New Roman" panose="02020603050405020304" pitchFamily="18" charset="0"/>
                <a:cs typeface="Times New Roman" panose="02020603050405020304" pitchFamily="18" charset="0"/>
              </a:rPr>
              <a:t>FOLLOW</a:t>
            </a:r>
            <a:r>
              <a:rPr lang="en-US" sz="2000" dirty="0">
                <a:latin typeface="Times New Roman" panose="02020603050405020304" pitchFamily="18" charset="0"/>
                <a:cs typeface="Times New Roman" panose="02020603050405020304" pitchFamily="18" charset="0"/>
              </a:rPr>
              <a:t>(A) are disjoint sets, and likewise if ɛ is in </a:t>
            </a:r>
            <a:r>
              <a:rPr lang="en-US" sz="2000" i="1" dirty="0" smtClean="0">
                <a:latin typeface="Times New Roman" panose="02020603050405020304" pitchFamily="18" charset="0"/>
                <a:cs typeface="Times New Roman" panose="02020603050405020304" pitchFamily="18" charset="0"/>
              </a:rPr>
              <a:t>FIRST</a:t>
            </a:r>
            <a:r>
              <a:rPr lang="en-US" sz="2000" dirty="0" smtClean="0">
                <a:latin typeface="Times New Roman" panose="02020603050405020304" pitchFamily="18" charset="0"/>
                <a:cs typeface="Times New Roman" panose="02020603050405020304" pitchFamily="18" charset="0"/>
              </a:rPr>
              <a:t>(</a:t>
            </a:r>
            <a:r>
              <a:rPr lang="el-GR" sz="2000" dirty="0">
                <a:latin typeface="MS Mincho" pitchFamily="49" charset="-128"/>
                <a:ea typeface="MS Mincho" pitchFamily="49" charset="-128"/>
              </a:rPr>
              <a:t>α</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defRP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25</a:t>
            </a:fld>
            <a:endParaRPr lang="en-GB" sz="1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6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1000"/>
                                        <p:tgtEl>
                                          <p:spTgt spid="3">
                                            <p:txEl>
                                              <p:pRg st="8" end="8"/>
                                            </p:txEl>
                                          </p:spTgt>
                                        </p:tgtEl>
                                      </p:cBhvr>
                                    </p:animEffect>
                                    <p:anim calcmode="lin" valueType="num">
                                      <p:cBhvr>
                                        <p:cTn id="1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1000"/>
                                        <p:tgtEl>
                                          <p:spTgt spid="3">
                                            <p:txEl>
                                              <p:pRg st="9" end="9"/>
                                            </p:txEl>
                                          </p:spTgt>
                                        </p:tgtEl>
                                      </p:cBhvr>
                                    </p:animEffect>
                                    <p:anim calcmode="lin" valueType="num">
                                      <p:cBhvr>
                                        <p:cTn id="1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1000"/>
                                        <p:tgtEl>
                                          <p:spTgt spid="3">
                                            <p:txEl>
                                              <p:pRg st="10" end="10"/>
                                            </p:txEl>
                                          </p:spTgt>
                                        </p:tgtEl>
                                      </p:cBhvr>
                                    </p:animEffect>
                                    <p:anim calcmode="lin" valueType="num">
                                      <p:cBhvr>
                                        <p:cTn id="2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1000"/>
                                        <p:tgtEl>
                                          <p:spTgt spid="3">
                                            <p:txEl>
                                              <p:pRg st="11" end="11"/>
                                            </p:txEl>
                                          </p:spTgt>
                                        </p:tgtEl>
                                      </p:cBhvr>
                                    </p:animEffect>
                                    <p:anim calcmode="lin" valueType="num">
                                      <p:cBhvr>
                                        <p:cTn id="2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1000"/>
                                        <p:tgtEl>
                                          <p:spTgt spid="3">
                                            <p:txEl>
                                              <p:pRg st="12" end="12"/>
                                            </p:txEl>
                                          </p:spTgt>
                                        </p:tgtEl>
                                      </p:cBhvr>
                                    </p:animEffect>
                                    <p:anim calcmode="lin" valueType="num">
                                      <p:cBhvr>
                                        <p:cTn id="3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0"/>
            <a:ext cx="5688632" cy="476672"/>
          </a:xfrm>
        </p:spPr>
        <p:txBody>
          <a:bodyPr>
            <a:normAutofit/>
          </a:bodyPr>
          <a:lstStyle/>
          <a:p>
            <a:pPr algn="ctr"/>
            <a:r>
              <a:rPr lang="en-GB" sz="2800" b="1" i="1" dirty="0" smtClean="0">
                <a:solidFill>
                  <a:srgbClr val="0000FF"/>
                </a:solidFill>
                <a:latin typeface="Times New Roman" panose="02020603050405020304" pitchFamily="18" charset="0"/>
                <a:cs typeface="Times New Roman" panose="02020603050405020304" pitchFamily="18" charset="0"/>
              </a:rPr>
              <a:t>Example: LL(1) Grammar</a:t>
            </a:r>
            <a:endParaRPr lang="en-GB" sz="2800"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6622" y="476672"/>
            <a:ext cx="7886700" cy="2448271"/>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Example: Let a grammar G be given by:</a:t>
            </a:r>
          </a:p>
          <a:p>
            <a:pPr marL="742950" indent="0">
              <a:buNone/>
            </a:pPr>
            <a:r>
              <a:rPr lang="en-US" sz="2800" dirty="0">
                <a:latin typeface="Times New Roman" panose="02020603050405020304" pitchFamily="18" charset="0"/>
                <a:cs typeface="Times New Roman" panose="02020603050405020304" pitchFamily="18" charset="0"/>
              </a:rPr>
              <a:t>S </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iEtSS</a:t>
            </a:r>
            <a:r>
              <a:rPr lang="en-US" sz="2800" dirty="0">
                <a:latin typeface="Times New Roman" panose="02020603050405020304" pitchFamily="18" charset="0"/>
                <a:cs typeface="Times New Roman" panose="02020603050405020304" pitchFamily="18" charset="0"/>
              </a:rPr>
              <a:t>' | a</a:t>
            </a:r>
          </a:p>
          <a:p>
            <a:pPr marL="742950" indent="0">
              <a:buNone/>
            </a:pPr>
            <a:r>
              <a:rPr lang="en-US" sz="2800" dirty="0">
                <a:latin typeface="Times New Roman" panose="02020603050405020304" pitchFamily="18" charset="0"/>
                <a:cs typeface="Times New Roman" panose="02020603050405020304" pitchFamily="18" charset="0"/>
              </a:rPr>
              <a:t>S' </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eS</a:t>
            </a:r>
            <a:r>
              <a:rPr lang="en-US" sz="2800" dirty="0">
                <a:latin typeface="Times New Roman" panose="02020603050405020304" pitchFamily="18" charset="0"/>
                <a:cs typeface="Times New Roman" panose="02020603050405020304" pitchFamily="18" charset="0"/>
              </a:rPr>
              <a:t> | ɛ</a:t>
            </a:r>
          </a:p>
          <a:p>
            <a:pPr marL="742950" indent="0">
              <a:buNone/>
            </a:pPr>
            <a:r>
              <a:rPr lang="en-US" sz="2800" dirty="0">
                <a:latin typeface="Times New Roman" panose="02020603050405020304" pitchFamily="18" charset="0"/>
                <a:cs typeface="Times New Roman" panose="02020603050405020304" pitchFamily="18" charset="0"/>
              </a:rPr>
              <a:t>E </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rPr>
              <a:t> b</a:t>
            </a:r>
          </a:p>
          <a:p>
            <a:r>
              <a:rPr lang="en-US" sz="2800" dirty="0">
                <a:latin typeface="Times New Roman" panose="02020603050405020304" pitchFamily="18" charset="0"/>
                <a:cs typeface="Times New Roman" panose="02020603050405020304" pitchFamily="18" charset="0"/>
              </a:rPr>
              <a:t>Is the grammar G a LL(1) grammar?</a:t>
            </a: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26</a:t>
            </a:fld>
            <a:endParaRPr lang="en-GB" sz="1400" b="1">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nvPr>
        </p:nvGraphicFramePr>
        <p:xfrm>
          <a:off x="376621" y="2924943"/>
          <a:ext cx="8011803" cy="2232249"/>
        </p:xfrm>
        <a:graphic>
          <a:graphicData uri="http://schemas.openxmlformats.org/drawingml/2006/table">
            <a:tbl>
              <a:tblPr firstRow="1" firstCol="1" bandRow="1">
                <a:tableStyleId>{5940675A-B579-460E-94D1-54222C63F5DA}</a:tableStyleId>
              </a:tblPr>
              <a:tblGrid>
                <a:gridCol w="1499507"/>
                <a:gridCol w="912873"/>
                <a:gridCol w="938913"/>
                <a:gridCol w="1194979"/>
                <a:gridCol w="1280335"/>
                <a:gridCol w="768201"/>
                <a:gridCol w="1416995"/>
              </a:tblGrid>
              <a:tr h="358115">
                <a:tc rowSpan="2">
                  <a:txBody>
                    <a:bodyPr/>
                    <a:lstStyle/>
                    <a:p>
                      <a:pPr marL="0" marR="0">
                        <a:lnSpc>
                          <a:spcPct val="115000"/>
                        </a:lnSpc>
                        <a:spcBef>
                          <a:spcPts val="300"/>
                        </a:spcBef>
                        <a:spcAft>
                          <a:spcPts val="300"/>
                        </a:spcAft>
                      </a:pPr>
                      <a:r>
                        <a:rPr lang="en-US" sz="1800" dirty="0">
                          <a:effectLst/>
                          <a:latin typeface="Times New Roman" panose="02020603050405020304" pitchFamily="18" charset="0"/>
                          <a:cs typeface="Times New Roman" panose="02020603050405020304" pitchFamily="18" charset="0"/>
                        </a:rPr>
                        <a:t> </a:t>
                      </a:r>
                      <a:r>
                        <a:rPr lang="en-US" sz="1800" b="1" dirty="0" smtClean="0">
                          <a:effectLst/>
                          <a:latin typeface="Times New Roman" panose="02020603050405020304" pitchFamily="18" charset="0"/>
                          <a:cs typeface="Times New Roman" panose="02020603050405020304" pitchFamily="18" charset="0"/>
                        </a:rPr>
                        <a:t>Non-terminal</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6">
                  <a:txBody>
                    <a:bodyPr/>
                    <a:lstStyle/>
                    <a:p>
                      <a:pPr marL="0" marR="0" algn="ctr">
                        <a:lnSpc>
                          <a:spcPct val="115000"/>
                        </a:lnSpc>
                        <a:spcBef>
                          <a:spcPts val="300"/>
                        </a:spcBef>
                        <a:spcAft>
                          <a:spcPts val="300"/>
                        </a:spcAft>
                      </a:pPr>
                      <a:r>
                        <a:rPr lang="en-US" sz="1800" b="1" dirty="0">
                          <a:effectLst/>
                          <a:latin typeface="Times New Roman" panose="02020603050405020304" pitchFamily="18" charset="0"/>
                          <a:cs typeface="Times New Roman" panose="02020603050405020304" pitchFamily="18" charset="0"/>
                        </a:rPr>
                        <a:t>Input Symbols</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8881">
                <a:tc vMerge="1">
                  <a:txBody>
                    <a:bodyPr/>
                    <a:lstStyle/>
                    <a:p>
                      <a:endParaRPr lang="en-US"/>
                    </a:p>
                  </a:txBody>
                  <a:tcPr/>
                </a:tc>
                <a:tc>
                  <a:txBody>
                    <a:bodyPr/>
                    <a:lstStyle/>
                    <a:p>
                      <a:pPr marL="0" marR="0" algn="ctr">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b</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53886">
                <a:tc>
                  <a:txBody>
                    <a:bodyPr/>
                    <a:lstStyle/>
                    <a:p>
                      <a:pPr marL="0" marR="0" algn="ctr">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S </a:t>
                      </a:r>
                      <a:r>
                        <a:rPr lang="en-US" sz="1800">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cs typeface="Times New Roman" panose="02020603050405020304" pitchFamily="18" charset="0"/>
                        </a:rPr>
                        <a:t> 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S </a:t>
                      </a:r>
                      <a:r>
                        <a:rPr lang="en-US" sz="1800">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cs typeface="Times New Roman" panose="02020603050405020304" pitchFamily="18" charset="0"/>
                        </a:rPr>
                        <a:t> iEtSS’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793252">
                <a:tc>
                  <a:txBody>
                    <a:bodyPr/>
                    <a:lstStyle/>
                    <a:p>
                      <a:pPr marL="0" marR="0" algn="ctr">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445" marR="0">
                        <a:lnSpc>
                          <a:spcPct val="115000"/>
                        </a:lnSpc>
                        <a:spcBef>
                          <a:spcPts val="300"/>
                        </a:spcBef>
                        <a:spcAft>
                          <a:spcPts val="300"/>
                        </a:spcAft>
                      </a:pPr>
                      <a:r>
                        <a:rPr lang="en-US" sz="1800" dirty="0">
                          <a:solidFill>
                            <a:srgbClr val="FF0000"/>
                          </a:solidFill>
                          <a:effectLst/>
                          <a:latin typeface="Times New Roman" panose="02020603050405020304" pitchFamily="18" charset="0"/>
                          <a:cs typeface="Times New Roman" panose="02020603050405020304" pitchFamily="18" charset="0"/>
                        </a:rPr>
                        <a:t>S’ </a:t>
                      </a:r>
                      <a:r>
                        <a:rPr lang="en-US" sz="1800" dirty="0">
                          <a:solidFill>
                            <a:srgbClr val="FF0000"/>
                          </a:solidFill>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rgbClr val="FF0000"/>
                          </a:solidFill>
                          <a:effectLst/>
                          <a:latin typeface="Times New Roman" panose="02020603050405020304" pitchFamily="18" charset="0"/>
                          <a:cs typeface="Times New Roman" panose="02020603050405020304" pitchFamily="18" charset="0"/>
                        </a:rPr>
                        <a:t> Ɛ</a:t>
                      </a:r>
                    </a:p>
                    <a:p>
                      <a:pPr marL="4445" marR="0">
                        <a:lnSpc>
                          <a:spcPct val="115000"/>
                        </a:lnSpc>
                        <a:spcBef>
                          <a:spcPts val="300"/>
                        </a:spcBef>
                        <a:spcAft>
                          <a:spcPts val="300"/>
                        </a:spcAft>
                      </a:pPr>
                      <a:r>
                        <a:rPr lang="en-US" sz="1800" dirty="0">
                          <a:solidFill>
                            <a:srgbClr val="FF0000"/>
                          </a:solidFill>
                          <a:effectLst/>
                          <a:latin typeface="Times New Roman" panose="02020603050405020304" pitchFamily="18" charset="0"/>
                          <a:cs typeface="Times New Roman" panose="02020603050405020304" pitchFamily="18" charset="0"/>
                        </a:rPr>
                        <a:t>S’ </a:t>
                      </a:r>
                      <a:r>
                        <a:rPr lang="en-US" sz="1800" dirty="0">
                          <a:solidFill>
                            <a:srgbClr val="FF0000"/>
                          </a:solidFill>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rgbClr val="FF0000"/>
                          </a:solidFill>
                          <a:effectLst/>
                          <a:latin typeface="Times New Roman" panose="02020603050405020304" pitchFamily="18" charset="0"/>
                          <a:cs typeface="Times New Roman" panose="02020603050405020304" pitchFamily="18" charset="0"/>
                        </a:rPr>
                        <a:t> </a:t>
                      </a:r>
                      <a:r>
                        <a:rPr lang="en-US" sz="1800" dirty="0" err="1">
                          <a:solidFill>
                            <a:srgbClr val="FF0000"/>
                          </a:solidFill>
                          <a:effectLst/>
                          <a:latin typeface="Times New Roman" panose="02020603050405020304" pitchFamily="18" charset="0"/>
                          <a:cs typeface="Times New Roman" panose="02020603050405020304" pitchFamily="18" charset="0"/>
                        </a:rPr>
                        <a:t>eS</a:t>
                      </a:r>
                      <a:r>
                        <a:rPr lang="en-US" sz="1800" dirty="0">
                          <a:solidFill>
                            <a:srgbClr val="FF0000"/>
                          </a:solidFill>
                          <a:effectLst/>
                          <a:latin typeface="Times New Roman" panose="02020603050405020304" pitchFamily="18" charset="0"/>
                          <a:cs typeface="Times New Roman" panose="02020603050405020304" pitchFamily="18" charset="0"/>
                        </a:rPr>
                        <a:t> </a:t>
                      </a:r>
                      <a:endPar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S’ </a:t>
                      </a:r>
                      <a:r>
                        <a:rPr lang="en-US" sz="1800">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cs typeface="Times New Roman" panose="02020603050405020304" pitchFamily="18" charset="0"/>
                        </a:rPr>
                        <a:t> Ɛ</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58115">
                <a:tc>
                  <a:txBody>
                    <a:bodyPr/>
                    <a:lstStyle/>
                    <a:p>
                      <a:pPr marL="0" marR="0" algn="ctr">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E </a:t>
                      </a:r>
                      <a:r>
                        <a:rPr lang="en-US" sz="1800">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cs typeface="Times New Roman" panose="02020603050405020304" pitchFamily="18" charset="0"/>
                        </a:rPr>
                        <a:t> b</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0" y="5301208"/>
            <a:ext cx="9143999" cy="1384995"/>
          </a:xfrm>
          <a:prstGeom prst="rect">
            <a:avLst/>
          </a:prstGeom>
          <a:noFill/>
        </p:spPr>
        <p:txBody>
          <a:bodyPr wrap="square" rtlCol="0">
            <a:spAutoFit/>
          </a:bodyPr>
          <a:lstStyle/>
          <a:p>
            <a:pPr marL="285750" indent="-285750">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From </a:t>
            </a:r>
            <a:r>
              <a:rPr lang="en-US" sz="2100" dirty="0" smtClean="0">
                <a:latin typeface="Times New Roman" panose="02020603050405020304" pitchFamily="18" charset="0"/>
                <a:cs typeface="Times New Roman" panose="02020603050405020304" pitchFamily="18" charset="0"/>
              </a:rPr>
              <a:t>this </a:t>
            </a:r>
            <a:r>
              <a:rPr lang="en-US" sz="2100" dirty="0">
                <a:latin typeface="Times New Roman" panose="02020603050405020304" pitchFamily="18" charset="0"/>
                <a:cs typeface="Times New Roman" panose="02020603050405020304" pitchFamily="18" charset="0"/>
              </a:rPr>
              <a:t>parsing table, the entry for T[S', e] contains both S' </a:t>
            </a:r>
            <a:r>
              <a:rPr lang="en-US" sz="2100" dirty="0">
                <a:latin typeface="Times New Roman" panose="02020603050405020304" pitchFamily="18" charset="0"/>
                <a:cs typeface="Times New Roman" panose="02020603050405020304" pitchFamily="18" charset="0"/>
                <a:sym typeface="Wingdings" panose="05000000000000000000" pitchFamily="2" charset="2"/>
              </a:rPr>
              <a: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eS</a:t>
            </a:r>
            <a:r>
              <a:rPr lang="en-US" sz="2100" dirty="0">
                <a:latin typeface="Times New Roman" panose="02020603050405020304" pitchFamily="18" charset="0"/>
                <a:cs typeface="Times New Roman" panose="02020603050405020304" pitchFamily="18" charset="0"/>
              </a:rPr>
              <a:t> and S' </a:t>
            </a:r>
            <a:r>
              <a:rPr lang="en-US" sz="2100" dirty="0">
                <a:latin typeface="Times New Roman" panose="02020603050405020304" pitchFamily="18" charset="0"/>
                <a:cs typeface="Times New Roman" panose="02020603050405020304" pitchFamily="18" charset="0"/>
                <a:sym typeface="Wingdings" panose="05000000000000000000" pitchFamily="2" charset="2"/>
              </a:rPr>
              <a:t></a:t>
            </a:r>
            <a:r>
              <a:rPr lang="en-US" sz="2100" dirty="0">
                <a:latin typeface="Times New Roman" panose="02020603050405020304" pitchFamily="18" charset="0"/>
                <a:cs typeface="Times New Roman" panose="02020603050405020304" pitchFamily="18" charset="0"/>
              </a:rPr>
              <a:t> Ɛ. </a:t>
            </a:r>
            <a:endParaRPr lang="en-US" sz="21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100" dirty="0" smtClean="0">
                <a:latin typeface="Times New Roman" panose="02020603050405020304" pitchFamily="18" charset="0"/>
                <a:cs typeface="Times New Roman" panose="02020603050405020304" pitchFamily="18" charset="0"/>
              </a:rPr>
              <a:t>The </a:t>
            </a:r>
            <a:r>
              <a:rPr lang="en-US" sz="2100" dirty="0">
                <a:latin typeface="Times New Roman" panose="02020603050405020304" pitchFamily="18" charset="0"/>
                <a:cs typeface="Times New Roman" panose="02020603050405020304" pitchFamily="18" charset="0"/>
              </a:rPr>
              <a:t>grammar is ambiguous and the ambiguity is manifested by a choice in what production to use when an e is seen. </a:t>
            </a:r>
            <a:endParaRPr lang="en-US" sz="21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100" dirty="0" smtClean="0">
                <a:latin typeface="Times New Roman" panose="02020603050405020304" pitchFamily="18" charset="0"/>
                <a:cs typeface="Times New Roman" panose="02020603050405020304" pitchFamily="18" charset="0"/>
              </a:rPr>
              <a:t>Hence </a:t>
            </a:r>
            <a:r>
              <a:rPr lang="en-US" sz="2100" dirty="0">
                <a:latin typeface="Times New Roman" panose="02020603050405020304" pitchFamily="18" charset="0"/>
                <a:cs typeface="Times New Roman" panose="02020603050405020304" pitchFamily="18" charset="0"/>
              </a:rPr>
              <a:t>the grammar is not LL(1) grammar.</a:t>
            </a:r>
          </a:p>
        </p:txBody>
      </p:sp>
    </p:spTree>
    <p:extLst>
      <p:ext uri="{BB962C8B-B14F-4D97-AF65-F5344CB8AC3E}">
        <p14:creationId xmlns:p14="http://schemas.microsoft.com/office/powerpoint/2010/main" val="1890184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BB0166-F027-49C4-8C9F-6E0028E216A0}" type="slidenum">
              <a:rPr lang="en-GB" smtClean="0"/>
              <a:pPr/>
              <a:t>27</a:t>
            </a:fld>
            <a:endParaRPr lang="en-GB"/>
          </a:p>
        </p:txBody>
      </p:sp>
      <p:sp>
        <p:nvSpPr>
          <p:cNvPr id="5" name="Title 1"/>
          <p:cNvSpPr txBox="1">
            <a:spLocks/>
          </p:cNvSpPr>
          <p:nvPr/>
        </p:nvSpPr>
        <p:spPr>
          <a:xfrm>
            <a:off x="539552" y="1916832"/>
            <a:ext cx="7488832" cy="194421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GB" sz="5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a:t>
            </a:r>
            <a:r>
              <a:rPr lang="en-GB" sz="54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Bottom - Up Parsing</a:t>
            </a:r>
            <a:endParaRPr lang="en-GB" sz="5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467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901"/>
            <a:ext cx="7886700" cy="457771"/>
          </a:xfrm>
        </p:spPr>
        <p:txBody>
          <a:bodyPr>
            <a:normAutofit fontScale="90000"/>
          </a:bodyPr>
          <a:lstStyle/>
          <a:p>
            <a:pPr algn="ctr"/>
            <a:r>
              <a:rPr lang="en-GB" b="1" i="1" dirty="0" smtClean="0">
                <a:solidFill>
                  <a:srgbClr val="0000FF"/>
                </a:solidFill>
                <a:latin typeface="Times New Roman" panose="02020603050405020304" pitchFamily="18" charset="0"/>
                <a:cs typeface="Times New Roman" panose="02020603050405020304" pitchFamily="18" charset="0"/>
              </a:rPr>
              <a:t>Introduction</a:t>
            </a:r>
            <a:endParaRPr lang="en-GB"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476671"/>
            <a:ext cx="9036496" cy="5879679"/>
          </a:xfrm>
        </p:spPr>
        <p:txBody>
          <a:bodyPr>
            <a:noAutofit/>
          </a:bodyPr>
          <a:lstStyle/>
          <a:p>
            <a:r>
              <a:rPr lang="en-US" altLang="en-US" sz="2800" dirty="0" smtClean="0">
                <a:latin typeface="Times New Roman" panose="02020603050405020304" pitchFamily="18" charset="0"/>
                <a:cs typeface="Times New Roman" panose="02020603050405020304" pitchFamily="18" charset="0"/>
              </a:rPr>
              <a:t>It Constructs </a:t>
            </a:r>
            <a:r>
              <a:rPr lang="en-US" altLang="en-US" sz="2800" dirty="0">
                <a:latin typeface="Times New Roman" panose="02020603050405020304" pitchFamily="18" charset="0"/>
                <a:cs typeface="Times New Roman" panose="02020603050405020304" pitchFamily="18" charset="0"/>
              </a:rPr>
              <a:t>parse tree for an input string beginning at the leaves (the bottom) and working towards the root (the top</a:t>
            </a:r>
            <a:r>
              <a:rPr lang="en-US" alt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It constructs </a:t>
            </a:r>
            <a:r>
              <a:rPr lang="en-US" sz="2800" dirty="0">
                <a:latin typeface="Times New Roman" panose="02020603050405020304" pitchFamily="18" charset="0"/>
                <a:cs typeface="Times New Roman" panose="02020603050405020304" pitchFamily="18" charset="0"/>
              </a:rPr>
              <a:t>the nodes in the </a:t>
            </a:r>
            <a:r>
              <a:rPr lang="en-US" sz="2800" dirty="0" smtClean="0">
                <a:latin typeface="Times New Roman" panose="02020603050405020304" pitchFamily="18" charset="0"/>
                <a:cs typeface="Times New Roman" panose="02020603050405020304" pitchFamily="18" charset="0"/>
              </a:rPr>
              <a:t>parse </a:t>
            </a:r>
            <a:r>
              <a:rPr lang="en-US" sz="2800" dirty="0">
                <a:latin typeface="Times New Roman" panose="02020603050405020304" pitchFamily="18" charset="0"/>
                <a:cs typeface="Times New Roman" panose="02020603050405020304" pitchFamily="18" charset="0"/>
              </a:rPr>
              <a:t>tree in </a:t>
            </a:r>
            <a:r>
              <a:rPr lang="en-US" sz="2800" dirty="0">
                <a:solidFill>
                  <a:srgbClr val="FF0000"/>
                </a:solidFill>
                <a:latin typeface="Times New Roman" panose="02020603050405020304" pitchFamily="18" charset="0"/>
                <a:cs typeface="Times New Roman" panose="02020603050405020304" pitchFamily="18" charset="0"/>
              </a:rPr>
              <a:t>postorder</a:t>
            </a:r>
            <a:r>
              <a:rPr lang="en-US" sz="2800" dirty="0">
                <a:latin typeface="Times New Roman" panose="02020603050405020304" pitchFamily="18" charset="0"/>
                <a:cs typeface="Times New Roman" panose="02020603050405020304" pitchFamily="18" charset="0"/>
              </a:rPr>
              <a:t>: the top of a subtree is constructed after all of its lower nodes have been constructed</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Here, we start from a sentence and then apply production rules in reverse manner in order to reach the start symbol</a:t>
            </a:r>
            <a:r>
              <a:rPr lang="en-US" sz="2800" dirty="0" smtClean="0">
                <a:latin typeface="Times New Roman" panose="02020603050405020304" pitchFamily="18" charset="0"/>
                <a:cs typeface="Times New Roman" panose="02020603050405020304" pitchFamily="18" charset="0"/>
              </a:rPr>
              <a:t>.</a:t>
            </a:r>
          </a:p>
          <a:p>
            <a:r>
              <a:rPr lang="en-US" altLang="en-US" sz="2800" dirty="0">
                <a:latin typeface="Times New Roman" panose="02020603050405020304" pitchFamily="18" charset="0"/>
                <a:cs typeface="Times New Roman" panose="02020603050405020304" pitchFamily="18" charset="0"/>
              </a:rPr>
              <a:t>If the start symbol of the grammar can be obtained, </a:t>
            </a:r>
            <a:r>
              <a:rPr lang="en-US" altLang="en-US" sz="2800" dirty="0" smtClean="0">
                <a:latin typeface="Times New Roman" panose="02020603050405020304" pitchFamily="18" charset="0"/>
                <a:cs typeface="Times New Roman" panose="02020603050405020304" pitchFamily="18" charset="0"/>
              </a:rPr>
              <a:t>from the </a:t>
            </a:r>
            <a:r>
              <a:rPr lang="en-US" altLang="en-US" sz="2800" dirty="0">
                <a:latin typeface="Times New Roman" panose="02020603050405020304" pitchFamily="18" charset="0"/>
                <a:cs typeface="Times New Roman" panose="02020603050405020304" pitchFamily="18" charset="0"/>
              </a:rPr>
              <a:t>input string, then the string is said to be accepted by </a:t>
            </a:r>
            <a:r>
              <a:rPr lang="en-US" altLang="en-US" sz="2800" dirty="0" smtClean="0">
                <a:latin typeface="Times New Roman" panose="02020603050405020304" pitchFamily="18" charset="0"/>
                <a:cs typeface="Times New Roman" panose="02020603050405020304" pitchFamily="18" charset="0"/>
              </a:rPr>
              <a:t>the language.</a:t>
            </a:r>
          </a:p>
          <a:p>
            <a:r>
              <a:rPr lang="en-US" altLang="en-US" sz="2800" dirty="0">
                <a:latin typeface="Times New Roman" panose="02020603050405020304" pitchFamily="18" charset="0"/>
                <a:cs typeface="Times New Roman" panose="02020603050405020304" pitchFamily="18" charset="0"/>
              </a:rPr>
              <a:t>The input string is reduced by the given productions of </a:t>
            </a:r>
            <a:r>
              <a:rPr lang="en-US" altLang="en-US" sz="2800" dirty="0" smtClean="0">
                <a:latin typeface="Times New Roman" panose="02020603050405020304" pitchFamily="18" charset="0"/>
                <a:cs typeface="Times New Roman" panose="02020603050405020304" pitchFamily="18" charset="0"/>
              </a:rPr>
              <a:t>the grammar </a:t>
            </a:r>
            <a:r>
              <a:rPr lang="en-US" altLang="en-US" sz="2800" dirty="0">
                <a:latin typeface="Times New Roman" panose="02020603050405020304" pitchFamily="18" charset="0"/>
                <a:cs typeface="Times New Roman" panose="02020603050405020304" pitchFamily="18" charset="0"/>
              </a:rPr>
              <a:t>so that the start symbol is obtained</a:t>
            </a:r>
            <a:r>
              <a:rPr lang="en-US" alt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Bottom-up parsers attempt to find the right–most </a:t>
            </a:r>
            <a:r>
              <a:rPr lang="en-US" sz="2800" dirty="0" smtClean="0">
                <a:latin typeface="Times New Roman" panose="02020603050405020304" pitchFamily="18" charset="0"/>
                <a:cs typeface="Times New Roman" panose="02020603050405020304" pitchFamily="18" charset="0"/>
              </a:rPr>
              <a:t>derivation </a:t>
            </a:r>
            <a:r>
              <a:rPr lang="en-US" sz="2800" dirty="0">
                <a:latin typeface="Times New Roman" panose="02020603050405020304" pitchFamily="18" charset="0"/>
                <a:cs typeface="Times New Roman" panose="02020603050405020304" pitchFamily="18" charset="0"/>
              </a:rPr>
              <a:t>in reverse for given input string.</a:t>
            </a:r>
            <a:endParaRPr lang="en-US" altLang="en-US" sz="2800" dirty="0">
              <a:latin typeface="Times New Roman" panose="02020603050405020304" pitchFamily="18" charset="0"/>
              <a:cs typeface="Times New Roman" panose="02020603050405020304" pitchFamily="18" charset="0"/>
            </a:endParaRPr>
          </a:p>
          <a:p>
            <a:pPr marL="0" indent="0">
              <a:buNone/>
            </a:pPr>
            <a:endParaRPr lang="en-GB" sz="28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28</a:t>
            </a:fld>
            <a:endParaRPr lang="en-GB" sz="14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248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829576" cy="418058"/>
          </a:xfrm>
        </p:spPr>
        <p:txBody>
          <a:bodyPr>
            <a:noAutofit/>
          </a:bodyPr>
          <a:lstStyle/>
          <a:p>
            <a:pPr algn="ctr"/>
            <a:r>
              <a:rPr lang="en-GB" sz="2400" b="1" i="1" dirty="0" smtClean="0">
                <a:solidFill>
                  <a:srgbClr val="0000FF"/>
                </a:solidFill>
                <a:latin typeface="Times New Roman" panose="02020603050405020304" pitchFamily="18" charset="0"/>
                <a:cs typeface="Times New Roman" panose="02020603050405020304" pitchFamily="18" charset="0"/>
              </a:rPr>
              <a:t>Example: Bottom – up Parsing</a:t>
            </a:r>
            <a:endParaRPr lang="en-GB" sz="2400"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419224"/>
            <a:ext cx="9036496" cy="1497608"/>
          </a:xfrm>
        </p:spPr>
        <p:txBody>
          <a:bodyPr>
            <a:noAutofit/>
          </a:bodyPr>
          <a:lstStyle/>
          <a:p>
            <a:pPr marL="0" indent="0">
              <a:buNone/>
            </a:pPr>
            <a:r>
              <a:rPr lang="en-US" altLang="en-US" sz="2400" dirty="0" smtClean="0">
                <a:latin typeface="Times New Roman" panose="02020603050405020304" pitchFamily="18" charset="0"/>
                <a:cs typeface="Times New Roman" panose="02020603050405020304" pitchFamily="18" charset="0"/>
              </a:rPr>
              <a:t>Example</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sequence of tree snapshots in the following figure illustrates a bottom-up parse of the token stream </a:t>
            </a:r>
            <a:r>
              <a:rPr lang="en-US" sz="2400" b="1" dirty="0">
                <a:latin typeface="Times New Roman" panose="02020603050405020304" pitchFamily="18" charset="0"/>
                <a:cs typeface="Times New Roman" panose="02020603050405020304" pitchFamily="18" charset="0"/>
              </a:rPr>
              <a:t>id * id</a:t>
            </a:r>
            <a:r>
              <a:rPr lang="en-US" sz="2400" dirty="0">
                <a:latin typeface="Times New Roman" panose="02020603050405020304" pitchFamily="18" charset="0"/>
                <a:cs typeface="Times New Roman" panose="02020603050405020304" pitchFamily="18" charset="0"/>
              </a:rPr>
              <a:t>, with respect to the expression of the following grammar</a:t>
            </a:r>
            <a:r>
              <a:rPr lang="en-US" sz="2400" dirty="0" smtClean="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29</a:t>
            </a:fld>
            <a:endParaRPr lang="en-GB" sz="1400" b="1">
              <a:solidFill>
                <a:schemeClr val="tx1"/>
              </a:solidFill>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251520" y="1938561"/>
            <a:ext cx="25796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90000"/>
              </a:lnSpc>
              <a:spcBef>
                <a:spcPct val="0"/>
              </a:spcBef>
              <a:buClrTx/>
              <a:buSzTx/>
              <a:buFont typeface="Wingdings 2" panose="05020102010507070707" pitchFamily="18" charset="2"/>
              <a:buNone/>
            </a:pPr>
            <a:r>
              <a:rPr lang="en-US" altLang="en-US" sz="2400" dirty="0">
                <a:latin typeface="Times New Roman" panose="02020603050405020304" pitchFamily="18" charset="0"/>
              </a:rPr>
              <a:t>E </a:t>
            </a:r>
            <a:r>
              <a:rPr lang="en-US" altLang="en-US" sz="2400" dirty="0" smtClean="0">
                <a:latin typeface="Times New Roman" panose="02020603050405020304" pitchFamily="18" charset="0"/>
                <a:sym typeface="Wingdings" panose="05000000000000000000" pitchFamily="2" charset="2"/>
              </a:rPr>
              <a:t></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E + T | T</a:t>
            </a:r>
          </a:p>
          <a:p>
            <a:pPr eaLnBrk="1" hangingPunct="1">
              <a:lnSpc>
                <a:spcPct val="90000"/>
              </a:lnSpc>
              <a:spcBef>
                <a:spcPct val="0"/>
              </a:spcBef>
              <a:buClrTx/>
              <a:buSzTx/>
              <a:buFont typeface="Wingdings 2" panose="05020102010507070707" pitchFamily="18" charset="2"/>
              <a:buNone/>
            </a:pPr>
            <a:r>
              <a:rPr lang="en-US" altLang="en-US" sz="2400" dirty="0">
                <a:latin typeface="Times New Roman" panose="02020603050405020304" pitchFamily="18" charset="0"/>
              </a:rPr>
              <a:t>T </a:t>
            </a:r>
            <a:r>
              <a:rPr lang="en-US" altLang="en-US" sz="2400" dirty="0" smtClean="0">
                <a:latin typeface="Times New Roman" panose="02020603050405020304" pitchFamily="18" charset="0"/>
                <a:sym typeface="Wingdings" panose="05000000000000000000" pitchFamily="2" charset="2"/>
              </a:rPr>
              <a:t></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T * F | F</a:t>
            </a:r>
          </a:p>
          <a:p>
            <a:pPr eaLnBrk="1" hangingPunct="1">
              <a:lnSpc>
                <a:spcPct val="90000"/>
              </a:lnSpc>
              <a:spcBef>
                <a:spcPct val="0"/>
              </a:spcBef>
              <a:buClrTx/>
              <a:buSzTx/>
              <a:buFont typeface="Wingdings 2" panose="05020102010507070707" pitchFamily="18" charset="2"/>
              <a:buNone/>
            </a:pPr>
            <a:r>
              <a:rPr lang="en-US" altLang="en-US" sz="2400" dirty="0">
                <a:latin typeface="Times New Roman" panose="02020603050405020304" pitchFamily="18" charset="0"/>
              </a:rPr>
              <a:t>F </a:t>
            </a:r>
            <a:r>
              <a:rPr lang="en-US" altLang="en-US" sz="2400" dirty="0" smtClean="0">
                <a:latin typeface="Times New Roman" panose="02020603050405020304" pitchFamily="18" charset="0"/>
                <a:sym typeface="Wingdings" panose="05000000000000000000" pitchFamily="2" charset="2"/>
              </a:rPr>
              <a:t></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(E) | id</a:t>
            </a:r>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l="20192" t="39316" r="25801" b="33049"/>
          <a:stretch>
            <a:fillRect/>
          </a:stretch>
        </p:blipFill>
        <p:spPr bwMode="auto">
          <a:xfrm>
            <a:off x="107504" y="3573015"/>
            <a:ext cx="8672572" cy="278333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886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741368"/>
          </a:xfrm>
        </p:spPr>
        <p:txBody>
          <a:bodyPr>
            <a:noAutofit/>
          </a:bodyPr>
          <a:lstStyle/>
          <a:p>
            <a:pPr marL="342900" lvl="1" indent="0" algn="ctr">
              <a:spcAft>
                <a:spcPts val="1200"/>
              </a:spcAft>
              <a:buNone/>
            </a:pPr>
            <a:r>
              <a:rPr lang="en-US" sz="2000" b="1" dirty="0">
                <a:solidFill>
                  <a:srgbClr val="0000FF"/>
                </a:solidFill>
                <a:latin typeface="Times New Roman" panose="02020603050405020304" pitchFamily="18" charset="0"/>
                <a:cs typeface="Times New Roman" panose="02020603050405020304" pitchFamily="18" charset="0"/>
              </a:rPr>
              <a:t>Syntax Error Handling</a:t>
            </a:r>
            <a:endParaRPr lang="en-US" dirty="0">
              <a:solidFill>
                <a:srgbClr val="0000FF"/>
              </a:solidFill>
              <a:latin typeface="Times New Roman" panose="02020603050405020304" pitchFamily="18" charset="0"/>
              <a:cs typeface="Times New Roman" panose="02020603050405020304" pitchFamily="18" charset="0"/>
            </a:endParaRPr>
          </a:p>
          <a:p>
            <a:pPr marL="173736" indent="-173736">
              <a:spcBef>
                <a:spcPts val="0"/>
              </a:spcBef>
              <a:spcAft>
                <a:spcPts val="300"/>
              </a:spcAft>
            </a:pPr>
            <a:r>
              <a:rPr lang="en-US" sz="2000" dirty="0">
                <a:latin typeface="Times New Roman" panose="02020603050405020304" pitchFamily="18" charset="0"/>
                <a:cs typeface="Times New Roman" panose="02020603050405020304" pitchFamily="18" charset="0"/>
              </a:rPr>
              <a:t>programmers frequently write incorrect </a:t>
            </a:r>
            <a:r>
              <a:rPr lang="en-US" sz="2000" dirty="0" smtClean="0">
                <a:latin typeface="Times New Roman" panose="02020603050405020304" pitchFamily="18" charset="0"/>
                <a:cs typeface="Times New Roman" panose="02020603050405020304" pitchFamily="18" charset="0"/>
              </a:rPr>
              <a:t>programs</a:t>
            </a:r>
          </a:p>
          <a:p>
            <a:pPr marL="173736" indent="-173736">
              <a:spcBef>
                <a:spcPts val="0"/>
              </a:spcBef>
              <a:spcAft>
                <a:spcPts val="300"/>
              </a:spcAft>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good compiler should assist the programmer in identifying </a:t>
            </a:r>
            <a:r>
              <a:rPr lang="en-US" sz="2000" dirty="0" smtClean="0">
                <a:latin typeface="Times New Roman" panose="02020603050405020304" pitchFamily="18" charset="0"/>
                <a:cs typeface="Times New Roman" panose="02020603050405020304" pitchFamily="18" charset="0"/>
              </a:rPr>
              <a:t>and locating </a:t>
            </a:r>
            <a:r>
              <a:rPr lang="en-US" sz="2000" dirty="0">
                <a:latin typeface="Times New Roman" panose="02020603050405020304" pitchFamily="18" charset="0"/>
                <a:cs typeface="Times New Roman" panose="02020603050405020304" pitchFamily="18" charset="0"/>
              </a:rPr>
              <a:t>errors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Common programming </a:t>
            </a:r>
            <a:r>
              <a:rPr lang="en-US" sz="2000" dirty="0" smtClean="0">
                <a:latin typeface="Times New Roman" panose="02020603050405020304" pitchFamily="18" charset="0"/>
                <a:cs typeface="Times New Roman" panose="02020603050405020304" pitchFamily="18" charset="0"/>
              </a:rPr>
              <a:t>errors are the following. </a:t>
            </a:r>
            <a:endParaRPr lang="en-US" sz="2000" dirty="0">
              <a:latin typeface="Times New Roman" panose="02020603050405020304" pitchFamily="18" charset="0"/>
              <a:cs typeface="Times New Roman" panose="02020603050405020304" pitchFamily="18" charset="0"/>
            </a:endParaRPr>
          </a:p>
          <a:p>
            <a:pPr marL="282575" lvl="0" indent="-282575">
              <a:spcBef>
                <a:spcPts val="300"/>
              </a:spcBef>
              <a:buFont typeface="Wingdings" panose="05000000000000000000" pitchFamily="2" charset="2"/>
              <a:buChar char="v"/>
            </a:pPr>
            <a:r>
              <a:rPr lang="en-US" sz="2000" dirty="0">
                <a:solidFill>
                  <a:srgbClr val="FF0000"/>
                </a:solidFill>
                <a:latin typeface="Times New Roman" panose="02020603050405020304" pitchFamily="18" charset="0"/>
                <a:cs typeface="Times New Roman" panose="02020603050405020304" pitchFamily="18" charset="0"/>
              </a:rPr>
              <a:t>Lexical  errors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519113" lvl="0" indent="-236538">
              <a:spcBef>
                <a:spcPts val="300"/>
              </a:spcBef>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misspellings </a:t>
            </a:r>
            <a:r>
              <a:rPr lang="en-US" sz="2000" dirty="0">
                <a:latin typeface="Times New Roman" panose="02020603050405020304" pitchFamily="18" charset="0"/>
                <a:cs typeface="Times New Roman" panose="02020603050405020304" pitchFamily="18" charset="0"/>
              </a:rPr>
              <a:t>of  identifiers,  keywords , or  </a:t>
            </a:r>
            <a:r>
              <a:rPr lang="en-US" sz="2000" dirty="0" smtClean="0">
                <a:latin typeface="Times New Roman" panose="02020603050405020304" pitchFamily="18" charset="0"/>
                <a:cs typeface="Times New Roman" panose="02020603050405020304" pitchFamily="18" charset="0"/>
              </a:rPr>
              <a:t>operators</a:t>
            </a:r>
          </a:p>
          <a:p>
            <a:pPr marL="519113" lvl="0" indent="-236538">
              <a:spcBef>
                <a:spcPts val="300"/>
              </a:spcBef>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missing </a:t>
            </a:r>
            <a:r>
              <a:rPr lang="en-US" sz="2000" dirty="0">
                <a:latin typeface="Times New Roman" panose="02020603050405020304" pitchFamily="18" charset="0"/>
                <a:cs typeface="Times New Roman" panose="02020603050405020304" pitchFamily="18" charset="0"/>
              </a:rPr>
              <a:t>quotes  around  text  intended  as  a string. </a:t>
            </a:r>
          </a:p>
          <a:p>
            <a:pPr marL="282575" lvl="0" indent="-282575">
              <a:spcBef>
                <a:spcPts val="300"/>
              </a:spcBef>
              <a:buFont typeface="Wingdings" panose="05000000000000000000" pitchFamily="2" charset="2"/>
              <a:buChar char="v"/>
            </a:pPr>
            <a:r>
              <a:rPr lang="en-US" sz="2000" dirty="0">
                <a:solidFill>
                  <a:srgbClr val="FF0000"/>
                </a:solidFill>
                <a:latin typeface="Times New Roman" panose="02020603050405020304" pitchFamily="18" charset="0"/>
                <a:cs typeface="Times New Roman" panose="02020603050405020304" pitchFamily="18" charset="0"/>
              </a:rPr>
              <a:t>Syntactic </a:t>
            </a:r>
            <a:r>
              <a:rPr lang="en-US" sz="2000" dirty="0" smtClean="0">
                <a:solidFill>
                  <a:srgbClr val="FF0000"/>
                </a:solidFill>
                <a:latin typeface="Times New Roman" panose="02020603050405020304" pitchFamily="18" charset="0"/>
                <a:cs typeface="Times New Roman" panose="02020603050405020304" pitchFamily="18" charset="0"/>
              </a:rPr>
              <a:t>errors</a:t>
            </a:r>
          </a:p>
          <a:p>
            <a:pPr marL="519113" lvl="0" indent="-236538">
              <a:spcBef>
                <a:spcPts val="300"/>
              </a:spcBef>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misplaced semicolons</a:t>
            </a:r>
          </a:p>
          <a:p>
            <a:pPr marL="519113" lvl="0" indent="-236538">
              <a:spcBef>
                <a:spcPts val="300"/>
              </a:spcBef>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extra </a:t>
            </a:r>
            <a:r>
              <a:rPr lang="en-US" sz="2000" dirty="0">
                <a:latin typeface="Times New Roman" panose="02020603050405020304" pitchFamily="18" charset="0"/>
                <a:cs typeface="Times New Roman" panose="02020603050405020304" pitchFamily="18" charset="0"/>
              </a:rPr>
              <a:t>or missing braces; that is ,  "{"  or  " </a:t>
            </a:r>
            <a:r>
              <a:rPr lang="en-US" sz="2000" dirty="0" smtClean="0">
                <a:latin typeface="Times New Roman" panose="02020603050405020304" pitchFamily="18" charset="0"/>
                <a:cs typeface="Times New Roman" panose="02020603050405020304" pitchFamily="18" charset="0"/>
              </a:rPr>
              <a:t>}”</a:t>
            </a:r>
          </a:p>
          <a:p>
            <a:pPr marL="519113" lvl="0" indent="-236538">
              <a:spcBef>
                <a:spcPts val="300"/>
              </a:spcBef>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unbalanced </a:t>
            </a:r>
            <a:r>
              <a:rPr lang="en-US" sz="2000" dirty="0">
                <a:latin typeface="Times New Roman" panose="02020603050405020304" pitchFamily="18" charset="0"/>
                <a:cs typeface="Times New Roman" panose="02020603050405020304" pitchFamily="18" charset="0"/>
              </a:rPr>
              <a:t>parentheses </a:t>
            </a:r>
            <a:endParaRPr lang="en-US" sz="2000" dirty="0" smtClean="0">
              <a:latin typeface="Times New Roman" panose="02020603050405020304" pitchFamily="18" charset="0"/>
              <a:cs typeface="Times New Roman" panose="02020603050405020304" pitchFamily="18" charset="0"/>
            </a:endParaRPr>
          </a:p>
          <a:p>
            <a:pPr marL="282575" lvl="0" indent="-282575">
              <a:spcBef>
                <a:spcPts val="300"/>
              </a:spcBef>
              <a:buFont typeface="Wingdings" panose="05000000000000000000" pitchFamily="2" charset="2"/>
              <a:buChar char="v"/>
            </a:pPr>
            <a:r>
              <a:rPr lang="en-US" sz="2000" dirty="0" smtClean="0">
                <a:solidFill>
                  <a:srgbClr val="FF0000"/>
                </a:solidFill>
                <a:latin typeface="Times New Roman" panose="02020603050405020304" pitchFamily="18" charset="0"/>
                <a:cs typeface="Times New Roman" panose="02020603050405020304" pitchFamily="18" charset="0"/>
              </a:rPr>
              <a:t>Semantic errors</a:t>
            </a:r>
          </a:p>
          <a:p>
            <a:pPr marL="519113" lvl="0" indent="-236538">
              <a:spcBef>
                <a:spcPts val="300"/>
              </a:spcBef>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Type </a:t>
            </a:r>
            <a:r>
              <a:rPr lang="en-US" sz="2000" dirty="0">
                <a:latin typeface="Times New Roman" panose="02020603050405020304" pitchFamily="18" charset="0"/>
                <a:cs typeface="Times New Roman" panose="02020603050405020304" pitchFamily="18" charset="0"/>
              </a:rPr>
              <a:t>mismatches between operators and operands. </a:t>
            </a:r>
            <a:endParaRPr lang="en-US" sz="2000" dirty="0" smtClean="0">
              <a:latin typeface="Times New Roman" panose="02020603050405020304" pitchFamily="18" charset="0"/>
              <a:cs typeface="Times New Roman" panose="02020603050405020304" pitchFamily="18" charset="0"/>
            </a:endParaRPr>
          </a:p>
          <a:p>
            <a:pPr marL="519113" lvl="0" indent="-236538">
              <a:spcBef>
                <a:spcPts val="300"/>
              </a:spcBef>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operator applied to an incompatible </a:t>
            </a:r>
            <a:r>
              <a:rPr lang="en-US" sz="2000" dirty="0" smtClean="0">
                <a:latin typeface="Times New Roman" panose="02020603050405020304" pitchFamily="18" charset="0"/>
                <a:cs typeface="Times New Roman" panose="02020603050405020304" pitchFamily="18" charset="0"/>
              </a:rPr>
              <a:t>operand.</a:t>
            </a:r>
            <a:endParaRPr lang="en-US" sz="2000" dirty="0">
              <a:latin typeface="Times New Roman" panose="02020603050405020304" pitchFamily="18" charset="0"/>
              <a:cs typeface="Times New Roman" panose="02020603050405020304" pitchFamily="18" charset="0"/>
            </a:endParaRPr>
          </a:p>
          <a:p>
            <a:pPr marL="282575" lvl="0" indent="-282575">
              <a:spcBef>
                <a:spcPts val="300"/>
              </a:spcBef>
              <a:buFont typeface="Wingdings" panose="05000000000000000000" pitchFamily="2" charset="2"/>
              <a:buChar char="v"/>
            </a:pPr>
            <a:r>
              <a:rPr lang="en-US" sz="2000" dirty="0" smtClean="0">
                <a:solidFill>
                  <a:srgbClr val="FF0000"/>
                </a:solidFill>
                <a:latin typeface="Times New Roman" panose="02020603050405020304" pitchFamily="18" charset="0"/>
                <a:cs typeface="Times New Roman" panose="02020603050405020304" pitchFamily="18" charset="0"/>
              </a:rPr>
              <a:t>Logical  errors</a:t>
            </a:r>
          </a:p>
          <a:p>
            <a:pPr marL="519113" lvl="0" indent="-236538">
              <a:spcBef>
                <a:spcPts val="300"/>
              </a:spcBef>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Use of = </a:t>
            </a:r>
            <a:r>
              <a:rPr lang="en-US" sz="2000" dirty="0">
                <a:latin typeface="Times New Roman" panose="02020603050405020304" pitchFamily="18" charset="0"/>
                <a:cs typeface="Times New Roman" panose="02020603050405020304" pitchFamily="18" charset="0"/>
              </a:rPr>
              <a:t>instead </a:t>
            </a:r>
            <a:r>
              <a:rPr lang="en-US" sz="2000" dirty="0" smtClean="0">
                <a:latin typeface="Times New Roman" panose="02020603050405020304" pitchFamily="18" charset="0"/>
                <a:cs typeface="Times New Roman" panose="02020603050405020304" pitchFamily="18" charset="0"/>
              </a:rPr>
              <a:t>of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a:p>
            <a:pPr marL="519113" lvl="0" indent="-236538">
              <a:spcBef>
                <a:spcPts val="300"/>
              </a:spcBef>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Use of * instead of /</a:t>
            </a:r>
          </a:p>
          <a:p>
            <a:pPr marL="519113" lvl="0" indent="-236538">
              <a:spcBef>
                <a:spcPts val="300"/>
              </a:spcBef>
              <a:spcAft>
                <a:spcPts val="1200"/>
              </a:spcAft>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Infinite recursive calls</a:t>
            </a:r>
          </a:p>
          <a:p>
            <a:pPr marL="227013" lvl="0" indent="-227013">
              <a:spcBef>
                <a:spcPts val="3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Often much of the error detection and recovery in a compiler is centered on the syntax analysis phase (syntax errors).</a:t>
            </a: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3</a:t>
            </a:fld>
            <a:endParaRPr lang="en-GB" sz="1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30</a:t>
            </a:fld>
            <a:endParaRPr lang="en-GB" sz="1400" b="1">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418058"/>
            <a:ext cx="8748464" cy="652486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Example: consider the grammar</a:t>
            </a:r>
          </a:p>
          <a:p>
            <a:pPr marL="457200"/>
            <a:r>
              <a:rPr lang="en-US" sz="2200" dirty="0">
                <a:latin typeface="Times New Roman" panose="02020603050405020304" pitchFamily="18" charset="0"/>
                <a:cs typeface="Times New Roman" panose="02020603050405020304" pitchFamily="18" charset="0"/>
              </a:rPr>
              <a:t>S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aABe</a:t>
            </a:r>
            <a:endParaRPr lang="en-US" sz="2200" dirty="0">
              <a:latin typeface="Times New Roman" panose="02020603050405020304" pitchFamily="18" charset="0"/>
              <a:cs typeface="Times New Roman" panose="02020603050405020304" pitchFamily="18" charset="0"/>
            </a:endParaRPr>
          </a:p>
          <a:p>
            <a:pPr marL="457200"/>
            <a:r>
              <a:rPr lang="en-US" sz="2200" dirty="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Abc|b</a:t>
            </a:r>
            <a:endParaRPr lang="en-US" sz="2200" dirty="0">
              <a:latin typeface="Times New Roman" panose="02020603050405020304" pitchFamily="18" charset="0"/>
              <a:cs typeface="Times New Roman" panose="02020603050405020304" pitchFamily="18" charset="0"/>
            </a:endParaRPr>
          </a:p>
          <a:p>
            <a:pPr marL="457200"/>
            <a:r>
              <a:rPr lang="en-US" sz="2200" dirty="0">
                <a:latin typeface="Times New Roman" panose="02020603050405020304" pitchFamily="18" charset="0"/>
                <a:cs typeface="Times New Roman" panose="02020603050405020304" pitchFamily="18" charset="0"/>
              </a:rPr>
              <a:t>B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d</a:t>
            </a:r>
          </a:p>
          <a:p>
            <a:r>
              <a:rPr lang="en-US" sz="2200" dirty="0">
                <a:latin typeface="Times New Roman" panose="02020603050405020304" pitchFamily="18" charset="0"/>
                <a:cs typeface="Times New Roman" panose="02020603050405020304" pitchFamily="18" charset="0"/>
              </a:rPr>
              <a:t>Given the input string </a:t>
            </a:r>
            <a:r>
              <a:rPr lang="en-US" sz="2200" b="1" dirty="0" err="1" smtClean="0">
                <a:latin typeface="Times New Roman" panose="02020603050405020304" pitchFamily="18" charset="0"/>
                <a:cs typeface="Times New Roman" panose="02020603050405020304" pitchFamily="18" charset="0"/>
              </a:rPr>
              <a:t>abbcde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Using bottom-up parsing, the acceptance is as shown below.</a:t>
            </a:r>
          </a:p>
          <a:p>
            <a:pPr marL="571500"/>
            <a:r>
              <a:rPr lang="en-US" sz="2200" dirty="0" err="1">
                <a:latin typeface="Times New Roman" panose="02020603050405020304" pitchFamily="18" charset="0"/>
                <a:cs typeface="Times New Roman" panose="02020603050405020304" pitchFamily="18" charset="0"/>
              </a:rPr>
              <a:t>a</a:t>
            </a:r>
            <a:r>
              <a:rPr lang="en-US" sz="2200" b="1" dirty="0" err="1">
                <a:solidFill>
                  <a:srgbClr val="FF00FF"/>
                </a:solidFill>
                <a:latin typeface="Times New Roman" panose="02020603050405020304" pitchFamily="18" charset="0"/>
                <a:cs typeface="Times New Roman" panose="02020603050405020304" pitchFamily="18" charset="0"/>
              </a:rPr>
              <a:t>b</a:t>
            </a:r>
            <a:r>
              <a:rPr lang="en-US" sz="2200" dirty="0" err="1">
                <a:latin typeface="Times New Roman" panose="02020603050405020304" pitchFamily="18" charset="0"/>
                <a:cs typeface="Times New Roman" panose="02020603050405020304" pitchFamily="18" charset="0"/>
              </a:rPr>
              <a:t>bcde</a:t>
            </a:r>
            <a:endParaRPr lang="en-US" sz="2200" dirty="0">
              <a:latin typeface="Times New Roman" panose="02020603050405020304" pitchFamily="18" charset="0"/>
              <a:cs typeface="Times New Roman" panose="02020603050405020304" pitchFamily="18" charset="0"/>
            </a:endParaRPr>
          </a:p>
          <a:p>
            <a:pPr marL="571500"/>
            <a:r>
              <a:rPr lang="en-US" sz="2200" dirty="0" err="1">
                <a:latin typeface="Times New Roman" panose="02020603050405020304" pitchFamily="18" charset="0"/>
                <a:cs typeface="Times New Roman" panose="02020603050405020304" pitchFamily="18" charset="0"/>
              </a:rPr>
              <a:t>a</a:t>
            </a:r>
            <a:r>
              <a:rPr lang="en-US" sz="2200" b="1" dirty="0" err="1">
                <a:solidFill>
                  <a:srgbClr val="FF00FF"/>
                </a:solidFill>
                <a:latin typeface="Times New Roman" panose="02020603050405020304" pitchFamily="18" charset="0"/>
                <a:cs typeface="Times New Roman" panose="02020603050405020304" pitchFamily="18" charset="0"/>
              </a:rPr>
              <a:t>Abc</a:t>
            </a:r>
            <a:r>
              <a:rPr lang="en-US" sz="2200" dirty="0" err="1">
                <a:latin typeface="Times New Roman" panose="02020603050405020304" pitchFamily="18" charset="0"/>
                <a:cs typeface="Times New Roman" panose="02020603050405020304" pitchFamily="18" charset="0"/>
              </a:rPr>
              <a:t>de</a:t>
            </a:r>
            <a:r>
              <a:rPr lang="en-US" sz="2200" dirty="0">
                <a:latin typeface="Times New Roman" panose="02020603050405020304" pitchFamily="18" charset="0"/>
                <a:cs typeface="Times New Roman" panose="02020603050405020304" pitchFamily="18" charset="0"/>
              </a:rPr>
              <a:t> [A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b]</a:t>
            </a:r>
          </a:p>
          <a:p>
            <a:pPr marL="571500"/>
            <a:r>
              <a:rPr lang="en-US" sz="2200" dirty="0" err="1">
                <a:latin typeface="Times New Roman" panose="02020603050405020304" pitchFamily="18" charset="0"/>
                <a:cs typeface="Times New Roman" panose="02020603050405020304" pitchFamily="18" charset="0"/>
              </a:rPr>
              <a:t>aA</a:t>
            </a:r>
            <a:r>
              <a:rPr lang="en-US" sz="2200" b="1" dirty="0" err="1">
                <a:solidFill>
                  <a:srgbClr val="FF00FF"/>
                </a:solidFill>
                <a:latin typeface="Times New Roman" panose="02020603050405020304" pitchFamily="18" charset="0"/>
                <a:cs typeface="Times New Roman" panose="02020603050405020304" pitchFamily="18" charset="0"/>
              </a:rPr>
              <a:t>d</a:t>
            </a:r>
            <a:r>
              <a:rPr lang="en-US" sz="2200" dirty="0" err="1">
                <a:latin typeface="Times New Roman" panose="02020603050405020304" pitchFamily="18" charset="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  [A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Abc</a:t>
            </a:r>
            <a:r>
              <a:rPr lang="en-US" sz="2200" dirty="0">
                <a:latin typeface="Times New Roman" panose="02020603050405020304" pitchFamily="18" charset="0"/>
                <a:cs typeface="Times New Roman" panose="02020603050405020304" pitchFamily="18" charset="0"/>
              </a:rPr>
              <a:t>]</a:t>
            </a:r>
          </a:p>
          <a:p>
            <a:pPr marL="571500"/>
            <a:r>
              <a:rPr lang="en-US" sz="2200" dirty="0" err="1">
                <a:latin typeface="Times New Roman" panose="02020603050405020304" pitchFamily="18" charset="0"/>
                <a:cs typeface="Times New Roman" panose="02020603050405020304" pitchFamily="18" charset="0"/>
              </a:rPr>
              <a:t>aABe</a:t>
            </a:r>
            <a:r>
              <a:rPr lang="en-US" sz="2200" dirty="0">
                <a:latin typeface="Times New Roman" panose="02020603050405020304" pitchFamily="18" charset="0"/>
                <a:cs typeface="Times New Roman" panose="02020603050405020304" pitchFamily="18" charset="0"/>
              </a:rPr>
              <a:t> [B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d]</a:t>
            </a:r>
          </a:p>
          <a:p>
            <a:pPr marL="571500"/>
            <a:r>
              <a:rPr lang="en-US" sz="2200" dirty="0">
                <a:latin typeface="Times New Roman" panose="02020603050405020304" pitchFamily="18" charset="0"/>
                <a:cs typeface="Times New Roman" panose="02020603050405020304" pitchFamily="18" charset="0"/>
              </a:rPr>
              <a:t>S [S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aABe</a:t>
            </a:r>
            <a:r>
              <a:rPr lang="en-US" sz="22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Thus the start symbol ‘S’ is obtained, which shows the acceptance of the string </a:t>
            </a:r>
            <a:r>
              <a:rPr lang="en-US" sz="2200" dirty="0" err="1">
                <a:latin typeface="Times New Roman" panose="02020603050405020304" pitchFamily="18" charset="0"/>
                <a:cs typeface="Times New Roman" panose="02020603050405020304" pitchFamily="18" charset="0"/>
              </a:rPr>
              <a:t>abbcde</a:t>
            </a:r>
            <a:r>
              <a:rPr lang="en-US" sz="2200" dirty="0">
                <a:latin typeface="Times New Roman" panose="02020603050405020304" pitchFamily="18" charset="0"/>
                <a:cs typeface="Times New Roman" panose="02020603050405020304" pitchFamily="18" charset="0"/>
              </a:rPr>
              <a:t> by </a:t>
            </a:r>
            <a:r>
              <a:rPr lang="en-US" sz="2200" dirty="0" smtClean="0">
                <a:latin typeface="Times New Roman" panose="02020603050405020304" pitchFamily="18" charset="0"/>
                <a:cs typeface="Times New Roman" panose="02020603050405020304" pitchFamily="18" charset="0"/>
              </a:rPr>
              <a:t>G. </a:t>
            </a:r>
          </a:p>
          <a:p>
            <a:pPr marL="285750" indent="-285750">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is the reverse of the right most </a:t>
            </a:r>
            <a:r>
              <a:rPr lang="en-US" sz="2200" dirty="0" smtClean="0">
                <a:latin typeface="Times New Roman" panose="02020603050405020304" pitchFamily="18" charset="0"/>
                <a:cs typeface="Times New Roman" panose="02020603050405020304" pitchFamily="18" charset="0"/>
              </a:rPr>
              <a:t>derivation</a:t>
            </a:r>
          </a:p>
          <a:p>
            <a:pPr marL="285750" indent="-285750">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The rightmost </a:t>
            </a:r>
            <a:r>
              <a:rPr lang="en-US" sz="2200" dirty="0">
                <a:latin typeface="Times New Roman" panose="02020603050405020304" pitchFamily="18" charset="0"/>
                <a:cs typeface="Times New Roman" panose="02020603050405020304" pitchFamily="18" charset="0"/>
              </a:rPr>
              <a:t>derivation for the same is </a:t>
            </a:r>
            <a:r>
              <a:rPr lang="en-US" sz="2200" dirty="0" smtClean="0">
                <a:latin typeface="Times New Roman" panose="02020603050405020304" pitchFamily="18" charset="0"/>
                <a:cs typeface="Times New Roman" panose="02020603050405020304" pitchFamily="18" charset="0"/>
              </a:rPr>
              <a:t>the following</a:t>
            </a:r>
            <a:endParaRPr lang="en-US" sz="2200" dirty="0">
              <a:latin typeface="Times New Roman" panose="02020603050405020304" pitchFamily="18" charset="0"/>
              <a:cs typeface="Times New Roman" panose="02020603050405020304" pitchFamily="18" charset="0"/>
            </a:endParaRPr>
          </a:p>
          <a:p>
            <a:pPr marL="1200150"/>
            <a:r>
              <a:rPr lang="en-US" sz="2200" dirty="0" smtClean="0">
                <a:latin typeface="Times New Roman" panose="02020603050405020304" pitchFamily="18" charset="0"/>
                <a:cs typeface="Times New Roman" panose="02020603050405020304" pitchFamily="18" charset="0"/>
              </a:rPr>
              <a:t>S</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aABe</a:t>
            </a:r>
            <a:endParaRPr lang="en-US" sz="2200" dirty="0">
              <a:latin typeface="Times New Roman" panose="02020603050405020304" pitchFamily="18" charset="0"/>
              <a:cs typeface="Times New Roman" panose="02020603050405020304" pitchFamily="18" charset="0"/>
            </a:endParaRPr>
          </a:p>
          <a:p>
            <a:pPr lvl="3"/>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200" dirty="0" err="1" smtClean="0">
                <a:latin typeface="Times New Roman" panose="02020603050405020304" pitchFamily="18" charset="0"/>
                <a:cs typeface="Times New Roman" panose="02020603050405020304" pitchFamily="18" charset="0"/>
              </a:rPr>
              <a:t>aAde</a:t>
            </a:r>
            <a:endParaRPr lang="en-US" sz="2200" dirty="0">
              <a:latin typeface="Times New Roman" panose="02020603050405020304" pitchFamily="18" charset="0"/>
              <a:cs typeface="Times New Roman" panose="02020603050405020304" pitchFamily="18" charset="0"/>
            </a:endParaRPr>
          </a:p>
          <a:p>
            <a:pPr lvl="3"/>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200" dirty="0" err="1" smtClean="0">
                <a:latin typeface="Times New Roman" panose="02020603050405020304" pitchFamily="18" charset="0"/>
                <a:cs typeface="Times New Roman" panose="02020603050405020304" pitchFamily="18" charset="0"/>
              </a:rPr>
              <a:t>aAbcde</a:t>
            </a:r>
            <a:endParaRPr lang="en-US" sz="2200" dirty="0">
              <a:latin typeface="Times New Roman" panose="02020603050405020304" pitchFamily="18" charset="0"/>
              <a:cs typeface="Times New Roman" panose="02020603050405020304" pitchFamily="18" charset="0"/>
            </a:endParaRPr>
          </a:p>
          <a:p>
            <a:pPr lvl="3"/>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200" dirty="0" err="1" smtClean="0">
                <a:latin typeface="Times New Roman" panose="02020603050405020304" pitchFamily="18" charset="0"/>
                <a:cs typeface="Times New Roman" panose="02020603050405020304" pitchFamily="18" charset="0"/>
              </a:rPr>
              <a:t>abbcde</a:t>
            </a:r>
            <a:endParaRPr lang="en-US"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467544" y="0"/>
            <a:ext cx="7829576" cy="41805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GB" sz="2400" b="1" i="1" smtClean="0">
                <a:solidFill>
                  <a:srgbClr val="0000FF"/>
                </a:solidFill>
                <a:latin typeface="Times New Roman" panose="02020603050405020304" pitchFamily="18" charset="0"/>
                <a:cs typeface="Times New Roman" panose="02020603050405020304" pitchFamily="18" charset="0"/>
              </a:rPr>
              <a:t>Example: Bottom – up Parsing</a:t>
            </a:r>
            <a:endParaRPr lang="en-GB" sz="2400" i="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71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2" end="12"/>
                                            </p:txEl>
                                          </p:spTgt>
                                        </p:tgtEl>
                                        <p:attrNameLst>
                                          <p:attrName>style.visibility</p:attrName>
                                        </p:attrNameLst>
                                      </p:cBhvr>
                                      <p:to>
                                        <p:strVal val="visible"/>
                                      </p:to>
                                    </p:set>
                                    <p:animEffect transition="in" filter="fade">
                                      <p:cBhvr>
                                        <p:cTn id="7" dur="1000"/>
                                        <p:tgtEl>
                                          <p:spTgt spid="5">
                                            <p:txEl>
                                              <p:pRg st="12" end="12"/>
                                            </p:txEl>
                                          </p:spTgt>
                                        </p:tgtEl>
                                      </p:cBhvr>
                                    </p:animEffect>
                                    <p:anim calcmode="lin" valueType="num">
                                      <p:cBhvr>
                                        <p:cTn id="8"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3" end="13"/>
                                            </p:txEl>
                                          </p:spTgt>
                                        </p:tgtEl>
                                        <p:attrNameLst>
                                          <p:attrName>style.visibility</p:attrName>
                                        </p:attrNameLst>
                                      </p:cBhvr>
                                      <p:to>
                                        <p:strVal val="visible"/>
                                      </p:to>
                                    </p:set>
                                    <p:animEffect transition="in" filter="fade">
                                      <p:cBhvr>
                                        <p:cTn id="12" dur="1000"/>
                                        <p:tgtEl>
                                          <p:spTgt spid="5">
                                            <p:txEl>
                                              <p:pRg st="13" end="13"/>
                                            </p:txEl>
                                          </p:spTgt>
                                        </p:tgtEl>
                                      </p:cBhvr>
                                    </p:animEffect>
                                    <p:anim calcmode="lin" valueType="num">
                                      <p:cBhvr>
                                        <p:cTn id="13"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animEffect transition="in" filter="fade">
                                      <p:cBhvr>
                                        <p:cTn id="17" dur="1000"/>
                                        <p:tgtEl>
                                          <p:spTgt spid="5">
                                            <p:txEl>
                                              <p:pRg st="14" end="14"/>
                                            </p:txEl>
                                          </p:spTgt>
                                        </p:tgtEl>
                                      </p:cBhvr>
                                    </p:animEffect>
                                    <p:anim calcmode="lin" valueType="num">
                                      <p:cBhvr>
                                        <p:cTn id="18"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15" end="15"/>
                                            </p:txEl>
                                          </p:spTgt>
                                        </p:tgtEl>
                                        <p:attrNameLst>
                                          <p:attrName>style.visibility</p:attrName>
                                        </p:attrNameLst>
                                      </p:cBhvr>
                                      <p:to>
                                        <p:strVal val="visible"/>
                                      </p:to>
                                    </p:set>
                                    <p:animEffect transition="in" filter="fade">
                                      <p:cBhvr>
                                        <p:cTn id="22" dur="1000"/>
                                        <p:tgtEl>
                                          <p:spTgt spid="5">
                                            <p:txEl>
                                              <p:pRg st="15" end="15"/>
                                            </p:txEl>
                                          </p:spTgt>
                                        </p:tgtEl>
                                      </p:cBhvr>
                                    </p:animEffect>
                                    <p:anim calcmode="lin" valueType="num">
                                      <p:cBhvr>
                                        <p:cTn id="23"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5" end="1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16" end="16"/>
                                            </p:txEl>
                                          </p:spTgt>
                                        </p:tgtEl>
                                        <p:attrNameLst>
                                          <p:attrName>style.visibility</p:attrName>
                                        </p:attrNameLst>
                                      </p:cBhvr>
                                      <p:to>
                                        <p:strVal val="visible"/>
                                      </p:to>
                                    </p:set>
                                    <p:animEffect transition="in" filter="fade">
                                      <p:cBhvr>
                                        <p:cTn id="27" dur="1000"/>
                                        <p:tgtEl>
                                          <p:spTgt spid="5">
                                            <p:txEl>
                                              <p:pRg st="16" end="16"/>
                                            </p:txEl>
                                          </p:spTgt>
                                        </p:tgtEl>
                                      </p:cBhvr>
                                    </p:animEffect>
                                    <p:anim calcmode="lin" valueType="num">
                                      <p:cBhvr>
                                        <p:cTn id="28"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6" end="1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17" end="17"/>
                                            </p:txEl>
                                          </p:spTgt>
                                        </p:tgtEl>
                                        <p:attrNameLst>
                                          <p:attrName>style.visibility</p:attrName>
                                        </p:attrNameLst>
                                      </p:cBhvr>
                                      <p:to>
                                        <p:strVal val="visible"/>
                                      </p:to>
                                    </p:set>
                                    <p:animEffect transition="in" filter="fade">
                                      <p:cBhvr>
                                        <p:cTn id="32" dur="1000"/>
                                        <p:tgtEl>
                                          <p:spTgt spid="5">
                                            <p:txEl>
                                              <p:pRg st="17" end="17"/>
                                            </p:txEl>
                                          </p:spTgt>
                                        </p:tgtEl>
                                      </p:cBhvr>
                                    </p:animEffect>
                                    <p:anim calcmode="lin" valueType="num">
                                      <p:cBhvr>
                                        <p:cTn id="33" dur="1000" fill="hold"/>
                                        <p:tgtEl>
                                          <p:spTgt spid="5">
                                            <p:txEl>
                                              <p:pRg st="17" end="17"/>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73061"/>
            <a:ext cx="5472608" cy="504764"/>
          </a:xfrm>
        </p:spPr>
        <p:txBody>
          <a:bodyPr>
            <a:normAutofit/>
          </a:bodyPr>
          <a:lstStyle/>
          <a:p>
            <a:pPr algn="ctr"/>
            <a:r>
              <a:rPr lang="en-GB" sz="2800" b="1" i="1" dirty="0" smtClean="0">
                <a:solidFill>
                  <a:srgbClr val="0000FF"/>
                </a:solidFill>
                <a:latin typeface="Times New Roman" panose="02020603050405020304" pitchFamily="18" charset="0"/>
                <a:cs typeface="Times New Roman" panose="02020603050405020304" pitchFamily="18" charset="0"/>
              </a:rPr>
              <a:t>Reductions</a:t>
            </a:r>
            <a:endParaRPr lang="en-GB" sz="2800"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20688"/>
            <a:ext cx="9144000" cy="6237312"/>
          </a:xfrm>
        </p:spPr>
        <p:txBody>
          <a:bodyPr>
            <a:noAutofit/>
          </a:bodyPr>
          <a:lstStyle/>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bottom-up parsing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the process of "reducing" a </a:t>
            </a:r>
            <a:r>
              <a:rPr lang="en-US" sz="2000" dirty="0" smtClean="0">
                <a:latin typeface="Times New Roman" panose="02020603050405020304" pitchFamily="18" charset="0"/>
                <a:cs typeface="Times New Roman" panose="02020603050405020304" pitchFamily="18" charset="0"/>
              </a:rPr>
              <a:t>string </a:t>
            </a:r>
            <a:r>
              <a:rPr lang="en-US" sz="2000" dirty="0">
                <a:latin typeface="Times New Roman" panose="02020603050405020304" pitchFamily="18" charset="0"/>
                <a:cs typeface="Times New Roman" panose="02020603050405020304" pitchFamily="18" charset="0"/>
              </a:rPr>
              <a:t>to the start symbol of the </a:t>
            </a:r>
            <a:r>
              <a:rPr lang="en-US" sz="2000" dirty="0" smtClean="0">
                <a:latin typeface="Times New Roman" panose="02020603050405020304" pitchFamily="18" charset="0"/>
                <a:cs typeface="Times New Roman" panose="02020603050405020304" pitchFamily="18" charset="0"/>
              </a:rPr>
              <a:t>G.</a:t>
            </a:r>
            <a:endParaRPr lang="en-GB"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At each reduction step, a particular substring matching the </a:t>
            </a:r>
            <a:r>
              <a:rPr lang="en-US" sz="2000" dirty="0" smtClean="0">
                <a:latin typeface="Times New Roman" panose="02020603050405020304" pitchFamily="18" charset="0"/>
                <a:cs typeface="Times New Roman" panose="02020603050405020304" pitchFamily="18" charset="0"/>
              </a:rPr>
              <a:t>body </a:t>
            </a:r>
            <a:r>
              <a:rPr lang="en-US" sz="2000" dirty="0">
                <a:latin typeface="Times New Roman" panose="02020603050405020304" pitchFamily="18" charset="0"/>
                <a:cs typeface="Times New Roman" panose="02020603050405020304" pitchFamily="18" charset="0"/>
              </a:rPr>
              <a:t>of a </a:t>
            </a:r>
            <a:r>
              <a:rPr lang="en-US" sz="2000" dirty="0" smtClean="0">
                <a:latin typeface="Times New Roman" panose="02020603050405020304" pitchFamily="18" charset="0"/>
                <a:cs typeface="Times New Roman" panose="02020603050405020304" pitchFamily="18" charset="0"/>
              </a:rPr>
              <a:t>production </a:t>
            </a:r>
            <a:r>
              <a:rPr lang="en-US" sz="2000" dirty="0">
                <a:latin typeface="Times New Roman" panose="02020603050405020304" pitchFamily="18" charset="0"/>
                <a:cs typeface="Times New Roman" panose="02020603050405020304" pitchFamily="18" charset="0"/>
              </a:rPr>
              <a:t>is replaced by the symbol of the left of that production (head), and if the substring is chosen correctly at each step, a rightmost derivation is traced out in reverse.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key decisions during bottom-up parsing are about when to reduce and about what production to apply, as the parse proceeds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reductions </a:t>
            </a:r>
            <a:r>
              <a:rPr lang="en-US" sz="2000" dirty="0" smtClean="0">
                <a:latin typeface="Times New Roman" panose="02020603050405020304" pitchFamily="18" charset="0"/>
                <a:cs typeface="Times New Roman" panose="02020603050405020304" pitchFamily="18" charset="0"/>
              </a:rPr>
              <a:t>for the previous bottom-up parsing produces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following sequence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strings.</a:t>
            </a:r>
            <a:endParaRPr lang="en-GB" sz="2000" dirty="0">
              <a:latin typeface="Times New Roman" panose="02020603050405020304" pitchFamily="18" charset="0"/>
              <a:cs typeface="Times New Roman" panose="02020603050405020304" pitchFamily="18" charset="0"/>
            </a:endParaRPr>
          </a:p>
          <a:p>
            <a:pPr marL="800100" indent="0">
              <a:buNone/>
            </a:pPr>
            <a:r>
              <a:rPr lang="en-US" sz="2000" b="1" dirty="0">
                <a:latin typeface="Times New Roman" panose="02020603050405020304" pitchFamily="18" charset="0"/>
                <a:cs typeface="Times New Roman" panose="02020603050405020304" pitchFamily="18" charset="0"/>
              </a:rPr>
              <a:t>id</a:t>
            </a: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id</a:t>
            </a:r>
            <a:r>
              <a:rPr lang="en-US" sz="2000" dirty="0">
                <a:latin typeface="Times New Roman" panose="02020603050405020304" pitchFamily="18" charset="0"/>
                <a:cs typeface="Times New Roman" panose="02020603050405020304" pitchFamily="18" charset="0"/>
              </a:rPr>
              <a:t> , F * </a:t>
            </a:r>
            <a:r>
              <a:rPr lang="en-US" sz="2000" b="1" dirty="0">
                <a:latin typeface="Times New Roman" panose="02020603050405020304" pitchFamily="18" charset="0"/>
                <a:cs typeface="Times New Roman" panose="02020603050405020304" pitchFamily="18" charset="0"/>
              </a:rPr>
              <a:t>id</a:t>
            </a:r>
            <a:r>
              <a:rPr lang="en-US" sz="2000" dirty="0">
                <a:latin typeface="Times New Roman" panose="02020603050405020304" pitchFamily="18" charset="0"/>
                <a:cs typeface="Times New Roman" panose="02020603050405020304" pitchFamily="18" charset="0"/>
              </a:rPr>
              <a:t>, T * </a:t>
            </a:r>
            <a:r>
              <a:rPr lang="en-US" sz="2000" b="1" dirty="0">
                <a:latin typeface="Times New Roman" panose="02020603050405020304" pitchFamily="18" charset="0"/>
                <a:cs typeface="Times New Roman" panose="02020603050405020304" pitchFamily="18" charset="0"/>
              </a:rPr>
              <a:t>id</a:t>
            </a:r>
            <a:r>
              <a:rPr lang="en-US" sz="2000" dirty="0">
                <a:latin typeface="Times New Roman" panose="02020603050405020304" pitchFamily="18" charset="0"/>
                <a:cs typeface="Times New Roman" panose="02020603050405020304" pitchFamily="18" charset="0"/>
              </a:rPr>
              <a:t>, T * F, T, </a:t>
            </a:r>
            <a:r>
              <a:rPr lang="en-US" sz="2000" dirty="0" smtClean="0">
                <a:latin typeface="Times New Roman" panose="02020603050405020304" pitchFamily="18" charset="0"/>
                <a:cs typeface="Times New Roman" panose="02020603050405020304" pitchFamily="18" charset="0"/>
              </a:rPr>
              <a:t>E</a:t>
            </a:r>
          </a:p>
          <a:p>
            <a:pPr>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The strings in this sequence are formed from the roots of all the subtrees in the snapshots. </a:t>
            </a:r>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A reduction </a:t>
            </a:r>
            <a:r>
              <a:rPr lang="en-US" sz="2000" dirty="0">
                <a:latin typeface="Times New Roman" panose="02020603050405020304" pitchFamily="18" charset="0"/>
                <a:cs typeface="Times New Roman" panose="02020603050405020304" pitchFamily="18" charset="0"/>
              </a:rPr>
              <a:t>is the reverse of a step in a derivation (recall that in a derivation, a nonterminal in a sentential form is replaced by the body of one of its productions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goal of bottom-up parsing is therefore to construct a derivation in </a:t>
            </a:r>
            <a:r>
              <a:rPr lang="en-US" sz="2000" dirty="0" smtClean="0">
                <a:latin typeface="Times New Roman" panose="02020603050405020304" pitchFamily="18" charset="0"/>
                <a:cs typeface="Times New Roman" panose="02020603050405020304" pitchFamily="18" charset="0"/>
              </a:rPr>
              <a:t>reverse.</a:t>
            </a:r>
          </a:p>
          <a:p>
            <a:pPr>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following derivation corresponds to the </a:t>
            </a:r>
            <a:r>
              <a:rPr lang="en-US" sz="2000" dirty="0" smtClean="0">
                <a:latin typeface="Times New Roman" panose="02020603050405020304" pitchFamily="18" charset="0"/>
                <a:cs typeface="Times New Roman" panose="02020603050405020304" pitchFamily="18" charset="0"/>
              </a:rPr>
              <a:t>previous parsing: </a:t>
            </a:r>
            <a:endParaRPr lang="en-US" sz="2000" dirty="0">
              <a:latin typeface="Times New Roman" panose="02020603050405020304" pitchFamily="18" charset="0"/>
              <a:cs typeface="Times New Roman" panose="02020603050405020304" pitchFamily="18" charset="0"/>
            </a:endParaRPr>
          </a:p>
          <a:p>
            <a:pPr marL="628650" indent="0">
              <a:buNone/>
            </a:pPr>
            <a:r>
              <a:rPr lang="en-US" sz="2000" dirty="0">
                <a:latin typeface="Times New Roman" panose="02020603050405020304" pitchFamily="18" charset="0"/>
                <a:cs typeface="Times New Roman" panose="02020603050405020304" pitchFamily="18" charset="0"/>
              </a:rPr>
              <a:t>E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T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T * F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T * </a:t>
            </a:r>
            <a:r>
              <a:rPr lang="en-US" sz="2000" b="1" dirty="0">
                <a:latin typeface="Times New Roman" panose="02020603050405020304" pitchFamily="18" charset="0"/>
                <a:cs typeface="Times New Roman" panose="02020603050405020304" pitchFamily="18" charset="0"/>
              </a:rPr>
              <a:t>id</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F * </a:t>
            </a:r>
            <a:r>
              <a:rPr lang="en-US" sz="2000" b="1" dirty="0">
                <a:latin typeface="Times New Roman" panose="02020603050405020304" pitchFamily="18" charset="0"/>
                <a:cs typeface="Times New Roman" panose="02020603050405020304" pitchFamily="18" charset="0"/>
              </a:rPr>
              <a:t>id</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id</a:t>
            </a: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id</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This derivation is in fact a rightmost derivation.</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GB"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31</a:t>
            </a:fld>
            <a:endParaRPr lang="en-GB" sz="14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853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504056"/>
          </a:xfrm>
        </p:spPr>
        <p:txBody>
          <a:bodyPr>
            <a:normAutofit fontScale="90000"/>
          </a:bodyPr>
          <a:lstStyle/>
          <a:p>
            <a:pPr algn="ctr"/>
            <a:r>
              <a:rPr lang="en-US" b="1" i="1" dirty="0">
                <a:solidFill>
                  <a:srgbClr val="0000FF"/>
                </a:solidFill>
                <a:latin typeface="Times New Roman" panose="02020603050405020304" pitchFamily="18" charset="0"/>
                <a:cs typeface="Times New Roman" panose="02020603050405020304" pitchFamily="18" charset="0"/>
              </a:rPr>
              <a:t>Shift-Reduce </a:t>
            </a:r>
            <a:r>
              <a:rPr lang="en-US" b="1" i="1" dirty="0" smtClean="0">
                <a:solidFill>
                  <a:srgbClr val="0000FF"/>
                </a:solidFill>
                <a:latin typeface="Times New Roman" panose="02020603050405020304" pitchFamily="18" charset="0"/>
                <a:cs typeface="Times New Roman" panose="02020603050405020304" pitchFamily="18" charset="0"/>
              </a:rPr>
              <a:t>Parsing</a:t>
            </a:r>
            <a:endParaRPr lang="en-GB"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04056"/>
            <a:ext cx="9144000" cy="6453336"/>
          </a:xfrm>
        </p:spPr>
        <p:txBody>
          <a:bodyPr>
            <a:normAutofit/>
          </a:bodyPr>
          <a:lstStyle/>
          <a:p>
            <a:pPr marL="342900"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Shift-reduce parsing is a form of bottom-up parsing in which a stack holds grammar symbols and an input buffer holds the rest of the string to be </a:t>
            </a:r>
            <a:r>
              <a:rPr lang="en-US" sz="2200" dirty="0" smtClean="0">
                <a:latin typeface="Times New Roman" panose="02020603050405020304" pitchFamily="18" charset="0"/>
                <a:cs typeface="Times New Roman" panose="02020603050405020304" pitchFamily="18" charset="0"/>
              </a:rPr>
              <a:t>parsed.</a:t>
            </a:r>
            <a:endParaRPr lang="en-GB"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shift-reduce parser tries to reduce the given input string into the starting symbol.</a:t>
            </a:r>
          </a:p>
          <a:p>
            <a:pPr marL="628650" indent="0">
              <a:buNone/>
            </a:pPr>
            <a:r>
              <a:rPr lang="en-US" sz="2200" dirty="0">
                <a:latin typeface="Times New Roman" panose="02020603050405020304" pitchFamily="18" charset="0"/>
                <a:cs typeface="Times New Roman" panose="02020603050405020304" pitchFamily="18" charset="0"/>
              </a:rPr>
              <a:t>A string  ---------------------------</a:t>
            </a: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dirty="0">
                <a:latin typeface="Times New Roman" panose="02020603050405020304" pitchFamily="18" charset="0"/>
                <a:cs typeface="Times New Roman" panose="02020603050405020304" pitchFamily="18" charset="0"/>
              </a:rPr>
              <a:t> the starting symbol</a:t>
            </a:r>
          </a:p>
          <a:p>
            <a:pPr marL="2457450" indent="0">
              <a:buNone/>
            </a:pPr>
            <a:r>
              <a:rPr lang="en-US" sz="2200" dirty="0" smtClean="0">
                <a:latin typeface="Times New Roman" panose="02020603050405020304" pitchFamily="18" charset="0"/>
                <a:cs typeface="Times New Roman" panose="02020603050405020304" pitchFamily="18" charset="0"/>
              </a:rPr>
              <a:t>reduced to</a:t>
            </a:r>
          </a:p>
          <a:p>
            <a:pPr marL="457200" indent="-457200">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The general idea is to shift some symbols of input to the stack until a reduction can be applied</a:t>
            </a:r>
          </a:p>
          <a:p>
            <a:pP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A stack is used to hold grammar </a:t>
            </a:r>
            <a:r>
              <a:rPr lang="en-US" altLang="en-US" sz="2200" dirty="0" smtClean="0">
                <a:latin typeface="Times New Roman" panose="02020603050405020304" pitchFamily="18" charset="0"/>
                <a:cs typeface="Times New Roman" panose="02020603050405020304" pitchFamily="18" charset="0"/>
              </a:rPr>
              <a:t>symbols</a:t>
            </a:r>
          </a:p>
          <a:p>
            <a:pPr>
              <a:buFont typeface="Wingdings" panose="05000000000000000000" pitchFamily="2" charset="2"/>
              <a:buChar char="v"/>
            </a:pPr>
            <a:r>
              <a:rPr lang="en-US" altLang="en-US" sz="2200" dirty="0" smtClean="0">
                <a:latin typeface="Times New Roman" panose="02020603050405020304" pitchFamily="18" charset="0"/>
                <a:cs typeface="Times New Roman" panose="02020603050405020304" pitchFamily="18" charset="0"/>
              </a:rPr>
              <a:t>Handle </a:t>
            </a:r>
            <a:r>
              <a:rPr lang="en-US" altLang="en-US" sz="2200" dirty="0">
                <a:latin typeface="Times New Roman" panose="02020603050405020304" pitchFamily="18" charset="0"/>
                <a:cs typeface="Times New Roman" panose="02020603050405020304" pitchFamily="18" charset="0"/>
              </a:rPr>
              <a:t>always appear on top of the </a:t>
            </a:r>
            <a:r>
              <a:rPr lang="en-US" altLang="en-US" sz="2200" dirty="0" smtClean="0">
                <a:latin typeface="Times New Roman" panose="02020603050405020304" pitchFamily="18" charset="0"/>
                <a:cs typeface="Times New Roman" panose="02020603050405020304" pitchFamily="18" charset="0"/>
              </a:rPr>
              <a:t>stack</a:t>
            </a:r>
          </a:p>
          <a:p>
            <a:pPr>
              <a:buFont typeface="Wingdings" panose="05000000000000000000" pitchFamily="2" charset="2"/>
              <a:buChar char="v"/>
            </a:pPr>
            <a:r>
              <a:rPr lang="en-US" altLang="en-US" sz="2200" dirty="0" smtClean="0">
                <a:latin typeface="Times New Roman" panose="02020603050405020304" pitchFamily="18" charset="0"/>
                <a:cs typeface="Times New Roman" panose="02020603050405020304" pitchFamily="18" charset="0"/>
              </a:rPr>
              <a:t>Initial configuration (w is input string)</a:t>
            </a:r>
            <a:endParaRPr lang="en-US" altLang="en-US" sz="2200" dirty="0">
              <a:latin typeface="Times New Roman" panose="02020603050405020304" pitchFamily="18" charset="0"/>
              <a:cs typeface="Times New Roman" panose="02020603050405020304" pitchFamily="18" charset="0"/>
            </a:endParaRPr>
          </a:p>
          <a:p>
            <a:pPr marL="1143000" lvl="1">
              <a:buFont typeface="Wingdings 2" panose="05020102010507070707" pitchFamily="18" charset="2"/>
              <a:buNone/>
            </a:pPr>
            <a:r>
              <a:rPr lang="en-US" altLang="en-US" sz="2200" dirty="0">
                <a:latin typeface="Times New Roman" panose="02020603050405020304" pitchFamily="18" charset="0"/>
                <a:cs typeface="Times New Roman" panose="02020603050405020304" pitchFamily="18" charset="0"/>
              </a:rPr>
              <a:t>Stack	 Input</a:t>
            </a:r>
          </a:p>
          <a:p>
            <a:pPr marL="1143000" lvl="1">
              <a:buFont typeface="Wingdings 2" panose="05020102010507070707" pitchFamily="18" charset="2"/>
              <a:buNone/>
            </a:pPr>
            <a:r>
              <a:rPr lang="en-US" altLang="en-US" sz="2200" dirty="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w</a:t>
            </a:r>
            <a:r>
              <a:rPr lang="en-US" altLang="en-US" sz="2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Acceptance configuration</a:t>
            </a:r>
          </a:p>
          <a:p>
            <a:pPr marL="971550" lvl="1">
              <a:buFont typeface="Wingdings 2" panose="05020102010507070707" pitchFamily="18" charset="2"/>
              <a:buNone/>
            </a:pPr>
            <a:r>
              <a:rPr lang="en-US" altLang="en-US" sz="2200" dirty="0">
                <a:latin typeface="Times New Roman" panose="02020603050405020304" pitchFamily="18" charset="0"/>
                <a:cs typeface="Times New Roman" panose="02020603050405020304" pitchFamily="18" charset="0"/>
              </a:rPr>
              <a:t>Stack	</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Input</a:t>
            </a:r>
          </a:p>
          <a:p>
            <a:pPr marL="971550" lvl="1">
              <a:buFont typeface="Wingdings 2" panose="05020102010507070707" pitchFamily="18" charset="2"/>
              <a:buNone/>
            </a:pPr>
            <a:r>
              <a:rPr lang="en-US" altLang="en-US" sz="2200" dirty="0">
                <a:latin typeface="Times New Roman" panose="02020603050405020304" pitchFamily="18" charset="0"/>
                <a:cs typeface="Times New Roman" panose="02020603050405020304" pitchFamily="18" charset="0"/>
              </a:rPr>
              <a:t>$S		    </a:t>
            </a:r>
            <a:r>
              <a:rPr lang="en-US" altLang="en-US" sz="2200" dirty="0" smtClean="0">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a:p>
            <a:pPr marL="285750" indent="0">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32</a:t>
            </a:fld>
            <a:endParaRPr lang="en-GB" sz="1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2128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548680"/>
            <a:ext cx="9144000" cy="3456384"/>
          </a:xfrm>
        </p:spPr>
        <p:txBody>
          <a:bodyPr>
            <a:no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here </a:t>
            </a:r>
            <a:r>
              <a:rPr lang="en-US" sz="2000" dirty="0">
                <a:latin typeface="Times New Roman" panose="02020603050405020304" pitchFamily="18" charset="0"/>
                <a:cs typeface="Times New Roman" panose="02020603050405020304" pitchFamily="18" charset="0"/>
              </a:rPr>
              <a:t>are four possible actions a shift-reduce parser can </a:t>
            </a:r>
            <a:r>
              <a:rPr lang="en-US" sz="2000" dirty="0" smtClean="0">
                <a:latin typeface="Times New Roman" panose="02020603050405020304" pitchFamily="18" charset="0"/>
                <a:cs typeface="Times New Roman" panose="02020603050405020304" pitchFamily="18" charset="0"/>
              </a:rPr>
              <a:t>make.</a:t>
            </a:r>
            <a:endParaRPr lang="en-US" sz="2000" dirty="0">
              <a:latin typeface="Times New Roman" panose="02020603050405020304" pitchFamily="18" charset="0"/>
              <a:cs typeface="Times New Roman" panose="02020603050405020304" pitchFamily="18" charset="0"/>
            </a:endParaRPr>
          </a:p>
          <a:p>
            <a:pPr marL="457200" lvl="0" indent="-228600">
              <a:buFont typeface="+mj-lt"/>
              <a:buAutoNum type="arabicPeriod"/>
            </a:pPr>
            <a:r>
              <a:rPr lang="en-US" sz="2000" i="1" dirty="0">
                <a:solidFill>
                  <a:srgbClr val="0000FF"/>
                </a:solidFill>
                <a:latin typeface="Times New Roman" panose="02020603050405020304" pitchFamily="18" charset="0"/>
                <a:cs typeface="Times New Roman" panose="02020603050405020304" pitchFamily="18" charset="0"/>
              </a:rPr>
              <a:t>Shift</a:t>
            </a:r>
            <a:r>
              <a:rPr lang="en-US" sz="2000" dirty="0">
                <a:latin typeface="Times New Roman" panose="02020603050405020304" pitchFamily="18" charset="0"/>
                <a:cs typeface="Times New Roman" panose="02020603050405020304" pitchFamily="18" charset="0"/>
              </a:rPr>
              <a:t>. Shift the next input symbol on the top of the </a:t>
            </a:r>
            <a:r>
              <a:rPr lang="en-US" sz="2000" dirty="0" smtClean="0">
                <a:latin typeface="Times New Roman" panose="02020603050405020304" pitchFamily="18" charset="0"/>
                <a:cs typeface="Times New Roman" panose="02020603050405020304" pitchFamily="18" charset="0"/>
              </a:rPr>
              <a:t>stack.</a:t>
            </a:r>
          </a:p>
          <a:p>
            <a:pPr marL="457200" lvl="0" indent="-228600">
              <a:buFont typeface="+mj-lt"/>
              <a:buAutoNum type="arabicPeriod"/>
            </a:pPr>
            <a:r>
              <a:rPr lang="en-US" sz="2000" i="1" dirty="0" smtClean="0">
                <a:solidFill>
                  <a:srgbClr val="0000FF"/>
                </a:solidFill>
                <a:latin typeface="Times New Roman" panose="02020603050405020304" pitchFamily="18" charset="0"/>
                <a:cs typeface="Times New Roman" panose="02020603050405020304" pitchFamily="18" charset="0"/>
              </a:rPr>
              <a:t>Reduce</a:t>
            </a:r>
            <a:r>
              <a:rPr lang="en-US" sz="2000" dirty="0">
                <a:latin typeface="Times New Roman" panose="02020603050405020304" pitchFamily="18" charset="0"/>
                <a:cs typeface="Times New Roman" panose="02020603050405020304" pitchFamily="18" charset="0"/>
              </a:rPr>
              <a:t>. The right end of the string to be reduced must be at the top of the stack.  Locate the left end of the string within the stack and decide with what nonterminal to replace the </a:t>
            </a:r>
            <a:r>
              <a:rPr lang="en-US" sz="2000" dirty="0" smtClean="0">
                <a:latin typeface="Times New Roman" panose="02020603050405020304" pitchFamily="18" charset="0"/>
                <a:cs typeface="Times New Roman" panose="02020603050405020304" pitchFamily="18" charset="0"/>
              </a:rPr>
              <a:t>string.</a:t>
            </a:r>
          </a:p>
          <a:p>
            <a:pPr marL="457200" lvl="0" indent="-228600">
              <a:buFont typeface="+mj-lt"/>
              <a:buAutoNum type="arabicPeriod"/>
            </a:pPr>
            <a:r>
              <a:rPr lang="en-US" sz="2000" i="1" dirty="0" smtClean="0">
                <a:solidFill>
                  <a:srgbClr val="0000FF"/>
                </a:solidFill>
                <a:latin typeface="Times New Roman" panose="02020603050405020304" pitchFamily="18" charset="0"/>
                <a:cs typeface="Times New Roman" panose="02020603050405020304" pitchFamily="18" charset="0"/>
              </a:rPr>
              <a:t>Accept</a:t>
            </a:r>
            <a:r>
              <a:rPr lang="en-US" sz="2000" dirty="0">
                <a:latin typeface="Times New Roman" panose="02020603050405020304" pitchFamily="18" charset="0"/>
                <a:cs typeface="Times New Roman" panose="02020603050405020304" pitchFamily="18" charset="0"/>
              </a:rPr>
              <a:t>. Announce successful completion of </a:t>
            </a:r>
            <a:r>
              <a:rPr lang="en-US" sz="2000" dirty="0" smtClean="0">
                <a:latin typeface="Times New Roman" panose="02020603050405020304" pitchFamily="18" charset="0"/>
                <a:cs typeface="Times New Roman" panose="02020603050405020304" pitchFamily="18" charset="0"/>
              </a:rPr>
              <a:t>parsing.</a:t>
            </a:r>
          </a:p>
          <a:p>
            <a:pPr marL="457200" lvl="0" indent="-228600">
              <a:buFont typeface="+mj-lt"/>
              <a:buAutoNum type="arabicPeriod"/>
            </a:pPr>
            <a:r>
              <a:rPr lang="en-US" sz="2000" i="1" dirty="0" smtClean="0">
                <a:solidFill>
                  <a:srgbClr val="0000FF"/>
                </a:solidFill>
                <a:latin typeface="Times New Roman" panose="02020603050405020304" pitchFamily="18" charset="0"/>
                <a:cs typeface="Times New Roman" panose="02020603050405020304" pitchFamily="18" charset="0"/>
              </a:rPr>
              <a:t>Error</a:t>
            </a:r>
            <a:r>
              <a:rPr lang="en-US" sz="2000" dirty="0">
                <a:latin typeface="Times New Roman" panose="02020603050405020304" pitchFamily="18" charset="0"/>
                <a:cs typeface="Times New Roman" panose="02020603050405020304" pitchFamily="18" charset="0"/>
              </a:rPr>
              <a:t>. Discover a syntax error and call an error recovery routine</a:t>
            </a:r>
            <a:r>
              <a:rPr lang="en-US" sz="2000"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following table shows the steps through the actions a shift-reduce parser might take in parsing input string </a:t>
            </a:r>
            <a:r>
              <a:rPr lang="en-US" sz="2000" b="1" dirty="0">
                <a:latin typeface="Times New Roman" panose="02020603050405020304" pitchFamily="18" charset="0"/>
                <a:cs typeface="Times New Roman" panose="02020603050405020304" pitchFamily="18" charset="0"/>
              </a:rPr>
              <a:t>id</a:t>
            </a:r>
            <a:r>
              <a:rPr lang="en-US" sz="2000" b="1"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id</a:t>
            </a:r>
            <a:r>
              <a:rPr lang="en-US" sz="2000" b="1" baseline="-25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over the previous expression grammar.</a:t>
            </a:r>
            <a:endParaRPr lang="en-GB"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33</a:t>
            </a:fld>
            <a:endParaRPr lang="en-GB" sz="1400" b="1">
              <a:solidFill>
                <a:schemeClr val="tx1"/>
              </a:solidFill>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28650" y="0"/>
            <a:ext cx="7886700" cy="404664"/>
          </a:xfrm>
        </p:spPr>
        <p:txBody>
          <a:bodyPr>
            <a:noAutofit/>
          </a:bodyPr>
          <a:lstStyle/>
          <a:p>
            <a:pPr algn="ctr"/>
            <a:r>
              <a:rPr lang="en-US" sz="2400" b="1" i="1" dirty="0" smtClean="0">
                <a:solidFill>
                  <a:srgbClr val="0000FF"/>
                </a:solidFill>
                <a:latin typeface="Times New Roman" panose="02020603050405020304" pitchFamily="18" charset="0"/>
                <a:cs typeface="Times New Roman" panose="02020603050405020304" pitchFamily="18" charset="0"/>
              </a:rPr>
              <a:t>Example: Shift-Reduce Parsing</a:t>
            </a:r>
            <a:endParaRPr lang="en-GB" sz="2400" i="1" dirty="0">
              <a:solidFill>
                <a:srgbClr val="0000FF"/>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nvPr>
        </p:nvGraphicFramePr>
        <p:xfrm>
          <a:off x="1691680" y="3645025"/>
          <a:ext cx="4608512" cy="3154680"/>
        </p:xfrm>
        <a:graphic>
          <a:graphicData uri="http://schemas.openxmlformats.org/drawingml/2006/table">
            <a:tbl>
              <a:tblPr firstRow="1" firstCol="1" bandRow="1">
                <a:tableStyleId>{5940675A-B579-460E-94D1-54222C63F5DA}</a:tableStyleId>
              </a:tblPr>
              <a:tblGrid>
                <a:gridCol w="1515203"/>
                <a:gridCol w="1165541"/>
                <a:gridCol w="1927768"/>
              </a:tblGrid>
              <a:tr h="307645">
                <a:tc>
                  <a:txBody>
                    <a:bodyPr/>
                    <a:lstStyle/>
                    <a:p>
                      <a:pPr marL="457200" marR="0" algn="ctr">
                        <a:lnSpc>
                          <a:spcPct val="115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Stack</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Input</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Action</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7645">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id</a:t>
                      </a:r>
                      <a:r>
                        <a:rPr lang="en-US" sz="1800" baseline="-25000">
                          <a:effectLst/>
                          <a:latin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cs typeface="Times New Roman" panose="02020603050405020304" pitchFamily="18" charset="0"/>
                        </a:rPr>
                        <a:t>*id</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shift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7645">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id</a:t>
                      </a:r>
                      <a:r>
                        <a:rPr lang="en-US" sz="1800" baseline="-25000">
                          <a:effectLst/>
                          <a:latin typeface="Times New Roman" panose="02020603050405020304" pitchFamily="18" charset="0"/>
                          <a:cs typeface="Times New Roman" panose="02020603050405020304" pitchFamily="18" charset="0"/>
                        </a:rPr>
                        <a:t>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*id</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reduce by F </a:t>
                      </a:r>
                      <a:r>
                        <a:rPr lang="en-US" sz="1800">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cs typeface="Times New Roman" panose="02020603050405020304" pitchFamily="18" charset="0"/>
                        </a:rPr>
                        <a:t> id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7645">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F</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*id</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reduce by T </a:t>
                      </a:r>
                      <a:r>
                        <a:rPr lang="en-US" sz="1800">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cs typeface="Times New Roman" panose="02020603050405020304" pitchFamily="18" charset="0"/>
                        </a:rPr>
                        <a:t>F</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7645">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*id</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shift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7645">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id</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shift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7645">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T*id</a:t>
                      </a:r>
                      <a:r>
                        <a:rPr lang="en-US" sz="1800" baseline="-25000">
                          <a:effectLst/>
                          <a:latin typeface="Times New Roman" panose="02020603050405020304" pitchFamily="18" charset="0"/>
                          <a:cs typeface="Times New Roman" panose="02020603050405020304" pitchFamily="18" charset="0"/>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reduce by F </a:t>
                      </a:r>
                      <a:r>
                        <a:rPr lang="en-US" sz="1800">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cs typeface="Times New Roman" panose="02020603050405020304" pitchFamily="18" charset="0"/>
                        </a:rPr>
                        <a:t> id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7645">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T*F</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reduce by T </a:t>
                      </a:r>
                      <a:r>
                        <a:rPr lang="en-US" sz="1800">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cs typeface="Times New Roman" panose="02020603050405020304" pitchFamily="18" charset="0"/>
                        </a:rPr>
                        <a:t>T*F</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7645">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reduce by E </a:t>
                      </a:r>
                      <a:r>
                        <a:rPr lang="en-US" sz="1800">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7645">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accept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564955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107"/>
            <a:ext cx="7886700" cy="586581"/>
          </a:xfrm>
        </p:spPr>
        <p:txBody>
          <a:bodyPr/>
          <a:lstStyle/>
          <a:p>
            <a:pPr algn="ctr"/>
            <a:r>
              <a:rPr lang="en-US" b="1" i="1" dirty="0">
                <a:solidFill>
                  <a:srgbClr val="0000FF"/>
                </a:solidFill>
                <a:latin typeface="Times New Roman" panose="02020603050405020304" pitchFamily="18" charset="0"/>
                <a:cs typeface="Times New Roman" panose="02020603050405020304" pitchFamily="18" charset="0"/>
              </a:rPr>
              <a:t>Introduction to LR Parsing</a:t>
            </a:r>
            <a:endParaRPr lang="en-GB" b="1"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620688"/>
            <a:ext cx="8856984" cy="5832648"/>
          </a:xfrm>
        </p:spPr>
        <p:txBody>
          <a:bodyPr>
            <a:normAutofit/>
          </a:bodyPr>
          <a:lstStyle/>
          <a:p>
            <a:pPr>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The most prevalent type of bottom-up </a:t>
            </a:r>
            <a:r>
              <a:rPr lang="en-US" sz="2800" dirty="0" smtClean="0">
                <a:latin typeface="Times New Roman" panose="02020603050405020304" pitchFamily="18" charset="0"/>
                <a:cs typeface="Times New Roman" panose="02020603050405020304" pitchFamily="18" charset="0"/>
              </a:rPr>
              <a:t>parsers.</a:t>
            </a:r>
          </a:p>
          <a:p>
            <a:pPr>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LR(k), mostly interested on parsers with k&lt;=</a:t>
            </a:r>
            <a:r>
              <a:rPr lang="en-US" sz="2800"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When </a:t>
            </a:r>
            <a:r>
              <a:rPr lang="en-US" sz="2800" dirty="0" smtClean="0">
                <a:latin typeface="Times New Roman" panose="02020603050405020304" pitchFamily="18" charset="0"/>
                <a:cs typeface="Times New Roman" panose="02020603050405020304" pitchFamily="18" charset="0"/>
              </a:rPr>
              <a:t>k </a:t>
            </a:r>
            <a:r>
              <a:rPr lang="en-US" sz="2800" dirty="0">
                <a:latin typeface="Times New Roman" panose="02020603050405020304" pitchFamily="18" charset="0"/>
                <a:cs typeface="Times New Roman" panose="02020603050405020304" pitchFamily="18" charset="0"/>
              </a:rPr>
              <a:t>is omitted, k is assumed to be 1</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defRPr/>
            </a:pPr>
            <a:r>
              <a:rPr lang="en-US" sz="2800" dirty="0" smtClean="0">
                <a:latin typeface="Times New Roman" panose="02020603050405020304" pitchFamily="18" charset="0"/>
                <a:cs typeface="Times New Roman" panose="02020603050405020304" pitchFamily="18" charset="0"/>
              </a:rPr>
              <a:t>Where </a:t>
            </a:r>
          </a:p>
          <a:p>
            <a:pPr marL="857250" indent="-457200">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L” is for left-to-right scanning of the input</a:t>
            </a:r>
            <a:r>
              <a:rPr lang="en-US" sz="2800" dirty="0" smtClean="0">
                <a:latin typeface="Times New Roman" panose="02020603050405020304" pitchFamily="18" charset="0"/>
                <a:cs typeface="Times New Roman" panose="02020603050405020304" pitchFamily="18" charset="0"/>
              </a:rPr>
              <a:t>,</a:t>
            </a:r>
          </a:p>
          <a:p>
            <a:pPr marL="857250" indent="-457200">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R” for constructing a rightmost derivation in </a:t>
            </a:r>
            <a:r>
              <a:rPr lang="en-US" sz="2800" dirty="0" smtClean="0">
                <a:latin typeface="Times New Roman" panose="02020603050405020304" pitchFamily="18" charset="0"/>
                <a:cs typeface="Times New Roman" panose="02020603050405020304" pitchFamily="18" charset="0"/>
              </a:rPr>
              <a:t>reverse,</a:t>
            </a:r>
          </a:p>
          <a:p>
            <a:pPr marL="857250" indent="-457200">
              <a:buFont typeface="Wingdings" panose="05000000000000000000" pitchFamily="2" charset="2"/>
              <a:buChar char="§"/>
              <a:defRPr/>
            </a:pPr>
            <a:r>
              <a:rPr lang="en-US" sz="2800" dirty="0" smtClean="0">
                <a:latin typeface="Times New Roman" panose="02020603050405020304" pitchFamily="18" charset="0"/>
                <a:cs typeface="Times New Roman" panose="02020603050405020304" pitchFamily="18" charset="0"/>
              </a:rPr>
              <a:t>k </a:t>
            </a:r>
            <a:r>
              <a:rPr lang="en-US" sz="2800" dirty="0">
                <a:latin typeface="Times New Roman" panose="02020603050405020304" pitchFamily="18" charset="0"/>
                <a:cs typeface="Times New Roman" panose="02020603050405020304" pitchFamily="18" charset="0"/>
              </a:rPr>
              <a:t>for the number of input symbols of look ahead that are used in making parsing decisions.</a:t>
            </a:r>
            <a:endParaRPr lang="en-US" sz="2800" dirty="0" smtClean="0">
              <a:latin typeface="Times New Roman" panose="02020603050405020304" pitchFamily="18" charset="0"/>
              <a:cs typeface="Times New Roman" panose="02020603050405020304" pitchFamily="18" charset="0"/>
            </a:endParaRPr>
          </a:p>
          <a:p>
            <a:pPr>
              <a:defRPr/>
            </a:pPr>
            <a:endParaRPr lang="en-US" sz="2800" dirty="0">
              <a:latin typeface="Times New Roman" panose="02020603050405020304" pitchFamily="18" charset="0"/>
              <a:cs typeface="Times New Roman" panose="02020603050405020304" pitchFamily="18" charset="0"/>
            </a:endParaRPr>
          </a:p>
          <a:p>
            <a:pPr>
              <a:defRPr/>
            </a:pP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34</a:t>
            </a:fld>
            <a:endParaRPr lang="en-GB" sz="14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1871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107"/>
            <a:ext cx="7886700" cy="318441"/>
          </a:xfrm>
        </p:spPr>
        <p:txBody>
          <a:bodyPr>
            <a:normAutofit fontScale="90000"/>
          </a:bodyPr>
          <a:lstStyle/>
          <a:p>
            <a:pPr algn="ctr"/>
            <a:r>
              <a:rPr lang="en-US" sz="2800" b="1" i="1" dirty="0" smtClean="0">
                <a:solidFill>
                  <a:srgbClr val="0000FF"/>
                </a:solidFill>
                <a:latin typeface="Times New Roman" panose="02020603050405020304" pitchFamily="18" charset="0"/>
                <a:cs typeface="Times New Roman" panose="02020603050405020304" pitchFamily="18" charset="0"/>
              </a:rPr>
              <a:t>Model of </a:t>
            </a:r>
            <a:r>
              <a:rPr lang="en-US" sz="2800" b="1" i="1" dirty="0">
                <a:solidFill>
                  <a:srgbClr val="0000FF"/>
                </a:solidFill>
                <a:latin typeface="Times New Roman" panose="02020603050405020304" pitchFamily="18" charset="0"/>
                <a:cs typeface="Times New Roman" panose="02020603050405020304" pitchFamily="18" charset="0"/>
              </a:rPr>
              <a:t>LR Parsing</a:t>
            </a:r>
            <a:endParaRPr lang="en-GB" sz="2800" b="1"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52" y="358873"/>
            <a:ext cx="9036496" cy="5832648"/>
          </a:xfrm>
        </p:spPr>
        <p:txBody>
          <a:bodyPr>
            <a:normAutofit/>
          </a:bodyPr>
          <a:lstStyle/>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The parsing program reads characters from an input buffer one at a </a:t>
            </a:r>
            <a:r>
              <a:rPr lang="en-US" sz="2300" dirty="0" smtClean="0">
                <a:latin typeface="Times New Roman" panose="02020603050405020304" pitchFamily="18" charset="0"/>
                <a:cs typeface="Times New Roman" panose="02020603050405020304" pitchFamily="18" charset="0"/>
              </a:rPr>
              <a:t>time.</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program uses a stack to store a string of the form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 . </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m</a:t>
            </a:r>
            <a:r>
              <a:rPr lang="en-US" sz="2400" dirty="0" err="1">
                <a:latin typeface="Times New Roman" panose="02020603050405020304" pitchFamily="18" charset="0"/>
                <a:cs typeface="Times New Roman" panose="02020603050405020304" pitchFamily="18" charset="0"/>
              </a:rPr>
              <a:t>s</a:t>
            </a:r>
            <a:r>
              <a:rPr lang="en-US" sz="2400" baseline="-25000" dirty="0" err="1">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where </a:t>
            </a:r>
            <a:r>
              <a:rPr lang="en-US" sz="2400" dirty="0" err="1">
                <a:latin typeface="Times New Roman" panose="02020603050405020304" pitchFamily="18" charset="0"/>
                <a:cs typeface="Times New Roman" panose="02020603050405020304" pitchFamily="18" charset="0"/>
              </a:rPr>
              <a:t>s</a:t>
            </a:r>
            <a:r>
              <a:rPr lang="en-US" sz="2400" baseline="-25000" dirty="0" err="1">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is on </a:t>
            </a:r>
            <a:r>
              <a:rPr lang="en-US" sz="2400" dirty="0" smtClean="0">
                <a:latin typeface="Times New Roman" panose="02020603050405020304" pitchFamily="18" charset="0"/>
                <a:cs typeface="Times New Roman" panose="02020603050405020304" pitchFamily="18" charset="0"/>
              </a:rPr>
              <a:t>top</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i </a:t>
            </a:r>
            <a:r>
              <a:rPr lang="en-US" sz="2400" dirty="0">
                <a:latin typeface="Times New Roman" panose="02020603050405020304" pitchFamily="18" charset="0"/>
                <a:cs typeface="Times New Roman" panose="02020603050405020304" pitchFamily="18" charset="0"/>
              </a:rPr>
              <a:t>is a grammar symbol and each </a:t>
            </a:r>
            <a:r>
              <a:rPr lang="en-US" sz="2400" dirty="0" err="1">
                <a:latin typeface="Times New Roman" panose="02020603050405020304" pitchFamily="18" charset="0"/>
                <a:cs typeface="Times New Roman" panose="02020603050405020304" pitchFamily="18" charset="0"/>
              </a:rPr>
              <a:t>s</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is a symbol called a </a:t>
            </a:r>
            <a:r>
              <a:rPr lang="en-US" sz="2400" i="1" dirty="0" smtClean="0">
                <a:latin typeface="Times New Roman" panose="02020603050405020304" pitchFamily="18" charset="0"/>
                <a:cs typeface="Times New Roman" panose="02020603050405020304" pitchFamily="18" charset="0"/>
              </a:rPr>
              <a:t>state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state symbol summarizes the information contained in the stack below it, and the combination of the state symbol on top of the stack and the current input symbol are used to index the parsing table and determine the shift-reduce parsing decision</a:t>
            </a:r>
          </a:p>
          <a:p>
            <a:pPr>
              <a:defRPr/>
            </a:pP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35</a:t>
            </a:fld>
            <a:endParaRPr lang="en-GB" sz="1400" b="1">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3776756"/>
            <a:ext cx="4622254" cy="2414765"/>
          </a:xfrm>
          <a:prstGeom prst="rect">
            <a:avLst/>
          </a:prstGeom>
        </p:spPr>
      </p:pic>
    </p:spTree>
    <p:extLst>
      <p:ext uri="{BB962C8B-B14F-4D97-AF65-F5344CB8AC3E}">
        <p14:creationId xmlns:p14="http://schemas.microsoft.com/office/powerpoint/2010/main" val="3390703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548679"/>
          </a:xfrm>
        </p:spPr>
        <p:txBody>
          <a:bodyPr>
            <a:normAutofit/>
          </a:bodyPr>
          <a:lstStyle/>
          <a:p>
            <a:pPr algn="ctr"/>
            <a:r>
              <a:rPr lang="en-US" sz="2400" b="1" i="1" dirty="0" smtClean="0">
                <a:solidFill>
                  <a:srgbClr val="0000FF"/>
                </a:solidFill>
                <a:latin typeface="Times New Roman" panose="02020603050405020304" pitchFamily="18" charset="0"/>
                <a:cs typeface="Times New Roman" panose="02020603050405020304" pitchFamily="18" charset="0"/>
              </a:rPr>
              <a:t>Model of </a:t>
            </a:r>
            <a:r>
              <a:rPr lang="en-US" sz="2400" b="1" i="1" dirty="0">
                <a:solidFill>
                  <a:srgbClr val="0000FF"/>
                </a:solidFill>
                <a:latin typeface="Times New Roman" panose="02020603050405020304" pitchFamily="18" charset="0"/>
                <a:cs typeface="Times New Roman" panose="02020603050405020304" pitchFamily="18" charset="0"/>
              </a:rPr>
              <a:t>LR Parsing</a:t>
            </a:r>
            <a:endParaRPr lang="en-GB" sz="2400" b="1"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52" y="548679"/>
            <a:ext cx="9036496" cy="5642841"/>
          </a:xfrm>
        </p:spPr>
        <p:txBody>
          <a:bodyPr>
            <a:normAutofit/>
          </a:bodyPr>
          <a:lstStyle/>
          <a:p>
            <a:pP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parsing table consists of two parts: a parsing-action function action and a </a:t>
            </a:r>
            <a:r>
              <a:rPr lang="en-US" sz="2800" dirty="0" err="1">
                <a:latin typeface="Times New Roman" panose="02020603050405020304" pitchFamily="18" charset="0"/>
                <a:cs typeface="Times New Roman" panose="02020603050405020304" pitchFamily="18" charset="0"/>
              </a:rPr>
              <a:t>goto</a:t>
            </a:r>
            <a:r>
              <a:rPr lang="en-US" sz="2800" dirty="0">
                <a:latin typeface="Times New Roman" panose="02020603050405020304" pitchFamily="18" charset="0"/>
                <a:cs typeface="Times New Roman" panose="02020603050405020304" pitchFamily="18" charset="0"/>
              </a:rPr>
              <a:t> function </a:t>
            </a:r>
            <a:r>
              <a:rPr lang="en-US" sz="2800" dirty="0" err="1">
                <a:latin typeface="Times New Roman" panose="02020603050405020304" pitchFamily="18" charset="0"/>
                <a:cs typeface="Times New Roman" panose="02020603050405020304" pitchFamily="18" charset="0"/>
              </a:rPr>
              <a:t>goto</a:t>
            </a:r>
            <a:r>
              <a:rPr lang="en-US" sz="2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determines </a:t>
            </a:r>
            <a:r>
              <a:rPr lang="en-US" sz="2800" dirty="0" err="1">
                <a:latin typeface="Times New Roman" panose="02020603050405020304" pitchFamily="18" charset="0"/>
                <a:cs typeface="Times New Roman" panose="02020603050405020304" pitchFamily="18" charset="0"/>
              </a:rPr>
              <a:t>s</a:t>
            </a:r>
            <a:r>
              <a:rPr lang="en-US" sz="2800" baseline="-25000" dirty="0" err="1">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 the state currently on top of the stack, and </a:t>
            </a:r>
            <a:r>
              <a:rPr lang="en-US" sz="2800" dirty="0" err="1">
                <a:latin typeface="Times New Roman" panose="02020603050405020304" pitchFamily="18" charset="0"/>
                <a:cs typeface="Times New Roman" panose="02020603050405020304" pitchFamily="18" charset="0"/>
              </a:rPr>
              <a:t>a</a:t>
            </a:r>
            <a:r>
              <a:rPr lang="en-US" sz="2800" baseline="-250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the current input </a:t>
            </a:r>
            <a:r>
              <a:rPr lang="en-US" sz="2800" dirty="0" smtClean="0">
                <a:latin typeface="Times New Roman" panose="02020603050405020304" pitchFamily="18" charset="0"/>
                <a:cs typeface="Times New Roman" panose="02020603050405020304" pitchFamily="18" charset="0"/>
              </a:rPr>
              <a:t>symbol</a:t>
            </a:r>
          </a:p>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then consults action[</a:t>
            </a:r>
            <a:r>
              <a:rPr lang="en-US" sz="2800" dirty="0" err="1">
                <a:latin typeface="Times New Roman" panose="02020603050405020304" pitchFamily="18" charset="0"/>
                <a:cs typeface="Times New Roman" panose="02020603050405020304" pitchFamily="18" charset="0"/>
              </a:rPr>
              <a:t>s</a:t>
            </a:r>
            <a:r>
              <a:rPr lang="en-US" sz="2800" baseline="-25000" dirty="0" err="1">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a:t>
            </a:r>
            <a:r>
              <a:rPr lang="en-US" sz="2800" baseline="-250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the parsing action table entry for state </a:t>
            </a:r>
            <a:r>
              <a:rPr lang="en-US" sz="2800" dirty="0" err="1">
                <a:latin typeface="Times New Roman" panose="02020603050405020304" pitchFamily="18" charset="0"/>
                <a:cs typeface="Times New Roman" panose="02020603050405020304" pitchFamily="18" charset="0"/>
              </a:rPr>
              <a:t>s</a:t>
            </a:r>
            <a:r>
              <a:rPr lang="en-US" sz="2800" baseline="-25000" dirty="0" err="1">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 and input </a:t>
            </a:r>
            <a:r>
              <a:rPr lang="en-US" sz="2800" dirty="0" err="1">
                <a:latin typeface="Times New Roman" panose="02020603050405020304" pitchFamily="18" charset="0"/>
                <a:cs typeface="Times New Roman" panose="02020603050405020304" pitchFamily="18" charset="0"/>
              </a:rPr>
              <a:t>a</a:t>
            </a:r>
            <a:r>
              <a:rPr lang="en-US" sz="2800" baseline="-250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which can have one of four values:</a:t>
            </a:r>
          </a:p>
          <a:p>
            <a:pPr marL="914400" lvl="0"/>
            <a:r>
              <a:rPr lang="en-US" sz="2800" dirty="0">
                <a:solidFill>
                  <a:srgbClr val="0000FF"/>
                </a:solidFill>
                <a:latin typeface="Times New Roman" panose="02020603050405020304" pitchFamily="18" charset="0"/>
                <a:cs typeface="Times New Roman" panose="02020603050405020304" pitchFamily="18" charset="0"/>
              </a:rPr>
              <a:t>shift</a:t>
            </a:r>
            <a:r>
              <a:rPr lang="en-US" sz="2800" dirty="0">
                <a:latin typeface="Times New Roman" panose="02020603050405020304" pitchFamily="18" charset="0"/>
                <a:cs typeface="Times New Roman" panose="02020603050405020304" pitchFamily="18" charset="0"/>
              </a:rPr>
              <a:t> s,  where s is a state,</a:t>
            </a:r>
          </a:p>
          <a:p>
            <a:pPr marL="914400" lvl="0"/>
            <a:r>
              <a:rPr lang="en-US" sz="2800" dirty="0">
                <a:solidFill>
                  <a:srgbClr val="0000FF"/>
                </a:solidFill>
                <a:latin typeface="Times New Roman" panose="02020603050405020304" pitchFamily="18" charset="0"/>
                <a:cs typeface="Times New Roman" panose="02020603050405020304" pitchFamily="18" charset="0"/>
              </a:rPr>
              <a:t>reduce</a:t>
            </a:r>
            <a:r>
              <a:rPr lang="en-US" sz="2800" dirty="0">
                <a:latin typeface="Times New Roman" panose="02020603050405020304" pitchFamily="18" charset="0"/>
                <a:cs typeface="Times New Roman" panose="02020603050405020304" pitchFamily="18" charset="0"/>
              </a:rPr>
              <a:t> by a grammar production A→β,</a:t>
            </a:r>
          </a:p>
          <a:p>
            <a:pPr marL="914400" lvl="0"/>
            <a:r>
              <a:rPr lang="en-US" sz="2800" dirty="0">
                <a:solidFill>
                  <a:srgbClr val="0000FF"/>
                </a:solidFill>
                <a:latin typeface="Times New Roman" panose="02020603050405020304" pitchFamily="18" charset="0"/>
                <a:cs typeface="Times New Roman" panose="02020603050405020304" pitchFamily="18" charset="0"/>
              </a:rPr>
              <a:t>accept</a:t>
            </a:r>
            <a:r>
              <a:rPr lang="en-US" sz="2800" dirty="0">
                <a:latin typeface="Times New Roman" panose="02020603050405020304" pitchFamily="18" charset="0"/>
                <a:cs typeface="Times New Roman" panose="02020603050405020304" pitchFamily="18" charset="0"/>
              </a:rPr>
              <a:t>, and </a:t>
            </a:r>
          </a:p>
          <a:p>
            <a:pPr marL="914400"/>
            <a:r>
              <a:rPr lang="en-US" sz="2800" dirty="0">
                <a:solidFill>
                  <a:srgbClr val="0000FF"/>
                </a:solidFill>
                <a:latin typeface="Times New Roman" panose="02020603050405020304" pitchFamily="18" charset="0"/>
                <a:cs typeface="Times New Roman" panose="02020603050405020304" pitchFamily="18" charset="0"/>
              </a:rPr>
              <a:t>error</a:t>
            </a:r>
          </a:p>
        </p:txBody>
      </p:sp>
      <p:sp>
        <p:nvSpPr>
          <p:cNvPr id="5" name="Slide Number Placeholder 4"/>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36</a:t>
            </a:fld>
            <a:endParaRPr lang="en-GB" sz="14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126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548679"/>
          </a:xfrm>
        </p:spPr>
        <p:txBody>
          <a:bodyPr>
            <a:normAutofit/>
          </a:bodyPr>
          <a:lstStyle/>
          <a:p>
            <a:pPr algn="ctr"/>
            <a:r>
              <a:rPr lang="en-US" sz="2400" b="1" i="1" dirty="0" smtClean="0">
                <a:solidFill>
                  <a:srgbClr val="0000FF"/>
                </a:solidFill>
                <a:latin typeface="Times New Roman" panose="02020603050405020304" pitchFamily="18" charset="0"/>
                <a:cs typeface="Times New Roman" panose="02020603050405020304" pitchFamily="18" charset="0"/>
              </a:rPr>
              <a:t>LR Parsing Algorithm</a:t>
            </a:r>
            <a:endParaRPr lang="en-GB" sz="2400" b="1"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52" y="548679"/>
            <a:ext cx="9036496" cy="6309321"/>
          </a:xfrm>
        </p:spPr>
        <p:txBody>
          <a:bodyPr>
            <a:normAutofit fontScale="92500" lnSpcReduction="20000"/>
          </a:bodyPr>
          <a:lstStyle/>
          <a:p>
            <a:pPr>
              <a:buFont typeface="Wingdings 2" panose="05020102010507070707" pitchFamily="18" charset="2"/>
              <a:buNone/>
              <a:defRPr/>
            </a:pPr>
            <a:r>
              <a:rPr lang="en-US" sz="2800" dirty="0">
                <a:latin typeface="Times New Roman" panose="02020603050405020304" pitchFamily="18" charset="0"/>
                <a:cs typeface="Times New Roman" panose="02020603050405020304" pitchFamily="18" charset="0"/>
              </a:rPr>
              <a:t>let a be the first symbol of w$;</a:t>
            </a:r>
          </a:p>
          <a:p>
            <a:pPr>
              <a:buFont typeface="Wingdings 2" panose="05020102010507070707" pitchFamily="18" charset="2"/>
              <a:buNone/>
              <a:defRPr/>
            </a:pPr>
            <a:r>
              <a:rPr lang="en-US" sz="2800" dirty="0" smtClean="0">
                <a:latin typeface="Times New Roman" panose="02020603050405020304" pitchFamily="18" charset="0"/>
                <a:cs typeface="Times New Roman" panose="02020603050405020304" pitchFamily="18" charset="0"/>
              </a:rPr>
              <a:t>while(true) </a:t>
            </a:r>
            <a:r>
              <a:rPr lang="en-US" sz="2800" dirty="0">
                <a:latin typeface="Times New Roman" panose="02020603050405020304" pitchFamily="18" charset="0"/>
                <a:cs typeface="Times New Roman" panose="02020603050405020304" pitchFamily="18" charset="0"/>
              </a:rPr>
              <a:t>{ /*repeat forever */</a:t>
            </a:r>
          </a:p>
          <a:p>
            <a:pPr>
              <a:buFont typeface="Wingdings 2" panose="05020102010507070707" pitchFamily="18" charset="2"/>
              <a:buNone/>
              <a:defRPr/>
            </a:pPr>
            <a:r>
              <a:rPr lang="en-US" sz="2800" dirty="0">
                <a:latin typeface="Times New Roman" panose="02020603050405020304" pitchFamily="18" charset="0"/>
                <a:cs typeface="Times New Roman" panose="02020603050405020304" pitchFamily="18" charset="0"/>
              </a:rPr>
              <a:t>	let s be the state on top of the stack;</a:t>
            </a:r>
          </a:p>
          <a:p>
            <a:pPr>
              <a:buFont typeface="Wingdings 2" panose="05020102010507070707" pitchFamily="18" charset="2"/>
              <a:buNone/>
              <a:defRPr/>
            </a:pPr>
            <a:r>
              <a:rPr lang="en-US" sz="2800" dirty="0">
                <a:latin typeface="Times New Roman" panose="02020603050405020304" pitchFamily="18" charset="0"/>
                <a:cs typeface="Times New Roman" panose="02020603050405020304" pitchFamily="18" charset="0"/>
              </a:rPr>
              <a:t>	if (ACTION[s</a:t>
            </a:r>
            <a:r>
              <a:rPr lang="en-US" sz="2800" dirty="0" smtClean="0">
                <a:latin typeface="Times New Roman" panose="02020603050405020304" pitchFamily="18" charset="0"/>
                <a:cs typeface="Times New Roman" panose="02020603050405020304" pitchFamily="18" charset="0"/>
              </a:rPr>
              <a:t>, a</a:t>
            </a:r>
            <a:r>
              <a:rPr lang="en-US" sz="2800" dirty="0">
                <a:latin typeface="Times New Roman" panose="02020603050405020304" pitchFamily="18" charset="0"/>
                <a:cs typeface="Times New Roman" panose="02020603050405020304" pitchFamily="18" charset="0"/>
              </a:rPr>
              <a:t>] = shift t) </a:t>
            </a:r>
            <a:r>
              <a:rPr lang="en-US" sz="2800" dirty="0" smtClean="0">
                <a:latin typeface="Times New Roman" panose="02020603050405020304" pitchFamily="18" charset="0"/>
                <a:cs typeface="Times New Roman" panose="02020603050405020304" pitchFamily="18" charset="0"/>
              </a:rPr>
              <a:t>{</a:t>
            </a:r>
          </a:p>
          <a:p>
            <a:pPr marL="857250">
              <a:buNone/>
              <a:defRPr/>
            </a:pPr>
            <a:r>
              <a:rPr lang="en-US" sz="2800" dirty="0">
                <a:latin typeface="Times New Roman" panose="02020603050405020304" pitchFamily="18" charset="0"/>
                <a:cs typeface="Times New Roman" panose="02020603050405020304" pitchFamily="18" charset="0"/>
              </a:rPr>
              <a:t>push </a:t>
            </a: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onto the stack</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buFont typeface="Wingdings 2" panose="05020102010507070707" pitchFamily="18" charset="2"/>
              <a:buNone/>
              <a:defRPr/>
            </a:pPr>
            <a:r>
              <a:rPr lang="en-US" sz="2800" dirty="0">
                <a:latin typeface="Times New Roman" panose="02020603050405020304" pitchFamily="18" charset="0"/>
                <a:cs typeface="Times New Roman" panose="02020603050405020304" pitchFamily="18" charset="0"/>
              </a:rPr>
              <a:t>		push t onto the stack;</a:t>
            </a:r>
          </a:p>
          <a:p>
            <a:pPr>
              <a:buFont typeface="Wingdings 2" panose="05020102010507070707" pitchFamily="18" charset="2"/>
              <a:buNone/>
              <a:defRPr/>
            </a:pPr>
            <a:r>
              <a:rPr lang="en-US" sz="2800" dirty="0">
                <a:latin typeface="Times New Roman" panose="02020603050405020304" pitchFamily="18" charset="0"/>
                <a:cs typeface="Times New Roman" panose="02020603050405020304" pitchFamily="18" charset="0"/>
              </a:rPr>
              <a:t>		let a be the next input symbol;</a:t>
            </a:r>
          </a:p>
          <a:p>
            <a:pPr>
              <a:buFont typeface="Wingdings 2" panose="05020102010507070707" pitchFamily="18" charset="2"/>
              <a:buNone/>
              <a:defRPr/>
            </a:pPr>
            <a:r>
              <a:rPr lang="en-US" sz="2800" dirty="0">
                <a:latin typeface="Times New Roman" panose="02020603050405020304" pitchFamily="18" charset="0"/>
                <a:cs typeface="Times New Roman" panose="02020603050405020304" pitchFamily="18" charset="0"/>
              </a:rPr>
              <a:t>	} else if (ACTION[s</a:t>
            </a:r>
            <a:r>
              <a:rPr lang="en-US" sz="2800" dirty="0" smtClean="0">
                <a:latin typeface="Times New Roman" panose="02020603050405020304" pitchFamily="18" charset="0"/>
                <a:cs typeface="Times New Roman" panose="02020603050405020304" pitchFamily="18" charset="0"/>
              </a:rPr>
              <a:t>, a</a:t>
            </a:r>
            <a:r>
              <a:rPr lang="en-US" sz="2800" dirty="0">
                <a:latin typeface="Times New Roman" panose="02020603050405020304" pitchFamily="18" charset="0"/>
                <a:cs typeface="Times New Roman" panose="02020603050405020304" pitchFamily="18" charset="0"/>
              </a:rPr>
              <a:t>] = reduce </a:t>
            </a:r>
            <a:r>
              <a:rPr lang="en-US" sz="2800" dirty="0" smtClean="0">
                <a:latin typeface="Times New Roman" panose="02020603050405020304" pitchFamily="18" charset="0"/>
                <a:cs typeface="Times New Roman" panose="02020603050405020304" pitchFamily="18" charset="0"/>
              </a:rPr>
              <a:t>A</a:t>
            </a:r>
            <a:r>
              <a:rPr lang="en-US" sz="2800" dirty="0" smtClean="0">
                <a:latin typeface="Times New Roman" panose="02020603050405020304" pitchFamily="18" charset="0"/>
                <a:cs typeface="Times New Roman" panose="02020603050405020304" pitchFamily="18" charset="0"/>
                <a:sym typeface="Wingdings" panose="05000000000000000000" pitchFamily="2" charset="2"/>
              </a:rPr>
              <a:t></a:t>
            </a:r>
            <a:r>
              <a:rPr lang="el-GR" sz="2800" dirty="0" smtClean="0">
                <a:latin typeface="Times New Roman" panose="02020603050405020304" pitchFamily="18" charset="0"/>
                <a:cs typeface="Times New Roman" panose="02020603050405020304" pitchFamily="18" charset="0"/>
              </a:rPr>
              <a:t>β</a:t>
            </a:r>
            <a:r>
              <a:rPr lang="en-US" sz="2800" dirty="0">
                <a:latin typeface="Times New Roman" panose="02020603050405020304" pitchFamily="18" charset="0"/>
                <a:cs typeface="Times New Roman" panose="02020603050405020304" pitchFamily="18" charset="0"/>
              </a:rPr>
              <a:t>) {</a:t>
            </a:r>
          </a:p>
          <a:p>
            <a:pPr>
              <a:buFont typeface="Wingdings 2" panose="05020102010507070707" pitchFamily="18" charset="2"/>
              <a:buNone/>
              <a:defRPr/>
            </a:pPr>
            <a:r>
              <a:rPr lang="en-US" sz="2800" dirty="0">
                <a:latin typeface="Times New Roman" panose="02020603050405020304" pitchFamily="18" charset="0"/>
                <a:cs typeface="Times New Roman" panose="02020603050405020304" pitchFamily="18" charset="0"/>
              </a:rPr>
              <a:t>		pop </a:t>
            </a:r>
            <a:r>
              <a:rPr lang="en-US" sz="2800" dirty="0" smtClean="0">
                <a:latin typeface="Times New Roman" panose="02020603050405020304" pitchFamily="18" charset="0"/>
                <a:cs typeface="Times New Roman" panose="02020603050405020304" pitchFamily="18" charset="0"/>
              </a:rPr>
              <a:t>2*|</a:t>
            </a:r>
            <a:r>
              <a:rPr lang="el-GR" sz="2800" dirty="0">
                <a:latin typeface="Times New Roman" panose="02020603050405020304" pitchFamily="18" charset="0"/>
                <a:cs typeface="Times New Roman" panose="02020603050405020304" pitchFamily="18" charset="0"/>
              </a:rPr>
              <a:t>β</a:t>
            </a:r>
            <a:r>
              <a:rPr lang="en-US" sz="2800" dirty="0">
                <a:latin typeface="Times New Roman" panose="02020603050405020304" pitchFamily="18" charset="0"/>
                <a:cs typeface="Times New Roman" panose="02020603050405020304" pitchFamily="18" charset="0"/>
              </a:rPr>
              <a:t>| symbols of the stack;</a:t>
            </a:r>
          </a:p>
          <a:p>
            <a:pPr>
              <a:buFont typeface="Wingdings 2" panose="05020102010507070707" pitchFamily="18" charset="2"/>
              <a:buNone/>
              <a:defRPr/>
            </a:pPr>
            <a:r>
              <a:rPr lang="en-US" sz="2800" dirty="0">
                <a:latin typeface="Times New Roman" panose="02020603050405020304" pitchFamily="18" charset="0"/>
                <a:cs typeface="Times New Roman" panose="02020603050405020304" pitchFamily="18" charset="0"/>
              </a:rPr>
              <a:t>		let state t now be on top of the stack</a:t>
            </a:r>
            <a:r>
              <a:rPr lang="en-US" sz="2800" dirty="0" smtClean="0">
                <a:latin typeface="Times New Roman" panose="02020603050405020304" pitchFamily="18" charset="0"/>
                <a:cs typeface="Times New Roman" panose="02020603050405020304" pitchFamily="18" charset="0"/>
              </a:rPr>
              <a:t>;</a:t>
            </a:r>
          </a:p>
          <a:p>
            <a:pPr marL="857250">
              <a:buNone/>
              <a:defRPr/>
            </a:pPr>
            <a:r>
              <a:rPr lang="en-US" sz="2800" dirty="0" smtClean="0">
                <a:latin typeface="Times New Roman" panose="02020603050405020304" pitchFamily="18" charset="0"/>
                <a:cs typeface="Times New Roman" panose="02020603050405020304" pitchFamily="18" charset="0"/>
              </a:rPr>
              <a:t>push A </a:t>
            </a:r>
            <a:r>
              <a:rPr lang="en-US" sz="2800" dirty="0">
                <a:latin typeface="Times New Roman" panose="02020603050405020304" pitchFamily="18" charset="0"/>
                <a:cs typeface="Times New Roman" panose="02020603050405020304" pitchFamily="18" charset="0"/>
              </a:rPr>
              <a:t>onto the stack</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buFont typeface="Wingdings 2" panose="05020102010507070707" pitchFamily="18" charset="2"/>
              <a:buNone/>
              <a:defRPr/>
            </a:pPr>
            <a:r>
              <a:rPr lang="en-US" sz="2800" dirty="0">
                <a:latin typeface="Times New Roman" panose="02020603050405020304" pitchFamily="18" charset="0"/>
                <a:cs typeface="Times New Roman" panose="02020603050405020304" pitchFamily="18" charset="0"/>
              </a:rPr>
              <a:t>		push GOTO[t</a:t>
            </a:r>
            <a:r>
              <a:rPr lang="en-US" sz="2800" dirty="0" smtClean="0">
                <a:latin typeface="Times New Roman" panose="02020603050405020304" pitchFamily="18" charset="0"/>
                <a:cs typeface="Times New Roman" panose="02020603050405020304" pitchFamily="18" charset="0"/>
              </a:rPr>
              <a:t>, A</a:t>
            </a:r>
            <a:r>
              <a:rPr lang="en-US" sz="2800" dirty="0">
                <a:latin typeface="Times New Roman" panose="02020603050405020304" pitchFamily="18" charset="0"/>
                <a:cs typeface="Times New Roman" panose="02020603050405020304" pitchFamily="18" charset="0"/>
              </a:rPr>
              <a:t>] onto the stack;</a:t>
            </a:r>
          </a:p>
          <a:p>
            <a:pPr>
              <a:buFont typeface="Wingdings 2" panose="05020102010507070707" pitchFamily="18" charset="2"/>
              <a:buNone/>
              <a:defRPr/>
            </a:pPr>
            <a:r>
              <a:rPr lang="en-US" sz="2800" dirty="0">
                <a:latin typeface="Times New Roman" panose="02020603050405020304" pitchFamily="18" charset="0"/>
                <a:cs typeface="Times New Roman" panose="02020603050405020304" pitchFamily="18" charset="0"/>
              </a:rPr>
              <a:t>		output the production </a:t>
            </a:r>
            <a:r>
              <a:rPr lang="en-US" sz="2800" dirty="0" smtClean="0">
                <a:latin typeface="Times New Roman" panose="02020603050405020304" pitchFamily="18" charset="0"/>
                <a:cs typeface="Times New Roman" panose="02020603050405020304" pitchFamily="18" charset="0"/>
              </a:rPr>
              <a:t>A</a:t>
            </a:r>
            <a:r>
              <a:rPr lang="en-US" sz="2800" dirty="0" smtClean="0">
                <a:latin typeface="Times New Roman" panose="02020603050405020304" pitchFamily="18" charset="0"/>
                <a:cs typeface="Times New Roman" panose="02020603050405020304" pitchFamily="18" charset="0"/>
                <a:sym typeface="Wingdings" panose="05000000000000000000" pitchFamily="2" charset="2"/>
              </a:rPr>
              <a:t></a:t>
            </a:r>
            <a:r>
              <a:rPr lang="el-GR" sz="2800" dirty="0" smtClean="0">
                <a:latin typeface="Times New Roman" panose="02020603050405020304" pitchFamily="18" charset="0"/>
                <a:cs typeface="Times New Roman" panose="02020603050405020304" pitchFamily="18" charset="0"/>
              </a:rPr>
              <a:t>β</a:t>
            </a:r>
            <a:r>
              <a:rPr lang="en-US" sz="2800" dirty="0">
                <a:latin typeface="Times New Roman" panose="02020603050405020304" pitchFamily="18" charset="0"/>
                <a:cs typeface="Times New Roman" panose="02020603050405020304" pitchFamily="18" charset="0"/>
              </a:rPr>
              <a:t>;</a:t>
            </a:r>
          </a:p>
          <a:p>
            <a:pPr>
              <a:buFont typeface="Wingdings 2" panose="05020102010507070707" pitchFamily="18" charset="2"/>
              <a:buNone/>
              <a:defRPr/>
            </a:pPr>
            <a:r>
              <a:rPr lang="en-US" sz="2800" dirty="0">
                <a:latin typeface="Times New Roman" panose="02020603050405020304" pitchFamily="18" charset="0"/>
                <a:cs typeface="Times New Roman" panose="02020603050405020304" pitchFamily="18" charset="0"/>
              </a:rPr>
              <a:t>	} else if (ACTION[s</a:t>
            </a:r>
            <a:r>
              <a:rPr lang="en-US" sz="2800" dirty="0" smtClean="0">
                <a:latin typeface="Times New Roman" panose="02020603050405020304" pitchFamily="18" charset="0"/>
                <a:cs typeface="Times New Roman" panose="02020603050405020304" pitchFamily="18" charset="0"/>
              </a:rPr>
              <a:t>, a</a:t>
            </a:r>
            <a:r>
              <a:rPr lang="en-US" sz="2800" dirty="0">
                <a:latin typeface="Times New Roman" panose="02020603050405020304" pitchFamily="18" charset="0"/>
                <a:cs typeface="Times New Roman" panose="02020603050405020304" pitchFamily="18" charset="0"/>
              </a:rPr>
              <a:t>]=accept) break; /* parsing is done */</a:t>
            </a:r>
          </a:p>
          <a:p>
            <a:pPr>
              <a:buFont typeface="Wingdings 2" panose="05020102010507070707" pitchFamily="18" charset="2"/>
              <a:buNone/>
              <a:defRPr/>
            </a:pPr>
            <a:r>
              <a:rPr lang="en-US" sz="2800" dirty="0">
                <a:latin typeface="Times New Roman" panose="02020603050405020304" pitchFamily="18" charset="0"/>
                <a:cs typeface="Times New Roman" panose="02020603050405020304" pitchFamily="18" charset="0"/>
              </a:rPr>
              <a:t>	else call error-recovery routine;</a:t>
            </a:r>
          </a:p>
          <a:p>
            <a:pPr>
              <a:buFont typeface="Wingdings 2" panose="05020102010507070707" pitchFamily="18" charset="2"/>
              <a:buNone/>
              <a:defRPr/>
            </a:pPr>
            <a:r>
              <a:rPr lang="en-US" sz="2800" dirty="0">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37</a:t>
            </a:fld>
            <a:endParaRPr lang="en-GB" sz="14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9706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548679"/>
          </a:xfrm>
        </p:spPr>
        <p:txBody>
          <a:bodyPr>
            <a:normAutofit/>
          </a:bodyPr>
          <a:lstStyle/>
          <a:p>
            <a:pPr algn="ctr"/>
            <a:r>
              <a:rPr lang="en-US" sz="2400" b="1" i="1" dirty="0" smtClean="0">
                <a:solidFill>
                  <a:srgbClr val="0000FF"/>
                </a:solidFill>
                <a:latin typeface="Times New Roman" panose="02020603050405020304" pitchFamily="18" charset="0"/>
                <a:cs typeface="Times New Roman" panose="02020603050405020304" pitchFamily="18" charset="0"/>
              </a:rPr>
              <a:t>LR Parsing Algorithm</a:t>
            </a:r>
            <a:endParaRPr lang="en-GB" sz="2400" b="1"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52" y="548679"/>
            <a:ext cx="9036496" cy="6309321"/>
          </a:xfrm>
        </p:spPr>
        <p:txBody>
          <a:bodyPr>
            <a:normAutofit/>
          </a:bodyPr>
          <a:lstStyle/>
          <a:p>
            <a:r>
              <a:rPr lang="en-US" sz="2400" dirty="0">
                <a:latin typeface="Times New Roman" panose="02020603050405020304" pitchFamily="18" charset="0"/>
                <a:cs typeface="Times New Roman" panose="02020603050405020304" pitchFamily="18" charset="0"/>
              </a:rPr>
              <a:t>The configurations resulting after each of the four types of move are as follows:</a:t>
            </a:r>
          </a:p>
          <a:p>
            <a:pPr lvl="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 </a:t>
            </a:r>
            <a:r>
              <a:rPr lang="en-US" sz="2400" dirty="0">
                <a:solidFill>
                  <a:srgbClr val="FF0000"/>
                </a:solidFill>
                <a:latin typeface="Times New Roman" panose="02020603050405020304" pitchFamily="18" charset="0"/>
                <a:cs typeface="Times New Roman" panose="02020603050405020304" pitchFamily="18" charset="0"/>
              </a:rPr>
              <a:t>action[</a:t>
            </a:r>
            <a:r>
              <a:rPr lang="en-US" sz="2400" dirty="0" err="1">
                <a:solidFill>
                  <a:srgbClr val="FF0000"/>
                </a:solidFill>
                <a:latin typeface="Times New Roman" panose="02020603050405020304" pitchFamily="18" charset="0"/>
                <a:cs typeface="Times New Roman" panose="02020603050405020304" pitchFamily="18" charset="0"/>
              </a:rPr>
              <a:t>s</a:t>
            </a:r>
            <a:r>
              <a:rPr lang="en-US" sz="2400" baseline="-25000" dirty="0" err="1">
                <a:solidFill>
                  <a:srgbClr val="FF0000"/>
                </a:solidFill>
                <a:latin typeface="Times New Roman" panose="02020603050405020304" pitchFamily="18" charset="0"/>
                <a:cs typeface="Times New Roman" panose="02020603050405020304" pitchFamily="18" charset="0"/>
              </a:rPr>
              <a:t>m</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a</a:t>
            </a:r>
            <a:r>
              <a:rPr lang="en-US" sz="2400" baseline="-25000" dirty="0" err="1">
                <a:solidFill>
                  <a:srgbClr val="FF0000"/>
                </a:solidFill>
                <a:latin typeface="Times New Roman" panose="02020603050405020304" pitchFamily="18" charset="0"/>
                <a:cs typeface="Times New Roman" panose="02020603050405020304" pitchFamily="18" charset="0"/>
              </a:rPr>
              <a:t>i</a:t>
            </a:r>
            <a:r>
              <a:rPr lang="en-US" sz="2400" dirty="0">
                <a:solidFill>
                  <a:srgbClr val="FF0000"/>
                </a:solidFill>
                <a:latin typeface="Times New Roman" panose="02020603050405020304" pitchFamily="18" charset="0"/>
                <a:cs typeface="Times New Roman" panose="02020603050405020304" pitchFamily="18" charset="0"/>
              </a:rPr>
              <a:t>] = shift s</a:t>
            </a:r>
            <a:r>
              <a:rPr lang="en-US" sz="2400" dirty="0">
                <a:latin typeface="Times New Roman" panose="02020603050405020304" pitchFamily="18" charset="0"/>
                <a:cs typeface="Times New Roman" panose="02020603050405020304" pitchFamily="18" charset="0"/>
              </a:rPr>
              <a:t>, the parser executes a shift </a:t>
            </a:r>
            <a:r>
              <a:rPr lang="en-US" sz="2400" dirty="0" smtClean="0">
                <a:latin typeface="Times New Roman" panose="02020603050405020304" pitchFamily="18" charset="0"/>
                <a:cs typeface="Times New Roman" panose="02020603050405020304" pitchFamily="18" charset="0"/>
              </a:rPr>
              <a:t>move. Here </a:t>
            </a:r>
            <a:r>
              <a:rPr lang="en-US" sz="2400" dirty="0">
                <a:latin typeface="Times New Roman" panose="02020603050405020304" pitchFamily="18" charset="0"/>
                <a:cs typeface="Times New Roman" panose="02020603050405020304" pitchFamily="18" charset="0"/>
              </a:rPr>
              <a:t>the parser has shifted both the current input symbol </a:t>
            </a:r>
            <a:r>
              <a:rPr lang="en-US" sz="2400" dirty="0" err="1">
                <a:latin typeface="Times New Roman" panose="02020603050405020304" pitchFamily="18" charset="0"/>
                <a:cs typeface="Times New Roman" panose="02020603050405020304" pitchFamily="18" charset="0"/>
              </a:rPr>
              <a:t>a</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the next state s, which is given in action[</a:t>
            </a:r>
            <a:r>
              <a:rPr lang="en-US" sz="2400" dirty="0" err="1">
                <a:latin typeface="Times New Roman" panose="02020603050405020304" pitchFamily="18" charset="0"/>
                <a:cs typeface="Times New Roman" panose="02020603050405020304" pitchFamily="18" charset="0"/>
              </a:rPr>
              <a:t>s</a:t>
            </a:r>
            <a:r>
              <a:rPr lang="en-US" sz="2400" baseline="-25000" dirty="0" err="1">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onto the stack; </a:t>
            </a:r>
            <a:r>
              <a:rPr lang="en-US" sz="2400" dirty="0">
                <a:solidFill>
                  <a:srgbClr val="FF00FF"/>
                </a:solidFill>
                <a:latin typeface="Times New Roman" panose="02020603050405020304" pitchFamily="18" charset="0"/>
                <a:cs typeface="Times New Roman" panose="02020603050405020304" pitchFamily="18" charset="0"/>
              </a:rPr>
              <a:t>a</a:t>
            </a:r>
            <a:r>
              <a:rPr lang="en-US" sz="2400" baseline="-25000" dirty="0">
                <a:solidFill>
                  <a:srgbClr val="FF00FF"/>
                </a:solidFill>
                <a:latin typeface="Times New Roman" panose="02020603050405020304" pitchFamily="18" charset="0"/>
                <a:cs typeface="Times New Roman" panose="02020603050405020304" pitchFamily="18" charset="0"/>
              </a:rPr>
              <a:t>i+1</a:t>
            </a:r>
            <a:r>
              <a:rPr lang="en-US" sz="2400" dirty="0">
                <a:solidFill>
                  <a:srgbClr val="FF00FF"/>
                </a:solidFill>
                <a:latin typeface="Times New Roman" panose="02020603050405020304" pitchFamily="18" charset="0"/>
                <a:cs typeface="Times New Roman" panose="02020603050405020304" pitchFamily="18" charset="0"/>
              </a:rPr>
              <a:t> become the current input </a:t>
            </a:r>
            <a:r>
              <a:rPr lang="en-US" sz="2400" dirty="0" smtClean="0">
                <a:solidFill>
                  <a:srgbClr val="FF00FF"/>
                </a:solidFill>
                <a:latin typeface="Times New Roman" panose="02020603050405020304" pitchFamily="18" charset="0"/>
                <a:cs typeface="Times New Roman" panose="02020603050405020304" pitchFamily="18" charset="0"/>
              </a:rPr>
              <a:t>symbol.</a:t>
            </a:r>
          </a:p>
          <a:p>
            <a:pPr lvl="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If </a:t>
            </a:r>
            <a:r>
              <a:rPr lang="en-US" sz="2400" dirty="0">
                <a:solidFill>
                  <a:srgbClr val="FF0000"/>
                </a:solidFill>
                <a:latin typeface="Times New Roman" panose="02020603050405020304" pitchFamily="18" charset="0"/>
                <a:cs typeface="Times New Roman" panose="02020603050405020304" pitchFamily="18" charset="0"/>
              </a:rPr>
              <a:t>action[</a:t>
            </a:r>
            <a:r>
              <a:rPr lang="en-US" sz="2400" dirty="0" err="1">
                <a:solidFill>
                  <a:srgbClr val="FF0000"/>
                </a:solidFill>
                <a:latin typeface="Times New Roman" panose="02020603050405020304" pitchFamily="18" charset="0"/>
                <a:cs typeface="Times New Roman" panose="02020603050405020304" pitchFamily="18" charset="0"/>
              </a:rPr>
              <a:t>s</a:t>
            </a:r>
            <a:r>
              <a:rPr lang="en-US" sz="2400" baseline="-25000" dirty="0" err="1">
                <a:solidFill>
                  <a:srgbClr val="FF0000"/>
                </a:solidFill>
                <a:latin typeface="Times New Roman" panose="02020603050405020304" pitchFamily="18" charset="0"/>
                <a:cs typeface="Times New Roman" panose="02020603050405020304" pitchFamily="18" charset="0"/>
              </a:rPr>
              <a:t>m</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a</a:t>
            </a:r>
            <a:r>
              <a:rPr lang="en-US" sz="2400" baseline="-25000" dirty="0" err="1">
                <a:solidFill>
                  <a:srgbClr val="FF0000"/>
                </a:solidFill>
                <a:latin typeface="Times New Roman" panose="02020603050405020304" pitchFamily="18" charset="0"/>
                <a:cs typeface="Times New Roman" panose="02020603050405020304" pitchFamily="18" charset="0"/>
              </a:rPr>
              <a:t>i</a:t>
            </a:r>
            <a:r>
              <a:rPr lang="en-US" sz="2400" dirty="0">
                <a:solidFill>
                  <a:srgbClr val="FF0000"/>
                </a:solidFill>
                <a:latin typeface="Times New Roman" panose="02020603050405020304" pitchFamily="18" charset="0"/>
                <a:cs typeface="Times New Roman" panose="02020603050405020304" pitchFamily="18" charset="0"/>
              </a:rPr>
              <a:t>] = reduce A </a:t>
            </a:r>
            <a:r>
              <a:rPr lang="en-US" sz="24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dirty="0">
                <a:solidFill>
                  <a:srgbClr val="FF0000"/>
                </a:solidFill>
                <a:latin typeface="Times New Roman" panose="02020603050405020304" pitchFamily="18" charset="0"/>
                <a:cs typeface="Times New Roman" panose="02020603050405020304" pitchFamily="18" charset="0"/>
              </a:rPr>
              <a:t> β</a:t>
            </a:r>
            <a:r>
              <a:rPr lang="en-US" sz="2400" dirty="0">
                <a:latin typeface="Times New Roman" panose="02020603050405020304" pitchFamily="18" charset="0"/>
                <a:cs typeface="Times New Roman" panose="02020603050405020304" pitchFamily="18" charset="0"/>
              </a:rPr>
              <a:t>, then the parser executes a reduce </a:t>
            </a:r>
            <a:r>
              <a:rPr lang="en-US" sz="2400" dirty="0" smtClean="0">
                <a:latin typeface="Times New Roman" panose="02020603050405020304" pitchFamily="18" charset="0"/>
                <a:cs typeface="Times New Roman" panose="02020603050405020304" pitchFamily="18" charset="0"/>
              </a:rPr>
              <a:t>move. Here </a:t>
            </a:r>
            <a:r>
              <a:rPr lang="en-US" sz="2400" dirty="0">
                <a:latin typeface="Times New Roman" panose="02020603050405020304" pitchFamily="18" charset="0"/>
                <a:cs typeface="Times New Roman" panose="02020603050405020304" pitchFamily="18" charset="0"/>
              </a:rPr>
              <a:t>the parser first popped 2r symbols off the stack (r state symbols and r grammar symbols), exposing state </a:t>
            </a:r>
            <a:r>
              <a:rPr lang="en-US" sz="2400" dirty="0" err="1">
                <a:latin typeface="Times New Roman" panose="02020603050405020304" pitchFamily="18" charset="0"/>
                <a:cs typeface="Times New Roman" panose="02020603050405020304" pitchFamily="18" charset="0"/>
              </a:rPr>
              <a:t>s</a:t>
            </a:r>
            <a:r>
              <a:rPr lang="en-US" sz="2400" baseline="-25000" dirty="0" err="1">
                <a:latin typeface="Times New Roman" panose="02020603050405020304" pitchFamily="18" charset="0"/>
                <a:cs typeface="Times New Roman" panose="02020603050405020304" pitchFamily="18" charset="0"/>
              </a:rPr>
              <a:t>m</a:t>
            </a:r>
            <a:r>
              <a:rPr lang="en-US" sz="2400" baseline="-250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The parser then pushed both A, the left side of the production, and s, the entry for </a:t>
            </a:r>
            <a:r>
              <a:rPr lang="en-US" sz="2400" dirty="0" err="1">
                <a:latin typeface="Times New Roman" panose="02020603050405020304" pitchFamily="18" charset="0"/>
                <a:cs typeface="Times New Roman" panose="02020603050405020304" pitchFamily="18" charset="0"/>
              </a:rPr>
              <a:t>goto</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a:t>
            </a:r>
            <a:r>
              <a:rPr lang="en-US" sz="2400" baseline="-25000" dirty="0" err="1">
                <a:latin typeface="Times New Roman" panose="02020603050405020304" pitchFamily="18" charset="0"/>
                <a:cs typeface="Times New Roman" panose="02020603050405020304" pitchFamily="18" charset="0"/>
              </a:rPr>
              <a:t>m</a:t>
            </a:r>
            <a:r>
              <a:rPr lang="en-US" sz="2400" baseline="-250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A], onto the stack</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 is the length of β, the right side of the </a:t>
            </a:r>
            <a:r>
              <a:rPr lang="en-US" sz="2400" dirty="0" smtClean="0">
                <a:latin typeface="Times New Roman" panose="02020603050405020304" pitchFamily="18" charset="0"/>
                <a:cs typeface="Times New Roman" panose="02020603050405020304" pitchFamily="18" charset="0"/>
              </a:rPr>
              <a:t>production). </a:t>
            </a:r>
            <a:r>
              <a:rPr lang="en-US" sz="2400" dirty="0">
                <a:solidFill>
                  <a:srgbClr val="FF00FF"/>
                </a:solidFill>
                <a:latin typeface="Times New Roman" panose="02020603050405020304" pitchFamily="18" charset="0"/>
                <a:cs typeface="Times New Roman" panose="02020603050405020304" pitchFamily="18" charset="0"/>
              </a:rPr>
              <a:t>The current input symbol is not </a:t>
            </a:r>
            <a:r>
              <a:rPr lang="en-US" sz="2400" dirty="0" smtClean="0">
                <a:solidFill>
                  <a:srgbClr val="FF00FF"/>
                </a:solidFill>
                <a:latin typeface="Times New Roman" panose="02020603050405020304" pitchFamily="18" charset="0"/>
                <a:cs typeface="Times New Roman" panose="02020603050405020304" pitchFamily="18" charset="0"/>
              </a:rPr>
              <a:t>changed.</a:t>
            </a:r>
          </a:p>
          <a:p>
            <a:pPr lvl="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If </a:t>
            </a:r>
            <a:r>
              <a:rPr lang="en-US" sz="2400" dirty="0">
                <a:solidFill>
                  <a:srgbClr val="FF0000"/>
                </a:solidFill>
                <a:latin typeface="Times New Roman" panose="02020603050405020304" pitchFamily="18" charset="0"/>
                <a:cs typeface="Times New Roman" panose="02020603050405020304" pitchFamily="18" charset="0"/>
              </a:rPr>
              <a:t>action[</a:t>
            </a:r>
            <a:r>
              <a:rPr lang="en-US" sz="2400" dirty="0" err="1">
                <a:solidFill>
                  <a:srgbClr val="FF0000"/>
                </a:solidFill>
                <a:latin typeface="Times New Roman" panose="02020603050405020304" pitchFamily="18" charset="0"/>
                <a:cs typeface="Times New Roman" panose="02020603050405020304" pitchFamily="18" charset="0"/>
              </a:rPr>
              <a:t>s</a:t>
            </a:r>
            <a:r>
              <a:rPr lang="en-US" sz="2400" baseline="-25000" dirty="0" err="1">
                <a:solidFill>
                  <a:srgbClr val="FF0000"/>
                </a:solidFill>
                <a:latin typeface="Times New Roman" panose="02020603050405020304" pitchFamily="18" charset="0"/>
                <a:cs typeface="Times New Roman" panose="02020603050405020304" pitchFamily="18" charset="0"/>
              </a:rPr>
              <a:t>m</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a</a:t>
            </a:r>
            <a:r>
              <a:rPr lang="en-US" sz="2400" baseline="-25000" dirty="0" err="1">
                <a:solidFill>
                  <a:srgbClr val="FF0000"/>
                </a:solidFill>
                <a:latin typeface="Times New Roman" panose="02020603050405020304" pitchFamily="18" charset="0"/>
                <a:cs typeface="Times New Roman" panose="02020603050405020304" pitchFamily="18" charset="0"/>
              </a:rPr>
              <a:t>i</a:t>
            </a:r>
            <a:r>
              <a:rPr lang="en-US" sz="2400" dirty="0">
                <a:solidFill>
                  <a:srgbClr val="FF0000"/>
                </a:solidFill>
                <a:latin typeface="Times New Roman" panose="02020603050405020304" pitchFamily="18" charset="0"/>
                <a:cs typeface="Times New Roman" panose="02020603050405020304" pitchFamily="18" charset="0"/>
              </a:rPr>
              <a:t>] = accept</a:t>
            </a:r>
            <a:r>
              <a:rPr lang="en-US" sz="2400" dirty="0">
                <a:latin typeface="Times New Roman" panose="02020603050405020304" pitchFamily="18" charset="0"/>
                <a:cs typeface="Times New Roman" panose="02020603050405020304" pitchFamily="18" charset="0"/>
              </a:rPr>
              <a:t>, parsing is </a:t>
            </a:r>
            <a:r>
              <a:rPr lang="en-US" sz="2400" dirty="0" smtClean="0">
                <a:latin typeface="Times New Roman" panose="02020603050405020304" pitchFamily="18" charset="0"/>
                <a:cs typeface="Times New Roman" panose="02020603050405020304" pitchFamily="18" charset="0"/>
              </a:rPr>
              <a:t>completed.</a:t>
            </a:r>
          </a:p>
          <a:p>
            <a:pPr lvl="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If </a:t>
            </a:r>
            <a:r>
              <a:rPr lang="en-US" sz="2400" dirty="0">
                <a:solidFill>
                  <a:srgbClr val="FF0000"/>
                </a:solidFill>
                <a:latin typeface="Times New Roman" panose="02020603050405020304" pitchFamily="18" charset="0"/>
                <a:cs typeface="Times New Roman" panose="02020603050405020304" pitchFamily="18" charset="0"/>
              </a:rPr>
              <a:t>action[</a:t>
            </a:r>
            <a:r>
              <a:rPr lang="en-US" sz="2400" dirty="0" err="1">
                <a:solidFill>
                  <a:srgbClr val="FF0000"/>
                </a:solidFill>
                <a:latin typeface="Times New Roman" panose="02020603050405020304" pitchFamily="18" charset="0"/>
                <a:cs typeface="Times New Roman" panose="02020603050405020304" pitchFamily="18" charset="0"/>
              </a:rPr>
              <a:t>s</a:t>
            </a:r>
            <a:r>
              <a:rPr lang="en-US" sz="2400" baseline="-25000" dirty="0" err="1">
                <a:solidFill>
                  <a:srgbClr val="FF0000"/>
                </a:solidFill>
                <a:latin typeface="Times New Roman" panose="02020603050405020304" pitchFamily="18" charset="0"/>
                <a:cs typeface="Times New Roman" panose="02020603050405020304" pitchFamily="18" charset="0"/>
              </a:rPr>
              <a:t>m</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a</a:t>
            </a:r>
            <a:r>
              <a:rPr lang="en-US" sz="2400" baseline="-25000" dirty="0" err="1">
                <a:solidFill>
                  <a:srgbClr val="FF0000"/>
                </a:solidFill>
                <a:latin typeface="Times New Roman" panose="02020603050405020304" pitchFamily="18" charset="0"/>
                <a:cs typeface="Times New Roman" panose="02020603050405020304" pitchFamily="18" charset="0"/>
              </a:rPr>
              <a:t>i</a:t>
            </a:r>
            <a:r>
              <a:rPr lang="en-US" sz="2400" dirty="0">
                <a:solidFill>
                  <a:srgbClr val="FF0000"/>
                </a:solidFill>
                <a:latin typeface="Times New Roman" panose="02020603050405020304" pitchFamily="18" charset="0"/>
                <a:cs typeface="Times New Roman" panose="02020603050405020304" pitchFamily="18" charset="0"/>
              </a:rPr>
              <a:t>] = error</a:t>
            </a:r>
            <a:r>
              <a:rPr lang="en-US" sz="2400" dirty="0">
                <a:latin typeface="Times New Roman" panose="02020603050405020304" pitchFamily="18" charset="0"/>
                <a:cs typeface="Times New Roman" panose="02020603050405020304" pitchFamily="18" charset="0"/>
              </a:rPr>
              <a:t>, the parser has discovered an error and call an error recovery routine.</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38</a:t>
            </a:fld>
            <a:endParaRPr lang="en-GB" sz="14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2054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548679"/>
          </a:xfrm>
        </p:spPr>
        <p:txBody>
          <a:bodyPr>
            <a:normAutofit/>
          </a:bodyPr>
          <a:lstStyle/>
          <a:p>
            <a:pPr algn="ctr"/>
            <a:r>
              <a:rPr lang="en-US" sz="2400" b="1" i="1" dirty="0" smtClean="0">
                <a:solidFill>
                  <a:srgbClr val="0000FF"/>
                </a:solidFill>
                <a:latin typeface="Times New Roman" panose="02020603050405020304" pitchFamily="18" charset="0"/>
                <a:cs typeface="Times New Roman" panose="02020603050405020304" pitchFamily="18" charset="0"/>
              </a:rPr>
              <a:t>Example: LR Parsing Algorithm</a:t>
            </a:r>
            <a:endParaRPr lang="en-GB" sz="2400" b="1"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52" y="64194"/>
            <a:ext cx="9036496" cy="6309321"/>
          </a:xfrm>
        </p:spPr>
        <p:txBody>
          <a:bodyPr>
            <a:normAutofit/>
          </a:bodyPr>
          <a:lstStyle/>
          <a:p>
            <a:r>
              <a:rPr lang="en-US" sz="2800" dirty="0" smtClean="0">
                <a:latin typeface="Times New Roman" panose="02020603050405020304" pitchFamily="18" charset="0"/>
                <a:cs typeface="Times New Roman" panose="02020603050405020304" pitchFamily="18" charset="0"/>
              </a:rPr>
              <a:t>Example:</a:t>
            </a:r>
          </a:p>
          <a:p>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39</a:t>
            </a:fld>
            <a:endParaRPr lang="en-GB" sz="1400" b="1">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nvPr>
        </p:nvGraphicFramePr>
        <p:xfrm>
          <a:off x="316474" y="539946"/>
          <a:ext cx="6480722" cy="4907280"/>
        </p:xfrm>
        <a:graphic>
          <a:graphicData uri="http://schemas.openxmlformats.org/drawingml/2006/table">
            <a:tbl>
              <a:tblPr firstRow="1" firstCol="1" bandRow="1">
                <a:tableStyleId>{5940675A-B579-460E-94D1-54222C63F5DA}</a:tableStyleId>
              </a:tblPr>
              <a:tblGrid>
                <a:gridCol w="653908"/>
                <a:gridCol w="646877"/>
                <a:gridCol w="646877"/>
                <a:gridCol w="647580"/>
                <a:gridCol w="647580"/>
                <a:gridCol w="647580"/>
                <a:gridCol w="647580"/>
                <a:gridCol w="647580"/>
                <a:gridCol w="647580"/>
                <a:gridCol w="647580"/>
              </a:tblGrid>
              <a:tr h="262315">
                <a:tc rowSpan="2">
                  <a:txBody>
                    <a:bodyPr/>
                    <a:lstStyle/>
                    <a:p>
                      <a:pPr marL="0" marR="0" algn="ctr">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State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6">
                  <a:txBody>
                    <a:bodyPr/>
                    <a:lstStyle/>
                    <a:p>
                      <a:pPr marL="0" marR="0" algn="ctr">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action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goto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262315">
                <a:tc vMerge="1">
                  <a:txBody>
                    <a:bodyPr/>
                    <a:lstStyle/>
                    <a:p>
                      <a:endParaRPr lang="en-US"/>
                    </a:p>
                  </a:txBody>
                  <a:tcPr/>
                </a:tc>
                <a:tc>
                  <a:txBody>
                    <a:bodyPr/>
                    <a:lstStyle/>
                    <a:p>
                      <a:pPr marL="0" marR="0" algn="ctr">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id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F</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2315">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2315">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acc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2315">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2315">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2315">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2315">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2315">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2315">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10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2315">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s11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2315">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2315">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10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2315">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11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r5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Rectangle 3"/>
          <p:cNvSpPr>
            <a:spLocks noChangeArrowheads="1"/>
          </p:cNvSpPr>
          <p:nvPr/>
        </p:nvSpPr>
        <p:spPr bwMode="auto">
          <a:xfrm>
            <a:off x="7181850" y="1096825"/>
            <a:ext cx="1638622"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90000"/>
              </a:lnSpc>
              <a:spcBef>
                <a:spcPct val="0"/>
              </a:spcBef>
              <a:buClrTx/>
              <a:buSzTx/>
              <a:buFont typeface="Wingdings 2" panose="05020102010507070707" pitchFamily="18" charset="2"/>
              <a:buNone/>
            </a:pPr>
            <a:r>
              <a:rPr lang="en-US" altLang="en-US" sz="1800" dirty="0" smtClean="0">
                <a:latin typeface="Times New Roman" panose="02020603050405020304" pitchFamily="18" charset="0"/>
              </a:rPr>
              <a:t>(</a:t>
            </a:r>
            <a:r>
              <a:rPr lang="en-US" altLang="en-US" sz="1800" dirty="0">
                <a:latin typeface="Times New Roman" panose="02020603050405020304" pitchFamily="18" charset="0"/>
              </a:rPr>
              <a:t>1) E </a:t>
            </a:r>
            <a:r>
              <a:rPr lang="en-US" altLang="en-US" sz="1800" dirty="0" smtClean="0">
                <a:latin typeface="Times New Roman" panose="02020603050405020304" pitchFamily="18" charset="0"/>
                <a:sym typeface="Wingdings" panose="05000000000000000000" pitchFamily="2" charset="2"/>
              </a:rPr>
              <a:t></a:t>
            </a:r>
            <a:r>
              <a:rPr lang="en-US" altLang="en-US" sz="1800" dirty="0" smtClean="0">
                <a:latin typeface="Times New Roman" panose="02020603050405020304" pitchFamily="18" charset="0"/>
              </a:rPr>
              <a:t> </a:t>
            </a:r>
            <a:r>
              <a:rPr lang="en-US" altLang="en-US" sz="1800" dirty="0">
                <a:latin typeface="Times New Roman" panose="02020603050405020304" pitchFamily="18" charset="0"/>
              </a:rPr>
              <a:t>E + T</a:t>
            </a:r>
          </a:p>
          <a:p>
            <a:pPr eaLnBrk="1" hangingPunct="1">
              <a:lnSpc>
                <a:spcPct val="90000"/>
              </a:lnSpc>
              <a:spcBef>
                <a:spcPct val="0"/>
              </a:spcBef>
              <a:buClrTx/>
              <a:buSzTx/>
              <a:buFont typeface="Wingdings 2" panose="05020102010507070707" pitchFamily="18" charset="2"/>
              <a:buNone/>
            </a:pPr>
            <a:r>
              <a:rPr lang="en-US" altLang="en-US" sz="1800" dirty="0">
                <a:latin typeface="Times New Roman" panose="02020603050405020304" pitchFamily="18" charset="0"/>
              </a:rPr>
              <a:t>(2) </a:t>
            </a:r>
            <a:r>
              <a:rPr lang="en-US" altLang="en-US" sz="1800" dirty="0" smtClean="0">
                <a:latin typeface="Times New Roman" panose="02020603050405020304" pitchFamily="18" charset="0"/>
              </a:rPr>
              <a:t>E</a:t>
            </a:r>
            <a:r>
              <a:rPr lang="en-US" altLang="en-US" sz="1800" dirty="0" smtClean="0">
                <a:latin typeface="Times New Roman" panose="02020603050405020304" pitchFamily="18" charset="0"/>
                <a:sym typeface="Wingdings" panose="05000000000000000000" pitchFamily="2" charset="2"/>
              </a:rPr>
              <a:t></a:t>
            </a:r>
            <a:r>
              <a:rPr lang="en-US" altLang="en-US" sz="1800" dirty="0" smtClean="0">
                <a:latin typeface="Times New Roman" panose="02020603050405020304" pitchFamily="18" charset="0"/>
              </a:rPr>
              <a:t> </a:t>
            </a:r>
            <a:r>
              <a:rPr lang="en-US" altLang="en-US" sz="1800" dirty="0">
                <a:latin typeface="Times New Roman" panose="02020603050405020304" pitchFamily="18" charset="0"/>
              </a:rPr>
              <a:t>T</a:t>
            </a:r>
          </a:p>
          <a:p>
            <a:pPr eaLnBrk="1" hangingPunct="1">
              <a:lnSpc>
                <a:spcPct val="90000"/>
              </a:lnSpc>
              <a:spcBef>
                <a:spcPct val="0"/>
              </a:spcBef>
              <a:buClrTx/>
              <a:buSzTx/>
              <a:buFont typeface="Wingdings 2" panose="05020102010507070707" pitchFamily="18" charset="2"/>
              <a:buNone/>
            </a:pPr>
            <a:r>
              <a:rPr lang="en-US" altLang="en-US" sz="1800" dirty="0">
                <a:latin typeface="Times New Roman" panose="02020603050405020304" pitchFamily="18" charset="0"/>
              </a:rPr>
              <a:t>(3) T </a:t>
            </a:r>
            <a:r>
              <a:rPr lang="en-US" altLang="en-US" sz="1800" dirty="0" smtClean="0">
                <a:latin typeface="Times New Roman" panose="02020603050405020304" pitchFamily="18" charset="0"/>
                <a:sym typeface="Wingdings" panose="05000000000000000000" pitchFamily="2" charset="2"/>
              </a:rPr>
              <a:t></a:t>
            </a:r>
            <a:r>
              <a:rPr lang="en-US" altLang="en-US" sz="1800" dirty="0" smtClean="0">
                <a:latin typeface="Times New Roman" panose="02020603050405020304" pitchFamily="18" charset="0"/>
              </a:rPr>
              <a:t> </a:t>
            </a:r>
            <a:r>
              <a:rPr lang="en-US" altLang="en-US" sz="1800" dirty="0">
                <a:latin typeface="Times New Roman" panose="02020603050405020304" pitchFamily="18" charset="0"/>
              </a:rPr>
              <a:t>T * F </a:t>
            </a:r>
          </a:p>
          <a:p>
            <a:pPr eaLnBrk="1" hangingPunct="1">
              <a:lnSpc>
                <a:spcPct val="90000"/>
              </a:lnSpc>
              <a:spcBef>
                <a:spcPct val="0"/>
              </a:spcBef>
              <a:buClrTx/>
              <a:buSzTx/>
              <a:buFont typeface="Wingdings 2" panose="05020102010507070707" pitchFamily="18" charset="2"/>
              <a:buNone/>
            </a:pPr>
            <a:r>
              <a:rPr lang="en-US" altLang="en-US" sz="1800" dirty="0">
                <a:latin typeface="Times New Roman" panose="02020603050405020304" pitchFamily="18" charset="0"/>
              </a:rPr>
              <a:t>(4) </a:t>
            </a:r>
            <a:r>
              <a:rPr lang="en-US" altLang="en-US" sz="1800" dirty="0" smtClean="0">
                <a:latin typeface="Times New Roman" panose="02020603050405020304" pitchFamily="18" charset="0"/>
              </a:rPr>
              <a:t>T</a:t>
            </a:r>
            <a:r>
              <a:rPr lang="en-US" altLang="en-US" sz="1800" dirty="0" smtClean="0">
                <a:latin typeface="Times New Roman" panose="02020603050405020304" pitchFamily="18" charset="0"/>
                <a:sym typeface="Wingdings" panose="05000000000000000000" pitchFamily="2" charset="2"/>
              </a:rPr>
              <a:t></a:t>
            </a:r>
            <a:r>
              <a:rPr lang="en-US" altLang="en-US" sz="1800" dirty="0" smtClean="0">
                <a:latin typeface="Times New Roman" panose="02020603050405020304" pitchFamily="18" charset="0"/>
              </a:rPr>
              <a:t> </a:t>
            </a:r>
            <a:r>
              <a:rPr lang="en-US" altLang="en-US" sz="1800" dirty="0">
                <a:latin typeface="Times New Roman" panose="02020603050405020304" pitchFamily="18" charset="0"/>
              </a:rPr>
              <a:t>F</a:t>
            </a:r>
          </a:p>
          <a:p>
            <a:pPr eaLnBrk="1" hangingPunct="1">
              <a:lnSpc>
                <a:spcPct val="90000"/>
              </a:lnSpc>
              <a:spcBef>
                <a:spcPct val="0"/>
              </a:spcBef>
              <a:buClrTx/>
              <a:buSzTx/>
              <a:buFont typeface="Wingdings 2" panose="05020102010507070707" pitchFamily="18" charset="2"/>
              <a:buNone/>
            </a:pPr>
            <a:r>
              <a:rPr lang="en-US" altLang="en-US" sz="1800" dirty="0">
                <a:latin typeface="Times New Roman" panose="02020603050405020304" pitchFamily="18" charset="0"/>
              </a:rPr>
              <a:t>(5) F </a:t>
            </a:r>
            <a:r>
              <a:rPr lang="en-US" altLang="en-US" sz="1800" dirty="0" smtClean="0">
                <a:latin typeface="Times New Roman" panose="02020603050405020304" pitchFamily="18" charset="0"/>
                <a:sym typeface="Wingdings" panose="05000000000000000000" pitchFamily="2" charset="2"/>
              </a:rPr>
              <a:t></a:t>
            </a:r>
            <a:r>
              <a:rPr lang="en-US" altLang="en-US" sz="1800" dirty="0" smtClean="0">
                <a:latin typeface="Times New Roman" panose="02020603050405020304" pitchFamily="18" charset="0"/>
              </a:rPr>
              <a:t> </a:t>
            </a:r>
            <a:r>
              <a:rPr lang="en-US" altLang="en-US" sz="1800" dirty="0">
                <a:latin typeface="Times New Roman" panose="02020603050405020304" pitchFamily="18" charset="0"/>
              </a:rPr>
              <a:t>(E) </a:t>
            </a:r>
          </a:p>
          <a:p>
            <a:pPr eaLnBrk="1" hangingPunct="1">
              <a:lnSpc>
                <a:spcPct val="90000"/>
              </a:lnSpc>
              <a:spcBef>
                <a:spcPct val="0"/>
              </a:spcBef>
              <a:buClrTx/>
              <a:buSzTx/>
              <a:buFont typeface="Wingdings 2" panose="05020102010507070707" pitchFamily="18" charset="2"/>
              <a:buNone/>
            </a:pPr>
            <a:r>
              <a:rPr lang="en-US" altLang="en-US" sz="1800" dirty="0">
                <a:latin typeface="Times New Roman" panose="02020603050405020304" pitchFamily="18" charset="0"/>
              </a:rPr>
              <a:t>(6) </a:t>
            </a:r>
            <a:r>
              <a:rPr lang="en-US" altLang="en-US" sz="1800" dirty="0" smtClean="0">
                <a:latin typeface="Times New Roman" panose="02020603050405020304" pitchFamily="18" charset="0"/>
              </a:rPr>
              <a:t>F</a:t>
            </a:r>
            <a:r>
              <a:rPr lang="en-US" altLang="en-US" sz="1800" b="1" dirty="0" smtClean="0">
                <a:latin typeface="Times New Roman" panose="02020603050405020304" pitchFamily="18" charset="0"/>
                <a:sym typeface="Wingdings" panose="05000000000000000000" pitchFamily="2" charset="2"/>
              </a:rPr>
              <a:t> </a:t>
            </a:r>
            <a:r>
              <a:rPr lang="en-US" altLang="en-US" sz="1800" b="1" dirty="0" smtClean="0">
                <a:latin typeface="Times New Roman" panose="02020603050405020304" pitchFamily="18" charset="0"/>
              </a:rPr>
              <a:t>id</a:t>
            </a:r>
            <a:endParaRPr lang="en-US" altLang="en-US" sz="1800" b="1" dirty="0">
              <a:latin typeface="Times New Roman" panose="02020603050405020304" pitchFamily="18" charset="0"/>
            </a:endParaRPr>
          </a:p>
        </p:txBody>
      </p:sp>
      <p:sp>
        <p:nvSpPr>
          <p:cNvPr id="7" name="TextBox 5"/>
          <p:cNvSpPr txBox="1">
            <a:spLocks noChangeArrowheads="1"/>
          </p:cNvSpPr>
          <p:nvPr/>
        </p:nvSpPr>
        <p:spPr bwMode="auto">
          <a:xfrm>
            <a:off x="7120884" y="2931306"/>
            <a:ext cx="1699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400" dirty="0">
                <a:solidFill>
                  <a:srgbClr val="FF00FF"/>
                </a:solidFill>
                <a:latin typeface="Times New Roman" panose="02020603050405020304" pitchFamily="18" charset="0"/>
              </a:rPr>
              <a:t>id*</a:t>
            </a:r>
            <a:r>
              <a:rPr lang="en-US" altLang="en-US" sz="2400" dirty="0" err="1">
                <a:solidFill>
                  <a:srgbClr val="FF00FF"/>
                </a:solidFill>
                <a:latin typeface="Times New Roman" panose="02020603050405020304" pitchFamily="18" charset="0"/>
              </a:rPr>
              <a:t>id+id</a:t>
            </a:r>
            <a:r>
              <a:rPr lang="en-US" altLang="en-US" sz="2400" dirty="0">
                <a:solidFill>
                  <a:srgbClr val="FF00FF"/>
                </a:solidFill>
                <a:latin typeface="Times New Roman" panose="02020603050405020304" pitchFamily="18" charset="0"/>
              </a:rPr>
              <a:t>?</a:t>
            </a:r>
          </a:p>
        </p:txBody>
      </p:sp>
      <p:sp>
        <p:nvSpPr>
          <p:cNvPr id="8" name="TextBox 7"/>
          <p:cNvSpPr txBox="1"/>
          <p:nvPr/>
        </p:nvSpPr>
        <p:spPr>
          <a:xfrm>
            <a:off x="103382" y="5564524"/>
            <a:ext cx="5726036" cy="1323439"/>
          </a:xfrm>
          <a:prstGeom prst="rect">
            <a:avLst/>
          </a:prstGeom>
          <a:noFill/>
        </p:spPr>
        <p:txBody>
          <a:bodyPr wrap="square" rtlCol="0">
            <a:spAutoFit/>
          </a:bodyPr>
          <a:lstStyle/>
          <a:p>
            <a:pPr lvl="0"/>
            <a:r>
              <a:rPr lang="en-US" sz="2000" dirty="0" err="1">
                <a:latin typeface="Times New Roman" panose="02020603050405020304" pitchFamily="18" charset="0"/>
                <a:cs typeface="Times New Roman" panose="02020603050405020304" pitchFamily="18" charset="0"/>
              </a:rPr>
              <a:t>si</a:t>
            </a:r>
            <a:r>
              <a:rPr lang="en-US" sz="2000" dirty="0">
                <a:latin typeface="Times New Roman" panose="02020603050405020304" pitchFamily="18" charset="0"/>
                <a:cs typeface="Times New Roman" panose="02020603050405020304" pitchFamily="18" charset="0"/>
              </a:rPr>
              <a:t> means shift and </a:t>
            </a:r>
            <a:r>
              <a:rPr lang="en-US" sz="2000" dirty="0" smtClean="0">
                <a:latin typeface="Times New Roman" panose="02020603050405020304" pitchFamily="18" charset="0"/>
                <a:cs typeface="Times New Roman" panose="02020603050405020304" pitchFamily="18" charset="0"/>
              </a:rPr>
              <a:t>push to stack </a:t>
            </a:r>
            <a:r>
              <a:rPr lang="en-US" sz="2000" dirty="0">
                <a:latin typeface="Times New Roman" panose="02020603050405020304" pitchFamily="18" charset="0"/>
                <a:cs typeface="Times New Roman" panose="02020603050405020304" pitchFamily="18" charset="0"/>
              </a:rPr>
              <a:t>state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lvl="0"/>
            <a:r>
              <a:rPr lang="en-US" sz="2000" dirty="0" err="1">
                <a:latin typeface="Times New Roman" panose="02020603050405020304" pitchFamily="18" charset="0"/>
                <a:cs typeface="Times New Roman" panose="02020603050405020304" pitchFamily="18" charset="0"/>
              </a:rPr>
              <a:t>rj</a:t>
            </a:r>
            <a:r>
              <a:rPr lang="en-US" sz="2000" dirty="0">
                <a:latin typeface="Times New Roman" panose="02020603050405020304" pitchFamily="18" charset="0"/>
                <a:cs typeface="Times New Roman" panose="02020603050405020304" pitchFamily="18" charset="0"/>
              </a:rPr>
              <a:t> means reduce by a production numbered j,</a:t>
            </a:r>
          </a:p>
          <a:p>
            <a:pPr lvl="0"/>
            <a:r>
              <a:rPr lang="en-US" sz="2000" dirty="0" err="1">
                <a:latin typeface="Times New Roman" panose="02020603050405020304" pitchFamily="18" charset="0"/>
                <a:cs typeface="Times New Roman" panose="02020603050405020304" pitchFamily="18" charset="0"/>
              </a:rPr>
              <a:t>acc</a:t>
            </a:r>
            <a:r>
              <a:rPr lang="en-US" sz="2000" dirty="0">
                <a:latin typeface="Times New Roman" panose="02020603050405020304" pitchFamily="18" charset="0"/>
                <a:cs typeface="Times New Roman" panose="02020603050405020304" pitchFamily="18" charset="0"/>
              </a:rPr>
              <a:t> means accept</a:t>
            </a:r>
          </a:p>
          <a:p>
            <a:pPr lvl="0"/>
            <a:r>
              <a:rPr lang="en-US" sz="2000" dirty="0">
                <a:latin typeface="Times New Roman" panose="02020603050405020304" pitchFamily="18" charset="0"/>
                <a:cs typeface="Times New Roman" panose="02020603050405020304" pitchFamily="18" charset="0"/>
              </a:rPr>
              <a:t>blank means </a:t>
            </a:r>
            <a:r>
              <a:rPr lang="en-US" sz="2000" dirty="0" smtClean="0">
                <a:latin typeface="Times New Roman" panose="02020603050405020304" pitchFamily="18" charset="0"/>
                <a:cs typeface="Times New Roman" panose="02020603050405020304" pitchFamily="18" charset="0"/>
              </a:rPr>
              <a:t>error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410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00298" y="2143116"/>
            <a:ext cx="3500462" cy="369332"/>
          </a:xfrm>
          <a:prstGeom prst="rect">
            <a:avLst/>
          </a:prstGeom>
          <a:noFill/>
        </p:spPr>
        <p:txBody>
          <a:bodyPr wrap="square" rtlCol="0">
            <a:spAutoFit/>
          </a:bodyPr>
          <a:lstStyle/>
          <a:p>
            <a:endParaRPr lang="en-GB" dirty="0"/>
          </a:p>
        </p:txBody>
      </p:sp>
      <p:sp>
        <p:nvSpPr>
          <p:cNvPr id="5" name="Rectangle 4"/>
          <p:cNvSpPr/>
          <p:nvPr/>
        </p:nvSpPr>
        <p:spPr>
          <a:xfrm>
            <a:off x="107504" y="19645"/>
            <a:ext cx="8928992" cy="683835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error </a:t>
            </a:r>
            <a:r>
              <a:rPr lang="en-US" sz="2000" dirty="0">
                <a:latin typeface="Times New Roman" panose="02020603050405020304" pitchFamily="18" charset="0"/>
                <a:cs typeface="Times New Roman" panose="02020603050405020304" pitchFamily="18" charset="0"/>
              </a:rPr>
              <a:t>handler in a </a:t>
            </a:r>
            <a:r>
              <a:rPr lang="en-US" sz="2000" dirty="0" smtClean="0">
                <a:latin typeface="Times New Roman" panose="02020603050405020304" pitchFamily="18" charset="0"/>
                <a:cs typeface="Times New Roman" panose="02020603050405020304" pitchFamily="18" charset="0"/>
              </a:rPr>
              <a:t>parser ( goals) :</a:t>
            </a:r>
            <a:endParaRPr lang="en-US"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should report the presence of errors clearly and accurately. </a:t>
            </a:r>
          </a:p>
          <a:p>
            <a:pPr marL="742950" lvl="1"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should recover from each </a:t>
            </a:r>
            <a:r>
              <a:rPr lang="en-US" sz="2000" dirty="0" smtClean="0">
                <a:latin typeface="Times New Roman" panose="02020603050405020304" pitchFamily="18" charset="0"/>
                <a:cs typeface="Times New Roman" panose="02020603050405020304" pitchFamily="18" charset="0"/>
              </a:rPr>
              <a:t>error </a:t>
            </a:r>
            <a:r>
              <a:rPr lang="en-US" sz="2000" dirty="0">
                <a:latin typeface="Times New Roman" panose="02020603050405020304" pitchFamily="18" charset="0"/>
                <a:cs typeface="Times New Roman" panose="02020603050405020304" pitchFamily="18" charset="0"/>
              </a:rPr>
              <a:t>to be able to detect subsequent </a:t>
            </a:r>
            <a:r>
              <a:rPr lang="en-US" sz="2000" dirty="0" smtClean="0">
                <a:latin typeface="Times New Roman" panose="02020603050405020304" pitchFamily="18" charset="0"/>
                <a:cs typeface="Times New Roman" panose="02020603050405020304" pitchFamily="18" charset="0"/>
              </a:rPr>
              <a:t>errors.</a:t>
            </a:r>
            <a:endParaRPr lang="en-US" sz="2000" dirty="0">
              <a:latin typeface="Times New Roman" panose="02020603050405020304" pitchFamily="18" charset="0"/>
              <a:cs typeface="Times New Roman" panose="02020603050405020304" pitchFamily="18" charset="0"/>
            </a:endParaRPr>
          </a:p>
          <a:p>
            <a:pPr marL="742950" lvl="1" indent="-285750">
              <a:spcAft>
                <a:spcPts val="1200"/>
              </a:spcAft>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should not significantly slow down the processing of correct programs</a:t>
            </a:r>
            <a:r>
              <a:rPr lang="en-US" sz="2000" dirty="0" smtClean="0">
                <a:latin typeface="Times New Roman" panose="02020603050405020304" pitchFamily="18" charset="0"/>
                <a:cs typeface="Times New Roman" panose="02020603050405020304" pitchFamily="18" charset="0"/>
              </a:rPr>
              <a:t>.</a:t>
            </a:r>
          </a:p>
          <a:p>
            <a:pPr marL="288925" lvl="1"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should an error handler report the presence of an error? </a:t>
            </a:r>
            <a:endParaRPr lang="en-US" sz="2000" dirty="0" smtClean="0">
              <a:latin typeface="Times New Roman" panose="02020603050405020304" pitchFamily="18" charset="0"/>
              <a:cs typeface="Times New Roman" panose="02020603050405020304" pitchFamily="18" charset="0"/>
            </a:endParaRPr>
          </a:p>
          <a:p>
            <a:pPr marL="569913" lvl="1" indent="-225425">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By reporting the </a:t>
            </a:r>
            <a:r>
              <a:rPr lang="en-US" sz="2000" dirty="0">
                <a:latin typeface="Times New Roman" panose="02020603050405020304" pitchFamily="18" charset="0"/>
                <a:cs typeface="Times New Roman" panose="02020603050405020304" pitchFamily="18" charset="0"/>
              </a:rPr>
              <a:t>place in the source program where an error is </a:t>
            </a:r>
            <a:r>
              <a:rPr lang="en-US" sz="2000" dirty="0" smtClean="0">
                <a:latin typeface="Times New Roman" panose="02020603050405020304" pitchFamily="18" charset="0"/>
                <a:cs typeface="Times New Roman" panose="02020603050405020304" pitchFamily="18" charset="0"/>
              </a:rPr>
              <a:t>detected (line number) </a:t>
            </a:r>
          </a:p>
          <a:p>
            <a:pPr marL="569913" lvl="1" indent="-225425">
              <a:spcAft>
                <a:spcPts val="1200"/>
              </a:spcAft>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It has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report also </a:t>
            </a:r>
            <a:r>
              <a:rPr lang="en-US" sz="2000" dirty="0">
                <a:latin typeface="Times New Roman" panose="02020603050405020304" pitchFamily="18" charset="0"/>
                <a:cs typeface="Times New Roman" panose="02020603050405020304" pitchFamily="18" charset="0"/>
              </a:rPr>
              <a:t>the type of error (if possible) for the detected errors.</a:t>
            </a:r>
            <a:r>
              <a:rPr lang="en-US" sz="200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Once an error is detected, how should the parser recover</a:t>
            </a:r>
            <a:r>
              <a:rPr lang="en-US" sz="2000" dirty="0" smtClean="0">
                <a:latin typeface="Times New Roman" panose="02020603050405020304" pitchFamily="18" charset="0"/>
                <a:cs typeface="Times New Roman" panose="02020603050405020304" pitchFamily="18" charset="0"/>
              </a:rPr>
              <a:t>?</a:t>
            </a:r>
          </a:p>
          <a:p>
            <a:pPr marL="569913" indent="-28575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There is no </a:t>
            </a:r>
            <a:r>
              <a:rPr lang="en-US" sz="2000" dirty="0">
                <a:latin typeface="Times New Roman" panose="02020603050405020304" pitchFamily="18" charset="0"/>
                <a:cs typeface="Times New Roman" panose="02020603050405020304" pitchFamily="18" charset="0"/>
              </a:rPr>
              <a:t>strategy </a:t>
            </a:r>
            <a:r>
              <a:rPr lang="en-US" sz="2000" dirty="0" smtClean="0">
                <a:latin typeface="Times New Roman" panose="02020603050405020304" pitchFamily="18" charset="0"/>
                <a:cs typeface="Times New Roman" panose="02020603050405020304" pitchFamily="18" charset="0"/>
              </a:rPr>
              <a:t>proven to be </a:t>
            </a:r>
            <a:r>
              <a:rPr lang="en-US" sz="2000" dirty="0">
                <a:latin typeface="Times New Roman" panose="02020603050405020304" pitchFamily="18" charset="0"/>
                <a:cs typeface="Times New Roman" panose="02020603050405020304" pitchFamily="18" charset="0"/>
              </a:rPr>
              <a:t>itself universally </a:t>
            </a:r>
            <a:r>
              <a:rPr lang="en-US" sz="2000" dirty="0" smtClean="0">
                <a:latin typeface="Times New Roman" panose="02020603050405020304" pitchFamily="18" charset="0"/>
                <a:cs typeface="Times New Roman" panose="02020603050405020304" pitchFamily="18" charset="0"/>
              </a:rPr>
              <a:t>acceptable</a:t>
            </a:r>
          </a:p>
          <a:p>
            <a:pPr marL="569913" indent="-285750">
              <a:spcAft>
                <a:spcPts val="1200"/>
              </a:spcAft>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four main error recovery strategies in error handling</a:t>
            </a:r>
            <a:r>
              <a:rPr lang="en-US" sz="2000" dirty="0" smtClean="0">
                <a:latin typeface="Times New Roman" panose="02020603050405020304" pitchFamily="18" charset="0"/>
                <a:cs typeface="Times New Roman" panose="02020603050405020304" pitchFamily="18" charset="0"/>
              </a:rPr>
              <a:t>:</a:t>
            </a:r>
          </a:p>
          <a:p>
            <a:pPr marL="233363" lvl="1" indent="-231775">
              <a:buFont typeface="+mj-lt"/>
              <a:buAutoNum type="arabicPeriod"/>
            </a:pPr>
            <a:r>
              <a:rPr lang="en-US" sz="2000" b="1" dirty="0">
                <a:solidFill>
                  <a:srgbClr val="C00000"/>
                </a:solidFill>
                <a:latin typeface="Times New Roman" panose="02020603050405020304" pitchFamily="18" charset="0"/>
                <a:cs typeface="Times New Roman" panose="02020603050405020304" pitchFamily="18" charset="0"/>
              </a:rPr>
              <a:t>Panic-Mode Recovery: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parser discards input symbols one at a time until one of a designated set of synchronizing tokens is </a:t>
            </a:r>
            <a:r>
              <a:rPr lang="en-US" sz="2000" dirty="0" smtClean="0">
                <a:latin typeface="Times New Roman" panose="02020603050405020304" pitchFamily="18" charset="0"/>
                <a:cs typeface="Times New Roman" panose="02020603050405020304" pitchFamily="18" charset="0"/>
              </a:rPr>
              <a:t>found.</a:t>
            </a:r>
          </a:p>
          <a:p>
            <a:pPr marL="233363" lvl="1" indent="-231775">
              <a:buFont typeface="+mj-lt"/>
              <a:buAutoNum type="arabicPeriod"/>
            </a:pPr>
            <a:r>
              <a:rPr lang="en-US" sz="2000" b="1" dirty="0" smtClean="0">
                <a:solidFill>
                  <a:srgbClr val="C00000"/>
                </a:solidFill>
                <a:latin typeface="Times New Roman" panose="02020603050405020304" pitchFamily="18" charset="0"/>
                <a:cs typeface="Times New Roman" panose="02020603050405020304" pitchFamily="18" charset="0"/>
              </a:rPr>
              <a:t>Phrase-Level </a:t>
            </a:r>
            <a:r>
              <a:rPr lang="en-US" sz="2000" b="1" dirty="0">
                <a:solidFill>
                  <a:srgbClr val="C00000"/>
                </a:solidFill>
                <a:latin typeface="Times New Roman" panose="02020603050405020304" pitchFamily="18" charset="0"/>
                <a:cs typeface="Times New Roman" panose="02020603050405020304" pitchFamily="18" charset="0"/>
              </a:rPr>
              <a:t>Recovery: </a:t>
            </a:r>
            <a:r>
              <a:rPr lang="en-US" sz="2000" dirty="0" smtClean="0">
                <a:latin typeface="Times New Roman" panose="02020603050405020304" pitchFamily="18" charset="0"/>
                <a:cs typeface="Times New Roman" panose="02020603050405020304" pitchFamily="18" charset="0"/>
              </a:rPr>
              <a:t>a parser performs </a:t>
            </a:r>
            <a:r>
              <a:rPr lang="en-US" sz="2000" dirty="0">
                <a:latin typeface="Times New Roman" panose="02020603050405020304" pitchFamily="18" charset="0"/>
                <a:cs typeface="Times New Roman" panose="02020603050405020304" pitchFamily="18" charset="0"/>
              </a:rPr>
              <a:t>local correction on the remaining input </a:t>
            </a:r>
            <a:r>
              <a:rPr lang="en-US" sz="2000" dirty="0" smtClean="0">
                <a:latin typeface="Times New Roman" panose="02020603050405020304" pitchFamily="18" charset="0"/>
                <a:cs typeface="Times New Roman" panose="02020603050405020304" pitchFamily="18" charset="0"/>
              </a:rPr>
              <a:t>that allows the parser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continue (e.g. replacing comma by </a:t>
            </a:r>
            <a:r>
              <a:rPr lang="en-US" sz="2000" dirty="0">
                <a:latin typeface="Times New Roman" panose="02020603050405020304" pitchFamily="18" charset="0"/>
                <a:cs typeface="Times New Roman" panose="02020603050405020304" pitchFamily="18" charset="0"/>
              </a:rPr>
              <a:t>semicolon, insert a missing </a:t>
            </a:r>
            <a:r>
              <a:rPr lang="en-US" sz="2000" dirty="0" smtClean="0">
                <a:latin typeface="Times New Roman" panose="02020603050405020304" pitchFamily="18" charset="0"/>
                <a:cs typeface="Times New Roman" panose="02020603050405020304" pitchFamily="18" charset="0"/>
              </a:rPr>
              <a:t>semicolon</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p>
          <a:p>
            <a:pPr marL="233363" lvl="1" indent="-231775">
              <a:buFont typeface="+mj-lt"/>
              <a:buAutoNum type="arabicPeriod"/>
            </a:pPr>
            <a:r>
              <a:rPr lang="en-US" sz="2000" b="1" dirty="0" smtClean="0">
                <a:solidFill>
                  <a:srgbClr val="C00000"/>
                </a:solidFill>
                <a:latin typeface="Times New Roman" panose="02020603050405020304" pitchFamily="18" charset="0"/>
                <a:cs typeface="Times New Roman" panose="02020603050405020304" pitchFamily="18" charset="0"/>
              </a:rPr>
              <a:t>Error </a:t>
            </a:r>
            <a:r>
              <a:rPr lang="en-US" sz="2000" b="1" dirty="0">
                <a:solidFill>
                  <a:srgbClr val="C00000"/>
                </a:solidFill>
                <a:latin typeface="Times New Roman" panose="02020603050405020304" pitchFamily="18" charset="0"/>
                <a:cs typeface="Times New Roman" panose="02020603050405020304" pitchFamily="18" charset="0"/>
              </a:rPr>
              <a:t>Productions: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enhance </a:t>
            </a:r>
            <a:r>
              <a:rPr lang="en-US" sz="2000" dirty="0">
                <a:latin typeface="Times New Roman" panose="02020603050405020304" pitchFamily="18" charset="0"/>
                <a:cs typeface="Times New Roman" panose="02020603050405020304" pitchFamily="18" charset="0"/>
              </a:rPr>
              <a:t>the grammar for the </a:t>
            </a:r>
            <a:r>
              <a:rPr lang="en-US" sz="2000" dirty="0" smtClean="0">
                <a:latin typeface="Times New Roman" panose="02020603050405020304" pitchFamily="18" charset="0"/>
                <a:cs typeface="Times New Roman" panose="02020603050405020304" pitchFamily="18" charset="0"/>
              </a:rPr>
              <a:t>language </a:t>
            </a:r>
            <a:r>
              <a:rPr lang="en-US" sz="2000" dirty="0">
                <a:latin typeface="Times New Roman" panose="02020603050405020304" pitchFamily="18" charset="0"/>
                <a:cs typeface="Times New Roman" panose="02020603050405020304" pitchFamily="18" charset="0"/>
              </a:rPr>
              <a:t>with productions that generate the erroneous constructs. </a:t>
            </a:r>
            <a:endParaRPr lang="en-US" sz="2000" dirty="0" smtClean="0">
              <a:latin typeface="Times New Roman" panose="02020603050405020304" pitchFamily="18" charset="0"/>
              <a:cs typeface="Times New Roman" panose="02020603050405020304" pitchFamily="18" charset="0"/>
            </a:endParaRPr>
          </a:p>
          <a:p>
            <a:pPr marL="233363" lvl="1" indent="-231775">
              <a:buFont typeface="+mj-lt"/>
              <a:buAutoNum type="arabicPeriod"/>
            </a:pPr>
            <a:r>
              <a:rPr lang="en-US" sz="2000" b="1" dirty="0" smtClean="0">
                <a:solidFill>
                  <a:srgbClr val="C00000"/>
                </a:solidFill>
                <a:latin typeface="Times New Roman" panose="02020603050405020304" pitchFamily="18" charset="0"/>
                <a:cs typeface="Times New Roman" panose="02020603050405020304" pitchFamily="18" charset="0"/>
              </a:rPr>
              <a:t>Global </a:t>
            </a:r>
            <a:r>
              <a:rPr lang="en-US" sz="2000" b="1" dirty="0">
                <a:solidFill>
                  <a:srgbClr val="C00000"/>
                </a:solidFill>
                <a:latin typeface="Times New Roman" panose="02020603050405020304" pitchFamily="18" charset="0"/>
                <a:cs typeface="Times New Roman" panose="02020603050405020304" pitchFamily="18" charset="0"/>
              </a:rPr>
              <a:t>Correction:</a:t>
            </a:r>
            <a:r>
              <a:rPr 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Choosing minimal sequence of changes to obtain a globally least-cost </a:t>
            </a:r>
            <a:r>
              <a:rPr lang="en-US" altLang="en-US" sz="2000" dirty="0" smtClean="0">
                <a:latin typeface="Times New Roman" panose="02020603050405020304" pitchFamily="18" charset="0"/>
                <a:cs typeface="Times New Roman" panose="02020603050405020304" pitchFamily="18" charset="0"/>
              </a:rPr>
              <a:t>correction.</a:t>
            </a:r>
            <a:endParaRPr lang="en-US" sz="20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4</a:t>
            </a:fld>
            <a:endParaRPr lang="en-GB" sz="1400" b="1">
              <a:solidFill>
                <a:schemeClr val="tx1"/>
              </a:solidFill>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7956376" y="19645"/>
            <a:ext cx="1162792" cy="360041"/>
          </a:xfrm>
        </p:spPr>
        <p:txBody>
          <a:bodyPr>
            <a:noAutofit/>
          </a:bodyPr>
          <a:lstStyle/>
          <a:p>
            <a:pPr algn="ctr"/>
            <a:r>
              <a:rPr lang="en-GB" sz="2000" b="1" i="1" dirty="0" smtClean="0">
                <a:solidFill>
                  <a:srgbClr val="0000FF"/>
                </a:solidFill>
                <a:latin typeface="Times New Roman" panose="02020603050405020304" pitchFamily="18" charset="0"/>
                <a:cs typeface="Times New Roman" panose="02020603050405020304" pitchFamily="18" charset="0"/>
              </a:rPr>
              <a:t>,,, Cont’d </a:t>
            </a:r>
            <a:endParaRPr lang="en-GB" sz="2000" b="1" i="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1000"/>
                                        <p:tgtEl>
                                          <p:spTgt spid="5">
                                            <p:txEl>
                                              <p:pRg st="7" end="7"/>
                                            </p:txEl>
                                          </p:spTgt>
                                        </p:tgtEl>
                                      </p:cBhvr>
                                    </p:animEffect>
                                    <p:anim calcmode="lin" valueType="num">
                                      <p:cBhvr>
                                        <p:cTn id="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1000"/>
                                        <p:tgtEl>
                                          <p:spTgt spid="5">
                                            <p:txEl>
                                              <p:pRg st="8" end="8"/>
                                            </p:txEl>
                                          </p:spTgt>
                                        </p:tgtEl>
                                      </p:cBhvr>
                                    </p:animEffect>
                                    <p:anim calcmode="lin" valueType="num">
                                      <p:cBhvr>
                                        <p:cTn id="1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Effect transition="in" filter="fade">
                                      <p:cBhvr>
                                        <p:cTn id="17" dur="1000"/>
                                        <p:tgtEl>
                                          <p:spTgt spid="5">
                                            <p:txEl>
                                              <p:pRg st="9" end="9"/>
                                            </p:txEl>
                                          </p:spTgt>
                                        </p:tgtEl>
                                      </p:cBhvr>
                                    </p:animEffect>
                                    <p:anim calcmode="lin" valueType="num">
                                      <p:cBhvr>
                                        <p:cTn id="1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10" end="10"/>
                                            </p:txEl>
                                          </p:spTgt>
                                        </p:tgtEl>
                                        <p:attrNameLst>
                                          <p:attrName>style.visibility</p:attrName>
                                        </p:attrNameLst>
                                      </p:cBhvr>
                                      <p:to>
                                        <p:strVal val="visible"/>
                                      </p:to>
                                    </p:set>
                                    <p:animEffect transition="in" filter="fade">
                                      <p:cBhvr>
                                        <p:cTn id="22" dur="1000"/>
                                        <p:tgtEl>
                                          <p:spTgt spid="5">
                                            <p:txEl>
                                              <p:pRg st="10" end="10"/>
                                            </p:txEl>
                                          </p:spTgt>
                                        </p:tgtEl>
                                      </p:cBhvr>
                                    </p:animEffect>
                                    <p:anim calcmode="lin" valueType="num">
                                      <p:cBhvr>
                                        <p:cTn id="2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Effect transition="in" filter="fade">
                                      <p:cBhvr>
                                        <p:cTn id="27" dur="1000"/>
                                        <p:tgtEl>
                                          <p:spTgt spid="5">
                                            <p:txEl>
                                              <p:pRg st="11" end="11"/>
                                            </p:txEl>
                                          </p:spTgt>
                                        </p:tgtEl>
                                      </p:cBhvr>
                                    </p:animEffect>
                                    <p:anim calcmode="lin" valueType="num">
                                      <p:cBhvr>
                                        <p:cTn id="28"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12" end="12"/>
                                            </p:txEl>
                                          </p:spTgt>
                                        </p:tgtEl>
                                        <p:attrNameLst>
                                          <p:attrName>style.visibility</p:attrName>
                                        </p:attrNameLst>
                                      </p:cBhvr>
                                      <p:to>
                                        <p:strVal val="visible"/>
                                      </p:to>
                                    </p:set>
                                    <p:animEffect transition="in" filter="fade">
                                      <p:cBhvr>
                                        <p:cTn id="32" dur="1000"/>
                                        <p:tgtEl>
                                          <p:spTgt spid="5">
                                            <p:txEl>
                                              <p:pRg st="12" end="12"/>
                                            </p:txEl>
                                          </p:spTgt>
                                        </p:tgtEl>
                                      </p:cBhvr>
                                    </p:animEffect>
                                    <p:anim calcmode="lin" valueType="num">
                                      <p:cBhvr>
                                        <p:cTn id="33"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Effect transition="in" filter="fade">
                                      <p:cBhvr>
                                        <p:cTn id="37" dur="1000"/>
                                        <p:tgtEl>
                                          <p:spTgt spid="5">
                                            <p:txEl>
                                              <p:pRg st="13" end="13"/>
                                            </p:txEl>
                                          </p:spTgt>
                                        </p:tgtEl>
                                      </p:cBhvr>
                                    </p:animEffect>
                                    <p:anim calcmode="lin" valueType="num">
                                      <p:cBhvr>
                                        <p:cTn id="38"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548679"/>
          </a:xfrm>
        </p:spPr>
        <p:txBody>
          <a:bodyPr>
            <a:normAutofit/>
          </a:bodyPr>
          <a:lstStyle/>
          <a:p>
            <a:pPr algn="ctr"/>
            <a:r>
              <a:rPr lang="en-US" sz="2400" b="1" i="1" dirty="0" smtClean="0">
                <a:solidFill>
                  <a:srgbClr val="0000FF"/>
                </a:solidFill>
                <a:latin typeface="Times New Roman" panose="02020603050405020304" pitchFamily="18" charset="0"/>
                <a:cs typeface="Times New Roman" panose="02020603050405020304" pitchFamily="18" charset="0"/>
              </a:rPr>
              <a:t>Example: LR Parsing Algorithm</a:t>
            </a:r>
            <a:endParaRPr lang="en-GB" sz="2400" b="1"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52" y="548679"/>
            <a:ext cx="9036496" cy="6309321"/>
          </a:xfrm>
        </p:spPr>
        <p:txBody>
          <a:bodyPr>
            <a:normAutofit/>
          </a:bodyPr>
          <a:lstStyle/>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On input </a:t>
            </a:r>
            <a:r>
              <a:rPr lang="en-US" sz="2800" b="1" dirty="0">
                <a:latin typeface="Times New Roman" panose="02020603050405020304" pitchFamily="18" charset="0"/>
                <a:cs typeface="Times New Roman" panose="02020603050405020304" pitchFamily="18" charset="0"/>
              </a:rPr>
              <a:t>id</a:t>
            </a:r>
            <a:r>
              <a:rPr lang="en-US" sz="2800"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id</a:t>
            </a:r>
            <a:r>
              <a:rPr lang="en-US" sz="2800" dirty="0" err="1">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id</a:t>
            </a:r>
            <a:r>
              <a:rPr lang="en-US" sz="2800" dirty="0">
                <a:latin typeface="Times New Roman" panose="02020603050405020304" pitchFamily="18" charset="0"/>
                <a:cs typeface="Times New Roman" panose="02020603050405020304" pitchFamily="18" charset="0"/>
              </a:rPr>
              <a:t>, the sequence of stack and input contents is shown </a:t>
            </a:r>
            <a:r>
              <a:rPr lang="en-US" sz="2800" dirty="0" smtClean="0">
                <a:latin typeface="Times New Roman" panose="02020603050405020304" pitchFamily="18" charset="0"/>
                <a:cs typeface="Times New Roman" panose="02020603050405020304" pitchFamily="18" charset="0"/>
              </a:rPr>
              <a:t>in the following.</a:t>
            </a:r>
            <a:r>
              <a:rPr lang="en-US" sz="2800" dirty="0" smtClean="0"/>
              <a:t>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40</a:t>
            </a:fld>
            <a:endParaRPr lang="en-GB" sz="1400" b="1">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nvPr>
        </p:nvGraphicFramePr>
        <p:xfrm>
          <a:off x="467544" y="1618528"/>
          <a:ext cx="7272809" cy="4920385"/>
        </p:xfrm>
        <a:graphic>
          <a:graphicData uri="http://schemas.openxmlformats.org/drawingml/2006/table">
            <a:tbl>
              <a:tblPr/>
              <a:tblGrid>
                <a:gridCol w="944617"/>
                <a:gridCol w="1112507"/>
                <a:gridCol w="1304382"/>
                <a:gridCol w="1362499"/>
                <a:gridCol w="2548804"/>
              </a:tblGrid>
              <a:tr h="273932">
                <a:tc>
                  <a:txBody>
                    <a:bodyPr/>
                    <a:lstStyle/>
                    <a:p>
                      <a:pPr marL="228600" marR="0">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Line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Stack</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0"/>
                        </a:spcBef>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Symbols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0"/>
                        </a:spcBef>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Input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0"/>
                        </a:spcBef>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Action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784">
                <a:tc>
                  <a:txBody>
                    <a:bodyPr/>
                    <a:lstStyle/>
                    <a:p>
                      <a:pPr marL="22860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40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id*id+id$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Shift to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141">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*id+id$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Reduce by F</a:t>
                      </a:r>
                      <a:r>
                        <a:rPr lang="en-US" sz="18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Calibri" panose="020F0502020204030204" pitchFamily="34" charset="0"/>
                          <a:cs typeface="Times New Roman" panose="0202060305040502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141">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*id+id$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Reduce by T</a:t>
                      </a:r>
                      <a:r>
                        <a:rPr lang="en-US" sz="18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Calibri" panose="020F0502020204030204" pitchFamily="34" charset="0"/>
                          <a:cs typeface="Times New Roman" panose="02020603050405020304" pitchFamily="18" charset="0"/>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141">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*id+id$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Shift to 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141">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id+id$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Shift to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141">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0275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Reduce by F</a:t>
                      </a:r>
                      <a:r>
                        <a:rPr lang="en-US" sz="18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Calibri" panose="020F0502020204030204" pitchFamily="34" charset="0"/>
                          <a:cs typeface="Times New Roman" panose="0202060305040502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932">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02710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Reduce by T</a:t>
                      </a:r>
                      <a:r>
                        <a:rPr lang="en-US" sz="18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Calibri" panose="020F0502020204030204" pitchFamily="34" charset="0"/>
                          <a:cs typeface="Times New Roman" panose="02020603050405020304" pitchFamily="18" charset="0"/>
                        </a:rPr>
                        <a:t>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499">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Reduce by E</a:t>
                      </a:r>
                      <a:r>
                        <a:rPr lang="en-US" sz="18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Calibri" panose="020F0502020204030204" pitchFamily="34" charset="0"/>
                          <a:cs typeface="Times New Roman" panose="02020603050405020304" pitchFamily="18" charset="0"/>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654">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Shift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932">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Shift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499">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0165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E+id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Reduce by F</a:t>
                      </a:r>
                      <a:r>
                        <a:rPr lang="en-US" sz="18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Calibri" panose="020F0502020204030204" pitchFamily="34" charset="0"/>
                          <a:cs typeface="Times New Roman" panose="0202060305040502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654">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E+F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Reduce by T</a:t>
                      </a:r>
                      <a:r>
                        <a:rPr lang="en-US" sz="18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Calibri" panose="020F0502020204030204" pitchFamily="34" charset="0"/>
                          <a:cs typeface="Times New Roman" panose="02020603050405020304" pitchFamily="18" charset="0"/>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784">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0169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Reduce by E</a:t>
                      </a:r>
                      <a:r>
                        <a:rPr lang="en-US" sz="180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Calibri" panose="020F0502020204030204" pitchFamily="34" charset="0"/>
                          <a:cs typeface="Times New Roman" panose="02020603050405020304" pitchFamily="18" charset="0"/>
                        </a:rPr>
                        <a:t>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499">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15000"/>
                        </a:lnSpc>
                        <a:spcBef>
                          <a:spcPts val="300"/>
                        </a:spcBef>
                        <a:spcAft>
                          <a:spcPts val="3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accept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850739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19899172">
            <a:off x="0" y="2132856"/>
            <a:ext cx="9144000" cy="1440160"/>
          </a:xfrm>
          <a:effectLst>
            <a:outerShdw blurRad="50800" dist="38100" dir="16200000" rotWithShape="0">
              <a:prstClr val="black">
                <a:alpha val="40000"/>
              </a:prstClr>
            </a:outerShdw>
          </a:effectLst>
        </p:spPr>
        <p:txBody>
          <a:bodyPr>
            <a:noAutofit/>
          </a:bodyPr>
          <a:lstStyle/>
          <a:p>
            <a:pPr marL="0" indent="0" algn="ctr">
              <a:buNone/>
            </a:pPr>
            <a:r>
              <a:rPr lang="en-US" sz="3600" dirty="0">
                <a:latin typeface="Times New Roman" panose="02020603050405020304" pitchFamily="18" charset="0"/>
                <a:cs typeface="Times New Roman" panose="02020603050405020304" pitchFamily="18" charset="0"/>
              </a:rPr>
              <a:t>Reading assignment: </a:t>
            </a:r>
            <a:endParaRPr lang="en-US" sz="3600" dirty="0" smtClean="0">
              <a:latin typeface="Times New Roman" panose="02020603050405020304" pitchFamily="18" charset="0"/>
              <a:cs typeface="Times New Roman" panose="02020603050405020304" pitchFamily="18" charset="0"/>
            </a:endParaRPr>
          </a:p>
          <a:p>
            <a:pPr marL="228600" algn="just"/>
            <a:r>
              <a:rPr lang="en-US" sz="3600" dirty="0" smtClean="0">
                <a:latin typeface="Times New Roman" panose="02020603050405020304" pitchFamily="18" charset="0"/>
                <a:cs typeface="Times New Roman" panose="02020603050405020304" pitchFamily="18" charset="0"/>
              </a:rPr>
              <a:t>Read </a:t>
            </a:r>
            <a:r>
              <a:rPr lang="en-US" sz="3600" dirty="0">
                <a:latin typeface="Times New Roman" panose="02020603050405020304" pitchFamily="18" charset="0"/>
                <a:cs typeface="Times New Roman" panose="02020603050405020304" pitchFamily="18" charset="0"/>
              </a:rPr>
              <a:t>how SLR parsing table is constructed.</a:t>
            </a:r>
          </a:p>
        </p:txBody>
      </p:sp>
      <p:sp>
        <p:nvSpPr>
          <p:cNvPr id="5" name="Slide Number Placeholder 4"/>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41</a:t>
            </a:fld>
            <a:endParaRPr lang="en-GB" sz="14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0260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rot="20183643">
            <a:off x="2041034" y="1446307"/>
            <a:ext cx="3705178" cy="1440160"/>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accent1">
                    <a:lumMod val="20000"/>
                    <a:lumOff val="80000"/>
                  </a:schemeClr>
                </a:solidFill>
                <a:latin typeface="Times New Roman" panose="02020603050405020304" pitchFamily="18" charset="0"/>
                <a:cs typeface="Times New Roman" panose="02020603050405020304" pitchFamily="18" charset="0"/>
              </a:rPr>
              <a:t>THANK YOU</a:t>
            </a:r>
            <a:endParaRPr lang="en-US" sz="3600" b="1"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rot="20097975">
            <a:off x="3071171" y="3189573"/>
            <a:ext cx="3197508" cy="110379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latin typeface="Times New Roman" panose="02020603050405020304" pitchFamily="18" charset="0"/>
                <a:cs typeface="Times New Roman" panose="02020603050405020304" pitchFamily="18" charset="0"/>
              </a:rPr>
              <a:t>VERY</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rot="20113904">
            <a:off x="4219438" y="4621613"/>
            <a:ext cx="2448272" cy="9170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accent1">
                    <a:lumMod val="20000"/>
                    <a:lumOff val="80000"/>
                  </a:schemeClr>
                </a:solidFill>
                <a:latin typeface="Times New Roman" panose="02020603050405020304" pitchFamily="18" charset="0"/>
                <a:cs typeface="Times New Roman" panose="02020603050405020304" pitchFamily="18" charset="0"/>
              </a:rPr>
              <a:t>MUCH !!</a:t>
            </a:r>
            <a:endParaRPr lang="en-US" sz="3600" b="1"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68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2" y="19644"/>
            <a:ext cx="9012804" cy="6701831"/>
          </a:xfrm>
        </p:spPr>
        <p:txBody>
          <a:bodyPr>
            <a:noAutofit/>
          </a:bodyPr>
          <a:lstStyle/>
          <a:p>
            <a:pPr marL="0" lvl="0" indent="0" algn="ctr" defTabSz="914400" eaLnBrk="0" fontAlgn="base" hangingPunct="0">
              <a:lnSpc>
                <a:spcPct val="100000"/>
              </a:lnSpc>
              <a:spcBef>
                <a:spcPts val="300"/>
              </a:spcBef>
              <a:buNone/>
            </a:pPr>
            <a:r>
              <a:rPr lang="en-US" sz="2200" b="1" dirty="0" smtClean="0">
                <a:solidFill>
                  <a:srgbClr val="0000FF"/>
                </a:solidFill>
                <a:latin typeface="Times New Roman" panose="02020603050405020304" pitchFamily="18" charset="0"/>
                <a:cs typeface="Times New Roman" panose="02020603050405020304" pitchFamily="18" charset="0"/>
              </a:rPr>
              <a:t>Context-Free </a:t>
            </a:r>
            <a:r>
              <a:rPr lang="en-US" sz="2200" b="1" dirty="0">
                <a:solidFill>
                  <a:srgbClr val="0000FF"/>
                </a:solidFill>
                <a:latin typeface="Times New Roman" panose="02020603050405020304" pitchFamily="18" charset="0"/>
                <a:cs typeface="Times New Roman" panose="02020603050405020304" pitchFamily="18" charset="0"/>
              </a:rPr>
              <a:t>Grammars</a:t>
            </a:r>
            <a:endParaRPr lang="en-US" sz="2200" dirty="0">
              <a:solidFill>
                <a:srgbClr val="0000FF"/>
              </a:solidFill>
              <a:latin typeface="Times New Roman" panose="02020603050405020304" pitchFamily="18" charset="0"/>
              <a:cs typeface="Times New Roman" panose="02020603050405020304" pitchFamily="18" charset="0"/>
            </a:endParaRPr>
          </a:p>
          <a:p>
            <a:pPr>
              <a:spcBef>
                <a:spcPts val="300"/>
              </a:spcBef>
            </a:pPr>
            <a:r>
              <a:rPr lang="en-US" sz="2200" dirty="0" smtClean="0">
                <a:latin typeface="Times New Roman" panose="02020603050405020304" pitchFamily="18" charset="0"/>
                <a:cs typeface="Times New Roman" panose="02020603050405020304" pitchFamily="18" charset="0"/>
              </a:rPr>
              <a:t>It describes </a:t>
            </a:r>
            <a:r>
              <a:rPr lang="en-US" sz="2200" dirty="0">
                <a:latin typeface="Times New Roman" panose="02020603050405020304" pitchFamily="18" charset="0"/>
                <a:cs typeface="Times New Roman" panose="02020603050405020304" pitchFamily="18" charset="0"/>
              </a:rPr>
              <a:t>sets of strings (i.e. languages) and defines structure on these strings in the language it </a:t>
            </a:r>
            <a:r>
              <a:rPr lang="en-US" sz="2200" dirty="0" smtClean="0">
                <a:latin typeface="Times New Roman" panose="02020603050405020304" pitchFamily="18" charset="0"/>
                <a:cs typeface="Times New Roman" panose="02020603050405020304" pitchFamily="18" charset="0"/>
              </a:rPr>
              <a:t>defines.</a:t>
            </a:r>
          </a:p>
          <a:p>
            <a:pPr>
              <a:spcBef>
                <a:spcPts val="300"/>
              </a:spcBef>
            </a:pPr>
            <a:r>
              <a:rPr lang="en-US" sz="2200" dirty="0" smtClean="0">
                <a:latin typeface="Times New Roman" panose="02020603050405020304" pitchFamily="18" charset="0"/>
                <a:cs typeface="Times New Roman" panose="02020603050405020304" pitchFamily="18" charset="0"/>
              </a:rPr>
              <a:t>It is useful </a:t>
            </a:r>
            <a:r>
              <a:rPr lang="en-US" sz="2200" dirty="0">
                <a:latin typeface="Times New Roman" panose="02020603050405020304" pitchFamily="18" charset="0"/>
                <a:cs typeface="Times New Roman" panose="02020603050405020304" pitchFamily="18" charset="0"/>
              </a:rPr>
              <a:t>in specifying the syntactical structures of a programming language</a:t>
            </a:r>
            <a:r>
              <a:rPr lang="en-US" sz="2200" dirty="0" smtClean="0">
                <a:latin typeface="Times New Roman" panose="02020603050405020304" pitchFamily="18" charset="0"/>
                <a:cs typeface="Times New Roman" panose="02020603050405020304" pitchFamily="18" charset="0"/>
              </a:rPr>
              <a:t>.</a:t>
            </a:r>
          </a:p>
          <a:p>
            <a:pPr>
              <a:spcBef>
                <a:spcPts val="300"/>
              </a:spcBef>
            </a:pPr>
            <a:r>
              <a:rPr lang="en-US" sz="2200" dirty="0">
                <a:latin typeface="Times New Roman" panose="02020603050405020304" pitchFamily="18" charset="0"/>
                <a:cs typeface="Times New Roman" panose="02020603050405020304" pitchFamily="18" charset="0"/>
              </a:rPr>
              <a:t>There are four components for a context free </a:t>
            </a:r>
            <a:r>
              <a:rPr lang="en-US" sz="2200" dirty="0" smtClean="0">
                <a:latin typeface="Times New Roman" panose="02020603050405020304" pitchFamily="18" charset="0"/>
                <a:cs typeface="Times New Roman" panose="02020603050405020304" pitchFamily="18" charset="0"/>
              </a:rPr>
              <a:t>grammar.</a:t>
            </a:r>
          </a:p>
          <a:p>
            <a:pPr marL="344488" indent="-344488">
              <a:spcBef>
                <a:spcPts val="300"/>
              </a:spcBef>
              <a:buFont typeface="Wingdings" panose="05000000000000000000" pitchFamily="2" charset="2"/>
              <a:buChar char="v"/>
            </a:pPr>
            <a:r>
              <a:rPr lang="en-US" sz="2200" dirty="0" smtClean="0">
                <a:solidFill>
                  <a:srgbClr val="C00000"/>
                </a:solidFill>
                <a:latin typeface="Times New Roman" panose="02020603050405020304" pitchFamily="18" charset="0"/>
                <a:cs typeface="Times New Roman" panose="02020603050405020304" pitchFamily="18" charset="0"/>
              </a:rPr>
              <a:t>Terminals</a:t>
            </a:r>
          </a:p>
          <a:p>
            <a:pPr marL="569913" indent="-336550">
              <a:spcBef>
                <a:spcPts val="300"/>
              </a:spcBef>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They are </a:t>
            </a:r>
            <a:r>
              <a:rPr lang="en-US" sz="2200" dirty="0">
                <a:latin typeface="Times New Roman" panose="02020603050405020304" pitchFamily="18" charset="0"/>
                <a:cs typeface="Times New Roman" panose="02020603050405020304" pitchFamily="18" charset="0"/>
              </a:rPr>
              <a:t>the basic symbols from which strings are formed</a:t>
            </a:r>
            <a:r>
              <a:rPr lang="en-US" sz="2200" dirty="0" smtClean="0">
                <a:latin typeface="Times New Roman" panose="02020603050405020304" pitchFamily="18" charset="0"/>
                <a:cs typeface="Times New Roman" panose="02020603050405020304" pitchFamily="18" charset="0"/>
              </a:rPr>
              <a:t>.</a:t>
            </a:r>
          </a:p>
          <a:p>
            <a:pPr marL="569913" indent="-336550">
              <a:spcBef>
                <a:spcPts val="300"/>
              </a:spcBef>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a:t>
            </a:r>
            <a:r>
              <a:rPr lang="en-US" sz="2200" dirty="0" smtClean="0">
                <a:latin typeface="Times New Roman" panose="02020603050405020304" pitchFamily="18" charset="0"/>
                <a:cs typeface="Times New Roman" panose="02020603050405020304" pitchFamily="18" charset="0"/>
              </a:rPr>
              <a:t>erminals is a finite set of tokens (terminal) symbols.</a:t>
            </a:r>
          </a:p>
          <a:p>
            <a:pPr marL="569913" indent="-336550">
              <a:spcBef>
                <a:spcPts val="300"/>
              </a:spcBef>
              <a:spcAft>
                <a:spcPts val="600"/>
              </a:spcAft>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term "token name" is a synonym for "</a:t>
            </a:r>
            <a:r>
              <a:rPr lang="en-US" sz="2200" dirty="0" smtClean="0">
                <a:latin typeface="Times New Roman" panose="02020603050405020304" pitchFamily="18" charset="0"/>
                <a:cs typeface="Times New Roman" panose="02020603050405020304" pitchFamily="18" charset="0"/>
              </a:rPr>
              <a:t>terminal".</a:t>
            </a:r>
          </a:p>
          <a:p>
            <a:pPr marL="344488" indent="-344488">
              <a:spcBef>
                <a:spcPts val="300"/>
              </a:spcBef>
              <a:buFont typeface="Wingdings" panose="05000000000000000000" pitchFamily="2" charset="2"/>
              <a:buChar char="v"/>
            </a:pPr>
            <a:r>
              <a:rPr lang="en-US" sz="2200" dirty="0" smtClean="0">
                <a:solidFill>
                  <a:srgbClr val="C00000"/>
                </a:solidFill>
                <a:latin typeface="Times New Roman" panose="02020603050405020304" pitchFamily="18" charset="0"/>
                <a:cs typeface="Times New Roman" panose="02020603050405020304" pitchFamily="18" charset="0"/>
              </a:rPr>
              <a:t>Non-Terminals</a:t>
            </a:r>
            <a:endParaRPr lang="en-US" sz="2200" dirty="0">
              <a:latin typeface="Times New Roman" panose="02020603050405020304" pitchFamily="18" charset="0"/>
              <a:cs typeface="Times New Roman" panose="02020603050405020304" pitchFamily="18" charset="0"/>
            </a:endParaRPr>
          </a:p>
          <a:p>
            <a:pPr marL="625475" indent="-288925">
              <a:spcBef>
                <a:spcPts val="300"/>
              </a:spcBef>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They are also </a:t>
            </a:r>
            <a:r>
              <a:rPr lang="en-US" sz="2200" dirty="0">
                <a:latin typeface="Times New Roman" panose="02020603050405020304" pitchFamily="18" charset="0"/>
                <a:cs typeface="Times New Roman" panose="02020603050405020304" pitchFamily="18" charset="0"/>
              </a:rPr>
              <a:t>called syntactic </a:t>
            </a:r>
            <a:r>
              <a:rPr lang="en-US" sz="2200" dirty="0" smtClean="0">
                <a:latin typeface="Times New Roman" panose="02020603050405020304" pitchFamily="18" charset="0"/>
                <a:cs typeface="Times New Roman" panose="02020603050405020304" pitchFamily="18" charset="0"/>
              </a:rPr>
              <a:t>variables</a:t>
            </a:r>
          </a:p>
          <a:p>
            <a:pPr marL="625475" indent="-288925">
              <a:spcBef>
                <a:spcPts val="300"/>
              </a:spcBef>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They represent </a:t>
            </a:r>
            <a:r>
              <a:rPr lang="en-US" sz="2200" dirty="0">
                <a:latin typeface="Times New Roman" panose="02020603050405020304" pitchFamily="18" charset="0"/>
                <a:cs typeface="Times New Roman" panose="02020603050405020304" pitchFamily="18" charset="0"/>
              </a:rPr>
              <a:t>a set of strings of terminals, and they must be replaced by other things in a given grammar. </a:t>
            </a:r>
            <a:endParaRPr lang="en-US" sz="2200" dirty="0" smtClean="0">
              <a:latin typeface="Times New Roman" panose="02020603050405020304" pitchFamily="18" charset="0"/>
              <a:cs typeface="Times New Roman" panose="02020603050405020304" pitchFamily="18" charset="0"/>
            </a:endParaRPr>
          </a:p>
          <a:p>
            <a:pPr marL="625475" indent="-288925">
              <a:spcBef>
                <a:spcPts val="300"/>
              </a:spcBef>
              <a:spcAft>
                <a:spcPts val="600"/>
              </a:spcAft>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Non-terminals </a:t>
            </a:r>
            <a:r>
              <a:rPr lang="en-US" sz="2200" dirty="0">
                <a:latin typeface="Times New Roman" panose="02020603050405020304" pitchFamily="18" charset="0"/>
                <a:cs typeface="Times New Roman" panose="02020603050405020304" pitchFamily="18" charset="0"/>
              </a:rPr>
              <a:t>are used to specify strings.</a:t>
            </a:r>
            <a:endParaRPr lang="en-GB" sz="2200" dirty="0">
              <a:latin typeface="Times New Roman" panose="02020603050405020304" pitchFamily="18" charset="0"/>
              <a:cs typeface="Times New Roman" panose="02020603050405020304" pitchFamily="18" charset="0"/>
            </a:endParaRPr>
          </a:p>
          <a:p>
            <a:pPr marL="344488" indent="-344488">
              <a:spcBef>
                <a:spcPts val="300"/>
              </a:spcBef>
              <a:spcAft>
                <a:spcPts val="600"/>
              </a:spcAft>
              <a:buFont typeface="Wingdings" panose="05000000000000000000" pitchFamily="2" charset="2"/>
              <a:buChar char="v"/>
            </a:pPr>
            <a:r>
              <a:rPr lang="en-US" sz="2200" dirty="0">
                <a:solidFill>
                  <a:srgbClr val="C00000"/>
                </a:solidFill>
                <a:latin typeface="Times New Roman" panose="02020603050405020304" pitchFamily="18" charset="0"/>
                <a:cs typeface="Times New Roman" panose="02020603050405020304" pitchFamily="18" charset="0"/>
              </a:rPr>
              <a:t>Start symbol</a:t>
            </a:r>
            <a:r>
              <a:rPr lang="en-US" sz="2200" dirty="0" smtClean="0">
                <a:latin typeface="Times New Roman" panose="02020603050405020304" pitchFamily="18" charset="0"/>
                <a:cs typeface="Times New Roman" panose="02020603050405020304" pitchFamily="18" charset="0"/>
              </a:rPr>
              <a:t>: taken from </a:t>
            </a:r>
            <a:r>
              <a:rPr lang="en-US" sz="2200" dirty="0">
                <a:latin typeface="Times New Roman" panose="02020603050405020304" pitchFamily="18" charset="0"/>
                <a:cs typeface="Times New Roman" panose="02020603050405020304" pitchFamily="18" charset="0"/>
              </a:rPr>
              <a:t>non-terminals </a:t>
            </a:r>
            <a:r>
              <a:rPr lang="en-US" sz="2200" dirty="0" smtClean="0">
                <a:latin typeface="Times New Roman" panose="02020603050405020304" pitchFamily="18" charset="0"/>
                <a:cs typeface="Times New Roman" panose="02020603050405020304" pitchFamily="18" charset="0"/>
              </a:rPr>
              <a:t>to specify </a:t>
            </a:r>
            <a:r>
              <a:rPr lang="en-US" sz="2200" dirty="0">
                <a:latin typeface="Times New Roman" panose="02020603050405020304" pitchFamily="18" charset="0"/>
                <a:cs typeface="Times New Roman" panose="02020603050405020304" pitchFamily="18" charset="0"/>
              </a:rPr>
              <a:t>the language, and the rest are used for specifying the string</a:t>
            </a:r>
            <a:r>
              <a:rPr lang="en-US" sz="2200" dirty="0" smtClean="0">
                <a:latin typeface="Times New Roman" panose="02020603050405020304" pitchFamily="18" charset="0"/>
                <a:cs typeface="Times New Roman" panose="02020603050405020304" pitchFamily="18" charset="0"/>
              </a:rPr>
              <a:t>.</a:t>
            </a:r>
          </a:p>
          <a:p>
            <a:pPr marL="344488" indent="-344488">
              <a:spcBef>
                <a:spcPts val="300"/>
              </a:spcBef>
              <a:buFont typeface="Wingdings" panose="05000000000000000000" pitchFamily="2" charset="2"/>
              <a:buChar char="v"/>
            </a:pPr>
            <a:r>
              <a:rPr lang="en-US" sz="2200" dirty="0">
                <a:solidFill>
                  <a:srgbClr val="C00000"/>
                </a:solidFill>
                <a:latin typeface="Times New Roman" panose="02020603050405020304" pitchFamily="18" charset="0"/>
                <a:cs typeface="Times New Roman" panose="02020603050405020304" pitchFamily="18" charset="0"/>
              </a:rPr>
              <a:t>Production rules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specify </a:t>
            </a:r>
            <a:r>
              <a:rPr lang="en-US" sz="2200" dirty="0">
                <a:latin typeface="Times New Roman" panose="02020603050405020304" pitchFamily="18" charset="0"/>
                <a:cs typeface="Times New Roman" panose="02020603050405020304" pitchFamily="18" charset="0"/>
              </a:rPr>
              <a:t>the manner in which the terminals and non-terminals can be combined to form strings.</a:t>
            </a:r>
            <a:endParaRPr lang="en-GB" sz="2200" dirty="0" smtClean="0">
              <a:latin typeface="Times New Roman" panose="02020603050405020304" pitchFamily="18" charset="0"/>
              <a:cs typeface="Times New Roman" panose="02020603050405020304" pitchFamily="18" charset="0"/>
            </a:endParaRPr>
          </a:p>
          <a:p>
            <a:pPr>
              <a:spcBef>
                <a:spcPts val="300"/>
              </a:spcBef>
              <a:buNone/>
            </a:pPr>
            <a:endParaRPr lang="en-GB"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5</a:t>
            </a:fld>
            <a:endParaRPr lang="en-GB" sz="14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87456"/>
            <a:ext cx="8928992" cy="6770544"/>
          </a:xfrm>
        </p:spPr>
        <p:txBody>
          <a:bodyPr>
            <a:noAutofit/>
          </a:bodyPr>
          <a:lstStyle/>
          <a:p>
            <a:pPr marL="233363" lvl="0" indent="-233363">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Each </a:t>
            </a:r>
            <a:r>
              <a:rPr lang="en-US" sz="1800" dirty="0">
                <a:latin typeface="Times New Roman" panose="02020603050405020304" pitchFamily="18" charset="0"/>
                <a:cs typeface="Times New Roman" panose="02020603050405020304" pitchFamily="18" charset="0"/>
              </a:rPr>
              <a:t>production consists of: </a:t>
            </a:r>
          </a:p>
          <a:p>
            <a:pPr marL="457200" lvl="0" indent="-223838">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 non-terminal called the </a:t>
            </a:r>
            <a:r>
              <a:rPr lang="en-US" sz="1800" i="1" dirty="0">
                <a:latin typeface="Times New Roman" panose="02020603050405020304" pitchFamily="18" charset="0"/>
                <a:cs typeface="Times New Roman" panose="02020603050405020304" pitchFamily="18" charset="0"/>
              </a:rPr>
              <a:t>head</a:t>
            </a:r>
            <a:r>
              <a:rPr lang="en-US" sz="1800" dirty="0">
                <a:latin typeface="Times New Roman" panose="02020603050405020304" pitchFamily="18" charset="0"/>
                <a:cs typeface="Times New Roman" panose="02020603050405020304" pitchFamily="18" charset="0"/>
              </a:rPr>
              <a:t> or </a:t>
            </a:r>
            <a:r>
              <a:rPr lang="en-US" sz="1800" i="1" dirty="0">
                <a:latin typeface="Times New Roman" panose="02020603050405020304" pitchFamily="18" charset="0"/>
                <a:cs typeface="Times New Roman" panose="02020603050405020304" pitchFamily="18" charset="0"/>
              </a:rPr>
              <a:t>left</a:t>
            </a:r>
            <a:r>
              <a:rPr lang="en-US" sz="1800" dirty="0">
                <a:latin typeface="Times New Roman" panose="02020603050405020304" pitchFamily="18" charset="0"/>
                <a:cs typeface="Times New Roman" panose="02020603050405020304" pitchFamily="18" charset="0"/>
              </a:rPr>
              <a:t> side of the production; </a:t>
            </a:r>
          </a:p>
          <a:p>
            <a:pPr marL="457200" lvl="0" indent="-223838">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symbol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a:t>
            </a:r>
          </a:p>
          <a:p>
            <a:pPr marL="457200" indent="-223838">
              <a:spcAft>
                <a:spcPts val="600"/>
              </a:spcAf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 </a:t>
            </a:r>
            <a:r>
              <a:rPr lang="en-US" sz="1800" i="1" dirty="0">
                <a:latin typeface="Times New Roman" panose="02020603050405020304" pitchFamily="18" charset="0"/>
                <a:cs typeface="Times New Roman" panose="02020603050405020304" pitchFamily="18" charset="0"/>
              </a:rPr>
              <a:t>body</a:t>
            </a:r>
            <a:r>
              <a:rPr lang="en-US" sz="1800" dirty="0">
                <a:latin typeface="Times New Roman" panose="02020603050405020304" pitchFamily="18" charset="0"/>
                <a:cs typeface="Times New Roman" panose="02020603050405020304" pitchFamily="18" charset="0"/>
              </a:rPr>
              <a:t> or </a:t>
            </a:r>
            <a:r>
              <a:rPr lang="en-US" sz="1800" i="1" dirty="0">
                <a:latin typeface="Times New Roman" panose="02020603050405020304" pitchFamily="18" charset="0"/>
                <a:cs typeface="Times New Roman" panose="02020603050405020304" pitchFamily="18" charset="0"/>
              </a:rPr>
              <a:t>right</a:t>
            </a:r>
            <a:r>
              <a:rPr lang="en-US" sz="1800" dirty="0">
                <a:latin typeface="Times New Roman" panose="02020603050405020304" pitchFamily="18" charset="0"/>
                <a:cs typeface="Times New Roman" panose="02020603050405020304" pitchFamily="18" charset="0"/>
              </a:rPr>
              <a:t> side consisting of zero or more terminals and non-terminals. </a:t>
            </a:r>
            <a:endParaRPr lang="en-GB" sz="1800" dirty="0">
              <a:solidFill>
                <a:srgbClr val="FF0000"/>
              </a:solidFill>
              <a:latin typeface="Times New Roman" panose="02020603050405020304" pitchFamily="18" charset="0"/>
              <a:cs typeface="Times New Roman" panose="02020603050405020304" pitchFamily="18" charset="0"/>
            </a:endParaRPr>
          </a:p>
          <a:p>
            <a:pPr marL="288925" indent="-288925">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For conventional notations, the following </a:t>
            </a:r>
            <a:r>
              <a:rPr lang="en-US" sz="1800" dirty="0" smtClean="0">
                <a:latin typeface="Times New Roman" panose="02020603050405020304" pitchFamily="18" charset="0"/>
                <a:cs typeface="Times New Roman" panose="02020603050405020304" pitchFamily="18" charset="0"/>
              </a:rPr>
              <a:t>symbols are </a:t>
            </a:r>
            <a:r>
              <a:rPr lang="en-US" sz="1800" b="1" dirty="0">
                <a:latin typeface="Times New Roman" panose="02020603050405020304" pitchFamily="18" charset="0"/>
                <a:cs typeface="Times New Roman" panose="02020603050405020304" pitchFamily="18" charset="0"/>
              </a:rPr>
              <a:t>terminals</a:t>
            </a:r>
            <a:r>
              <a:rPr lang="en-US" sz="1800" dirty="0">
                <a:latin typeface="Times New Roman" panose="02020603050405020304" pitchFamily="18" charset="0"/>
                <a:cs typeface="Times New Roman" panose="02020603050405020304" pitchFamily="18" charset="0"/>
              </a:rPr>
              <a:t>: </a:t>
            </a:r>
          </a:p>
          <a:p>
            <a:pPr marL="512763" lvl="0" indent="-288925">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Lowercase letters </a:t>
            </a:r>
            <a:r>
              <a:rPr lang="en-US" sz="1800" dirty="0" smtClean="0">
                <a:latin typeface="Times New Roman" panose="02020603050405020304" pitchFamily="18" charset="0"/>
                <a:cs typeface="Times New Roman" panose="02020603050405020304" pitchFamily="18" charset="0"/>
              </a:rPr>
              <a:t>like  </a:t>
            </a:r>
            <a:r>
              <a:rPr lang="en-US" sz="1800" i="1" dirty="0">
                <a:latin typeface="Times New Roman" panose="02020603050405020304" pitchFamily="18" charset="0"/>
                <a:cs typeface="Times New Roman" panose="02020603050405020304" pitchFamily="18" charset="0"/>
              </a:rPr>
              <a:t>a,  b, c</a:t>
            </a:r>
            <a:endParaRPr lang="en-US" sz="1800" dirty="0">
              <a:latin typeface="Times New Roman" panose="02020603050405020304" pitchFamily="18" charset="0"/>
              <a:cs typeface="Times New Roman" panose="02020603050405020304" pitchFamily="18" charset="0"/>
            </a:endParaRPr>
          </a:p>
          <a:p>
            <a:pPr marL="512763" lvl="0" indent="-288925">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Operator symbols such as  </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and so on</a:t>
            </a:r>
          </a:p>
          <a:p>
            <a:pPr marL="512763" lvl="0" indent="-288925">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Punctuation symbols  such  as  </a:t>
            </a:r>
            <a:r>
              <a:rPr lang="en-US" sz="1800" dirty="0" smtClean="0">
                <a:latin typeface="Times New Roman" panose="02020603050405020304" pitchFamily="18" charset="0"/>
                <a:cs typeface="Times New Roman" panose="02020603050405020304" pitchFamily="18" charset="0"/>
              </a:rPr>
              <a:t>parentheses, </a:t>
            </a:r>
            <a:r>
              <a:rPr lang="en-US" sz="1800" dirty="0">
                <a:latin typeface="Times New Roman" panose="02020603050405020304" pitchFamily="18" charset="0"/>
                <a:cs typeface="Times New Roman" panose="02020603050405020304" pitchFamily="18" charset="0"/>
              </a:rPr>
              <a:t>comma</a:t>
            </a:r>
            <a:r>
              <a:rPr lang="en-US" sz="1800" dirty="0" smtClean="0">
                <a:latin typeface="Times New Roman" panose="02020603050405020304" pitchFamily="18" charset="0"/>
                <a:cs typeface="Times New Roman" panose="02020603050405020304" pitchFamily="18" charset="0"/>
              </a:rPr>
              <a:t>, and </a:t>
            </a:r>
            <a:r>
              <a:rPr lang="en-US" sz="1800" dirty="0">
                <a:latin typeface="Times New Roman" panose="02020603050405020304" pitchFamily="18" charset="0"/>
                <a:cs typeface="Times New Roman" panose="02020603050405020304" pitchFamily="18" charset="0"/>
              </a:rPr>
              <a:t>so  on</a:t>
            </a:r>
          </a:p>
          <a:p>
            <a:pPr marL="512763" lvl="0" indent="-288925">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digits 0,  1, ... ,9 </a:t>
            </a:r>
          </a:p>
          <a:p>
            <a:pPr marL="512763" lvl="0" indent="-288925">
              <a:spcAft>
                <a:spcPts val="600"/>
              </a:spcAf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Boldface strings such  as  </a:t>
            </a:r>
            <a:r>
              <a:rPr lang="en-US" sz="1800" b="1" dirty="0">
                <a:latin typeface="Times New Roman" panose="02020603050405020304" pitchFamily="18" charset="0"/>
                <a:cs typeface="Times New Roman" panose="02020603050405020304" pitchFamily="18" charset="0"/>
              </a:rPr>
              <a:t>id</a:t>
            </a:r>
            <a:r>
              <a:rPr lang="en-US" sz="1800" dirty="0">
                <a:latin typeface="Times New Roman" panose="02020603050405020304" pitchFamily="18" charset="0"/>
                <a:cs typeface="Times New Roman" panose="02020603050405020304" pitchFamily="18" charset="0"/>
              </a:rPr>
              <a:t>  or  </a:t>
            </a:r>
            <a:r>
              <a:rPr lang="en-US" sz="1800" b="1" dirty="0">
                <a:latin typeface="Times New Roman" panose="02020603050405020304" pitchFamily="18" charset="0"/>
                <a:cs typeface="Times New Roman" panose="02020603050405020304" pitchFamily="18" charset="0"/>
              </a:rPr>
              <a:t>if</a:t>
            </a:r>
            <a:r>
              <a:rPr lang="en-US" sz="1800" dirty="0">
                <a:latin typeface="Times New Roman" panose="02020603050405020304" pitchFamily="18" charset="0"/>
                <a:cs typeface="Times New Roman" panose="02020603050405020304" pitchFamily="18" charset="0"/>
              </a:rPr>
              <a:t>,  each  of which  represents a single terminal symbol.</a:t>
            </a:r>
          </a:p>
          <a:p>
            <a:pPr marL="288925" indent="-288925">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following symbols are </a:t>
            </a:r>
            <a:r>
              <a:rPr lang="en-US" sz="1800" b="1" dirty="0">
                <a:latin typeface="Times New Roman" panose="02020603050405020304" pitchFamily="18" charset="0"/>
                <a:cs typeface="Times New Roman" panose="02020603050405020304" pitchFamily="18" charset="0"/>
              </a:rPr>
              <a:t>nonterminals</a:t>
            </a:r>
            <a:r>
              <a:rPr lang="en-US" sz="1800" dirty="0">
                <a:latin typeface="Times New Roman" panose="02020603050405020304" pitchFamily="18" charset="0"/>
                <a:cs typeface="Times New Roman" panose="02020603050405020304" pitchFamily="18" charset="0"/>
              </a:rPr>
              <a:t>: </a:t>
            </a:r>
          </a:p>
          <a:p>
            <a:pPr marL="512763" lvl="0" indent="-2794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Uppercase letters are A,  B,  C.</a:t>
            </a:r>
          </a:p>
          <a:p>
            <a:pPr marL="512763" lvl="0" indent="-2794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letter </a:t>
            </a:r>
            <a:r>
              <a:rPr lang="en-US" sz="1800" b="1"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is  usually the  start  symbol.</a:t>
            </a:r>
          </a:p>
          <a:p>
            <a:pPr marL="512763" lvl="0" indent="-279400">
              <a:spcAft>
                <a:spcPts val="600"/>
              </a:spcAf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Unless stated otherwise, the head of the first production is the start symbol</a:t>
            </a:r>
            <a:r>
              <a:rPr lang="en-US" sz="1800" dirty="0" smtClean="0">
                <a:latin typeface="Times New Roman" panose="02020603050405020304" pitchFamily="18" charset="0"/>
                <a:cs typeface="Times New Roman" panose="02020603050405020304" pitchFamily="18" charset="0"/>
              </a:rPr>
              <a:t>.</a:t>
            </a:r>
          </a:p>
          <a:p>
            <a:pPr marL="288925" lvl="0" indent="-288925">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Set of </a:t>
            </a:r>
            <a:r>
              <a:rPr lang="en-US" sz="1800" dirty="0">
                <a:latin typeface="Times New Roman" panose="02020603050405020304" pitchFamily="18" charset="0"/>
                <a:cs typeface="Times New Roman" panose="02020603050405020304" pitchFamily="18" charset="0"/>
              </a:rPr>
              <a:t>productions </a:t>
            </a:r>
            <a:r>
              <a:rPr lang="en-US" sz="1800" dirty="0" smtClean="0">
                <a:latin typeface="Times New Roman" panose="02020603050405020304" pitchFamily="18" charset="0"/>
                <a:cs typeface="Times New Roman" panose="02020603050405020304" pitchFamily="18" charset="0"/>
              </a:rPr>
              <a:t>with common head like A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α</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α</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  , A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α</a:t>
            </a:r>
            <a:r>
              <a:rPr lang="en-US" sz="1800" baseline="-25000" dirty="0" smtClean="0">
                <a:latin typeface="Times New Roman" panose="02020603050405020304" pitchFamily="18" charset="0"/>
                <a:cs typeface="Times New Roman" panose="02020603050405020304" pitchFamily="18" charset="0"/>
              </a:rPr>
              <a:t>k </a:t>
            </a:r>
            <a:r>
              <a:rPr lang="en-US" sz="1800" dirty="0" smtClean="0">
                <a:latin typeface="Times New Roman" panose="02020603050405020304" pitchFamily="18" charset="0"/>
                <a:cs typeface="Times New Roman" panose="02020603050405020304" pitchFamily="18" charset="0"/>
              </a:rPr>
              <a:t>can be written as</a:t>
            </a:r>
          </a:p>
          <a:p>
            <a:pPr marL="1147763" lvl="0" indent="0">
              <a:buNone/>
            </a:pPr>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α</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α</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 | </a:t>
            </a:r>
            <a:r>
              <a:rPr lang="en-US" sz="1800" dirty="0" smtClean="0">
                <a:latin typeface="Times New Roman" panose="02020603050405020304" pitchFamily="18" charset="0"/>
                <a:cs typeface="Times New Roman" panose="02020603050405020304" pitchFamily="18" charset="0"/>
              </a:rPr>
              <a:t>α</a:t>
            </a:r>
            <a:r>
              <a:rPr lang="en-US" sz="1800" baseline="-25000" dirty="0" smtClean="0">
                <a:latin typeface="Times New Roman" panose="02020603050405020304" pitchFamily="18" charset="0"/>
                <a:cs typeface="Times New Roman" panose="02020603050405020304" pitchFamily="18" charset="0"/>
              </a:rPr>
              <a:t>k</a:t>
            </a:r>
            <a:r>
              <a:rPr lang="en-US" sz="1800" dirty="0" smtClean="0">
                <a:latin typeface="Times New Roman" panose="02020603050405020304" pitchFamily="18" charset="0"/>
                <a:cs typeface="Times New Roman" panose="02020603050405020304" pitchFamily="18" charset="0"/>
              </a:rPr>
              <a:t>.</a:t>
            </a:r>
          </a:p>
          <a:p>
            <a:pPr marL="288925" lvl="0" indent="-288925">
              <a:buFont typeface="Wingdings" panose="05000000000000000000" pitchFamily="2" charset="2"/>
              <a:buChar char="q"/>
            </a:pPr>
            <a:r>
              <a:rPr lang="en-US" sz="1800" b="1" dirty="0" smtClean="0">
                <a:latin typeface="Times New Roman" panose="02020603050405020304" pitchFamily="18" charset="0"/>
                <a:cs typeface="Times New Roman" panose="02020603050405020304" pitchFamily="18" charset="0"/>
              </a:rPr>
              <a:t>Example</a:t>
            </a:r>
            <a:r>
              <a:rPr lang="en-US" sz="1800" dirty="0" smtClean="0">
                <a:latin typeface="Times New Roman" panose="02020603050405020304" pitchFamily="18" charset="0"/>
                <a:cs typeface="Times New Roman" panose="02020603050405020304" pitchFamily="18" charset="0"/>
              </a:rPr>
              <a:t>: a CFG that generates equal number of </a:t>
            </a:r>
            <a:r>
              <a:rPr lang="en-US" sz="1800" i="1" dirty="0" smtClean="0">
                <a:latin typeface="Times New Roman" panose="02020603050405020304" pitchFamily="18" charset="0"/>
                <a:cs typeface="Times New Roman" panose="02020603050405020304" pitchFamily="18" charset="0"/>
              </a:rPr>
              <a:t>a’s</a:t>
            </a:r>
            <a:r>
              <a:rPr lang="en-US" sz="1800" dirty="0" smtClean="0">
                <a:latin typeface="Times New Roman" panose="02020603050405020304" pitchFamily="18" charset="0"/>
                <a:cs typeface="Times New Roman" panose="02020603050405020304" pitchFamily="18" charset="0"/>
              </a:rPr>
              <a:t> and </a:t>
            </a:r>
            <a:r>
              <a:rPr lang="en-US" sz="1800" i="1" dirty="0" smtClean="0">
                <a:latin typeface="Times New Roman" panose="02020603050405020304" pitchFamily="18" charset="0"/>
                <a:cs typeface="Times New Roman" panose="02020603050405020304" pitchFamily="18" charset="0"/>
              </a:rPr>
              <a:t>b’s</a:t>
            </a:r>
            <a:r>
              <a:rPr lang="en-US" sz="1800" dirty="0" smtClean="0">
                <a:latin typeface="Times New Roman" panose="02020603050405020304" pitchFamily="18" charset="0"/>
                <a:cs typeface="Times New Roman" panose="02020603050405020304" pitchFamily="18" charset="0"/>
              </a:rPr>
              <a:t> is</a:t>
            </a:r>
          </a:p>
          <a:p>
            <a:pPr marL="1147763" lvl="0" indent="0">
              <a:buNone/>
            </a:pPr>
            <a:r>
              <a:rPr lang="en-US" sz="1800" dirty="0" smtClean="0">
                <a:latin typeface="Times New Roman" panose="02020603050405020304" pitchFamily="18" charset="0"/>
                <a:cs typeface="Times New Roman" panose="02020603050405020304" pitchFamily="18" charset="0"/>
              </a:rPr>
              <a:t>S </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aSbS</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 </a:t>
            </a:r>
            <a:r>
              <a:rPr lang="en-US" sz="1800" dirty="0" err="1" smtClean="0">
                <a:latin typeface="Times New Roman" panose="02020603050405020304" pitchFamily="18" charset="0"/>
                <a:cs typeface="Times New Roman" panose="02020603050405020304" pitchFamily="18" charset="0"/>
                <a:sym typeface="Wingdings" panose="05000000000000000000" pitchFamily="2" charset="2"/>
              </a:rPr>
              <a:t>bSaS</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 </a:t>
            </a:r>
            <a:r>
              <a:rPr lang="en-US" sz="1800" dirty="0">
                <a:latin typeface="Times New Roman" panose="02020603050405020304" pitchFamily="18" charset="0"/>
                <a:cs typeface="Times New Roman" panose="02020603050405020304" pitchFamily="18" charset="0"/>
                <a:sym typeface="Symbol" panose="05050102010706020507" pitchFamily="18" charset="2"/>
              </a:rPr>
              <a:t></a:t>
            </a:r>
            <a:endParaRPr lang="en-US" sz="1800" dirty="0" smtClean="0">
              <a:latin typeface="Times New Roman" panose="02020603050405020304" pitchFamily="18" charset="0"/>
              <a:cs typeface="Times New Roman" panose="02020603050405020304" pitchFamily="18" charset="0"/>
            </a:endParaRPr>
          </a:p>
          <a:p>
            <a:pPr marL="288925" lvl="0" indent="-288925">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233363" indent="-233363">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6</a:t>
            </a:fld>
            <a:endParaRPr lang="en-GB" sz="14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anim calcmode="lin" valueType="num">
                                      <p:cBhvr>
                                        <p:cTn id="3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anim calcmode="lin" valueType="num">
                                      <p:cBhvr>
                                        <p:cTn id="3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1000"/>
                                        <p:tgtEl>
                                          <p:spTgt spid="3">
                                            <p:txEl>
                                              <p:pRg st="11" end="11"/>
                                            </p:txEl>
                                          </p:spTgt>
                                        </p:tgtEl>
                                      </p:cBhvr>
                                    </p:animEffect>
                                    <p:anim calcmode="lin" valueType="num">
                                      <p:cBhvr>
                                        <p:cTn id="4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1000"/>
                                        <p:tgtEl>
                                          <p:spTgt spid="3">
                                            <p:txEl>
                                              <p:pRg st="12" end="12"/>
                                            </p:txEl>
                                          </p:spTgt>
                                        </p:tgtEl>
                                      </p:cBhvr>
                                    </p:animEffect>
                                    <p:anim calcmode="lin" valueType="num">
                                      <p:cBhvr>
                                        <p:cTn id="4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1000"/>
                                        <p:tgtEl>
                                          <p:spTgt spid="3">
                                            <p:txEl>
                                              <p:pRg st="13" end="13"/>
                                            </p:txEl>
                                          </p:spTgt>
                                        </p:tgtEl>
                                      </p:cBhvr>
                                    </p:animEffect>
                                    <p:anim calcmode="lin" valueType="num">
                                      <p:cBhvr>
                                        <p:cTn id="5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1000"/>
                                        <p:tgtEl>
                                          <p:spTgt spid="3">
                                            <p:txEl>
                                              <p:pRg st="14" end="14"/>
                                            </p:txEl>
                                          </p:spTgt>
                                        </p:tgtEl>
                                      </p:cBhvr>
                                    </p:animEffect>
                                    <p:anim calcmode="lin" valueType="num">
                                      <p:cBhvr>
                                        <p:cTn id="6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1000"/>
                                        <p:tgtEl>
                                          <p:spTgt spid="3">
                                            <p:txEl>
                                              <p:pRg st="15" end="15"/>
                                            </p:txEl>
                                          </p:spTgt>
                                        </p:tgtEl>
                                      </p:cBhvr>
                                    </p:animEffect>
                                    <p:anim calcmode="lin" valueType="num">
                                      <p:cBhvr>
                                        <p:cTn id="6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6" end="16"/>
                                            </p:txEl>
                                          </p:spTgt>
                                        </p:tgtEl>
                                        <p:attrNameLst>
                                          <p:attrName>style.visibility</p:attrName>
                                        </p:attrNameLst>
                                      </p:cBhvr>
                                      <p:to>
                                        <p:strVal val="visible"/>
                                      </p:to>
                                    </p:set>
                                    <p:animEffect transition="in" filter="fade">
                                      <p:cBhvr>
                                        <p:cTn id="69" dur="1000"/>
                                        <p:tgtEl>
                                          <p:spTgt spid="3">
                                            <p:txEl>
                                              <p:pRg st="16" end="16"/>
                                            </p:txEl>
                                          </p:spTgt>
                                        </p:tgtEl>
                                      </p:cBhvr>
                                    </p:animEffect>
                                    <p:anim calcmode="lin" valueType="num">
                                      <p:cBhvr>
                                        <p:cTn id="7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17" end="17"/>
                                            </p:txEl>
                                          </p:spTgt>
                                        </p:tgtEl>
                                        <p:attrNameLst>
                                          <p:attrName>style.visibility</p:attrName>
                                        </p:attrNameLst>
                                      </p:cBhvr>
                                      <p:to>
                                        <p:strVal val="visible"/>
                                      </p:to>
                                    </p:set>
                                    <p:animEffect transition="in" filter="fade">
                                      <p:cBhvr>
                                        <p:cTn id="74" dur="1000"/>
                                        <p:tgtEl>
                                          <p:spTgt spid="3">
                                            <p:txEl>
                                              <p:pRg st="17" end="17"/>
                                            </p:txEl>
                                          </p:spTgt>
                                        </p:tgtEl>
                                      </p:cBhvr>
                                    </p:animEffect>
                                    <p:anim calcmode="lin" valueType="num">
                                      <p:cBhvr>
                                        <p:cTn id="75"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0"/>
            <a:ext cx="8856984" cy="6792476"/>
          </a:xfrm>
        </p:spPr>
        <p:txBody>
          <a:bodyPr>
            <a:noAutofit/>
          </a:bodyPr>
          <a:lstStyle/>
          <a:p>
            <a:pPr marL="685800" lvl="2" indent="0" algn="ctr">
              <a:buNone/>
            </a:pPr>
            <a:r>
              <a:rPr lang="en-US" sz="2200" b="1" dirty="0">
                <a:solidFill>
                  <a:srgbClr val="0000FF"/>
                </a:solidFill>
                <a:latin typeface="Times New Roman" panose="02020603050405020304" pitchFamily="18" charset="0"/>
                <a:cs typeface="Times New Roman" panose="02020603050405020304" pitchFamily="18" charset="0"/>
              </a:rPr>
              <a:t>Derivations</a:t>
            </a:r>
            <a:endParaRPr lang="en-US" sz="2200" dirty="0">
              <a:solidFill>
                <a:srgbClr val="0000FF"/>
              </a:solidFill>
              <a:latin typeface="Times New Roman" panose="02020603050405020304" pitchFamily="18" charset="0"/>
              <a:cs typeface="Times New Roman" panose="02020603050405020304" pitchFamily="18" charset="0"/>
            </a:endParaRPr>
          </a:p>
          <a:p>
            <a:pPr marL="233363" indent="-233363">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It is a sequence of production rules to get the input string. </a:t>
            </a:r>
          </a:p>
          <a:p>
            <a:pPr marL="233363" indent="-233363">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It is a sequence of replacements of non-terminal symbols of the input string from the production rule.</a:t>
            </a:r>
          </a:p>
          <a:p>
            <a:pPr marL="288925" indent="-288925">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Two decisions are made:</a:t>
            </a:r>
            <a:endParaRPr lang="en-US" sz="2200" dirty="0">
              <a:latin typeface="Times New Roman" panose="02020603050405020304" pitchFamily="18" charset="0"/>
              <a:cs typeface="Times New Roman" panose="02020603050405020304" pitchFamily="18" charset="0"/>
            </a:endParaRPr>
          </a:p>
          <a:p>
            <a:pPr marL="512763" lvl="0" indent="-279400">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Deciding the non-terminal which is to be </a:t>
            </a:r>
            <a:r>
              <a:rPr lang="en-US" sz="2200" dirty="0" smtClean="0">
                <a:latin typeface="Times New Roman" panose="02020603050405020304" pitchFamily="18" charset="0"/>
                <a:cs typeface="Times New Roman" panose="02020603050405020304" pitchFamily="18" charset="0"/>
              </a:rPr>
              <a:t>replaced.</a:t>
            </a:r>
            <a:endParaRPr lang="en-US" sz="2200" dirty="0">
              <a:latin typeface="Times New Roman" panose="02020603050405020304" pitchFamily="18" charset="0"/>
              <a:cs typeface="Times New Roman" panose="02020603050405020304" pitchFamily="18" charset="0"/>
            </a:endParaRPr>
          </a:p>
          <a:p>
            <a:pPr marL="512763" lvl="0" indent="-279400">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Deciding </a:t>
            </a:r>
            <a:r>
              <a:rPr lang="en-US" sz="2200" dirty="0">
                <a:latin typeface="Times New Roman" panose="02020603050405020304" pitchFamily="18" charset="0"/>
                <a:cs typeface="Times New Roman" panose="02020603050405020304" pitchFamily="18" charset="0"/>
              </a:rPr>
              <a:t>the production rule, by which, the non-terminal will be replaced</a:t>
            </a:r>
            <a:r>
              <a:rPr lang="en-US" sz="2200" dirty="0" smtClean="0">
                <a:latin typeface="Times New Roman" panose="02020603050405020304" pitchFamily="18" charset="0"/>
                <a:cs typeface="Times New Roman" panose="02020603050405020304" pitchFamily="18" charset="0"/>
              </a:rPr>
              <a:t>.</a:t>
            </a:r>
          </a:p>
          <a:p>
            <a:pPr marL="288925" lvl="0" indent="-288925">
              <a:spcAft>
                <a:spcPts val="600"/>
              </a:spcAf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If there is a </a:t>
            </a:r>
            <a:r>
              <a:rPr lang="en-US" sz="2200" dirty="0">
                <a:latin typeface="Times New Roman" panose="02020603050405020304" pitchFamily="18" charset="0"/>
                <a:cs typeface="Times New Roman" panose="02020603050405020304" pitchFamily="18" charset="0"/>
              </a:rPr>
              <a:t>nonterminal A in </a:t>
            </a:r>
            <a:r>
              <a:rPr lang="en-US" sz="2200" dirty="0" smtClean="0">
                <a:latin typeface="Times New Roman" panose="02020603050405020304" pitchFamily="18" charset="0"/>
                <a:cs typeface="Times New Roman" panose="02020603050405020304" pitchFamily="18" charset="0"/>
              </a:rPr>
              <a:t>a grammar symbol αAβ</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and if there is production    A </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γ </a:t>
            </a:r>
            <a:r>
              <a:rPr lang="en-US" sz="2200" dirty="0" smtClean="0">
                <a:latin typeface="Times New Roman" panose="02020603050405020304" pitchFamily="18" charset="0"/>
                <a:cs typeface="Times New Roman" panose="02020603050405020304" pitchFamily="18" charset="0"/>
              </a:rPr>
              <a:t> then</a:t>
            </a:r>
            <a:r>
              <a:rPr lang="en-US" sz="2200" dirty="0">
                <a:latin typeface="Times New Roman" panose="02020603050405020304" pitchFamily="18" charset="0"/>
                <a:cs typeface="Times New Roman" panose="02020603050405020304" pitchFamily="18" charset="0"/>
              </a:rPr>
              <a:t>, we </a:t>
            </a:r>
            <a:r>
              <a:rPr lang="en-US" sz="2200" dirty="0" smtClean="0">
                <a:latin typeface="Times New Roman" panose="02020603050405020304" pitchFamily="18" charset="0"/>
                <a:cs typeface="Times New Roman" panose="02020603050405020304" pitchFamily="18" charset="0"/>
              </a:rPr>
              <a:t>can write </a:t>
            </a:r>
            <a:r>
              <a:rPr lang="en-US" sz="2200" dirty="0">
                <a:latin typeface="Times New Roman" panose="02020603050405020304" pitchFamily="18" charset="0"/>
                <a:cs typeface="Times New Roman" panose="02020603050405020304" pitchFamily="18" charset="0"/>
              </a:rPr>
              <a:t>αAβ </a:t>
            </a:r>
            <a:r>
              <a:rPr lang="en-US" sz="22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αγβ</a:t>
            </a:r>
            <a:r>
              <a:rPr lang="en-US" sz="2200" dirty="0" smtClean="0">
                <a:latin typeface="Times New Roman" panose="02020603050405020304" pitchFamily="18" charset="0"/>
                <a:cs typeface="Times New Roman" panose="02020603050405020304" pitchFamily="18" charset="0"/>
              </a:rPr>
              <a:t>.</a:t>
            </a:r>
          </a:p>
          <a:p>
            <a:pPr marL="288925" lvl="0" indent="-288925">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There are two kinds of derivations: LMD and RMD</a:t>
            </a:r>
          </a:p>
          <a:p>
            <a:pPr marL="288925" lvl="0" indent="-288925">
              <a:buFont typeface="Wingdings" panose="05000000000000000000" pitchFamily="2" charset="2"/>
              <a:buChar char="q"/>
            </a:pPr>
            <a:r>
              <a:rPr lang="en-US" sz="2000" b="1" dirty="0">
                <a:solidFill>
                  <a:srgbClr val="FF0000"/>
                </a:solidFill>
                <a:latin typeface="Times New Roman" panose="02020603050405020304" pitchFamily="18" charset="0"/>
                <a:cs typeface="Times New Roman" panose="02020603050405020304" pitchFamily="18" charset="0"/>
              </a:rPr>
              <a:t>Left - most </a:t>
            </a:r>
            <a:r>
              <a:rPr lang="en-US" sz="2000" b="1" dirty="0" smtClean="0">
                <a:solidFill>
                  <a:srgbClr val="FF0000"/>
                </a:solidFill>
                <a:latin typeface="Times New Roman" panose="02020603050405020304" pitchFamily="18" charset="0"/>
                <a:cs typeface="Times New Roman" panose="02020603050405020304" pitchFamily="18" charset="0"/>
              </a:rPr>
              <a:t>Derivation </a:t>
            </a:r>
            <a:r>
              <a:rPr lang="en-US" sz="2000" b="1" dirty="0">
                <a:solidFill>
                  <a:srgbClr val="FF0000"/>
                </a:solidFill>
                <a:latin typeface="Times New Roman" panose="02020603050405020304" pitchFamily="18" charset="0"/>
                <a:cs typeface="Times New Roman" panose="02020603050405020304" pitchFamily="18" charset="0"/>
              </a:rPr>
              <a:t>(LMD)</a:t>
            </a:r>
            <a:endParaRPr lang="en-US" sz="2000" dirty="0">
              <a:solidFill>
                <a:srgbClr val="FF0000"/>
              </a:solidFill>
              <a:latin typeface="Times New Roman" panose="02020603050405020304" pitchFamily="18" charset="0"/>
              <a:cs typeface="Times New Roman" panose="02020603050405020304" pitchFamily="18" charset="0"/>
            </a:endParaRPr>
          </a:p>
          <a:p>
            <a:pPr marL="233363" indent="-233363">
              <a:spcBef>
                <a:spcPts val="600"/>
              </a:spcBef>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leftmost variable in a production body </a:t>
            </a:r>
            <a:r>
              <a:rPr lang="en-US" sz="2200" dirty="0" smtClean="0">
                <a:latin typeface="Times New Roman" panose="02020603050405020304" pitchFamily="18" charset="0"/>
                <a:cs typeface="Times New Roman" panose="02020603050405020304" pitchFamily="18" charset="0"/>
              </a:rPr>
              <a:t>is replaced by </a:t>
            </a:r>
            <a:r>
              <a:rPr lang="en-US" sz="2200" dirty="0">
                <a:latin typeface="Times New Roman" panose="02020603050405020304" pitchFamily="18" charset="0"/>
                <a:cs typeface="Times New Roman" panose="02020603050405020304" pitchFamily="18" charset="0"/>
              </a:rPr>
              <a:t>one of its production bodies </a:t>
            </a:r>
            <a:r>
              <a:rPr lang="en-US" sz="2200" dirty="0" smtClean="0">
                <a:latin typeface="Times New Roman" panose="02020603050405020304" pitchFamily="18" charset="0"/>
                <a:cs typeface="Times New Roman" panose="02020603050405020304" pitchFamily="18" charset="0"/>
              </a:rPr>
              <a:t>first.</a:t>
            </a:r>
          </a:p>
          <a:p>
            <a:pPr marL="233363" indent="-233363">
              <a:spcBef>
                <a:spcPts val="0"/>
              </a:spcBef>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In each derivation step, we choose </a:t>
            </a:r>
            <a:r>
              <a:rPr lang="en-US" sz="2200" dirty="0">
                <a:latin typeface="Times New Roman" panose="02020603050405020304" pitchFamily="18" charset="0"/>
                <a:cs typeface="Times New Roman" panose="02020603050405020304" pitchFamily="18" charset="0"/>
              </a:rPr>
              <a:t>the left-most </a:t>
            </a:r>
            <a:r>
              <a:rPr lang="en-US" sz="2200" dirty="0" smtClean="0">
                <a:latin typeface="Times New Roman" panose="02020603050405020304" pitchFamily="18" charset="0"/>
                <a:cs typeface="Times New Roman" panose="02020603050405020304" pitchFamily="18" charset="0"/>
              </a:rPr>
              <a:t>non-terminal.</a:t>
            </a:r>
          </a:p>
          <a:p>
            <a:pPr marL="288925" indent="-288925">
              <a:spcBef>
                <a:spcPts val="600"/>
              </a:spcBef>
              <a:buFont typeface="Wingdings" panose="05000000000000000000" pitchFamily="2" charset="2"/>
              <a:buChar char="q"/>
            </a:pPr>
            <a:r>
              <a:rPr lang="en-US" sz="2000" b="1" dirty="0">
                <a:solidFill>
                  <a:srgbClr val="FF0000"/>
                </a:solidFill>
                <a:latin typeface="Times New Roman" panose="02020603050405020304" pitchFamily="18" charset="0"/>
                <a:cs typeface="Times New Roman" panose="02020603050405020304" pitchFamily="18" charset="0"/>
              </a:rPr>
              <a:t>Right - most  Derivation (RMD</a:t>
            </a:r>
            <a:r>
              <a:rPr lang="en-US" sz="2000" b="1" dirty="0" smtClean="0">
                <a:solidFill>
                  <a:srgbClr val="FF0000"/>
                </a:solidFill>
                <a:latin typeface="Times New Roman" panose="02020603050405020304" pitchFamily="18" charset="0"/>
                <a:cs typeface="Times New Roman" panose="02020603050405020304" pitchFamily="18" charset="0"/>
              </a:rPr>
              <a:t>)</a:t>
            </a:r>
          </a:p>
          <a:p>
            <a:pPr>
              <a:spcBef>
                <a:spcPts val="600"/>
              </a:spcBef>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we scan and </a:t>
            </a:r>
            <a:r>
              <a:rPr lang="en-US" sz="2200" dirty="0" smtClean="0">
                <a:latin typeface="Times New Roman" panose="02020603050405020304" pitchFamily="18" charset="0"/>
                <a:cs typeface="Times New Roman" panose="02020603050405020304" pitchFamily="18" charset="0"/>
              </a:rPr>
              <a:t>replace </a:t>
            </a:r>
            <a:r>
              <a:rPr lang="en-US" sz="2200" dirty="0">
                <a:latin typeface="Times New Roman" panose="02020603050405020304" pitchFamily="18" charset="0"/>
                <a:cs typeface="Times New Roman" panose="02020603050405020304" pitchFamily="18" charset="0"/>
              </a:rPr>
              <a:t>the input with production rules, from right to </a:t>
            </a:r>
            <a:r>
              <a:rPr lang="en-US" sz="2200" dirty="0" smtClean="0">
                <a:latin typeface="Times New Roman" panose="02020603050405020304" pitchFamily="18" charset="0"/>
                <a:cs typeface="Times New Roman" panose="02020603050405020304" pitchFamily="18" charset="0"/>
              </a:rPr>
              <a:t>left.</a:t>
            </a:r>
          </a:p>
          <a:p>
            <a:pPr>
              <a:spcBef>
                <a:spcPts val="600"/>
              </a:spcBef>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always choose the right-most non-terminal in each derivation step</a:t>
            </a:r>
            <a:endParaRPr lang="en-US" sz="22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7</a:t>
            </a:fld>
            <a:endParaRPr lang="en-GB" sz="1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1000"/>
                                        <p:tgtEl>
                                          <p:spTgt spid="3">
                                            <p:txEl>
                                              <p:pRg st="9" end="9"/>
                                            </p:txEl>
                                          </p:spTgt>
                                        </p:tgtEl>
                                      </p:cBhvr>
                                    </p:animEffect>
                                    <p:anim calcmode="lin" valueType="num">
                                      <p:cBhvr>
                                        <p:cTn id="1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1000"/>
                                        <p:tgtEl>
                                          <p:spTgt spid="3">
                                            <p:txEl>
                                              <p:pRg st="10" end="10"/>
                                            </p:txEl>
                                          </p:spTgt>
                                        </p:tgtEl>
                                      </p:cBhvr>
                                    </p:animEffect>
                                    <p:anim calcmode="lin" valueType="num">
                                      <p:cBhvr>
                                        <p:cTn id="1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1000"/>
                                        <p:tgtEl>
                                          <p:spTgt spid="3">
                                            <p:txEl>
                                              <p:pRg st="11" end="11"/>
                                            </p:txEl>
                                          </p:spTgt>
                                        </p:tgtEl>
                                      </p:cBhvr>
                                    </p:animEffect>
                                    <p:anim calcmode="lin" valueType="num">
                                      <p:cBhvr>
                                        <p:cTn id="2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1000"/>
                                        <p:tgtEl>
                                          <p:spTgt spid="3">
                                            <p:txEl>
                                              <p:pRg st="12" end="12"/>
                                            </p:txEl>
                                          </p:spTgt>
                                        </p:tgtEl>
                                      </p:cBhvr>
                                    </p:animEffect>
                                    <p:anim calcmode="lin" valueType="num">
                                      <p:cBhvr>
                                        <p:cTn id="2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1000"/>
                                        <p:tgtEl>
                                          <p:spTgt spid="3">
                                            <p:txEl>
                                              <p:pRg st="13" end="13"/>
                                            </p:txEl>
                                          </p:spTgt>
                                        </p:tgtEl>
                                      </p:cBhvr>
                                    </p:animEffect>
                                    <p:anim calcmode="lin" valueType="num">
                                      <p:cBhvr>
                                        <p:cTn id="3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09" y="128842"/>
            <a:ext cx="9108504" cy="6729157"/>
          </a:xfrm>
        </p:spPr>
        <p:txBody>
          <a:bodyPr>
            <a:normAutofit/>
          </a:bodyPr>
          <a:lstStyle/>
          <a:p>
            <a:r>
              <a:rPr lang="en-US" sz="2400" dirty="0" smtClean="0">
                <a:latin typeface="Times New Roman" panose="02020603050405020304" pitchFamily="18" charset="0"/>
                <a:cs typeface="Times New Roman" panose="02020603050405020304" pitchFamily="18" charset="0"/>
              </a:rPr>
              <a:t>Consider </a:t>
            </a:r>
            <a:r>
              <a:rPr lang="en-US" sz="2400" dirty="0">
                <a:latin typeface="Times New Roman" panose="02020603050405020304" pitchFamily="18" charset="0"/>
                <a:cs typeface="Times New Roman" panose="02020603050405020304" pitchFamily="18" charset="0"/>
              </a:rPr>
              <a:t>the input string </a:t>
            </a:r>
            <a:r>
              <a:rPr lang="en-US" sz="2400" b="1" dirty="0">
                <a:latin typeface="Times New Roman" panose="02020603050405020304" pitchFamily="18" charset="0"/>
                <a:cs typeface="Times New Roman" panose="02020603050405020304" pitchFamily="18" charset="0"/>
              </a:rPr>
              <a:t>id + id * id</a:t>
            </a:r>
            <a:r>
              <a:rPr lang="en-US" sz="2400" dirty="0">
                <a:latin typeface="Times New Roman" panose="02020603050405020304" pitchFamily="18" charset="0"/>
                <a:cs typeface="Times New Roman" panose="02020603050405020304" pitchFamily="18" charset="0"/>
              </a:rPr>
              <a:t>, and productions </a:t>
            </a:r>
          </a:p>
          <a:p>
            <a:pPr marL="512763" indent="0">
              <a:buNone/>
            </a:pPr>
            <a:r>
              <a:rPr lang="en-US" sz="2400" dirty="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 E + </a:t>
            </a:r>
            <a:r>
              <a:rPr lang="en-US" sz="2400" dirty="0" smtClean="0">
                <a:latin typeface="Times New Roman" panose="02020603050405020304" pitchFamily="18" charset="0"/>
                <a:cs typeface="Times New Roman" panose="02020603050405020304" pitchFamily="18" charset="0"/>
              </a:rPr>
              <a:t>E | E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 | id</a:t>
            </a:r>
          </a:p>
          <a:p>
            <a:pPr marL="344488" indent="0">
              <a:spcAft>
                <a:spcPts val="1200"/>
              </a:spcAft>
              <a:buNone/>
            </a:pPr>
            <a:r>
              <a:rPr lang="en-US" sz="2400" dirty="0" smtClean="0">
                <a:latin typeface="Times New Roman" panose="02020603050405020304" pitchFamily="18" charset="0"/>
                <a:cs typeface="Times New Roman" panose="02020603050405020304" pitchFamily="18" charset="0"/>
              </a:rPr>
              <a:t>Then derive the string using LMD and RMD?</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Using left </a:t>
            </a:r>
            <a:r>
              <a:rPr lang="en-US" sz="2400" dirty="0">
                <a:latin typeface="Times New Roman" panose="02020603050405020304" pitchFamily="18" charset="0"/>
                <a:cs typeface="Times New Roman" panose="02020603050405020304" pitchFamily="18" charset="0"/>
              </a:rPr>
              <a:t>most derivation </a:t>
            </a:r>
            <a:r>
              <a:rPr lang="en-US" sz="2400" dirty="0" smtClean="0">
                <a:latin typeface="Times New Roman" panose="02020603050405020304" pitchFamily="18" charset="0"/>
                <a:cs typeface="Times New Roman" panose="02020603050405020304" pitchFamily="18" charset="0"/>
              </a:rPr>
              <a:t>(LMD), it will </a:t>
            </a:r>
            <a:r>
              <a:rPr lang="en-US" sz="2400" dirty="0">
                <a:latin typeface="Times New Roman" panose="02020603050405020304" pitchFamily="18" charset="0"/>
                <a:cs typeface="Times New Roman" panose="02020603050405020304" pitchFamily="18" charset="0"/>
              </a:rPr>
              <a:t>be the following.</a:t>
            </a:r>
          </a:p>
          <a:p>
            <a:pPr marL="1200150" indent="0">
              <a:spcBef>
                <a:spcPts val="0"/>
              </a:spcBef>
              <a:buNone/>
            </a:pPr>
            <a:r>
              <a:rPr lang="en-US" sz="2400" dirty="0">
                <a:latin typeface="Times New Roman" panose="02020603050405020304" pitchFamily="18" charset="0"/>
                <a:cs typeface="Times New Roman" panose="02020603050405020304" pitchFamily="18" charset="0"/>
              </a:rPr>
              <a:t>E → </a:t>
            </a:r>
            <a:r>
              <a:rPr lang="en-US" sz="2400" u="sng"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 E</a:t>
            </a:r>
          </a:p>
          <a:p>
            <a:pPr marL="1200150" indent="0">
              <a:spcBef>
                <a:spcPts val="0"/>
              </a:spcBef>
              <a:buNone/>
            </a:pPr>
            <a:r>
              <a:rPr lang="en-US" sz="2400" dirty="0">
                <a:latin typeface="Times New Roman" panose="02020603050405020304" pitchFamily="18" charset="0"/>
                <a:cs typeface="Times New Roman" panose="02020603050405020304" pitchFamily="18" charset="0"/>
              </a:rPr>
              <a:t>E → </a:t>
            </a:r>
            <a:r>
              <a:rPr lang="en-US" sz="2400" u="sng"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 E * E</a:t>
            </a:r>
          </a:p>
          <a:p>
            <a:pPr marL="1200150" indent="0">
              <a:spcBef>
                <a:spcPts val="0"/>
              </a:spcBef>
              <a:buNone/>
            </a:pPr>
            <a:r>
              <a:rPr lang="en-US" sz="2400" dirty="0">
                <a:latin typeface="Times New Roman" panose="02020603050405020304" pitchFamily="18" charset="0"/>
                <a:cs typeface="Times New Roman" panose="02020603050405020304" pitchFamily="18" charset="0"/>
              </a:rPr>
              <a:t>E → id + </a:t>
            </a:r>
            <a:r>
              <a:rPr lang="en-US" sz="2400" u="sng"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 E</a:t>
            </a:r>
          </a:p>
          <a:p>
            <a:pPr marL="1200150" indent="0">
              <a:spcBef>
                <a:spcPts val="0"/>
              </a:spcBef>
              <a:buNone/>
            </a:pPr>
            <a:r>
              <a:rPr lang="en-US" sz="2400" dirty="0">
                <a:latin typeface="Times New Roman" panose="02020603050405020304" pitchFamily="18" charset="0"/>
                <a:cs typeface="Times New Roman" panose="02020603050405020304" pitchFamily="18" charset="0"/>
              </a:rPr>
              <a:t>E → id + id * </a:t>
            </a:r>
            <a:r>
              <a:rPr lang="en-US" sz="2400" u="sng" dirty="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p>
            <a:pPr marL="1200150" indent="0">
              <a:spcBef>
                <a:spcPts val="0"/>
              </a:spcBef>
              <a:buNone/>
            </a:pPr>
            <a:r>
              <a:rPr lang="en-US" sz="2400" dirty="0">
                <a:latin typeface="Times New Roman" panose="02020603050405020304" pitchFamily="18" charset="0"/>
                <a:cs typeface="Times New Roman" panose="02020603050405020304" pitchFamily="18" charset="0"/>
              </a:rPr>
              <a:t>E → id + id * id</a:t>
            </a:r>
          </a:p>
          <a:p>
            <a:pPr>
              <a:spcAft>
                <a:spcPts val="1200"/>
              </a:spcAft>
            </a:pPr>
            <a:r>
              <a:rPr lang="en-US" sz="2400" dirty="0">
                <a:latin typeface="Times New Roman" panose="02020603050405020304" pitchFamily="18" charset="0"/>
                <a:cs typeface="Times New Roman" panose="02020603050405020304" pitchFamily="18" charset="0"/>
              </a:rPr>
              <a:t>Notice that the left-most side non-terminal (underlined one) is always processed first.</a:t>
            </a:r>
            <a:r>
              <a:rPr lang="en-US" sz="24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Using right </a:t>
            </a:r>
            <a:r>
              <a:rPr lang="en-US" sz="2400" dirty="0">
                <a:latin typeface="Times New Roman" panose="02020603050405020304" pitchFamily="18" charset="0"/>
                <a:cs typeface="Times New Roman" panose="02020603050405020304" pitchFamily="18" charset="0"/>
              </a:rPr>
              <a:t>most </a:t>
            </a:r>
            <a:r>
              <a:rPr lang="en-US" sz="2400" dirty="0" smtClean="0">
                <a:latin typeface="Times New Roman" panose="02020603050405020304" pitchFamily="18" charset="0"/>
                <a:cs typeface="Times New Roman" panose="02020603050405020304" pitchFamily="18" charset="0"/>
              </a:rPr>
              <a:t>derivation (RMD), it will be the following</a:t>
            </a:r>
            <a:r>
              <a:rPr lang="en-US" sz="2400" dirty="0">
                <a:latin typeface="Times New Roman" panose="02020603050405020304" pitchFamily="18" charset="0"/>
                <a:cs typeface="Times New Roman" panose="02020603050405020304" pitchFamily="18" charset="0"/>
              </a:rPr>
              <a:t>. </a:t>
            </a:r>
          </a:p>
          <a:p>
            <a:pPr marL="1031875" indent="0">
              <a:spcBef>
                <a:spcPts val="0"/>
              </a:spcBef>
              <a:buNone/>
            </a:pPr>
            <a:r>
              <a:rPr lang="en-US" sz="2400" dirty="0">
                <a:latin typeface="Times New Roman" panose="02020603050405020304" pitchFamily="18" charset="0"/>
                <a:cs typeface="Times New Roman" panose="02020603050405020304" pitchFamily="18" charset="0"/>
              </a:rPr>
              <a:t>E → E + </a:t>
            </a:r>
            <a:r>
              <a:rPr lang="en-US" sz="2400" u="sng" dirty="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p>
            <a:pPr marL="1031875" indent="0">
              <a:spcBef>
                <a:spcPts val="0"/>
              </a:spcBef>
              <a:buNone/>
            </a:pPr>
            <a:r>
              <a:rPr lang="en-US" sz="2400" dirty="0">
                <a:latin typeface="Times New Roman" panose="02020603050405020304" pitchFamily="18" charset="0"/>
                <a:cs typeface="Times New Roman" panose="02020603050405020304" pitchFamily="18" charset="0"/>
              </a:rPr>
              <a:t>E → E + E * </a:t>
            </a:r>
            <a:r>
              <a:rPr lang="en-US" sz="2400" u="sng" dirty="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p>
            <a:pPr marL="1031875" indent="0">
              <a:spcBef>
                <a:spcPts val="0"/>
              </a:spcBef>
              <a:buNone/>
            </a:pPr>
            <a:r>
              <a:rPr lang="en-US" sz="2400" dirty="0">
                <a:latin typeface="Times New Roman" panose="02020603050405020304" pitchFamily="18" charset="0"/>
                <a:cs typeface="Times New Roman" panose="02020603050405020304" pitchFamily="18" charset="0"/>
              </a:rPr>
              <a:t>E → E + </a:t>
            </a:r>
            <a:r>
              <a:rPr lang="en-US" sz="2400" u="sng"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 id</a:t>
            </a:r>
          </a:p>
          <a:p>
            <a:pPr marL="1031875" indent="0">
              <a:spcBef>
                <a:spcPts val="0"/>
              </a:spcBef>
              <a:buNone/>
            </a:pPr>
            <a:r>
              <a:rPr lang="en-US" sz="2400" dirty="0">
                <a:latin typeface="Times New Roman" panose="02020603050405020304" pitchFamily="18" charset="0"/>
                <a:cs typeface="Times New Roman" panose="02020603050405020304" pitchFamily="18" charset="0"/>
              </a:rPr>
              <a:t>E → </a:t>
            </a:r>
            <a:r>
              <a:rPr lang="en-US" sz="2400" u="sng"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 id * id</a:t>
            </a:r>
          </a:p>
          <a:p>
            <a:pPr marL="1031875" indent="0">
              <a:spcBef>
                <a:spcPts val="0"/>
              </a:spcBef>
              <a:buNone/>
            </a:pPr>
            <a:r>
              <a:rPr lang="en-US" sz="2400" dirty="0">
                <a:latin typeface="Times New Roman" panose="02020603050405020304" pitchFamily="18" charset="0"/>
                <a:cs typeface="Times New Roman" panose="02020603050405020304" pitchFamily="18" charset="0"/>
              </a:rPr>
              <a:t>E → id + id * id</a:t>
            </a:r>
          </a:p>
          <a:p>
            <a:endParaRPr lang="en-US" sz="2400" dirty="0" smtClean="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86000" y="3105835"/>
            <a:ext cx="4572000" cy="646331"/>
          </a:xfrm>
          <a:prstGeom prst="rect">
            <a:avLst/>
          </a:prstGeom>
        </p:spPr>
        <p:txBody>
          <a:bodyPr wrap="square">
            <a:spAutoFit/>
          </a:bodyPr>
          <a:lstStyle/>
          <a:p>
            <a:endParaRPr lang="en-GB" dirty="0" smtClean="0"/>
          </a:p>
          <a:p>
            <a:endParaRPr lang="en-GB" dirty="0" smtClean="0"/>
          </a:p>
        </p:txBody>
      </p:sp>
      <p:sp>
        <p:nvSpPr>
          <p:cNvPr id="5" name="Rectangle 4"/>
          <p:cNvSpPr/>
          <p:nvPr/>
        </p:nvSpPr>
        <p:spPr>
          <a:xfrm>
            <a:off x="2286000" y="3105835"/>
            <a:ext cx="4572000" cy="646331"/>
          </a:xfrm>
          <a:prstGeom prst="rect">
            <a:avLst/>
          </a:prstGeom>
        </p:spPr>
        <p:txBody>
          <a:bodyPr>
            <a:spAutoFit/>
          </a:bodyPr>
          <a:lstStyle/>
          <a:p>
            <a:endParaRPr lang="en-GB" dirty="0" smtClean="0"/>
          </a:p>
          <a:p>
            <a:endParaRPr lang="en-GB" dirty="0" smtClean="0"/>
          </a:p>
        </p:txBody>
      </p:sp>
      <p:sp>
        <p:nvSpPr>
          <p:cNvPr id="6" name="Rectangle 5"/>
          <p:cNvSpPr/>
          <p:nvPr/>
        </p:nvSpPr>
        <p:spPr>
          <a:xfrm>
            <a:off x="2286000" y="3105835"/>
            <a:ext cx="4572000" cy="646331"/>
          </a:xfrm>
          <a:prstGeom prst="rect">
            <a:avLst/>
          </a:prstGeom>
        </p:spPr>
        <p:txBody>
          <a:bodyPr>
            <a:spAutoFit/>
          </a:bodyPr>
          <a:lstStyle/>
          <a:p>
            <a:endParaRPr lang="en-GB" dirty="0" smtClean="0"/>
          </a:p>
          <a:p>
            <a:endParaRPr lang="en-GB" dirty="0" smtClean="0"/>
          </a:p>
        </p:txBody>
      </p:sp>
      <p:sp>
        <p:nvSpPr>
          <p:cNvPr id="7" name="Slide Number Placeholder 6"/>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8</a:t>
            </a:fld>
            <a:endParaRPr lang="en-GB" sz="1400" b="1">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ChangeArrowheads="1"/>
          </p:cNvSpPr>
          <p:nvPr/>
        </p:nvSpPr>
        <p:spPr bwMode="auto">
          <a:xfrm>
            <a:off x="1259632" y="3428999"/>
            <a:ext cx="97300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Oval 7"/>
          <p:cNvSpPr/>
          <p:nvPr/>
        </p:nvSpPr>
        <p:spPr>
          <a:xfrm>
            <a:off x="7883352" y="0"/>
            <a:ext cx="1260648" cy="26064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400" b="1" i="1" dirty="0">
                <a:solidFill>
                  <a:srgbClr val="0000FF"/>
                </a:solidFill>
                <a:latin typeface="Times New Roman" panose="02020603050405020304" pitchFamily="18" charset="0"/>
                <a:cs typeface="Times New Roman" panose="02020603050405020304" pitchFamily="18" charset="0"/>
              </a:rPr>
              <a:t>,,,Cont’d</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1000"/>
                                        <p:tgtEl>
                                          <p:spTgt spid="3">
                                            <p:txEl>
                                              <p:pRg st="10" end="10"/>
                                            </p:txEl>
                                          </p:spTgt>
                                        </p:tgtEl>
                                      </p:cBhvr>
                                    </p:animEffect>
                                    <p:anim calcmode="lin" valueType="num">
                                      <p:cBhvr>
                                        <p:cTn id="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1000"/>
                                        <p:tgtEl>
                                          <p:spTgt spid="3">
                                            <p:txEl>
                                              <p:pRg st="11" end="11"/>
                                            </p:txEl>
                                          </p:spTgt>
                                        </p:tgtEl>
                                      </p:cBhvr>
                                    </p:animEffect>
                                    <p:anim calcmode="lin" valueType="num">
                                      <p:cBhvr>
                                        <p:cTn id="1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1000"/>
                                        <p:tgtEl>
                                          <p:spTgt spid="3">
                                            <p:txEl>
                                              <p:pRg st="12" end="12"/>
                                            </p:txEl>
                                          </p:spTgt>
                                        </p:tgtEl>
                                      </p:cBhvr>
                                    </p:animEffect>
                                    <p:anim calcmode="lin" valueType="num">
                                      <p:cBhvr>
                                        <p:cTn id="1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Effect transition="in" filter="fade">
                                      <p:cBhvr>
                                        <p:cTn id="22" dur="1000"/>
                                        <p:tgtEl>
                                          <p:spTgt spid="3">
                                            <p:txEl>
                                              <p:pRg st="13" end="13"/>
                                            </p:txEl>
                                          </p:spTgt>
                                        </p:tgtEl>
                                      </p:cBhvr>
                                    </p:animEffect>
                                    <p:anim calcmode="lin" valueType="num">
                                      <p:cBhvr>
                                        <p:cTn id="2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1000"/>
                                        <p:tgtEl>
                                          <p:spTgt spid="3">
                                            <p:txEl>
                                              <p:pRg st="14" end="14"/>
                                            </p:txEl>
                                          </p:spTgt>
                                        </p:tgtEl>
                                      </p:cBhvr>
                                    </p:animEffect>
                                    <p:anim calcmode="lin" valueType="num">
                                      <p:cBhvr>
                                        <p:cTn id="2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5" end="15"/>
                                            </p:txEl>
                                          </p:spTgt>
                                        </p:tgtEl>
                                        <p:attrNameLst>
                                          <p:attrName>style.visibility</p:attrName>
                                        </p:attrNameLst>
                                      </p:cBhvr>
                                      <p:to>
                                        <p:strVal val="visible"/>
                                      </p:to>
                                    </p:set>
                                    <p:animEffect transition="in" filter="fade">
                                      <p:cBhvr>
                                        <p:cTn id="32" dur="1000"/>
                                        <p:tgtEl>
                                          <p:spTgt spid="3">
                                            <p:txEl>
                                              <p:pRg st="15" end="15"/>
                                            </p:txEl>
                                          </p:spTgt>
                                        </p:tgtEl>
                                      </p:cBhvr>
                                    </p:animEffect>
                                    <p:anim calcmode="lin" valueType="num">
                                      <p:cBhvr>
                                        <p:cTn id="3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614893"/>
          </a:xfrm>
        </p:spPr>
        <p:txBody>
          <a:bodyPr>
            <a:normAutofit/>
          </a:bodyPr>
          <a:lstStyle/>
          <a:p>
            <a:pPr marL="0" lvl="2" indent="0" algn="ctr">
              <a:buNone/>
            </a:pPr>
            <a:r>
              <a:rPr lang="en-US" sz="2400" b="1" dirty="0">
                <a:solidFill>
                  <a:srgbClr val="0000FF"/>
                </a:solidFill>
                <a:latin typeface="Times New Roman" panose="02020603050405020304" pitchFamily="18" charset="0"/>
                <a:cs typeface="Times New Roman" panose="02020603050405020304" pitchFamily="18" charset="0"/>
              </a:rPr>
              <a:t>Derivation and parse </a:t>
            </a:r>
            <a:r>
              <a:rPr lang="en-US" sz="2400" b="1" dirty="0" smtClean="0">
                <a:solidFill>
                  <a:srgbClr val="0000FF"/>
                </a:solidFill>
                <a:latin typeface="Times New Roman" panose="02020603050405020304" pitchFamily="18" charset="0"/>
                <a:cs typeface="Times New Roman" panose="02020603050405020304" pitchFamily="18" charset="0"/>
              </a:rPr>
              <a:t>tree</a:t>
            </a:r>
          </a:p>
          <a:p>
            <a:pPr marL="342900" lvl="2"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 parse tree is a graphical depiction of a </a:t>
            </a:r>
            <a:r>
              <a:rPr lang="en-US" sz="2000" dirty="0" smtClean="0">
                <a:latin typeface="Times New Roman" panose="02020603050405020304" pitchFamily="18" charset="0"/>
                <a:cs typeface="Times New Roman" panose="02020603050405020304" pitchFamily="18" charset="0"/>
              </a:rPr>
              <a:t>derivation.</a:t>
            </a:r>
          </a:p>
          <a:p>
            <a:pPr marL="342900" lvl="2" indent="-342900">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start symbol of the </a:t>
            </a:r>
            <a:r>
              <a:rPr lang="en-US" sz="2000" dirty="0" smtClean="0">
                <a:latin typeface="Times New Roman" panose="02020603050405020304" pitchFamily="18" charset="0"/>
                <a:cs typeface="Times New Roman" panose="02020603050405020304" pitchFamily="18" charset="0"/>
              </a:rPr>
              <a:t>derivation </a:t>
            </a:r>
            <a:r>
              <a:rPr lang="en-US" sz="2000" dirty="0">
                <a:latin typeface="Times New Roman" panose="02020603050405020304" pitchFamily="18" charset="0"/>
                <a:cs typeface="Times New Roman" panose="02020603050405020304" pitchFamily="18" charset="0"/>
              </a:rPr>
              <a:t>becomes the root of the parse tree</a:t>
            </a:r>
            <a:r>
              <a:rPr lang="en-US" sz="2000" dirty="0" smtClean="0">
                <a:latin typeface="Times New Roman" panose="02020603050405020304" pitchFamily="18" charset="0"/>
                <a:cs typeface="Times New Roman" panose="02020603050405020304" pitchFamily="18" charset="0"/>
              </a:rPr>
              <a:t>.</a:t>
            </a:r>
          </a:p>
          <a:p>
            <a:pPr marL="342900" lvl="2" indent="-342900">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Construction of the parse tree for the above LMD is the following.</a:t>
            </a:r>
            <a:endParaRPr lang="en-GB" sz="2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9</a:t>
            </a:fld>
            <a:endParaRPr lang="en-GB" sz="1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28127928"/>
              </p:ext>
            </p:extLst>
          </p:nvPr>
        </p:nvGraphicFramePr>
        <p:xfrm>
          <a:off x="745513" y="1412776"/>
          <a:ext cx="3033233" cy="5213298"/>
        </p:xfrm>
        <a:graphic>
          <a:graphicData uri="http://schemas.openxmlformats.org/drawingml/2006/table">
            <a:tbl>
              <a:tblPr firstRow="1" firstCol="1" bandRow="1">
                <a:tableStyleId>{5940675A-B579-460E-94D1-54222C63F5DA}</a:tableStyleId>
              </a:tblPr>
              <a:tblGrid>
                <a:gridCol w="730143"/>
                <a:gridCol w="2303090"/>
              </a:tblGrid>
              <a:tr h="729872">
                <a:tc>
                  <a:txBody>
                    <a:bodyPr/>
                    <a:lstStyle/>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r>
                        <a:rPr lang="en-US" sz="1200" b="1" dirty="0" smtClean="0">
                          <a:effectLst/>
                          <a:latin typeface="Times New Roman" panose="02020603050405020304" pitchFamily="18" charset="0"/>
                          <a:cs typeface="Times New Roman" panose="02020603050405020304" pitchFamily="18" charset="0"/>
                        </a:rPr>
                        <a:t>Step </a:t>
                      </a:r>
                      <a:r>
                        <a:rPr lang="en-US" sz="1200" b="1" dirty="0">
                          <a:effectLst/>
                          <a:latin typeface="Times New Roman" panose="02020603050405020304" pitchFamily="18" charset="0"/>
                          <a:cs typeface="Times New Roman" panose="02020603050405020304" pitchFamily="18" charset="0"/>
                        </a:rPr>
                        <a:t>1:</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11" marR="39311" marT="0" marB="0"/>
                </a:tc>
                <a:tc>
                  <a:txBody>
                    <a:bodyPr/>
                    <a:lstStyle/>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E </a:t>
                      </a:r>
                      <a:r>
                        <a:rPr lang="en-US" sz="1200" b="1" dirty="0">
                          <a:effectLst/>
                          <a:latin typeface="Times New Roman" panose="02020603050405020304" pitchFamily="18" charset="0"/>
                          <a:cs typeface="Times New Roman" panose="02020603050405020304" pitchFamily="18" charset="0"/>
                          <a:sym typeface="Wingdings" panose="05000000000000000000" pitchFamily="2" charset="2"/>
                        </a:rPr>
                        <a:t></a:t>
                      </a:r>
                      <a:r>
                        <a:rPr lang="en-US" sz="1200" b="1" dirty="0">
                          <a:effectLst/>
                          <a:latin typeface="Times New Roman" panose="02020603050405020304" pitchFamily="18" charset="0"/>
                          <a:cs typeface="Times New Roman" panose="02020603050405020304" pitchFamily="18" charset="0"/>
                        </a:rPr>
                        <a:t> E * E</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11" marR="39311" marT="0" marB="0"/>
                </a:tc>
              </a:tr>
              <a:tr h="755247">
                <a:tc>
                  <a:txBody>
                    <a:bodyPr/>
                    <a:lstStyle/>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r>
                        <a:rPr lang="en-US" sz="1200" b="1" dirty="0" smtClean="0">
                          <a:effectLst/>
                          <a:latin typeface="Times New Roman" panose="02020603050405020304" pitchFamily="18" charset="0"/>
                          <a:cs typeface="Times New Roman" panose="02020603050405020304" pitchFamily="18" charset="0"/>
                        </a:rPr>
                        <a:t>Step </a:t>
                      </a:r>
                      <a:r>
                        <a:rPr lang="en-US" sz="1200" b="1" dirty="0">
                          <a:effectLst/>
                          <a:latin typeface="Times New Roman" panose="02020603050405020304" pitchFamily="18" charset="0"/>
                          <a:cs typeface="Times New Roman" panose="02020603050405020304" pitchFamily="18" charset="0"/>
                        </a:rPr>
                        <a:t>2: </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11" marR="39311" marT="0" marB="0"/>
                </a:tc>
                <a:tc>
                  <a:txBody>
                    <a:bodyPr/>
                    <a:lstStyle/>
                    <a:p>
                      <a:pPr marL="0" marR="0" algn="just">
                        <a:lnSpc>
                          <a:spcPct val="115000"/>
                        </a:lnSpc>
                        <a:spcBef>
                          <a:spcPts val="0"/>
                        </a:spcBef>
                        <a:spcAft>
                          <a:spcPts val="0"/>
                        </a:spcAft>
                      </a:pPr>
                      <a:endParaRPr lang="en-US" sz="12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r>
                        <a:rPr lang="en-US" sz="1200" b="1" dirty="0" smtClean="0">
                          <a:effectLst/>
                          <a:latin typeface="Times New Roman" panose="02020603050405020304" pitchFamily="18" charset="0"/>
                          <a:cs typeface="Times New Roman" panose="02020603050405020304" pitchFamily="18" charset="0"/>
                        </a:rPr>
                        <a:t>E </a:t>
                      </a:r>
                      <a:r>
                        <a:rPr lang="en-US" sz="1200" b="1" dirty="0">
                          <a:effectLst/>
                          <a:latin typeface="Times New Roman" panose="02020603050405020304" pitchFamily="18" charset="0"/>
                          <a:cs typeface="Times New Roman" panose="02020603050405020304" pitchFamily="18" charset="0"/>
                          <a:sym typeface="Wingdings" panose="05000000000000000000" pitchFamily="2" charset="2"/>
                        </a:rPr>
                        <a:t></a:t>
                      </a:r>
                      <a:r>
                        <a:rPr lang="en-US" sz="1200" b="1" dirty="0">
                          <a:effectLst/>
                          <a:latin typeface="Times New Roman" panose="02020603050405020304" pitchFamily="18" charset="0"/>
                          <a:cs typeface="Times New Roman" panose="02020603050405020304" pitchFamily="18" charset="0"/>
                        </a:rPr>
                        <a:t> E + E * E</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11" marR="39311" marT="0" marB="0"/>
                </a:tc>
              </a:tr>
              <a:tr h="1041136">
                <a:tc>
                  <a:txBody>
                    <a:bodyPr/>
                    <a:lstStyle/>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r>
                        <a:rPr lang="en-US" sz="1200" b="1" dirty="0" smtClean="0">
                          <a:effectLst/>
                          <a:latin typeface="Times New Roman" panose="02020603050405020304" pitchFamily="18" charset="0"/>
                          <a:cs typeface="Times New Roman" panose="02020603050405020304" pitchFamily="18" charset="0"/>
                        </a:rPr>
                        <a:t>Step </a:t>
                      </a:r>
                      <a:r>
                        <a:rPr lang="en-US" sz="1200" b="1" dirty="0">
                          <a:effectLst/>
                          <a:latin typeface="Times New Roman" panose="02020603050405020304" pitchFamily="18" charset="0"/>
                          <a:cs typeface="Times New Roman" panose="02020603050405020304" pitchFamily="18" charset="0"/>
                        </a:rPr>
                        <a:t>3: </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11" marR="39311" marT="0" marB="0"/>
                </a:tc>
                <a:tc>
                  <a:txBody>
                    <a:bodyPr/>
                    <a:lstStyle/>
                    <a:p>
                      <a:pPr marL="0" marR="0" algn="just">
                        <a:lnSpc>
                          <a:spcPct val="115000"/>
                        </a:lnSpc>
                        <a:spcBef>
                          <a:spcPts val="0"/>
                        </a:spcBef>
                        <a:spcAft>
                          <a:spcPts val="0"/>
                        </a:spcAft>
                      </a:pPr>
                      <a:endParaRPr lang="en-US" sz="12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E </a:t>
                      </a:r>
                      <a:r>
                        <a:rPr lang="en-US" sz="1200" b="1" dirty="0">
                          <a:effectLst/>
                          <a:latin typeface="Times New Roman" panose="02020603050405020304" pitchFamily="18" charset="0"/>
                          <a:cs typeface="Times New Roman" panose="02020603050405020304" pitchFamily="18" charset="0"/>
                          <a:sym typeface="Wingdings" panose="05000000000000000000" pitchFamily="2" charset="2"/>
                        </a:rPr>
                        <a:t></a:t>
                      </a:r>
                      <a:r>
                        <a:rPr lang="en-US" sz="1200" b="1" dirty="0">
                          <a:effectLst/>
                          <a:latin typeface="Times New Roman" panose="02020603050405020304" pitchFamily="18" charset="0"/>
                          <a:cs typeface="Times New Roman" panose="02020603050405020304" pitchFamily="18" charset="0"/>
                        </a:rPr>
                        <a:t> id + E * E</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11" marR="39311" marT="0" marB="0"/>
                </a:tc>
              </a:tr>
              <a:tr h="1153130">
                <a:tc>
                  <a:txBody>
                    <a:bodyPr/>
                    <a:lstStyle/>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Step 4:</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11" marR="39311" marT="0" marB="0"/>
                </a:tc>
                <a:tc>
                  <a:txBody>
                    <a:bodyPr/>
                    <a:lstStyle/>
                    <a:p>
                      <a:pPr marL="0" marR="0" algn="just">
                        <a:lnSpc>
                          <a:spcPct val="115000"/>
                        </a:lnSpc>
                        <a:spcBef>
                          <a:spcPts val="0"/>
                        </a:spcBef>
                        <a:spcAft>
                          <a:spcPts val="0"/>
                        </a:spcAft>
                      </a:pPr>
                      <a:endParaRPr lang="en-US" sz="12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r>
                        <a:rPr lang="en-US" sz="1200" b="1" dirty="0" smtClean="0">
                          <a:effectLst/>
                          <a:latin typeface="Times New Roman" panose="02020603050405020304" pitchFamily="18" charset="0"/>
                          <a:cs typeface="Times New Roman" panose="02020603050405020304" pitchFamily="18" charset="0"/>
                        </a:rPr>
                        <a:t>E </a:t>
                      </a:r>
                      <a:r>
                        <a:rPr lang="en-US" sz="1200" b="1" dirty="0">
                          <a:effectLst/>
                          <a:latin typeface="Times New Roman" panose="02020603050405020304" pitchFamily="18" charset="0"/>
                          <a:cs typeface="Times New Roman" panose="02020603050405020304" pitchFamily="18" charset="0"/>
                          <a:sym typeface="Wingdings" panose="05000000000000000000" pitchFamily="2" charset="2"/>
                        </a:rPr>
                        <a:t></a:t>
                      </a:r>
                      <a:r>
                        <a:rPr lang="en-US" sz="1200" b="1" dirty="0">
                          <a:effectLst/>
                          <a:latin typeface="Times New Roman" panose="02020603050405020304" pitchFamily="18" charset="0"/>
                          <a:cs typeface="Times New Roman" panose="02020603050405020304" pitchFamily="18" charset="0"/>
                        </a:rPr>
                        <a:t> id + id * E</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11" marR="39311" marT="0" marB="0"/>
                </a:tc>
              </a:tr>
              <a:tr h="1115800">
                <a:tc>
                  <a:txBody>
                    <a:bodyPr/>
                    <a:lstStyle/>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r>
                        <a:rPr lang="en-US" sz="1200" b="1" dirty="0" smtClean="0">
                          <a:effectLst/>
                          <a:latin typeface="Times New Roman" panose="02020603050405020304" pitchFamily="18" charset="0"/>
                          <a:cs typeface="Times New Roman" panose="02020603050405020304" pitchFamily="18" charset="0"/>
                        </a:rPr>
                        <a:t>Step </a:t>
                      </a:r>
                      <a:r>
                        <a:rPr lang="en-US" sz="1200" b="1" dirty="0">
                          <a:effectLst/>
                          <a:latin typeface="Times New Roman" panose="02020603050405020304" pitchFamily="18" charset="0"/>
                          <a:cs typeface="Times New Roman" panose="02020603050405020304" pitchFamily="18" charset="0"/>
                        </a:rPr>
                        <a:t>5:</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11" marR="39311" marT="0" marB="0"/>
                </a:tc>
                <a:tc>
                  <a:txBody>
                    <a:bodyPr/>
                    <a:lstStyle/>
                    <a:p>
                      <a:pPr marL="0" marR="0" algn="just">
                        <a:lnSpc>
                          <a:spcPct val="115000"/>
                        </a:lnSpc>
                        <a:spcBef>
                          <a:spcPts val="0"/>
                        </a:spcBef>
                        <a:spcAft>
                          <a:spcPts val="0"/>
                        </a:spcAft>
                      </a:pPr>
                      <a:endParaRPr lang="en-US" sz="12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E </a:t>
                      </a:r>
                      <a:r>
                        <a:rPr lang="en-US" sz="1200" b="1" dirty="0">
                          <a:effectLst/>
                          <a:latin typeface="Times New Roman" panose="02020603050405020304" pitchFamily="18" charset="0"/>
                          <a:cs typeface="Times New Roman" panose="02020603050405020304" pitchFamily="18" charset="0"/>
                          <a:sym typeface="Wingdings" panose="05000000000000000000" pitchFamily="2" charset="2"/>
                        </a:rPr>
                        <a:t></a:t>
                      </a:r>
                      <a:r>
                        <a:rPr lang="en-US" sz="1200" b="1" dirty="0">
                          <a:effectLst/>
                          <a:latin typeface="Times New Roman" panose="02020603050405020304" pitchFamily="18" charset="0"/>
                          <a:cs typeface="Times New Roman" panose="02020603050405020304" pitchFamily="18" charset="0"/>
                        </a:rPr>
                        <a:t> id + id * id</a:t>
                      </a:r>
                      <a:endParaRPr lang="en-US" sz="1100" b="1"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11" marR="39311" marT="0" marB="0"/>
                </a:tc>
              </a:tr>
            </a:tbl>
          </a:graphicData>
        </a:graphic>
      </p:graphicFrame>
      <p:pic>
        <p:nvPicPr>
          <p:cNvPr id="3077" name="Picture 1"/>
          <p:cNvPicPr>
            <a:picLocks noChangeAspect="1" noChangeArrowheads="1"/>
          </p:cNvPicPr>
          <p:nvPr/>
        </p:nvPicPr>
        <p:blipFill>
          <a:blip r:embed="rId2">
            <a:extLst>
              <a:ext uri="{28A0092B-C50C-407E-A947-70E740481C1C}">
                <a14:useLocalDpi xmlns:a14="http://schemas.microsoft.com/office/drawing/2010/main" val="0"/>
              </a:ext>
            </a:extLst>
          </a:blip>
          <a:srcRect l="51180" t="68692" r="38747" b="16011"/>
          <a:stretch>
            <a:fillRect/>
          </a:stretch>
        </p:blipFill>
        <p:spPr bwMode="auto">
          <a:xfrm>
            <a:off x="3779912" y="1442899"/>
            <a:ext cx="952500" cy="7619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l="51408" t="60399" r="35097" b="12820"/>
          <a:stretch>
            <a:fillRect/>
          </a:stretch>
        </p:blipFill>
        <p:spPr bwMode="auto">
          <a:xfrm>
            <a:off x="3795125" y="2238482"/>
            <a:ext cx="1314450" cy="10801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l="51407" t="41595" r="34456" b="22792"/>
          <a:stretch>
            <a:fillRect/>
          </a:stretch>
        </p:blipFill>
        <p:spPr bwMode="auto">
          <a:xfrm>
            <a:off x="3779912" y="3352221"/>
            <a:ext cx="1329663" cy="10071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l="51602" t="28775" r="35577" b="34758"/>
          <a:stretch>
            <a:fillRect/>
          </a:stretch>
        </p:blipFill>
        <p:spPr bwMode="auto">
          <a:xfrm>
            <a:off x="3779912" y="4359376"/>
            <a:ext cx="1329663" cy="11017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078" name="Picture 1"/>
          <p:cNvPicPr>
            <a:picLocks noChangeAspect="1" noChangeArrowheads="1"/>
          </p:cNvPicPr>
          <p:nvPr/>
        </p:nvPicPr>
        <p:blipFill>
          <a:blip r:embed="rId6">
            <a:extLst>
              <a:ext uri="{28A0092B-C50C-407E-A947-70E740481C1C}">
                <a14:useLocalDpi xmlns:a14="http://schemas.microsoft.com/office/drawing/2010/main" val="0"/>
              </a:ext>
            </a:extLst>
          </a:blip>
          <a:srcRect l="51282" t="39601" r="35417" b="24786"/>
          <a:stretch>
            <a:fillRect/>
          </a:stretch>
        </p:blipFill>
        <p:spPr bwMode="auto">
          <a:xfrm>
            <a:off x="3779911" y="5471100"/>
            <a:ext cx="1329663" cy="1226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2801</TotalTime>
  <Words>5465</Words>
  <Application>Microsoft Office PowerPoint</Application>
  <PresentationFormat>On-screen Show (4:3)</PresentationFormat>
  <Paragraphs>867</Paragraphs>
  <Slides>42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MS Mincho</vt:lpstr>
      <vt:lpstr>Arial</vt:lpstr>
      <vt:lpstr>Calibri</vt:lpstr>
      <vt:lpstr>Calibri Light</vt:lpstr>
      <vt:lpstr>Courier New</vt:lpstr>
      <vt:lpstr>Symbol</vt:lpstr>
      <vt:lpstr>Times</vt:lpstr>
      <vt:lpstr>Times New Roman</vt:lpstr>
      <vt:lpstr>Wingdings</vt:lpstr>
      <vt:lpstr>Wingdings 2</vt:lpstr>
      <vt:lpstr>Office Theme</vt:lpstr>
      <vt:lpstr>PowerPoint Presentation</vt:lpstr>
      <vt:lpstr>PowerPoint Presentation</vt:lpstr>
      <vt:lpstr>PowerPoint Presentation</vt:lpstr>
      <vt:lpstr>,,, Cont’d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Assignment-1 (10%)</vt:lpstr>
      <vt:lpstr>PowerPoint Presentation</vt:lpstr>
      <vt:lpstr>Introduction</vt:lpstr>
      <vt:lpstr>PowerPoint Presentation</vt:lpstr>
      <vt:lpstr>Recursive descent parsing </vt:lpstr>
      <vt:lpstr>PowerPoint Presentation</vt:lpstr>
      <vt:lpstr>Predictive Parsing</vt:lpstr>
      <vt:lpstr>PowerPoint Presentation</vt:lpstr>
      <vt:lpstr>First and Follow</vt:lpstr>
      <vt:lpstr>Computing First</vt:lpstr>
      <vt:lpstr>Example: First and Follow</vt:lpstr>
      <vt:lpstr>Construction of Predictive parsing table</vt:lpstr>
      <vt:lpstr>Example: Constructing predictive parsing table</vt:lpstr>
      <vt:lpstr>LL(1) Grammars</vt:lpstr>
      <vt:lpstr>Example: LL(1) Grammar</vt:lpstr>
      <vt:lpstr>PowerPoint Presentation</vt:lpstr>
      <vt:lpstr>Introduction</vt:lpstr>
      <vt:lpstr>Example: Bottom – up Parsing</vt:lpstr>
      <vt:lpstr>PowerPoint Presentation</vt:lpstr>
      <vt:lpstr>Reductions</vt:lpstr>
      <vt:lpstr>Shift-Reduce Parsing</vt:lpstr>
      <vt:lpstr>Example: Shift-Reduce Parsing</vt:lpstr>
      <vt:lpstr>Introduction to LR Parsing</vt:lpstr>
      <vt:lpstr>Model of LR Parsing</vt:lpstr>
      <vt:lpstr>Model of LR Parsing</vt:lpstr>
      <vt:lpstr>LR Parsing Algorithm</vt:lpstr>
      <vt:lpstr>LR Parsing Algorithm</vt:lpstr>
      <vt:lpstr>Example: LR Parsing Algorithm</vt:lpstr>
      <vt:lpstr>Example: LR Parsing Algorithm</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Tutorial</dc:title>
  <dc:creator>LameWa</dc:creator>
  <cp:lastModifiedBy>LameWa</cp:lastModifiedBy>
  <cp:revision>581</cp:revision>
  <dcterms:created xsi:type="dcterms:W3CDTF">2011-01-13T02:49:42Z</dcterms:created>
  <dcterms:modified xsi:type="dcterms:W3CDTF">2021-05-18T01:45:14Z</dcterms:modified>
</cp:coreProperties>
</file>