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486" r:id="rId2"/>
    <p:sldId id="493" r:id="rId3"/>
    <p:sldId id="485" r:id="rId4"/>
    <p:sldId id="491" r:id="rId5"/>
    <p:sldId id="487" r:id="rId6"/>
    <p:sldId id="488" r:id="rId7"/>
    <p:sldId id="489" r:id="rId8"/>
    <p:sldId id="490" r:id="rId9"/>
    <p:sldId id="481" r:id="rId10"/>
    <p:sldId id="458" r:id="rId11"/>
    <p:sldId id="293" r:id="rId12"/>
    <p:sldId id="312" r:id="rId13"/>
    <p:sldId id="483" r:id="rId14"/>
    <p:sldId id="463" r:id="rId15"/>
    <p:sldId id="464" r:id="rId16"/>
    <p:sldId id="465" r:id="rId17"/>
    <p:sldId id="466" r:id="rId18"/>
    <p:sldId id="468" r:id="rId19"/>
    <p:sldId id="324" r:id="rId20"/>
    <p:sldId id="325" r:id="rId21"/>
    <p:sldId id="484" r:id="rId22"/>
    <p:sldId id="435" r:id="rId23"/>
    <p:sldId id="4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04AC5-29EA-43F5-87C1-8D2228774BE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2C60D-B192-408D-B709-DC7910FE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8257CE-A3E0-40DA-83F0-1024D8F2BB2A}" type="slidenum">
              <a:rPr lang="en-US"/>
              <a:pPr>
                <a:spcBef>
                  <a:spcPct val="0"/>
                </a:spcBef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7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340763-8B24-46CD-B45B-85C91DAD7A42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743CF4-826D-4873-A5E2-DCE1A86F21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8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0BF0E5-A9A0-4918-BDA4-CADD2782E31B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205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3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1AB582-F724-46C4-A5B0-146BC7EF5CB6}" type="slidenum">
              <a:rPr lang="en-US"/>
              <a:pPr>
                <a:spcBef>
                  <a:spcPct val="0"/>
                </a:spcBef>
              </a:pPr>
              <a:t>20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>
                <a:latin typeface="Arial" panose="020B0604020202020204" pitchFamily="34" charset="0"/>
              </a:rPr>
              <a:t>Внешний интерфейс (</a:t>
            </a:r>
            <a:r>
              <a:rPr lang="en-US" dirty="0" smtClean="0">
                <a:latin typeface="Arial" panose="020B0604020202020204" pitchFamily="34" charset="0"/>
              </a:rPr>
              <a:t>front-end)</a:t>
            </a:r>
            <a:endParaRPr lang="ru-RU" smtClean="0">
              <a:latin typeface="Arial" panose="020B0604020202020204" pitchFamily="34" charset="0"/>
            </a:endParaRPr>
          </a:p>
          <a:p>
            <a:pPr eaLnBrk="1" hangingPunct="1"/>
            <a:r>
              <a:rPr lang="ru-RU" smtClean="0">
                <a:latin typeface="Arial" panose="020B0604020202020204" pitchFamily="34" charset="0"/>
              </a:rPr>
              <a:t>Внутренний интерфейс</a:t>
            </a:r>
            <a:r>
              <a:rPr lang="en-US" dirty="0" smtClean="0">
                <a:latin typeface="Arial" panose="020B0604020202020204" pitchFamily="34" charset="0"/>
              </a:rPr>
              <a:t> (back-end)</a:t>
            </a:r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3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B04D1-6B14-49D0-AE6C-BC96D00507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E47D-194F-4368-8CF0-C619EDF2F33B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E31E-53BF-443B-ABE6-DA06EC4BDB22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AC27-C687-419F-BB75-2FD4DE9F7B4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F94-C06B-48C0-8BE2-9845D3569F15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29A0-396A-4E5F-9D99-A6808D69D29F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0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BB7-EDF9-48D4-A383-87EC6BC0D92C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8126-04DA-4B89-AAF1-F062A5C2CBB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4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585-E7B7-421C-B39D-8E723EB73B9C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9919-616A-4527-87E9-7251C7B170D3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A778-E3D0-4FEC-AA9F-04B4E49D3E6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652C-4025-4C26-AA95-9346C7851DF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BCB1-5308-40F0-B734-E0029FB30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2221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" pitchFamily="18" charset="0"/>
                <a:cs typeface="Times" pitchFamily="18" charset="0"/>
              </a:rPr>
              <a:t>CHAPTER ONE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/>
            </a:r>
            <a:br>
              <a:rPr lang="en-US" dirty="0" smtClean="0">
                <a:latin typeface="Times" pitchFamily="18" charset="0"/>
                <a:cs typeface="Times" pitchFamily="18" charset="0"/>
              </a:rPr>
            </a:b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43733"/>
            <a:ext cx="9144000" cy="52817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" pitchFamily="18" charset="0"/>
                <a:cs typeface="Times" pitchFamily="18" charset="0"/>
              </a:rPr>
              <a:t>Programming languages are notations for describing computations to people and to machines. 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A </a:t>
            </a:r>
            <a:r>
              <a:rPr lang="en-US" dirty="0">
                <a:latin typeface="Times" pitchFamily="18" charset="0"/>
                <a:cs typeface="Times" pitchFamily="18" charset="0"/>
              </a:rPr>
              <a:t>program must be </a:t>
            </a:r>
            <a:r>
              <a:rPr lang="en-US" b="1" dirty="0">
                <a:latin typeface="Times" pitchFamily="18" charset="0"/>
                <a:cs typeface="Times" pitchFamily="18" charset="0"/>
              </a:rPr>
              <a:t>translated</a:t>
            </a:r>
            <a:r>
              <a:rPr lang="en-US" dirty="0">
                <a:latin typeface="Times" pitchFamily="18" charset="0"/>
                <a:cs typeface="Times" pitchFamily="18" charset="0"/>
              </a:rPr>
              <a:t> into a form in which it can be executed by a computer. 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One of the language processor that translate  a high level language in to low level languages are compiler 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</a:rPr>
              <a:t>Language processor/Translator  </a:t>
            </a:r>
            <a:r>
              <a:rPr lang="en-US" dirty="0">
                <a:latin typeface="Times New Roman" panose="02020603050405020304" pitchFamily="18" charset="0"/>
              </a:rPr>
              <a:t>is a program , which converts a program written in any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Source Language </a:t>
            </a:r>
            <a:r>
              <a:rPr lang="en-US" dirty="0">
                <a:latin typeface="Times New Roman" panose="02020603050405020304" pitchFamily="18" charset="0"/>
              </a:rPr>
              <a:t>in to any other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Destination language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A </a:t>
            </a:r>
            <a:r>
              <a:rPr lang="en-US" dirty="0">
                <a:latin typeface="Times" pitchFamily="18" charset="0"/>
                <a:cs typeface="Times" pitchFamily="18" charset="0"/>
              </a:rPr>
              <a:t>compiler translates (or compiles) a program written in a high-level programming language that is suitable for human programmers into the low-level machine language that is required by computers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</a:rPr>
              <a:t>During this </a:t>
            </a:r>
            <a:r>
              <a:rPr lang="en-US" dirty="0"/>
              <a:t>process, the compiler will also </a:t>
            </a:r>
            <a:r>
              <a:rPr lang="en-US" b="1" dirty="0"/>
              <a:t>attempt to </a:t>
            </a:r>
            <a:r>
              <a:rPr lang="en-US" b="1" dirty="0" smtClean="0"/>
              <a:t>detect </a:t>
            </a:r>
            <a:r>
              <a:rPr lang="en-US" dirty="0" smtClean="0"/>
              <a:t>and </a:t>
            </a:r>
            <a:r>
              <a:rPr lang="en-US" dirty="0"/>
              <a:t>report obvious programmer mistakes.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0"/>
            <a:ext cx="8860665" cy="6356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Assembler: </a:t>
            </a:r>
            <a:r>
              <a:rPr lang="en-US" dirty="0" smtClean="0">
                <a:latin typeface="Times New Roman" panose="02020603050405020304" pitchFamily="18" charset="0"/>
              </a:rPr>
              <a:t>It converts an assembly language(low-level) in to machine code (i.e. binary representation).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683-5A4C-47E9-9C43-8ABD9051900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9" y="866840"/>
            <a:ext cx="5264726" cy="2042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255" y="3043950"/>
            <a:ext cx="88530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Function of loader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</a:rPr>
              <a:t>process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Loading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consists of taking </a:t>
            </a:r>
            <a:r>
              <a:rPr lang="en-US" sz="2000" dirty="0" smtClean="0">
                <a:latin typeface="Times New Roman" panose="02020603050405020304" pitchFamily="18" charset="0"/>
              </a:rPr>
              <a:t>re-locatable </a:t>
            </a:r>
            <a:r>
              <a:rPr lang="en-US" sz="2000" dirty="0">
                <a:latin typeface="Times New Roman" panose="02020603050405020304" pitchFamily="18" charset="0"/>
              </a:rPr>
              <a:t>machine code, altering the </a:t>
            </a:r>
            <a:r>
              <a:rPr lang="en-US" sz="2000" dirty="0" smtClean="0">
                <a:latin typeface="Times New Roman" panose="02020603050405020304" pitchFamily="18" charset="0"/>
              </a:rPr>
              <a:t>re-locatable </a:t>
            </a:r>
            <a:r>
              <a:rPr lang="en-US" sz="2000" dirty="0">
                <a:latin typeface="Times New Roman" panose="02020603050405020304" pitchFamily="18" charset="0"/>
              </a:rPr>
              <a:t>addresses and placing the altered instructions and data in memory at the proper location.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linker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allows us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make a single program </a:t>
            </a:r>
            <a:r>
              <a:rPr lang="en-US" sz="2000" dirty="0">
                <a:latin typeface="Times New Roman" panose="02020603050405020304" pitchFamily="18" charset="0"/>
              </a:rPr>
              <a:t>from several files of </a:t>
            </a:r>
            <a:r>
              <a:rPr lang="en-US" sz="2000" dirty="0" smtClean="0">
                <a:latin typeface="Times New Roman" panose="02020603050405020304" pitchFamily="18" charset="0"/>
              </a:rPr>
              <a:t>re-locatable </a:t>
            </a:r>
            <a:r>
              <a:rPr lang="en-US" sz="2000" dirty="0">
                <a:latin typeface="Times New Roman" panose="02020603050405020304" pitchFamily="18" charset="0"/>
              </a:rPr>
              <a:t>machine code.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5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2276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Introduction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502277"/>
            <a:ext cx="8860665" cy="585407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Analysis of the source program: </a:t>
            </a:r>
            <a:endParaRPr lang="en-US" sz="3200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Analysis consists of  3 phases: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Linear analysis </a:t>
            </a:r>
            <a:r>
              <a:rPr lang="en-US" dirty="0" smtClean="0">
                <a:latin typeface="Times New Roman" panose="02020603050405020304" pitchFamily="18" charset="0"/>
              </a:rPr>
              <a:t>in which the stream of characters making up the source program is read from left-to-right and grouped in to tokens that are sequences of characters having a collective meaning.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Hierarchical Analysis </a:t>
            </a:r>
            <a:r>
              <a:rPr lang="en-US" dirty="0" smtClean="0">
                <a:latin typeface="Times New Roman" panose="02020603050405020304" pitchFamily="18" charset="0"/>
              </a:rPr>
              <a:t>in which characters or tokens are grouped hierarchically in to nested collections with collective meaning.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Semantic Analysis </a:t>
            </a:r>
            <a:r>
              <a:rPr lang="en-US" dirty="0" smtClean="0">
                <a:latin typeface="Times New Roman" panose="02020603050405020304" pitchFamily="18" charset="0"/>
              </a:rPr>
              <a:t>in which certain checks are performed to ensure that the components of a program fit together meaningfully.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683-5A4C-47E9-9C43-8ABD9051900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52" y="35485"/>
            <a:ext cx="9053848" cy="681513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66FF"/>
                </a:solidFill>
              </a:rPr>
              <a:t>Phases</a:t>
            </a:r>
            <a:r>
              <a:rPr lang="en-US" b="1" dirty="0" smtClean="0"/>
              <a:t> of a Compiler</a:t>
            </a:r>
            <a:endParaRPr lang="en-US" dirty="0" smtClean="0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752600" y="990600"/>
            <a:ext cx="6172200" cy="5554663"/>
            <a:chOff x="144" y="816"/>
            <a:chExt cx="3984" cy="4367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1633" y="816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400" b="1" dirty="0">
                  <a:latin typeface="Times New Roman" panose="02020603050405020304" pitchFamily="18" charset="0"/>
                </a:rPr>
                <a:t>Source Program</a:t>
              </a:r>
            </a:p>
          </p:txBody>
        </p:sp>
        <p:grpSp>
          <p:nvGrpSpPr>
            <p:cNvPr id="17414" name="Group 5"/>
            <p:cNvGrpSpPr>
              <a:grpSpLocks/>
            </p:cNvGrpSpPr>
            <p:nvPr/>
          </p:nvGrpSpPr>
          <p:grpSpPr bwMode="auto">
            <a:xfrm>
              <a:off x="1487" y="1248"/>
              <a:ext cx="1345" cy="432"/>
              <a:chOff x="1487" y="1248"/>
              <a:chExt cx="1345" cy="432"/>
            </a:xfrm>
          </p:grpSpPr>
          <p:sp>
            <p:nvSpPr>
              <p:cNvPr id="17461" name="Rectangle 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62" name="Text Box 7"/>
              <p:cNvSpPr txBox="1">
                <a:spLocks noChangeArrowheads="1"/>
              </p:cNvSpPr>
              <p:nvPr/>
            </p:nvSpPr>
            <p:spPr bwMode="auto">
              <a:xfrm>
                <a:off x="1681" y="1344"/>
                <a:ext cx="100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Lexical Analyzer</a:t>
                </a:r>
              </a:p>
            </p:txBody>
          </p:sp>
          <p:sp>
            <p:nvSpPr>
              <p:cNvPr id="17463" name="Text Box 8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7415" name="Group 9"/>
            <p:cNvGrpSpPr>
              <a:grpSpLocks/>
            </p:cNvGrpSpPr>
            <p:nvPr/>
          </p:nvGrpSpPr>
          <p:grpSpPr bwMode="auto">
            <a:xfrm>
              <a:off x="1487" y="1824"/>
              <a:ext cx="1345" cy="432"/>
              <a:chOff x="1487" y="1248"/>
              <a:chExt cx="1345" cy="432"/>
            </a:xfrm>
          </p:grpSpPr>
          <p:sp>
            <p:nvSpPr>
              <p:cNvPr id="17458" name="Rectangle 10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59" name="Text Box 11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Syntax Analyzer</a:t>
                </a:r>
              </a:p>
            </p:txBody>
          </p:sp>
          <p:sp>
            <p:nvSpPr>
              <p:cNvPr id="17460" name="Text Box 12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7416" name="Group 13"/>
            <p:cNvGrpSpPr>
              <a:grpSpLocks/>
            </p:cNvGrpSpPr>
            <p:nvPr/>
          </p:nvGrpSpPr>
          <p:grpSpPr bwMode="auto">
            <a:xfrm>
              <a:off x="1487" y="2400"/>
              <a:ext cx="1585" cy="432"/>
              <a:chOff x="1487" y="2400"/>
              <a:chExt cx="1585" cy="432"/>
            </a:xfrm>
          </p:grpSpPr>
          <p:sp>
            <p:nvSpPr>
              <p:cNvPr id="17455" name="Rectangle 14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56" name="Text Box 15"/>
              <p:cNvSpPr txBox="1">
                <a:spLocks noChangeArrowheads="1"/>
              </p:cNvSpPr>
              <p:nvPr/>
            </p:nvSpPr>
            <p:spPr bwMode="auto">
              <a:xfrm>
                <a:off x="1681" y="2496"/>
                <a:ext cx="139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Semantic Analyzer</a:t>
                </a:r>
              </a:p>
            </p:txBody>
          </p:sp>
          <p:sp>
            <p:nvSpPr>
              <p:cNvPr id="17457" name="Text Box 16"/>
              <p:cNvSpPr txBox="1">
                <a:spLocks noChangeArrowheads="1"/>
              </p:cNvSpPr>
              <p:nvPr/>
            </p:nvSpPr>
            <p:spPr bwMode="auto">
              <a:xfrm>
                <a:off x="1487" y="2400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7417" name="Group 17"/>
            <p:cNvGrpSpPr>
              <a:grpSpLocks/>
            </p:cNvGrpSpPr>
            <p:nvPr/>
          </p:nvGrpSpPr>
          <p:grpSpPr bwMode="auto">
            <a:xfrm>
              <a:off x="1487" y="3024"/>
              <a:ext cx="1345" cy="454"/>
              <a:chOff x="1487" y="3024"/>
              <a:chExt cx="1345" cy="454"/>
            </a:xfrm>
          </p:grpSpPr>
          <p:sp>
            <p:nvSpPr>
              <p:cNvPr id="17452" name="Rectangle 18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53" name="Text Box 19"/>
              <p:cNvSpPr txBox="1">
                <a:spLocks noChangeArrowheads="1"/>
              </p:cNvSpPr>
              <p:nvPr/>
            </p:nvSpPr>
            <p:spPr bwMode="auto">
              <a:xfrm>
                <a:off x="1681" y="3071"/>
                <a:ext cx="1007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Intermediate Code Generator</a:t>
                </a:r>
              </a:p>
            </p:txBody>
          </p:sp>
          <p:sp>
            <p:nvSpPr>
              <p:cNvPr id="17454" name="Text Box 20"/>
              <p:cNvSpPr txBox="1">
                <a:spLocks noChangeArrowheads="1"/>
              </p:cNvSpPr>
              <p:nvPr/>
            </p:nvSpPr>
            <p:spPr bwMode="auto">
              <a:xfrm>
                <a:off x="1487" y="3024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7418" name="Group 21"/>
            <p:cNvGrpSpPr>
              <a:grpSpLocks/>
            </p:cNvGrpSpPr>
            <p:nvPr/>
          </p:nvGrpSpPr>
          <p:grpSpPr bwMode="auto">
            <a:xfrm>
              <a:off x="1487" y="3695"/>
              <a:ext cx="1345" cy="433"/>
              <a:chOff x="1487" y="1247"/>
              <a:chExt cx="1345" cy="433"/>
            </a:xfrm>
          </p:grpSpPr>
          <p:sp>
            <p:nvSpPr>
              <p:cNvPr id="17449" name="Rectangle 22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50" name="Text Box 23"/>
              <p:cNvSpPr txBox="1">
                <a:spLocks noChangeArrowheads="1"/>
              </p:cNvSpPr>
              <p:nvPr/>
            </p:nvSpPr>
            <p:spPr bwMode="auto">
              <a:xfrm>
                <a:off x="1681" y="1343"/>
                <a:ext cx="100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Code Optimizer</a:t>
                </a:r>
              </a:p>
            </p:txBody>
          </p:sp>
          <p:sp>
            <p:nvSpPr>
              <p:cNvPr id="17451" name="Text Box 24"/>
              <p:cNvSpPr txBox="1">
                <a:spLocks noChangeArrowheads="1"/>
              </p:cNvSpPr>
              <p:nvPr/>
            </p:nvSpPr>
            <p:spPr bwMode="auto">
              <a:xfrm>
                <a:off x="1487" y="1247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7419" name="Group 25"/>
            <p:cNvGrpSpPr>
              <a:grpSpLocks/>
            </p:cNvGrpSpPr>
            <p:nvPr/>
          </p:nvGrpSpPr>
          <p:grpSpPr bwMode="auto">
            <a:xfrm>
              <a:off x="1487" y="4320"/>
              <a:ext cx="1345" cy="432"/>
              <a:chOff x="1487" y="1248"/>
              <a:chExt cx="1345" cy="432"/>
            </a:xfrm>
          </p:grpSpPr>
          <p:sp>
            <p:nvSpPr>
              <p:cNvPr id="17446" name="Rectangle 2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47" name="Text Box 27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Code Generator</a:t>
                </a:r>
              </a:p>
            </p:txBody>
          </p:sp>
          <p:sp>
            <p:nvSpPr>
              <p:cNvPr id="17448" name="Text Box 28"/>
              <p:cNvSpPr txBox="1">
                <a:spLocks noChangeArrowheads="1"/>
              </p:cNvSpPr>
              <p:nvPr/>
            </p:nvSpPr>
            <p:spPr bwMode="auto">
              <a:xfrm>
                <a:off x="1487" y="1251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17420" name="Text Box 29"/>
            <p:cNvSpPr txBox="1">
              <a:spLocks noChangeArrowheads="1"/>
            </p:cNvSpPr>
            <p:nvPr/>
          </p:nvSpPr>
          <p:spPr bwMode="auto">
            <a:xfrm>
              <a:off x="1633" y="4943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400" b="1" dirty="0">
                  <a:latin typeface="Times New Roman" panose="02020603050405020304" pitchFamily="18" charset="0"/>
                </a:rPr>
                <a:t>Target Program</a:t>
              </a:r>
            </a:p>
          </p:txBody>
        </p:sp>
        <p:sp>
          <p:nvSpPr>
            <p:cNvPr id="17421" name="Line 30"/>
            <p:cNvSpPr>
              <a:spLocks noChangeShapeType="1"/>
            </p:cNvSpPr>
            <p:nvPr/>
          </p:nvSpPr>
          <p:spPr bwMode="auto">
            <a:xfrm>
              <a:off x="2112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2" name="Line 31"/>
            <p:cNvSpPr>
              <a:spLocks noChangeShapeType="1"/>
            </p:cNvSpPr>
            <p:nvPr/>
          </p:nvSpPr>
          <p:spPr bwMode="auto">
            <a:xfrm>
              <a:off x="2112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3" name="Line 32"/>
            <p:cNvSpPr>
              <a:spLocks noChangeShapeType="1"/>
            </p:cNvSpPr>
            <p:nvPr/>
          </p:nvSpPr>
          <p:spPr bwMode="auto">
            <a:xfrm>
              <a:off x="2112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4" name="Line 33"/>
            <p:cNvSpPr>
              <a:spLocks noChangeShapeType="1"/>
            </p:cNvSpPr>
            <p:nvPr/>
          </p:nvSpPr>
          <p:spPr bwMode="auto">
            <a:xfrm>
              <a:off x="211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5" name="Line 34"/>
            <p:cNvSpPr>
              <a:spLocks noChangeShapeType="1"/>
            </p:cNvSpPr>
            <p:nvPr/>
          </p:nvSpPr>
          <p:spPr bwMode="auto">
            <a:xfrm>
              <a:off x="21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6" name="Line 35"/>
            <p:cNvSpPr>
              <a:spLocks noChangeShapeType="1"/>
            </p:cNvSpPr>
            <p:nvPr/>
          </p:nvSpPr>
          <p:spPr bwMode="auto">
            <a:xfrm>
              <a:off x="2112" y="41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7" name="Line 36"/>
            <p:cNvSpPr>
              <a:spLocks noChangeShapeType="1"/>
            </p:cNvSpPr>
            <p:nvPr/>
          </p:nvSpPr>
          <p:spPr bwMode="auto">
            <a:xfrm>
              <a:off x="2112" y="47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7428" name="Group 37"/>
            <p:cNvGrpSpPr>
              <a:grpSpLocks/>
            </p:cNvGrpSpPr>
            <p:nvPr/>
          </p:nvGrpSpPr>
          <p:grpSpPr bwMode="auto">
            <a:xfrm>
              <a:off x="144" y="2640"/>
              <a:ext cx="1104" cy="576"/>
              <a:chOff x="144" y="2640"/>
              <a:chExt cx="1104" cy="576"/>
            </a:xfrm>
          </p:grpSpPr>
          <p:sp>
            <p:nvSpPr>
              <p:cNvPr id="17444" name="Rectangle 38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45" name="Text Box 39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Symbol-table Manager</a:t>
                </a:r>
              </a:p>
            </p:txBody>
          </p:sp>
        </p:grpSp>
        <p:grpSp>
          <p:nvGrpSpPr>
            <p:cNvPr id="17429" name="Group 40"/>
            <p:cNvGrpSpPr>
              <a:grpSpLocks/>
            </p:cNvGrpSpPr>
            <p:nvPr/>
          </p:nvGrpSpPr>
          <p:grpSpPr bwMode="auto">
            <a:xfrm>
              <a:off x="3024" y="2640"/>
              <a:ext cx="1104" cy="576"/>
              <a:chOff x="144" y="2640"/>
              <a:chExt cx="1104" cy="576"/>
            </a:xfrm>
          </p:grpSpPr>
          <p:sp>
            <p:nvSpPr>
              <p:cNvPr id="17442" name="Rectangle 41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7443" name="Text Box 42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 dirty="0">
                    <a:latin typeface="Times New Roman" panose="02020603050405020304" pitchFamily="18" charset="0"/>
                  </a:rPr>
                  <a:t>Error Handler</a:t>
                </a:r>
              </a:p>
            </p:txBody>
          </p:sp>
        </p:grpSp>
        <p:sp>
          <p:nvSpPr>
            <p:cNvPr id="17430" name="Line 43"/>
            <p:cNvSpPr>
              <a:spLocks noChangeShapeType="1"/>
            </p:cNvSpPr>
            <p:nvPr/>
          </p:nvSpPr>
          <p:spPr bwMode="auto">
            <a:xfrm flipH="1">
              <a:off x="384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1" name="Line 44"/>
            <p:cNvSpPr>
              <a:spLocks noChangeShapeType="1"/>
            </p:cNvSpPr>
            <p:nvPr/>
          </p:nvSpPr>
          <p:spPr bwMode="auto">
            <a:xfrm flipH="1">
              <a:off x="720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2" name="Line 45"/>
            <p:cNvSpPr>
              <a:spLocks noChangeShapeType="1"/>
            </p:cNvSpPr>
            <p:nvPr/>
          </p:nvSpPr>
          <p:spPr bwMode="auto">
            <a:xfrm flipH="1">
              <a:off x="1056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3" name="Line 46"/>
            <p:cNvSpPr>
              <a:spLocks noChangeShapeType="1"/>
            </p:cNvSpPr>
            <p:nvPr/>
          </p:nvSpPr>
          <p:spPr bwMode="auto">
            <a:xfrm flipH="1" flipV="1">
              <a:off x="2832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4" name="Line 47"/>
            <p:cNvSpPr>
              <a:spLocks noChangeShapeType="1"/>
            </p:cNvSpPr>
            <p:nvPr/>
          </p:nvSpPr>
          <p:spPr bwMode="auto">
            <a:xfrm flipH="1" flipV="1">
              <a:off x="2832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5" name="Line 48"/>
            <p:cNvSpPr>
              <a:spLocks noChangeShapeType="1"/>
            </p:cNvSpPr>
            <p:nvPr/>
          </p:nvSpPr>
          <p:spPr bwMode="auto">
            <a:xfrm flipH="1" flipV="1">
              <a:off x="2832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6" name="Line 49"/>
            <p:cNvSpPr>
              <a:spLocks noChangeShapeType="1"/>
            </p:cNvSpPr>
            <p:nvPr/>
          </p:nvSpPr>
          <p:spPr bwMode="auto">
            <a:xfrm flipV="1">
              <a:off x="2832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7" name="Line 50"/>
            <p:cNvSpPr>
              <a:spLocks noChangeShapeType="1"/>
            </p:cNvSpPr>
            <p:nvPr/>
          </p:nvSpPr>
          <p:spPr bwMode="auto">
            <a:xfrm>
              <a:off x="384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8" name="Line 51"/>
            <p:cNvSpPr>
              <a:spLocks noChangeShapeType="1"/>
            </p:cNvSpPr>
            <p:nvPr/>
          </p:nvSpPr>
          <p:spPr bwMode="auto">
            <a:xfrm flipV="1">
              <a:off x="2832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39" name="Line 52"/>
            <p:cNvSpPr>
              <a:spLocks noChangeShapeType="1"/>
            </p:cNvSpPr>
            <p:nvPr/>
          </p:nvSpPr>
          <p:spPr bwMode="auto">
            <a:xfrm>
              <a:off x="720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40" name="Line 53"/>
            <p:cNvSpPr>
              <a:spLocks noChangeShapeType="1"/>
            </p:cNvSpPr>
            <p:nvPr/>
          </p:nvSpPr>
          <p:spPr bwMode="auto">
            <a:xfrm flipV="1">
              <a:off x="2832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41" name="Line 54"/>
            <p:cNvSpPr>
              <a:spLocks noChangeShapeType="1"/>
            </p:cNvSpPr>
            <p:nvPr/>
          </p:nvSpPr>
          <p:spPr bwMode="auto">
            <a:xfrm>
              <a:off x="1056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412" name="Text Box 55"/>
          <p:cNvSpPr txBox="1">
            <a:spLocks noChangeArrowheads="1"/>
          </p:cNvSpPr>
          <p:nvPr/>
        </p:nvSpPr>
        <p:spPr bwMode="auto">
          <a:xfrm>
            <a:off x="381000" y="13716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6A4D-8EA6-4759-94BB-587061DAF7F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12</a:t>
            </a:fld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" y="-6590"/>
            <a:ext cx="2575687" cy="25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227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</a:rPr>
              <a:t>Phases</a:t>
            </a:r>
            <a:r>
              <a:rPr lang="en-US" b="1" dirty="0"/>
              <a:t> of a Compiler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68" y="3967"/>
            <a:ext cx="3952543" cy="65349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683-5A4C-47E9-9C43-8ABD9051900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2276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dirty="0">
                <a:solidFill>
                  <a:srgbClr val="0066FF"/>
                </a:solidFill>
              </a:rPr>
              <a:t>Phases</a:t>
            </a:r>
            <a:r>
              <a:rPr lang="en-US" sz="3200" b="1" dirty="0"/>
              <a:t> of a Compiler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502277"/>
            <a:ext cx="8860665" cy="585407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Analysis of the source program: </a:t>
            </a:r>
            <a:endParaRPr lang="en-US" sz="32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Analysis Phase </a:t>
            </a:r>
            <a:r>
              <a:rPr lang="en-US" sz="3200" dirty="0" smtClean="0">
                <a:latin typeface="Times New Roman" panose="02020603050405020304" pitchFamily="18" charset="0"/>
              </a:rPr>
              <a:t>consists of  3 phases: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Linear analysis or Lexical analysis or Scanning.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Hierarchical analysis or Syntax analysis or parsing.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Semantic analysis.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Synthesis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Phase </a:t>
            </a:r>
            <a:r>
              <a:rPr lang="en-US" sz="3200" dirty="0">
                <a:latin typeface="Times New Roman" panose="02020603050405020304" pitchFamily="18" charset="0"/>
              </a:rPr>
              <a:t>consists of  3 phases: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Intermediate code Generation.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Code Optimization.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</a:rPr>
              <a:t>Code Generation.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683-5A4C-47E9-9C43-8ABD9051900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2EC5BA-C3FB-48AB-88B9-E32CFAB4C9B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8108" y="62363"/>
            <a:ext cx="5281684" cy="609600"/>
          </a:xfrm>
          <a:ln/>
        </p:spPr>
        <p:txBody>
          <a:bodyPr>
            <a:norm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Analysis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182" y="671963"/>
            <a:ext cx="8898340" cy="5684388"/>
          </a:xfrm>
          <a:ln/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first phase of a compiler is called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lexical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scanning.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lexical analyzer reads the stream of characters making up the source program and groups them into meaningful sequences called lexemes. 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reads a Stream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characters is grouped into tokens.</a:t>
            </a:r>
          </a:p>
          <a:p>
            <a:pPr>
              <a:lnSpc>
                <a:spcPct val="16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tokens are identifiers, reserved words, integers, doubles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floats, delimiters, operators and special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900" b="1" dirty="0">
                <a:solidFill>
                  <a:srgbClr val="FF0066"/>
                </a:solidFill>
              </a:rPr>
              <a:t>int a;</a:t>
            </a:r>
            <a:br>
              <a:rPr lang="en-US" sz="2900" b="1" dirty="0">
                <a:solidFill>
                  <a:srgbClr val="FF0066"/>
                </a:solidFill>
              </a:rPr>
            </a:br>
            <a:r>
              <a:rPr lang="en-US" sz="2900" b="1" dirty="0">
                <a:solidFill>
                  <a:srgbClr val="FF0066"/>
                </a:solidFill>
              </a:rPr>
              <a:t>	a = a + 2</a:t>
            </a:r>
            <a:r>
              <a:rPr lang="en-US" sz="2900" b="1" dirty="0" smtClean="0">
                <a:solidFill>
                  <a:srgbClr val="FF0066"/>
                </a:solidFill>
              </a:rPr>
              <a:t>;</a:t>
            </a:r>
            <a:r>
              <a:rPr lang="en-US" sz="2900" b="1" dirty="0"/>
              <a:t/>
            </a:r>
            <a:br>
              <a:rPr lang="en-US" sz="2900" b="1" dirty="0"/>
            </a:br>
            <a:r>
              <a:rPr lang="en-US" sz="2900" b="1" dirty="0"/>
              <a:t>	int 	reserved word</a:t>
            </a:r>
            <a:br>
              <a:rPr lang="en-US" sz="2900" b="1" dirty="0"/>
            </a:br>
            <a:r>
              <a:rPr lang="en-US" sz="2900" b="1" dirty="0"/>
              <a:t>	a	identifier</a:t>
            </a:r>
            <a:br>
              <a:rPr lang="en-US" sz="2900" b="1" dirty="0"/>
            </a:br>
            <a:r>
              <a:rPr lang="en-US" sz="2900" b="1" dirty="0"/>
              <a:t>	</a:t>
            </a:r>
            <a:r>
              <a:rPr lang="en-US" sz="2900" b="1" dirty="0" smtClean="0"/>
              <a:t>; </a:t>
            </a:r>
            <a:r>
              <a:rPr lang="en-US" sz="2900" b="1" dirty="0"/>
              <a:t>	special symbol</a:t>
            </a:r>
            <a:br>
              <a:rPr lang="en-US" sz="2900" b="1" dirty="0"/>
            </a:br>
            <a:r>
              <a:rPr lang="en-US" sz="2900" b="1" dirty="0"/>
              <a:t>	a	identifier</a:t>
            </a:r>
            <a:br>
              <a:rPr lang="en-US" sz="2900" b="1" dirty="0"/>
            </a:br>
            <a:r>
              <a:rPr lang="en-US" sz="2900" b="1" dirty="0"/>
              <a:t>	=	operator</a:t>
            </a:r>
            <a:br>
              <a:rPr lang="en-US" sz="2900" b="1" dirty="0"/>
            </a:br>
            <a:r>
              <a:rPr lang="en-US" sz="2900" b="1" dirty="0"/>
              <a:t>	a	identifier</a:t>
            </a:r>
            <a:br>
              <a:rPr lang="en-US" sz="2900" b="1" dirty="0"/>
            </a:br>
            <a:r>
              <a:rPr lang="en-US" sz="2900" b="1" dirty="0"/>
              <a:t>	+	operator</a:t>
            </a:r>
            <a:br>
              <a:rPr lang="en-US" sz="2900" b="1" dirty="0"/>
            </a:br>
            <a:r>
              <a:rPr lang="en-US" sz="2900" b="1" dirty="0"/>
              <a:t>	2	integer constant</a:t>
            </a:r>
            <a:br>
              <a:rPr lang="en-US" sz="2900" b="1" dirty="0"/>
            </a:br>
            <a:r>
              <a:rPr lang="en-US" sz="2900" b="1" dirty="0"/>
              <a:t>	;	</a:t>
            </a:r>
            <a:r>
              <a:rPr lang="en-US" sz="2900" b="1" dirty="0" smtClean="0"/>
              <a:t>       special </a:t>
            </a:r>
            <a:r>
              <a:rPr lang="en-US" sz="2900" b="1" dirty="0"/>
              <a:t>symbol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90182" y="2669029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C20-54F8-4AE7-836C-C4E9AD6D03E8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34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901BAD-8A42-47BF-9C96-6C5C93B95312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Analysis or Parsing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51" y="567164"/>
            <a:ext cx="8915400" cy="5587976"/>
          </a:xfrm>
          <a:ln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second phase of a compiler is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syntax analysis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parsing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parser uses the tokens produced by the lexical analyzer to create a tree-like intermediate representation – called syntax tree – that depicts the grammatical structure of the token stream.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syntax tree, each interior node represents an operation and the children of the node represent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influences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operation.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33375" indent="-333375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 smtClean="0"/>
              <a:t>Example of grammar rules: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48A9-42A8-4249-A6A0-262E780C49F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690" y="5514110"/>
            <a:ext cx="9019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tree shows the order in which the operations in the assignment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* 60 are to be performed.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0" y="3075708"/>
            <a:ext cx="3768436" cy="24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36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96B25DC-CD51-428E-A84C-41F89ECBB48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28194" cy="609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Analysis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37" y="485321"/>
            <a:ext cx="9119263" cy="5818496"/>
          </a:xfrm>
          <a:ln/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/>
              <a:t>The semantic analyzer uses the syntax tree and the information in the symbol table to check the source program for semantic consistency with the language definition.</a:t>
            </a:r>
            <a:endParaRPr lang="en-US" sz="20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Checks </a:t>
            </a:r>
            <a:r>
              <a:rPr lang="en-US" sz="2000" dirty="0"/>
              <a:t>source program for semantic errors (e.g. </a:t>
            </a:r>
            <a:r>
              <a:rPr lang="en-US" sz="2000" dirty="0">
                <a:solidFill>
                  <a:srgbClr val="FF0066"/>
                </a:solidFill>
              </a:rPr>
              <a:t>type checking</a:t>
            </a:r>
            <a:r>
              <a:rPr lang="en-US" sz="2000" dirty="0"/>
              <a:t>).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Uses hierarchical structure </a:t>
            </a:r>
            <a:r>
              <a:rPr lang="en-US" sz="2000" dirty="0">
                <a:solidFill>
                  <a:srgbClr val="FF0066"/>
                </a:solidFill>
              </a:rPr>
              <a:t>determined</a:t>
            </a:r>
            <a:r>
              <a:rPr lang="en-US" sz="2000" dirty="0"/>
              <a:t> by syntactic analysis to </a:t>
            </a:r>
            <a:r>
              <a:rPr lang="en-US" sz="2000" dirty="0">
                <a:solidFill>
                  <a:srgbClr val="FF0066"/>
                </a:solidFill>
              </a:rPr>
              <a:t>determine operators and operands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ü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 smtClean="0"/>
              <a:t>Parse </a:t>
            </a:r>
            <a:r>
              <a:rPr lang="en-US" sz="2000" dirty="0"/>
              <a:t>tree is checked for things that violates the semantic rules of the language</a:t>
            </a:r>
          </a:p>
          <a:p>
            <a:pPr lvl="1">
              <a:buFont typeface="Wingdings" pitchFamily="2" charset="2"/>
              <a:buChar char="ü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/>
              <a:t>Semantic rules may be written with an attribute grammar</a:t>
            </a:r>
          </a:p>
          <a:p>
            <a:pPr marL="333375" indent="-333375">
              <a:buFont typeface="Times New Roman" panose="02020603050405020304" pitchFamily="18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/>
              <a:t>Examples:</a:t>
            </a: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/>
              <a:t>Using undeclared variables</a:t>
            </a: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 smtClean="0"/>
              <a:t>Array </a:t>
            </a:r>
            <a:r>
              <a:rPr lang="en-US" sz="2000" dirty="0"/>
              <a:t>variables used without array syntax</a:t>
            </a: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/>
              <a:t>Type checking of operator arguments</a:t>
            </a: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dirty="0"/>
              <a:t>Left hand side of an assignment must be a </a:t>
            </a:r>
            <a:r>
              <a:rPr lang="en-US" sz="2000" dirty="0" smtClean="0"/>
              <a:t>variable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A797-ABBE-4132-8307-B6330A8EB868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2" y="2978727"/>
            <a:ext cx="3075708" cy="332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4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38545"/>
            <a:ext cx="8860665" cy="6217806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7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Intermediate Code </a:t>
            </a:r>
            <a:r>
              <a:rPr lang="en-US" sz="37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Generation:</a:t>
            </a:r>
            <a:r>
              <a:rPr lang="en-US" sz="3700" dirty="0" err="1" smtClean="0">
                <a:latin typeface="Times New Roman" panose="02020603050405020304" pitchFamily="18" charset="0"/>
              </a:rPr>
              <a:t>After</a:t>
            </a:r>
            <a:r>
              <a:rPr lang="en-US" sz="3700" b="1" dirty="0" smtClean="0">
                <a:latin typeface="Times New Roman" panose="02020603050405020304" pitchFamily="18" charset="0"/>
              </a:rPr>
              <a:t> </a:t>
            </a:r>
            <a:r>
              <a:rPr lang="en-US" sz="3700" dirty="0" smtClean="0">
                <a:latin typeface="Times New Roman" panose="02020603050405020304" pitchFamily="18" charset="0"/>
              </a:rPr>
              <a:t>syntax and semantic analysis some compilers generate an intermediate representation of the source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700" dirty="0" smtClean="0">
                <a:latin typeface="Times New Roman" panose="02020603050405020304" pitchFamily="18" charset="0"/>
              </a:rPr>
              <a:t>This representation should be </a:t>
            </a:r>
            <a:r>
              <a:rPr lang="en-US" sz="37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easy to produce and easy to translate in to the target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700" dirty="0" smtClean="0">
                <a:latin typeface="Times New Roman" panose="02020603050405020304" pitchFamily="18" charset="0"/>
              </a:rPr>
              <a:t>Thus the intermediate code generation phase transforms the parse tree in to an intermediate language representation of the source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7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Code optimization </a:t>
            </a:r>
            <a:r>
              <a:rPr lang="en-US" sz="37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en-US" sz="3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 this </a:t>
            </a:r>
            <a:r>
              <a:rPr lang="en-US" sz="3700" dirty="0" smtClean="0">
                <a:latin typeface="Times New Roman" panose="02020603050405020304" pitchFamily="18" charset="0"/>
              </a:rPr>
              <a:t>phase </a:t>
            </a:r>
            <a:r>
              <a:rPr lang="en-US" sz="3700" dirty="0">
                <a:latin typeface="Times New Roman" panose="02020603050405020304" pitchFamily="18" charset="0"/>
              </a:rPr>
              <a:t>improves the intermediate code i.e. it reduces the code by </a:t>
            </a:r>
            <a:r>
              <a:rPr lang="en-US" sz="3700" dirty="0">
                <a:solidFill>
                  <a:srgbClr val="0000FF"/>
                </a:solidFill>
                <a:latin typeface="Times New Roman" panose="02020603050405020304" pitchFamily="18" charset="0"/>
              </a:rPr>
              <a:t>removing the repeated or unwanted instructions from the intermediate </a:t>
            </a:r>
            <a:r>
              <a:rPr lang="en-US" sz="37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code, </a:t>
            </a:r>
            <a:r>
              <a:rPr lang="en-US" sz="3700" dirty="0" smtClean="0"/>
              <a:t>so </a:t>
            </a:r>
            <a:r>
              <a:rPr lang="en-US" sz="3700" dirty="0"/>
              <a:t>that better target code will result. Usually better means faster, </a:t>
            </a:r>
            <a:r>
              <a:rPr lang="en-US" sz="3700" dirty="0" smtClean="0"/>
              <a:t>desired</a:t>
            </a:r>
            <a:r>
              <a:rPr lang="en-US" sz="3700" dirty="0"/>
              <a:t>, </a:t>
            </a:r>
            <a:r>
              <a:rPr lang="en-US" sz="3700" dirty="0" smtClean="0"/>
              <a:t>consumes </a:t>
            </a:r>
            <a:r>
              <a:rPr lang="en-US" sz="3700" dirty="0"/>
              <a:t>less </a:t>
            </a:r>
            <a:r>
              <a:rPr lang="en-US" sz="3700" dirty="0" smtClean="0"/>
              <a:t>power..</a:t>
            </a:r>
            <a:r>
              <a:rPr lang="en-US" sz="3700" dirty="0" err="1" smtClean="0"/>
              <a:t>etc</a:t>
            </a:r>
            <a:endParaRPr lang="en-US" sz="37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7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Code Generation:</a:t>
            </a:r>
            <a:r>
              <a:rPr lang="en-US" sz="3700" dirty="0">
                <a:latin typeface="Times New Roman" panose="02020603050405020304" pitchFamily="18" charset="0"/>
              </a:rPr>
              <a:t> </a:t>
            </a:r>
            <a:r>
              <a:rPr lang="en-US" sz="3700" dirty="0" smtClean="0">
                <a:latin typeface="Times New Roman" panose="02020603050405020304" pitchFamily="18" charset="0"/>
              </a:rPr>
              <a:t>in this phase </a:t>
            </a:r>
            <a:r>
              <a:rPr lang="en-US" sz="3700" dirty="0">
                <a:latin typeface="Times New Roman" panose="02020603050405020304" pitchFamily="18" charset="0"/>
              </a:rPr>
              <a:t>converts the </a:t>
            </a:r>
            <a:r>
              <a:rPr lang="en-US" sz="37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intermediate code </a:t>
            </a:r>
            <a:r>
              <a:rPr lang="en-US" sz="3700" dirty="0">
                <a:latin typeface="Times New Roman" panose="02020603050405020304" pitchFamily="18" charset="0"/>
              </a:rPr>
              <a:t>in to a target code consisting of sequenced machine code or assembly code that perform the same task</a:t>
            </a:r>
            <a:r>
              <a:rPr lang="en-US" sz="3700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7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Tables: </a:t>
            </a:r>
            <a:r>
              <a:rPr lang="en-US" sz="3700" dirty="0"/>
              <a:t>A </a:t>
            </a:r>
            <a:r>
              <a:rPr lang="en-US" sz="3700" dirty="0">
                <a:solidFill>
                  <a:srgbClr val="0000FF"/>
                </a:solidFill>
              </a:rPr>
              <a:t>symbol table management </a:t>
            </a:r>
            <a:r>
              <a:rPr lang="en-US" sz="3700" dirty="0"/>
              <a:t>or </a:t>
            </a:r>
            <a:r>
              <a:rPr lang="en-US" sz="3700" dirty="0">
                <a:solidFill>
                  <a:srgbClr val="0000FF"/>
                </a:solidFill>
              </a:rPr>
              <a:t>book keeping </a:t>
            </a:r>
            <a:r>
              <a:rPr lang="en-US" sz="3700" dirty="0"/>
              <a:t>is a portion of the compiler which keeps track of the names used by the program and records information(attributes).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700" dirty="0"/>
              <a:t>The data structures used to record, this information is called a </a:t>
            </a:r>
            <a:r>
              <a:rPr lang="en-US" sz="3700" dirty="0">
                <a:solidFill>
                  <a:srgbClr val="0000FF"/>
                </a:solidFill>
              </a:rPr>
              <a:t>symbol tabl</a:t>
            </a:r>
            <a:r>
              <a:rPr lang="en-US" sz="3700" dirty="0"/>
              <a:t>e</a:t>
            </a:r>
            <a:r>
              <a:rPr lang="en-US" sz="3700" dirty="0" smtClean="0"/>
              <a:t>.</a:t>
            </a:r>
            <a:endParaRPr lang="en-US" sz="37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86A5-EDAB-4690-9FB5-A3176767205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sz="4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57518" y="707886"/>
            <a:ext cx="8890948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itchFamily="2" charset="2"/>
              <a:buChar char="ü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>
                <a:latin typeface="+mn-lt"/>
              </a:rPr>
              <a:t>Error handling and reporting also occurs across many phases</a:t>
            </a: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Lexical analyzer </a:t>
            </a:r>
            <a:r>
              <a:rPr lang="en-US" sz="2400" dirty="0">
                <a:latin typeface="+mn-lt"/>
              </a:rPr>
              <a:t>reports invalid character </a:t>
            </a:r>
            <a:r>
              <a:rPr lang="en-US" sz="2400" dirty="0" smtClean="0">
                <a:latin typeface="+mn-lt"/>
              </a:rPr>
              <a:t>sequences.</a:t>
            </a:r>
            <a:endParaRPr lang="en-US" sz="2400" dirty="0">
              <a:latin typeface="+mn-lt"/>
            </a:endParaRP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Syntactic analyzer </a:t>
            </a:r>
            <a:r>
              <a:rPr lang="en-US" sz="2400" dirty="0">
                <a:latin typeface="+mn-lt"/>
              </a:rPr>
              <a:t>reports invalid token </a:t>
            </a:r>
            <a:r>
              <a:rPr lang="en-US" sz="2400" dirty="0" smtClean="0">
                <a:latin typeface="+mn-lt"/>
              </a:rPr>
              <a:t>sequences.</a:t>
            </a:r>
            <a:endParaRPr lang="en-US" sz="2400" dirty="0">
              <a:latin typeface="+mn-lt"/>
            </a:endParaRPr>
          </a:p>
          <a:p>
            <a:pPr marL="733425" lvl="1" indent="-276225">
              <a:buFont typeface="Times New Roman" panose="02020603050405020304" pitchFamily="18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Semantic analyzer </a:t>
            </a:r>
            <a:r>
              <a:rPr lang="en-US" sz="2400" dirty="0">
                <a:latin typeface="+mn-lt"/>
              </a:rPr>
              <a:t>reports type and scope </a:t>
            </a:r>
            <a:r>
              <a:rPr lang="en-US" sz="2400" dirty="0" smtClean="0">
                <a:latin typeface="+mn-lt"/>
              </a:rPr>
              <a:t>errors.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>
                <a:latin typeface="+mn-lt"/>
              </a:rPr>
              <a:t>The compiler may be able to continue with some errors, but other errors may stop the </a:t>
            </a:r>
            <a:r>
              <a:rPr lang="en-US" sz="2400" dirty="0" smtClean="0">
                <a:latin typeface="+mn-lt"/>
              </a:rPr>
              <a:t>process. 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main functionality of  a compiler is the detection and reporting of errors in the source program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 detection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+mn-lt"/>
              </a:rPr>
              <a:t>Recovery</a:t>
            </a:r>
            <a:r>
              <a:rPr lang="en-US" sz="2400" dirty="0">
                <a:latin typeface="+mn-lt"/>
              </a:rPr>
              <a:t>/</a:t>
            </a:r>
            <a:r>
              <a:rPr lang="en-US" sz="2400" dirty="0" smtClean="0">
                <a:latin typeface="+mn-lt"/>
              </a:rPr>
              <a:t>Repair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correction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ü"/>
            </a:pPr>
            <a:endParaRPr lang="en-US" sz="2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71F2-CB7E-4F21-8EEE-28B5C8FD1A93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4232"/>
            <a:ext cx="9069947" cy="65337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= </a:t>
            </a:r>
            <a:r>
              <a:rPr lang="en-US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alt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Source </a:t>
            </a:r>
            <a:r>
              <a:rPr lang="en-US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+ Synthesis </a:t>
            </a:r>
            <a:r>
              <a:rPr lang="en-US" alt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Target Program</a:t>
            </a:r>
            <a:r>
              <a:rPr lang="en-US" altLang="en-US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i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activates of LP:</a:t>
            </a:r>
            <a:endParaRPr lang="en-IN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between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one level of language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synthesis.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generation and execution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88" y="4225636"/>
            <a:ext cx="5341513" cy="24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6874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and back-end</a:t>
            </a:r>
            <a:endParaRPr lang="ru-RU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5911"/>
            <a:ext cx="9021170" cy="581044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dirty="0" smtClean="0"/>
              <a:t>Compilation phases that are more dependent </a:t>
            </a:r>
            <a:r>
              <a:rPr lang="en-US" dirty="0" smtClean="0">
                <a:cs typeface="Times New Roman" panose="02020603050405020304" pitchFamily="18" charset="0"/>
              </a:rPr>
              <a:t>on the source language and to a less extent on the target language are called </a:t>
            </a:r>
            <a:r>
              <a:rPr lang="en-US" i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front-end</a:t>
            </a:r>
            <a:r>
              <a:rPr lang="ru-RU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dirty="0" smtClean="0"/>
              <a:t>Compilation phases that are more </a:t>
            </a:r>
            <a:r>
              <a:rPr lang="en-US" dirty="0" smtClean="0">
                <a:cs typeface="Times New Roman" panose="02020603050405020304" pitchFamily="18" charset="0"/>
              </a:rPr>
              <a:t>dependent on the target language and less dependent on the source language are called </a:t>
            </a:r>
            <a:r>
              <a:rPr lang="en-US" i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back-end</a:t>
            </a:r>
            <a:r>
              <a:rPr lang="en-US" sz="3200" i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dirty="0" smtClean="0">
                <a:cs typeface="Times New Roman" panose="02020603050405020304" pitchFamily="18" charset="0"/>
              </a:rPr>
              <a:t>Certain phases of the compiler can be grouped together and can be called as a </a:t>
            </a:r>
            <a:r>
              <a:rPr lang="en-US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PASS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smtClean="0">
                <a:cs typeface="Times New Roman" panose="02020603050405020304" pitchFamily="18" charset="0"/>
              </a:rPr>
              <a:t>Generally the first 4 phases are grouped together and called as </a:t>
            </a:r>
            <a:r>
              <a:rPr lang="en-US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pass1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dirty="0" smtClean="0">
                <a:cs typeface="Times New Roman" panose="02020603050405020304" pitchFamily="18" charset="0"/>
              </a:rPr>
              <a:t>This pass1 includes lexical analyzer, syntax analyzer, semantic analyzer and intermediate code generator phases.</a:t>
            </a:r>
          </a:p>
          <a:p>
            <a:pPr algn="just" eaLnBrk="1" hangingPunct="1"/>
            <a:r>
              <a:rPr lang="en-US" dirty="0" smtClean="0">
                <a:cs typeface="Times New Roman" panose="02020603050405020304" pitchFamily="18" charset="0"/>
              </a:rPr>
              <a:t>This section can be called as “</a:t>
            </a:r>
            <a:r>
              <a:rPr lang="en-US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front end</a:t>
            </a:r>
            <a:r>
              <a:rPr lang="en-US" dirty="0" smtClean="0">
                <a:cs typeface="Times New Roman" panose="02020603050405020304" pitchFamily="18" charset="0"/>
              </a:rPr>
              <a:t>” of the compiler.</a:t>
            </a:r>
          </a:p>
          <a:p>
            <a:pPr algn="just" eaLnBrk="1" hangingPunct="1"/>
            <a:r>
              <a:rPr lang="en-US" dirty="0" smtClean="0">
                <a:cs typeface="Times New Roman" panose="02020603050405020304" pitchFamily="18" charset="0"/>
              </a:rPr>
              <a:t>These are </a:t>
            </a:r>
            <a:r>
              <a:rPr lang="en-US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machine independent phases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other  2 phases code generation and code optimizer are grouped together and called as </a:t>
            </a:r>
            <a:r>
              <a:rPr lang="en-US" dirty="0">
                <a:solidFill>
                  <a:srgbClr val="FF0066"/>
                </a:solidFill>
                <a:cs typeface="Times New Roman" panose="02020603050405020304" pitchFamily="18" charset="0"/>
              </a:rPr>
              <a:t>pass2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This section can be called as “</a:t>
            </a:r>
            <a:r>
              <a:rPr lang="en-US" dirty="0">
                <a:solidFill>
                  <a:srgbClr val="FF0066"/>
                </a:solidFill>
                <a:cs typeface="Times New Roman" panose="02020603050405020304" pitchFamily="18" charset="0"/>
              </a:rPr>
              <a:t>back end</a:t>
            </a:r>
            <a:r>
              <a:rPr lang="en-US" dirty="0">
                <a:cs typeface="Times New Roman" panose="02020603050405020304" pitchFamily="18" charset="0"/>
              </a:rPr>
              <a:t>” of the compiler.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These are </a:t>
            </a:r>
            <a:r>
              <a:rPr 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machine dependent phases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/>
            <a:endParaRPr lang="ru-RU" dirty="0" smtClean="0"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F511-D068-4BD4-BC15-49BB91BBCA7F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7937"/>
            <a:ext cx="8988472" cy="663575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and back-end</a:t>
            </a:r>
            <a:endParaRPr lang="en-US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28800" y="1600200"/>
            <a:ext cx="5105400" cy="152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81000" y="2362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998" y="1696240"/>
            <a:ext cx="1554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source</a:t>
            </a: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934200" y="2362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194644" y="1645061"/>
            <a:ext cx="10611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target</a:t>
            </a: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86000" y="1828800"/>
            <a:ext cx="16764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24400" y="1828800"/>
            <a:ext cx="16764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962400" y="23622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114800" y="1905000"/>
            <a:ext cx="375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828800" y="2362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400800" y="2362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2276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Introduction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502277"/>
            <a:ext cx="8860665" cy="585407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Advantages and Disadvantages of Compilers: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Advantages: are Optimization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flexibility.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Disadvantage is Lack of Speed.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86A5-EDAB-4690-9FB5-A3176767205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08193" y="1684807"/>
            <a:ext cx="6477000" cy="3048000"/>
          </a:xfrm>
          <a:noFill/>
          <a:scene3d>
            <a:camera prst="perspectiveHeroicExtremeLeftFacing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</a:p>
        </p:txBody>
      </p:sp>
      <p:pic>
        <p:nvPicPr>
          <p:cNvPr id="2055" name="Picture 7" descr="D:\Prabir\Documents\Expression\Expression Design\question-di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276600" cy="32850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67541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>
                <a:latin typeface="Times" pitchFamily="18" charset="0"/>
                <a:cs typeface="Times" pitchFamily="18" charset="0"/>
              </a:rPr>
              <a:t>A compiler is a program that can read a program written in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high level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language, called the source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language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, and translate it into an equivalent program in another language – called the target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language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(see Figure 1.1).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The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target program is then provided the input to produce output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>
                <a:latin typeface="Times" pitchFamily="18" charset="0"/>
                <a:cs typeface="Times" pitchFamily="18" charset="0"/>
              </a:rPr>
              <a:t>A compiler also reports any errors in the source program that it detects during the translation process.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A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compiler acts as a translator, transforming human-oriented programming languages into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computer oriented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machine languages.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is a program that translates an executable program in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HLL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language into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an executable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program in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ML language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endParaRPr lang="en-US" sz="2000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" y="2133599"/>
            <a:ext cx="6179127" cy="11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5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8937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focus on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activities: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Scanning: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-tokenizing-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a sequence of strings into pieces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words, keywords, phrases, symbols and other elements called tokens.</a:t>
            </a:r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Parsing: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-validating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semantic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instructions.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for files and strings;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Resolving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forward </a:t>
            </a: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 before it is declared</a:t>
            </a:r>
            <a:r>
              <a:rPr lang="en-IN" sz="2400" dirty="0"/>
              <a:t>. 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conversion:-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machine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251888"/>
            <a:ext cx="6608618" cy="523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21373" y="5613461"/>
            <a:ext cx="6273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Figure 1.2: A language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3891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487"/>
            <a:ext cx="914399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" pitchFamily="18" charset="0"/>
                <a:cs typeface="Times" pitchFamily="18" charset="0"/>
              </a:rPr>
              <a:t>Preprocessor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: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A preprocessor is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a tool that produces input for compilers.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deals with macro-processing, augmentation, file inclusion, language extension, etc.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The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modified source program is fed to a compiler.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" pitchFamily="18" charset="0"/>
                <a:cs typeface="Times" pitchFamily="18" charset="0"/>
              </a:rPr>
              <a:t>Interpreter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: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An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interpreter, like a compiler, translates high-level language into low-level machine language. The difference lies in the way they read the source code or input. 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>
                <a:latin typeface="Times" pitchFamily="18" charset="0"/>
                <a:cs typeface="Times" pitchFamily="18" charset="0"/>
              </a:rPr>
              <a:t>A </a:t>
            </a:r>
            <a:r>
              <a:rPr lang="en-US" sz="2000" b="1" dirty="0">
                <a:latin typeface="Times" pitchFamily="18" charset="0"/>
                <a:cs typeface="Times" pitchFamily="18" charset="0"/>
              </a:rPr>
              <a:t>compiler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reads the whole source code at once, creates tokens, checks semantics, generates intermediate code, executes the whole program and may involve many passes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In contrast, </a:t>
            </a:r>
            <a:r>
              <a:rPr lang="en-US" sz="2000" b="1" dirty="0">
                <a:latin typeface="Times" pitchFamily="18" charset="0"/>
                <a:cs typeface="Times" pitchFamily="18" charset="0"/>
              </a:rPr>
              <a:t>an interpreter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reads a statement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step by step and 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converts it to an intermediate code, executes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it.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If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an error occurs, an interpreter stops execution and reports it; whereas a compiler reads the whole program even if it encounters several errors.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The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machine-language target produced by a compiler is usually much faster than an interpreter at mapping inputs to outputs.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Why?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latin typeface="Times" pitchFamily="18" charset="0"/>
                <a:cs typeface="Times" pitchFamily="18" charset="0"/>
              </a:rPr>
              <a:t>An </a:t>
            </a:r>
            <a:r>
              <a:rPr lang="en-US" sz="2000" dirty="0">
                <a:latin typeface="Times" pitchFamily="18" charset="0"/>
                <a:cs typeface="Times" pitchFamily="18" charset="0"/>
              </a:rPr>
              <a:t>interpreter can usually give better error diagnostics than a 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compiler. why?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because </a:t>
            </a:r>
            <a:r>
              <a:rPr lang="en-US" sz="2000" b="1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interpreter</a:t>
            </a:r>
            <a:r>
              <a:rPr lang="en-US" sz="2000" b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executes the source program statement by statement. </a:t>
            </a:r>
          </a:p>
        </p:txBody>
      </p:sp>
    </p:spTree>
    <p:extLst>
      <p:ext uri="{BB962C8B-B14F-4D97-AF65-F5344CB8AC3E}">
        <p14:creationId xmlns:p14="http://schemas.microsoft.com/office/powerpoint/2010/main" val="38910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9144000" cy="65254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b="1" dirty="0"/>
              <a:t>Assembler: </a:t>
            </a:r>
            <a:r>
              <a:rPr lang="en-US" dirty="0" smtClean="0"/>
              <a:t>translates </a:t>
            </a:r>
            <a:r>
              <a:rPr lang="en-US" dirty="0"/>
              <a:t>assembly language programs into machine code. The output of an assembler is called an object </a:t>
            </a:r>
            <a:r>
              <a:rPr lang="en-US" dirty="0" smtClean="0"/>
              <a:t>file.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assembly language program is then processed by a program called assembler that produces a </a:t>
            </a:r>
            <a:r>
              <a:rPr lang="en-US" dirty="0" smtClean="0"/>
              <a:t>re-locatable </a:t>
            </a:r>
            <a:r>
              <a:rPr lang="en-US" dirty="0"/>
              <a:t>machine code as its output. </a:t>
            </a:r>
            <a:endParaRPr lang="en-US" dirty="0" smtClean="0"/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b="1" dirty="0" smtClean="0"/>
              <a:t>Linker</a:t>
            </a:r>
            <a:r>
              <a:rPr lang="en-US" b="1" dirty="0"/>
              <a:t>: </a:t>
            </a:r>
            <a:r>
              <a:rPr lang="en-US" dirty="0" smtClean="0"/>
              <a:t>is </a:t>
            </a:r>
            <a:r>
              <a:rPr lang="en-US" dirty="0"/>
              <a:t>a computer program that links and merges various object files together in order to make an executable file. All these files might have been compiled by separate assemblers. </a:t>
            </a:r>
            <a:endParaRPr lang="en-US" dirty="0" smtClean="0"/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Large </a:t>
            </a:r>
            <a:r>
              <a:rPr lang="en-US" dirty="0"/>
              <a:t>programs are often compiled in pieces, so that the </a:t>
            </a:r>
            <a:r>
              <a:rPr lang="en-US" dirty="0" smtClean="0"/>
              <a:t>re-locatable machine </a:t>
            </a:r>
            <a:r>
              <a:rPr lang="en-US" dirty="0"/>
              <a:t>code may have to be linked with other </a:t>
            </a:r>
            <a:r>
              <a:rPr lang="en-US" dirty="0" smtClean="0"/>
              <a:t>re-locatable object </a:t>
            </a:r>
            <a:r>
              <a:rPr lang="en-US" dirty="0"/>
              <a:t>files </a:t>
            </a:r>
            <a:r>
              <a:rPr lang="en-US" dirty="0" smtClean="0"/>
              <a:t>runs </a:t>
            </a:r>
            <a:r>
              <a:rPr lang="en-US" dirty="0"/>
              <a:t>on the </a:t>
            </a:r>
            <a:r>
              <a:rPr lang="en-US" dirty="0" smtClean="0"/>
              <a:t>machine.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b="1" dirty="0" smtClean="0"/>
              <a:t>Loader: </a:t>
            </a:r>
            <a:r>
              <a:rPr lang="en-US" dirty="0" smtClean="0"/>
              <a:t>is </a:t>
            </a:r>
            <a:r>
              <a:rPr lang="en-US" dirty="0"/>
              <a:t>responsible for loading executable files into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dirty="0"/>
              <a:t> and execute them. </a:t>
            </a:r>
            <a:endParaRPr lang="en-US" dirty="0" smtClean="0"/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It </a:t>
            </a:r>
            <a:r>
              <a:rPr lang="en-US" dirty="0"/>
              <a:t>calculates the size of a program (instructions and data) and creates memory space for it.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3999" cy="767541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The phases of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language processor/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compilation process is a sequence of various phases. Each phase takes input from its previous stage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it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has its own representation of source program, and feeds its output to the next phase of the compiler.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two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phases responsible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mapping source program into a semantically equivalent target program: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analysis and synthesis phases.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 phase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intermediate representation is created from the given source program.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part breaks up the program into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essential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pieces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executes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grammatical structure on them.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analysis part detects errors (syntax and semantic), it provides informative messages.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analysis part also collects information about the source program and stores it in a data structure called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analysis phase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the source program, divides it into core parts, and then checks for lexical, grammar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and syntax errors.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i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1800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(machine independent/language dependent phase)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the operations implied by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source program which are recorded in a tree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synthesis part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generates the desired target program from the intermediate representation and the information in the symbol table.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800" i="1" u="sng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Synthesis</a:t>
            </a:r>
            <a:r>
              <a:rPr lang="en-US" sz="1800" i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(machine dependent/language independent phase)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takes the tree structure and translates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operations  into the target program.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3277-3A40-4E81-A5F1-F9E5FD27BF8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2276"/>
          </a:xfrm>
        </p:spPr>
        <p:txBody>
          <a:bodyPr>
            <a:noAutofit/>
          </a:bodyPr>
          <a:lstStyle/>
          <a:p>
            <a:pPr algn="r"/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Assembler , Compiler and Interpreter </a:t>
            </a:r>
            <a:endParaRPr 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C835-20B8-46E8-AE4E-96DDC90ED62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Compilers and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BCB1-5308-40F0-B734-E0029FB3003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02277"/>
            <a:ext cx="9144001" cy="58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1946</Words>
  <Application>Microsoft Office PowerPoint</Application>
  <PresentationFormat>On-screen Show (4:3)</PresentationFormat>
  <Paragraphs>224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ONE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 , Compiler and Interpreter </vt:lpstr>
      <vt:lpstr>PowerPoint Presentation</vt:lpstr>
      <vt:lpstr>Introduction </vt:lpstr>
      <vt:lpstr> Phases of a Compiler</vt:lpstr>
      <vt:lpstr>Phases of a Compiler</vt:lpstr>
      <vt:lpstr>Phases of a Compiler </vt:lpstr>
      <vt:lpstr>Lexical Analysis</vt:lpstr>
      <vt:lpstr>Syntax Analysis or Parsing</vt:lpstr>
      <vt:lpstr>Semantic Analysis</vt:lpstr>
      <vt:lpstr>PowerPoint Presentation</vt:lpstr>
      <vt:lpstr>PowerPoint Presentation</vt:lpstr>
      <vt:lpstr>Front-end and back-end</vt:lpstr>
      <vt:lpstr>Front-end and back-end</vt:lpstr>
      <vt:lpstr>Introduction </vt:lpstr>
      <vt:lpstr>Questions  and  Answers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vudasreenivasarao</dc:creator>
  <cp:lastModifiedBy>HP</cp:lastModifiedBy>
  <cp:revision>400</cp:revision>
  <dcterms:created xsi:type="dcterms:W3CDTF">2013-11-09T08:53:02Z</dcterms:created>
  <dcterms:modified xsi:type="dcterms:W3CDTF">2021-05-18T00:55:47Z</dcterms:modified>
</cp:coreProperties>
</file>