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0"/>
  </p:notesMasterIdLst>
  <p:sldIdLst>
    <p:sldId id="256" r:id="rId2"/>
    <p:sldId id="265" r:id="rId3"/>
    <p:sldId id="267" r:id="rId4"/>
    <p:sldId id="268" r:id="rId5"/>
    <p:sldId id="274" r:id="rId6"/>
    <p:sldId id="257" r:id="rId7"/>
    <p:sldId id="258" r:id="rId8"/>
    <p:sldId id="260" r:id="rId9"/>
    <p:sldId id="281" r:id="rId10"/>
    <p:sldId id="283" r:id="rId11"/>
    <p:sldId id="284" r:id="rId12"/>
    <p:sldId id="286" r:id="rId13"/>
    <p:sldId id="287" r:id="rId14"/>
    <p:sldId id="289" r:id="rId15"/>
    <p:sldId id="291" r:id="rId16"/>
    <p:sldId id="292" r:id="rId17"/>
    <p:sldId id="305" r:id="rId18"/>
    <p:sldId id="30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EC585-A6D1-466C-B2D8-179D32370EB3}" type="datetimeFigureOut">
              <a:rPr lang="en-US" smtClean="0"/>
              <a:t>17-May-21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B4799-0A9C-4E47-B1B9-04700D22420E}" type="slidenum">
              <a:rPr lang="en-US" smtClean="0"/>
              <a:t>‹#›</a:t>
            </a:fld>
            <a:endParaRPr lang="en-US"/>
          </a:p>
        </p:txBody>
      </p:sp>
    </p:spTree>
    <p:extLst>
      <p:ext uri="{BB962C8B-B14F-4D97-AF65-F5344CB8AC3E}">
        <p14:creationId xmlns:p14="http://schemas.microsoft.com/office/powerpoint/2010/main" val="401916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CB4799-0A9C-4E47-B1B9-04700D22420E}" type="slidenum">
              <a:rPr lang="en-US" smtClean="0"/>
              <a:t>1</a:t>
            </a:fld>
            <a:endParaRPr lang="en-US"/>
          </a:p>
        </p:txBody>
      </p:sp>
    </p:spTree>
    <p:extLst>
      <p:ext uri="{BB962C8B-B14F-4D97-AF65-F5344CB8AC3E}">
        <p14:creationId xmlns:p14="http://schemas.microsoft.com/office/powerpoint/2010/main" val="2594723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1F80FF-5C83-467A-8C05-5E4B16466210}" type="datetime1">
              <a:rPr lang="en-US" smtClean="0"/>
              <a:t>17-May-21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1726797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34BC76-E481-4D19-A814-93646D37A3C9}" type="datetime1">
              <a:rPr lang="en-US" smtClean="0"/>
              <a:t>17-May-21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236353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2DE7E-0C9C-48AF-A586-D62AF457D300}" type="datetime1">
              <a:rPr lang="en-US" smtClean="0"/>
              <a:t>17-May-21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143039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197C1-B28C-494F-8595-DEB52C0FA392}" type="datetime1">
              <a:rPr lang="en-US" smtClean="0"/>
              <a:t>17-May-21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415283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6E5AFB-957E-4293-9E57-63583B0CCC8B}" type="datetime1">
              <a:rPr lang="en-US" smtClean="0"/>
              <a:t>17-May-21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381211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35F1FC-6481-4A85-B805-34573B45A715}" type="datetime1">
              <a:rPr lang="en-US" smtClean="0"/>
              <a:t>17-May-21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2339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46C57C-1870-45B5-87C9-8EE2B5AC1C3C}" type="datetime1">
              <a:rPr lang="en-US" smtClean="0"/>
              <a:t>17-May-21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171013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2900BB-CA83-4999-BBBD-1A3BC98AA555}" type="datetime1">
              <a:rPr lang="en-US" smtClean="0"/>
              <a:t>17-May-21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67736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A5DD1-C343-40DA-ACD4-BB40138FCA69}" type="datetime1">
              <a:rPr lang="en-US" smtClean="0"/>
              <a:t>17-May-21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111586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1B1CE9-39EF-43F3-8400-FF9BA0D197CE}" type="datetime1">
              <a:rPr lang="en-US" smtClean="0"/>
              <a:t>17-May-21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336785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B0756-DD8C-42E2-AA16-7B3A3E3FC263}" type="datetime1">
              <a:rPr lang="en-US" smtClean="0"/>
              <a:t>17-May-21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BB0166-F027-49C4-8C9F-6E0028E216A0}" type="slidenum">
              <a:rPr lang="en-GB" smtClean="0"/>
              <a:pPr/>
              <a:t>‹#›</a:t>
            </a:fld>
            <a:endParaRPr lang="en-GB"/>
          </a:p>
        </p:txBody>
      </p:sp>
    </p:spTree>
    <p:extLst>
      <p:ext uri="{BB962C8B-B14F-4D97-AF65-F5344CB8AC3E}">
        <p14:creationId xmlns:p14="http://schemas.microsoft.com/office/powerpoint/2010/main" val="373725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0D91601-C831-4366-9B55-E57F5E71DC1E}" type="datetime1">
              <a:rPr lang="en-US" smtClean="0"/>
              <a:t>17-May-21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BB0166-F027-49C4-8C9F-6E0028E216A0}" type="slidenum">
              <a:rPr lang="en-GB" smtClean="0"/>
              <a:pPr/>
              <a:t>‹#›</a:t>
            </a:fld>
            <a:endParaRPr lang="en-GB"/>
          </a:p>
        </p:txBody>
      </p:sp>
    </p:spTree>
    <p:extLst>
      <p:ext uri="{BB962C8B-B14F-4D97-AF65-F5344CB8AC3E}">
        <p14:creationId xmlns:p14="http://schemas.microsoft.com/office/powerpoint/2010/main" val="20143394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me2002@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608578"/>
            <a:ext cx="8158192" cy="622044"/>
          </a:xfrm>
          <a:ln>
            <a:noFill/>
          </a:ln>
        </p:spPr>
        <p:style>
          <a:lnRef idx="2">
            <a:schemeClr val="accent4"/>
          </a:lnRef>
          <a:fillRef idx="1">
            <a:schemeClr val="lt1"/>
          </a:fillRef>
          <a:effectRef idx="0">
            <a:schemeClr val="accent4"/>
          </a:effectRef>
          <a:fontRef idx="minor">
            <a:schemeClr val="dk1"/>
          </a:fontRef>
        </p:style>
        <p:txBody>
          <a:bodyPr>
            <a:noAutofit/>
          </a:bodyPr>
          <a:lstStyle/>
          <a:p>
            <a:r>
              <a:rPr lang="en-GB" sz="3400" b="1" i="1" u="sng" dirty="0" smtClean="0">
                <a:solidFill>
                  <a:srgbClr val="0000FF"/>
                </a:solidFill>
                <a:latin typeface="Times New Roman" panose="02020603050405020304" pitchFamily="18" charset="0"/>
                <a:cs typeface="Times New Roman" panose="02020603050405020304" pitchFamily="18" charset="0"/>
              </a:rPr>
              <a:t>Principles of Compiler Design (SEng</a:t>
            </a:r>
            <a:r>
              <a:rPr lang="en-US" sz="3400" b="1" i="1" u="sng" dirty="0" smtClean="0">
                <a:solidFill>
                  <a:srgbClr val="0000FF"/>
                </a:solidFill>
                <a:latin typeface="Times New Roman" panose="02020603050405020304" pitchFamily="18" charset="0"/>
                <a:cs typeface="Times New Roman" panose="02020603050405020304" pitchFamily="18" charset="0"/>
              </a:rPr>
              <a:t> 3043)</a:t>
            </a:r>
            <a:endParaRPr lang="en-GB" sz="3400" b="1" i="1" u="sng" dirty="0">
              <a:solidFill>
                <a:srgbClr val="0000FF"/>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75959" y="3501008"/>
            <a:ext cx="7527210" cy="2554545"/>
          </a:xfrm>
          <a:prstGeom prst="rect">
            <a:avLst/>
          </a:prstGeom>
          <a:noFill/>
        </p:spPr>
        <p:txBody>
          <a:bodyPr wrap="square" rtlCol="0">
            <a:spAutoFit/>
          </a:bodyPr>
          <a:lstStyle/>
          <a:p>
            <a:pPr algn="ctr"/>
            <a:r>
              <a:rPr lang="en-GB" sz="3200" dirty="0" smtClean="0">
                <a:solidFill>
                  <a:srgbClr val="FF0000"/>
                </a:solidFill>
                <a:latin typeface="Times New Roman" panose="02020603050405020304" pitchFamily="18" charset="0"/>
                <a:cs typeface="Times New Roman" panose="02020603050405020304" pitchFamily="18" charset="0"/>
              </a:rPr>
              <a:t>Debremarkos Institute of Technology</a:t>
            </a:r>
          </a:p>
          <a:p>
            <a:pPr algn="ctr"/>
            <a:r>
              <a:rPr lang="en-GB" sz="3200" dirty="0" smtClean="0">
                <a:solidFill>
                  <a:srgbClr val="FF0000"/>
                </a:solidFill>
                <a:latin typeface="Times New Roman" panose="02020603050405020304" pitchFamily="18" charset="0"/>
                <a:cs typeface="Times New Roman" panose="02020603050405020304" pitchFamily="18" charset="0"/>
              </a:rPr>
              <a:t>School of Computing</a:t>
            </a:r>
          </a:p>
          <a:p>
            <a:pPr algn="ctr"/>
            <a:r>
              <a:rPr lang="en-GB" sz="3200" dirty="0" smtClean="0">
                <a:solidFill>
                  <a:srgbClr val="FF0000"/>
                </a:solidFill>
                <a:latin typeface="Times New Roman" panose="02020603050405020304" pitchFamily="18" charset="0"/>
                <a:cs typeface="Times New Roman" panose="02020603050405020304" pitchFamily="18" charset="0"/>
              </a:rPr>
              <a:t>Software Engineering Academic Program</a:t>
            </a:r>
          </a:p>
          <a:p>
            <a:pPr algn="ctr"/>
            <a:endParaRPr lang="en-GB" sz="3200" dirty="0">
              <a:solidFill>
                <a:srgbClr val="FF0000"/>
              </a:solidFill>
              <a:latin typeface="Times New Roman" panose="02020603050405020304" pitchFamily="18" charset="0"/>
              <a:cs typeface="Times New Roman" panose="02020603050405020304" pitchFamily="18" charset="0"/>
            </a:endParaRPr>
          </a:p>
          <a:p>
            <a:pPr algn="ctr"/>
            <a:r>
              <a:rPr lang="en-GB" sz="3200" dirty="0">
                <a:solidFill>
                  <a:srgbClr val="FF00FF"/>
                </a:solidFill>
                <a:latin typeface="Times" panose="02020603060405020304" pitchFamily="18" charset="0"/>
              </a:rPr>
              <a:t>By Lamesginew A.</a:t>
            </a:r>
            <a:r>
              <a:rPr lang="en-GB" sz="3200" dirty="0">
                <a:latin typeface="Times" panose="02020603060405020304" pitchFamily="18" charset="0"/>
              </a:rPr>
              <a:t> (</a:t>
            </a:r>
            <a:r>
              <a:rPr lang="en-GB" sz="3200" dirty="0">
                <a:latin typeface="Times" panose="02020603060405020304" pitchFamily="18" charset="0"/>
                <a:hlinkClick r:id="rId3"/>
              </a:rPr>
              <a:t>lame2002@gmail.com</a:t>
            </a:r>
            <a:r>
              <a:rPr lang="en-GB" sz="3200" dirty="0">
                <a:latin typeface="Times" panose="02020603060405020304" pitchFamily="18" charset="0"/>
              </a:rPr>
              <a:t> </a:t>
            </a:r>
            <a:r>
              <a:rPr lang="en-GB" sz="3200" dirty="0" smtClean="0">
                <a:latin typeface="Times" panose="02020603060405020304" pitchFamily="18" charset="0"/>
              </a:rPr>
              <a:t>)</a:t>
            </a:r>
            <a:endParaRPr lang="en-GB" sz="3200" dirty="0">
              <a:latin typeface="Times" panose="02020603060405020304" pitchFamily="18" charset="0"/>
            </a:endParaRPr>
          </a:p>
        </p:txBody>
      </p:sp>
      <p:sp>
        <p:nvSpPr>
          <p:cNvPr id="5" name="Slide Number Placeholder 4"/>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a:t>
            </a:fld>
            <a:endParaRPr lang="en-GB" sz="1400" b="1" dirty="0">
              <a:solidFill>
                <a:schemeClr val="tx1"/>
              </a:solidFill>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2007316" y="2005775"/>
            <a:ext cx="4464496" cy="1008112"/>
          </a:xfrm>
          <a:prstGeom prst="rect">
            <a:avLst/>
          </a:prstGeom>
          <a:solidFill>
            <a:schemeClr val="bg2"/>
          </a:solidFill>
          <a:ln>
            <a:noFill/>
            <a:prstDash val="dash"/>
          </a:ln>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3200" b="1" i="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r>
            <a:br>
              <a:rPr lang="en-GB" sz="3200" b="1" i="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br>
            <a:r>
              <a:rPr lang="en-GB" sz="3200" b="1" i="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Chapter Two</a:t>
            </a:r>
          </a:p>
          <a:p>
            <a:r>
              <a:rPr lang="en-GB" sz="3200" b="1" i="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Lexical Analysis</a:t>
            </a:r>
            <a:endParaRPr lang="en-GB" sz="32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3810000" y="3863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799"/>
            <a:ext cx="9144000" cy="6694677"/>
          </a:xfrm>
        </p:spPr>
        <p:txBody>
          <a:bodyPr>
            <a:noAutofit/>
          </a:bodyPr>
          <a:lstStyle/>
          <a:p>
            <a:pPr marL="0" lvl="2" indent="0" algn="ctr">
              <a:spcBef>
                <a:spcPts val="300"/>
              </a:spcBef>
              <a:buNone/>
            </a:pPr>
            <a:r>
              <a:rPr lang="en-US" sz="2000" b="1" dirty="0">
                <a:solidFill>
                  <a:srgbClr val="0000FF"/>
                </a:solidFill>
                <a:latin typeface="Times New Roman" panose="02020603050405020304" pitchFamily="18" charset="0"/>
                <a:cs typeface="Times New Roman" panose="02020603050405020304" pitchFamily="18" charset="0"/>
              </a:rPr>
              <a:t>Specification of Tokens</a:t>
            </a:r>
            <a:endParaRPr lang="en-US" sz="2000" dirty="0" smtClean="0">
              <a:solidFill>
                <a:srgbClr val="0000FF"/>
              </a:solidFill>
              <a:latin typeface="Times New Roman" panose="02020603050405020304" pitchFamily="18" charset="0"/>
              <a:cs typeface="Times New Roman" panose="02020603050405020304" pitchFamily="18" charset="0"/>
            </a:endParaRPr>
          </a:p>
          <a:p>
            <a:pPr marL="342900" lvl="2" indent="-342900">
              <a:spcBef>
                <a:spcPts val="3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theory of compilation, regular expressions are used to formalize the specification of tokens.</a:t>
            </a:r>
          </a:p>
          <a:p>
            <a:pPr marL="342900" lvl="2" indent="-342900">
              <a:spcBef>
                <a:spcPts val="3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Regular </a:t>
            </a:r>
            <a:r>
              <a:rPr lang="en-US" sz="2000" dirty="0">
                <a:latin typeface="Times New Roman" panose="02020603050405020304" pitchFamily="18" charset="0"/>
                <a:cs typeface="Times New Roman" panose="02020603050405020304" pitchFamily="18" charset="0"/>
              </a:rPr>
              <a:t>expressions are an important notation for specifying lexeme patterns. </a:t>
            </a:r>
          </a:p>
          <a:p>
            <a:pPr marL="342900" lvl="2" indent="-342900">
              <a:spcBef>
                <a:spcPts val="3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They cannot </a:t>
            </a:r>
            <a:r>
              <a:rPr lang="en-US" sz="2000" dirty="0">
                <a:latin typeface="Times New Roman" panose="02020603050405020304" pitchFamily="18" charset="0"/>
                <a:cs typeface="Times New Roman" panose="02020603050405020304" pitchFamily="18" charset="0"/>
              </a:rPr>
              <a:t>express all possible </a:t>
            </a:r>
            <a:r>
              <a:rPr lang="en-US" sz="2000" dirty="0" smtClean="0">
                <a:latin typeface="Times New Roman" panose="02020603050405020304" pitchFamily="18" charset="0"/>
                <a:cs typeface="Times New Roman" panose="02020603050405020304" pitchFamily="18" charset="0"/>
              </a:rPr>
              <a:t>patterns</a:t>
            </a:r>
          </a:p>
          <a:p>
            <a:pPr marL="342900" lvl="2" indent="-342900">
              <a:spcBef>
                <a:spcPts val="300"/>
              </a:spcBef>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But, they </a:t>
            </a:r>
            <a:r>
              <a:rPr lang="en-US" sz="2000" dirty="0">
                <a:latin typeface="Times New Roman" panose="02020603050405020304" pitchFamily="18" charset="0"/>
                <a:cs typeface="Times New Roman" panose="02020603050405020304" pitchFamily="18" charset="0"/>
              </a:rPr>
              <a:t>are effective in specifying those types of patterns that we need for tokens</a:t>
            </a:r>
            <a:r>
              <a:rPr lang="en-US" sz="2000" dirty="0" smtClean="0">
                <a:latin typeface="Times New Roman" panose="02020603050405020304" pitchFamily="18" charset="0"/>
                <a:cs typeface="Times New Roman" panose="02020603050405020304" pitchFamily="18" charset="0"/>
              </a:rPr>
              <a:t>.</a:t>
            </a:r>
          </a:p>
          <a:p>
            <a:pPr marL="0" lvl="2" indent="0">
              <a:spcBef>
                <a:spcPts val="300"/>
              </a:spcBef>
              <a:spcAft>
                <a:spcPts val="1200"/>
              </a:spcAft>
              <a:buNone/>
            </a:pPr>
            <a:r>
              <a:rPr lang="en-US" sz="2000" i="1" dirty="0" smtClean="0">
                <a:solidFill>
                  <a:srgbClr val="FF0000"/>
                </a:solidFill>
                <a:latin typeface="Times New Roman" panose="02020603050405020304" pitchFamily="18" charset="0"/>
                <a:cs typeface="Times New Roman" panose="02020603050405020304" pitchFamily="18" charset="0"/>
              </a:rPr>
              <a:t>Recommendation</a:t>
            </a:r>
            <a:r>
              <a:rPr lang="en-US" sz="2000" dirty="0" smtClean="0">
                <a:latin typeface="Times New Roman" panose="02020603050405020304" pitchFamily="18" charset="0"/>
                <a:cs typeface="Times New Roman" panose="02020603050405020304" pitchFamily="18" charset="0"/>
              </a:rPr>
              <a:t> : go back to your “Formal language and automata theory” course to recap more on regular expressions. </a:t>
            </a:r>
          </a:p>
          <a:p>
            <a:pPr marL="112713" lvl="2" indent="0" algn="ctr">
              <a:spcBef>
                <a:spcPts val="300"/>
              </a:spcBef>
              <a:buNone/>
            </a:pPr>
            <a:r>
              <a:rPr lang="en-US" sz="2000" b="1" dirty="0">
                <a:solidFill>
                  <a:srgbClr val="0000FF"/>
                </a:solidFill>
                <a:latin typeface="Times New Roman" panose="02020603050405020304" pitchFamily="18" charset="0"/>
                <a:cs typeface="Times New Roman" panose="02020603050405020304" pitchFamily="18" charset="0"/>
              </a:rPr>
              <a:t>Strings and Languages</a:t>
            </a:r>
            <a:endParaRPr lang="en-US" sz="2000" dirty="0">
              <a:solidFill>
                <a:srgbClr val="0000FF"/>
              </a:solidFill>
              <a:latin typeface="Times New Roman" panose="02020603050405020304" pitchFamily="18" charset="0"/>
              <a:cs typeface="Times New Roman" panose="02020603050405020304" pitchFamily="18" charset="0"/>
            </a:endParaRPr>
          </a:p>
          <a:p>
            <a:pPr marL="282575" indent="-282575">
              <a:spcBef>
                <a:spcPts val="300"/>
              </a:spcBef>
              <a:buFont typeface="Wingdings" panose="05000000000000000000" pitchFamily="2" charset="2"/>
              <a:buChar char="v"/>
            </a:pPr>
            <a:r>
              <a:rPr lang="en-US" sz="2000" i="1" dirty="0" smtClean="0">
                <a:solidFill>
                  <a:srgbClr val="FF00FF"/>
                </a:solidFill>
                <a:latin typeface="Times New Roman" panose="02020603050405020304" pitchFamily="18" charset="0"/>
                <a:cs typeface="Times New Roman" panose="02020603050405020304" pitchFamily="18" charset="0"/>
              </a:rPr>
              <a:t>Alphabet</a:t>
            </a:r>
            <a:r>
              <a:rPr lang="en-US" sz="2000" dirty="0" smtClean="0">
                <a:solidFill>
                  <a:srgbClr val="FF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any </a:t>
            </a:r>
            <a:r>
              <a:rPr lang="en-US" sz="2000" dirty="0">
                <a:latin typeface="Times New Roman" panose="02020603050405020304" pitchFamily="18" charset="0"/>
                <a:cs typeface="Times New Roman" panose="02020603050405020304" pitchFamily="18" charset="0"/>
              </a:rPr>
              <a:t>finite set of </a:t>
            </a:r>
            <a:r>
              <a:rPr lang="en-US" sz="2000" dirty="0" smtClean="0">
                <a:latin typeface="Times New Roman" panose="02020603050405020304" pitchFamily="18" charset="0"/>
                <a:cs typeface="Times New Roman" panose="02020603050405020304" pitchFamily="18" charset="0"/>
              </a:rPr>
              <a:t>symbols; e.g</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symbols: </a:t>
            </a:r>
            <a:r>
              <a:rPr lang="en-US" sz="2000" dirty="0">
                <a:latin typeface="Times New Roman" panose="02020603050405020304" pitchFamily="18" charset="0"/>
                <a:cs typeface="Times New Roman" panose="02020603050405020304" pitchFamily="18" charset="0"/>
              </a:rPr>
              <a:t>letters, digits, </a:t>
            </a:r>
            <a:r>
              <a:rPr lang="en-US" sz="2000" dirty="0" smtClean="0">
                <a:latin typeface="Times New Roman" panose="02020603050405020304" pitchFamily="18" charset="0"/>
                <a:cs typeface="Times New Roman" panose="02020603050405020304" pitchFamily="18" charset="0"/>
              </a:rPr>
              <a:t>punctuation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spcBef>
                <a:spcPts val="300"/>
              </a:spcBef>
              <a:buFontTx/>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set {0, 1} is the binary alphabet. </a:t>
            </a:r>
            <a:endParaRPr lang="en-US" sz="2000" dirty="0" smtClean="0">
              <a:latin typeface="Times New Roman" panose="02020603050405020304" pitchFamily="18" charset="0"/>
              <a:cs typeface="Times New Roman" panose="02020603050405020304" pitchFamily="18" charset="0"/>
            </a:endParaRPr>
          </a:p>
          <a:p>
            <a:pPr>
              <a:spcBef>
                <a:spcPts val="300"/>
              </a:spcBef>
              <a:spcAft>
                <a:spcPts val="1200"/>
              </a:spcAft>
              <a:buFontTx/>
              <a:buChar char="-"/>
            </a:pPr>
            <a:r>
              <a:rPr lang="en-US" sz="2000" dirty="0" smtClean="0">
                <a:latin typeface="Times New Roman" panose="02020603050405020304" pitchFamily="18" charset="0"/>
                <a:cs typeface="Times New Roman" panose="02020603050405020304" pitchFamily="18" charset="0"/>
              </a:rPr>
              <a:t>ASCII </a:t>
            </a:r>
            <a:r>
              <a:rPr lang="en-US" sz="2000" dirty="0">
                <a:latin typeface="Times New Roman" panose="02020603050405020304" pitchFamily="18" charset="0"/>
                <a:cs typeface="Times New Roman" panose="02020603050405020304" pitchFamily="18" charset="0"/>
              </a:rPr>
              <a:t>is an important example of an alphabet.</a:t>
            </a:r>
          </a:p>
          <a:p>
            <a:pPr marL="282575" indent="-282575">
              <a:spcBef>
                <a:spcPts val="300"/>
              </a:spcBef>
              <a:buFont typeface="Wingdings" panose="05000000000000000000" pitchFamily="2" charset="2"/>
              <a:buChar char="v"/>
            </a:pPr>
            <a:r>
              <a:rPr lang="en-US" sz="2000" i="1" dirty="0" smtClean="0">
                <a:solidFill>
                  <a:srgbClr val="FF00FF"/>
                </a:solidFill>
                <a:latin typeface="Times New Roman" panose="02020603050405020304" pitchFamily="18" charset="0"/>
                <a:cs typeface="Times New Roman" panose="02020603050405020304" pitchFamily="18" charset="0"/>
              </a:rPr>
              <a:t>String</a:t>
            </a:r>
            <a:r>
              <a:rPr lang="en-US" sz="2000" i="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finite sequence of symbols over an alphabet (</a:t>
            </a:r>
            <a:r>
              <a:rPr lang="en-US" sz="2000" dirty="0" smtClean="0">
                <a:latin typeface="Times New Roman" panose="02020603050405020304" pitchFamily="18" charset="0"/>
                <a:cs typeface="Times New Roman" panose="02020603050405020304" pitchFamily="18" charset="0"/>
              </a:rPr>
              <a:t>drawn from alphabet). </a:t>
            </a:r>
          </a:p>
          <a:p>
            <a:pPr>
              <a:spcBef>
                <a:spcPts val="300"/>
              </a:spcBef>
              <a:buFontTx/>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length of a string </a:t>
            </a:r>
            <a:r>
              <a:rPr lang="en-US" sz="2000" i="1" dirty="0" smtClean="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 written </a:t>
            </a:r>
            <a:r>
              <a:rPr lang="en-US" sz="2000" dirty="0">
                <a:latin typeface="Times New Roman" panose="02020603050405020304" pitchFamily="18" charset="0"/>
                <a:cs typeface="Times New Roman" panose="02020603050405020304" pitchFamily="18" charset="0"/>
              </a:rPr>
              <a:t>as |s|, is the number of occurrences of symbols in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spcBef>
                <a:spcPts val="300"/>
              </a:spcBef>
              <a:spcAft>
                <a:spcPts val="1200"/>
              </a:spcAft>
              <a:buFontTx/>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empty string, denoted by ε, is the string of length zero. </a:t>
            </a:r>
          </a:p>
          <a:p>
            <a:pPr marL="282575" indent="-282575">
              <a:spcBef>
                <a:spcPts val="300"/>
              </a:spcBef>
              <a:buFont typeface="Wingdings" panose="05000000000000000000" pitchFamily="2" charset="2"/>
              <a:buChar char="v"/>
            </a:pPr>
            <a:r>
              <a:rPr lang="en-US" sz="2000" i="1" dirty="0" smtClean="0">
                <a:solidFill>
                  <a:srgbClr val="FF00FF"/>
                </a:solidFill>
                <a:latin typeface="Times New Roman" panose="02020603050405020304" pitchFamily="18" charset="0"/>
                <a:cs typeface="Times New Roman" panose="02020603050405020304" pitchFamily="18" charset="0"/>
              </a:rPr>
              <a:t>Language</a:t>
            </a:r>
            <a:r>
              <a:rPr lang="en-US" sz="2000" dirty="0" smtClean="0">
                <a:latin typeface="Times New Roman" panose="02020603050405020304" pitchFamily="18" charset="0"/>
                <a:cs typeface="Times New Roman" panose="02020603050405020304" pitchFamily="18" charset="0"/>
              </a:rPr>
              <a:t>: any </a:t>
            </a:r>
            <a:r>
              <a:rPr lang="en-US" sz="2000" dirty="0">
                <a:latin typeface="Times New Roman" panose="02020603050405020304" pitchFamily="18" charset="0"/>
                <a:cs typeface="Times New Roman" panose="02020603050405020304" pitchFamily="18" charset="0"/>
              </a:rPr>
              <a:t>countable set of strings over some fixed alphabet. </a:t>
            </a:r>
            <a:endParaRPr lang="en-US" sz="2000" dirty="0" smtClean="0">
              <a:latin typeface="Times New Roman" panose="02020603050405020304" pitchFamily="18" charset="0"/>
              <a:cs typeface="Times New Roman" panose="02020603050405020304" pitchFamily="18" charset="0"/>
            </a:endParaRPr>
          </a:p>
          <a:p>
            <a:pPr>
              <a:spcBef>
                <a:spcPts val="300"/>
              </a:spcBef>
              <a:buFontTx/>
              <a:buChar char="-"/>
            </a:pP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example,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set of strings consisting of n 0's followed by n 1’s { ε ,01</a:t>
            </a:r>
            <a:r>
              <a:rPr lang="en-US" sz="2000" dirty="0" smtClean="0">
                <a:latin typeface="Times New Roman" panose="02020603050405020304" pitchFamily="18" charset="0"/>
                <a:cs typeface="Times New Roman" panose="02020603050405020304" pitchFamily="18" charset="0"/>
              </a:rPr>
              <a:t>, 0011,…}</a:t>
            </a:r>
          </a:p>
          <a:p>
            <a:pPr>
              <a:spcBef>
                <a:spcPts val="300"/>
              </a:spcBef>
              <a:buFontTx/>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set of binary numbers whose value is prime {10, 11, 101, </a:t>
            </a:r>
            <a:r>
              <a:rPr lang="en-US" sz="2000" dirty="0" smtClean="0">
                <a:latin typeface="Times New Roman" panose="02020603050405020304" pitchFamily="18" charset="0"/>
                <a:cs typeface="Times New Roman" panose="02020603050405020304" pitchFamily="18" charset="0"/>
              </a:rPr>
              <a:t>111, 1011</a:t>
            </a:r>
            <a:r>
              <a:rPr lang="en-US" sz="2000" dirty="0">
                <a:latin typeface="Times New Roman" panose="02020603050405020304" pitchFamily="18" charset="0"/>
                <a:cs typeface="Times New Roman" panose="02020603050405020304" pitchFamily="18" charset="0"/>
              </a:rPr>
              <a:t>, …} are languages. </a:t>
            </a:r>
            <a:r>
              <a:rPr lang="en-US" sz="2000" dirty="0" smtClean="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10</a:t>
            </a:fld>
            <a:endParaRPr lang="en-GB" sz="1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1000"/>
                                        <p:tgtEl>
                                          <p:spTgt spid="3">
                                            <p:txEl>
                                              <p:pRg st="9" end="9"/>
                                            </p:txEl>
                                          </p:spTgt>
                                        </p:tgtEl>
                                      </p:cBhvr>
                                    </p:animEffect>
                                    <p:anim calcmode="lin" valueType="num">
                                      <p:cBhvr>
                                        <p:cTn id="2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1000"/>
                                        <p:tgtEl>
                                          <p:spTgt spid="3">
                                            <p:txEl>
                                              <p:pRg st="10" end="10"/>
                                            </p:txEl>
                                          </p:spTgt>
                                        </p:tgtEl>
                                      </p:cBhvr>
                                    </p:animEffect>
                                    <p:anim calcmode="lin" valueType="num">
                                      <p:cBhvr>
                                        <p:cTn id="2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1000"/>
                                        <p:tgtEl>
                                          <p:spTgt spid="3">
                                            <p:txEl>
                                              <p:pRg st="11" end="11"/>
                                            </p:txEl>
                                          </p:spTgt>
                                        </p:tgtEl>
                                      </p:cBhvr>
                                    </p:animEffect>
                                    <p:anim calcmode="lin" valueType="num">
                                      <p:cBhvr>
                                        <p:cTn id="3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1000"/>
                                        <p:tgtEl>
                                          <p:spTgt spid="3">
                                            <p:txEl>
                                              <p:pRg st="12" end="12"/>
                                            </p:txEl>
                                          </p:spTgt>
                                        </p:tgtEl>
                                      </p:cBhvr>
                                    </p:animEffect>
                                    <p:anim calcmode="lin" valueType="num">
                                      <p:cBhvr>
                                        <p:cTn id="3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1000"/>
                                        <p:tgtEl>
                                          <p:spTgt spid="3">
                                            <p:txEl>
                                              <p:pRg st="13" end="13"/>
                                            </p:txEl>
                                          </p:spTgt>
                                        </p:tgtEl>
                                      </p:cBhvr>
                                    </p:animEffect>
                                    <p:anim calcmode="lin" valueType="num">
                                      <p:cBhvr>
                                        <p:cTn id="4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1000"/>
                                        <p:tgtEl>
                                          <p:spTgt spid="3">
                                            <p:txEl>
                                              <p:pRg st="14" end="14"/>
                                            </p:txEl>
                                          </p:spTgt>
                                        </p:tgtEl>
                                      </p:cBhvr>
                                    </p:animEffect>
                                    <p:anim calcmode="lin" valueType="num">
                                      <p:cBhvr>
                                        <p:cTn id="4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1000"/>
                                        <p:tgtEl>
                                          <p:spTgt spid="3">
                                            <p:txEl>
                                              <p:pRg st="15" end="15"/>
                                            </p:txEl>
                                          </p:spTgt>
                                        </p:tgtEl>
                                      </p:cBhvr>
                                    </p:animEffect>
                                    <p:anim calcmode="lin" valueType="num">
                                      <p:cBhvr>
                                        <p:cTn id="5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30324"/>
            <a:ext cx="8856984" cy="6467028"/>
          </a:xfrm>
        </p:spPr>
        <p:txBody>
          <a:bodyPr>
            <a:normAutofit/>
          </a:bodyPr>
          <a:lstStyle/>
          <a:p>
            <a:pPr marL="685800" lvl="2" indent="0" algn="ctr">
              <a:buNone/>
            </a:pPr>
            <a:r>
              <a:rPr lang="en-US" sz="2400" b="1" dirty="0">
                <a:solidFill>
                  <a:srgbClr val="0000FF"/>
                </a:solidFill>
                <a:latin typeface="Times New Roman" panose="02020603050405020304" pitchFamily="18" charset="0"/>
                <a:cs typeface="Times New Roman" panose="02020603050405020304" pitchFamily="18" charset="0"/>
              </a:rPr>
              <a:t>Operations on Languages</a:t>
            </a:r>
            <a:r>
              <a:rPr lang="en-US" sz="1400" b="1"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lexical analysis, the most important operations on languages are </a:t>
            </a:r>
            <a:r>
              <a:rPr lang="en-US" sz="2400" i="1" dirty="0">
                <a:latin typeface="Times New Roman" panose="02020603050405020304" pitchFamily="18" charset="0"/>
                <a:cs typeface="Times New Roman" panose="02020603050405020304" pitchFamily="18" charset="0"/>
              </a:rPr>
              <a:t>union</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concatenation</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closure</a:t>
            </a:r>
            <a:r>
              <a:rPr lang="en-US" sz="24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lvl="0"/>
            <a:r>
              <a:rPr lang="en-US" sz="2400" i="1" dirty="0">
                <a:latin typeface="Times New Roman" panose="02020603050405020304" pitchFamily="18" charset="0"/>
                <a:cs typeface="Times New Roman" panose="02020603050405020304" pitchFamily="18" charset="0"/>
              </a:rPr>
              <a:t>Union</a:t>
            </a:r>
            <a:r>
              <a:rPr lang="en-US" sz="2400" dirty="0">
                <a:latin typeface="Times New Roman" panose="02020603050405020304" pitchFamily="18" charset="0"/>
                <a:cs typeface="Times New Roman" panose="02020603050405020304" pitchFamily="18" charset="0"/>
              </a:rPr>
              <a:t> is the familiar operation on sets.</a:t>
            </a:r>
            <a:endParaRPr lang="en-US" sz="20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concatenation</a:t>
            </a:r>
            <a:r>
              <a:rPr lang="en-US" sz="2400" dirty="0">
                <a:latin typeface="Times New Roman" panose="02020603050405020304" pitchFamily="18" charset="0"/>
                <a:cs typeface="Times New Roman" panose="02020603050405020304" pitchFamily="18" charset="0"/>
              </a:rPr>
              <a:t> of languages is all strings formed by taking a string from the first language and a string from the second language, in all possible ways, and concatenating them. </a:t>
            </a:r>
            <a:endParaRPr lang="en-US" sz="20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Kleene</a:t>
            </a:r>
            <a:r>
              <a:rPr lang="en-US" sz="2400" dirty="0">
                <a:latin typeface="Times New Roman" panose="02020603050405020304" pitchFamily="18" charset="0"/>
                <a:cs typeface="Times New Roman" panose="02020603050405020304" pitchFamily="18" charset="0"/>
              </a:rPr>
              <a:t>) closure of a language L, denoted L</a:t>
            </a:r>
            <a:r>
              <a:rPr lang="en-US" sz="2400" baseline="30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is the set of strings you get by concatenating L zero or more times. </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631825" lvl="0" indent="-2921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Union of L and M</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L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M = {s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s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L or s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M}</a:t>
            </a:r>
            <a:endParaRPr lang="en-US" sz="2000" dirty="0">
              <a:latin typeface="Times New Roman" panose="02020603050405020304" pitchFamily="18" charset="0"/>
              <a:cs typeface="Times New Roman" panose="02020603050405020304" pitchFamily="18" charset="0"/>
            </a:endParaRPr>
          </a:p>
          <a:p>
            <a:pPr marL="631825" lvl="0" indent="-2921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Concatenation of L and M</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LM = {</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x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L and y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M}</a:t>
            </a:r>
            <a:endParaRPr lang="en-US" sz="2000" dirty="0">
              <a:latin typeface="Times New Roman" panose="02020603050405020304" pitchFamily="18" charset="0"/>
              <a:cs typeface="Times New Roman" panose="02020603050405020304" pitchFamily="18" charset="0"/>
            </a:endParaRPr>
          </a:p>
          <a:p>
            <a:pPr marL="631825" lvl="0" indent="-2921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Exponentiation of L:	L</a:t>
            </a:r>
            <a:r>
              <a:rPr lang="en-US" sz="2400" baseline="30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L</a:t>
            </a:r>
            <a:r>
              <a:rPr lang="en-US" sz="2400" baseline="30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L</a:t>
            </a:r>
            <a:r>
              <a:rPr lang="en-US" sz="2400" baseline="30000" dirty="0">
                <a:latin typeface="Times New Roman" panose="02020603050405020304" pitchFamily="18" charset="0"/>
                <a:cs typeface="Times New Roman" panose="02020603050405020304" pitchFamily="18" charset="0"/>
              </a:rPr>
              <a:t>i-1</a:t>
            </a:r>
            <a:r>
              <a:rPr lang="en-US" sz="2400" dirty="0">
                <a:latin typeface="Times New Roman" panose="02020603050405020304" pitchFamily="18" charset="0"/>
                <a:cs typeface="Times New Roman" panose="02020603050405020304" pitchFamily="18" charset="0"/>
              </a:rPr>
              <a:t>L</a:t>
            </a:r>
            <a:endParaRPr lang="en-US" sz="2000" dirty="0">
              <a:latin typeface="Times New Roman" panose="02020603050405020304" pitchFamily="18" charset="0"/>
              <a:cs typeface="Times New Roman" panose="02020603050405020304" pitchFamily="18" charset="0"/>
            </a:endParaRPr>
          </a:p>
          <a:p>
            <a:pPr marL="631825" lvl="0" indent="-2921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Kleene</a:t>
            </a:r>
            <a:r>
              <a:rPr lang="en-US" sz="2400" dirty="0">
                <a:latin typeface="Times New Roman" panose="02020603050405020304" pitchFamily="18" charset="0"/>
                <a:cs typeface="Times New Roman" panose="02020603050405020304" pitchFamily="18" charset="0"/>
              </a:rPr>
              <a:t> closure of L: 	L</a:t>
            </a:r>
            <a:r>
              <a:rPr lang="en-US" sz="2400" baseline="30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baseline="-25000" dirty="0" err="1">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=0,…,</a:t>
            </a:r>
            <a:r>
              <a:rPr lang="en-US" sz="2400" baseline="-250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L</a:t>
            </a:r>
            <a:r>
              <a:rPr lang="en-US" sz="2400" baseline="30000" dirty="0">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pPr marL="631825" lvl="0" indent="-2921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Positive closure of L: 	L</a:t>
            </a:r>
            <a:r>
              <a:rPr lang="en-US" sz="2400" baseline="30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baseline="-25000" dirty="0" err="1">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=1,…,</a:t>
            </a:r>
            <a:r>
              <a:rPr lang="en-US" sz="2400" baseline="-250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L</a:t>
            </a:r>
            <a:r>
              <a:rPr lang="en-US" sz="2400" baseline="30000" dirty="0">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11</a:t>
            </a:fld>
            <a:endParaRPr lang="en-GB" sz="14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738"/>
            <a:ext cx="9123798" cy="6347613"/>
          </a:xfrm>
        </p:spPr>
        <p:txBody>
          <a:bodyPr>
            <a:normAutofit lnSpcReduction="10000"/>
          </a:bodyPr>
          <a:lstStyle/>
          <a:p>
            <a:pPr marL="0" lvl="2" indent="0" algn="ctr">
              <a:buNone/>
            </a:pPr>
            <a:r>
              <a:rPr lang="en-US" sz="2400" b="1" dirty="0">
                <a:solidFill>
                  <a:srgbClr val="0000FF"/>
                </a:solidFill>
                <a:latin typeface="Times New Roman" panose="02020603050405020304" pitchFamily="18" charset="0"/>
                <a:cs typeface="Times New Roman" panose="02020603050405020304" pitchFamily="18" charset="0"/>
              </a:rPr>
              <a:t>Regular expressions</a:t>
            </a:r>
            <a:r>
              <a:rPr lang="en-US" sz="1600" b="1"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regular expressions are built recursively out of smaller regular expressions, using the rules described below.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Basis rules:</a:t>
            </a:r>
            <a:endParaRPr lang="en-US" sz="4400" i="1" dirty="0">
              <a:solidFill>
                <a:srgbClr val="FF0000"/>
              </a:solidFill>
              <a:latin typeface="Times New Roman" panose="02020603050405020304" pitchFamily="18" charset="0"/>
              <a:cs typeface="Times New Roman" panose="02020603050405020304" pitchFamily="18" charset="0"/>
            </a:endParaRPr>
          </a:p>
          <a:p>
            <a:pPr marL="519113" indent="-2921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is a regular expression, and L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is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a:t>
            </a:r>
          </a:p>
          <a:p>
            <a:pPr marL="519113" indent="-2921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is a symbol in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then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is a regular expression, and L(</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Suppose </a:t>
            </a:r>
            <a:r>
              <a:rPr lang="en-US" sz="2400" b="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are regular expressions denoting languages L(</a:t>
            </a:r>
            <a:r>
              <a:rPr lang="en-US" sz="2400" b="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and L(</a:t>
            </a:r>
            <a:r>
              <a:rPr lang="en-US" sz="2400" b="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respectively. </a:t>
            </a:r>
          </a:p>
          <a:p>
            <a:pPr marL="461963" lvl="0" indent="-293688">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(s) is a regular expression denoting the language L(r) U L(s). </a:t>
            </a:r>
          </a:p>
          <a:p>
            <a:pPr marL="461963" lvl="0" indent="-293688">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 (s) is a regular expression denoting the language L(r) L(s) . </a:t>
            </a:r>
          </a:p>
          <a:p>
            <a:pPr marL="461963" lvl="0" indent="-293688">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a:t>
            </a:r>
            <a:r>
              <a:rPr lang="en-US" sz="2400" baseline="30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is a regular expression denoting (L(r))</a:t>
            </a:r>
            <a:r>
              <a:rPr lang="en-US" sz="2400" baseline="30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pPr marL="461963" indent="-293688">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 is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regular expression denoting L(r</a:t>
            </a:r>
            <a:r>
              <a:rPr lang="en-US" sz="2400" dirty="0" smtClean="0">
                <a:latin typeface="Times New Roman" panose="02020603050405020304" pitchFamily="18" charset="0"/>
                <a:cs typeface="Times New Roman" panose="02020603050405020304" pitchFamily="18" charset="0"/>
              </a:rPr>
              <a:t>).</a:t>
            </a:r>
          </a:p>
          <a:p>
            <a:pPr marL="168275" indent="0">
              <a:buNone/>
            </a:pPr>
            <a:endParaRPr lang="en-US" sz="2400" dirty="0">
              <a:latin typeface="Times New Roman" panose="02020603050405020304" pitchFamily="18" charset="0"/>
              <a:cs typeface="Times New Roman" panose="02020603050405020304" pitchFamily="18" charset="0"/>
            </a:endParaRPr>
          </a:p>
          <a:p>
            <a:pPr marL="282575" indent="-282575">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language that can be defined by a regular expression is called a regular </a:t>
            </a:r>
            <a:r>
              <a:rPr lang="en-US" sz="2400" dirty="0" smtClean="0">
                <a:latin typeface="Times New Roman" panose="02020603050405020304" pitchFamily="18" charset="0"/>
                <a:cs typeface="Times New Roman" panose="02020603050405020304" pitchFamily="18" charset="0"/>
              </a:rPr>
              <a:t>set or regular language. </a:t>
            </a:r>
          </a:p>
          <a:p>
            <a:pPr marL="282575" indent="-282575">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two regular expressions r and s denote the same regular set, we say they are equivalent and write </a:t>
            </a:r>
            <a:r>
              <a:rPr lang="en-US" sz="2400" dirty="0" smtClean="0">
                <a:latin typeface="Times New Roman" panose="02020603050405020304" pitchFamily="18" charset="0"/>
                <a:cs typeface="Times New Roman" panose="02020603050405020304" pitchFamily="18" charset="0"/>
              </a:rPr>
              <a:t>as r </a:t>
            </a:r>
            <a:r>
              <a:rPr lang="en-US" sz="2400" dirty="0">
                <a:latin typeface="Times New Roman" panose="02020603050405020304" pitchFamily="18" charset="0"/>
                <a:cs typeface="Times New Roman" panose="02020603050405020304" pitchFamily="18" charset="0"/>
              </a:rPr>
              <a:t>= s.</a:t>
            </a:r>
            <a:endParaRPr lang="en-US"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12</a:t>
            </a:fld>
            <a:endParaRPr lang="en-GB" sz="14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0"/>
            <a:ext cx="9036496" cy="6192689"/>
          </a:xfrm>
        </p:spPr>
        <p:txBody>
          <a:bodyPr>
            <a:normAutofit fontScale="92500" lnSpcReduction="10000"/>
          </a:bodyPr>
          <a:lstStyle/>
          <a:p>
            <a:pPr marL="0" lvl="2" indent="0" algn="ctr">
              <a:spcBef>
                <a:spcPts val="600"/>
              </a:spcBef>
              <a:buNone/>
            </a:pPr>
            <a:r>
              <a:rPr lang="en-US" sz="2400" b="1" dirty="0" smtClean="0">
                <a:solidFill>
                  <a:srgbClr val="0000FF"/>
                </a:solidFill>
                <a:latin typeface="Times New Roman" panose="02020603050405020304" pitchFamily="18" charset="0"/>
                <a:cs typeface="Times New Roman" panose="02020603050405020304" pitchFamily="18" charset="0"/>
              </a:rPr>
              <a:t>Regular definition</a:t>
            </a:r>
            <a:r>
              <a:rPr lang="en-US" sz="2400" dirty="0" smtClean="0">
                <a:latin typeface="Times New Roman" panose="02020603050405020304" pitchFamily="18" charset="0"/>
                <a:cs typeface="Times New Roman" panose="02020603050405020304" pitchFamily="18" charset="0"/>
              </a:rPr>
              <a:t> </a:t>
            </a:r>
          </a:p>
          <a:p>
            <a:pPr marL="0" lvl="2" indent="0">
              <a:spcBef>
                <a:spcPts val="600"/>
              </a:spcBef>
              <a:buNone/>
            </a:pPr>
            <a:r>
              <a:rPr lang="en-GB" sz="2000" dirty="0" smtClean="0">
                <a:latin typeface="Times New Roman" panose="02020603050405020304" pitchFamily="18" charset="0"/>
                <a:cs typeface="Times New Roman" panose="02020603050405020304" pitchFamily="18" charset="0"/>
              </a:rPr>
              <a:t>Regular definitions introduce a naming convention to certain regular expressions, in the form</a:t>
            </a:r>
          </a:p>
          <a:p>
            <a:pPr marL="685800" indent="0">
              <a:buNone/>
            </a:pPr>
            <a:r>
              <a:rPr lang="en-US" sz="2400" dirty="0">
                <a:latin typeface="Times New Roman" panose="02020603050405020304" pitchFamily="18" charset="0"/>
                <a:cs typeface="Times New Roman" panose="02020603050405020304" pitchFamily="18" charset="0"/>
              </a:rPr>
              <a:t>d</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→r</a:t>
            </a:r>
            <a:r>
              <a:rPr lang="en-US" sz="2400" baseline="-25000" dirty="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p>
            <a:pPr marL="685800" indent="0">
              <a:buNone/>
            </a:pPr>
            <a:r>
              <a:rPr lang="en-US" sz="2400" dirty="0">
                <a:latin typeface="Times New Roman" panose="02020603050405020304" pitchFamily="18" charset="0"/>
                <a:cs typeface="Times New Roman" panose="02020603050405020304" pitchFamily="18" charset="0"/>
              </a:rPr>
              <a:t>d</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→r</a:t>
            </a:r>
            <a:r>
              <a:rPr lang="en-US" sz="2400" baseline="-25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p>
            <a:pPr marL="685800" indent="0">
              <a:buNone/>
            </a:pPr>
            <a:r>
              <a:rPr lang="en-US" sz="24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685800" indent="0">
              <a:buNone/>
            </a:pPr>
            <a:r>
              <a:rPr lang="en-US" sz="2400" dirty="0" err="1">
                <a:latin typeface="Times New Roman" panose="02020603050405020304" pitchFamily="18" charset="0"/>
                <a:cs typeface="Times New Roman" panose="02020603050405020304" pitchFamily="18" charset="0"/>
              </a:rPr>
              <a:t>d</a:t>
            </a:r>
            <a:r>
              <a:rPr lang="en-US" sz="2400" baseline="-25000" dirty="0" err="1">
                <a:latin typeface="Times New Roman" panose="02020603050405020304" pitchFamily="18" charset="0"/>
                <a:cs typeface="Times New Roman" panose="02020603050405020304" pitchFamily="18" charset="0"/>
              </a:rPr>
              <a:t>n</a:t>
            </a:r>
            <a:r>
              <a:rPr lang="en-US" sz="2400" dirty="0" err="1">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r</a:t>
            </a:r>
            <a:r>
              <a:rPr lang="en-US" sz="2400" baseline="-25000" dirty="0" err="1" smtClean="0">
                <a:latin typeface="Times New Roman" panose="02020603050405020304" pitchFamily="18" charset="0"/>
                <a:cs typeface="Times New Roman" panose="02020603050405020304" pitchFamily="18" charset="0"/>
              </a:rPr>
              <a:t>n</a:t>
            </a:r>
            <a:endParaRPr lang="en-US" sz="2400" baseline="-25000" dirty="0" smtClean="0">
              <a:latin typeface="Times New Roman" panose="02020603050405020304" pitchFamily="18" charset="0"/>
              <a:cs typeface="Times New Roman" panose="02020603050405020304" pitchFamily="18" charset="0"/>
            </a:endParaRPr>
          </a:p>
          <a:p>
            <a:pPr marL="685800" indent="0">
              <a:buNone/>
            </a:pPr>
            <a:r>
              <a:rPr lang="en-US" sz="2400" baseline="-25000" dirty="0" smtClean="0">
                <a:latin typeface="Times New Roman" panose="02020603050405020304" pitchFamily="18" charset="0"/>
                <a:cs typeface="Times New Roman" panose="02020603050405020304" pitchFamily="18" charset="0"/>
              </a:rPr>
              <a:t>Where</a:t>
            </a:r>
            <a:r>
              <a:rPr lang="en-US" sz="2400" dirty="0" smtClean="0">
                <a:latin typeface="Times New Roman" panose="02020603050405020304" pitchFamily="18" charset="0"/>
                <a:cs typeface="Times New Roman" panose="02020603050405020304" pitchFamily="18" charset="0"/>
              </a:rPr>
              <a:t> </a:t>
            </a:r>
          </a:p>
          <a:p>
            <a:pPr marL="230188" indent="-230188">
              <a:buFontTx/>
              <a:buChar char="-"/>
            </a:pPr>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d</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is a new symbol, not in ∑ and not the same as any other of the d’s, &amp;</a:t>
            </a:r>
            <a:endParaRPr lang="en-US" sz="2400" dirty="0" smtClean="0">
              <a:latin typeface="Times New Roman" panose="02020603050405020304" pitchFamily="18" charset="0"/>
              <a:cs typeface="Times New Roman" panose="02020603050405020304" pitchFamily="18" charset="0"/>
            </a:endParaRPr>
          </a:p>
          <a:p>
            <a:pPr marL="230188" indent="-230188">
              <a:spcAft>
                <a:spcPts val="1200"/>
              </a:spcAft>
              <a:buFontTx/>
              <a:buChar char="-"/>
            </a:pPr>
            <a:r>
              <a:rPr lang="en-US" sz="2400" dirty="0">
                <a:latin typeface="Times New Roman" panose="02020603050405020304" pitchFamily="18" charset="0"/>
                <a:cs typeface="Times New Roman" panose="02020603050405020304" pitchFamily="18" charset="0"/>
              </a:rPr>
              <a:t>Each </a:t>
            </a:r>
            <a:r>
              <a:rPr lang="en-US" sz="2400" dirty="0" err="1">
                <a:latin typeface="Times New Roman" panose="02020603050405020304" pitchFamily="18" charset="0"/>
                <a:cs typeface="Times New Roman" panose="02020603050405020304" pitchFamily="18" charset="0"/>
              </a:rPr>
              <a:t>r</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is a regular expression over the </a:t>
            </a:r>
            <a:r>
              <a:rPr lang="en-US" sz="2400" dirty="0" smtClean="0">
                <a:latin typeface="Times New Roman" panose="02020603050405020304" pitchFamily="18" charset="0"/>
                <a:cs typeface="Times New Roman" panose="02020603050405020304" pitchFamily="18" charset="0"/>
              </a:rPr>
              <a:t>alphabet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 { </a:t>
            </a:r>
            <a:r>
              <a:rPr lang="en-US" sz="2400" dirty="0" smtClean="0">
                <a:latin typeface="Times New Roman" panose="02020603050405020304" pitchFamily="18" charset="0"/>
                <a:cs typeface="Times New Roman" panose="02020603050405020304" pitchFamily="18" charset="0"/>
              </a:rPr>
              <a:t>d</a:t>
            </a:r>
            <a:r>
              <a:rPr lang="en-US" sz="2400" baseline="-250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,d</a:t>
            </a:r>
            <a:r>
              <a:rPr lang="en-US" sz="2400" baseline="-25000" dirty="0" smtClean="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 . , </a:t>
            </a:r>
            <a:r>
              <a:rPr lang="en-US" sz="2400" dirty="0" smtClean="0">
                <a:latin typeface="Times New Roman" panose="02020603050405020304" pitchFamily="18" charset="0"/>
                <a:cs typeface="Times New Roman" panose="02020603050405020304" pitchFamily="18" charset="0"/>
              </a:rPr>
              <a:t>d</a:t>
            </a:r>
            <a:r>
              <a:rPr lang="en-US" sz="2400" baseline="-25000" dirty="0" smtClean="0">
                <a:latin typeface="Times New Roman" panose="02020603050405020304" pitchFamily="18" charset="0"/>
                <a:cs typeface="Times New Roman" panose="02020603050405020304" pitchFamily="18" charset="0"/>
              </a:rPr>
              <a:t>i-1 </a:t>
            </a:r>
            <a:r>
              <a:rPr lang="en-US" sz="2400" dirty="0" smtClean="0">
                <a:latin typeface="Times New Roman" panose="02020603050405020304" pitchFamily="18" charset="0"/>
                <a:cs typeface="Times New Roman" panose="02020603050405020304" pitchFamily="18" charset="0"/>
              </a:rPr>
              <a:t>}</a:t>
            </a:r>
          </a:p>
          <a:p>
            <a:pPr marL="282575" lvl="0" indent="-282575">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 identifiers are strings of letters, digits, and underscores. </a:t>
            </a:r>
            <a:endParaRPr lang="en-US" sz="2400" dirty="0" smtClean="0">
              <a:latin typeface="Times New Roman" panose="02020603050405020304" pitchFamily="18" charset="0"/>
              <a:cs typeface="Times New Roman" panose="02020603050405020304" pitchFamily="18" charset="0"/>
            </a:endParaRPr>
          </a:p>
          <a:p>
            <a:pPr marL="282575" lvl="0" indent="-282575">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is a regular definition:</a:t>
            </a:r>
          </a:p>
          <a:p>
            <a:pPr marL="857250" indent="-396875">
              <a:buFont typeface="Wingdings" panose="05000000000000000000" pitchFamily="2" charset="2"/>
              <a:buChar char="ü"/>
            </a:pPr>
            <a:r>
              <a:rPr lang="en-US" sz="2400" i="1" dirty="0" smtClean="0">
                <a:latin typeface="Times New Roman" panose="02020603050405020304" pitchFamily="18" charset="0"/>
                <a:cs typeface="Times New Roman" panose="02020603050405020304" pitchFamily="18" charset="0"/>
              </a:rPr>
              <a:t>letter	</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A | B | . . . | Z | a | b | . . . | z </a:t>
            </a:r>
            <a:endParaRPr lang="en-US" sz="2400" i="1" dirty="0" smtClean="0">
              <a:latin typeface="Times New Roman" panose="02020603050405020304" pitchFamily="18" charset="0"/>
              <a:cs typeface="Times New Roman" panose="02020603050405020304" pitchFamily="18" charset="0"/>
            </a:endParaRPr>
          </a:p>
          <a:p>
            <a:pPr marL="857250" indent="-396875">
              <a:buFont typeface="Wingdings" panose="05000000000000000000" pitchFamily="2" charset="2"/>
              <a:buChar char="ü"/>
            </a:pPr>
            <a:r>
              <a:rPr lang="en-US" sz="2400" i="1" dirty="0" smtClean="0">
                <a:latin typeface="Times New Roman" panose="02020603050405020304" pitchFamily="18" charset="0"/>
                <a:cs typeface="Times New Roman" panose="02020603050405020304" pitchFamily="18" charset="0"/>
              </a:rPr>
              <a:t>letter</a:t>
            </a:r>
            <a:r>
              <a:rPr lang="en-US" sz="2400" i="1" dirty="0">
                <a:latin typeface="Times New Roman" panose="02020603050405020304" pitchFamily="18" charset="0"/>
                <a:cs typeface="Times New Roman" panose="02020603050405020304" pitchFamily="18" charset="0"/>
              </a:rPr>
              <a:t>_</a:t>
            </a:r>
            <a:r>
              <a:rPr lang="en-US" sz="2400" dirty="0">
                <a:latin typeface="Times New Roman" panose="02020603050405020304" pitchFamily="18" charset="0"/>
                <a:cs typeface="Times New Roman" panose="02020603050405020304" pitchFamily="18" charset="0"/>
              </a:rPr>
              <a:t>	→ A | B | . . . | Z | a | b | . . . | z | _</a:t>
            </a:r>
          </a:p>
          <a:p>
            <a:pPr marL="857250" indent="-396875">
              <a:buFont typeface="Wingdings" panose="05000000000000000000" pitchFamily="2" charset="2"/>
              <a:buChar char="ü"/>
            </a:pPr>
            <a:r>
              <a:rPr lang="en-US" sz="2400" i="1" dirty="0">
                <a:latin typeface="Times New Roman" panose="02020603050405020304" pitchFamily="18" charset="0"/>
                <a:cs typeface="Times New Roman" panose="02020603050405020304" pitchFamily="18" charset="0"/>
              </a:rPr>
              <a:t>d</a:t>
            </a:r>
            <a:r>
              <a:rPr lang="en-US" sz="2400" i="1" dirty="0" smtClean="0">
                <a:latin typeface="Times New Roman" panose="02020603050405020304" pitchFamily="18" charset="0"/>
                <a:cs typeface="Times New Roman" panose="02020603050405020304" pitchFamily="18" charset="0"/>
              </a:rPr>
              <a:t>igit </a:t>
            </a:r>
            <a:r>
              <a:rPr lang="en-US" sz="2400" dirty="0">
                <a:latin typeface="Times New Roman" panose="02020603050405020304" pitchFamily="18" charset="0"/>
                <a:cs typeface="Times New Roman" panose="02020603050405020304" pitchFamily="18" charset="0"/>
              </a:rPr>
              <a:t>	→ 0 | 1 | . . . | 9</a:t>
            </a:r>
          </a:p>
          <a:p>
            <a:pPr marL="857250" indent="-396875">
              <a:buFont typeface="Wingdings" panose="05000000000000000000" pitchFamily="2" charset="2"/>
              <a:buChar char="ü"/>
            </a:pPr>
            <a:r>
              <a:rPr lang="en-US" sz="2400" i="1" dirty="0" smtClean="0">
                <a:latin typeface="Times New Roman" panose="02020603050405020304" pitchFamily="18" charset="0"/>
                <a:cs typeface="Times New Roman" panose="02020603050405020304" pitchFamily="18" charset="0"/>
              </a:rPr>
              <a:t>id</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letter_</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letter_</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digit</a:t>
            </a:r>
            <a:r>
              <a:rPr lang="en-US"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13</a:t>
            </a:fld>
            <a:endParaRPr lang="en-GB" sz="14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0"/>
            <a:ext cx="8640960" cy="6858000"/>
          </a:xfrm>
        </p:spPr>
        <p:txBody>
          <a:bodyPr>
            <a:noAutofit/>
          </a:bodyPr>
          <a:lstStyle/>
          <a:p>
            <a:pPr marL="685800" lvl="2" indent="0" algn="ctr">
              <a:buNone/>
            </a:pPr>
            <a:r>
              <a:rPr lang="en-US" sz="2000" b="1" dirty="0">
                <a:solidFill>
                  <a:srgbClr val="0000FF"/>
                </a:solidFill>
                <a:latin typeface="Times New Roman" panose="02020603050405020304" pitchFamily="18" charset="0"/>
                <a:cs typeface="Times New Roman" panose="02020603050405020304" pitchFamily="18" charset="0"/>
              </a:rPr>
              <a:t>Extensions of Regular Expressions</a:t>
            </a:r>
            <a:endParaRPr lang="en-US" sz="2000" dirty="0">
              <a:solidFill>
                <a:srgbClr val="0000FF"/>
              </a:solidFill>
              <a:latin typeface="Times New Roman" panose="02020603050405020304" pitchFamily="18" charset="0"/>
              <a:cs typeface="Times New Roman" panose="02020603050405020304" pitchFamily="18" charset="0"/>
            </a:endParaRPr>
          </a:p>
          <a:p>
            <a:pPr marL="282575" indent="-282575">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Many extensions have been added to regular expressions to enhance their ability to specify string </a:t>
            </a:r>
            <a:r>
              <a:rPr lang="en-US" sz="2000" dirty="0" smtClean="0">
                <a:latin typeface="Times New Roman" panose="02020603050405020304" pitchFamily="18" charset="0"/>
                <a:cs typeface="Times New Roman" panose="02020603050405020304" pitchFamily="18" charset="0"/>
              </a:rPr>
              <a:t>patterns.</a:t>
            </a:r>
          </a:p>
          <a:p>
            <a:pPr marL="282575" indent="-282575">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Some </a:t>
            </a:r>
            <a:r>
              <a:rPr lang="en-US" sz="2000" dirty="0">
                <a:latin typeface="Times New Roman" panose="02020603050405020304" pitchFamily="18" charset="0"/>
                <a:cs typeface="Times New Roman" panose="02020603050405020304" pitchFamily="18" charset="0"/>
              </a:rPr>
              <a:t>regular expression variants that use today are the following.</a:t>
            </a:r>
          </a:p>
          <a:p>
            <a:pPr>
              <a:buFont typeface="Wingdings" panose="05000000000000000000" pitchFamily="2" charset="2"/>
              <a:buChar char="v"/>
            </a:pPr>
            <a:r>
              <a:rPr lang="en-US" sz="2000" i="1" dirty="0">
                <a:solidFill>
                  <a:srgbClr val="FF0000"/>
                </a:solidFill>
                <a:latin typeface="Times New Roman" panose="02020603050405020304" pitchFamily="18" charset="0"/>
                <a:cs typeface="Times New Roman" panose="02020603050405020304" pitchFamily="18" charset="0"/>
              </a:rPr>
              <a:t>One or more </a:t>
            </a:r>
            <a:r>
              <a:rPr lang="en-US" sz="2000" i="1" dirty="0" smtClean="0">
                <a:solidFill>
                  <a:srgbClr val="FF0000"/>
                </a:solidFill>
                <a:latin typeface="Times New Roman" panose="02020603050405020304" pitchFamily="18" charset="0"/>
                <a:cs typeface="Times New Roman" panose="02020603050405020304" pitchFamily="18" charset="0"/>
              </a:rPr>
              <a:t>instances</a:t>
            </a:r>
            <a:endParaRPr lang="en-US" sz="2000" dirty="0" smtClean="0">
              <a:solidFill>
                <a:srgbClr val="FF0000"/>
              </a:solidFill>
              <a:latin typeface="Times New Roman" panose="02020603050405020304" pitchFamily="18" charset="0"/>
              <a:cs typeface="Times New Roman" panose="02020603050405020304" pitchFamily="18" charset="0"/>
            </a:endParaRPr>
          </a:p>
          <a:p>
            <a:pPr marL="1084263" indent="-282575">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r</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r r</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r* r</a:t>
            </a:r>
          </a:p>
          <a:p>
            <a:pPr marL="1084263" indent="-282575">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 r</a:t>
            </a:r>
            <a:r>
              <a:rPr lang="en-US" sz="2000" baseline="30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sym typeface="Symbol" panose="05050102010706020507" pitchFamily="18" charset="2"/>
              </a:rPr>
              <a:t></a:t>
            </a:r>
            <a:endParaRPr lang="en-US" sz="20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2000" i="1" dirty="0" smtClean="0">
                <a:solidFill>
                  <a:srgbClr val="FF0000"/>
                </a:solidFill>
                <a:latin typeface="Times New Roman" panose="02020603050405020304" pitchFamily="18" charset="0"/>
                <a:cs typeface="Times New Roman" panose="02020603050405020304" pitchFamily="18" charset="0"/>
              </a:rPr>
              <a:t>Zero </a:t>
            </a:r>
            <a:r>
              <a:rPr lang="en-US" sz="2000" i="1" dirty="0">
                <a:solidFill>
                  <a:srgbClr val="FF0000"/>
                </a:solidFill>
                <a:latin typeface="Times New Roman" panose="02020603050405020304" pitchFamily="18" charset="0"/>
                <a:cs typeface="Times New Roman" panose="02020603050405020304" pitchFamily="18" charset="0"/>
              </a:rPr>
              <a:t>or one </a:t>
            </a:r>
            <a:r>
              <a:rPr lang="en-US" sz="2000" i="1" dirty="0" smtClean="0">
                <a:solidFill>
                  <a:srgbClr val="FF0000"/>
                </a:solidFill>
                <a:latin typeface="Times New Roman" panose="02020603050405020304" pitchFamily="18" charset="0"/>
                <a:cs typeface="Times New Roman" panose="02020603050405020304" pitchFamily="18" charset="0"/>
              </a:rPr>
              <a:t>instance</a:t>
            </a:r>
            <a:endParaRPr lang="en-US" sz="2000" dirty="0" smtClean="0">
              <a:solidFill>
                <a:srgbClr val="FF0000"/>
              </a:solidFill>
              <a:latin typeface="Times New Roman" panose="02020603050405020304" pitchFamily="18" charset="0"/>
              <a:cs typeface="Times New Roman" panose="02020603050405020304" pitchFamily="18" charset="0"/>
            </a:endParaRPr>
          </a:p>
          <a:p>
            <a:pPr marL="1084263" lvl="0" indent="-282575">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 |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or put another way, L(r?) = L(r) U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2000" i="1" dirty="0" smtClean="0">
                <a:solidFill>
                  <a:srgbClr val="FF0000"/>
                </a:solidFill>
                <a:latin typeface="Times New Roman" panose="02020603050405020304" pitchFamily="18" charset="0"/>
                <a:cs typeface="Times New Roman" panose="02020603050405020304" pitchFamily="18" charset="0"/>
              </a:rPr>
              <a:t>Character classes</a:t>
            </a:r>
            <a:r>
              <a:rPr lang="en-US" sz="2000" dirty="0" smtClean="0">
                <a:latin typeface="Times New Roman" panose="02020603050405020304" pitchFamily="18" charset="0"/>
                <a:cs typeface="Times New Roman" panose="02020603050405020304" pitchFamily="18" charset="0"/>
              </a:rPr>
              <a:t> </a:t>
            </a:r>
          </a:p>
          <a:p>
            <a:pPr marL="631825" lvl="0"/>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regular expression a</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 . . | </a:t>
            </a:r>
            <a:r>
              <a:rPr lang="en-US" sz="2000" dirty="0" smtClean="0">
                <a:latin typeface="Times New Roman" panose="02020603050405020304" pitchFamily="18" charset="0"/>
                <a:cs typeface="Times New Roman" panose="02020603050405020304" pitchFamily="18" charset="0"/>
              </a:rPr>
              <a:t>a</a:t>
            </a:r>
            <a:r>
              <a:rPr lang="en-US" sz="2000" baseline="-25000"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 . a</a:t>
            </a:r>
            <a:r>
              <a:rPr lang="en-US" sz="2000" baseline="-25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631825" lvl="0"/>
            <a:r>
              <a:rPr lang="en-US" sz="2000" dirty="0" smtClean="0">
                <a:latin typeface="Times New Roman" panose="02020603050405020304" pitchFamily="18" charset="0"/>
                <a:cs typeface="Times New Roman" panose="02020603050405020304" pitchFamily="18" charset="0"/>
              </a:rPr>
              <a:t>Consecutive letters and digits can be expressed by [</a:t>
            </a:r>
            <a:r>
              <a:rPr lang="en-US" sz="2000" dirty="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n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just the first and the last separated by </a:t>
            </a:r>
            <a:r>
              <a:rPr lang="en-US" sz="2000" dirty="0" smtClean="0">
                <a:latin typeface="Times New Roman" panose="02020603050405020304" pitchFamily="18" charset="0"/>
                <a:cs typeface="Times New Roman" panose="02020603050405020304" pitchFamily="18" charset="0"/>
              </a:rPr>
              <a:t>hyphen.</a:t>
            </a:r>
          </a:p>
          <a:p>
            <a:pPr marL="631825" lvl="0"/>
            <a:r>
              <a:rPr lang="en-US" sz="2000" dirty="0" smtClean="0">
                <a:latin typeface="Times New Roman" panose="02020603050405020304" pitchFamily="18" charset="0"/>
                <a:cs typeface="Times New Roman" panose="02020603050405020304" pitchFamily="18" charset="0"/>
              </a:rPr>
              <a:t>Thus </a:t>
            </a:r>
            <a:r>
              <a:rPr lang="en-US" sz="2000" dirty="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abc</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shorthand for a | b | c, and [a-z] is shorthand for a | b | . . . | </a:t>
            </a:r>
            <a:r>
              <a:rPr lang="en-US" sz="2000" dirty="0" smtClean="0">
                <a:latin typeface="Times New Roman" panose="02020603050405020304" pitchFamily="18" charset="0"/>
                <a:cs typeface="Times New Roman" panose="02020603050405020304" pitchFamily="18" charset="0"/>
              </a:rPr>
              <a:t>z</a:t>
            </a:r>
          </a:p>
          <a:p>
            <a:pPr marL="282575" indent="-282575">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Using these short hands, we can rewrite the above regular definitions as follows. </a:t>
            </a:r>
          </a:p>
          <a:p>
            <a:pPr marL="746125" lvl="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l</a:t>
            </a:r>
            <a:r>
              <a:rPr lang="en-US" sz="2000" dirty="0" smtClean="0">
                <a:latin typeface="Times New Roman" panose="02020603050405020304" pitchFamily="18" charset="0"/>
                <a:cs typeface="Times New Roman" panose="02020603050405020304" pitchFamily="18" charset="0"/>
              </a:rPr>
              <a:t>etter</a:t>
            </a:r>
            <a:r>
              <a:rPr lang="en-US" sz="2000" dirty="0">
                <a:latin typeface="Times New Roman" panose="02020603050405020304" pitchFamily="18" charset="0"/>
                <a:cs typeface="Times New Roman" panose="02020603050405020304" pitchFamily="18" charset="0"/>
              </a:rPr>
              <a:t>_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 </a:t>
            </a:r>
            <a:r>
              <a:rPr lang="en-US" sz="2000" dirty="0" err="1">
                <a:latin typeface="Times New Roman" panose="02020603050405020304" pitchFamily="18" charset="0"/>
                <a:cs typeface="Times New Roman" panose="02020603050405020304" pitchFamily="18" charset="0"/>
              </a:rPr>
              <a:t>Za</a:t>
            </a:r>
            <a:r>
              <a:rPr lang="en-US" sz="2000" dirty="0">
                <a:latin typeface="Times New Roman" panose="02020603050405020304" pitchFamily="18" charset="0"/>
                <a:cs typeface="Times New Roman" panose="02020603050405020304" pitchFamily="18" charset="0"/>
              </a:rPr>
              <a:t> – z _ ] </a:t>
            </a:r>
          </a:p>
          <a:p>
            <a:pPr marL="746125" lvl="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digit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[0 - 9] </a:t>
            </a:r>
          </a:p>
          <a:p>
            <a:pPr marL="746125"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  letter_ ( </a:t>
            </a:r>
            <a:r>
              <a:rPr lang="en-US" sz="2000" dirty="0" smtClean="0">
                <a:latin typeface="Times New Roman" panose="02020603050405020304" pitchFamily="18" charset="0"/>
                <a:cs typeface="Times New Roman" panose="02020603050405020304" pitchFamily="18" charset="0"/>
              </a:rPr>
              <a:t>letter_  </a:t>
            </a:r>
            <a:r>
              <a:rPr lang="en-US" sz="2000" dirty="0">
                <a:latin typeface="Times New Roman" panose="02020603050405020304" pitchFamily="18" charset="0"/>
                <a:cs typeface="Times New Roman" panose="02020603050405020304" pitchFamily="18" charset="0"/>
              </a:rPr>
              <a:t>| digit )*</a:t>
            </a: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14</a:t>
            </a:fld>
            <a:endParaRPr lang="en-GB" sz="14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98" y="15274"/>
            <a:ext cx="9036496" cy="6842725"/>
          </a:xfrm>
        </p:spPr>
        <p:txBody>
          <a:bodyPr>
            <a:noAutofit/>
          </a:bodyPr>
          <a:lstStyle/>
          <a:p>
            <a:pPr marL="342900" lvl="1" indent="0" algn="ctr">
              <a:buNone/>
            </a:pPr>
            <a:r>
              <a:rPr lang="en-US" sz="2400" b="1" dirty="0">
                <a:solidFill>
                  <a:srgbClr val="0000FF"/>
                </a:solidFill>
                <a:latin typeface="Times New Roman" panose="02020603050405020304" pitchFamily="18" charset="0"/>
                <a:cs typeface="Times New Roman" panose="02020603050405020304" pitchFamily="18" charset="0"/>
              </a:rPr>
              <a:t>Recognition of Tokens</a:t>
            </a:r>
            <a:endParaRPr lang="en-US" sz="2000" dirty="0">
              <a:solidFill>
                <a:srgbClr val="0000FF"/>
              </a:solidFill>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Starting point is the language grammar to understand the </a:t>
            </a:r>
            <a:r>
              <a:rPr lang="en-US" altLang="en-US" sz="2400" dirty="0" smtClean="0">
                <a:latin typeface="Times New Roman" panose="02020603050405020304" pitchFamily="18" charset="0"/>
                <a:cs typeface="Times New Roman" panose="02020603050405020304" pitchFamily="18" charset="0"/>
              </a:rPr>
              <a:t>tokens.</a:t>
            </a:r>
            <a:endParaRPr lang="en-US" alt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Consider </a:t>
            </a:r>
            <a:r>
              <a:rPr lang="en-US" sz="2400" dirty="0">
                <a:latin typeface="Times New Roman" panose="02020603050405020304" pitchFamily="18" charset="0"/>
                <a:cs typeface="Times New Roman" panose="02020603050405020304" pitchFamily="18" charset="0"/>
              </a:rPr>
              <a:t>the following grammar fragment:</a:t>
            </a:r>
            <a:endParaRPr lang="en-US" sz="2000" dirty="0">
              <a:latin typeface="Times New Roman" panose="02020603050405020304" pitchFamily="18" charset="0"/>
              <a:cs typeface="Times New Roman" panose="02020603050405020304" pitchFamily="18" charset="0"/>
            </a:endParaRPr>
          </a:p>
          <a:p>
            <a:pPr marL="0" indent="0">
              <a:buNone/>
            </a:pP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stmt</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if</a:t>
            </a:r>
            <a:r>
              <a:rPr lang="en-US" sz="2400" dirty="0" smtClean="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expr</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then</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stmt</a:t>
            </a:r>
            <a:r>
              <a:rPr lang="en-US" sz="2400" i="1" dirty="0">
                <a:latin typeface="Times New Roman" panose="02020603050405020304" pitchFamily="18" charset="0"/>
                <a:cs typeface="Times New Roman" panose="02020603050405020304" pitchFamily="18" charset="0"/>
              </a:rPr>
              <a:t/>
            </a:r>
            <a:br>
              <a:rPr lang="en-US" sz="2400" i="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400" b="1" dirty="0" smtClean="0">
                <a:latin typeface="Times New Roman" panose="02020603050405020304" pitchFamily="18" charset="0"/>
                <a:cs typeface="Times New Roman" panose="02020603050405020304" pitchFamily="18" charset="0"/>
              </a:rPr>
              <a:t>if </a:t>
            </a:r>
            <a:r>
              <a:rPr lang="en-US" sz="2400" i="1" dirty="0" err="1">
                <a:latin typeface="Times New Roman" panose="02020603050405020304" pitchFamily="18" charset="0"/>
                <a:cs typeface="Times New Roman" panose="02020603050405020304" pitchFamily="18" charset="0"/>
              </a:rPr>
              <a:t>expr</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then</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stmt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else</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stmt</a:t>
            </a:r>
            <a:r>
              <a:rPr lang="en-US" sz="2400" i="1" dirty="0">
                <a:latin typeface="Times New Roman" panose="02020603050405020304" pitchFamily="18" charset="0"/>
                <a:cs typeface="Times New Roman" panose="02020603050405020304" pitchFamily="18" charset="0"/>
              </a:rPr>
              <a:t/>
            </a:r>
            <a:br>
              <a:rPr lang="en-US" sz="2400" i="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a:r>
            <a:br>
              <a:rPr lang="en-US" sz="2400" i="1" dirty="0">
                <a:latin typeface="Times New Roman" panose="02020603050405020304" pitchFamily="18" charset="0"/>
                <a:cs typeface="Times New Roman" panose="02020603050405020304" pitchFamily="18" charset="0"/>
              </a:rPr>
            </a:b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expr</a:t>
            </a:r>
            <a:r>
              <a:rPr lang="en-US" sz="2400" i="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	term </a:t>
            </a:r>
            <a:r>
              <a:rPr lang="en-US" sz="2400" b="1" dirty="0" err="1">
                <a:latin typeface="Times New Roman" panose="02020603050405020304" pitchFamily="18" charset="0"/>
                <a:cs typeface="Times New Roman" panose="02020603050405020304" pitchFamily="18" charset="0"/>
              </a:rPr>
              <a:t>relop</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term</a:t>
            </a:r>
            <a:br>
              <a:rPr lang="en-US" sz="2400" i="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term</a:t>
            </a:r>
            <a:br>
              <a:rPr lang="en-US" sz="2400" i="1" dirty="0">
                <a:latin typeface="Times New Roman" panose="02020603050405020304" pitchFamily="18" charset="0"/>
                <a:cs typeface="Times New Roman" panose="02020603050405020304" pitchFamily="18" charset="0"/>
              </a:rPr>
            </a:br>
            <a:r>
              <a:rPr lang="en-US" sz="2400" i="1" dirty="0" smtClean="0">
                <a:latin typeface="Times New Roman" panose="02020603050405020304" pitchFamily="18" charset="0"/>
                <a:cs typeface="Times New Roman" panose="02020603050405020304" pitchFamily="18" charset="0"/>
              </a:rPr>
              <a:t>	term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id</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400" b="1" dirty="0" err="1" smtClean="0">
                <a:latin typeface="Times New Roman" panose="02020603050405020304" pitchFamily="18" charset="0"/>
                <a:cs typeface="Times New Roman" panose="02020603050405020304" pitchFamily="18" charset="0"/>
              </a:rPr>
              <a:t>num</a:t>
            </a: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where the terminals </a:t>
            </a:r>
            <a:r>
              <a:rPr lang="en-US" sz="2400" b="1" dirty="0">
                <a:latin typeface="Times New Roman" panose="02020603050405020304" pitchFamily="18" charset="0"/>
                <a:cs typeface="Times New Roman" panose="02020603050405020304" pitchFamily="18" charset="0"/>
              </a:rPr>
              <a:t>if, then, else, </a:t>
            </a:r>
            <a:r>
              <a:rPr lang="en-US" sz="2400" b="1" dirty="0" err="1">
                <a:latin typeface="Times New Roman" panose="02020603050405020304" pitchFamily="18" charset="0"/>
                <a:cs typeface="Times New Roman" panose="02020603050405020304" pitchFamily="18" charset="0"/>
              </a:rPr>
              <a:t>relop</a:t>
            </a:r>
            <a:r>
              <a:rPr lang="en-US" sz="2400" b="1" dirty="0">
                <a:latin typeface="Times New Roman" panose="02020603050405020304" pitchFamily="18" charset="0"/>
                <a:cs typeface="Times New Roman" panose="02020603050405020304" pitchFamily="18" charset="0"/>
              </a:rPr>
              <a:t>, id</a:t>
            </a:r>
            <a:r>
              <a:rPr lang="en-US" sz="2400"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num</a:t>
            </a:r>
            <a:r>
              <a:rPr lang="en-US" sz="2400" dirty="0">
                <a:latin typeface="Times New Roman" panose="02020603050405020304" pitchFamily="18" charset="0"/>
                <a:cs typeface="Times New Roman" panose="02020603050405020304" pitchFamily="18" charset="0"/>
              </a:rPr>
              <a:t> generate sets of strings given by the following regular definitions:</a:t>
            </a:r>
            <a:endParaRPr lang="en-US" sz="2000" dirty="0">
              <a:latin typeface="Times New Roman" panose="02020603050405020304" pitchFamily="18" charset="0"/>
              <a:cs typeface="Times New Roman" panose="02020603050405020304" pitchFamily="18" charset="0"/>
            </a:endParaRPr>
          </a:p>
          <a:p>
            <a:pPr marL="1084263" indent="0">
              <a:buNone/>
            </a:pPr>
            <a:r>
              <a:rPr lang="en-US" sz="2400" b="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then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then</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else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else</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err="1">
                <a:latin typeface="Times New Roman" panose="02020603050405020304" pitchFamily="18" charset="0"/>
                <a:cs typeface="Times New Roman" panose="02020603050405020304" pitchFamily="18" charset="0"/>
              </a:rPr>
              <a:t>relop</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&lt;</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&lt;=</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&lt;&gt;</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id</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letter ( letter | digit )</a:t>
            </a:r>
            <a:r>
              <a:rPr lang="en-US" sz="2400" baseline="300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err="1">
                <a:latin typeface="Times New Roman" panose="02020603050405020304" pitchFamily="18" charset="0"/>
                <a:cs typeface="Times New Roman" panose="02020603050405020304" pitchFamily="18" charset="0"/>
              </a:rPr>
              <a:t>num</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digit</a:t>
            </a:r>
            <a:r>
              <a:rPr lang="en-US" sz="2400" baseline="30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digit</a:t>
            </a:r>
            <a:r>
              <a:rPr lang="en-US" sz="2400" baseline="30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(E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digit</a:t>
            </a:r>
            <a:r>
              <a:rPr lang="en-US" sz="2400" baseline="30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where </a:t>
            </a:r>
            <a:r>
              <a:rPr lang="en-US" sz="2400" b="1" dirty="0">
                <a:latin typeface="Times New Roman" panose="02020603050405020304" pitchFamily="18" charset="0"/>
                <a:cs typeface="Times New Roman" panose="02020603050405020304" pitchFamily="18" charset="0"/>
              </a:rPr>
              <a:t>letter</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digit</a:t>
            </a:r>
            <a:r>
              <a:rPr lang="en-US" sz="2400" dirty="0">
                <a:latin typeface="Times New Roman" panose="02020603050405020304" pitchFamily="18" charset="0"/>
                <a:cs typeface="Times New Roman" panose="02020603050405020304" pitchFamily="18" charset="0"/>
              </a:rPr>
              <a:t> are as defined previously.</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15</a:t>
            </a:fld>
            <a:endParaRPr lang="en-GB" sz="14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0970" y="31998"/>
            <a:ext cx="1063030" cy="228650"/>
          </a:xfrm>
        </p:spPr>
        <p:txBody>
          <a:bodyPr>
            <a:noAutofit/>
          </a:bodyPr>
          <a:lstStyle/>
          <a:p>
            <a:pPr algn="ctr"/>
            <a:r>
              <a:rPr lang="en-GB" sz="1800" b="1" i="1" dirty="0" smtClean="0">
                <a:solidFill>
                  <a:srgbClr val="0000FF"/>
                </a:solidFill>
                <a:latin typeface="Times New Roman" panose="02020603050405020304" pitchFamily="18" charset="0"/>
                <a:cs typeface="Times New Roman" panose="02020603050405020304" pitchFamily="18" charset="0"/>
              </a:rPr>
              <a:t>,,, Cont’d</a:t>
            </a:r>
            <a:endParaRPr lang="en-GB" sz="1800"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146323"/>
            <a:ext cx="8784976" cy="5328592"/>
          </a:xfrm>
        </p:spPr>
        <p:txBody>
          <a:bodyPr>
            <a:noAutofit/>
          </a:bodyPr>
          <a:lstStyle/>
          <a:p>
            <a:r>
              <a:rPr lang="en-US" sz="2400" dirty="0">
                <a:latin typeface="Times New Roman" panose="02020603050405020304" pitchFamily="18" charset="0"/>
                <a:cs typeface="Times New Roman" panose="02020603050405020304" pitchFamily="18" charset="0"/>
              </a:rPr>
              <a:t>For this language fragment the lexical analyzer will recognize the keywords </a:t>
            </a:r>
            <a:r>
              <a:rPr lang="en-US" sz="2400" b="1" dirty="0">
                <a:latin typeface="Times New Roman" panose="02020603050405020304" pitchFamily="18" charset="0"/>
                <a:cs typeface="Times New Roman" panose="02020603050405020304" pitchFamily="18" charset="0"/>
              </a:rPr>
              <a:t>if, then, else</a:t>
            </a:r>
            <a:r>
              <a:rPr lang="en-US" sz="2400" dirty="0">
                <a:latin typeface="Times New Roman" panose="02020603050405020304" pitchFamily="18" charset="0"/>
                <a:cs typeface="Times New Roman" panose="02020603050405020304" pitchFamily="18" charset="0"/>
              </a:rPr>
              <a:t>, as well as the lexemes denoted by </a:t>
            </a:r>
            <a:r>
              <a:rPr lang="en-US" sz="2400" b="1" dirty="0" err="1">
                <a:latin typeface="Times New Roman" panose="02020603050405020304" pitchFamily="18" charset="0"/>
                <a:cs typeface="Times New Roman" panose="02020603050405020304" pitchFamily="18" charset="0"/>
              </a:rPr>
              <a:t>relop</a:t>
            </a:r>
            <a:r>
              <a:rPr lang="en-US" sz="2400" b="1" dirty="0">
                <a:latin typeface="Times New Roman" panose="02020603050405020304" pitchFamily="18" charset="0"/>
                <a:cs typeface="Times New Roman" panose="02020603050405020304" pitchFamily="18" charset="0"/>
              </a:rPr>
              <a:t>, id</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num</a:t>
            </a:r>
            <a:r>
              <a:rPr lang="en-US" sz="2400" dirty="0" smtClean="0">
                <a:latin typeface="Times New Roman" panose="02020603050405020304" pitchFamily="18" charset="0"/>
                <a:cs typeface="Times New Roman" panose="02020603050405020304" pitchFamily="18" charset="0"/>
              </a:rPr>
              <a:t>.</a:t>
            </a:r>
          </a:p>
          <a:p>
            <a:pPr marL="282575" indent="-282575">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Lexemes are </a:t>
            </a:r>
            <a:r>
              <a:rPr lang="en-US" sz="2400" dirty="0">
                <a:latin typeface="Times New Roman" panose="02020603050405020304" pitchFamily="18" charset="0"/>
                <a:cs typeface="Times New Roman" panose="02020603050405020304" pitchFamily="18" charset="0"/>
              </a:rPr>
              <a:t>separated by white space, consisting of non-null sequences of blanks, tabs, and </a:t>
            </a:r>
            <a:r>
              <a:rPr lang="en-US" sz="2400" dirty="0" smtClean="0">
                <a:latin typeface="Times New Roman" panose="02020603050405020304" pitchFamily="18" charset="0"/>
                <a:cs typeface="Times New Roman" panose="02020603050405020304" pitchFamily="18" charset="0"/>
              </a:rPr>
              <a:t>newlines.</a:t>
            </a:r>
          </a:p>
          <a:p>
            <a:pPr marL="282575" indent="-282575">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Lexical analyzer </a:t>
            </a:r>
            <a:r>
              <a:rPr lang="en-US" sz="2400" dirty="0">
                <a:latin typeface="Times New Roman" panose="02020603050405020304" pitchFamily="18" charset="0"/>
                <a:cs typeface="Times New Roman" panose="02020603050405020304" pitchFamily="18" charset="0"/>
              </a:rPr>
              <a:t>will strip out white space. </a:t>
            </a:r>
            <a:endParaRPr lang="en-US" sz="2400" dirty="0" smtClean="0">
              <a:latin typeface="Times New Roman" panose="02020603050405020304" pitchFamily="18" charset="0"/>
              <a:cs typeface="Times New Roman" panose="02020603050405020304" pitchFamily="18" charset="0"/>
            </a:endParaRPr>
          </a:p>
          <a:p>
            <a:pPr marL="282575" indent="-282575">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will do so by comparing a string against the regular definition </a:t>
            </a:r>
            <a:r>
              <a:rPr lang="en-US" sz="2400" b="1" dirty="0" err="1">
                <a:latin typeface="Times New Roman" panose="02020603050405020304" pitchFamily="18" charset="0"/>
                <a:cs typeface="Times New Roman" panose="02020603050405020304" pitchFamily="18" charset="0"/>
              </a:rPr>
              <a:t>ws</a:t>
            </a:r>
            <a:r>
              <a:rPr lang="en-US" sz="2400" dirty="0">
                <a:latin typeface="Times New Roman" panose="02020603050405020304" pitchFamily="18" charset="0"/>
                <a:cs typeface="Times New Roman" panose="02020603050405020304" pitchFamily="18" charset="0"/>
              </a:rPr>
              <a:t>, below.</a:t>
            </a:r>
          </a:p>
          <a:p>
            <a:pPr marL="1028700" indent="-342900">
              <a:buFont typeface="Wingdings" panose="05000000000000000000" pitchFamily="2" charset="2"/>
              <a:buChar char="ü"/>
            </a:pPr>
            <a:r>
              <a:rPr lang="en-US" sz="2400" i="1" dirty="0" err="1">
                <a:latin typeface="Times New Roman" panose="02020603050405020304" pitchFamily="18" charset="0"/>
                <a:cs typeface="Times New Roman" panose="02020603050405020304" pitchFamily="18" charset="0"/>
              </a:rPr>
              <a:t>delim</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(blank | tab | newline)</a:t>
            </a:r>
          </a:p>
          <a:p>
            <a:pPr marL="1028700" indent="-342900">
              <a:buFont typeface="Wingdings" panose="05000000000000000000" pitchFamily="2" charset="2"/>
              <a:buChar char="ü"/>
            </a:pPr>
            <a:r>
              <a:rPr lang="en-US" sz="2400" i="1" dirty="0" err="1">
                <a:latin typeface="Times New Roman" panose="02020603050405020304" pitchFamily="18" charset="0"/>
                <a:cs typeface="Times New Roman" panose="02020603050405020304" pitchFamily="18" charset="0"/>
              </a:rPr>
              <a:t>ws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delim</a:t>
            </a:r>
            <a:r>
              <a:rPr lang="en-US" sz="2400" baseline="30000" dirty="0" smtClean="0">
                <a:latin typeface="Times New Roman" panose="02020603050405020304" pitchFamily="18" charset="0"/>
                <a:cs typeface="Times New Roman" panose="02020603050405020304" pitchFamily="18" charset="0"/>
              </a:rPr>
              <a:t>+</a:t>
            </a:r>
          </a:p>
          <a:p>
            <a:pPr marL="282575" indent="-282575">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a match for </a:t>
            </a:r>
            <a:r>
              <a:rPr lang="en-US" sz="2400" b="1" dirty="0" err="1">
                <a:latin typeface="Times New Roman" panose="02020603050405020304" pitchFamily="18" charset="0"/>
                <a:cs typeface="Times New Roman" panose="02020603050405020304" pitchFamily="18" charset="0"/>
              </a:rPr>
              <a:t>ws</a:t>
            </a:r>
            <a:r>
              <a:rPr lang="en-US" sz="2400" dirty="0">
                <a:latin typeface="Times New Roman" panose="02020603050405020304" pitchFamily="18" charset="0"/>
                <a:cs typeface="Times New Roman" panose="02020603050405020304" pitchFamily="18" charset="0"/>
              </a:rPr>
              <a:t> is found, the lexical analyzer does not return a token to the parser. </a:t>
            </a:r>
          </a:p>
          <a:p>
            <a:pPr marL="282575" indent="-282575">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Rather</a:t>
            </a:r>
            <a:r>
              <a:rPr lang="en-US" sz="2400" dirty="0">
                <a:latin typeface="Times New Roman" panose="02020603050405020304" pitchFamily="18" charset="0"/>
                <a:cs typeface="Times New Roman" panose="02020603050405020304" pitchFamily="18" charset="0"/>
              </a:rPr>
              <a:t>, it proceeds to find a token following the white space and returns that to the parser.</a:t>
            </a:r>
            <a:endParaRPr lang="en-GB"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16</a:t>
            </a:fld>
            <a:endParaRPr lang="en-GB" sz="14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5450"/>
            <a:ext cx="8640960" cy="6832550"/>
          </a:xfrm>
        </p:spPr>
        <p:txBody>
          <a:bodyPr>
            <a:noAutofit/>
          </a:bodyPr>
          <a:lstStyle/>
          <a:p>
            <a:pPr marL="0" indent="0" algn="ctr">
              <a:buNone/>
            </a:pPr>
            <a:r>
              <a:rPr lang="en-US" sz="2400" b="1" dirty="0">
                <a:solidFill>
                  <a:srgbClr val="0000FF"/>
                </a:solidFill>
                <a:latin typeface="Times New Roman" panose="02020603050405020304" pitchFamily="18" charset="0"/>
                <a:cs typeface="Times New Roman" panose="02020603050405020304" pitchFamily="18" charset="0"/>
              </a:rPr>
              <a:t>Transition diagram</a:t>
            </a:r>
            <a:endParaRPr lang="en-US" sz="2400" b="1" dirty="0" smtClean="0">
              <a:solidFill>
                <a:srgbClr val="0000FF"/>
              </a:solidFill>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diagrammatic representation like Flowchart, used for </a:t>
            </a:r>
            <a:r>
              <a:rPr lang="en-US" sz="2000" dirty="0" smtClean="0">
                <a:latin typeface="Times New Roman" panose="02020603050405020304" pitchFamily="18" charset="0"/>
                <a:cs typeface="Times New Roman" panose="02020603050405020304" pitchFamily="18" charset="0"/>
              </a:rPr>
              <a:t>lexical analyzers </a:t>
            </a:r>
            <a:r>
              <a:rPr lang="en-US" sz="2000" dirty="0">
                <a:latin typeface="Times New Roman" panose="02020603050405020304" pitchFamily="18" charset="0"/>
                <a:cs typeface="Times New Roman" panose="02020603050405020304" pitchFamily="18" charset="0"/>
              </a:rPr>
              <a:t>to recognize tokens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It has a </a:t>
            </a:r>
            <a:r>
              <a:rPr lang="en-US" sz="2000" dirty="0">
                <a:latin typeface="Times New Roman" panose="02020603050405020304" pitchFamily="18" charset="0"/>
                <a:cs typeface="Times New Roman" panose="02020603050405020304" pitchFamily="18" charset="0"/>
              </a:rPr>
              <a:t>collection of nodes called </a:t>
            </a:r>
            <a:r>
              <a:rPr lang="en-US" sz="2000" dirty="0" smtClean="0">
                <a:latin typeface="Times New Roman" panose="02020603050405020304" pitchFamily="18" charset="0"/>
                <a:cs typeface="Times New Roman" panose="02020603050405020304" pitchFamily="18" charset="0"/>
              </a:rPr>
              <a:t>states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edges directed </a:t>
            </a:r>
            <a:r>
              <a:rPr lang="en-US" sz="2000" dirty="0">
                <a:latin typeface="Times New Roman" panose="02020603050405020304" pitchFamily="18" charset="0"/>
                <a:cs typeface="Times New Roman" panose="02020603050405020304" pitchFamily="18" charset="0"/>
              </a:rPr>
              <a:t>from one state of the transition diagram to another</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Transition diagram for </a:t>
            </a:r>
            <a:r>
              <a:rPr lang="en-US" sz="2000" b="1" dirty="0" err="1" smtClean="0">
                <a:latin typeface="Times New Roman" panose="02020603050405020304" pitchFamily="18" charset="0"/>
                <a:cs typeface="Times New Roman" panose="02020603050405020304" pitchFamily="18" charset="0"/>
              </a:rPr>
              <a:t>relop</a:t>
            </a:r>
            <a:r>
              <a:rPr lang="en-US" sz="2000" dirty="0" smtClean="0">
                <a:latin typeface="Times New Roman" panose="02020603050405020304" pitchFamily="18" charset="0"/>
                <a:cs typeface="Times New Roman" panose="02020603050405020304" pitchFamily="18" charset="0"/>
              </a:rPr>
              <a:t> token is the following</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 state 4 </a:t>
            </a:r>
            <a:r>
              <a:rPr lang="en-US" sz="2000" dirty="0" smtClean="0">
                <a:latin typeface="Times New Roman" panose="02020603050405020304" pitchFamily="18" charset="0"/>
                <a:cs typeface="Times New Roman" panose="02020603050405020304" pitchFamily="18" charset="0"/>
              </a:rPr>
              <a:t>and 8 has </a:t>
            </a:r>
            <a:r>
              <a:rPr lang="en-US" sz="2000" dirty="0">
                <a:latin typeface="Times New Roman" panose="02020603050405020304" pitchFamily="18" charset="0"/>
                <a:cs typeface="Times New Roman" panose="02020603050405020304" pitchFamily="18" charset="0"/>
              </a:rPr>
              <a:t>a * to indicate that we must retract the input one position. </a:t>
            </a:r>
          </a:p>
          <a:p>
            <a:r>
              <a:rPr lang="en-US" sz="2000" dirty="0">
                <a:latin typeface="Times New Roman" panose="02020603050405020304" pitchFamily="18" charset="0"/>
                <a:cs typeface="Times New Roman" panose="02020603050405020304" pitchFamily="18" charset="0"/>
              </a:rPr>
              <a:t>On the other hand, if in state 0 the first character we see is =, then this one character must be the lexeme. We immediately return the fact from state 5.</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b="1" smtClean="0">
                <a:solidFill>
                  <a:schemeClr val="tx1"/>
                </a:solidFill>
                <a:latin typeface="Times New Roman" panose="02020603050405020304" pitchFamily="18" charset="0"/>
                <a:cs typeface="Times New Roman" panose="02020603050405020304" pitchFamily="18" charset="0"/>
              </a:rPr>
              <a:pPr/>
              <a:t>17</a:t>
            </a:fld>
            <a:endParaRPr lang="en-GB" b="1" dirty="0">
              <a:solidFill>
                <a:schemeClr val="tx1"/>
              </a:solidFill>
              <a:latin typeface="Times New Roman" panose="02020603050405020304" pitchFamily="18" charset="0"/>
              <a:cs typeface="Times New Roman" panose="02020603050405020304" pitchFamily="18" charset="0"/>
            </a:endParaRPr>
          </a:p>
        </p:txBody>
      </p:sp>
      <p:pic>
        <p:nvPicPr>
          <p:cNvPr id="9218" name="Picture 1"/>
          <p:cNvPicPr>
            <a:picLocks noChangeAspect="1" noChangeArrowheads="1"/>
          </p:cNvPicPr>
          <p:nvPr/>
        </p:nvPicPr>
        <p:blipFill>
          <a:blip r:embed="rId2">
            <a:extLst>
              <a:ext uri="{28A0092B-C50C-407E-A947-70E740481C1C}">
                <a14:useLocalDpi xmlns:a14="http://schemas.microsoft.com/office/drawing/2010/main" val="0"/>
              </a:ext>
            </a:extLst>
          </a:blip>
          <a:srcRect l="33493" t="36467" r="23718" b="10257"/>
          <a:stretch>
            <a:fillRect/>
          </a:stretch>
        </p:blipFill>
        <p:spPr bwMode="auto">
          <a:xfrm>
            <a:off x="827584" y="2242682"/>
            <a:ext cx="5904656" cy="31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6760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rot="20183643">
            <a:off x="2041034" y="1446307"/>
            <a:ext cx="3705178" cy="1440160"/>
          </a:xfrm>
          <a:prstGeom prst="round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accent1">
                    <a:lumMod val="20000"/>
                    <a:lumOff val="80000"/>
                  </a:schemeClr>
                </a:solidFill>
                <a:latin typeface="Times New Roman" panose="02020603050405020304" pitchFamily="18" charset="0"/>
                <a:cs typeface="Times New Roman" panose="02020603050405020304" pitchFamily="18" charset="0"/>
              </a:rPr>
              <a:t>THANK YOU</a:t>
            </a:r>
            <a:endParaRPr lang="en-US" sz="3600" b="1"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rot="20097975">
            <a:off x="3071171" y="3189573"/>
            <a:ext cx="3197508" cy="110379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latin typeface="Times New Roman" panose="02020603050405020304" pitchFamily="18" charset="0"/>
                <a:cs typeface="Times New Roman" panose="02020603050405020304" pitchFamily="18" charset="0"/>
              </a:rPr>
              <a:t>VERY</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rot="20113904">
            <a:off x="4219438" y="4621613"/>
            <a:ext cx="2448272" cy="9170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accent1">
                    <a:lumMod val="20000"/>
                    <a:lumOff val="80000"/>
                  </a:schemeClr>
                </a:solidFill>
                <a:latin typeface="Times New Roman" panose="02020603050405020304" pitchFamily="18" charset="0"/>
                <a:cs typeface="Times New Roman" panose="02020603050405020304" pitchFamily="18" charset="0"/>
              </a:rPr>
              <a:t>MUCH !!</a:t>
            </a:r>
            <a:endParaRPr lang="en-US" sz="3600" b="1"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68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861" y="18165"/>
            <a:ext cx="9036496" cy="6839835"/>
          </a:xfrm>
        </p:spPr>
        <p:txBody>
          <a:bodyPr>
            <a:noAutofit/>
          </a:bodyPr>
          <a:lstStyle/>
          <a:p>
            <a:pPr marL="0" indent="0" algn="ctr">
              <a:buNone/>
            </a:pPr>
            <a:r>
              <a:rPr lang="en-GB" sz="2000" b="1" dirty="0" smtClean="0">
                <a:solidFill>
                  <a:srgbClr val="0000FF"/>
                </a:solidFill>
                <a:latin typeface="Times New Roman" panose="02020603050405020304" pitchFamily="18" charset="0"/>
                <a:cs typeface="Times New Roman" panose="02020603050405020304" pitchFamily="18" charset="0"/>
              </a:rPr>
              <a:t>Introduction</a:t>
            </a:r>
            <a:r>
              <a:rPr lang="en-GB" sz="2000" dirty="0" smtClean="0">
                <a:solidFill>
                  <a:srgbClr val="0000FF"/>
                </a:solidFill>
                <a:latin typeface="Times New Roman" panose="02020603050405020304" pitchFamily="18" charset="0"/>
                <a:cs typeface="Times New Roman" panose="02020603050405020304" pitchFamily="18" charset="0"/>
              </a:rPr>
              <a:t>: Lexical analysis</a:t>
            </a:r>
            <a:r>
              <a:rPr lang="en-GB" sz="2000" dirty="0" smtClean="0">
                <a:solidFill>
                  <a:srgbClr val="FF0000"/>
                </a:solidFill>
                <a:latin typeface="Times New Roman" panose="02020603050405020304" pitchFamily="18" charset="0"/>
                <a:cs typeface="Times New Roman" panose="02020603050405020304" pitchFamily="18" charset="0"/>
              </a:rPr>
              <a:t> </a:t>
            </a:r>
          </a:p>
          <a:p>
            <a:pPr>
              <a:spcBef>
                <a:spcPts val="0"/>
              </a:spcBef>
              <a:spcAft>
                <a:spcPts val="300"/>
              </a:spcAft>
              <a:buFontTx/>
              <a:buChar char="-"/>
            </a:pPr>
            <a:r>
              <a:rPr lang="en-GB" sz="1800" dirty="0" smtClean="0">
                <a:latin typeface="Times New Roman" panose="02020603050405020304" pitchFamily="18" charset="0"/>
                <a:cs typeface="Times New Roman" panose="02020603050405020304" pitchFamily="18" charset="0"/>
              </a:rPr>
              <a:t>It is the first phase of compilation process.</a:t>
            </a:r>
          </a:p>
          <a:p>
            <a:pPr>
              <a:spcBef>
                <a:spcPts val="0"/>
              </a:spcBef>
              <a:spcAft>
                <a:spcPts val="300"/>
              </a:spcAft>
              <a:buFontTx/>
              <a:buChar char="-"/>
            </a:pPr>
            <a:r>
              <a:rPr lang="en-US" sz="1800" dirty="0">
                <a:latin typeface="Times New Roman" panose="02020603050405020304" pitchFamily="18" charset="0"/>
                <a:cs typeface="Times New Roman" panose="02020603050405020304" pitchFamily="18" charset="0"/>
              </a:rPr>
              <a:t>It takes the modified source code from language </a:t>
            </a:r>
            <a:r>
              <a:rPr lang="en-US" sz="1800" dirty="0" smtClean="0">
                <a:latin typeface="Times New Roman" panose="02020603050405020304" pitchFamily="18" charset="0"/>
                <a:cs typeface="Times New Roman" panose="02020603050405020304" pitchFamily="18" charset="0"/>
              </a:rPr>
              <a:t>preprocessors.</a:t>
            </a:r>
          </a:p>
          <a:p>
            <a:pPr>
              <a:spcBef>
                <a:spcPts val="0"/>
              </a:spcBef>
              <a:spcAft>
                <a:spcPts val="300"/>
              </a:spcAft>
              <a:buFontTx/>
              <a:buChar char="-"/>
            </a:pPr>
            <a:r>
              <a:rPr lang="en-US" sz="1800" dirty="0" smtClean="0">
                <a:latin typeface="Times New Roman" panose="02020603050405020304" pitchFamily="18" charset="0"/>
                <a:cs typeface="Times New Roman" panose="02020603050405020304" pitchFamily="18" charset="0"/>
              </a:rPr>
              <a:t>It reads character streams from the source code, checks for legal tokens, and passes the data to the syntax analyzer when it demands. </a:t>
            </a:r>
          </a:p>
          <a:p>
            <a:pPr marL="0" indent="0" algn="ctr">
              <a:buNone/>
            </a:pPr>
            <a:r>
              <a:rPr lang="en-US" sz="2000" b="1" dirty="0" smtClean="0">
                <a:solidFill>
                  <a:srgbClr val="0000FF"/>
                </a:solidFill>
                <a:latin typeface="Times New Roman" panose="02020603050405020304" pitchFamily="18" charset="0"/>
                <a:cs typeface="Times New Roman" panose="02020603050405020304" pitchFamily="18" charset="0"/>
              </a:rPr>
              <a:t>The role of lexical analyzer</a:t>
            </a:r>
            <a:endParaRPr lang="en-GB" sz="2000" b="1" dirty="0" smtClean="0">
              <a:solidFill>
                <a:srgbClr val="0000FF"/>
              </a:solidFill>
              <a:latin typeface="Times New Roman" panose="02020603050405020304" pitchFamily="18" charset="0"/>
              <a:cs typeface="Times New Roman" panose="02020603050405020304" pitchFamily="18" charset="0"/>
            </a:endParaRPr>
          </a:p>
          <a:p>
            <a:pPr marL="282575" indent="-282575">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Its main purpose </a:t>
            </a:r>
            <a:r>
              <a:rPr lang="en-US" sz="1800" dirty="0">
                <a:latin typeface="Times New Roman" panose="02020603050405020304" pitchFamily="18" charset="0"/>
                <a:cs typeface="Times New Roman" panose="02020603050405020304" pitchFamily="18" charset="0"/>
              </a:rPr>
              <a:t>is to make life easier for the subsequent syntax analysis phase. </a:t>
            </a:r>
            <a:endParaRPr lang="en-US" sz="1800" dirty="0" smtClean="0">
              <a:latin typeface="Times New Roman" panose="02020603050405020304" pitchFamily="18" charset="0"/>
              <a:cs typeface="Times New Roman" panose="02020603050405020304" pitchFamily="18" charset="0"/>
            </a:endParaRPr>
          </a:p>
          <a:p>
            <a:pPr marL="282575" indent="-282575">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main task of the lexical </a:t>
            </a:r>
            <a:r>
              <a:rPr lang="en-US" sz="1800" dirty="0" smtClean="0">
                <a:latin typeface="Times New Roman" panose="02020603050405020304" pitchFamily="18" charset="0"/>
                <a:cs typeface="Times New Roman" panose="02020603050405020304" pitchFamily="18" charset="0"/>
              </a:rPr>
              <a:t>analyzer</a:t>
            </a:r>
          </a:p>
          <a:p>
            <a:pPr marL="747713" indent="-342900">
              <a:spcBef>
                <a:spcPts val="300"/>
              </a:spcBef>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reads </a:t>
            </a:r>
            <a:r>
              <a:rPr lang="en-US" sz="1800" dirty="0">
                <a:latin typeface="Times New Roman" panose="02020603050405020304" pitchFamily="18" charset="0"/>
                <a:cs typeface="Times New Roman" panose="02020603050405020304" pitchFamily="18" charset="0"/>
              </a:rPr>
              <a:t>the input characters of the source </a:t>
            </a:r>
            <a:r>
              <a:rPr lang="en-US" sz="1800" dirty="0" smtClean="0">
                <a:latin typeface="Times New Roman" panose="02020603050405020304" pitchFamily="18" charset="0"/>
                <a:cs typeface="Times New Roman" panose="02020603050405020304" pitchFamily="18" charset="0"/>
              </a:rPr>
              <a:t>program</a:t>
            </a:r>
          </a:p>
          <a:p>
            <a:pPr marL="747713" indent="-342900">
              <a:spcBef>
                <a:spcPts val="300"/>
              </a:spcBef>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groups </a:t>
            </a:r>
            <a:r>
              <a:rPr lang="en-US" sz="1800" dirty="0">
                <a:latin typeface="Times New Roman" panose="02020603050405020304" pitchFamily="18" charset="0"/>
                <a:cs typeface="Times New Roman" panose="02020603050405020304" pitchFamily="18" charset="0"/>
              </a:rPr>
              <a:t>them into </a:t>
            </a:r>
            <a:r>
              <a:rPr lang="en-US" sz="1800" dirty="0" smtClean="0">
                <a:latin typeface="Times New Roman" panose="02020603050405020304" pitchFamily="18" charset="0"/>
                <a:cs typeface="Times New Roman" panose="02020603050405020304" pitchFamily="18" charset="0"/>
              </a:rPr>
              <a:t>lexemes</a:t>
            </a:r>
          </a:p>
          <a:p>
            <a:pPr marL="747713" indent="-342900">
              <a:spcBef>
                <a:spcPts val="300"/>
              </a:spcBef>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produces </a:t>
            </a:r>
            <a:r>
              <a:rPr lang="en-US" sz="1800" dirty="0">
                <a:latin typeface="Times New Roman" panose="02020603050405020304" pitchFamily="18" charset="0"/>
                <a:cs typeface="Times New Roman" panose="02020603050405020304" pitchFamily="18" charset="0"/>
              </a:rPr>
              <a:t>sequence of tokens for each lexeme </a:t>
            </a:r>
            <a:r>
              <a:rPr lang="en-US" sz="1800" dirty="0" smtClean="0">
                <a:latin typeface="Times New Roman" panose="02020603050405020304" pitchFamily="18" charset="0"/>
                <a:cs typeface="Times New Roman" panose="02020603050405020304" pitchFamily="18" charset="0"/>
              </a:rPr>
              <a:t>as output</a:t>
            </a:r>
            <a:endParaRPr lang="en-US" sz="1800" dirty="0">
              <a:latin typeface="Times New Roman" panose="02020603050405020304" pitchFamily="18" charset="0"/>
              <a:cs typeface="Times New Roman" panose="02020603050405020304" pitchFamily="18" charset="0"/>
            </a:endParaRPr>
          </a:p>
          <a:p>
            <a:pPr marL="282575" indent="-282575">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The stream of tokens is sent to the parser for syntax </a:t>
            </a:r>
            <a:r>
              <a:rPr lang="en-US" sz="1800" dirty="0" smtClean="0">
                <a:latin typeface="Times New Roman" panose="02020603050405020304" pitchFamily="18" charset="0"/>
                <a:cs typeface="Times New Roman" panose="02020603050405020304" pitchFamily="18" charset="0"/>
              </a:rPr>
              <a:t>analysis.</a:t>
            </a:r>
          </a:p>
          <a:p>
            <a:pPr marL="282575" indent="-282575">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lexical analyzer </a:t>
            </a:r>
            <a:r>
              <a:rPr lang="en-US" sz="1800" dirty="0" smtClean="0">
                <a:latin typeface="Times New Roman" panose="02020603050405020304" pitchFamily="18" charset="0"/>
                <a:cs typeface="Times New Roman" panose="02020603050405020304" pitchFamily="18" charset="0"/>
              </a:rPr>
              <a:t>also interacts </a:t>
            </a:r>
            <a:r>
              <a:rPr lang="en-US" sz="1800" dirty="0">
                <a:latin typeface="Times New Roman" panose="02020603050405020304" pitchFamily="18" charset="0"/>
                <a:cs typeface="Times New Roman" panose="02020603050405020304" pitchFamily="18" charset="0"/>
              </a:rPr>
              <a:t>with the symbol table</a:t>
            </a:r>
            <a:r>
              <a:rPr lang="en-GB" sz="1800" dirty="0" smtClean="0">
                <a:latin typeface="Times New Roman" panose="02020603050405020304" pitchFamily="18" charset="0"/>
                <a:cs typeface="Times New Roman" panose="02020603050405020304" pitchFamily="18" charset="0"/>
              </a:rPr>
              <a:t>.</a:t>
            </a:r>
          </a:p>
          <a:p>
            <a:pPr marL="804863" indent="-342900">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When it discovers </a:t>
            </a:r>
            <a:r>
              <a:rPr lang="en-US" sz="1800" dirty="0">
                <a:latin typeface="Times New Roman" panose="02020603050405020304" pitchFamily="18" charset="0"/>
                <a:cs typeface="Times New Roman" panose="02020603050405020304" pitchFamily="18" charset="0"/>
              </a:rPr>
              <a:t>a </a:t>
            </a:r>
            <a:r>
              <a:rPr lang="en-US" sz="1800" dirty="0" smtClean="0">
                <a:latin typeface="Times New Roman" panose="02020603050405020304" pitchFamily="18" charset="0"/>
                <a:cs typeface="Times New Roman" panose="02020603050405020304" pitchFamily="18" charset="0"/>
              </a:rPr>
              <a:t>lexeme, it enters into </a:t>
            </a:r>
            <a:r>
              <a:rPr lang="en-US" sz="1800" dirty="0">
                <a:latin typeface="Times New Roman" panose="02020603050405020304" pitchFamily="18" charset="0"/>
                <a:cs typeface="Times New Roman" panose="02020603050405020304" pitchFamily="18" charset="0"/>
              </a:rPr>
              <a:t>the symbol table</a:t>
            </a:r>
            <a:r>
              <a:rPr lang="en-US" sz="1800" dirty="0" smtClean="0">
                <a:latin typeface="Times New Roman" panose="02020603050405020304" pitchFamily="18" charset="0"/>
                <a:cs typeface="Times New Roman" panose="02020603050405020304" pitchFamily="18" charset="0"/>
              </a:rPr>
              <a:t>.</a:t>
            </a:r>
          </a:p>
          <a:p>
            <a:pPr marL="804863" indent="-342900">
              <a:buFont typeface="Wingdings" panose="05000000000000000000" pitchFamily="2" charset="2"/>
              <a:buChar char="ü"/>
            </a:pPr>
            <a:r>
              <a:rPr lang="en-US" sz="1800" dirty="0" smtClean="0">
                <a:latin typeface="Times New Roman" panose="02020603050405020304" pitchFamily="18" charset="0"/>
                <a:cs typeface="Times New Roman" panose="02020603050405020304" pitchFamily="18" charset="0"/>
              </a:rPr>
              <a:t>It may read information from symbol table to determine token.</a:t>
            </a:r>
            <a:endParaRPr lang="en-GB" sz="1800" dirty="0" smtClean="0">
              <a:latin typeface="Times New Roman" panose="02020603050405020304" pitchFamily="18" charset="0"/>
              <a:cs typeface="Times New Roman" panose="02020603050405020304" pitchFamily="18" charset="0"/>
            </a:endParaRPr>
          </a:p>
          <a:p>
            <a:pPr marL="282575" indent="-282575">
              <a:buFont typeface="Wingdings" panose="05000000000000000000" pitchFamily="2" charset="2"/>
              <a:buChar char="v"/>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smtClean="0">
              <a:latin typeface="Times New Roman" panose="02020603050405020304" pitchFamily="18" charset="0"/>
              <a:cs typeface="Times New Roman" panose="02020603050405020304" pitchFamily="18" charset="0"/>
            </a:endParaRPr>
          </a:p>
          <a:p>
            <a:pPr>
              <a:buFontTx/>
              <a:buChar char="-"/>
            </a:pPr>
            <a:endParaRPr lang="en-GB" sz="2000" dirty="0" smtClean="0">
              <a:latin typeface="Times New Roman" panose="02020603050405020304" pitchFamily="18" charset="0"/>
              <a:cs typeface="Times New Roman" panose="02020603050405020304" pitchFamily="18" charset="0"/>
            </a:endParaRPr>
          </a:p>
          <a:p>
            <a:pPr marL="0" indent="0">
              <a:buNone/>
            </a:pPr>
            <a:endParaRPr lang="en-GB" sz="2000" dirty="0" smtClean="0">
              <a:latin typeface="Times New Roman" panose="02020603050405020304" pitchFamily="18" charset="0"/>
              <a:cs typeface="Times New Roman" panose="02020603050405020304" pitchFamily="18" charset="0"/>
            </a:endParaRPr>
          </a:p>
          <a:p>
            <a:pPr marL="0" indent="0" algn="ctr">
              <a:buNone/>
            </a:pPr>
            <a:endParaRPr lang="en-GB" sz="1200" b="1" dirty="0" smtClean="0">
              <a:solidFill>
                <a:srgbClr val="FF0000"/>
              </a:solidFill>
              <a:latin typeface="Times New Roman" panose="02020603050405020304" pitchFamily="18" charset="0"/>
              <a:cs typeface="Times New Roman" panose="02020603050405020304" pitchFamily="18" charset="0"/>
            </a:endParaRPr>
          </a:p>
          <a:p>
            <a:pPr marL="0" indent="0" algn="ctr">
              <a:spcBef>
                <a:spcPts val="0"/>
              </a:spcBef>
              <a:buNone/>
            </a:pPr>
            <a:r>
              <a:rPr lang="en-GB" sz="1200" b="1" dirty="0" smtClean="0">
                <a:solidFill>
                  <a:srgbClr val="FF0000"/>
                </a:solidFill>
                <a:latin typeface="Times New Roman" panose="02020603050405020304" pitchFamily="18" charset="0"/>
                <a:cs typeface="Times New Roman" panose="02020603050405020304" pitchFamily="18" charset="0"/>
              </a:rPr>
              <a:t>Figure: Interaction between lexical analyser and parser</a:t>
            </a:r>
            <a:r>
              <a:rPr lang="en-GB" sz="2000" dirty="0" smtClean="0">
                <a:latin typeface="Times New Roman" panose="02020603050405020304" pitchFamily="18" charset="0"/>
                <a:cs typeface="Times New Roman" panose="02020603050405020304" pitchFamily="18" charset="0"/>
              </a:rPr>
              <a:t> </a:t>
            </a:r>
          </a:p>
          <a:p>
            <a:pPr marL="0" indent="0">
              <a:buNone/>
            </a:pPr>
            <a:endParaRPr lang="en-GB"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2</a:t>
            </a:fld>
            <a:endParaRPr lang="en-GB" sz="1400" b="1"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4725144"/>
            <a:ext cx="5831897" cy="18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1000"/>
                                        <p:tgtEl>
                                          <p:spTgt spid="3">
                                            <p:txEl>
                                              <p:pRg st="9" end="9"/>
                                            </p:txEl>
                                          </p:spTgt>
                                        </p:tgtEl>
                                      </p:cBhvr>
                                    </p:animEffect>
                                    <p:anim calcmode="lin" valueType="num">
                                      <p:cBhvr>
                                        <p:cTn id="3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1000"/>
                                        <p:tgtEl>
                                          <p:spTgt spid="3">
                                            <p:txEl>
                                              <p:pRg st="10" end="10"/>
                                            </p:txEl>
                                          </p:spTgt>
                                        </p:tgtEl>
                                      </p:cBhvr>
                                    </p:animEffect>
                                    <p:anim calcmode="lin" valueType="num">
                                      <p:cBhvr>
                                        <p:cTn id="3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1000"/>
                                        <p:tgtEl>
                                          <p:spTgt spid="3">
                                            <p:txEl>
                                              <p:pRg st="11" end="11"/>
                                            </p:txEl>
                                          </p:spTgt>
                                        </p:tgtEl>
                                      </p:cBhvr>
                                    </p:animEffect>
                                    <p:anim calcmode="lin" valueType="num">
                                      <p:cBhvr>
                                        <p:cTn id="4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1000"/>
                                        <p:tgtEl>
                                          <p:spTgt spid="3">
                                            <p:txEl>
                                              <p:pRg st="12" end="12"/>
                                            </p:txEl>
                                          </p:spTgt>
                                        </p:tgtEl>
                                      </p:cBhvr>
                                    </p:animEffect>
                                    <p:anim calcmode="lin" valueType="num">
                                      <p:cBhvr>
                                        <p:cTn id="4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1000"/>
                                        <p:tgtEl>
                                          <p:spTgt spid="3">
                                            <p:txEl>
                                              <p:pRg st="13" end="13"/>
                                            </p:txEl>
                                          </p:spTgt>
                                        </p:tgtEl>
                                      </p:cBhvr>
                                    </p:animEffect>
                                    <p:anim calcmode="lin" valueType="num">
                                      <p:cBhvr>
                                        <p:cTn id="5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1000"/>
                                        <p:tgtEl>
                                          <p:spTgt spid="7"/>
                                        </p:tgtEl>
                                      </p:cBhvr>
                                    </p:animEffect>
                                    <p:anim calcmode="lin" valueType="num">
                                      <p:cBhvr>
                                        <p:cTn id="60" dur="1000" fill="hold"/>
                                        <p:tgtEl>
                                          <p:spTgt spid="7"/>
                                        </p:tgtEl>
                                        <p:attrNameLst>
                                          <p:attrName>ppt_x</p:attrName>
                                        </p:attrNameLst>
                                      </p:cBhvr>
                                      <p:tavLst>
                                        <p:tav tm="0">
                                          <p:val>
                                            <p:strVal val="#ppt_x"/>
                                          </p:val>
                                        </p:tav>
                                        <p:tav tm="100000">
                                          <p:val>
                                            <p:strVal val="#ppt_x"/>
                                          </p:val>
                                        </p:tav>
                                      </p:tavLst>
                                    </p:anim>
                                    <p:anim calcmode="lin" valueType="num">
                                      <p:cBhvr>
                                        <p:cTn id="6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2360" y="0"/>
            <a:ext cx="1331640" cy="260648"/>
          </a:xfrm>
        </p:spPr>
        <p:txBody>
          <a:bodyPr>
            <a:noAutofit/>
          </a:bodyPr>
          <a:lstStyle/>
          <a:p>
            <a:pPr algn="r"/>
            <a:r>
              <a:rPr lang="en-GB" sz="1600" b="1" i="1" dirty="0" smtClean="0">
                <a:solidFill>
                  <a:srgbClr val="0000FF"/>
                </a:solidFill>
                <a:latin typeface="Times New Roman" panose="02020603050405020304" pitchFamily="18" charset="0"/>
                <a:cs typeface="Times New Roman" panose="02020603050405020304" pitchFamily="18" charset="0"/>
              </a:rPr>
              <a:t>,,, Cont’d</a:t>
            </a:r>
            <a:endParaRPr lang="en-GB" sz="1600"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438125"/>
            <a:ext cx="8515350" cy="6100788"/>
          </a:xfrm>
        </p:spPr>
        <p:txBody>
          <a:bodyPr>
            <a:noAutofit/>
          </a:bodyPr>
          <a:lstStyle/>
          <a:p>
            <a:pPr marL="282575" indent="-282575">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dditional </a:t>
            </a:r>
            <a:r>
              <a:rPr lang="en-US" sz="2400" dirty="0">
                <a:latin typeface="Times New Roman" panose="02020603050405020304" pitchFamily="18" charset="0"/>
                <a:cs typeface="Times New Roman" panose="02020603050405020304" pitchFamily="18" charset="0"/>
              </a:rPr>
              <a:t>tasks performed </a:t>
            </a:r>
            <a:r>
              <a:rPr lang="en-US" sz="2400" dirty="0" smtClean="0">
                <a:latin typeface="Times New Roman" panose="02020603050405020304" pitchFamily="18" charset="0"/>
                <a:cs typeface="Times New Roman" panose="02020603050405020304" pitchFamily="18" charset="0"/>
              </a:rPr>
              <a:t>by </a:t>
            </a:r>
            <a:r>
              <a:rPr lang="en-US" sz="2400" dirty="0">
                <a:latin typeface="Times New Roman" panose="02020603050405020304" pitchFamily="18" charset="0"/>
                <a:cs typeface="Times New Roman" panose="02020603050405020304" pitchFamily="18" charset="0"/>
              </a:rPr>
              <a:t>lexical </a:t>
            </a:r>
            <a:r>
              <a:rPr lang="en-US" sz="2400" dirty="0" smtClean="0">
                <a:latin typeface="Times New Roman" panose="02020603050405020304" pitchFamily="18" charset="0"/>
                <a:cs typeface="Times New Roman" panose="02020603050405020304" pitchFamily="18" charset="0"/>
              </a:rPr>
              <a:t>analyzer:</a:t>
            </a:r>
            <a:endParaRPr lang="en-US" sz="2400" dirty="0">
              <a:latin typeface="Times New Roman" panose="02020603050405020304" pitchFamily="18" charset="0"/>
              <a:cs typeface="Times New Roman" panose="02020603050405020304" pitchFamily="18" charset="0"/>
            </a:endParaRPr>
          </a:p>
          <a:p>
            <a:pPr marL="566738" lvl="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Stripping out comments and whitespace (blank, newline, </a:t>
            </a:r>
            <a:r>
              <a:rPr lang="en-US" sz="2400" dirty="0" smtClean="0">
                <a:latin typeface="Times New Roman" panose="02020603050405020304" pitchFamily="18" charset="0"/>
                <a:cs typeface="Times New Roman" panose="02020603050405020304" pitchFamily="18" charset="0"/>
              </a:rPr>
              <a:t>tab).</a:t>
            </a:r>
            <a:endParaRPr lang="en-US" sz="2400" dirty="0">
              <a:latin typeface="Times New Roman" panose="02020603050405020304" pitchFamily="18" charset="0"/>
              <a:cs typeface="Times New Roman" panose="02020603050405020304" pitchFamily="18" charset="0"/>
            </a:endParaRPr>
          </a:p>
          <a:p>
            <a:pPr marL="566738"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Correlating error messages generated by the compiler with the source </a:t>
            </a:r>
            <a:r>
              <a:rPr lang="en-US" sz="2400" dirty="0" smtClean="0">
                <a:latin typeface="Times New Roman" panose="02020603050405020304" pitchFamily="18" charset="0"/>
                <a:cs typeface="Times New Roman" panose="02020603050405020304" pitchFamily="18" charset="0"/>
              </a:rPr>
              <a:t>program.</a:t>
            </a:r>
          </a:p>
          <a:p>
            <a:pPr marL="566738" indent="-342900">
              <a:buFont typeface="Wingdings" panose="05000000000000000000" pitchFamily="2" charset="2"/>
              <a:buChar char="ü"/>
            </a:pPr>
            <a:endParaRPr lang="en-GB" sz="2000" dirty="0">
              <a:latin typeface="Times New Roman" panose="02020603050405020304" pitchFamily="18" charset="0"/>
              <a:cs typeface="Times New Roman" panose="02020603050405020304" pitchFamily="18" charset="0"/>
            </a:endParaRPr>
          </a:p>
          <a:p>
            <a:pPr marL="0" indent="0" algn="ctr">
              <a:buNone/>
            </a:pPr>
            <a:r>
              <a:rPr lang="en-US" sz="2400" b="1" dirty="0" smtClean="0">
                <a:solidFill>
                  <a:srgbClr val="0000FF"/>
                </a:solidFill>
                <a:latin typeface="Times New Roman" panose="02020603050405020304" pitchFamily="18" charset="0"/>
                <a:cs typeface="Times New Roman" panose="02020603050405020304" pitchFamily="18" charset="0"/>
              </a:rPr>
              <a:t>Issues </a:t>
            </a:r>
            <a:r>
              <a:rPr lang="en-US" sz="2400" b="1" dirty="0">
                <a:solidFill>
                  <a:srgbClr val="0000FF"/>
                </a:solidFill>
                <a:latin typeface="Times New Roman" panose="02020603050405020304" pitchFamily="18" charset="0"/>
                <a:cs typeface="Times New Roman" panose="02020603050405020304" pitchFamily="18" charset="0"/>
              </a:rPr>
              <a:t>in Lexical Analysis</a:t>
            </a:r>
            <a:endParaRPr lang="en-US" sz="2400" dirty="0">
              <a:solidFill>
                <a:srgbClr val="0000FF"/>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Why to separate </a:t>
            </a:r>
            <a:r>
              <a:rPr lang="en-US" sz="2400" dirty="0" smtClean="0">
                <a:latin typeface="Times New Roman" panose="02020603050405020304" pitchFamily="18" charset="0"/>
                <a:cs typeface="Times New Roman" panose="02020603050405020304" pitchFamily="18" charset="0"/>
              </a:rPr>
              <a:t>lexical </a:t>
            </a:r>
            <a:r>
              <a:rPr lang="en-US" sz="2400" dirty="0">
                <a:latin typeface="Times New Roman" panose="02020603050405020304" pitchFamily="18" charset="0"/>
                <a:cs typeface="Times New Roman" panose="02020603050405020304" pitchFamily="18" charset="0"/>
              </a:rPr>
              <a:t>analysis and </a:t>
            </a:r>
            <a:r>
              <a:rPr lang="en-US" sz="2400" dirty="0" smtClean="0">
                <a:latin typeface="Times New Roman" panose="02020603050405020304" pitchFamily="18" charset="0"/>
                <a:cs typeface="Times New Roman" panose="02020603050405020304" pitchFamily="18" charset="0"/>
              </a:rPr>
              <a:t>parsing? </a:t>
            </a:r>
          </a:p>
          <a:p>
            <a:r>
              <a:rPr lang="en-US" sz="2400" dirty="0" smtClean="0">
                <a:latin typeface="Times New Roman" panose="02020603050405020304" pitchFamily="18" charset="0"/>
                <a:cs typeface="Times New Roman" panose="02020603050405020304" pitchFamily="18" charset="0"/>
              </a:rPr>
              <a:t>Reasons for separating lexical </a:t>
            </a:r>
            <a:r>
              <a:rPr lang="en-US" sz="2400" dirty="0">
                <a:latin typeface="Times New Roman" panose="02020603050405020304" pitchFamily="18" charset="0"/>
                <a:cs typeface="Times New Roman" panose="02020603050405020304" pitchFamily="18" charset="0"/>
              </a:rPr>
              <a:t>analysis and </a:t>
            </a:r>
            <a:r>
              <a:rPr lang="en-US" sz="2400" dirty="0" smtClean="0">
                <a:latin typeface="Times New Roman" panose="02020603050405020304" pitchFamily="18" charset="0"/>
                <a:cs typeface="Times New Roman" panose="02020603050405020304" pitchFamily="18" charset="0"/>
              </a:rPr>
              <a:t>syntax analysis </a:t>
            </a:r>
            <a:r>
              <a:rPr lang="en-US" sz="2400" dirty="0">
                <a:latin typeface="Times New Roman" panose="02020603050405020304" pitchFamily="18" charset="0"/>
                <a:cs typeface="Times New Roman" panose="02020603050405020304" pitchFamily="18" charset="0"/>
              </a:rPr>
              <a:t>phases.</a:t>
            </a:r>
            <a:endParaRPr lang="en-US" sz="2000" dirty="0">
              <a:latin typeface="Times New Roman" panose="02020603050405020304" pitchFamily="18" charset="0"/>
              <a:cs typeface="Times New Roman" panose="02020603050405020304" pitchFamily="18" charset="0"/>
            </a:endParaRPr>
          </a:p>
          <a:p>
            <a:pPr marL="574675" lvl="0" indent="-284163">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Simplifies the </a:t>
            </a:r>
            <a:r>
              <a:rPr lang="en-US" sz="2400" dirty="0">
                <a:latin typeface="Times New Roman" panose="02020603050405020304" pitchFamily="18" charset="0"/>
                <a:cs typeface="Times New Roman" panose="02020603050405020304" pitchFamily="18" charset="0"/>
              </a:rPr>
              <a:t>design </a:t>
            </a:r>
            <a:r>
              <a:rPr lang="en-US" sz="2400" dirty="0" smtClean="0">
                <a:latin typeface="Times New Roman" panose="02020603050405020304" pitchFamily="18" charset="0"/>
                <a:cs typeface="Times New Roman" panose="02020603050405020304" pitchFamily="18" charset="0"/>
              </a:rPr>
              <a:t>of the compiler.</a:t>
            </a:r>
          </a:p>
          <a:p>
            <a:pPr marL="574675" lvl="0" indent="-284163">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To improve compiler efficiency</a:t>
            </a:r>
          </a:p>
          <a:p>
            <a:pPr marL="574675" lvl="0" indent="-284163">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To enhance compiler portability. </a:t>
            </a:r>
            <a:endParaRPr lang="en-GB" sz="4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3</a:t>
            </a:fld>
            <a:endParaRPr lang="en-GB" sz="1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1000"/>
                                        <p:tgtEl>
                                          <p:spTgt spid="3">
                                            <p:txEl>
                                              <p:pRg st="9" end="9"/>
                                            </p:txEl>
                                          </p:spTgt>
                                        </p:tgtEl>
                                      </p:cBhvr>
                                    </p:animEffect>
                                    <p:anim calcmode="lin" valueType="num">
                                      <p:cBhvr>
                                        <p:cTn id="3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00298" y="2143116"/>
            <a:ext cx="3500462" cy="369332"/>
          </a:xfrm>
          <a:prstGeom prst="rect">
            <a:avLst/>
          </a:prstGeom>
          <a:noFill/>
        </p:spPr>
        <p:txBody>
          <a:bodyPr wrap="square" rtlCol="0">
            <a:spAutoFit/>
          </a:bodyPr>
          <a:lstStyle/>
          <a:p>
            <a:endParaRPr lang="en-GB" dirty="0"/>
          </a:p>
        </p:txBody>
      </p:sp>
      <p:sp>
        <p:nvSpPr>
          <p:cNvPr id="5" name="Rectangle 4"/>
          <p:cNvSpPr/>
          <p:nvPr/>
        </p:nvSpPr>
        <p:spPr>
          <a:xfrm>
            <a:off x="35496" y="29412"/>
            <a:ext cx="9073008" cy="68285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lvl="2" algn="ctr"/>
            <a:r>
              <a:rPr lang="en-US" sz="2200" b="1" dirty="0">
                <a:solidFill>
                  <a:srgbClr val="0000FF"/>
                </a:solidFill>
                <a:latin typeface="Times New Roman" panose="02020603050405020304" pitchFamily="18" charset="0"/>
                <a:cs typeface="Times New Roman" panose="02020603050405020304" pitchFamily="18" charset="0"/>
              </a:rPr>
              <a:t>Tokens, Patterns, and Lexemes</a:t>
            </a:r>
            <a:endParaRPr lang="en-US" sz="2200" dirty="0">
              <a:solidFill>
                <a:srgbClr val="0000FF"/>
              </a:solidFill>
              <a:latin typeface="Times New Roman" panose="02020603050405020304" pitchFamily="18" charset="0"/>
              <a:cs typeface="Times New Roman" panose="02020603050405020304" pitchFamily="18" charset="0"/>
            </a:endParaRPr>
          </a:p>
          <a:p>
            <a:pPr lvl="0"/>
            <a:r>
              <a:rPr lang="en-US" sz="2200" dirty="0" smtClean="0">
                <a:latin typeface="Times New Roman" panose="02020603050405020304" pitchFamily="18" charset="0"/>
                <a:cs typeface="Times New Roman" panose="02020603050405020304" pitchFamily="18" charset="0"/>
              </a:rPr>
              <a:t>They are </a:t>
            </a:r>
            <a:r>
              <a:rPr lang="en-US" sz="2200" dirty="0">
                <a:latin typeface="Times New Roman" panose="02020603050405020304" pitchFamily="18" charset="0"/>
                <a:cs typeface="Times New Roman" panose="02020603050405020304" pitchFamily="18" charset="0"/>
              </a:rPr>
              <a:t>three related but distinct terms:</a:t>
            </a:r>
          </a:p>
          <a:p>
            <a:pPr marL="285750" lvl="0" indent="-285750">
              <a:buFont typeface="Wingdings" panose="05000000000000000000" pitchFamily="2" charset="2"/>
              <a:buChar char="v"/>
            </a:pPr>
            <a:r>
              <a:rPr lang="en-US" sz="2200" b="1" i="1" dirty="0" smtClean="0">
                <a:solidFill>
                  <a:srgbClr val="C00000"/>
                </a:solidFill>
                <a:latin typeface="Times New Roman" panose="02020603050405020304" pitchFamily="18" charset="0"/>
                <a:cs typeface="Times New Roman" panose="02020603050405020304" pitchFamily="18" charset="0"/>
              </a:rPr>
              <a:t>Token</a:t>
            </a:r>
            <a:endParaRPr lang="en-US" sz="2200" b="1" dirty="0">
              <a:solidFill>
                <a:srgbClr val="C00000"/>
              </a:solidFill>
              <a:latin typeface="Times New Roman" panose="02020603050405020304" pitchFamily="18" charset="0"/>
              <a:cs typeface="Times New Roman" panose="02020603050405020304" pitchFamily="18" charset="0"/>
            </a:endParaRPr>
          </a:p>
          <a:p>
            <a:pPr marL="519113" lvl="0" indent="-285750">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pair </a:t>
            </a:r>
            <a:r>
              <a:rPr lang="en-US" sz="2200" dirty="0" smtClean="0">
                <a:latin typeface="Times New Roman" panose="02020603050405020304" pitchFamily="18" charset="0"/>
                <a:cs typeface="Times New Roman" panose="02020603050405020304" pitchFamily="18" charset="0"/>
              </a:rPr>
              <a:t>containing token </a:t>
            </a:r>
            <a:r>
              <a:rPr lang="en-US" sz="2200" dirty="0">
                <a:latin typeface="Times New Roman" panose="02020603050405020304" pitchFamily="18" charset="0"/>
                <a:cs typeface="Times New Roman" panose="02020603050405020304" pitchFamily="18" charset="0"/>
              </a:rPr>
              <a:t>name and an optional attribute value</a:t>
            </a:r>
            <a:r>
              <a:rPr lang="en-US" sz="2200" dirty="0" smtClean="0">
                <a:latin typeface="Times New Roman" panose="02020603050405020304" pitchFamily="18" charset="0"/>
                <a:cs typeface="Times New Roman" panose="02020603050405020304" pitchFamily="18" charset="0"/>
              </a:rPr>
              <a:t>.</a:t>
            </a:r>
          </a:p>
          <a:p>
            <a:pPr marL="519113" lvl="0" indent="-285750">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Tokens are units that are meaningful in the source language.</a:t>
            </a:r>
          </a:p>
          <a:p>
            <a:pPr marL="519113" lvl="0" indent="-285750">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Token are classification of lexical units; e.g.: keywords, constants, strings, numbers, operators, punctuation symbols, identifiers</a:t>
            </a:r>
          </a:p>
          <a:p>
            <a:pPr marL="519113" lvl="0" indent="-285750">
              <a:spcAft>
                <a:spcPts val="1200"/>
              </a:spcAft>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token names are input symbols that the parser processes.</a:t>
            </a:r>
          </a:p>
          <a:p>
            <a:pPr marL="285750" lvl="0" indent="-285750">
              <a:buFont typeface="Wingdings" panose="05000000000000000000" pitchFamily="2" charset="2"/>
              <a:buChar char="v"/>
            </a:pPr>
            <a:r>
              <a:rPr lang="en-US" sz="2200" b="1" dirty="0" smtClean="0">
                <a:solidFill>
                  <a:srgbClr val="C00000"/>
                </a:solidFill>
                <a:latin typeface="Times New Roman" panose="02020603050405020304" pitchFamily="18" charset="0"/>
                <a:cs typeface="Times New Roman" panose="02020603050405020304" pitchFamily="18" charset="0"/>
              </a:rPr>
              <a:t>L</a:t>
            </a:r>
            <a:r>
              <a:rPr lang="en-US" sz="2200" b="1" i="1" dirty="0" smtClean="0">
                <a:solidFill>
                  <a:srgbClr val="C00000"/>
                </a:solidFill>
                <a:latin typeface="Times New Roman" panose="02020603050405020304" pitchFamily="18" charset="0"/>
                <a:cs typeface="Times New Roman" panose="02020603050405020304" pitchFamily="18" charset="0"/>
              </a:rPr>
              <a:t>exeme</a:t>
            </a:r>
          </a:p>
          <a:p>
            <a:pPr marL="574675" lvl="0" indent="-285750">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Lexemes are specific character strings that make up a token.</a:t>
            </a:r>
          </a:p>
          <a:p>
            <a:pPr marL="574675" lvl="0" indent="-285750">
              <a:spcAft>
                <a:spcPts val="1200"/>
              </a:spcAft>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a sequence of characters in the source program that matches the pattern for a </a:t>
            </a:r>
            <a:r>
              <a:rPr lang="en-US" sz="2200" dirty="0" smtClean="0">
                <a:latin typeface="Times New Roman" panose="02020603050405020304" pitchFamily="18" charset="0"/>
                <a:cs typeface="Times New Roman" panose="02020603050405020304" pitchFamily="18" charset="0"/>
              </a:rPr>
              <a:t>token.</a:t>
            </a:r>
          </a:p>
          <a:p>
            <a:pPr marL="285750" lvl="0" indent="-285750">
              <a:buFont typeface="Wingdings" panose="05000000000000000000" pitchFamily="2" charset="2"/>
              <a:buChar char="v"/>
            </a:pPr>
            <a:r>
              <a:rPr lang="en-US" sz="2200" b="1" dirty="0" smtClean="0">
                <a:solidFill>
                  <a:srgbClr val="C00000"/>
                </a:solidFill>
                <a:latin typeface="Times New Roman" panose="02020603050405020304" pitchFamily="18" charset="0"/>
                <a:cs typeface="Times New Roman" panose="02020603050405020304" pitchFamily="18" charset="0"/>
              </a:rPr>
              <a:t>Pattern</a:t>
            </a:r>
          </a:p>
          <a:p>
            <a:pPr marL="519113" lvl="0" indent="-285750">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It is a rule describing the set of lexemes belonging to a token. </a:t>
            </a:r>
          </a:p>
          <a:p>
            <a:pPr marL="519113" lvl="0" indent="-285750">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It is </a:t>
            </a:r>
            <a:r>
              <a:rPr lang="en-US" sz="2200" dirty="0">
                <a:latin typeface="Times New Roman" panose="02020603050405020304" pitchFamily="18" charset="0"/>
                <a:cs typeface="Times New Roman" panose="02020603050405020304" pitchFamily="18" charset="0"/>
              </a:rPr>
              <a:t>a description of the form that lexemes of a token may </a:t>
            </a:r>
            <a:r>
              <a:rPr lang="en-US" sz="2200" dirty="0" smtClean="0">
                <a:latin typeface="Times New Roman" panose="02020603050405020304" pitchFamily="18" charset="0"/>
                <a:cs typeface="Times New Roman" panose="02020603050405020304" pitchFamily="18" charset="0"/>
              </a:rPr>
              <a:t>take.</a:t>
            </a:r>
          </a:p>
          <a:p>
            <a:pPr marL="519113" lvl="0" indent="-285750">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case of a keyword as a token, the pattern is the sequence of characters that forms the keyword. </a:t>
            </a:r>
            <a:endParaRPr lang="en-US" sz="2200" dirty="0" smtClean="0">
              <a:latin typeface="Times New Roman" panose="02020603050405020304" pitchFamily="18" charset="0"/>
              <a:cs typeface="Times New Roman" panose="02020603050405020304" pitchFamily="18" charset="0"/>
            </a:endParaRPr>
          </a:p>
          <a:p>
            <a:pPr marL="519113" lvl="0" indent="-285750">
              <a:buFont typeface="Wingdings" panose="05000000000000000000" pitchFamily="2" charset="2"/>
              <a:buChar char="ü"/>
            </a:pPr>
            <a:r>
              <a:rPr lang="en-US" sz="2200" dirty="0" smtClean="0">
                <a:latin typeface="Times New Roman" panose="02020603050405020304" pitchFamily="18" charset="0"/>
                <a:cs typeface="Times New Roman" panose="02020603050405020304" pitchFamily="18" charset="0"/>
              </a:rPr>
              <a:t>For </a:t>
            </a:r>
            <a:r>
              <a:rPr lang="en-US" sz="2200" dirty="0">
                <a:latin typeface="Times New Roman" panose="02020603050405020304" pitchFamily="18" charset="0"/>
                <a:cs typeface="Times New Roman" panose="02020603050405020304" pitchFamily="18" charset="0"/>
              </a:rPr>
              <a:t>identifiers and some other tokens, the pattern is a more complex structure that is </a:t>
            </a:r>
            <a:r>
              <a:rPr lang="en-US" sz="2200" i="1" dirty="0">
                <a:latin typeface="Times New Roman" panose="02020603050405020304" pitchFamily="18" charset="0"/>
                <a:cs typeface="Times New Roman" panose="02020603050405020304" pitchFamily="18" charset="0"/>
              </a:rPr>
              <a:t>matched</a:t>
            </a:r>
            <a:r>
              <a:rPr lang="en-US" sz="2200" dirty="0">
                <a:latin typeface="Times New Roman" panose="02020603050405020304" pitchFamily="18" charset="0"/>
                <a:cs typeface="Times New Roman" panose="02020603050405020304" pitchFamily="18" charset="0"/>
              </a:rPr>
              <a:t> by many </a:t>
            </a:r>
            <a:r>
              <a:rPr lang="en-US" sz="2200" dirty="0" smtClean="0">
                <a:latin typeface="Times New Roman" panose="02020603050405020304" pitchFamily="18" charset="0"/>
                <a:cs typeface="Times New Roman" panose="02020603050405020304" pitchFamily="18" charset="0"/>
              </a:rPr>
              <a:t>strings.</a:t>
            </a:r>
            <a:endParaRPr lang="en-US" sz="22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endParaRPr lang="en-US" sz="2200" dirty="0" smtClean="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4</a:t>
            </a:fld>
            <a:endParaRPr lang="en-GB" sz="14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fade">
                                      <p:cBhvr>
                                        <p:cTn id="7" dur="1000"/>
                                        <p:tgtEl>
                                          <p:spTgt spid="5">
                                            <p:txEl>
                                              <p:pRg st="7" end="7"/>
                                            </p:txEl>
                                          </p:spTgt>
                                        </p:tgtEl>
                                      </p:cBhvr>
                                    </p:animEffect>
                                    <p:anim calcmode="lin" valueType="num">
                                      <p:cBhvr>
                                        <p:cTn id="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1000"/>
                                        <p:tgtEl>
                                          <p:spTgt spid="5">
                                            <p:txEl>
                                              <p:pRg st="8" end="8"/>
                                            </p:txEl>
                                          </p:spTgt>
                                        </p:tgtEl>
                                      </p:cBhvr>
                                    </p:animEffect>
                                    <p:anim calcmode="lin" valueType="num">
                                      <p:cBhvr>
                                        <p:cTn id="1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Effect transition="in" filter="fade">
                                      <p:cBhvr>
                                        <p:cTn id="17" dur="1000"/>
                                        <p:tgtEl>
                                          <p:spTgt spid="5">
                                            <p:txEl>
                                              <p:pRg st="9" end="9"/>
                                            </p:txEl>
                                          </p:spTgt>
                                        </p:tgtEl>
                                      </p:cBhvr>
                                    </p:animEffect>
                                    <p:anim calcmode="lin" valueType="num">
                                      <p:cBhvr>
                                        <p:cTn id="1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10" end="10"/>
                                            </p:txEl>
                                          </p:spTgt>
                                        </p:tgtEl>
                                        <p:attrNameLst>
                                          <p:attrName>style.visibility</p:attrName>
                                        </p:attrNameLst>
                                      </p:cBhvr>
                                      <p:to>
                                        <p:strVal val="visible"/>
                                      </p:to>
                                    </p:set>
                                    <p:animEffect transition="in" filter="fade">
                                      <p:cBhvr>
                                        <p:cTn id="24" dur="1000"/>
                                        <p:tgtEl>
                                          <p:spTgt spid="5">
                                            <p:txEl>
                                              <p:pRg st="10" end="10"/>
                                            </p:txEl>
                                          </p:spTgt>
                                        </p:tgtEl>
                                      </p:cBhvr>
                                    </p:animEffect>
                                    <p:anim calcmode="lin" valueType="num">
                                      <p:cBhvr>
                                        <p:cTn id="2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animEffect transition="in" filter="fade">
                                      <p:cBhvr>
                                        <p:cTn id="29" dur="1000"/>
                                        <p:tgtEl>
                                          <p:spTgt spid="5">
                                            <p:txEl>
                                              <p:pRg st="11" end="11"/>
                                            </p:txEl>
                                          </p:spTgt>
                                        </p:tgtEl>
                                      </p:cBhvr>
                                    </p:animEffect>
                                    <p:anim calcmode="lin" valueType="num">
                                      <p:cBhvr>
                                        <p:cTn id="3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fade">
                                      <p:cBhvr>
                                        <p:cTn id="34" dur="1000"/>
                                        <p:tgtEl>
                                          <p:spTgt spid="5">
                                            <p:txEl>
                                              <p:pRg st="12" end="12"/>
                                            </p:txEl>
                                          </p:spTgt>
                                        </p:tgtEl>
                                      </p:cBhvr>
                                    </p:animEffect>
                                    <p:anim calcmode="lin" valueType="num">
                                      <p:cBhvr>
                                        <p:cTn id="35"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animEffect transition="in" filter="fade">
                                      <p:cBhvr>
                                        <p:cTn id="39" dur="1000"/>
                                        <p:tgtEl>
                                          <p:spTgt spid="5">
                                            <p:txEl>
                                              <p:pRg st="13" end="13"/>
                                            </p:txEl>
                                          </p:spTgt>
                                        </p:tgtEl>
                                      </p:cBhvr>
                                    </p:animEffect>
                                    <p:anim calcmode="lin" valueType="num">
                                      <p:cBhvr>
                                        <p:cTn id="40"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14" end="14"/>
                                            </p:txEl>
                                          </p:spTgt>
                                        </p:tgtEl>
                                        <p:attrNameLst>
                                          <p:attrName>style.visibility</p:attrName>
                                        </p:attrNameLst>
                                      </p:cBhvr>
                                      <p:to>
                                        <p:strVal val="visible"/>
                                      </p:to>
                                    </p:set>
                                    <p:animEffect transition="in" filter="fade">
                                      <p:cBhvr>
                                        <p:cTn id="44" dur="1000"/>
                                        <p:tgtEl>
                                          <p:spTgt spid="5">
                                            <p:txEl>
                                              <p:pRg st="14" end="14"/>
                                            </p:txEl>
                                          </p:spTgt>
                                        </p:tgtEl>
                                      </p:cBhvr>
                                    </p:animEffect>
                                    <p:anim calcmode="lin" valueType="num">
                                      <p:cBhvr>
                                        <p:cTn id="45"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6376" y="19645"/>
            <a:ext cx="1162792" cy="360041"/>
          </a:xfrm>
        </p:spPr>
        <p:txBody>
          <a:bodyPr>
            <a:noAutofit/>
          </a:bodyPr>
          <a:lstStyle/>
          <a:p>
            <a:pPr algn="ctr"/>
            <a:r>
              <a:rPr lang="en-GB" sz="2000" b="1" i="1" dirty="0" smtClean="0">
                <a:solidFill>
                  <a:srgbClr val="0000FF"/>
                </a:solidFill>
                <a:latin typeface="Times New Roman" panose="02020603050405020304" pitchFamily="18" charset="0"/>
                <a:cs typeface="Times New Roman" panose="02020603050405020304" pitchFamily="18" charset="0"/>
              </a:rPr>
              <a:t>,,, Cont’d </a:t>
            </a:r>
            <a:endParaRPr lang="en-GB" sz="2000" b="1" i="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692" y="19644"/>
            <a:ext cx="7932684" cy="6701831"/>
          </a:xfrm>
        </p:spPr>
        <p:txBody>
          <a:bodyPr>
            <a:noAutofit/>
          </a:bodyPr>
          <a:lstStyle/>
          <a:p>
            <a:pPr marL="0" lvl="0" indent="0" algn="just" defTabSz="914400" eaLnBrk="0" fontAlgn="base" hangingPunct="0">
              <a:lnSpc>
                <a:spcPct val="100000"/>
              </a:lnSpc>
              <a:spcBef>
                <a:spcPct val="0"/>
              </a:spcBef>
              <a:spcAft>
                <a:spcPct val="0"/>
              </a:spcAft>
              <a:buNone/>
            </a:pPr>
            <a:r>
              <a:rPr lang="en-US" altLang="en-US" sz="2000" b="1" dirty="0" smtClean="0">
                <a:latin typeface="Times New Roman" panose="02020603050405020304" pitchFamily="18" charset="0"/>
                <a:cs typeface="Times New Roman" panose="02020603050405020304" pitchFamily="18" charset="0"/>
              </a:rPr>
              <a:t>Example</a:t>
            </a:r>
          </a:p>
          <a:p>
            <a:pPr marL="0" lvl="0" indent="0" algn="just" defTabSz="914400" eaLnBrk="0" fontAlgn="base" hangingPunct="0">
              <a:lnSpc>
                <a:spcPct val="100000"/>
              </a:lnSpc>
              <a:spcBef>
                <a:spcPct val="0"/>
              </a:spcBef>
              <a:spcAft>
                <a:spcPct val="0"/>
              </a:spcAft>
              <a:buNone/>
            </a:pP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defTabSz="914400" eaLnBrk="0" fontAlgn="base" hangingPunct="0">
              <a:lnSpc>
                <a:spcPct val="100000"/>
              </a:lnSpc>
              <a:spcBef>
                <a:spcPct val="0"/>
              </a:spcBef>
              <a:spcAft>
                <a:spcPct val="0"/>
              </a:spcAft>
              <a:buNone/>
            </a:pPr>
            <a:endParaRPr lang="en-US" sz="20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defTabSz="914400" eaLnBrk="0" fontAlgn="base" hangingPunct="0">
              <a:lnSpc>
                <a:spcPct val="100000"/>
              </a:lnSpc>
              <a:spcBef>
                <a:spcPct val="0"/>
              </a:spcBef>
              <a:spcAft>
                <a:spcPct val="0"/>
              </a:spcAft>
              <a:buNone/>
            </a:pP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defTabSz="914400" eaLnBrk="0" fontAlgn="base" hangingPunct="0">
              <a:lnSpc>
                <a:spcPct val="100000"/>
              </a:lnSpc>
              <a:spcBef>
                <a:spcPct val="0"/>
              </a:spcBef>
              <a:spcAft>
                <a:spcPct val="0"/>
              </a:spcAft>
              <a:buNone/>
            </a:pPr>
            <a:endParaRPr lang="en-US" sz="20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defTabSz="914400" eaLnBrk="0" fontAlgn="base" hangingPunct="0">
              <a:lnSpc>
                <a:spcPct val="100000"/>
              </a:lnSpc>
              <a:spcBef>
                <a:spcPct val="0"/>
              </a:spcBef>
              <a:spcAft>
                <a:spcPct val="0"/>
              </a:spcAft>
              <a:buNone/>
            </a:pP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defTabSz="914400" eaLnBrk="0" fontAlgn="base" hangingPunct="0">
              <a:lnSpc>
                <a:spcPct val="100000"/>
              </a:lnSpc>
              <a:spcBef>
                <a:spcPct val="0"/>
              </a:spcBef>
              <a:spcAft>
                <a:spcPct val="0"/>
              </a:spcAft>
              <a:buNone/>
            </a:pPr>
            <a:endParaRPr lang="en-US" sz="20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defTabSz="914400" eaLnBrk="0" fontAlgn="base" hangingPunct="0">
              <a:lnSpc>
                <a:spcPct val="100000"/>
              </a:lnSpc>
              <a:spcBef>
                <a:spcPct val="0"/>
              </a:spcBef>
              <a:spcAft>
                <a:spcPct val="0"/>
              </a:spcAft>
              <a:buNone/>
            </a:pP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defTabSz="914400" eaLnBrk="0" fontAlgn="base" hangingPunct="0">
              <a:lnSpc>
                <a:spcPct val="100000"/>
              </a:lnSpc>
              <a:spcBef>
                <a:spcPct val="0"/>
              </a:spcBef>
              <a:spcAft>
                <a:spcPct val="0"/>
              </a:spcAft>
              <a:buNone/>
            </a:pPr>
            <a:endParaRPr lang="en-US" sz="20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defTabSz="914400" eaLnBrk="0" fontAlgn="base" hangingPunct="0">
              <a:lnSpc>
                <a:spcPct val="100000"/>
              </a:lnSpc>
              <a:spcBef>
                <a:spcPct val="0"/>
              </a:spcBef>
              <a:spcAft>
                <a:spcPct val="0"/>
              </a:spcAft>
              <a:buNone/>
            </a:pP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most programming </a:t>
            </a:r>
            <a:r>
              <a:rPr lang="en-US" sz="2000" dirty="0">
                <a:latin typeface="Times New Roman" panose="02020603050405020304" pitchFamily="18" charset="0"/>
                <a:cs typeface="Times New Roman" panose="02020603050405020304" pitchFamily="18" charset="0"/>
              </a:rPr>
              <a:t>languages, the following classes </a:t>
            </a:r>
            <a:r>
              <a:rPr lang="en-US" sz="2000" dirty="0" smtClean="0">
                <a:latin typeface="Times New Roman" panose="02020603050405020304" pitchFamily="18" charset="0"/>
                <a:cs typeface="Times New Roman" panose="02020603050405020304" pitchFamily="18" charset="0"/>
              </a:rPr>
              <a:t>cover </a:t>
            </a:r>
            <a:r>
              <a:rPr lang="en-US" sz="2000" dirty="0">
                <a:latin typeface="Times New Roman" panose="02020603050405020304" pitchFamily="18" charset="0"/>
                <a:cs typeface="Times New Roman" panose="02020603050405020304" pitchFamily="18" charset="0"/>
              </a:rPr>
              <a:t>tokens:</a:t>
            </a:r>
          </a:p>
          <a:p>
            <a:pPr marL="633413" lvl="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One token for each keyword. The pattern for a keyword is the same as the keyword itself.</a:t>
            </a:r>
          </a:p>
          <a:p>
            <a:pPr marL="633413" lvl="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Tokens for operators, either individually or in classes such as comparison as mentioned above. </a:t>
            </a:r>
          </a:p>
          <a:p>
            <a:pPr marL="633413" lvl="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One token </a:t>
            </a:r>
            <a:r>
              <a:rPr lang="en-US" sz="2000" dirty="0" smtClean="0">
                <a:latin typeface="Times New Roman" panose="02020603050405020304" pitchFamily="18" charset="0"/>
                <a:cs typeface="Times New Roman" panose="02020603050405020304" pitchFamily="18" charset="0"/>
              </a:rPr>
              <a:t>for all </a:t>
            </a:r>
            <a:r>
              <a:rPr lang="en-US" sz="2000" dirty="0">
                <a:latin typeface="Times New Roman" panose="02020603050405020304" pitchFamily="18" charset="0"/>
                <a:cs typeface="Times New Roman" panose="02020603050405020304" pitchFamily="18" charset="0"/>
              </a:rPr>
              <a:t>identifiers</a:t>
            </a:r>
          </a:p>
          <a:p>
            <a:pPr marL="633413" lvl="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One or more tokens representing constants, such as numbers and literal strings</a:t>
            </a:r>
          </a:p>
          <a:p>
            <a:pPr marL="633413"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Tokens for each punctuation symbol, such as left and right parentheses, comma and semicolon</a:t>
            </a:r>
            <a:endParaRPr lang="en-US" sz="20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buNone/>
            </a:pPr>
            <a:endParaRPr lang="en-GB" sz="1800" dirty="0">
              <a:latin typeface="Times New Roman" panose="02020603050405020304" pitchFamily="18" charset="0"/>
              <a:cs typeface="Times New Roman" panose="02020603050405020304" pitchFamily="18" charset="0"/>
            </a:endParaRPr>
          </a:p>
          <a:p>
            <a:pPr>
              <a:buNone/>
            </a:pPr>
            <a:endParaRPr lang="en-GB" sz="1800" dirty="0" smtClean="0">
              <a:latin typeface="Times New Roman" panose="02020603050405020304" pitchFamily="18" charset="0"/>
              <a:cs typeface="Times New Roman" panose="02020603050405020304" pitchFamily="18" charset="0"/>
            </a:endParaRPr>
          </a:p>
          <a:p>
            <a:pPr>
              <a:buNone/>
            </a:pPr>
            <a:endParaRPr lang="en-GB"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5</a:t>
            </a:fld>
            <a:endParaRPr lang="en-GB" sz="1400" b="1">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9354093"/>
              </p:ext>
            </p:extLst>
          </p:nvPr>
        </p:nvGraphicFramePr>
        <p:xfrm>
          <a:off x="179512" y="476672"/>
          <a:ext cx="8496945" cy="2418588"/>
        </p:xfrm>
        <a:graphic>
          <a:graphicData uri="http://schemas.openxmlformats.org/drawingml/2006/table">
            <a:tbl>
              <a:tblPr firstRow="1" firstCol="1" bandRow="1">
                <a:tableStyleId>{5940675A-B579-460E-94D1-54222C63F5DA}</a:tableStyleId>
              </a:tblPr>
              <a:tblGrid>
                <a:gridCol w="1481119"/>
                <a:gridCol w="2195444"/>
                <a:gridCol w="4820382"/>
              </a:tblGrid>
              <a:tr h="307583">
                <a:tc>
                  <a:txBody>
                    <a:bodyPr/>
                    <a:lstStyle/>
                    <a:p>
                      <a:pPr marL="0" marR="0" algn="ctr">
                        <a:lnSpc>
                          <a:spcPct val="115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TOKEN</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SAMPLE LEXEME</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INFORMAL DESCRIPTION</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780649">
                <a:tc>
                  <a:txBody>
                    <a:bodyPr/>
                    <a:lstStyle/>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id</a:t>
                      </a:r>
                    </a:p>
                    <a:p>
                      <a:pPr marL="0" marR="0" algn="just">
                        <a:lnSpc>
                          <a:spcPct val="115000"/>
                        </a:lnSpc>
                        <a:spcBef>
                          <a:spcPts val="0"/>
                        </a:spcBef>
                        <a:spcAft>
                          <a:spcPts val="0"/>
                        </a:spcAft>
                      </a:pPr>
                      <a:r>
                        <a:rPr lang="en-US" sz="2000" dirty="0" err="1" smtClean="0">
                          <a:effectLst/>
                          <a:latin typeface="Times New Roman" panose="02020603050405020304" pitchFamily="18" charset="0"/>
                          <a:cs typeface="Times New Roman" panose="02020603050405020304" pitchFamily="18" charset="0"/>
                        </a:rPr>
                        <a:t>num</a:t>
                      </a:r>
                      <a:endParaRPr lang="en-US" sz="2000" dirty="0" smtClean="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string</a:t>
                      </a:r>
                    </a:p>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keyword</a:t>
                      </a:r>
                      <a:endParaRPr lang="en-US" sz="2000"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operator</a:t>
                      </a:r>
                      <a:endParaRPr lang="en-US" sz="2000"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comparison </a:t>
                      </a:r>
                    </a:p>
                  </a:txBody>
                  <a:tcPr marL="68580" marR="68580" marT="0" marB="0"/>
                </a:tc>
                <a:tc>
                  <a:txBody>
                    <a:bodyPr/>
                    <a:lstStyle/>
                    <a:p>
                      <a:pPr marL="0" marR="0" algn="just">
                        <a:lnSpc>
                          <a:spcPct val="115000"/>
                        </a:lnSpc>
                        <a:spcBef>
                          <a:spcPts val="0"/>
                        </a:spcBef>
                        <a:spcAft>
                          <a:spcPts val="0"/>
                        </a:spcAft>
                      </a:pPr>
                      <a:r>
                        <a:rPr lang="en-US" sz="2000" dirty="0" err="1" smtClean="0">
                          <a:effectLst/>
                          <a:latin typeface="Times New Roman" panose="02020603050405020304" pitchFamily="18" charset="0"/>
                          <a:cs typeface="Times New Roman" panose="02020603050405020304" pitchFamily="18" charset="0"/>
                        </a:rPr>
                        <a:t>abc</a:t>
                      </a:r>
                      <a:r>
                        <a:rPr lang="en-US" sz="2000" dirty="0" smtClean="0">
                          <a:effectLst/>
                          <a:latin typeface="Times New Roman" panose="02020603050405020304" pitchFamily="18" charset="0"/>
                          <a:cs typeface="Times New Roman" panose="02020603050405020304" pitchFamily="18" charset="0"/>
                        </a:rPr>
                        <a:t>, x, pi</a:t>
                      </a:r>
                    </a:p>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123,-1.75, 3.14159</a:t>
                      </a:r>
                    </a:p>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“compiler design”</a:t>
                      </a:r>
                    </a:p>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else</a:t>
                      </a:r>
                      <a:endParaRPr lang="en-US" sz="2000"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 -, *, /</a:t>
                      </a:r>
                      <a:endParaRPr lang="en-US" sz="2000"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&lt;=, &gt;, &lt; &gt;, = =</a:t>
                      </a:r>
                      <a:endParaRPr lang="en-US" sz="2000" dirty="0">
                        <a:effectLst/>
                        <a:latin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Letter followed by letters and/or digits</a:t>
                      </a:r>
                    </a:p>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any numeric constant</a:t>
                      </a:r>
                    </a:p>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anything  surrounded by  “  “ </a:t>
                      </a:r>
                    </a:p>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characters </a:t>
                      </a:r>
                      <a:r>
                        <a:rPr lang="en-US" sz="2000" dirty="0" err="1" smtClean="0">
                          <a:effectLst/>
                          <a:latin typeface="Times New Roman" panose="02020603050405020304" pitchFamily="18" charset="0"/>
                          <a:cs typeface="Times New Roman" panose="02020603050405020304" pitchFamily="18" charset="0"/>
                        </a:rPr>
                        <a:t>e,l,s,e</a:t>
                      </a:r>
                      <a:endParaRPr lang="en-US" sz="2000"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Any arithmetic operators</a:t>
                      </a:r>
                      <a:r>
                        <a:rPr lang="en-US" sz="2000" baseline="0" dirty="0" smtClean="0">
                          <a:effectLst/>
                          <a:latin typeface="Times New Roman" panose="02020603050405020304" pitchFamily="18" charset="0"/>
                          <a:cs typeface="Times New Roman" panose="02020603050405020304" pitchFamily="18" charset="0"/>
                        </a:rPr>
                        <a:t> + or – or * or /</a:t>
                      </a:r>
                      <a:endParaRPr lang="en-US" sz="2000"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Any relational operator &lt; </a:t>
                      </a:r>
                      <a:r>
                        <a:rPr lang="en-US" sz="2000" dirty="0">
                          <a:effectLst/>
                          <a:latin typeface="Times New Roman" panose="02020603050405020304" pitchFamily="18" charset="0"/>
                          <a:cs typeface="Times New Roman" panose="02020603050405020304" pitchFamily="18" charset="0"/>
                        </a:rPr>
                        <a:t>or &gt; or &lt;= or &gt;= </a:t>
                      </a:r>
                      <a:r>
                        <a:rPr lang="en-US" sz="2000" dirty="0" err="1" smtClean="0">
                          <a:effectLst/>
                          <a:latin typeface="Times New Roman" panose="02020603050405020304" pitchFamily="18" charset="0"/>
                          <a:cs typeface="Times New Roman" panose="02020603050405020304" pitchFamily="18" charset="0"/>
                        </a:rPr>
                        <a:t>etc</a:t>
                      </a:r>
                      <a:endParaRPr lang="en-US" sz="2000" dirty="0" smtClean="0">
                        <a:effectLst/>
                        <a:latin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1000"/>
                                        <p:tgtEl>
                                          <p:spTgt spid="3">
                                            <p:txEl>
                                              <p:pRg st="10" end="10"/>
                                            </p:txEl>
                                          </p:spTgt>
                                        </p:tgtEl>
                                      </p:cBhvr>
                                    </p:animEffect>
                                    <p:anim calcmode="lin" valueType="num">
                                      <p:cBhvr>
                                        <p:cTn id="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1000"/>
                                        <p:tgtEl>
                                          <p:spTgt spid="3">
                                            <p:txEl>
                                              <p:pRg st="11" end="11"/>
                                            </p:txEl>
                                          </p:spTgt>
                                        </p:tgtEl>
                                      </p:cBhvr>
                                    </p:animEffect>
                                    <p:anim calcmode="lin" valueType="num">
                                      <p:cBhvr>
                                        <p:cTn id="1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1000"/>
                                        <p:tgtEl>
                                          <p:spTgt spid="3">
                                            <p:txEl>
                                              <p:pRg st="12" end="12"/>
                                            </p:txEl>
                                          </p:spTgt>
                                        </p:tgtEl>
                                      </p:cBhvr>
                                    </p:animEffect>
                                    <p:anim calcmode="lin" valueType="num">
                                      <p:cBhvr>
                                        <p:cTn id="1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Effect transition="in" filter="fade">
                                      <p:cBhvr>
                                        <p:cTn id="22" dur="1000"/>
                                        <p:tgtEl>
                                          <p:spTgt spid="3">
                                            <p:txEl>
                                              <p:pRg st="13" end="13"/>
                                            </p:txEl>
                                          </p:spTgt>
                                        </p:tgtEl>
                                      </p:cBhvr>
                                    </p:animEffect>
                                    <p:anim calcmode="lin" valueType="num">
                                      <p:cBhvr>
                                        <p:cTn id="2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1000"/>
                                        <p:tgtEl>
                                          <p:spTgt spid="3">
                                            <p:txEl>
                                              <p:pRg st="14" end="14"/>
                                            </p:txEl>
                                          </p:spTgt>
                                        </p:tgtEl>
                                      </p:cBhvr>
                                    </p:animEffect>
                                    <p:anim calcmode="lin" valueType="num">
                                      <p:cBhvr>
                                        <p:cTn id="2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5" end="15"/>
                                            </p:txEl>
                                          </p:spTgt>
                                        </p:tgtEl>
                                        <p:attrNameLst>
                                          <p:attrName>style.visibility</p:attrName>
                                        </p:attrNameLst>
                                      </p:cBhvr>
                                      <p:to>
                                        <p:strVal val="visible"/>
                                      </p:to>
                                    </p:set>
                                    <p:animEffect transition="in" filter="fade">
                                      <p:cBhvr>
                                        <p:cTn id="32" dur="1000"/>
                                        <p:tgtEl>
                                          <p:spTgt spid="3">
                                            <p:txEl>
                                              <p:pRg st="15" end="15"/>
                                            </p:txEl>
                                          </p:spTgt>
                                        </p:tgtEl>
                                      </p:cBhvr>
                                    </p:animEffect>
                                    <p:anim calcmode="lin" valueType="num">
                                      <p:cBhvr>
                                        <p:cTn id="3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87456"/>
            <a:ext cx="8784976" cy="6770544"/>
          </a:xfrm>
        </p:spPr>
        <p:txBody>
          <a:bodyPr>
            <a:noAutofit/>
          </a:bodyPr>
          <a:lstStyle/>
          <a:p>
            <a:pPr marL="0" lvl="0" indent="0" algn="ctr">
              <a:spcAft>
                <a:spcPts val="1200"/>
              </a:spcAft>
              <a:buNone/>
            </a:pPr>
            <a:r>
              <a:rPr lang="en-US" sz="2000" b="1" dirty="0" smtClean="0">
                <a:solidFill>
                  <a:srgbClr val="0000FF"/>
                </a:solidFill>
                <a:latin typeface="Times New Roman" panose="02020603050405020304" pitchFamily="18" charset="0"/>
                <a:cs typeface="Times New Roman" panose="02020603050405020304" pitchFamily="18" charset="0"/>
              </a:rPr>
              <a:t>Attributes </a:t>
            </a:r>
            <a:r>
              <a:rPr lang="en-US" sz="2000" b="1" dirty="0">
                <a:solidFill>
                  <a:srgbClr val="0000FF"/>
                </a:solidFill>
                <a:latin typeface="Times New Roman" panose="02020603050405020304" pitchFamily="18" charset="0"/>
                <a:cs typeface="Times New Roman" panose="02020603050405020304" pitchFamily="18" charset="0"/>
              </a:rPr>
              <a:t>for Tokens</a:t>
            </a:r>
            <a:r>
              <a:rPr lang="en-US" sz="1800" dirty="0" smtClean="0">
                <a:latin typeface="Times New Roman" panose="02020603050405020304" pitchFamily="18" charset="0"/>
                <a:cs typeface="Times New Roman" panose="02020603050405020304" pitchFamily="18" charset="0"/>
              </a:rPr>
              <a:t> </a:t>
            </a:r>
          </a:p>
          <a:p>
            <a:pPr>
              <a:spcBef>
                <a:spcPts val="0"/>
              </a:spcBef>
              <a:spcAft>
                <a:spcPts val="600"/>
              </a:spcAft>
              <a:buFontTx/>
              <a:buChar char="-"/>
            </a:pPr>
            <a:r>
              <a:rPr lang="en-US" sz="1800" dirty="0">
                <a:latin typeface="Times New Roman" panose="02020603050405020304" pitchFamily="18" charset="0"/>
                <a:cs typeface="Times New Roman" panose="02020603050405020304" pitchFamily="18" charset="0"/>
              </a:rPr>
              <a:t>When more than one lexeme can match a pattern, the lexical analyzer must provide </a:t>
            </a:r>
            <a:r>
              <a:rPr lang="en-US" sz="1800" dirty="0" smtClean="0">
                <a:latin typeface="Times New Roman" panose="02020603050405020304" pitchFamily="18" charset="0"/>
                <a:cs typeface="Times New Roman" panose="02020603050405020304" pitchFamily="18" charset="0"/>
              </a:rPr>
              <a:t>additional </a:t>
            </a:r>
            <a:r>
              <a:rPr lang="en-US" sz="1800" dirty="0">
                <a:latin typeface="Times New Roman" panose="02020603050405020304" pitchFamily="18" charset="0"/>
                <a:cs typeface="Times New Roman" panose="02020603050405020304" pitchFamily="18" charset="0"/>
              </a:rPr>
              <a:t>information about the particular lexeme that matched</a:t>
            </a:r>
            <a:r>
              <a:rPr lang="en-US" sz="1800" dirty="0" smtClean="0">
                <a:latin typeface="Times New Roman" panose="02020603050405020304" pitchFamily="18" charset="0"/>
                <a:cs typeface="Times New Roman" panose="02020603050405020304" pitchFamily="18" charset="0"/>
              </a:rPr>
              <a:t>.</a:t>
            </a:r>
          </a:p>
          <a:p>
            <a:pPr>
              <a:spcBef>
                <a:spcPts val="0"/>
              </a:spcBef>
              <a:spcAft>
                <a:spcPts val="600"/>
              </a:spcAft>
              <a:buFontTx/>
              <a:buChar char="-"/>
            </a:pPr>
            <a:r>
              <a:rPr lang="en-US" sz="1800" dirty="0">
                <a:latin typeface="Times New Roman" panose="02020603050405020304" pitchFamily="18" charset="0"/>
                <a:cs typeface="Times New Roman" panose="02020603050405020304" pitchFamily="18" charset="0"/>
              </a:rPr>
              <a:t>This is done by using attribute value that describes the lexeme represented by the </a:t>
            </a:r>
            <a:r>
              <a:rPr lang="en-US" sz="1800" dirty="0" smtClean="0">
                <a:latin typeface="Times New Roman" panose="02020603050405020304" pitchFamily="18" charset="0"/>
                <a:cs typeface="Times New Roman" panose="02020603050405020304" pitchFamily="18" charset="0"/>
              </a:rPr>
              <a:t>token.</a:t>
            </a:r>
          </a:p>
          <a:p>
            <a:pPr>
              <a:spcBef>
                <a:spcPts val="0"/>
              </a:spcBef>
              <a:spcAft>
                <a:spcPts val="600"/>
              </a:spcAft>
              <a:buFontTx/>
              <a:buChar char="-"/>
            </a:pPr>
            <a:r>
              <a:rPr lang="en-US" sz="1800" dirty="0" smtClean="0">
                <a:latin typeface="Times New Roman" panose="02020603050405020304" pitchFamily="18" charset="0"/>
                <a:cs typeface="Times New Roman" panose="02020603050405020304" pitchFamily="18" charset="0"/>
              </a:rPr>
              <a:t>Attribute is the value associated with the token</a:t>
            </a:r>
          </a:p>
          <a:p>
            <a:pPr>
              <a:spcBef>
                <a:spcPts val="0"/>
              </a:spcBef>
              <a:spcAft>
                <a:spcPts val="600"/>
              </a:spcAft>
              <a:buFontTx/>
              <a:buChar char="-"/>
            </a:pPr>
            <a:r>
              <a:rPr lang="en-US" sz="1800" dirty="0">
                <a:latin typeface="Times New Roman" panose="02020603050405020304" pitchFamily="18" charset="0"/>
                <a:cs typeface="Times New Roman" panose="02020603050405020304" pitchFamily="18" charset="0"/>
              </a:rPr>
              <a:t>The lexical analyzer collects information about tokens into their associated attributes</a:t>
            </a:r>
            <a:r>
              <a:rPr lang="en-US" sz="1800" dirty="0" smtClean="0">
                <a:latin typeface="Times New Roman" panose="02020603050405020304" pitchFamily="18" charset="0"/>
                <a:cs typeface="Times New Roman" panose="02020603050405020304" pitchFamily="18" charset="0"/>
              </a:rPr>
              <a:t>.</a:t>
            </a:r>
          </a:p>
          <a:p>
            <a:pPr>
              <a:spcBef>
                <a:spcPts val="0"/>
              </a:spcBef>
              <a:spcAft>
                <a:spcPts val="600"/>
              </a:spcAft>
              <a:buFontTx/>
              <a:buChar char="-"/>
            </a:pPr>
            <a:r>
              <a:rPr lang="en-US" sz="1800" dirty="0" smtClean="0">
                <a:latin typeface="Times New Roman" panose="02020603050405020304" pitchFamily="18" charset="0"/>
                <a:cs typeface="Times New Roman" panose="02020603050405020304" pitchFamily="18" charset="0"/>
              </a:rPr>
              <a:t>A token </a:t>
            </a:r>
            <a:r>
              <a:rPr lang="en-US" sz="1800" dirty="0">
                <a:latin typeface="Times New Roman" panose="02020603050405020304" pitchFamily="18" charset="0"/>
                <a:cs typeface="Times New Roman" panose="02020603050405020304" pitchFamily="18" charset="0"/>
              </a:rPr>
              <a:t>has usually only a single attribute - a pointer to the symbol-table entry in which the information about the token is kept; the pointer becomes the attribute for the token.</a:t>
            </a:r>
            <a:endParaRPr lang="en-US" sz="1800" dirty="0" smtClean="0">
              <a:latin typeface="Times New Roman" panose="02020603050405020304" pitchFamily="18" charset="0"/>
              <a:cs typeface="Times New Roman" panose="02020603050405020304" pitchFamily="18" charset="0"/>
            </a:endParaRPr>
          </a:p>
          <a:p>
            <a:pPr>
              <a:spcBef>
                <a:spcPts val="0"/>
              </a:spcBef>
              <a:spcAft>
                <a:spcPts val="600"/>
              </a:spcAft>
              <a:buFontTx/>
              <a:buChar char="-"/>
            </a:pPr>
            <a:r>
              <a:rPr lang="en-US" sz="1800" dirty="0" smtClean="0">
                <a:latin typeface="Times New Roman" panose="02020603050405020304" pitchFamily="18" charset="0"/>
                <a:cs typeface="Times New Roman" panose="02020603050405020304" pitchFamily="18" charset="0"/>
              </a:rPr>
              <a:t>The symbol table entry contains various information about the token such as the lexeme, its type, the line number in which it was first seen, etc.</a:t>
            </a:r>
          </a:p>
          <a:p>
            <a:pPr>
              <a:spcBef>
                <a:spcPts val="0"/>
              </a:spcBef>
              <a:spcAft>
                <a:spcPts val="600"/>
              </a:spcAft>
              <a:buFontTx/>
              <a:buChar char="-"/>
            </a:pPr>
            <a:r>
              <a:rPr lang="en-US" sz="1800" dirty="0" smtClean="0">
                <a:latin typeface="Times New Roman" panose="02020603050405020304" pitchFamily="18" charset="0"/>
                <a:cs typeface="Times New Roman" panose="02020603050405020304" pitchFamily="18" charset="0"/>
              </a:rPr>
              <a:t>It is necessary to check if the token is already in the table</a:t>
            </a:r>
          </a:p>
          <a:p>
            <a:pPr lvl="0"/>
            <a:r>
              <a:rPr lang="en-US" sz="1800" dirty="0">
                <a:latin typeface="Times New Roman" panose="02020603050405020304" pitchFamily="18" charset="0"/>
                <a:cs typeface="Times New Roman" panose="02020603050405020304" pitchFamily="18" charset="0"/>
              </a:rPr>
              <a:t>E</a:t>
            </a:r>
            <a:r>
              <a:rPr lang="en-US" sz="1800" dirty="0" smtClean="0">
                <a:latin typeface="Times New Roman" panose="02020603050405020304" pitchFamily="18" charset="0"/>
                <a:cs typeface="Times New Roman" panose="02020603050405020304" pitchFamily="18" charset="0"/>
              </a:rPr>
              <a:t>xample, (in </a:t>
            </a:r>
            <a:r>
              <a:rPr lang="en-US" sz="1800" dirty="0">
                <a:latin typeface="Times New Roman" panose="02020603050405020304" pitchFamily="18" charset="0"/>
                <a:cs typeface="Times New Roman" panose="02020603050405020304" pitchFamily="18" charset="0"/>
              </a:rPr>
              <a:t>FORTRAN): </a:t>
            </a:r>
            <a:r>
              <a:rPr lang="en-US" sz="1800" b="1" dirty="0">
                <a:latin typeface="Times New Roman" panose="02020603050405020304" pitchFamily="18" charset="0"/>
                <a:cs typeface="Times New Roman" panose="02020603050405020304" pitchFamily="18" charset="0"/>
              </a:rPr>
              <a:t>E = M * C ** 2</a:t>
            </a:r>
            <a:r>
              <a:rPr lang="en-US" sz="1800" dirty="0">
                <a:latin typeface="Times New Roman" panose="02020603050405020304" pitchFamily="18" charset="0"/>
                <a:cs typeface="Times New Roman" panose="02020603050405020304" pitchFamily="18" charset="0"/>
              </a:rPr>
              <a:t>, the tokens and </a:t>
            </a:r>
            <a:r>
              <a:rPr lang="en-US" sz="1800" dirty="0" smtClean="0">
                <a:latin typeface="Times New Roman" panose="02020603050405020304" pitchFamily="18" charset="0"/>
                <a:cs typeface="Times New Roman" panose="02020603050405020304" pitchFamily="18" charset="0"/>
              </a:rPr>
              <a:t>attributes are the following:</a:t>
            </a:r>
            <a:endParaRPr lang="en-US" sz="1800" dirty="0">
              <a:latin typeface="Times New Roman" panose="02020603050405020304" pitchFamily="18" charset="0"/>
              <a:cs typeface="Times New Roman" panose="02020603050405020304" pitchFamily="18" charset="0"/>
            </a:endParaRPr>
          </a:p>
          <a:p>
            <a:pPr marL="9715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&lt;</a:t>
            </a:r>
            <a:r>
              <a:rPr lang="en-US" sz="1800" b="1" dirty="0">
                <a:latin typeface="Times New Roman" panose="02020603050405020304" pitchFamily="18" charset="0"/>
                <a:cs typeface="Times New Roman" panose="02020603050405020304" pitchFamily="18" charset="0"/>
              </a:rPr>
              <a:t>id</a:t>
            </a:r>
            <a:r>
              <a:rPr lang="en-US" sz="1800" dirty="0">
                <a:latin typeface="Times New Roman" panose="02020603050405020304" pitchFamily="18" charset="0"/>
                <a:cs typeface="Times New Roman" panose="02020603050405020304" pitchFamily="18" charset="0"/>
              </a:rPr>
              <a:t>, pointer to symbol-table entry for E&gt;</a:t>
            </a:r>
          </a:p>
          <a:p>
            <a:pPr marL="9715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&lt;</a:t>
            </a:r>
            <a:r>
              <a:rPr lang="en-US" sz="1800" b="1" dirty="0" err="1">
                <a:latin typeface="Times New Roman" panose="02020603050405020304" pitchFamily="18" charset="0"/>
                <a:cs typeface="Times New Roman" panose="02020603050405020304" pitchFamily="18" charset="0"/>
              </a:rPr>
              <a:t>assign_op</a:t>
            </a:r>
            <a:r>
              <a:rPr lang="en-US" sz="1800" dirty="0">
                <a:latin typeface="Times New Roman" panose="02020603050405020304" pitchFamily="18" charset="0"/>
                <a:cs typeface="Times New Roman" panose="02020603050405020304" pitchFamily="18" charset="0"/>
              </a:rPr>
              <a:t>&gt;</a:t>
            </a:r>
          </a:p>
          <a:p>
            <a:pPr marL="9715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&lt;</a:t>
            </a:r>
            <a:r>
              <a:rPr lang="en-US" sz="1800" b="1" dirty="0">
                <a:latin typeface="Times New Roman" panose="02020603050405020304" pitchFamily="18" charset="0"/>
                <a:cs typeface="Times New Roman" panose="02020603050405020304" pitchFamily="18" charset="0"/>
              </a:rPr>
              <a:t>id</a:t>
            </a:r>
            <a:r>
              <a:rPr lang="en-US" sz="1800" dirty="0">
                <a:latin typeface="Times New Roman" panose="02020603050405020304" pitchFamily="18" charset="0"/>
                <a:cs typeface="Times New Roman" panose="02020603050405020304" pitchFamily="18" charset="0"/>
              </a:rPr>
              <a:t>, pointer to symbol-table entry for M&gt;</a:t>
            </a:r>
          </a:p>
          <a:p>
            <a:pPr marL="9715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&lt;</a:t>
            </a:r>
            <a:r>
              <a:rPr lang="en-US" sz="1800" b="1" dirty="0" err="1">
                <a:latin typeface="Times New Roman" panose="02020603050405020304" pitchFamily="18" charset="0"/>
                <a:cs typeface="Times New Roman" panose="02020603050405020304" pitchFamily="18" charset="0"/>
              </a:rPr>
              <a:t>mult_op</a:t>
            </a:r>
            <a:r>
              <a:rPr lang="en-US" sz="1800" dirty="0">
                <a:latin typeface="Times New Roman" panose="02020603050405020304" pitchFamily="18" charset="0"/>
                <a:cs typeface="Times New Roman" panose="02020603050405020304" pitchFamily="18" charset="0"/>
              </a:rPr>
              <a:t>&gt;</a:t>
            </a:r>
          </a:p>
          <a:p>
            <a:pPr marL="9715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&lt;</a:t>
            </a:r>
            <a:r>
              <a:rPr lang="en-US" sz="1800" b="1" dirty="0">
                <a:latin typeface="Times New Roman" panose="02020603050405020304" pitchFamily="18" charset="0"/>
                <a:cs typeface="Times New Roman" panose="02020603050405020304" pitchFamily="18" charset="0"/>
              </a:rPr>
              <a:t>id</a:t>
            </a:r>
            <a:r>
              <a:rPr lang="en-US" sz="1800" dirty="0">
                <a:latin typeface="Times New Roman" panose="02020603050405020304" pitchFamily="18" charset="0"/>
                <a:cs typeface="Times New Roman" panose="02020603050405020304" pitchFamily="18" charset="0"/>
              </a:rPr>
              <a:t>, pointer to symbol-table entry for C&gt;</a:t>
            </a:r>
          </a:p>
          <a:p>
            <a:pPr marL="9715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&lt;</a:t>
            </a:r>
            <a:r>
              <a:rPr lang="en-US" sz="1800" b="1" dirty="0" err="1">
                <a:latin typeface="Times New Roman" panose="02020603050405020304" pitchFamily="18" charset="0"/>
                <a:cs typeface="Times New Roman" panose="02020603050405020304" pitchFamily="18" charset="0"/>
              </a:rPr>
              <a:t>exp_op</a:t>
            </a:r>
            <a:r>
              <a:rPr lang="en-US" sz="1800" dirty="0">
                <a:latin typeface="Times New Roman" panose="02020603050405020304" pitchFamily="18" charset="0"/>
                <a:cs typeface="Times New Roman" panose="02020603050405020304" pitchFamily="18" charset="0"/>
              </a:rPr>
              <a:t>&gt;</a:t>
            </a:r>
          </a:p>
          <a:p>
            <a:pPr marL="9715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&lt;</a:t>
            </a:r>
            <a:r>
              <a:rPr lang="en-US" sz="1800" b="1" dirty="0">
                <a:latin typeface="Times New Roman" panose="02020603050405020304" pitchFamily="18" charset="0"/>
                <a:cs typeface="Times New Roman" panose="02020603050405020304" pitchFamily="18" charset="0"/>
              </a:rPr>
              <a:t>number</a:t>
            </a:r>
            <a:r>
              <a:rPr lang="en-US" sz="1800" dirty="0">
                <a:latin typeface="Times New Roman" panose="02020603050405020304" pitchFamily="18" charset="0"/>
                <a:cs typeface="Times New Roman" panose="02020603050405020304" pitchFamily="18" charset="0"/>
              </a:rPr>
              <a:t>, integer value 2</a:t>
            </a:r>
            <a:r>
              <a:rPr lang="en-US" sz="1800" dirty="0" smtClean="0">
                <a:latin typeface="Times New Roman" panose="02020603050405020304" pitchFamily="18" charset="0"/>
                <a:cs typeface="Times New Roman" panose="02020603050405020304" pitchFamily="18" charset="0"/>
              </a:rPr>
              <a:t>&gt;</a:t>
            </a:r>
          </a:p>
          <a:p>
            <a:pPr marL="0" indent="0">
              <a:buNone/>
            </a:pPr>
            <a:r>
              <a:rPr lang="en-US" sz="1800" dirty="0" smtClean="0">
                <a:solidFill>
                  <a:srgbClr val="FF0000"/>
                </a:solidFill>
                <a:latin typeface="Times New Roman" panose="02020603050405020304" pitchFamily="18" charset="0"/>
                <a:cs typeface="Times New Roman" panose="02020603050405020304" pitchFamily="18" charset="0"/>
              </a:rPr>
              <a:t>Note: for operators</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smtClean="0">
                <a:solidFill>
                  <a:srgbClr val="FF0000"/>
                </a:solidFill>
                <a:latin typeface="Times New Roman" panose="02020603050405020304" pitchFamily="18" charset="0"/>
                <a:cs typeface="Times New Roman" panose="02020603050405020304" pitchFamily="18" charset="0"/>
              </a:rPr>
              <a:t>punctuations, </a:t>
            </a:r>
            <a:r>
              <a:rPr lang="en-US" sz="1800" dirty="0">
                <a:solidFill>
                  <a:srgbClr val="FF0000"/>
                </a:solidFill>
                <a:latin typeface="Times New Roman" panose="02020603050405020304" pitchFamily="18" charset="0"/>
                <a:cs typeface="Times New Roman" panose="02020603050405020304" pitchFamily="18" charset="0"/>
              </a:rPr>
              <a:t>and </a:t>
            </a:r>
            <a:r>
              <a:rPr lang="en-US" sz="1800" dirty="0" smtClean="0">
                <a:solidFill>
                  <a:srgbClr val="FF0000"/>
                </a:solidFill>
                <a:latin typeface="Times New Roman" panose="02020603050405020304" pitchFamily="18" charset="0"/>
                <a:cs typeface="Times New Roman" panose="02020603050405020304" pitchFamily="18" charset="0"/>
              </a:rPr>
              <a:t>keywords; </a:t>
            </a:r>
            <a:r>
              <a:rPr lang="en-US" sz="1800" dirty="0">
                <a:solidFill>
                  <a:srgbClr val="FF0000"/>
                </a:solidFill>
                <a:latin typeface="Times New Roman" panose="02020603050405020304" pitchFamily="18" charset="0"/>
                <a:cs typeface="Times New Roman" panose="02020603050405020304" pitchFamily="18" charset="0"/>
              </a:rPr>
              <a:t>there is no need for an attribute value.</a:t>
            </a:r>
            <a:endParaRPr lang="en-GB" sz="1800"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6</a:t>
            </a:fld>
            <a:endParaRPr lang="en-GB" sz="14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90082"/>
            <a:ext cx="8928992" cy="6667918"/>
          </a:xfrm>
        </p:spPr>
        <p:txBody>
          <a:bodyPr>
            <a:noAutofit/>
          </a:bodyPr>
          <a:lstStyle/>
          <a:p>
            <a:pPr marL="685800" lvl="2" indent="0" algn="ctr">
              <a:buNone/>
            </a:pPr>
            <a:r>
              <a:rPr lang="en-US" sz="2400" b="1" dirty="0">
                <a:solidFill>
                  <a:srgbClr val="0000FF"/>
                </a:solidFill>
                <a:latin typeface="Times New Roman" panose="02020603050405020304" pitchFamily="18" charset="0"/>
                <a:cs typeface="Times New Roman" panose="02020603050405020304" pitchFamily="18" charset="0"/>
              </a:rPr>
              <a:t>Lexical Errors</a:t>
            </a:r>
            <a:endParaRPr lang="en-US" sz="2400" dirty="0">
              <a:solidFill>
                <a:srgbClr val="0000FF"/>
              </a:solidFill>
              <a:latin typeface="Times New Roman" panose="02020603050405020304" pitchFamily="18" charset="0"/>
              <a:cs typeface="Times New Roman" panose="02020603050405020304" pitchFamily="18" charset="0"/>
            </a:endParaRPr>
          </a:p>
          <a:p>
            <a:pPr marL="282575" indent="-282575">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Are errors </a:t>
            </a:r>
            <a:r>
              <a:rPr lang="en-US" sz="2200" dirty="0">
                <a:latin typeface="Times New Roman" panose="02020603050405020304" pitchFamily="18" charset="0"/>
                <a:cs typeface="Times New Roman" panose="02020603050405020304" pitchFamily="18" charset="0"/>
              </a:rPr>
              <a:t>thrown </a:t>
            </a:r>
            <a:r>
              <a:rPr lang="en-US" sz="2200" dirty="0" smtClean="0">
                <a:latin typeface="Times New Roman" panose="02020603050405020304" pitchFamily="18" charset="0"/>
                <a:cs typeface="Times New Roman" panose="02020603050405020304" pitchFamily="18" charset="0"/>
              </a:rPr>
              <a:t>by </a:t>
            </a:r>
            <a:r>
              <a:rPr lang="en-US" sz="2200" dirty="0" err="1">
                <a:latin typeface="Times New Roman" panose="02020603050405020304" pitchFamily="18" charset="0"/>
                <a:cs typeface="Times New Roman" panose="02020603050405020304" pitchFamily="18" charset="0"/>
              </a:rPr>
              <a:t>lexer</a:t>
            </a:r>
            <a:r>
              <a:rPr lang="en-US" sz="2200" dirty="0">
                <a:latin typeface="Times New Roman" panose="02020603050405020304" pitchFamily="18" charset="0"/>
                <a:cs typeface="Times New Roman" panose="02020603050405020304" pitchFamily="18" charset="0"/>
              </a:rPr>
              <a:t> when unable to continue. </a:t>
            </a:r>
            <a:endParaRPr lang="en-US" sz="2200" dirty="0" smtClean="0">
              <a:latin typeface="Times New Roman" panose="02020603050405020304" pitchFamily="18" charset="0"/>
              <a:cs typeface="Times New Roman" panose="02020603050405020304" pitchFamily="18" charset="0"/>
            </a:endParaRPr>
          </a:p>
          <a:p>
            <a:pPr marL="282575" indent="-282575">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When there's </a:t>
            </a:r>
            <a:r>
              <a:rPr lang="en-US" sz="2200" dirty="0">
                <a:latin typeface="Times New Roman" panose="02020603050405020304" pitchFamily="18" charset="0"/>
                <a:cs typeface="Times New Roman" panose="02020603050405020304" pitchFamily="18" charset="0"/>
              </a:rPr>
              <a:t>no way to recognize a lexeme as a valid token for </a:t>
            </a:r>
            <a:r>
              <a:rPr lang="en-US" sz="2200" dirty="0" err="1" smtClean="0">
                <a:latin typeface="Times New Roman" panose="02020603050405020304" pitchFamily="18" charset="0"/>
                <a:cs typeface="Times New Roman" panose="02020603050405020304" pitchFamily="18" charset="0"/>
              </a:rPr>
              <a:t>lexer</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282575" indent="-282575">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Some errors are out of power of lexical analyzer to </a:t>
            </a:r>
            <a:r>
              <a:rPr lang="en-US" altLang="en-US" sz="2200" dirty="0" smtClean="0">
                <a:latin typeface="Times New Roman" panose="02020603050405020304" pitchFamily="18" charset="0"/>
                <a:cs typeface="Times New Roman" panose="02020603050405020304" pitchFamily="18" charset="0"/>
              </a:rPr>
              <a:t>recognize, like:</a:t>
            </a:r>
            <a:endParaRPr lang="en-US" altLang="en-US" sz="2200" dirty="0">
              <a:latin typeface="Times New Roman" panose="02020603050405020304" pitchFamily="18" charset="0"/>
              <a:cs typeface="Times New Roman" panose="02020603050405020304" pitchFamily="18" charset="0"/>
            </a:endParaRPr>
          </a:p>
          <a:p>
            <a:pPr marL="1027113" lvl="1" indent="-284163"/>
            <a:r>
              <a:rPr lang="en-US" altLang="en-US" sz="2200" dirty="0">
                <a:solidFill>
                  <a:srgbClr val="FF0000"/>
                </a:solidFill>
                <a:latin typeface="Times New Roman" panose="02020603050405020304" pitchFamily="18" charset="0"/>
                <a:cs typeface="Times New Roman" panose="02020603050405020304" pitchFamily="18" charset="0"/>
              </a:rPr>
              <a:t>fi (a </a:t>
            </a:r>
            <a:r>
              <a:rPr lang="en-US" altLang="en-US" sz="2200" dirty="0" smtClean="0">
                <a:solidFill>
                  <a:srgbClr val="FF0000"/>
                </a:solidFill>
                <a:latin typeface="Times New Roman" panose="02020603050405020304" pitchFamily="18" charset="0"/>
                <a:cs typeface="Times New Roman" panose="02020603050405020304" pitchFamily="18" charset="0"/>
              </a:rPr>
              <a:t>= = </a:t>
            </a:r>
            <a:r>
              <a:rPr lang="en-US" altLang="en-US" sz="2200" dirty="0">
                <a:solidFill>
                  <a:srgbClr val="FF0000"/>
                </a:solidFill>
                <a:latin typeface="Times New Roman" panose="02020603050405020304" pitchFamily="18" charset="0"/>
                <a:cs typeface="Times New Roman" panose="02020603050405020304" pitchFamily="18" charset="0"/>
              </a:rPr>
              <a:t>f(x)) …</a:t>
            </a:r>
          </a:p>
          <a:p>
            <a:pPr marL="282575" indent="-282575">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However it may be able to recognize errors like:</a:t>
            </a:r>
          </a:p>
          <a:p>
            <a:pPr marL="1027113" lvl="1" indent="-282575"/>
            <a:r>
              <a:rPr lang="en-US" altLang="en-US" sz="2200" dirty="0">
                <a:solidFill>
                  <a:srgbClr val="FF0000"/>
                </a:solidFill>
                <a:latin typeface="Times New Roman" panose="02020603050405020304" pitchFamily="18" charset="0"/>
                <a:cs typeface="Times New Roman" panose="02020603050405020304" pitchFamily="18" charset="0"/>
              </a:rPr>
              <a:t>d = 2r</a:t>
            </a:r>
          </a:p>
          <a:p>
            <a:pPr marL="282575" indent="-282575">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Such errors are recognized when no pattern for tokens matches a character </a:t>
            </a:r>
            <a:r>
              <a:rPr lang="en-US" altLang="en-US" sz="2200" dirty="0" smtClean="0">
                <a:latin typeface="Times New Roman" panose="02020603050405020304" pitchFamily="18" charset="0"/>
                <a:cs typeface="Times New Roman" panose="02020603050405020304" pitchFamily="18" charset="0"/>
              </a:rPr>
              <a:t>sequence.</a:t>
            </a:r>
            <a:endParaRPr lang="en-US" sz="2200" dirty="0">
              <a:latin typeface="Times New Roman" panose="02020603050405020304" pitchFamily="18" charset="0"/>
              <a:cs typeface="Times New Roman" panose="02020603050405020304" pitchFamily="18" charset="0"/>
            </a:endParaRPr>
          </a:p>
          <a:p>
            <a:pPr marL="282575" indent="-282575">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an error occurs, the lexical analyzer recovers by:</a:t>
            </a:r>
          </a:p>
          <a:p>
            <a:pPr marL="519113" lvl="0" indent="-295275">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Skipping (deleting) successive characters from the remaining </a:t>
            </a:r>
            <a:r>
              <a:rPr lang="en-US" sz="2200" dirty="0" smtClean="0">
                <a:latin typeface="Times New Roman" panose="02020603050405020304" pitchFamily="18" charset="0"/>
                <a:cs typeface="Times New Roman" panose="02020603050405020304" pitchFamily="18" charset="0"/>
              </a:rPr>
              <a:t>input</a:t>
            </a:r>
            <a:endParaRPr lang="en-US" sz="2200" dirty="0">
              <a:latin typeface="Times New Roman" panose="02020603050405020304" pitchFamily="18" charset="0"/>
              <a:cs typeface="Times New Roman" panose="02020603050405020304" pitchFamily="18" charset="0"/>
            </a:endParaRPr>
          </a:p>
          <a:p>
            <a:pPr marL="519113" lvl="0" indent="-295275">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Deleting extraneous characters from the remaining input</a:t>
            </a:r>
          </a:p>
          <a:p>
            <a:pPr marL="519113" lvl="0" indent="-295275">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Inserting missing characters from the remaining input</a:t>
            </a:r>
          </a:p>
          <a:p>
            <a:pPr marL="519113" lvl="0" indent="-295275">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Replacing an incorrect character by a correct character</a:t>
            </a:r>
          </a:p>
          <a:p>
            <a:pPr marL="519113" indent="-295275">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Transposing two adjacent characters</a:t>
            </a:r>
            <a:endParaRPr lang="en-GB" sz="2200" b="1" i="1" dirty="0">
              <a:solidFill>
                <a:srgbClr val="0000FF"/>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7</a:t>
            </a:fld>
            <a:endParaRPr lang="en-GB" sz="1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1000"/>
                                        <p:tgtEl>
                                          <p:spTgt spid="3">
                                            <p:txEl>
                                              <p:pRg st="9" end="9"/>
                                            </p:txEl>
                                          </p:spTgt>
                                        </p:tgtEl>
                                      </p:cBhvr>
                                    </p:animEffect>
                                    <p:anim calcmode="lin" valueType="num">
                                      <p:cBhvr>
                                        <p:cTn id="1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1000"/>
                                        <p:tgtEl>
                                          <p:spTgt spid="3">
                                            <p:txEl>
                                              <p:pRg st="10" end="10"/>
                                            </p:txEl>
                                          </p:spTgt>
                                        </p:tgtEl>
                                      </p:cBhvr>
                                    </p:animEffect>
                                    <p:anim calcmode="lin" valueType="num">
                                      <p:cBhvr>
                                        <p:cTn id="1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1000"/>
                                        <p:tgtEl>
                                          <p:spTgt spid="3">
                                            <p:txEl>
                                              <p:pRg st="11" end="11"/>
                                            </p:txEl>
                                          </p:spTgt>
                                        </p:tgtEl>
                                      </p:cBhvr>
                                    </p:animEffect>
                                    <p:anim calcmode="lin" valueType="num">
                                      <p:cBhvr>
                                        <p:cTn id="2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1000"/>
                                        <p:tgtEl>
                                          <p:spTgt spid="3">
                                            <p:txEl>
                                              <p:pRg st="12" end="12"/>
                                            </p:txEl>
                                          </p:spTgt>
                                        </p:tgtEl>
                                      </p:cBhvr>
                                    </p:animEffect>
                                    <p:anim calcmode="lin" valueType="num">
                                      <p:cBhvr>
                                        <p:cTn id="2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1000"/>
                                        <p:tgtEl>
                                          <p:spTgt spid="3">
                                            <p:txEl>
                                              <p:pRg st="13" end="13"/>
                                            </p:txEl>
                                          </p:spTgt>
                                        </p:tgtEl>
                                      </p:cBhvr>
                                    </p:animEffect>
                                    <p:anim calcmode="lin" valueType="num">
                                      <p:cBhvr>
                                        <p:cTn id="3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09" y="128842"/>
            <a:ext cx="9108504" cy="6729157"/>
          </a:xfrm>
        </p:spPr>
        <p:txBody>
          <a:bodyPr>
            <a:normAutofit/>
          </a:bodyPr>
          <a:lstStyle/>
          <a:p>
            <a:pPr marL="0" indent="0" algn="ctr">
              <a:buNone/>
            </a:pPr>
            <a:r>
              <a:rPr lang="en-US" sz="2200" b="1" dirty="0">
                <a:solidFill>
                  <a:srgbClr val="0000FF"/>
                </a:solidFill>
                <a:latin typeface="Times New Roman" panose="02020603050405020304" pitchFamily="18" charset="0"/>
                <a:cs typeface="Times New Roman" panose="02020603050405020304" pitchFamily="18" charset="0"/>
              </a:rPr>
              <a:t>Input </a:t>
            </a:r>
            <a:r>
              <a:rPr lang="en-US" sz="2200" b="1" dirty="0" smtClean="0">
                <a:solidFill>
                  <a:srgbClr val="0000FF"/>
                </a:solidFill>
                <a:latin typeface="Times New Roman" panose="02020603050405020304" pitchFamily="18" charset="0"/>
                <a:cs typeface="Times New Roman" panose="02020603050405020304" pitchFamily="18" charset="0"/>
              </a:rPr>
              <a:t>Buffering</a:t>
            </a:r>
          </a:p>
          <a:p>
            <a:pPr marL="282575" indent="-282575">
              <a:spcBef>
                <a:spcPts val="3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lexical analyzer reads the program , character by </a:t>
            </a:r>
            <a:r>
              <a:rPr lang="en-US" sz="2200" dirty="0" smtClean="0">
                <a:latin typeface="Times New Roman" panose="02020603050405020304" pitchFamily="18" charset="0"/>
                <a:cs typeface="Times New Roman" panose="02020603050405020304" pitchFamily="18" charset="0"/>
              </a:rPr>
              <a:t>character and </a:t>
            </a:r>
            <a:r>
              <a:rPr lang="en-US" sz="2200" dirty="0">
                <a:latin typeface="Times New Roman" panose="02020603050405020304" pitchFamily="18" charset="0"/>
                <a:cs typeface="Times New Roman" panose="02020603050405020304" pitchFamily="18" charset="0"/>
              </a:rPr>
              <a:t>generates valid </a:t>
            </a:r>
            <a:r>
              <a:rPr lang="en-US" sz="2200" dirty="0" smtClean="0">
                <a:latin typeface="Times New Roman" panose="02020603050405020304" pitchFamily="18" charset="0"/>
                <a:cs typeface="Times New Roman" panose="02020603050405020304" pitchFamily="18" charset="0"/>
              </a:rPr>
              <a:t>tokes.</a:t>
            </a:r>
            <a:endParaRPr lang="en-US" sz="2200" dirty="0">
              <a:latin typeface="Times New Roman" panose="02020603050405020304" pitchFamily="18" charset="0"/>
              <a:cs typeface="Times New Roman" panose="02020603050405020304" pitchFamily="18" charset="0"/>
            </a:endParaRPr>
          </a:p>
          <a:p>
            <a:pPr marL="282575" indent="-282575">
              <a:spcBef>
                <a:spcPts val="3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Here </a:t>
            </a:r>
            <a:r>
              <a:rPr lang="en-US" sz="2200" dirty="0">
                <a:latin typeface="Times New Roman" panose="02020603050405020304" pitchFamily="18" charset="0"/>
                <a:cs typeface="Times New Roman" panose="02020603050405020304" pitchFamily="18" charset="0"/>
              </a:rPr>
              <a:t>the input string must be stored </a:t>
            </a:r>
            <a:r>
              <a:rPr lang="en-US" sz="2200" dirty="0" smtClean="0">
                <a:latin typeface="Times New Roman" panose="02020603050405020304" pitchFamily="18" charset="0"/>
                <a:cs typeface="Times New Roman" panose="02020603050405020304" pitchFamily="18" charset="0"/>
              </a:rPr>
              <a:t>temporarily.</a:t>
            </a:r>
            <a:endParaRPr lang="en-US" sz="2200" dirty="0">
              <a:latin typeface="Times New Roman" panose="02020603050405020304" pitchFamily="18" charset="0"/>
              <a:cs typeface="Times New Roman" panose="02020603050405020304" pitchFamily="18" charset="0"/>
            </a:endParaRPr>
          </a:p>
          <a:p>
            <a:pPr marL="282575" indent="-282575">
              <a:spcBef>
                <a:spcPts val="3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can say the input string must be </a:t>
            </a:r>
            <a:r>
              <a:rPr lang="en-US" sz="2200" dirty="0" smtClean="0">
                <a:latin typeface="Times New Roman" panose="02020603050405020304" pitchFamily="18" charset="0"/>
                <a:cs typeface="Times New Roman" panose="02020603050405020304" pitchFamily="18" charset="0"/>
              </a:rPr>
              <a:t>buffered.</a:t>
            </a:r>
          </a:p>
          <a:p>
            <a:pPr marL="282575" indent="-282575">
              <a:spcBef>
                <a:spcPts val="3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lexical analyzer </a:t>
            </a:r>
            <a:r>
              <a:rPr lang="en-US" sz="2200" dirty="0">
                <a:latin typeface="Times New Roman" panose="02020603050405020304" pitchFamily="18" charset="0"/>
                <a:cs typeface="Times New Roman" panose="02020603050405020304" pitchFamily="18" charset="0"/>
              </a:rPr>
              <a:t>has to have the information which are going to </a:t>
            </a:r>
            <a:r>
              <a:rPr lang="en-US" sz="2200" dirty="0" smtClean="0">
                <a:latin typeface="Times New Roman" panose="02020603050405020304" pitchFamily="18" charset="0"/>
                <a:cs typeface="Times New Roman" panose="02020603050405020304" pitchFamily="18" charset="0"/>
              </a:rPr>
              <a:t>take place(future </a:t>
            </a:r>
            <a:r>
              <a:rPr lang="en-US" sz="2200" dirty="0">
                <a:latin typeface="Times New Roman" panose="02020603050405020304" pitchFamily="18" charset="0"/>
                <a:cs typeface="Times New Roman" panose="02020603050405020304" pitchFamily="18" charset="0"/>
              </a:rPr>
              <a:t>information). </a:t>
            </a:r>
            <a:endParaRPr lang="en-US" sz="2200" dirty="0" smtClean="0">
              <a:latin typeface="Times New Roman" panose="02020603050405020304" pitchFamily="18" charset="0"/>
              <a:cs typeface="Times New Roman" panose="02020603050405020304" pitchFamily="18" charset="0"/>
            </a:endParaRPr>
          </a:p>
          <a:p>
            <a:pPr marL="282575" indent="-282575">
              <a:spcBef>
                <a:spcPts val="3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has to know the characters ahead of the present character </a:t>
            </a:r>
            <a:r>
              <a:rPr lang="en-US" sz="2200" dirty="0" smtClean="0">
                <a:latin typeface="Times New Roman" panose="02020603050405020304" pitchFamily="18" charset="0"/>
                <a:cs typeface="Times New Roman" panose="02020603050405020304" pitchFamily="18" charset="0"/>
              </a:rPr>
              <a:t>to make </a:t>
            </a:r>
            <a:r>
              <a:rPr lang="en-US" sz="2200" dirty="0">
                <a:latin typeface="Times New Roman" panose="02020603050405020304" pitchFamily="18" charset="0"/>
                <a:cs typeface="Times New Roman" panose="02020603050405020304" pitchFamily="18" charset="0"/>
              </a:rPr>
              <a:t>a decision whether it is a valid or not. </a:t>
            </a:r>
            <a:endParaRPr lang="en-US" sz="2200" dirty="0" smtClean="0">
              <a:latin typeface="Times New Roman" panose="02020603050405020304" pitchFamily="18" charset="0"/>
              <a:cs typeface="Times New Roman" panose="02020603050405020304" pitchFamily="18" charset="0"/>
            </a:endParaRPr>
          </a:p>
          <a:p>
            <a:pPr marL="282575" indent="-282575">
              <a:spcBef>
                <a:spcPts val="3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It is true that </a:t>
            </a:r>
            <a:r>
              <a:rPr lang="en-US" sz="2200" dirty="0">
                <a:latin typeface="Times New Roman" panose="02020603050405020304" pitchFamily="18" charset="0"/>
                <a:cs typeface="Times New Roman" panose="02020603050405020304" pitchFamily="18" charset="0"/>
              </a:rPr>
              <a:t>we often have to look one or more characters beyond the next lexeme before we can be sure we have the right lexeme. </a:t>
            </a:r>
            <a:endParaRPr lang="en-US" sz="2200" dirty="0" smtClean="0">
              <a:latin typeface="Times New Roman" panose="02020603050405020304" pitchFamily="18" charset="0"/>
              <a:cs typeface="Times New Roman" panose="02020603050405020304" pitchFamily="18" charset="0"/>
            </a:endParaRPr>
          </a:p>
          <a:p>
            <a:pPr marL="282575" indent="-282575">
              <a:spcBef>
                <a:spcPts val="3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There </a:t>
            </a:r>
            <a:r>
              <a:rPr lang="en-US" sz="2200" dirty="0">
                <a:latin typeface="Times New Roman" panose="02020603050405020304" pitchFamily="18" charset="0"/>
                <a:cs typeface="Times New Roman" panose="02020603050405020304" pitchFamily="18" charset="0"/>
              </a:rPr>
              <a:t>are many situations where we need to look at least one additional character ahead. </a:t>
            </a:r>
            <a:endParaRPr lang="en-US" sz="2200" dirty="0" smtClean="0">
              <a:latin typeface="Times New Roman" panose="02020603050405020304" pitchFamily="18" charset="0"/>
              <a:cs typeface="Times New Roman" panose="02020603050405020304" pitchFamily="18" charset="0"/>
            </a:endParaRPr>
          </a:p>
          <a:p>
            <a:pPr marL="282575" indent="-282575">
              <a:spcBef>
                <a:spcPts val="3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For </a:t>
            </a:r>
            <a:r>
              <a:rPr lang="en-US" sz="2200" dirty="0">
                <a:latin typeface="Times New Roman" panose="02020603050405020304" pitchFamily="18" charset="0"/>
                <a:cs typeface="Times New Roman" panose="02020603050405020304" pitchFamily="18" charset="0"/>
              </a:rPr>
              <a:t>instance, we cannot be sure we've seen the end of an identifier until we see a character that is not a letter or digit, and therefore is not part of the lexeme for </a:t>
            </a:r>
            <a:r>
              <a:rPr lang="en-US" sz="2200" b="1" dirty="0">
                <a:latin typeface="Times New Roman" panose="02020603050405020304" pitchFamily="18" charset="0"/>
                <a:cs typeface="Times New Roman" panose="02020603050405020304" pitchFamily="18" charset="0"/>
              </a:rPr>
              <a:t>id</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282575" indent="-282575">
              <a:spcBef>
                <a:spcPts val="300"/>
              </a:spcBef>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Single-character </a:t>
            </a:r>
            <a:r>
              <a:rPr lang="en-US" sz="2200" dirty="0">
                <a:latin typeface="Times New Roman" panose="02020603050405020304" pitchFamily="18" charset="0"/>
                <a:cs typeface="Times New Roman" panose="02020603050405020304" pitchFamily="18" charset="0"/>
              </a:rPr>
              <a:t>operators </a:t>
            </a:r>
            <a:r>
              <a:rPr lang="en-US" sz="2200" dirty="0" smtClean="0">
                <a:latin typeface="Times New Roman" panose="02020603050405020304" pitchFamily="18" charset="0"/>
                <a:cs typeface="Times New Roman" panose="02020603050405020304" pitchFamily="18" charset="0"/>
              </a:rPr>
              <a:t>like </a:t>
            </a:r>
            <a:r>
              <a:rPr lang="en-US" sz="2200" dirty="0">
                <a:latin typeface="Times New Roman" panose="02020603050405020304" pitchFamily="18" charset="0"/>
                <a:cs typeface="Times New Roman" panose="02020603050405020304" pitchFamily="18" charset="0"/>
              </a:rPr>
              <a:t>=, or &lt; could also be the beginning of a two-character operator </a:t>
            </a:r>
            <a:r>
              <a:rPr lang="en-US" sz="2200" dirty="0" smtClean="0">
                <a:latin typeface="Times New Roman" panose="02020603050405020304" pitchFamily="18" charset="0"/>
                <a:cs typeface="Times New Roman" panose="02020603050405020304" pitchFamily="18" charset="0"/>
              </a:rPr>
              <a:t>like </a:t>
            </a:r>
            <a:r>
              <a:rPr lang="en-US" sz="2200" dirty="0">
                <a:latin typeface="Times New Roman" panose="02020603050405020304" pitchFamily="18" charset="0"/>
                <a:cs typeface="Times New Roman" panose="02020603050405020304" pitchFamily="18" charset="0"/>
              </a:rPr>
              <a:t>= =, or </a:t>
            </a:r>
            <a:r>
              <a:rPr lang="en-US" sz="2200" dirty="0" smtClean="0">
                <a:latin typeface="Times New Roman" panose="02020603050405020304" pitchFamily="18" charset="0"/>
                <a:cs typeface="Times New Roman" panose="02020603050405020304" pitchFamily="18" charset="0"/>
              </a:rPr>
              <a:t>&lt;=; so there is confusion in judging the token.</a:t>
            </a:r>
          </a:p>
          <a:p>
            <a:pPr marL="282575" indent="-282575">
              <a:spcBef>
                <a:spcPts val="3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If we know the look ahead character, this problem can be </a:t>
            </a:r>
            <a:r>
              <a:rPr lang="en-US" sz="2200" dirty="0" smtClean="0">
                <a:latin typeface="Times New Roman" panose="02020603050405020304" pitchFamily="18" charset="0"/>
                <a:cs typeface="Times New Roman" panose="02020603050405020304" pitchFamily="18" charset="0"/>
              </a:rPr>
              <a:t>solved to </a:t>
            </a:r>
            <a:r>
              <a:rPr lang="en-US" sz="2200" dirty="0">
                <a:latin typeface="Times New Roman" panose="02020603050405020304" pitchFamily="18" charset="0"/>
                <a:cs typeface="Times New Roman" panose="02020603050405020304" pitchFamily="18" charset="0"/>
              </a:rPr>
              <a:t>some extend. </a:t>
            </a:r>
            <a:endParaRPr lang="en-US" sz="2200" dirty="0" smtClean="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2286000" y="3105835"/>
            <a:ext cx="4572000" cy="646331"/>
          </a:xfrm>
          <a:prstGeom prst="rect">
            <a:avLst/>
          </a:prstGeom>
        </p:spPr>
        <p:txBody>
          <a:bodyPr wrap="square">
            <a:spAutoFit/>
          </a:bodyPr>
          <a:lstStyle/>
          <a:p>
            <a:endParaRPr lang="en-GB" dirty="0" smtClean="0"/>
          </a:p>
          <a:p>
            <a:endParaRPr lang="en-GB" dirty="0" smtClean="0"/>
          </a:p>
        </p:txBody>
      </p:sp>
      <p:sp>
        <p:nvSpPr>
          <p:cNvPr id="5" name="Rectangle 4"/>
          <p:cNvSpPr/>
          <p:nvPr/>
        </p:nvSpPr>
        <p:spPr>
          <a:xfrm>
            <a:off x="2286000" y="3105835"/>
            <a:ext cx="4572000" cy="646331"/>
          </a:xfrm>
          <a:prstGeom prst="rect">
            <a:avLst/>
          </a:prstGeom>
        </p:spPr>
        <p:txBody>
          <a:bodyPr>
            <a:spAutoFit/>
          </a:bodyPr>
          <a:lstStyle/>
          <a:p>
            <a:endParaRPr lang="en-GB" dirty="0" smtClean="0"/>
          </a:p>
          <a:p>
            <a:endParaRPr lang="en-GB" dirty="0" smtClean="0"/>
          </a:p>
        </p:txBody>
      </p:sp>
      <p:sp>
        <p:nvSpPr>
          <p:cNvPr id="6" name="Rectangle 5"/>
          <p:cNvSpPr/>
          <p:nvPr/>
        </p:nvSpPr>
        <p:spPr>
          <a:xfrm>
            <a:off x="2286000" y="3105835"/>
            <a:ext cx="4572000" cy="646331"/>
          </a:xfrm>
          <a:prstGeom prst="rect">
            <a:avLst/>
          </a:prstGeom>
        </p:spPr>
        <p:txBody>
          <a:bodyPr>
            <a:spAutoFit/>
          </a:bodyPr>
          <a:lstStyle/>
          <a:p>
            <a:endParaRPr lang="en-GB" dirty="0" smtClean="0"/>
          </a:p>
          <a:p>
            <a:endParaRPr lang="en-GB" dirty="0" smtClean="0"/>
          </a:p>
        </p:txBody>
      </p:sp>
      <p:sp>
        <p:nvSpPr>
          <p:cNvPr id="7" name="Slide Number Placeholder 6"/>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8</a:t>
            </a:fld>
            <a:endParaRPr lang="en-GB" sz="1400" b="1">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ChangeArrowheads="1"/>
          </p:cNvSpPr>
          <p:nvPr/>
        </p:nvSpPr>
        <p:spPr bwMode="auto">
          <a:xfrm>
            <a:off x="1259632" y="3428999"/>
            <a:ext cx="97300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2317"/>
            <a:ext cx="9144000" cy="6614893"/>
          </a:xfrm>
        </p:spPr>
        <p:txBody>
          <a:bodyPr>
            <a:normAutofit/>
          </a:bodyPr>
          <a:lstStyle/>
          <a:p>
            <a:pPr marL="342900" lvl="2" indent="-342900">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input buffer in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case of lexical analyzer, </a:t>
            </a:r>
            <a:r>
              <a:rPr lang="en-US" sz="2200" dirty="0" smtClean="0">
                <a:latin typeface="Times New Roman" panose="02020603050405020304" pitchFamily="18" charset="0"/>
                <a:cs typeface="Times New Roman" panose="02020603050405020304" pitchFamily="18" charset="0"/>
              </a:rPr>
              <a:t>is divided </a:t>
            </a:r>
            <a:r>
              <a:rPr lang="en-US" sz="2200" dirty="0">
                <a:latin typeface="Times New Roman" panose="02020603050405020304" pitchFamily="18" charset="0"/>
                <a:cs typeface="Times New Roman" panose="02020603050405020304" pitchFamily="18" charset="0"/>
              </a:rPr>
              <a:t>in to </a:t>
            </a:r>
            <a:r>
              <a:rPr lang="en-US" sz="2200" dirty="0" smtClean="0">
                <a:latin typeface="Times New Roman" panose="02020603050405020304" pitchFamily="18" charset="0"/>
                <a:cs typeface="Times New Roman" panose="02020603050405020304" pitchFamily="18" charset="0"/>
              </a:rPr>
              <a:t>two.</a:t>
            </a:r>
            <a:endParaRPr lang="en-US" sz="2200" dirty="0">
              <a:latin typeface="Times New Roman" panose="02020603050405020304" pitchFamily="18" charset="0"/>
              <a:cs typeface="Times New Roman" panose="02020603050405020304" pitchFamily="18" charset="0"/>
            </a:endParaRPr>
          </a:p>
          <a:p>
            <a:pPr marL="687388" lvl="2" indent="-347663"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One </a:t>
            </a:r>
            <a:r>
              <a:rPr lang="en-US" sz="2200" dirty="0">
                <a:latin typeface="Times New Roman" panose="02020603050405020304" pitchFamily="18" charset="0"/>
                <a:cs typeface="Times New Roman" panose="02020603050405020304" pitchFamily="18" charset="0"/>
              </a:rPr>
              <a:t>is traced by the current </a:t>
            </a:r>
            <a:r>
              <a:rPr lang="en-US" sz="2200" dirty="0" smtClean="0">
                <a:latin typeface="Times New Roman" panose="02020603050405020304" pitchFamily="18" charset="0"/>
                <a:cs typeface="Times New Roman" panose="02020603050405020304" pitchFamily="18" charset="0"/>
              </a:rPr>
              <a:t>pointer (</a:t>
            </a:r>
            <a:r>
              <a:rPr lang="en-US" sz="2200" i="1" dirty="0" smtClean="0">
                <a:latin typeface="Times New Roman" panose="02020603050405020304" pitchFamily="18" charset="0"/>
                <a:cs typeface="Times New Roman" panose="02020603050405020304" pitchFamily="18" charset="0"/>
              </a:rPr>
              <a:t>lexemeBegin</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and </a:t>
            </a:r>
            <a:endParaRPr lang="en-US" sz="2200" dirty="0" smtClean="0">
              <a:latin typeface="Times New Roman" panose="02020603050405020304" pitchFamily="18" charset="0"/>
              <a:cs typeface="Times New Roman" panose="02020603050405020304" pitchFamily="18" charset="0"/>
            </a:endParaRPr>
          </a:p>
          <a:p>
            <a:pPr marL="687388" lvl="2" indent="-347663" algn="just">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second </a:t>
            </a:r>
            <a:r>
              <a:rPr lang="en-US" sz="2200" dirty="0" smtClean="0">
                <a:latin typeface="Times New Roman" panose="02020603050405020304" pitchFamily="18" charset="0"/>
                <a:cs typeface="Times New Roman" panose="02020603050405020304" pitchFamily="18" charset="0"/>
              </a:rPr>
              <a:t>is traces </a:t>
            </a:r>
            <a:r>
              <a:rPr lang="en-US" sz="2200" dirty="0">
                <a:latin typeface="Times New Roman" panose="02020603050405020304" pitchFamily="18" charset="0"/>
                <a:cs typeface="Times New Roman" panose="02020603050405020304" pitchFamily="18" charset="0"/>
              </a:rPr>
              <a:t>by the forward </a:t>
            </a:r>
            <a:r>
              <a:rPr lang="en-US" sz="2200" dirty="0" smtClean="0">
                <a:latin typeface="Times New Roman" panose="02020603050405020304" pitchFamily="18" charset="0"/>
                <a:cs typeface="Times New Roman" panose="02020603050405020304" pitchFamily="18" charset="0"/>
              </a:rPr>
              <a:t>pointer (</a:t>
            </a:r>
            <a:r>
              <a:rPr lang="en-US" sz="2200" i="1" dirty="0" smtClean="0">
                <a:latin typeface="Times New Roman" panose="02020603050405020304" pitchFamily="18" charset="0"/>
                <a:cs typeface="Times New Roman" panose="02020603050405020304" pitchFamily="18" charset="0"/>
              </a:rPr>
              <a:t>forward</a:t>
            </a:r>
            <a:r>
              <a:rPr lang="en-US" sz="2200" dirty="0" smtClean="0">
                <a:latin typeface="Times New Roman" panose="02020603050405020304" pitchFamily="18" charset="0"/>
                <a:cs typeface="Times New Roman" panose="02020603050405020304" pitchFamily="18" charset="0"/>
              </a:rPr>
              <a:t>).</a:t>
            </a:r>
          </a:p>
          <a:p>
            <a:pPr marL="342900" lvl="2" indent="-342900"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current pointer marks the beginning of the current lexeme; and the forward pointer scans a head until a pattern match is found.</a:t>
            </a:r>
          </a:p>
          <a:p>
            <a:pPr marL="342900" lvl="2" indent="-342900" algn="just">
              <a:buFont typeface="Wingdings" panose="05000000000000000000" pitchFamily="2" charset="2"/>
              <a:buChar char="q"/>
            </a:pPr>
            <a:r>
              <a:rPr lang="en-GB" sz="2200" dirty="0" smtClean="0">
                <a:solidFill>
                  <a:srgbClr val="FF0000"/>
                </a:solidFill>
                <a:latin typeface="Times New Roman" panose="02020603050405020304" pitchFamily="18" charset="0"/>
                <a:cs typeface="Times New Roman" panose="02020603050405020304" pitchFamily="18" charset="0"/>
              </a:rPr>
              <a:t>In buffer pair buffering scheme,</a:t>
            </a:r>
            <a:r>
              <a:rPr lang="en-GB" sz="2200" dirty="0" smtClean="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Once the lexeme is determined, </a:t>
            </a:r>
            <a:r>
              <a:rPr lang="en-US" sz="2200" i="1" dirty="0">
                <a:latin typeface="Times New Roman" panose="02020603050405020304" pitchFamily="18" charset="0"/>
                <a:cs typeface="Times New Roman" panose="02020603050405020304" pitchFamily="18" charset="0"/>
              </a:rPr>
              <a:t>forward</a:t>
            </a:r>
            <a:r>
              <a:rPr lang="en-US" sz="2200" dirty="0">
                <a:latin typeface="Times New Roman" panose="02020603050405020304" pitchFamily="18" charset="0"/>
                <a:cs typeface="Times New Roman" panose="02020603050405020304" pitchFamily="18" charset="0"/>
              </a:rPr>
              <a:t> is set to the character at its right end. </a:t>
            </a:r>
            <a:endParaRPr lang="en-US" sz="22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fter </a:t>
            </a:r>
            <a:r>
              <a:rPr lang="en-US" sz="2000" dirty="0">
                <a:latin typeface="Times New Roman" panose="02020603050405020304" pitchFamily="18" charset="0"/>
                <a:cs typeface="Times New Roman" panose="02020603050405020304" pitchFamily="18" charset="0"/>
              </a:rPr>
              <a:t>the lexeme is recorded as an attribute value of the token returned to the parser, </a:t>
            </a:r>
            <a:r>
              <a:rPr lang="en-US" sz="2000" i="1" dirty="0">
                <a:latin typeface="Times New Roman" panose="02020603050405020304" pitchFamily="18" charset="0"/>
                <a:cs typeface="Times New Roman" panose="02020603050405020304" pitchFamily="18" charset="0"/>
              </a:rPr>
              <a:t>lexemeBegin</a:t>
            </a:r>
            <a:r>
              <a:rPr lang="en-US" sz="2000" dirty="0">
                <a:latin typeface="Times New Roman" panose="02020603050405020304" pitchFamily="18" charset="0"/>
                <a:cs typeface="Times New Roman" panose="02020603050405020304" pitchFamily="18" charset="0"/>
              </a:rPr>
              <a:t> is set to the character immediately after the lexeme just found.</a:t>
            </a:r>
          </a:p>
          <a:p>
            <a:r>
              <a:rPr lang="en-US" sz="2200" dirty="0">
                <a:latin typeface="Times New Roman" panose="02020603050405020304" pitchFamily="18" charset="0"/>
                <a:cs typeface="Times New Roman" panose="02020603050405020304" pitchFamily="18" charset="0"/>
              </a:rPr>
              <a:t>Advancing </a:t>
            </a:r>
            <a:r>
              <a:rPr lang="en-US" sz="2200" i="1" dirty="0">
                <a:latin typeface="Times New Roman" panose="02020603050405020304" pitchFamily="18" charset="0"/>
                <a:cs typeface="Times New Roman" panose="02020603050405020304" pitchFamily="18" charset="0"/>
              </a:rPr>
              <a:t>forward</a:t>
            </a:r>
            <a:r>
              <a:rPr lang="en-US" sz="2200" dirty="0">
                <a:latin typeface="Times New Roman" panose="02020603050405020304" pitchFamily="18" charset="0"/>
                <a:cs typeface="Times New Roman" panose="02020603050405020304" pitchFamily="18" charset="0"/>
              </a:rPr>
              <a:t> requires that we first test whether we have reached the end of one of the buffers, and if so, we must reload the other buffer from the input, and move forward to the beginning of the newly loaded buffer</a:t>
            </a:r>
            <a:r>
              <a:rPr lang="en-US" sz="2200" dirty="0" smtClean="0">
                <a:latin typeface="Times New Roman" panose="02020603050405020304" pitchFamily="18" charset="0"/>
                <a:cs typeface="Times New Roman" panose="02020603050405020304" pitchFamily="18" charset="0"/>
              </a:rPr>
              <a:t>.</a:t>
            </a:r>
          </a:p>
          <a:p>
            <a:pPr marL="339725" indent="-339725">
              <a:buFont typeface="Wingdings" panose="05000000000000000000" pitchFamily="2" charset="2"/>
              <a:buChar char="q"/>
            </a:pPr>
            <a:r>
              <a:rPr lang="en-US" sz="2200" dirty="0" smtClean="0">
                <a:solidFill>
                  <a:srgbClr val="FF0000"/>
                </a:solidFill>
                <a:latin typeface="Times New Roman" panose="02020603050405020304" pitchFamily="18" charset="0"/>
                <a:cs typeface="Times New Roman" panose="02020603050405020304" pitchFamily="18" charset="0"/>
              </a:rPr>
              <a:t>In Sentinel buffering scheme,</a:t>
            </a:r>
          </a:p>
          <a:p>
            <a:pPr marL="282575" indent="-282575">
              <a:buFont typeface="Wingdings" panose="05000000000000000000" pitchFamily="2" charset="2"/>
              <a:buChar char="Ø"/>
            </a:pPr>
            <a:r>
              <a:rPr lang="en-GB" sz="2200" dirty="0" smtClean="0">
                <a:latin typeface="Times New Roman" panose="02020603050405020304" pitchFamily="18" charset="0"/>
                <a:cs typeface="Times New Roman" panose="02020603050405020304" pitchFamily="18" charset="0"/>
              </a:rPr>
              <a:t>The two test made for each character read in buffer pair scheme (buffer end test and current character test) can be combined together by extending each buffer to hold sentinel character at the end.</a:t>
            </a:r>
          </a:p>
          <a:p>
            <a:pPr marL="282575" indent="-282575">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sentinel</a:t>
            </a:r>
            <a:r>
              <a:rPr lang="en-US" sz="2400" dirty="0">
                <a:latin typeface="Times New Roman" panose="02020603050405020304" pitchFamily="18" charset="0"/>
                <a:cs typeface="Times New Roman" panose="02020603050405020304" pitchFamily="18" charset="0"/>
              </a:rPr>
              <a:t> is a special character that cannot be part of the source program, and a natural choice is the character </a:t>
            </a:r>
            <a:r>
              <a:rPr lang="en-US" sz="2400" b="1" dirty="0" err="1">
                <a:latin typeface="Times New Roman" panose="02020603050405020304" pitchFamily="18" charset="0"/>
                <a:cs typeface="Times New Roman" panose="02020603050405020304" pitchFamily="18" charset="0"/>
              </a:rPr>
              <a:t>eof</a:t>
            </a:r>
            <a:r>
              <a:rPr lang="en-US" sz="2400" dirty="0">
                <a:latin typeface="Times New Roman" panose="02020603050405020304" pitchFamily="18" charset="0"/>
                <a:cs typeface="Times New Roman" panose="02020603050405020304" pitchFamily="18" charset="0"/>
              </a:rPr>
              <a:t>.</a:t>
            </a:r>
            <a:endParaRPr lang="en-GB"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4BB0166-F027-49C4-8C9F-6E0028E216A0}" type="slidenum">
              <a:rPr lang="en-GB" sz="1400" b="1" smtClean="0">
                <a:solidFill>
                  <a:schemeClr val="tx1"/>
                </a:solidFill>
                <a:latin typeface="Times New Roman" panose="02020603050405020304" pitchFamily="18" charset="0"/>
                <a:cs typeface="Times New Roman" panose="02020603050405020304" pitchFamily="18" charset="0"/>
              </a:rPr>
              <a:pPr/>
              <a:t>9</a:t>
            </a:fld>
            <a:endParaRPr lang="en-GB" sz="1400" b="1" dirty="0">
              <a:solidFill>
                <a:schemeClr val="tx1"/>
              </a:solidFill>
              <a:latin typeface="Times New Roman" panose="02020603050405020304" pitchFamily="18" charset="0"/>
              <a:cs typeface="Times New Roman" panose="02020603050405020304" pitchFamily="18" charset="0"/>
            </a:endParaRPr>
          </a:p>
        </p:txBody>
      </p:sp>
      <p:sp>
        <p:nvSpPr>
          <p:cNvPr id="6" name="Oval 5"/>
          <p:cNvSpPr/>
          <p:nvPr/>
        </p:nvSpPr>
        <p:spPr>
          <a:xfrm>
            <a:off x="7883352" y="0"/>
            <a:ext cx="1260648" cy="26064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400" b="1" i="1" dirty="0">
                <a:solidFill>
                  <a:srgbClr val="0000FF"/>
                </a:solidFill>
                <a:latin typeface="Times New Roman" panose="02020603050405020304" pitchFamily="18" charset="0"/>
                <a:cs typeface="Times New Roman" panose="02020603050405020304" pitchFamily="18" charset="0"/>
              </a:rPr>
              <a:t>,,,Cont’d</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1000"/>
                                        <p:tgtEl>
                                          <p:spTgt spid="3">
                                            <p:txEl>
                                              <p:pRg st="8" end="8"/>
                                            </p:txEl>
                                          </p:spTgt>
                                        </p:tgtEl>
                                      </p:cBhvr>
                                    </p:animEffect>
                                    <p:anim calcmode="lin" valueType="num">
                                      <p:cBhvr>
                                        <p:cTn id="3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anim calcmode="lin" valueType="num">
                                      <p:cBhvr>
                                        <p:cTn id="3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1000"/>
                                        <p:tgtEl>
                                          <p:spTgt spid="3">
                                            <p:txEl>
                                              <p:pRg st="10" end="10"/>
                                            </p:txEl>
                                          </p:spTgt>
                                        </p:tgtEl>
                                      </p:cBhvr>
                                    </p:animEffect>
                                    <p:anim calcmode="lin" valueType="num">
                                      <p:cBhvr>
                                        <p:cTn id="4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2231</TotalTime>
  <Words>2342</Words>
  <Application>Microsoft Office PowerPoint</Application>
  <PresentationFormat>On-screen Show (4:3)</PresentationFormat>
  <Paragraphs>271</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Symbol</vt:lpstr>
      <vt:lpstr>Times</vt:lpstr>
      <vt:lpstr>Times New Roman</vt:lpstr>
      <vt:lpstr>Wingdings</vt:lpstr>
      <vt:lpstr>Office Theme</vt:lpstr>
      <vt:lpstr>Principles of Compiler Design (SEng 3043)</vt:lpstr>
      <vt:lpstr>PowerPoint Presentation</vt:lpstr>
      <vt:lpstr>,,, Cont’d</vt:lpstr>
      <vt:lpstr>PowerPoint Presentation</vt:lpstr>
      <vt:lpstr>,,, Cont’d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Cont’d</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Tutorial</dc:title>
  <dc:creator>LameWa</dc:creator>
  <cp:lastModifiedBy>LameWa</cp:lastModifiedBy>
  <cp:revision>463</cp:revision>
  <dcterms:created xsi:type="dcterms:W3CDTF">2011-01-13T02:49:42Z</dcterms:created>
  <dcterms:modified xsi:type="dcterms:W3CDTF">2021-05-17T18:38:18Z</dcterms:modified>
</cp:coreProperties>
</file>