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3" autoAdjust="0"/>
  </p:normalViewPr>
  <p:slideViewPr>
    <p:cSldViewPr>
      <p:cViewPr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7733-F99C-49A1-A695-222E7E758294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06E0-886A-4D03-898E-91EE1F9F4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7733-F99C-49A1-A695-222E7E758294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06E0-886A-4D03-898E-91EE1F9F4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7733-F99C-49A1-A695-222E7E758294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06E0-886A-4D03-898E-91EE1F9F4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7733-F99C-49A1-A695-222E7E758294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06E0-886A-4D03-898E-91EE1F9F4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7733-F99C-49A1-A695-222E7E758294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06E0-886A-4D03-898E-91EE1F9F4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7733-F99C-49A1-A695-222E7E758294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06E0-886A-4D03-898E-91EE1F9F4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7733-F99C-49A1-A695-222E7E758294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06E0-886A-4D03-898E-91EE1F9F4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7733-F99C-49A1-A695-222E7E758294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06E0-886A-4D03-898E-91EE1F9F4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7733-F99C-49A1-A695-222E7E758294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06E0-886A-4D03-898E-91EE1F9F4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7733-F99C-49A1-A695-222E7E758294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06E0-886A-4D03-898E-91EE1F9F4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7733-F99C-49A1-A695-222E7E758294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06E0-886A-4D03-898E-91EE1F9F4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B7733-F99C-49A1-A695-222E7E758294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006E0-886A-4D03-898E-91EE1F9F4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Systems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410200"/>
          </a:xfrm>
        </p:spPr>
        <p:txBody>
          <a:bodyPr/>
          <a:lstStyle/>
          <a:p>
            <a:r>
              <a:rPr lang="en-US" dirty="0"/>
              <a:t>Deals with </a:t>
            </a:r>
          </a:p>
          <a:p>
            <a:pPr lvl="1"/>
            <a:r>
              <a:rPr lang="en-US" dirty="0"/>
              <a:t>how processes are organized in a system; </a:t>
            </a:r>
          </a:p>
          <a:p>
            <a:pPr lvl="1"/>
            <a:r>
              <a:rPr lang="en-US" dirty="0"/>
              <a:t>where do we place software components</a:t>
            </a:r>
          </a:p>
          <a:p>
            <a:r>
              <a:rPr lang="en-US" dirty="0"/>
              <a:t>Deciding their interaction</a:t>
            </a:r>
          </a:p>
          <a:p>
            <a:pPr lvl="1"/>
            <a:r>
              <a:rPr lang="en-US" dirty="0"/>
              <a:t>Centralized architectures</a:t>
            </a:r>
          </a:p>
          <a:p>
            <a:pPr lvl="1"/>
            <a:r>
              <a:rPr lang="en-US" dirty="0"/>
              <a:t>Decentralized architectures</a:t>
            </a:r>
          </a:p>
          <a:p>
            <a:pPr lvl="1"/>
            <a:r>
              <a:rPr lang="en-US" dirty="0"/>
              <a:t>Hybrid architectures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Centralized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211763"/>
          </a:xfrm>
        </p:spPr>
        <p:txBody>
          <a:bodyPr/>
          <a:lstStyle/>
          <a:p>
            <a:pPr algn="just"/>
            <a:r>
              <a:rPr lang="en-US" dirty="0"/>
              <a:t>is a client-server model</a:t>
            </a:r>
          </a:p>
          <a:p>
            <a:pPr algn="just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serve</a:t>
            </a:r>
            <a:r>
              <a:rPr lang="en-US" dirty="0"/>
              <a:t>r is a process implementing a specific service, for example, a file system service or a database service, web service, mail service etc</a:t>
            </a:r>
          </a:p>
          <a:p>
            <a:pPr algn="just"/>
            <a:r>
              <a:rPr lang="en-US" dirty="0"/>
              <a:t> A </a:t>
            </a:r>
            <a:r>
              <a:rPr lang="en-US" dirty="0">
                <a:solidFill>
                  <a:srgbClr val="FF0000"/>
                </a:solidFill>
              </a:rPr>
              <a:t>client</a:t>
            </a:r>
            <a:r>
              <a:rPr lang="en-US" dirty="0"/>
              <a:t> is a process that requests a service from a server by sending a request and subsequently waiting for the server's reply</a:t>
            </a:r>
          </a:p>
          <a:p>
            <a:pPr algn="just"/>
            <a:r>
              <a:rPr lang="en-US" dirty="0"/>
              <a:t>client-server interaction is also known as </a:t>
            </a:r>
            <a:r>
              <a:rPr lang="en-US" dirty="0">
                <a:solidFill>
                  <a:srgbClr val="FF0000"/>
                </a:solidFill>
              </a:rPr>
              <a:t>request-reply</a:t>
            </a:r>
            <a:r>
              <a:rPr lang="en-US" dirty="0"/>
              <a:t> behavior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05800" cy="6019800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Communication between a client and a server can be implemented by:</a:t>
            </a:r>
          </a:p>
          <a:p>
            <a:pPr lvl="1" algn="just"/>
            <a:r>
              <a:rPr lang="en-US" dirty="0"/>
              <a:t>Connectionless Protocol called </a:t>
            </a:r>
            <a:r>
              <a:rPr lang="en-US" b="1" i="1" dirty="0"/>
              <a:t>UDP (User Datagram Protocol)</a:t>
            </a:r>
          </a:p>
          <a:p>
            <a:pPr lvl="1" algn="just"/>
            <a:r>
              <a:rPr lang="en-US" dirty="0"/>
              <a:t>Connection Oriented Protocol called </a:t>
            </a:r>
            <a:r>
              <a:rPr lang="en-US" b="1" i="1" dirty="0"/>
              <a:t>TCP (Transmission Protocol)</a:t>
            </a:r>
          </a:p>
          <a:p>
            <a:pPr algn="just"/>
            <a:endParaRPr lang="en-US" dirty="0"/>
          </a:p>
        </p:txBody>
      </p:sp>
      <p:pic>
        <p:nvPicPr>
          <p:cNvPr id="1026" name="Picture 4"/>
          <p:cNvPicPr>
            <a:picLocks noChangeAspect="1" noChangeArrowheads="1"/>
          </p:cNvPicPr>
          <p:nvPr/>
        </p:nvPicPr>
        <p:blipFill>
          <a:blip r:embed="rId2"/>
          <a:srcRect l="4529" t="9314" r="3963" b="15573"/>
          <a:stretch>
            <a:fillRect/>
          </a:stretch>
        </p:blipFill>
        <p:spPr bwMode="auto">
          <a:xfrm>
            <a:off x="1249363" y="581024"/>
            <a:ext cx="7327163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Connectionless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5638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It is fairly reliable. It does </a:t>
            </a:r>
            <a:r>
              <a:rPr lang="en-US" dirty="0">
                <a:solidFill>
                  <a:srgbClr val="C00000"/>
                </a:solidFill>
              </a:rPr>
              <a:t>not require acknowledgement</a:t>
            </a:r>
            <a:r>
              <a:rPr lang="en-US" dirty="0"/>
              <a:t>. (standard letter through PO)</a:t>
            </a:r>
          </a:p>
          <a:p>
            <a:pPr algn="just"/>
            <a:r>
              <a:rPr lang="en-US" dirty="0"/>
              <a:t>Preferable with applications such as streaming audio, video and voice over IP (VoIP).</a:t>
            </a:r>
          </a:p>
          <a:p>
            <a:pPr algn="just"/>
            <a:r>
              <a:rPr lang="en-US" dirty="0"/>
              <a:t>When a client requests a service,</a:t>
            </a:r>
          </a:p>
          <a:p>
            <a:pPr lvl="1" algn="just"/>
            <a:r>
              <a:rPr lang="en-US" dirty="0"/>
              <a:t> it identifies the services it want, packages the message along with the necessary input data and send it to the server</a:t>
            </a:r>
          </a:p>
          <a:p>
            <a:pPr algn="just"/>
            <a:r>
              <a:rPr lang="en-US" dirty="0"/>
              <a:t>The server</a:t>
            </a:r>
          </a:p>
          <a:p>
            <a:pPr lvl="1" algn="just"/>
            <a:r>
              <a:rPr lang="en-US" dirty="0"/>
              <a:t>Always waits for an incoming request, process it, package the results in a reply message and finally send it to the client.</a:t>
            </a:r>
          </a:p>
          <a:p>
            <a:pPr algn="just"/>
            <a:r>
              <a:rPr lang="en-US" dirty="0"/>
              <a:t>It is efficient. As long as messages do not get lost or corrupted, it works fine.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6019800"/>
          </a:xfrm>
        </p:spPr>
        <p:txBody>
          <a:bodyPr/>
          <a:lstStyle/>
          <a:p>
            <a:pPr algn="just"/>
            <a:r>
              <a:rPr lang="en-US" dirty="0"/>
              <a:t>Drawbacks</a:t>
            </a:r>
          </a:p>
          <a:p>
            <a:pPr lvl="1" algn="just"/>
            <a:r>
              <a:rPr lang="en-US" dirty="0"/>
              <a:t>When no reply message comes in, the client can possibly resend the request. Because the client can not detect whether the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original request message </a:t>
            </a:r>
            <a:r>
              <a:rPr lang="en-US" dirty="0"/>
              <a:t>was lost, or that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transmission of the reply failed</a:t>
            </a:r>
          </a:p>
          <a:p>
            <a:pPr lvl="1" algn="just"/>
            <a:r>
              <a:rPr lang="en-US" dirty="0"/>
              <a:t>If the reply was lost, then resending a request may result in performing the operation twice.(The operation my be harmful or harmless) </a:t>
            </a:r>
          </a:p>
          <a:p>
            <a:pPr lvl="2" algn="just"/>
            <a:r>
              <a:rPr lang="en-US" b="1" u="sng" dirty="0">
                <a:solidFill>
                  <a:srgbClr val="C00000"/>
                </a:solidFill>
              </a:rPr>
              <a:t>Ex.</a:t>
            </a:r>
            <a:r>
              <a:rPr lang="en-US" dirty="0">
                <a:solidFill>
                  <a:srgbClr val="C00000"/>
                </a:solidFill>
              </a:rPr>
              <a:t> Transferring some amount of money from your account twice</a:t>
            </a:r>
          </a:p>
          <a:p>
            <a:pPr lvl="1" algn="just"/>
            <a:r>
              <a:rPr lang="en-US" dirty="0"/>
              <a:t>When an operation can be repeated multiple times without harm, it is said to be </a:t>
            </a:r>
            <a:r>
              <a:rPr lang="en-US" b="1" i="1" dirty="0">
                <a:solidFill>
                  <a:srgbClr val="C00000"/>
                </a:solidFill>
              </a:rPr>
              <a:t>idempotent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Connection Oriented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638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Many client-server systems use a </a:t>
            </a:r>
            <a:r>
              <a:rPr lang="en-US" dirty="0">
                <a:solidFill>
                  <a:srgbClr val="C00000"/>
                </a:solidFill>
              </a:rPr>
              <a:t>reliable</a:t>
            </a:r>
            <a:r>
              <a:rPr lang="en-US" dirty="0"/>
              <a:t> connection oriented protocol (</a:t>
            </a:r>
            <a:r>
              <a:rPr lang="en-US" dirty="0" err="1"/>
              <a:t>eg</a:t>
            </a:r>
            <a:r>
              <a:rPr lang="en-US" dirty="0"/>
              <a:t>. EMS)</a:t>
            </a:r>
          </a:p>
          <a:p>
            <a:pPr algn="just"/>
            <a:r>
              <a:rPr lang="en-US" dirty="0"/>
              <a:t>Connection must be </a:t>
            </a:r>
            <a:r>
              <a:rPr lang="en-US" dirty="0">
                <a:solidFill>
                  <a:srgbClr val="C00000"/>
                </a:solidFill>
              </a:rPr>
              <a:t>established before communication and terminated at the end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client send request and the server replay to the requests using the </a:t>
            </a:r>
            <a:r>
              <a:rPr lang="en-US" dirty="0">
                <a:solidFill>
                  <a:srgbClr val="C00000"/>
                </a:solidFill>
              </a:rPr>
              <a:t>same connection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Acknowledgement</a:t>
            </a:r>
            <a:r>
              <a:rPr lang="en-US" dirty="0"/>
              <a:t> is required and lost messages must be retransmitted</a:t>
            </a:r>
          </a:p>
          <a:p>
            <a:pPr algn="just"/>
            <a:r>
              <a:rPr lang="en-US" dirty="0"/>
              <a:t>FTP and HTTP are examples of applications that use TCP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Drawback</a:t>
            </a:r>
            <a:r>
              <a:rPr lang="en-US" dirty="0"/>
              <a:t>: establishing and terminating connection is </a:t>
            </a:r>
            <a:r>
              <a:rPr lang="en-US" dirty="0">
                <a:solidFill>
                  <a:srgbClr val="C00000"/>
                </a:solidFill>
              </a:rPr>
              <a:t>costly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3200" b="1" i="1" dirty="0"/>
              <a:t>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153400" cy="5791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In client-server model there is </a:t>
            </a:r>
            <a:r>
              <a:rPr lang="en-US" dirty="0">
                <a:solidFill>
                  <a:srgbClr val="C00000"/>
                </a:solidFill>
              </a:rPr>
              <a:t>no clear distinction between a client and a server</a:t>
            </a:r>
            <a:r>
              <a:rPr lang="en-US" dirty="0"/>
              <a:t>. For example, a server for a distributed database </a:t>
            </a:r>
            <a:r>
              <a:rPr lang="en-US" dirty="0">
                <a:solidFill>
                  <a:srgbClr val="C00000"/>
                </a:solidFill>
              </a:rPr>
              <a:t>may act as a client when it forwards requests to different file servers</a:t>
            </a:r>
            <a:r>
              <a:rPr lang="en-US" dirty="0"/>
              <a:t> responsible for implementing the database tables.</a:t>
            </a:r>
          </a:p>
          <a:p>
            <a:pPr algn="just"/>
            <a:r>
              <a:rPr lang="en-US" dirty="0"/>
              <a:t>client-server applications support user to  access databases. The applications consists of three levels:</a:t>
            </a:r>
          </a:p>
          <a:p>
            <a:pPr lvl="1" algn="just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user-interface</a:t>
            </a:r>
            <a:r>
              <a:rPr lang="en-US" dirty="0"/>
              <a:t> level: </a:t>
            </a:r>
            <a:endParaRPr lang="en-US" sz="2400" dirty="0"/>
          </a:p>
          <a:p>
            <a:pPr lvl="1" algn="just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processing</a:t>
            </a:r>
            <a:r>
              <a:rPr lang="en-US" dirty="0"/>
              <a:t> level</a:t>
            </a:r>
            <a:endParaRPr lang="en-US" sz="2400" dirty="0"/>
          </a:p>
          <a:p>
            <a:pPr lvl="1" algn="just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data</a:t>
            </a:r>
            <a:r>
              <a:rPr lang="en-US" dirty="0"/>
              <a:t> level</a:t>
            </a:r>
            <a:endParaRPr lang="en-US" sz="2400" dirty="0"/>
          </a:p>
          <a:p>
            <a:pPr lvl="1" algn="just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03237"/>
            <a:ext cx="8458200" cy="5897563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C00000"/>
                </a:solidFill>
              </a:rPr>
              <a:t>User interface level</a:t>
            </a:r>
          </a:p>
          <a:p>
            <a:pPr lvl="1" algn="just"/>
            <a:r>
              <a:rPr lang="en-US" dirty="0"/>
              <a:t>contains all that is necessary to directly interface with the user. </a:t>
            </a:r>
          </a:p>
          <a:p>
            <a:pPr lvl="1" algn="just"/>
            <a:r>
              <a:rPr lang="en-US" dirty="0"/>
              <a:t>Clients typically implement the user-interface level. </a:t>
            </a:r>
          </a:p>
          <a:p>
            <a:pPr lvl="1" algn="just"/>
            <a:r>
              <a:rPr lang="en-US" dirty="0"/>
              <a:t>consists of the programs that allow end users to interact with applications.</a:t>
            </a:r>
          </a:p>
          <a:p>
            <a:pPr algn="just"/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Processing level </a:t>
            </a:r>
            <a:r>
              <a:rPr lang="en-US" dirty="0"/>
              <a:t>contains applications. 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data level </a:t>
            </a:r>
            <a:r>
              <a:rPr lang="en-US" dirty="0"/>
              <a:t>manages the actual data that is being acted on. </a:t>
            </a:r>
          </a:p>
          <a:p>
            <a:pPr algn="just"/>
            <a:r>
              <a:rPr lang="en-US" dirty="0"/>
              <a:t>For example, in an Internet search engine</a:t>
            </a:r>
          </a:p>
          <a:p>
            <a:pPr lvl="1" algn="just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/>
          <p:cNvPicPr>
            <a:picLocks noChangeAspect="1" noChangeArrowheads="1"/>
          </p:cNvPicPr>
          <p:nvPr/>
        </p:nvPicPr>
        <p:blipFill>
          <a:blip r:embed="rId2"/>
          <a:srcRect l="24345" t="42598" r="21593" b="36858"/>
          <a:stretch>
            <a:fillRect/>
          </a:stretch>
        </p:blipFill>
        <p:spPr bwMode="auto">
          <a:xfrm>
            <a:off x="304800" y="838200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i="1" dirty="0"/>
              <a:t>Multitier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562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distinction into three logical levels suggests possibilities for physically distributing a client-server application across several machines.</a:t>
            </a:r>
          </a:p>
          <a:p>
            <a:pPr algn="just"/>
            <a:r>
              <a:rPr lang="en-US" dirty="0"/>
              <a:t>The </a:t>
            </a:r>
            <a:r>
              <a:rPr lang="en-US" i="1" dirty="0"/>
              <a:t>simplest organization </a:t>
            </a:r>
            <a:r>
              <a:rPr lang="en-US" dirty="0"/>
              <a:t>is to have only </a:t>
            </a:r>
            <a:r>
              <a:rPr lang="en-US" i="1" dirty="0"/>
              <a:t>two machines 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Client Machine</a:t>
            </a:r>
            <a:r>
              <a:rPr lang="en-US" dirty="0"/>
              <a:t>: implement only user interface level(dump terminal)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Server Machine</a:t>
            </a:r>
            <a:r>
              <a:rPr lang="en-US" dirty="0"/>
              <a:t>: implement process &amp; data level</a:t>
            </a:r>
          </a:p>
          <a:p>
            <a:pPr algn="just"/>
            <a:r>
              <a:rPr lang="en-US" dirty="0"/>
              <a:t>The </a:t>
            </a:r>
            <a:r>
              <a:rPr lang="en-US" i="1" dirty="0"/>
              <a:t>other approach </a:t>
            </a:r>
            <a:r>
              <a:rPr lang="en-US" dirty="0"/>
              <a:t>is </a:t>
            </a:r>
            <a:r>
              <a:rPr lang="en-US" dirty="0">
                <a:solidFill>
                  <a:srgbClr val="C00000"/>
                </a:solidFill>
              </a:rPr>
              <a:t>to distribute the programs in the application layers across </a:t>
            </a:r>
            <a:r>
              <a:rPr lang="en-US" i="1" dirty="0">
                <a:solidFill>
                  <a:srgbClr val="C00000"/>
                </a:solidFill>
              </a:rPr>
              <a:t>different machines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105400"/>
          </a:xfrm>
        </p:spPr>
        <p:txBody>
          <a:bodyPr/>
          <a:lstStyle/>
          <a:p>
            <a:r>
              <a:rPr lang="en-US" dirty="0"/>
              <a:t>Ways to view the organization of a distributed system</a:t>
            </a:r>
          </a:p>
          <a:p>
            <a:pPr lvl="1"/>
            <a:r>
              <a:rPr lang="en-US" dirty="0"/>
              <a:t>logical organization of the collection of software components (Software architecture)</a:t>
            </a:r>
          </a:p>
          <a:p>
            <a:pPr lvl="2"/>
            <a:r>
              <a:rPr lang="en-US" dirty="0"/>
              <a:t>tell us how the various software components are to be organized and how they should interact.</a:t>
            </a:r>
          </a:p>
          <a:p>
            <a:pPr lvl="1"/>
            <a:r>
              <a:rPr lang="en-US" dirty="0"/>
              <a:t>actual physical realization</a:t>
            </a:r>
          </a:p>
          <a:p>
            <a:pPr lvl="2"/>
            <a:r>
              <a:rPr lang="en-US" dirty="0"/>
              <a:t>requires that we instantiate and place software components on real machines.</a:t>
            </a:r>
          </a:p>
          <a:p>
            <a:pPr lvl="2"/>
            <a:r>
              <a:rPr lang="en-US" dirty="0"/>
              <a:t>The final instantiation of software architecture is also referred to as system architecture.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610600" cy="378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19200" y="42672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Physically Two-tiered architecture: alternative client-server organizations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4724400"/>
            <a:ext cx="8001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many client-server environments, the organizations shown in </a:t>
            </a:r>
            <a:r>
              <a:rPr lang="en-US" sz="2000" dirty="0">
                <a:solidFill>
                  <a:srgbClr val="C00000"/>
                </a:solidFill>
              </a:rPr>
              <a:t>Fig. (d) and Fig.  (e) are particularly popular</a:t>
            </a:r>
          </a:p>
          <a:p>
            <a:r>
              <a:rPr lang="en-US" sz="2000" dirty="0"/>
              <a:t>Essentially, </a:t>
            </a:r>
            <a:r>
              <a:rPr lang="en-US" sz="2000" dirty="0">
                <a:solidFill>
                  <a:srgbClr val="C00000"/>
                </a:solidFill>
              </a:rPr>
              <a:t>most of the application is running on the client machine, but all operations on files or database entries go to the server</a:t>
            </a:r>
            <a:r>
              <a:rPr lang="en-US" sz="2000" dirty="0"/>
              <a:t>.</a:t>
            </a:r>
          </a:p>
          <a:p>
            <a:r>
              <a:rPr lang="en-US" sz="2000" dirty="0"/>
              <a:t>For example, banking applications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78009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838200" y="44196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Three tiered architecture: an example of a server acting as a client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381000"/>
            <a:ext cx="6855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</a:rPr>
              <a:t>Server may sometimes need to act as a client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48768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In this architecture, programs that form part of the </a:t>
            </a:r>
            <a:r>
              <a:rPr lang="en-US" sz="2400" dirty="0">
                <a:solidFill>
                  <a:srgbClr val="C00000"/>
                </a:solidFill>
              </a:rPr>
              <a:t>processing level reside on a separate server</a:t>
            </a:r>
            <a:r>
              <a:rPr lang="en-US" sz="2400" dirty="0"/>
              <a:t>, but may </a:t>
            </a:r>
            <a:r>
              <a:rPr lang="en-US" sz="2400" dirty="0">
                <a:solidFill>
                  <a:srgbClr val="C00000"/>
                </a:solidFill>
              </a:rPr>
              <a:t>additionally be partly distributed across the client and server machines</a:t>
            </a:r>
            <a:r>
              <a:rPr lang="en-US" sz="2400" dirty="0"/>
              <a:t>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Decentralized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82000" cy="5638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Multi-tiered client-server architectures are also known as </a:t>
            </a:r>
            <a:r>
              <a:rPr lang="en-US" dirty="0">
                <a:solidFill>
                  <a:srgbClr val="C00000"/>
                </a:solidFill>
              </a:rPr>
              <a:t>vertical distribution</a:t>
            </a:r>
            <a:r>
              <a:rPr lang="en-US" dirty="0"/>
              <a:t>. It is achieved by placing logically different components on different machines. </a:t>
            </a:r>
          </a:p>
          <a:p>
            <a:pPr algn="just"/>
            <a:r>
              <a:rPr lang="en-US" dirty="0"/>
              <a:t>In modern architecture, the distribution is </a:t>
            </a:r>
            <a:r>
              <a:rPr lang="en-US" dirty="0">
                <a:solidFill>
                  <a:srgbClr val="C00000"/>
                </a:solidFill>
              </a:rPr>
              <a:t>horizontal</a:t>
            </a:r>
            <a:r>
              <a:rPr lang="en-US" dirty="0"/>
              <a:t> i.e. a client or server may be </a:t>
            </a:r>
            <a:r>
              <a:rPr lang="en-US" dirty="0">
                <a:solidFill>
                  <a:srgbClr val="C00000"/>
                </a:solidFill>
              </a:rPr>
              <a:t>physically split up into logically equivalent parts</a:t>
            </a:r>
            <a:r>
              <a:rPr lang="en-US" dirty="0"/>
              <a:t>, but each part is operating on its own share of the complete data set, thus </a:t>
            </a:r>
            <a:r>
              <a:rPr lang="en-US" dirty="0">
                <a:solidFill>
                  <a:srgbClr val="C00000"/>
                </a:solidFill>
              </a:rPr>
              <a:t>balancing the load. </a:t>
            </a:r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peer-to-peer system</a:t>
            </a:r>
          </a:p>
          <a:p>
            <a:pPr algn="just"/>
            <a:r>
              <a:rPr lang="en-US" dirty="0"/>
              <a:t>Much of the interaction between processes is </a:t>
            </a:r>
            <a:r>
              <a:rPr lang="en-US" dirty="0">
                <a:solidFill>
                  <a:srgbClr val="C00000"/>
                </a:solidFill>
              </a:rPr>
              <a:t>symmetric</a:t>
            </a:r>
            <a:r>
              <a:rPr lang="en-US" dirty="0"/>
              <a:t>: each process can act </a:t>
            </a:r>
            <a:r>
              <a:rPr lang="en-US" dirty="0">
                <a:solidFill>
                  <a:srgbClr val="C00000"/>
                </a:solidFill>
              </a:rPr>
              <a:t>both as a client and a server</a:t>
            </a:r>
            <a:r>
              <a:rPr lang="en-US" dirty="0"/>
              <a:t> at the same time</a:t>
            </a:r>
            <a:endParaRPr lang="en-US" dirty="0">
              <a:solidFill>
                <a:srgbClr val="C00000"/>
              </a:solidFill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6172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Peer-to-peer architectures evolve an </a:t>
            </a:r>
            <a:r>
              <a:rPr lang="en-US" dirty="0">
                <a:solidFill>
                  <a:srgbClr val="C00000"/>
                </a:solidFill>
              </a:rPr>
              <a:t>overlay network</a:t>
            </a:r>
            <a:r>
              <a:rPr lang="en-US" dirty="0"/>
              <a:t> organization. </a:t>
            </a:r>
          </a:p>
          <a:p>
            <a:pPr algn="just"/>
            <a:r>
              <a:rPr lang="en-US" dirty="0"/>
              <a:t>In a structured peer-to-peer architecture, the overlay network is constructed using a </a:t>
            </a:r>
            <a:r>
              <a:rPr lang="en-US" dirty="0">
                <a:solidFill>
                  <a:srgbClr val="C00000"/>
                </a:solidFill>
              </a:rPr>
              <a:t>deterministic procedure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most-used procedure </a:t>
            </a:r>
            <a:r>
              <a:rPr lang="en-US" dirty="0"/>
              <a:t>is to organize the processes through a </a:t>
            </a:r>
            <a:r>
              <a:rPr lang="en-US" dirty="0">
                <a:solidFill>
                  <a:srgbClr val="C00000"/>
                </a:solidFill>
              </a:rPr>
              <a:t>distributed hash table </a:t>
            </a:r>
            <a:r>
              <a:rPr lang="en-US" dirty="0"/>
              <a:t>(DHT).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data items </a:t>
            </a:r>
            <a:r>
              <a:rPr lang="en-US" dirty="0"/>
              <a:t>are assigned a </a:t>
            </a:r>
            <a:r>
              <a:rPr lang="en-US" dirty="0">
                <a:solidFill>
                  <a:srgbClr val="C00000"/>
                </a:solidFill>
              </a:rPr>
              <a:t>random key </a:t>
            </a:r>
            <a:r>
              <a:rPr lang="en-US" dirty="0"/>
              <a:t>from a large identifier space</a:t>
            </a:r>
          </a:p>
          <a:p>
            <a:pPr lvl="1" algn="just"/>
            <a:r>
              <a:rPr lang="en-US" dirty="0"/>
              <a:t>nodes in the system are also assigned a </a:t>
            </a:r>
            <a:r>
              <a:rPr lang="en-US" dirty="0">
                <a:solidFill>
                  <a:srgbClr val="C00000"/>
                </a:solidFill>
              </a:rPr>
              <a:t>random number</a:t>
            </a:r>
            <a:r>
              <a:rPr lang="en-US" dirty="0"/>
              <a:t> from the same identifier space.</a:t>
            </a:r>
          </a:p>
          <a:p>
            <a:pPr lvl="1" algn="just"/>
            <a:r>
              <a:rPr lang="en-US" dirty="0"/>
              <a:t>A request for a data item is accomplished by </a:t>
            </a:r>
            <a:r>
              <a:rPr lang="en-US" dirty="0">
                <a:solidFill>
                  <a:srgbClr val="C00000"/>
                </a:solidFill>
              </a:rPr>
              <a:t>routing it to the responsible node.</a:t>
            </a:r>
          </a:p>
          <a:p>
            <a:pPr lvl="1" algn="just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05800" cy="5821363"/>
          </a:xfrm>
        </p:spPr>
        <p:txBody>
          <a:bodyPr/>
          <a:lstStyle/>
          <a:p>
            <a:r>
              <a:rPr lang="en-US" dirty="0"/>
              <a:t>Unstructured peer-to-peer systems, rely on </a:t>
            </a:r>
            <a:r>
              <a:rPr lang="en-US" dirty="0">
                <a:solidFill>
                  <a:srgbClr val="C00000"/>
                </a:solidFill>
              </a:rPr>
              <a:t>randomized algorithms</a:t>
            </a:r>
            <a:r>
              <a:rPr lang="en-US" dirty="0"/>
              <a:t> for constructing an overlay network.</a:t>
            </a:r>
          </a:p>
          <a:p>
            <a:pPr lvl="1"/>
            <a:r>
              <a:rPr lang="en-US" dirty="0"/>
              <a:t>each node maintains a </a:t>
            </a:r>
            <a:r>
              <a:rPr lang="en-US" dirty="0">
                <a:solidFill>
                  <a:srgbClr val="C00000"/>
                </a:solidFill>
              </a:rPr>
              <a:t>list of neighbors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data items </a:t>
            </a:r>
            <a:r>
              <a:rPr lang="en-US" dirty="0"/>
              <a:t>are assumed to be </a:t>
            </a:r>
            <a:r>
              <a:rPr lang="en-US" dirty="0">
                <a:solidFill>
                  <a:srgbClr val="C00000"/>
                </a:solidFill>
              </a:rPr>
              <a:t>randomly placed on nodes</a:t>
            </a:r>
          </a:p>
          <a:p>
            <a:pPr lvl="1"/>
            <a:r>
              <a:rPr lang="en-US" dirty="0"/>
              <a:t>when </a:t>
            </a:r>
            <a:r>
              <a:rPr lang="en-US" dirty="0">
                <a:solidFill>
                  <a:srgbClr val="C00000"/>
                </a:solidFill>
              </a:rPr>
              <a:t>a node needs to locate a specific data item</a:t>
            </a:r>
            <a:r>
              <a:rPr lang="en-US" dirty="0"/>
              <a:t>, the only thing it can effectively do is </a:t>
            </a:r>
            <a:r>
              <a:rPr lang="en-US" dirty="0">
                <a:solidFill>
                  <a:srgbClr val="C00000"/>
                </a:solidFill>
              </a:rPr>
              <a:t>flood the network with a search query. 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Hybrid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334000"/>
          </a:xfrm>
        </p:spPr>
        <p:txBody>
          <a:bodyPr/>
          <a:lstStyle/>
          <a:p>
            <a:pPr algn="just"/>
            <a:r>
              <a:rPr lang="en-US" dirty="0"/>
              <a:t>Here </a:t>
            </a:r>
            <a:r>
              <a:rPr lang="en-US" dirty="0">
                <a:solidFill>
                  <a:srgbClr val="C00000"/>
                </a:solidFill>
              </a:rPr>
              <a:t>client-server</a:t>
            </a:r>
            <a:r>
              <a:rPr lang="en-US" dirty="0"/>
              <a:t> solutions are combined with </a:t>
            </a:r>
            <a:r>
              <a:rPr lang="en-US" dirty="0">
                <a:solidFill>
                  <a:srgbClr val="C00000"/>
                </a:solidFill>
              </a:rPr>
              <a:t>decentralized</a:t>
            </a:r>
            <a:r>
              <a:rPr lang="en-US" dirty="0"/>
              <a:t> architectures. </a:t>
            </a:r>
          </a:p>
          <a:p>
            <a:pPr algn="just"/>
            <a:r>
              <a:rPr lang="en-US" dirty="0"/>
              <a:t>In this architecture the distributed system is formed by </a:t>
            </a:r>
            <a:r>
              <a:rPr lang="en-US" dirty="0">
                <a:solidFill>
                  <a:srgbClr val="C00000"/>
                </a:solidFill>
              </a:rPr>
              <a:t>edge-server systems</a:t>
            </a:r>
          </a:p>
          <a:p>
            <a:pPr lvl="1" algn="just"/>
            <a:r>
              <a:rPr lang="en-US" dirty="0"/>
              <a:t>These systems are deployed on the </a:t>
            </a:r>
            <a:r>
              <a:rPr lang="en-US" dirty="0">
                <a:solidFill>
                  <a:srgbClr val="C00000"/>
                </a:solidFill>
              </a:rPr>
              <a:t>Internet where servers are placed "at the edge" of the network</a:t>
            </a:r>
            <a:r>
              <a:rPr lang="en-US" dirty="0"/>
              <a:t>. This edge is formed by the </a:t>
            </a:r>
            <a:r>
              <a:rPr lang="en-US" dirty="0">
                <a:solidFill>
                  <a:srgbClr val="C00000"/>
                </a:solidFill>
              </a:rPr>
              <a:t>boundary between enterprise networks and the actual Internet</a:t>
            </a:r>
          </a:p>
          <a:p>
            <a:pPr lvl="1" algn="just"/>
            <a:r>
              <a:rPr lang="en-US" dirty="0"/>
              <a:t>When end users at home connect to the Internet through their ISP, the ISP can be considered as residing at the edge of the Internet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305800" cy="6019800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End users or clients in general, connect to the </a:t>
            </a:r>
            <a:r>
              <a:rPr lang="en-US" dirty="0">
                <a:solidFill>
                  <a:srgbClr val="C00000"/>
                </a:solidFill>
              </a:rPr>
              <a:t>Internet by means of an edge server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For a specific organization, </a:t>
            </a:r>
            <a:r>
              <a:rPr lang="en-US" dirty="0">
                <a:solidFill>
                  <a:srgbClr val="C00000"/>
                </a:solidFill>
              </a:rPr>
              <a:t>one edge server acts as an origin server </a:t>
            </a:r>
            <a:r>
              <a:rPr lang="en-US" dirty="0"/>
              <a:t>from which all content originates. That server can use other edge servers for replicating Web pages. </a:t>
            </a:r>
          </a:p>
          <a:p>
            <a:pPr algn="just">
              <a:buNone/>
            </a:pPr>
            <a:endParaRPr lang="en-US" dirty="0"/>
          </a:p>
        </p:txBody>
      </p:sp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2"/>
          <a:srcRect l="43269" t="30853" r="20352" b="43304"/>
          <a:stretch>
            <a:fillRect/>
          </a:stretch>
        </p:blipFill>
        <p:spPr bwMode="auto">
          <a:xfrm>
            <a:off x="990600" y="304800"/>
            <a:ext cx="7247567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763000" cy="6324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Another instance of hybrid structure is that of </a:t>
            </a:r>
            <a:r>
              <a:rPr lang="en-US" dirty="0">
                <a:solidFill>
                  <a:srgbClr val="C00000"/>
                </a:solidFill>
              </a:rPr>
              <a:t>collaborative distributed systems</a:t>
            </a:r>
          </a:p>
          <a:p>
            <a:pPr algn="just"/>
            <a:r>
              <a:rPr lang="en-US" dirty="0"/>
              <a:t>The main issue in many of these systems is to first </a:t>
            </a:r>
            <a:r>
              <a:rPr lang="en-US" dirty="0">
                <a:solidFill>
                  <a:srgbClr val="C00000"/>
                </a:solidFill>
              </a:rPr>
              <a:t>get started</a:t>
            </a:r>
            <a:r>
              <a:rPr lang="en-US" dirty="0"/>
              <a:t>, for which often a traditional </a:t>
            </a:r>
            <a:r>
              <a:rPr lang="en-US" dirty="0">
                <a:solidFill>
                  <a:srgbClr val="C00000"/>
                </a:solidFill>
              </a:rPr>
              <a:t>client-server</a:t>
            </a:r>
            <a:r>
              <a:rPr lang="en-US" dirty="0"/>
              <a:t> scheme is deployed. </a:t>
            </a:r>
          </a:p>
          <a:p>
            <a:pPr algn="just"/>
            <a:r>
              <a:rPr lang="en-US" dirty="0"/>
              <a:t>Once a </a:t>
            </a:r>
            <a:r>
              <a:rPr lang="en-US" dirty="0">
                <a:solidFill>
                  <a:srgbClr val="C00000"/>
                </a:solidFill>
              </a:rPr>
              <a:t>node has joined the system</a:t>
            </a:r>
            <a:r>
              <a:rPr lang="en-US" dirty="0"/>
              <a:t>, it can use a </a:t>
            </a:r>
            <a:r>
              <a:rPr lang="en-US" dirty="0">
                <a:solidFill>
                  <a:srgbClr val="C00000"/>
                </a:solidFill>
              </a:rPr>
              <a:t>fully decentralized </a:t>
            </a:r>
            <a:r>
              <a:rPr lang="en-US" dirty="0"/>
              <a:t>scheme for collaboration.</a:t>
            </a:r>
          </a:p>
          <a:p>
            <a:pPr marL="0" indent="0" algn="just">
              <a:buNone/>
            </a:pPr>
            <a:r>
              <a:rPr lang="en-US" dirty="0"/>
              <a:t>   </a:t>
            </a:r>
            <a:r>
              <a:rPr lang="en-US" u="sng" dirty="0"/>
              <a:t>Ex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</a:rPr>
              <a:t>BitTorrent</a:t>
            </a:r>
            <a:r>
              <a:rPr lang="en-US" dirty="0">
                <a:solidFill>
                  <a:schemeClr val="tx2"/>
                </a:solidFill>
              </a:rPr>
              <a:t> file-sharing system 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/>
              <a:t>a p2p file downloading system)</a:t>
            </a:r>
          </a:p>
          <a:p>
            <a:pPr lvl="1" algn="just"/>
            <a:r>
              <a:rPr lang="en-US" dirty="0">
                <a:solidFill>
                  <a:schemeClr val="tx2"/>
                </a:solidFill>
              </a:rPr>
              <a:t>Globule content distribution system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0"/>
            <a:ext cx="8458200" cy="42672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To download a file</a:t>
            </a:r>
          </a:p>
          <a:p>
            <a:pPr lvl="1"/>
            <a:r>
              <a:rPr lang="en-US" dirty="0"/>
              <a:t>a user needs to access a global directory(web site)</a:t>
            </a:r>
          </a:p>
          <a:p>
            <a:pPr lvl="1"/>
            <a:r>
              <a:rPr lang="en-US" dirty="0"/>
              <a:t>Such a directory contains references to .</a:t>
            </a:r>
            <a:r>
              <a:rPr lang="en-US" dirty="0">
                <a:solidFill>
                  <a:srgbClr val="C00000"/>
                </a:solidFill>
              </a:rPr>
              <a:t>torrent files</a:t>
            </a:r>
          </a:p>
          <a:p>
            <a:pPr lvl="2"/>
            <a:r>
              <a:rPr lang="en-US" dirty="0"/>
              <a:t>A .torrent file contains the information to be downloaded</a:t>
            </a:r>
          </a:p>
          <a:p>
            <a:pPr lvl="1"/>
            <a:r>
              <a:rPr lang="en-US" dirty="0"/>
              <a:t>it refers to a </a:t>
            </a:r>
            <a:r>
              <a:rPr lang="en-US" dirty="0">
                <a:solidFill>
                  <a:srgbClr val="C00000"/>
                </a:solidFill>
              </a:rPr>
              <a:t>tracker: </a:t>
            </a:r>
            <a:r>
              <a:rPr lang="en-US" dirty="0"/>
              <a:t>is a server that keeps an accurate account of </a:t>
            </a:r>
            <a:r>
              <a:rPr lang="en-US" dirty="0">
                <a:solidFill>
                  <a:srgbClr val="C00000"/>
                </a:solidFill>
              </a:rPr>
              <a:t>active nodes that have (chunks) of the requested file. </a:t>
            </a:r>
          </a:p>
          <a:p>
            <a:pPr lvl="2"/>
            <a:r>
              <a:rPr lang="en-US" dirty="0"/>
              <a:t>there will generally be only a </a:t>
            </a:r>
            <a:r>
              <a:rPr lang="en-US" dirty="0">
                <a:solidFill>
                  <a:srgbClr val="C00000"/>
                </a:solidFill>
              </a:rPr>
              <a:t>single tracker per file or collection of files</a:t>
            </a:r>
          </a:p>
        </p:txBody>
      </p:sp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/>
          <a:srcRect l="36507" t="30769" r="22116" b="46724"/>
          <a:stretch>
            <a:fillRect/>
          </a:stretch>
        </p:blipFill>
        <p:spPr bwMode="auto">
          <a:xfrm>
            <a:off x="1066800" y="76200"/>
            <a:ext cx="7010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6248400"/>
          </a:xfrm>
        </p:spPr>
        <p:txBody>
          <a:bodyPr/>
          <a:lstStyle/>
          <a:p>
            <a:pPr lvl="1"/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active node </a:t>
            </a:r>
            <a:r>
              <a:rPr lang="en-US" dirty="0"/>
              <a:t>is one that is currently downloading another file.</a:t>
            </a:r>
          </a:p>
          <a:p>
            <a:pPr lvl="1"/>
            <a:r>
              <a:rPr lang="en-US" dirty="0"/>
              <a:t>Once the nodes have been identified from where chunks can be downloaded, the </a:t>
            </a:r>
            <a:r>
              <a:rPr lang="en-US" dirty="0">
                <a:solidFill>
                  <a:srgbClr val="C00000"/>
                </a:solidFill>
              </a:rPr>
              <a:t>downloading node effectively becomes active</a:t>
            </a:r>
            <a:r>
              <a:rPr lang="en-US" dirty="0"/>
              <a:t>. At that point, it will be forced to help others.</a:t>
            </a:r>
          </a:p>
          <a:p>
            <a:pPr lvl="1"/>
            <a:r>
              <a:rPr lang="en-US" dirty="0"/>
              <a:t>This enforcement comes from a very simple rule: if </a:t>
            </a:r>
            <a:r>
              <a:rPr lang="en-US" dirty="0">
                <a:solidFill>
                  <a:srgbClr val="C00000"/>
                </a:solidFill>
              </a:rPr>
              <a:t>node P notices that node Q is downloading more than it is uploading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P can decide to decrease the rate at which it sends data to Q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FF0000"/>
                </a:solidFill>
              </a:rPr>
              <a:t>Super-peer</a:t>
            </a:r>
            <a:r>
              <a:rPr lang="en-US" dirty="0"/>
              <a:t> network is also a hybrid network.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b="1" dirty="0"/>
              <a:t>Architectural</a:t>
            </a:r>
            <a:r>
              <a:rPr lang="en-US" b="1" dirty="0"/>
              <a:t> </a:t>
            </a:r>
            <a:r>
              <a:rPr lang="en-US" sz="3200" b="1" dirty="0"/>
              <a:t>Styles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915400" cy="5867400"/>
          </a:xfrm>
        </p:spPr>
        <p:txBody>
          <a:bodyPr>
            <a:noAutofit/>
          </a:bodyPr>
          <a:lstStyle/>
          <a:p>
            <a:r>
              <a:rPr lang="en-US" sz="2700" dirty="0"/>
              <a:t>Logical organization (Software architecture)</a:t>
            </a:r>
          </a:p>
          <a:p>
            <a:r>
              <a:rPr lang="en-US" sz="2700" dirty="0"/>
              <a:t>formulated in terms of </a:t>
            </a:r>
          </a:p>
          <a:p>
            <a:pPr lvl="1"/>
            <a:r>
              <a:rPr lang="en-US" sz="2700" dirty="0">
                <a:solidFill>
                  <a:srgbClr val="FF0000"/>
                </a:solidFill>
              </a:rPr>
              <a:t>Components</a:t>
            </a:r>
          </a:p>
          <a:p>
            <a:pPr lvl="2"/>
            <a:r>
              <a:rPr lang="en-US" sz="2700" dirty="0"/>
              <a:t>the way that components are connected to each other</a:t>
            </a:r>
          </a:p>
          <a:p>
            <a:pPr lvl="2"/>
            <a:r>
              <a:rPr lang="en-US" sz="2700" dirty="0"/>
              <a:t>the data exchanged between components </a:t>
            </a:r>
          </a:p>
          <a:p>
            <a:pPr lvl="2"/>
            <a:r>
              <a:rPr lang="en-US" sz="2700" dirty="0"/>
              <a:t>how these elements are jointly configured into a system</a:t>
            </a:r>
          </a:p>
          <a:p>
            <a:pPr lvl="1"/>
            <a:r>
              <a:rPr lang="en-US" sz="2700" dirty="0">
                <a:solidFill>
                  <a:srgbClr val="FF0000"/>
                </a:solidFill>
              </a:rPr>
              <a:t>connectors</a:t>
            </a:r>
          </a:p>
          <a:p>
            <a:pPr lvl="2"/>
            <a:r>
              <a:rPr lang="en-US" sz="2700" dirty="0"/>
              <a:t>mechanism that mediates communication, coordination, or cooperation among components</a:t>
            </a:r>
          </a:p>
          <a:p>
            <a:pPr lvl="2"/>
            <a:r>
              <a:rPr lang="en-US" sz="2700" dirty="0"/>
              <a:t>It can be formed by the facilities for (remote) procedure calls, message passing, or streaming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components and connectors, we can come to various configurations which in turn have been classified in to architectural styles.</a:t>
            </a:r>
          </a:p>
          <a:p>
            <a:pPr lvl="1"/>
            <a:r>
              <a:rPr lang="en-US" dirty="0"/>
              <a:t>Layered architecture </a:t>
            </a:r>
          </a:p>
          <a:p>
            <a:pPr lvl="2"/>
            <a:r>
              <a:rPr lang="en-US" dirty="0"/>
              <a:t>Pure, mixed and layered organization with </a:t>
            </a:r>
            <a:r>
              <a:rPr lang="en-US" dirty="0" err="1"/>
              <a:t>upcalls</a:t>
            </a:r>
            <a:endParaRPr lang="en-US" dirty="0"/>
          </a:p>
          <a:p>
            <a:pPr lvl="1"/>
            <a:r>
              <a:rPr lang="en-US" dirty="0"/>
              <a:t>Object-based architecture</a:t>
            </a:r>
          </a:p>
          <a:p>
            <a:pPr lvl="1"/>
            <a:r>
              <a:rPr lang="en-US" dirty="0"/>
              <a:t>Data-centered architecture</a:t>
            </a:r>
          </a:p>
          <a:p>
            <a:pPr lvl="1"/>
            <a:r>
              <a:rPr lang="en-US" dirty="0"/>
              <a:t>Event-based architecture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Pure</a:t>
            </a:r>
            <a:r>
              <a:rPr lang="en-US" b="1" dirty="0"/>
              <a:t> Layered architecture</a:t>
            </a:r>
          </a:p>
          <a:p>
            <a:r>
              <a:rPr lang="en-US" dirty="0"/>
              <a:t>components are organized in a layered fashion where a component at layer L</a:t>
            </a:r>
            <a:r>
              <a:rPr lang="en-US" baseline="-25000" dirty="0"/>
              <a:t>i</a:t>
            </a:r>
            <a:r>
              <a:rPr lang="en-US" dirty="0"/>
              <a:t> is allowed to call components at the underlying layer L</a:t>
            </a:r>
            <a:r>
              <a:rPr lang="en-US" baseline="-25000" dirty="0"/>
              <a:t>i-1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6248400"/>
          </a:xfrm>
        </p:spPr>
        <p:txBody>
          <a:bodyPr/>
          <a:lstStyle/>
          <a:p>
            <a:r>
              <a:rPr lang="en-US" dirty="0"/>
              <a:t>This model has been widely adopted by the networking community (i.e. network layer).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control generally flows from layer to layer: </a:t>
            </a:r>
            <a:r>
              <a:rPr lang="en-US" b="1" i="1" dirty="0"/>
              <a:t>requests go down </a:t>
            </a:r>
            <a:r>
              <a:rPr lang="en-US" dirty="0"/>
              <a:t>the hierarchy whereas the </a:t>
            </a:r>
            <a:r>
              <a:rPr lang="en-US" b="1" i="1" dirty="0"/>
              <a:t>results flow upward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599" y="1524000"/>
            <a:ext cx="340915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382000" cy="6096000"/>
          </a:xfrm>
        </p:spPr>
        <p:txBody>
          <a:bodyPr/>
          <a:lstStyle/>
          <a:p>
            <a:pPr lvl="0">
              <a:buNone/>
            </a:pPr>
            <a:r>
              <a:rPr lang="en-US" b="1" dirty="0"/>
              <a:t>Object-based architecture</a:t>
            </a:r>
            <a:endParaRPr lang="en-US" dirty="0"/>
          </a:p>
          <a:p>
            <a:r>
              <a:rPr lang="en-US" dirty="0"/>
              <a:t>each object corresponds to a component and these components are connected through a (remote) procedure call mechanism</a:t>
            </a:r>
          </a:p>
          <a:p>
            <a:r>
              <a:rPr lang="en-US" dirty="0"/>
              <a:t>matches the client-server system architecture.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399" y="3276600"/>
            <a:ext cx="447129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534400" cy="60198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b="1" dirty="0"/>
              <a:t>Data-centered architecture</a:t>
            </a:r>
            <a:endParaRPr lang="en-US" dirty="0"/>
          </a:p>
          <a:p>
            <a:r>
              <a:rPr lang="en-US" dirty="0"/>
              <a:t>Evolve the idea that processes communicate through a common repository like shared distributed file system</a:t>
            </a:r>
          </a:p>
          <a:p>
            <a:r>
              <a:rPr lang="en-US" dirty="0"/>
              <a:t>For example, web-based distributed systems are largely data-centric</a:t>
            </a:r>
          </a:p>
          <a:p>
            <a:pPr lvl="0">
              <a:buNone/>
            </a:pPr>
            <a:r>
              <a:rPr lang="en-US" b="1" dirty="0"/>
              <a:t>Event-based architecture</a:t>
            </a:r>
            <a:endParaRPr lang="en-US" dirty="0"/>
          </a:p>
          <a:p>
            <a:r>
              <a:rPr lang="en-US" dirty="0"/>
              <a:t>processes essentially communicate through the propagation of events</a:t>
            </a:r>
          </a:p>
          <a:p>
            <a:r>
              <a:rPr lang="en-US" dirty="0"/>
              <a:t>event propagation has been associated with what are known as publish/subscribe systems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05800" cy="6172200"/>
          </a:xfrm>
        </p:spPr>
        <p:txBody>
          <a:bodyPr/>
          <a:lstStyle/>
          <a:p>
            <a:r>
              <a:rPr lang="en-US" dirty="0"/>
              <a:t>The basic idea is that processes publish events after which the middleware ensures that only those processes that subscribed to those events will receive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514600"/>
            <a:ext cx="5105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364163"/>
          </a:xfrm>
        </p:spPr>
        <p:txBody>
          <a:bodyPr/>
          <a:lstStyle/>
          <a:p>
            <a:r>
              <a:rPr lang="en-US" dirty="0"/>
              <a:t>Event-based architectures can be combined with data-centered architectures, this is known as shared data spaces</a:t>
            </a:r>
          </a:p>
          <a:p>
            <a:endParaRPr lang="en-US" dirty="0"/>
          </a:p>
        </p:txBody>
      </p:sp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667000"/>
            <a:ext cx="624628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13903</TotalTime>
  <Words>1678</Words>
  <Application>Microsoft Office PowerPoint</Application>
  <PresentationFormat>On-screen Show (4:3)</PresentationFormat>
  <Paragraphs>161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Times New Roman</vt:lpstr>
      <vt:lpstr>Office Theme</vt:lpstr>
      <vt:lpstr>Chapter 2</vt:lpstr>
      <vt:lpstr>Introduction</vt:lpstr>
      <vt:lpstr>Architectural Styles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Architecture</vt:lpstr>
      <vt:lpstr>Centralized Architecture</vt:lpstr>
      <vt:lpstr>PowerPoint Presentation</vt:lpstr>
      <vt:lpstr>Connectionless Protocol</vt:lpstr>
      <vt:lpstr>PowerPoint Presentation</vt:lpstr>
      <vt:lpstr>Connection Oriented Protocol</vt:lpstr>
      <vt:lpstr>Application Layer</vt:lpstr>
      <vt:lpstr>PowerPoint Presentation</vt:lpstr>
      <vt:lpstr>PowerPoint Presentation</vt:lpstr>
      <vt:lpstr>Multitier Architectures</vt:lpstr>
      <vt:lpstr>PowerPoint Presentation</vt:lpstr>
      <vt:lpstr>PowerPoint Presentation</vt:lpstr>
      <vt:lpstr>Decentralized Architecture</vt:lpstr>
      <vt:lpstr>PowerPoint Presentation</vt:lpstr>
      <vt:lpstr>PowerPoint Presentation</vt:lpstr>
      <vt:lpstr>Hybrid Architecture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Molla</dc:creator>
  <cp:lastModifiedBy>K</cp:lastModifiedBy>
  <cp:revision>132</cp:revision>
  <cp:lastPrinted>2019-07-28T11:03:20Z</cp:lastPrinted>
  <dcterms:created xsi:type="dcterms:W3CDTF">2015-03-21T02:27:20Z</dcterms:created>
  <dcterms:modified xsi:type="dcterms:W3CDTF">2021-05-21T04:04:31Z</dcterms:modified>
</cp:coreProperties>
</file>