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8F6F4-9E6A-4117-B1C0-FBC4AB9791EC}" type="datetimeFigureOut">
              <a:rPr lang="en-US" smtClean="0"/>
              <a:t>5/18/2021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96E83-2F1B-4443-8703-0F5B25608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6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ACDC-6BC2-4088-97BC-72BE9E5C7332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1B4-590B-456D-A24A-C164BD8DE29F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9EF3-039A-445E-A8A2-970089F31D75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1DF7-2813-4D28-97E7-CB3033AEDBA1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42E3-955C-441C-8B2F-5D6A5F53D1C3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CF95-A341-4513-9DA3-04396E06B37E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827-5862-4B18-8BF2-22C180D28AEE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35F1-92D5-4D7B-971F-B0FE082BDE30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31E-DCAB-4E81-B7DD-58786752508E}" type="datetime1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3AE3-09DC-4DB4-8AEE-D5C9A8DD05E0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586D-5FD3-4BCC-A2FD-F3CF3AE75A8F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40A1-5E9F-4329-ADB6-6D0986469CFF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75B2-1E8C-4B85-87B0-A388B6F8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3276600"/>
            <a:ext cx="8229600" cy="1173162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one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Characterization of distributed systems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381000"/>
            <a:ext cx="8153400" cy="61722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/>
              <a:t>Distribution Transparency</a:t>
            </a:r>
          </a:p>
          <a:p>
            <a:r>
              <a:rPr lang="en-US" sz="2400" dirty="0"/>
              <a:t>to hide the fact that its processes and resources are physically distributed across multiple computers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8458200" cy="4305300"/>
        </p:xfrm>
        <a:graphic>
          <a:graphicData uri="http://schemas.openxmlformats.org/drawingml/2006/table">
            <a:tbl>
              <a:tblPr/>
              <a:tblGrid>
                <a:gridCol w="200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</a:pPr>
                      <a:r>
                        <a:rPr lang="en-US" sz="2000" b="1" kern="1200" dirty="0">
                          <a:latin typeface="Calibri"/>
                          <a:ea typeface="Times New Roman"/>
                        </a:rPr>
                        <a:t>Transparency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</a:pPr>
                      <a:r>
                        <a:rPr lang="en-US" sz="2000" b="1" kern="1200" dirty="0">
                          <a:latin typeface="Calibri"/>
                          <a:ea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>
                          <a:latin typeface="Calibri"/>
                          <a:ea typeface="Times New Roman"/>
                        </a:rPr>
                        <a:t>Access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 dirty="0">
                          <a:latin typeface="Calibri"/>
                          <a:ea typeface="Times New Roman"/>
                        </a:rPr>
                        <a:t>Hide differences in data representation and how a resource is accessed.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>
                          <a:latin typeface="Calibri"/>
                          <a:ea typeface="Times New Roman"/>
                        </a:rPr>
                        <a:t>Location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 dirty="0">
                          <a:latin typeface="Calibri"/>
                          <a:ea typeface="Times New Roman"/>
                        </a:rPr>
                        <a:t>Hide where a resource is physically located.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>
                          <a:latin typeface="Calibri"/>
                          <a:ea typeface="Times New Roman"/>
                        </a:rPr>
                        <a:t>Migration 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 dirty="0">
                          <a:latin typeface="Calibri"/>
                          <a:ea typeface="Times New Roman"/>
                        </a:rPr>
                        <a:t>Hide that a resource may move to another location.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>
                          <a:latin typeface="Calibri"/>
                          <a:ea typeface="Times New Roman"/>
                        </a:rPr>
                        <a:t>Relocation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 dirty="0">
                          <a:latin typeface="Calibri"/>
                          <a:ea typeface="Times New Roman"/>
                        </a:rPr>
                        <a:t>Hide that a resource may be moved to another location while in use.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>
                          <a:latin typeface="Calibri"/>
                          <a:ea typeface="Times New Roman"/>
                        </a:rPr>
                        <a:t>Replication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 dirty="0">
                          <a:latin typeface="Calibri"/>
                          <a:ea typeface="Times New Roman"/>
                        </a:rPr>
                        <a:t>Hide that a resource is replicated.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>
                          <a:latin typeface="Calibri"/>
                          <a:ea typeface="Times New Roman"/>
                        </a:rPr>
                        <a:t>Concurrency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 dirty="0">
                          <a:latin typeface="Calibri"/>
                          <a:ea typeface="Times New Roman"/>
                        </a:rPr>
                        <a:t>Hide that a resource may be shared by several competitive users.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>
                          <a:latin typeface="Calibri"/>
                          <a:ea typeface="Times New Roman"/>
                        </a:rPr>
                        <a:t>Failure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0000"/>
                        </a:lnSpc>
                      </a:pPr>
                      <a:r>
                        <a:rPr lang="en-US" sz="2000" kern="1200" dirty="0">
                          <a:latin typeface="Calibri"/>
                          <a:ea typeface="Times New Roman"/>
                        </a:rPr>
                        <a:t>Hide the failure and recovery of a resource.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6019800"/>
          </a:xfrm>
        </p:spPr>
        <p:txBody>
          <a:bodyPr>
            <a:normAutofit lnSpcReduction="10000"/>
          </a:bodyPr>
          <a:lstStyle/>
          <a:p>
            <a:pPr lvl="0" algn="just">
              <a:buNone/>
            </a:pPr>
            <a:r>
              <a:rPr lang="en-US" sz="2400" b="1" dirty="0"/>
              <a:t>Openness in a Distributed System</a:t>
            </a:r>
          </a:p>
          <a:p>
            <a:pPr algn="just"/>
            <a:r>
              <a:rPr lang="en-US" sz="2400" dirty="0"/>
              <a:t>An open distributed system is a system that offers services according to standard rules that describe the syntax and semantics of those services.</a:t>
            </a:r>
          </a:p>
          <a:p>
            <a:pPr algn="just"/>
            <a:r>
              <a:rPr lang="en-US" sz="2400" dirty="0"/>
              <a:t>In computer networks, standard rules govern the format, contents, and meaning of messages sent and received(protocols)</a:t>
            </a:r>
          </a:p>
          <a:p>
            <a:pPr algn="just"/>
            <a:r>
              <a:rPr lang="en-US" sz="2400" dirty="0"/>
              <a:t>In distributed systems, services are generally specified through interfaces, which are often described in an Interface Definition Language (IDL)</a:t>
            </a:r>
          </a:p>
          <a:p>
            <a:pPr algn="just"/>
            <a:r>
              <a:rPr lang="en-US" sz="2400" dirty="0"/>
              <a:t>Extensibility, interoperability and portability are also goals for open distributed system.</a:t>
            </a:r>
          </a:p>
          <a:p>
            <a:pPr algn="just"/>
            <a:r>
              <a:rPr lang="en-US" sz="2400" b="1" dirty="0"/>
              <a:t>portability</a:t>
            </a:r>
            <a:r>
              <a:rPr lang="en-US" sz="2400" dirty="0"/>
              <a:t> :an application developed for a distributed system A can be executed without modification, on a different distributed system B that implements the same interfaces as A. </a:t>
            </a:r>
          </a:p>
          <a:p>
            <a:pPr algn="just"/>
            <a:r>
              <a:rPr lang="en-US" sz="2400" b="1" dirty="0"/>
              <a:t>Interoperability</a:t>
            </a:r>
            <a:r>
              <a:rPr lang="en-US" sz="2400" dirty="0"/>
              <a:t>: the extent by which two implementations of systems or components from different manufacturers can co-exist and work together by merely relying on each other's services.</a:t>
            </a:r>
          </a:p>
          <a:p>
            <a:pPr algn="just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6096000"/>
          </a:xfrm>
        </p:spPr>
        <p:txBody>
          <a:bodyPr>
            <a:normAutofit fontScale="92500" lnSpcReduction="10000"/>
          </a:bodyPr>
          <a:lstStyle/>
          <a:p>
            <a:pPr lvl="0" algn="just">
              <a:buNone/>
            </a:pPr>
            <a:r>
              <a:rPr lang="en-US" sz="2400" b="1" dirty="0"/>
              <a:t>Scalability in Distributed Systems</a:t>
            </a:r>
          </a:p>
          <a:p>
            <a:pPr algn="just"/>
            <a:r>
              <a:rPr lang="en-US" sz="2400" dirty="0"/>
              <a:t>Distributed systems operate effectively and efficiently at many different scales, ranging from a small intranet to the Internet. </a:t>
            </a:r>
          </a:p>
          <a:p>
            <a:pPr algn="just"/>
            <a:r>
              <a:rPr lang="en-US" sz="2400" dirty="0"/>
              <a:t>A Distributed System is described as scalable if it will remain effective when there is a significant increase in the number of resources and the number of users</a:t>
            </a:r>
          </a:p>
          <a:p>
            <a:pPr algn="just"/>
            <a:r>
              <a:rPr lang="en-US" sz="2400" dirty="0"/>
              <a:t>Allows the system and applications to expand in scale without change to the system structure or the application algorithms.</a:t>
            </a:r>
          </a:p>
          <a:p>
            <a:pPr algn="just"/>
            <a:r>
              <a:rPr lang="en-US" sz="2400" dirty="0"/>
              <a:t>Scalability</a:t>
            </a:r>
          </a:p>
          <a:p>
            <a:pPr lvl="1" algn="just"/>
            <a:r>
              <a:rPr lang="en-US" sz="2400" dirty="0"/>
              <a:t>can easily add more users and resources to the system</a:t>
            </a:r>
          </a:p>
          <a:p>
            <a:pPr lvl="1" algn="just"/>
            <a:r>
              <a:rPr lang="en-US" sz="2400" dirty="0"/>
              <a:t>geographically scalable system is one in which the users and resources may lie far apart.</a:t>
            </a:r>
          </a:p>
          <a:p>
            <a:pPr lvl="1" algn="just"/>
            <a:r>
              <a:rPr lang="en-US" sz="2400" dirty="0"/>
              <a:t>system can be administratively scalable, spanning that it can still be easy to manage even if it spans many independent administrative organizations</a:t>
            </a:r>
          </a:p>
          <a:p>
            <a:pPr algn="just"/>
            <a:r>
              <a:rPr lang="en-US" sz="2700" dirty="0"/>
              <a:t>Techniques to achieve scalability includes </a:t>
            </a:r>
          </a:p>
          <a:p>
            <a:pPr lvl="1" algn="just"/>
            <a:r>
              <a:rPr lang="en-US" sz="2400" dirty="0"/>
              <a:t>Scaling up, hiding the communication, partitioning and distribution, replication, catching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/>
              <a:t>1.5. Types of Distributed System  </a:t>
            </a:r>
            <a:br>
              <a:rPr lang="en-US" sz="1600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5626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Distributed Computing Systems</a:t>
            </a:r>
          </a:p>
          <a:p>
            <a:pPr lvl="0"/>
            <a:r>
              <a:rPr lang="en-US" sz="2400" dirty="0"/>
              <a:t>Distributed Information Systems</a:t>
            </a:r>
          </a:p>
          <a:p>
            <a:pPr lvl="0"/>
            <a:r>
              <a:rPr lang="en-US" sz="2400" dirty="0"/>
              <a:t>Distributed Pervasive Systems</a:t>
            </a:r>
          </a:p>
          <a:p>
            <a:pPr lvl="0">
              <a:buNone/>
            </a:pPr>
            <a:endParaRPr lang="en-US" sz="2400" dirty="0"/>
          </a:p>
          <a:p>
            <a:pPr lvl="0">
              <a:buNone/>
            </a:pPr>
            <a:r>
              <a:rPr lang="en-US" sz="2400" b="1" dirty="0"/>
              <a:t>Distributed Computing Systems</a:t>
            </a:r>
          </a:p>
          <a:p>
            <a:r>
              <a:rPr lang="en-US" sz="2400" dirty="0"/>
              <a:t>used for high-performance computing tasks</a:t>
            </a:r>
          </a:p>
          <a:p>
            <a:pPr lvl="1"/>
            <a:r>
              <a:rPr lang="en-US" sz="2400" dirty="0"/>
              <a:t>Cluster computing </a:t>
            </a:r>
          </a:p>
          <a:p>
            <a:pPr lvl="1"/>
            <a:r>
              <a:rPr lang="en-US" sz="2400" dirty="0"/>
              <a:t>Grid computing</a:t>
            </a:r>
          </a:p>
          <a:p>
            <a:pPr lvl="1"/>
            <a:r>
              <a:rPr lang="en-US" sz="2400" dirty="0"/>
              <a:t>Cloud computing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172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Cluster computing </a:t>
            </a:r>
          </a:p>
          <a:p>
            <a:pPr algn="just"/>
            <a:r>
              <a:rPr lang="en-US" sz="2400" dirty="0"/>
              <a:t>consists of a collection of similar workstations or PCs (homogeneous), closely connected by means of a high speed local-area network</a:t>
            </a:r>
          </a:p>
          <a:p>
            <a:pPr algn="just"/>
            <a:r>
              <a:rPr lang="en-US" sz="2400" dirty="0"/>
              <a:t>each node runs the same operating system</a:t>
            </a:r>
          </a:p>
          <a:p>
            <a:pPr algn="just"/>
            <a:r>
              <a:rPr lang="en-US" sz="2400" dirty="0"/>
              <a:t>used for parallel programming in which a single compute intensive program is run in parallel on multiple machines</a:t>
            </a:r>
          </a:p>
          <a:p>
            <a:pPr algn="just"/>
            <a:r>
              <a:rPr lang="en-US" sz="2400" dirty="0"/>
              <a:t>compute nodes of each cluster are controlled and accessed by means of a single master node</a:t>
            </a:r>
          </a:p>
          <a:p>
            <a:pPr algn="just"/>
            <a:r>
              <a:rPr lang="en-US" sz="2400" dirty="0"/>
              <a:t>The master </a:t>
            </a:r>
          </a:p>
          <a:p>
            <a:pPr lvl="1" algn="just"/>
            <a:r>
              <a:rPr lang="en-US" sz="2000"/>
              <a:t>handles </a:t>
            </a:r>
            <a:r>
              <a:rPr lang="en-US" sz="2000" dirty="0"/>
              <a:t>the allocation of nodes to a particular parallel program, </a:t>
            </a:r>
          </a:p>
          <a:p>
            <a:pPr lvl="1" algn="just"/>
            <a:r>
              <a:rPr lang="en-US" sz="2000" dirty="0"/>
              <a:t>maintains a batch queue of submitted jobs, and provides an interface for the users of the system</a:t>
            </a:r>
          </a:p>
          <a:p>
            <a:pPr lvl="1" algn="just"/>
            <a:r>
              <a:rPr lang="en-US" sz="2000" dirty="0"/>
              <a:t>runs the middleware needed for the execution of programs and management of the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610601" cy="553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357166"/>
            <a:ext cx="8477280" cy="285752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/>
              <a:t>Grid computing </a:t>
            </a:r>
          </a:p>
          <a:p>
            <a:pPr algn="just"/>
            <a:r>
              <a:rPr lang="en-US" sz="2400" dirty="0"/>
              <a:t>consists of distributed systems that are often constructed as a federation of computer systems</a:t>
            </a:r>
          </a:p>
          <a:p>
            <a:pPr algn="just"/>
            <a:r>
              <a:rPr lang="en-US" sz="2400" dirty="0"/>
              <a:t>high degree of heterogeneity: no assumptions are made concerning hardware, operating systems, networks, administrative domains, security policies, etc.</a:t>
            </a:r>
          </a:p>
          <a:p>
            <a:pPr algn="just"/>
            <a:r>
              <a:rPr lang="en-US" sz="2400" dirty="0"/>
              <a:t>resources from different organizations are brought together to allow the collaboration of a group of people or institutions.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071810"/>
            <a:ext cx="5539779" cy="262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357422" y="6000768"/>
            <a:ext cx="476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 layer architecture for a grid computing system</a:t>
            </a:r>
            <a:endParaRPr lang="en-I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643998" cy="3143272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US" sz="8000" b="1" dirty="0"/>
              <a:t>Cloud computing</a:t>
            </a:r>
          </a:p>
          <a:p>
            <a:pPr algn="just"/>
            <a:r>
              <a:rPr lang="en-US" sz="6800" dirty="0"/>
              <a:t>Simply </a:t>
            </a:r>
            <a:r>
              <a:rPr lang="en-US" sz="6800" i="1" dirty="0"/>
              <a:t>outsource</a:t>
            </a:r>
            <a:r>
              <a:rPr lang="en-US" sz="6800" dirty="0"/>
              <a:t> the entire infrastructure that is needed for compute-intensive applications</a:t>
            </a:r>
          </a:p>
          <a:p>
            <a:pPr algn="just"/>
            <a:r>
              <a:rPr lang="en-US" sz="6800" dirty="0"/>
              <a:t>proving the facilities to dynamically construct an infrastructure and compose what is needed from available services. </a:t>
            </a:r>
          </a:p>
          <a:p>
            <a:pPr algn="just"/>
            <a:r>
              <a:rPr lang="en-US" sz="6800" dirty="0"/>
              <a:t>Unlike grid computing, which is strongly associated with high-performance computing, cloud computing is much more than just proving lots of resources. </a:t>
            </a:r>
          </a:p>
          <a:p>
            <a:pPr algn="just"/>
            <a:r>
              <a:rPr lang="en-US" sz="6800" dirty="0"/>
              <a:t>Cloud-computing providers offer these layers to their customers through various interfaces ( CL tools, Programming Interfaces and web interfaces), leading to three different types of services:</a:t>
            </a:r>
          </a:p>
          <a:p>
            <a:pPr lvl="1" algn="just"/>
            <a:r>
              <a:rPr lang="en-US" sz="6500" dirty="0" err="1"/>
              <a:t>IaaS</a:t>
            </a:r>
            <a:r>
              <a:rPr lang="en-US" sz="6500" dirty="0"/>
              <a:t> –covering hardware and Infrastructure layer </a:t>
            </a:r>
          </a:p>
          <a:p>
            <a:pPr lvl="1" algn="just"/>
            <a:r>
              <a:rPr lang="en-US" sz="6800" dirty="0" err="1"/>
              <a:t>PaaS</a:t>
            </a:r>
            <a:r>
              <a:rPr lang="en-US" sz="6800" dirty="0"/>
              <a:t>-covering the platform layer</a:t>
            </a:r>
          </a:p>
          <a:p>
            <a:pPr lvl="1" algn="just"/>
            <a:r>
              <a:rPr lang="en-US" sz="6800" dirty="0" err="1"/>
              <a:t>SaaS</a:t>
            </a:r>
            <a:r>
              <a:rPr lang="en-US" sz="6800" dirty="0"/>
              <a:t> in which their applications are covered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71810"/>
            <a:ext cx="771527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143240" y="6072206"/>
            <a:ext cx="269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organization of clouds</a:t>
            </a:r>
            <a:endParaRPr lang="en-I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Distributed Information Systems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321491"/>
          </a:xfrm>
        </p:spPr>
        <p:txBody>
          <a:bodyPr/>
          <a:lstStyle/>
          <a:p>
            <a:r>
              <a:rPr lang="en-US" dirty="0"/>
              <a:t>a networked application simply consisted of a server running that application and making it available to remote programs (clients)</a:t>
            </a:r>
          </a:p>
          <a:p>
            <a:r>
              <a:rPr lang="en-US" dirty="0"/>
              <a:t>Clients send requests and get responses from the server</a:t>
            </a:r>
          </a:p>
          <a:p>
            <a:pPr>
              <a:buNone/>
            </a:pPr>
            <a:r>
              <a:rPr lang="en-US" b="1" dirty="0"/>
              <a:t>Transaction processing systems</a:t>
            </a:r>
            <a:endParaRPr lang="en-US" dirty="0"/>
          </a:p>
          <a:p>
            <a:r>
              <a:rPr lang="en-US" sz="2400" dirty="0"/>
              <a:t>operations on a database are usually carried out in the form of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3214686"/>
          <a:ext cx="7215238" cy="2911794"/>
        </p:xfrm>
        <a:graphic>
          <a:graphicData uri="http://schemas.openxmlformats.org/drawingml/2006/table">
            <a:tbl>
              <a:tblPr/>
              <a:tblGrid>
                <a:gridCol w="282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Primitive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BEGIN_TRANSACTION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Mark the start of a transaction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END_TRANSACTION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Terminate the transaction and try to commit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ABORT_TRANSACTION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Kill the transaction and restore the old values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READ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Read data from a file, a table, or otherwise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WRITE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Write data to a file, a table, or otherwise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/>
              <a:t>Transactions  properties: </a:t>
            </a:r>
            <a:br>
              <a:rPr lang="en-US" sz="3200" dirty="0"/>
            </a:br>
            <a:r>
              <a:rPr lang="en-US" sz="3200" dirty="0"/>
              <a:t>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24918" cy="5092891"/>
          </a:xfrm>
        </p:spPr>
        <p:txBody>
          <a:bodyPr>
            <a:normAutofit/>
          </a:bodyPr>
          <a:lstStyle/>
          <a:p>
            <a:r>
              <a:rPr lang="en-US" sz="2400" i="1" dirty="0"/>
              <a:t>Atomic: </a:t>
            </a:r>
            <a:r>
              <a:rPr lang="en-US" sz="2400" dirty="0"/>
              <a:t>a transaction either happens completely or not at all</a:t>
            </a:r>
          </a:p>
          <a:p>
            <a:r>
              <a:rPr lang="en-US" sz="2400" i="1" dirty="0"/>
              <a:t>Consistent</a:t>
            </a:r>
            <a:r>
              <a:rPr lang="en-US" sz="2400" dirty="0"/>
              <a:t>: the transaction does not violate system invariants</a:t>
            </a:r>
          </a:p>
          <a:p>
            <a:r>
              <a:rPr lang="en-US" sz="2400" i="1" dirty="0"/>
              <a:t>Isolated</a:t>
            </a:r>
            <a:r>
              <a:rPr lang="en-US" sz="2400" dirty="0"/>
              <a:t>: concurrent transactions do not interfere with each other</a:t>
            </a:r>
          </a:p>
          <a:p>
            <a:r>
              <a:rPr lang="en-US" sz="2400" i="1" dirty="0"/>
              <a:t>Durable</a:t>
            </a:r>
            <a:r>
              <a:rPr lang="en-US" sz="2400" dirty="0"/>
              <a:t>: once a transaction commits, the changes are permanent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1.1 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computer systems are undergoing a revolution</a:t>
            </a:r>
          </a:p>
          <a:p>
            <a:pPr algn="just"/>
            <a:r>
              <a:rPr lang="en-US" sz="2800" dirty="0"/>
              <a:t>Since 1945 -1985</a:t>
            </a:r>
          </a:p>
          <a:p>
            <a:pPr lvl="1" algn="just"/>
            <a:r>
              <a:rPr lang="en-US" sz="2800" dirty="0"/>
              <a:t>computers were large and expensive </a:t>
            </a:r>
          </a:p>
          <a:p>
            <a:pPr lvl="1" algn="just"/>
            <a:r>
              <a:rPr lang="en-US" sz="2800" dirty="0"/>
              <a:t>slow in processing instructions</a:t>
            </a:r>
          </a:p>
          <a:p>
            <a:pPr lvl="1" algn="just"/>
            <a:r>
              <a:rPr lang="en-US" sz="2800" dirty="0"/>
              <a:t>there was lack of a way to connect them. </a:t>
            </a:r>
          </a:p>
          <a:p>
            <a:pPr lvl="1" algn="just"/>
            <a:r>
              <a:rPr lang="en-US" sz="2800" dirty="0"/>
              <a:t>operated independently from one another.</a:t>
            </a:r>
          </a:p>
          <a:p>
            <a:pPr algn="just"/>
            <a:r>
              <a:rPr lang="en-US" sz="2800" dirty="0"/>
              <a:t>Around the mid-1980s, two major developments in technology began to change</a:t>
            </a:r>
          </a:p>
          <a:p>
            <a:pPr lvl="1" algn="just"/>
            <a:r>
              <a:rPr lang="en-US" sz="2800" dirty="0"/>
              <a:t>development of cheap and powerful microprocessor-based computers (8,16,32 and 64 bits)</a:t>
            </a:r>
          </a:p>
          <a:p>
            <a:pPr lvl="1" algn="just"/>
            <a:r>
              <a:rPr lang="en-US" sz="2800" dirty="0"/>
              <a:t>the invention of high-speed computer networks(LAN and WAN)</a:t>
            </a:r>
          </a:p>
          <a:p>
            <a:pPr algn="just"/>
            <a:r>
              <a:rPr lang="en-US" sz="2800" dirty="0"/>
              <a:t>This results introduction of 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Distributed Pervasive Systems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943600"/>
          </a:xfrm>
        </p:spPr>
        <p:txBody>
          <a:bodyPr>
            <a:normAutofit/>
          </a:bodyPr>
          <a:lstStyle/>
          <a:p>
            <a:r>
              <a:rPr lang="en-US" sz="2400" dirty="0"/>
              <a:t>The last 2 types of DS are characterized by their stability; fixed nodes having high-quality connection to a network. </a:t>
            </a:r>
          </a:p>
          <a:p>
            <a:r>
              <a:rPr lang="en-US" sz="2400" dirty="0"/>
              <a:t>DPS include mobile and embedded computing devices which are small, battery-powered, mobile, and with a wireless connection.</a:t>
            </a:r>
          </a:p>
          <a:p>
            <a:r>
              <a:rPr lang="en-US" sz="2400" dirty="0"/>
              <a:t>instability is their default behavior</a:t>
            </a:r>
          </a:p>
          <a:p>
            <a:r>
              <a:rPr lang="en-US" sz="2400" dirty="0"/>
              <a:t>three requirements for pervasive applications: </a:t>
            </a:r>
          </a:p>
          <a:p>
            <a:pPr lvl="1"/>
            <a:r>
              <a:rPr lang="en-US" b="1" i="1" dirty="0"/>
              <a:t>Embrace contextual changes</a:t>
            </a:r>
            <a:r>
              <a:rPr lang="en-US" dirty="0"/>
              <a:t>: a device is aware that its environment may change all the time, </a:t>
            </a:r>
          </a:p>
          <a:p>
            <a:pPr lvl="1"/>
            <a:r>
              <a:rPr lang="en-US" b="1" i="1" dirty="0"/>
              <a:t>Encourage ad hoc composition</a:t>
            </a:r>
            <a:r>
              <a:rPr lang="en-US" dirty="0"/>
              <a:t>: devices are used in different ways by different users</a:t>
            </a:r>
          </a:p>
          <a:p>
            <a:pPr lvl="1"/>
            <a:r>
              <a:rPr lang="en-US" b="1" i="1" dirty="0"/>
              <a:t>Recognize sharing as the default</a:t>
            </a:r>
            <a:r>
              <a:rPr lang="en-US" dirty="0"/>
              <a:t>: devices join a system to access or provide information</a:t>
            </a:r>
          </a:p>
          <a:p>
            <a:r>
              <a:rPr lang="en-US" dirty="0"/>
              <a:t>Ex. Home systems, E-Healthcare system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929718" cy="59626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/>
              <a:t>1.6. Common mistakes</a:t>
            </a:r>
          </a:p>
          <a:p>
            <a:r>
              <a:rPr lang="en-IN" sz="2400" dirty="0"/>
              <a:t>Developing distributed systems is different than developing non-distributed ones. </a:t>
            </a:r>
          </a:p>
          <a:p>
            <a:r>
              <a:rPr lang="en-IN" sz="2400" dirty="0"/>
              <a:t>Developers with no experience typically make a number of false assumptions when first developing distributed applications.</a:t>
            </a:r>
          </a:p>
          <a:p>
            <a:r>
              <a:rPr lang="en-IN" sz="2400" dirty="0"/>
              <a:t> All of these assumptions hold for non-distributed systems, but typically do not hold for distributed systems.</a:t>
            </a:r>
          </a:p>
          <a:p>
            <a:pPr lvl="1"/>
            <a:r>
              <a:rPr lang="en-IN" sz="2400" dirty="0"/>
              <a:t>The network is reliable</a:t>
            </a:r>
          </a:p>
          <a:p>
            <a:pPr lvl="1"/>
            <a:r>
              <a:rPr lang="en-IN" sz="2400" dirty="0"/>
              <a:t>Latency is zero </a:t>
            </a:r>
          </a:p>
          <a:p>
            <a:pPr lvl="1"/>
            <a:r>
              <a:rPr lang="en-IN" sz="2400" dirty="0"/>
              <a:t>Bandwidth is infinite</a:t>
            </a:r>
          </a:p>
          <a:p>
            <a:pPr lvl="1"/>
            <a:r>
              <a:rPr lang="en-IN" sz="2400" dirty="0"/>
              <a:t>The network is secure</a:t>
            </a:r>
          </a:p>
          <a:p>
            <a:pPr lvl="1"/>
            <a:r>
              <a:rPr lang="en-IN" sz="2400" dirty="0"/>
              <a:t>The topology does not change</a:t>
            </a:r>
          </a:p>
          <a:p>
            <a:pPr lvl="1"/>
            <a:r>
              <a:rPr lang="en-IN" sz="2400" dirty="0"/>
              <a:t>There is one administrator</a:t>
            </a:r>
          </a:p>
          <a:p>
            <a:pPr lvl="1"/>
            <a:r>
              <a:rPr lang="en-IN" sz="2400" dirty="0"/>
              <a:t>Transport cost is zero</a:t>
            </a:r>
          </a:p>
          <a:p>
            <a:pPr lvl="1"/>
            <a:r>
              <a:rPr lang="en-IN" sz="2400" dirty="0"/>
              <a:t> Everything is homogeneous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End of chapter 1!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6"/>
            <a:ext cx="8229600" cy="334962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kern="1200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j-ea"/>
                <a:cs typeface="+mj-cs"/>
              </a:rPr>
              <a:t>1.2. Definition of Distributed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791200"/>
          </a:xfrm>
        </p:spPr>
        <p:txBody>
          <a:bodyPr>
            <a:noAutofit/>
          </a:bodyPr>
          <a:lstStyle/>
          <a:p>
            <a:pPr algn="just"/>
            <a:r>
              <a:rPr lang="en-US" sz="3000" dirty="0"/>
              <a:t>Is </a:t>
            </a:r>
            <a:r>
              <a:rPr lang="en-US" sz="3000" b="1" dirty="0"/>
              <a:t>a</a:t>
            </a:r>
            <a:r>
              <a:rPr lang="en-US" sz="3000" b="1" i="1" dirty="0"/>
              <a:t> collection of independent computers </a:t>
            </a:r>
            <a:r>
              <a:rPr lang="en-US" sz="3000" i="1" dirty="0"/>
              <a:t>that </a:t>
            </a:r>
            <a:r>
              <a:rPr lang="en-US" sz="3000" b="1" i="1" dirty="0"/>
              <a:t>appears to its users as a single coherent system</a:t>
            </a:r>
          </a:p>
          <a:p>
            <a:pPr lvl="1" algn="just"/>
            <a:r>
              <a:rPr lang="en-US" sz="3000" i="1" dirty="0"/>
              <a:t>It </a:t>
            </a:r>
            <a:r>
              <a:rPr lang="en-US" sz="3000" dirty="0"/>
              <a:t>consists of components that are </a:t>
            </a:r>
            <a:r>
              <a:rPr lang="en-US" sz="3000" b="1" dirty="0"/>
              <a:t>autonomous</a:t>
            </a:r>
          </a:p>
          <a:p>
            <a:pPr lvl="1" algn="just"/>
            <a:r>
              <a:rPr lang="en-US" sz="3000" b="1" dirty="0"/>
              <a:t>users</a:t>
            </a:r>
            <a:r>
              <a:rPr lang="en-US" sz="3000" dirty="0"/>
              <a:t> (be the people or programs) think that they are dealing with a single system</a:t>
            </a:r>
          </a:p>
          <a:p>
            <a:pPr algn="just"/>
            <a:r>
              <a:rPr lang="en-US" sz="3000" i="1" dirty="0"/>
              <a:t>Is a system in which </a:t>
            </a:r>
            <a:r>
              <a:rPr lang="en-US" sz="3000" b="1" i="1" dirty="0"/>
              <a:t>hardware or software components</a:t>
            </a:r>
            <a:r>
              <a:rPr lang="en-US" sz="3000" i="1" dirty="0"/>
              <a:t> </a:t>
            </a:r>
            <a:r>
              <a:rPr lang="en-US" sz="3000" b="1" i="1" dirty="0"/>
              <a:t>located at networked computers communicate and coordinate their actions only by passing messages</a:t>
            </a:r>
            <a:r>
              <a:rPr lang="en-US" sz="3000" i="1" dirty="0"/>
              <a:t>.</a:t>
            </a:r>
          </a:p>
          <a:p>
            <a:pPr lvl="1" algn="just"/>
            <a:r>
              <a:rPr lang="en-US" sz="2700" dirty="0"/>
              <a:t>This def. of DS has the following consequences</a:t>
            </a:r>
          </a:p>
          <a:p>
            <a:pPr lvl="2" algn="just"/>
            <a:r>
              <a:rPr lang="en-US" sz="2700" dirty="0"/>
              <a:t>Concurrency</a:t>
            </a:r>
          </a:p>
          <a:p>
            <a:pPr lvl="2" algn="just"/>
            <a:r>
              <a:rPr lang="en-US" sz="2700" dirty="0"/>
              <a:t>No global clock</a:t>
            </a:r>
          </a:p>
          <a:p>
            <a:pPr lvl="2" algn="just"/>
            <a:r>
              <a:rPr lang="en-US" sz="2700" dirty="0"/>
              <a:t>Independent Failure</a:t>
            </a:r>
          </a:p>
          <a:p>
            <a:pPr marL="0" indent="0" algn="just"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2442" y="228600"/>
            <a:ext cx="8534400" cy="6324600"/>
          </a:xfrm>
        </p:spPr>
        <p:txBody>
          <a:bodyPr>
            <a:normAutofit/>
          </a:bodyPr>
          <a:lstStyle/>
          <a:p>
            <a:pPr lvl="1" algn="just"/>
            <a:r>
              <a:rPr lang="en-US" sz="2800" dirty="0"/>
              <a:t>Concurrency</a:t>
            </a:r>
          </a:p>
          <a:p>
            <a:pPr lvl="2" algn="just"/>
            <a:r>
              <a:rPr lang="en-US" sz="2800" dirty="0"/>
              <a:t>In computer networks, concurrent program execution is a norm.</a:t>
            </a:r>
          </a:p>
          <a:p>
            <a:pPr lvl="2" algn="just"/>
            <a:r>
              <a:rPr lang="en-US" sz="2800" dirty="0"/>
              <a:t>I can do my work on my computer while you do your work on yours, sharing resources such as web pages or files when necessary</a:t>
            </a:r>
          </a:p>
          <a:p>
            <a:pPr lvl="1" algn="just"/>
            <a:r>
              <a:rPr lang="en-US" sz="2800" dirty="0"/>
              <a:t>No global clock</a:t>
            </a:r>
          </a:p>
          <a:p>
            <a:pPr lvl="2" algn="just"/>
            <a:r>
              <a:rPr lang="en-US" sz="2800" dirty="0"/>
              <a:t>When programs need to cooperate they coordinate their actions by exchanging messages.</a:t>
            </a:r>
          </a:p>
          <a:p>
            <a:pPr lvl="2" algn="just"/>
            <a:r>
              <a:rPr lang="en-US" sz="2800" dirty="0"/>
              <a:t>There is no single global notion of the correct time, the only communication is by sending messages through a network</a:t>
            </a:r>
          </a:p>
          <a:p>
            <a:pPr lvl="1" algn="just"/>
            <a:r>
              <a:rPr lang="en-US" sz="2800" dirty="0"/>
              <a:t>Independent failures</a:t>
            </a:r>
          </a:p>
          <a:p>
            <a:pPr lvl="2" algn="just"/>
            <a:r>
              <a:rPr lang="en-US" sz="2800" dirty="0"/>
              <a:t>Each component of the system can fail independently, leaving the others still running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/>
              <a:t>A system designed to support the development of applications and services which can exploit a physical architecture consisting of multiple, autonomous processing elements that do not share primary memory but cooperate by sending asynchronous messages over a communication network.</a:t>
            </a:r>
            <a:endParaRPr lang="en-US" sz="2800" dirty="0"/>
          </a:p>
          <a:p>
            <a:pPr algn="just"/>
            <a:endParaRPr lang="en-US" sz="2800" dirty="0"/>
          </a:p>
        </p:txBody>
      </p:sp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2661236"/>
            <a:ext cx="7210452" cy="364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1.3. Challenges in designing a Distributed System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791200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/>
              <a:t>Heterogeneity:</a:t>
            </a:r>
          </a:p>
          <a:p>
            <a:pPr lvl="1" algn="just"/>
            <a:r>
              <a:rPr lang="en-US" sz="2400" dirty="0"/>
              <a:t>Users access services and run applications over a heterogeneous collection of computers and networks.</a:t>
            </a:r>
          </a:p>
          <a:p>
            <a:pPr lvl="2" algn="just"/>
            <a:r>
              <a:rPr lang="en-US" sz="2400" dirty="0"/>
              <a:t>networks, computer hardware, operating systems, programming languages, implementations by different developers.</a:t>
            </a:r>
          </a:p>
          <a:p>
            <a:pPr lvl="2" algn="just"/>
            <a:r>
              <a:rPr lang="en-US" sz="2400" b="1" i="1" dirty="0"/>
              <a:t>Middleware</a:t>
            </a:r>
            <a:r>
              <a:rPr lang="en-US" sz="2400" dirty="0"/>
              <a:t>: applies to a software layer that provides a programming abstraction as well as masking the heterogeneity of the underlying networks, hardware, operating systems and programming languages. (CORBA: common object request broker and RMI: Java remote method invocation)(implemented in Over the IP)</a:t>
            </a:r>
          </a:p>
          <a:p>
            <a:pPr lvl="2" algn="just"/>
            <a:r>
              <a:rPr lang="en-US" sz="2400" b="1" i="1" dirty="0"/>
              <a:t>Internet protocol </a:t>
            </a:r>
            <a:r>
              <a:rPr lang="en-US" sz="2400" dirty="0"/>
              <a:t>masks the differences of networks</a:t>
            </a:r>
          </a:p>
          <a:p>
            <a:pPr lvl="2" algn="just"/>
            <a:r>
              <a:rPr lang="en-US" sz="2400" b="1" i="1" dirty="0"/>
              <a:t>Programs</a:t>
            </a:r>
            <a:r>
              <a:rPr lang="en-US" sz="2400" dirty="0"/>
              <a:t> written by d/t developers use common standards to communicate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228600"/>
            <a:ext cx="8856984" cy="6400800"/>
          </a:xfrm>
        </p:spPr>
        <p:txBody>
          <a:bodyPr>
            <a:noAutofit/>
          </a:bodyPr>
          <a:lstStyle/>
          <a:p>
            <a:pPr lvl="0" algn="just"/>
            <a:r>
              <a:rPr lang="en-US" sz="3000" i="1" dirty="0"/>
              <a:t>Openness:</a:t>
            </a:r>
            <a:endParaRPr lang="en-US" sz="3000" dirty="0"/>
          </a:p>
          <a:p>
            <a:pPr lvl="1" algn="just"/>
            <a:r>
              <a:rPr lang="en-US" sz="3000" dirty="0"/>
              <a:t>is determined primarily by the degree to which </a:t>
            </a:r>
            <a:r>
              <a:rPr lang="en-US" sz="3000" b="1" dirty="0"/>
              <a:t>new resource-sharing services can be added </a:t>
            </a:r>
            <a:r>
              <a:rPr lang="en-US" sz="3000" dirty="0"/>
              <a:t>and be made available for use by a variety of client programs.</a:t>
            </a:r>
          </a:p>
          <a:p>
            <a:pPr lvl="0" algn="just"/>
            <a:r>
              <a:rPr lang="en-US" sz="3000" i="1" dirty="0"/>
              <a:t>Security</a:t>
            </a:r>
            <a:r>
              <a:rPr lang="en-US" sz="3000" dirty="0"/>
              <a:t>:</a:t>
            </a:r>
          </a:p>
          <a:p>
            <a:pPr lvl="1" algn="just"/>
            <a:r>
              <a:rPr lang="en-US" sz="3000" dirty="0"/>
              <a:t>has three components: </a:t>
            </a:r>
            <a:r>
              <a:rPr lang="en-US" sz="3000" b="1" dirty="0"/>
              <a:t>confidentiality</a:t>
            </a:r>
            <a:r>
              <a:rPr lang="en-US" sz="3000" dirty="0"/>
              <a:t> (protection against disclosure to unauthorized individuals), </a:t>
            </a:r>
            <a:r>
              <a:rPr lang="en-US" sz="3000" b="1" dirty="0"/>
              <a:t>integrity</a:t>
            </a:r>
            <a:r>
              <a:rPr lang="en-US" sz="3000" dirty="0"/>
              <a:t> (protection against alteration or corruption), and </a:t>
            </a:r>
            <a:r>
              <a:rPr lang="en-US" sz="3000" b="1" dirty="0"/>
              <a:t>availability</a:t>
            </a:r>
            <a:r>
              <a:rPr lang="en-US" sz="3000" dirty="0"/>
              <a:t> (protection against interference with the means to access the resources).</a:t>
            </a:r>
          </a:p>
          <a:p>
            <a:pPr lvl="0" algn="just"/>
            <a:r>
              <a:rPr lang="en-US" sz="3000" i="1" dirty="0"/>
              <a:t>Scalable:</a:t>
            </a:r>
            <a:endParaRPr lang="en-US" sz="3000" dirty="0"/>
          </a:p>
          <a:p>
            <a:pPr lvl="1" algn="just"/>
            <a:r>
              <a:rPr lang="en-US" sz="3000" dirty="0"/>
              <a:t>remains effective when there is a significant increase in the number of resources and the number of users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lvl="0" algn="just"/>
            <a:r>
              <a:rPr lang="en-US" sz="2400" i="1" dirty="0"/>
              <a:t>Failure</a:t>
            </a:r>
            <a:r>
              <a:rPr lang="en-US" sz="2400" dirty="0"/>
              <a:t> </a:t>
            </a:r>
            <a:r>
              <a:rPr lang="en-US" sz="2400" i="1" dirty="0"/>
              <a:t>handling</a:t>
            </a:r>
            <a:endParaRPr lang="en-US" sz="2400" dirty="0"/>
          </a:p>
          <a:p>
            <a:pPr lvl="1" algn="just"/>
            <a:r>
              <a:rPr lang="en-US" sz="2400" dirty="0"/>
              <a:t>handling of failures is particularly difficult like detecting failures(checksum), masking failures(retransmitting and replicating), tolerating failures(try again later) and recovery from failures(roll back) since systems fail independently</a:t>
            </a:r>
          </a:p>
          <a:p>
            <a:pPr lvl="0" algn="just"/>
            <a:r>
              <a:rPr lang="en-US" sz="2400" i="1" dirty="0"/>
              <a:t>Concurrency</a:t>
            </a:r>
            <a:endParaRPr lang="en-US" sz="2400" dirty="0"/>
          </a:p>
          <a:p>
            <a:pPr lvl="1" algn="just"/>
            <a:r>
              <a:rPr lang="en-US" sz="2400" dirty="0"/>
              <a:t>a possibility that several clients can access a shared resource at the same time. These multiple requests may conflict with one another and produce inconsistent results. </a:t>
            </a:r>
          </a:p>
          <a:p>
            <a:pPr lvl="0" algn="just"/>
            <a:r>
              <a:rPr lang="en-US" sz="2400" i="1" dirty="0"/>
              <a:t>Transparency</a:t>
            </a:r>
            <a:endParaRPr lang="en-US" sz="2400" dirty="0"/>
          </a:p>
          <a:p>
            <a:pPr lvl="1" algn="just"/>
            <a:r>
              <a:rPr lang="en-US" sz="2400" dirty="0"/>
              <a:t>the system is perceived as a whole rather than as a collection of independent components</a:t>
            </a:r>
          </a:p>
          <a:p>
            <a:pPr lvl="0" algn="just"/>
            <a:r>
              <a:rPr lang="en-US" sz="2400" i="1" dirty="0"/>
              <a:t>Quality of service </a:t>
            </a:r>
            <a:endParaRPr lang="en-US" sz="2400" dirty="0"/>
          </a:p>
          <a:p>
            <a:pPr lvl="1" algn="just"/>
            <a:r>
              <a:rPr lang="en-US" sz="2400" dirty="0"/>
              <a:t>Once we provide the users with the functionalities then ask them about the quality of services</a:t>
            </a:r>
          </a:p>
          <a:p>
            <a:pPr lvl="1" algn="just"/>
            <a:r>
              <a:rPr lang="en-US" sz="2400" dirty="0"/>
              <a:t>Non-functional properties: reliability, security, performance, availability and flexibility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4873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/>
              <a:t>1.4. Goals of Distributed System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Making Resources Accessible</a:t>
            </a:r>
          </a:p>
          <a:p>
            <a:pPr lvl="0"/>
            <a:r>
              <a:rPr lang="en-US" sz="2400" dirty="0"/>
              <a:t>Distribution Transparency</a:t>
            </a:r>
          </a:p>
          <a:p>
            <a:r>
              <a:rPr lang="en-US" sz="2400" dirty="0"/>
              <a:t>Openness in a Distributed System</a:t>
            </a:r>
          </a:p>
          <a:p>
            <a:r>
              <a:rPr lang="en-US" sz="2400" dirty="0"/>
              <a:t>Scalability in Distributed Systems</a:t>
            </a:r>
          </a:p>
          <a:p>
            <a:pPr>
              <a:buNone/>
            </a:pPr>
            <a:endParaRPr lang="en-US" sz="2400" dirty="0"/>
          </a:p>
          <a:p>
            <a:pPr lvl="0">
              <a:buNone/>
            </a:pPr>
            <a:r>
              <a:rPr lang="en-US" sz="2400" b="1" dirty="0"/>
              <a:t>Making Resources easily Accessible</a:t>
            </a:r>
          </a:p>
          <a:p>
            <a:r>
              <a:rPr lang="en-US" sz="2400" dirty="0"/>
              <a:t>Resources include things like printers, computers, storage facilities, data, files, Web pages, and networks</a:t>
            </a:r>
          </a:p>
          <a:p>
            <a:r>
              <a:rPr lang="en-US" sz="2400" dirty="0"/>
              <a:t>The reason for sharing resources is economy i.e. to share costly resources such as supercomputers, high-performance storage systems, printers, and other expensive peripherals to make exchange of information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75B2-1E8C-4B85-87B0-A388B6F853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17867</TotalTime>
  <Words>1766</Words>
  <Application>Microsoft Office PowerPoint</Application>
  <PresentationFormat>On-screen Show (4:3)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Adobe Gothic Std B</vt:lpstr>
      <vt:lpstr>Arial</vt:lpstr>
      <vt:lpstr>Calibri</vt:lpstr>
      <vt:lpstr>Calibri Light</vt:lpstr>
      <vt:lpstr>Times New Roman</vt:lpstr>
      <vt:lpstr>Office Theme</vt:lpstr>
      <vt:lpstr>PowerPoint Presentation</vt:lpstr>
      <vt:lpstr>1.1 Introduction</vt:lpstr>
      <vt:lpstr>1.2. Definition of Distributed System</vt:lpstr>
      <vt:lpstr>PowerPoint Presentation</vt:lpstr>
      <vt:lpstr>PowerPoint Presentation</vt:lpstr>
      <vt:lpstr>1.3. Challenges in designing a Distributed System  </vt:lpstr>
      <vt:lpstr>PowerPoint Presentation</vt:lpstr>
      <vt:lpstr>PowerPoint Presentation</vt:lpstr>
      <vt:lpstr>1.4. Goals of Distributed System </vt:lpstr>
      <vt:lpstr>PowerPoint Presentation</vt:lpstr>
      <vt:lpstr>PowerPoint Presentation</vt:lpstr>
      <vt:lpstr>PowerPoint Presentation</vt:lpstr>
      <vt:lpstr>1.5. Types of Distributed System   </vt:lpstr>
      <vt:lpstr>PowerPoint Presentation</vt:lpstr>
      <vt:lpstr>PowerPoint Presentation</vt:lpstr>
      <vt:lpstr>PowerPoint Presentation</vt:lpstr>
      <vt:lpstr>PowerPoint Presentation</vt:lpstr>
      <vt:lpstr>Distributed Information Systems </vt:lpstr>
      <vt:lpstr>Transactions  properties:    </vt:lpstr>
      <vt:lpstr>Distributed Pervasive Systems</vt:lpstr>
      <vt:lpstr>PowerPoint Presentation</vt:lpstr>
      <vt:lpstr>End of chapter 1!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systems</dc:title>
  <dc:creator>Molla</dc:creator>
  <cp:lastModifiedBy>K</cp:lastModifiedBy>
  <cp:revision>116</cp:revision>
  <cp:lastPrinted>2019-07-20T11:10:37Z</cp:lastPrinted>
  <dcterms:created xsi:type="dcterms:W3CDTF">2015-03-06T18:46:18Z</dcterms:created>
  <dcterms:modified xsi:type="dcterms:W3CDTF">2021-05-21T04:17:08Z</dcterms:modified>
</cp:coreProperties>
</file>