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418" r:id="rId2"/>
    <p:sldId id="353" r:id="rId3"/>
    <p:sldId id="419" r:id="rId4"/>
    <p:sldId id="420" r:id="rId5"/>
    <p:sldId id="360" r:id="rId6"/>
    <p:sldId id="424" r:id="rId7"/>
    <p:sldId id="359" r:id="rId8"/>
    <p:sldId id="358" r:id="rId9"/>
    <p:sldId id="366" r:id="rId10"/>
    <p:sldId id="367" r:id="rId11"/>
    <p:sldId id="369" r:id="rId12"/>
    <p:sldId id="377" r:id="rId13"/>
    <p:sldId id="414" r:id="rId14"/>
    <p:sldId id="415" r:id="rId15"/>
    <p:sldId id="416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8" r:id="rId24"/>
    <p:sldId id="389" r:id="rId25"/>
    <p:sldId id="392" r:id="rId26"/>
    <p:sldId id="393" r:id="rId27"/>
    <p:sldId id="399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310" r:id="rId38"/>
  </p:sldIdLst>
  <p:sldSz cx="9144000" cy="6858000" type="screen4x3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2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10A36-598F-48CA-8981-9D905C2FDD3B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D7C7-040F-4ADB-AA3A-48E019B84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05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0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88903-3767-41C4-BBB6-D9588345A3C9}" type="datetimeFigureOut">
              <a:rPr lang="en-US" smtClean="0"/>
              <a:pPr/>
              <a:t>5/26/2021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65438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29940"/>
            <a:ext cx="7388860" cy="3154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05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4129-07E9-4A75-973D-94D8E9F840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0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C4129-07E9-4A75-973D-94D8E9F840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49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8D1FB-2F96-45AE-BC38-0D924E59B1EF}" type="slidenum">
              <a:rPr lang="en-US"/>
              <a:pPr/>
              <a:t>13</a:t>
            </a:fld>
            <a:endParaRPr lang="en-US"/>
          </a:p>
        </p:txBody>
      </p:sp>
      <p:sp>
        <p:nvSpPr>
          <p:cNvPr id="1239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39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58102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8D1FB-2F96-45AE-BC38-0D924E59B1EF}" type="slidenum">
              <a:rPr lang="en-US"/>
              <a:pPr/>
              <a:t>14</a:t>
            </a:fld>
            <a:endParaRPr lang="en-US"/>
          </a:p>
        </p:txBody>
      </p:sp>
      <p:sp>
        <p:nvSpPr>
          <p:cNvPr id="1239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39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4302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8D1FB-2F96-45AE-BC38-0D924E59B1EF}" type="slidenum">
              <a:rPr lang="en-US"/>
              <a:pPr/>
              <a:t>15</a:t>
            </a:fld>
            <a:endParaRPr lang="en-US"/>
          </a:p>
        </p:txBody>
      </p:sp>
      <p:sp>
        <p:nvSpPr>
          <p:cNvPr id="1239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39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14689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F8D1FB-2F96-45AE-BC38-0D924E59B1EF}" type="slidenum">
              <a:rPr lang="en-US"/>
              <a:pPr/>
              <a:t>16</a:t>
            </a:fld>
            <a:endParaRPr lang="en-US"/>
          </a:p>
        </p:txBody>
      </p:sp>
      <p:sp>
        <p:nvSpPr>
          <p:cNvPr id="1239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39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8600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27F198-A962-44F6-A36E-3DBE4EC6926A}" type="slidenum">
              <a:rPr lang="en-US"/>
              <a:pPr/>
              <a:t>17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254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CAE5A-040F-497A-982C-9D3ECA9F3D9B}" type="slidenum">
              <a:rPr lang="en-US"/>
              <a:pPr/>
              <a:t>18</a:t>
            </a:fld>
            <a:endParaRPr lang="en-US"/>
          </a:p>
        </p:txBody>
      </p:sp>
      <p:sp>
        <p:nvSpPr>
          <p:cNvPr id="1259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59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9014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EE409A-1917-42FE-8E06-3112A2AF95D4}" type="slidenum">
              <a:rPr lang="en-US"/>
              <a:pPr/>
              <a:t>19</a:t>
            </a:fld>
            <a:endParaRPr lang="en-US"/>
          </a:p>
        </p:txBody>
      </p:sp>
      <p:sp>
        <p:nvSpPr>
          <p:cNvPr id="1269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69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0853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765F8-006A-4E01-9803-CCDFE2C99D08}" type="slidenum">
              <a:rPr lang="en-US"/>
              <a:pPr/>
              <a:t>20</a:t>
            </a:fld>
            <a:endParaRPr lang="en-US"/>
          </a:p>
        </p:txBody>
      </p:sp>
      <p:sp>
        <p:nvSpPr>
          <p:cNvPr id="1280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80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17568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35939-3379-4E2A-9315-6E9B277D0B7D}" type="slidenum">
              <a:rPr lang="en-US"/>
              <a:pPr/>
              <a:t>21</a:t>
            </a:fld>
            <a:endParaRPr lang="en-US"/>
          </a:p>
        </p:txBody>
      </p:sp>
      <p:sp>
        <p:nvSpPr>
          <p:cNvPr id="1290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902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42033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F95382-AE9D-4D47-AFDE-AFEAAFBD5F6C}" type="slidenum">
              <a:rPr lang="en-US"/>
              <a:pPr/>
              <a:t>22</a:t>
            </a:fld>
            <a:endParaRPr lang="en-US"/>
          </a:p>
        </p:txBody>
      </p:sp>
      <p:sp>
        <p:nvSpPr>
          <p:cNvPr id="1300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300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6361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nl-NL"/>
              <a:t>© SE, Architecture, Hans van Vliet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21E054-F349-44CA-B247-B31358705808}" type="slidenum">
              <a:rPr lang="nl-NL"/>
              <a:pPr/>
              <a:t>2</a:t>
            </a:fld>
            <a:endParaRPr lang="nl-NL"/>
          </a:p>
        </p:txBody>
      </p:sp>
      <p:sp>
        <p:nvSpPr>
          <p:cNvPr id="67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3875"/>
            <a:ext cx="3505200" cy="2628900"/>
          </a:xfrm>
          <a:ln/>
        </p:spPr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2681" y="3330173"/>
            <a:ext cx="6770716" cy="31551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0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75C105-ADD6-448B-8AB1-F41E1C0FA55F}" type="slidenum">
              <a:rPr lang="en-US"/>
              <a:pPr/>
              <a:t>23</a:t>
            </a:fld>
            <a:endParaRPr lang="en-US"/>
          </a:p>
        </p:txBody>
      </p:sp>
      <p:sp>
        <p:nvSpPr>
          <p:cNvPr id="1341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341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81879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D493B-A265-4002-984A-AC70A6F1CEBF}" type="slidenum">
              <a:rPr lang="en-US"/>
              <a:pPr/>
              <a:t>24</a:t>
            </a:fld>
            <a:endParaRPr lang="en-US"/>
          </a:p>
        </p:txBody>
      </p:sp>
      <p:sp>
        <p:nvSpPr>
          <p:cNvPr id="1351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351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2783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1A7B5F-2370-4FB6-8B3C-F9FA94402E94}" type="slidenum">
              <a:rPr lang="en-US"/>
              <a:pPr/>
              <a:t>25</a:t>
            </a:fld>
            <a:endParaRPr lang="en-US"/>
          </a:p>
        </p:txBody>
      </p:sp>
      <p:sp>
        <p:nvSpPr>
          <p:cNvPr id="1382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382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2059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E93E4-BA2C-4108-8E45-D15C845B5FD5}" type="slidenum">
              <a:rPr lang="en-US"/>
              <a:pPr/>
              <a:t>26</a:t>
            </a:fld>
            <a:endParaRPr lang="en-US"/>
          </a:p>
        </p:txBody>
      </p:sp>
      <p:sp>
        <p:nvSpPr>
          <p:cNvPr id="1392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392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1501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A8180E-063C-4B17-90C7-9AB5821471AF}" type="slidenum">
              <a:rPr lang="en-US"/>
              <a:pPr/>
              <a:t>27</a:t>
            </a:fld>
            <a:endParaRPr lang="en-US"/>
          </a:p>
        </p:txBody>
      </p:sp>
      <p:sp>
        <p:nvSpPr>
          <p:cNvPr id="145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45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50153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BA901-6924-4B90-982D-1A4D60503576}" type="slidenum">
              <a:rPr lang="en-US"/>
              <a:pPr/>
              <a:t>28</a:t>
            </a:fld>
            <a:endParaRPr lang="en-US"/>
          </a:p>
        </p:txBody>
      </p:sp>
      <p:sp>
        <p:nvSpPr>
          <p:cNvPr id="149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49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7725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9645C1-BC1F-49E9-8E91-84D8E84E7E8F}" type="slidenum">
              <a:rPr lang="en-US"/>
              <a:pPr/>
              <a:t>29</a:t>
            </a:fld>
            <a:endParaRPr lang="en-US"/>
          </a:p>
        </p:txBody>
      </p:sp>
      <p:sp>
        <p:nvSpPr>
          <p:cNvPr id="150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50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26805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C0C60-9C46-4795-AAE0-1295458339A2}" type="slidenum">
              <a:rPr lang="en-US"/>
              <a:pPr/>
              <a:t>30</a:t>
            </a:fld>
            <a:endParaRPr lang="en-US"/>
          </a:p>
        </p:txBody>
      </p:sp>
      <p:sp>
        <p:nvSpPr>
          <p:cNvPr id="151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51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62304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7716E4-AE80-49F9-8102-301C17042B8B}" type="slidenum">
              <a:rPr lang="en-US"/>
              <a:pPr/>
              <a:t>31</a:t>
            </a:fld>
            <a:endParaRPr lang="en-US"/>
          </a:p>
        </p:txBody>
      </p:sp>
      <p:sp>
        <p:nvSpPr>
          <p:cNvPr id="152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52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5522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628AF9-EA07-41B7-8E05-113F3902FB6A}" type="slidenum">
              <a:rPr lang="en-US"/>
              <a:pPr/>
              <a:t>32</a:t>
            </a:fld>
            <a:endParaRPr lang="en-US"/>
          </a:p>
        </p:txBody>
      </p:sp>
      <p:sp>
        <p:nvSpPr>
          <p:cNvPr id="153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53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78717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AU" dirty="0"/>
              <a:t>.</a:t>
            </a:r>
            <a:endParaRPr lang="en-AU" dirty="0"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A390CE-1A3B-45CC-BF14-E046212DA81A}" type="slidenum">
              <a:rPr lang="he-IL"/>
              <a:pPr/>
              <a:t>5</a:t>
            </a:fld>
            <a:endParaRPr lang="en-AU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6550" y="530225"/>
            <a:ext cx="3487738" cy="2617788"/>
          </a:xfrm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0927" y="3329588"/>
            <a:ext cx="6768028" cy="315343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2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87DE44-67A6-4CF5-A256-BD67413EDA14}" type="slidenum">
              <a:rPr lang="en-US"/>
              <a:pPr/>
              <a:t>33</a:t>
            </a:fld>
            <a:endParaRPr lang="en-US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8797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E6614-CB0E-4F7D-AAF8-0C47A0443A4D}" type="slidenum">
              <a:rPr lang="en-US"/>
              <a:pPr/>
              <a:t>34</a:t>
            </a:fld>
            <a:endParaRPr lang="en-US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5661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39C5F-6AA1-4A97-A4C1-3581D5DDC834}" type="slidenum">
              <a:rPr lang="en-US"/>
              <a:pPr/>
              <a:t>35</a:t>
            </a:fld>
            <a:endParaRPr lang="en-US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42142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7A2935-0ADF-4439-8F48-D434233DE081}" type="slidenum">
              <a:rPr lang="en-US"/>
              <a:pPr/>
              <a:t>36</a:t>
            </a:fld>
            <a:endParaRPr lang="en-US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5834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nl-NL"/>
              <a:t>© SE, Architecture, Hans van Vliet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3095D-1190-4374-973A-30834F7CA152}" type="slidenum">
              <a:rPr lang="nl-NL"/>
              <a:pPr/>
              <a:t>7</a:t>
            </a:fld>
            <a:endParaRPr lang="nl-NL"/>
          </a:p>
        </p:txBody>
      </p:sp>
      <p:sp>
        <p:nvSpPr>
          <p:cNvPr id="69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3875"/>
            <a:ext cx="3505200" cy="2628900"/>
          </a:xfrm>
          <a:ln/>
        </p:spPr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2681" y="3330173"/>
            <a:ext cx="6770716" cy="315514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nl-NL"/>
              <a:t>© SE, Architecture, Hans van Vliet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69B4E-77B9-44A8-8780-67B98C9E7BCD}" type="slidenum">
              <a:rPr lang="nl-NL"/>
              <a:pPr/>
              <a:t>8</a:t>
            </a:fld>
            <a:endParaRPr lang="nl-NL"/>
          </a:p>
        </p:txBody>
      </p:sp>
      <p:sp>
        <p:nvSpPr>
          <p:cNvPr id="68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3875"/>
            <a:ext cx="3505200" cy="2628900"/>
          </a:xfrm>
          <a:ln/>
        </p:spPr>
      </p:sp>
      <p:sp>
        <p:nvSpPr>
          <p:cNvPr id="68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2681" y="3330173"/>
            <a:ext cx="6770716" cy="3155144"/>
          </a:xfrm>
        </p:spPr>
        <p:txBody>
          <a:bodyPr/>
          <a:lstStyle/>
          <a:p>
            <a:r>
              <a:rPr lang="nl-NL" sz="1300" dirty="0"/>
              <a:t>Externally visible: so you are abstracting from something</a:t>
            </a:r>
          </a:p>
          <a:p>
            <a:endParaRPr lang="nl-NL" sz="1300" dirty="0"/>
          </a:p>
          <a:p>
            <a:r>
              <a:rPr lang="nl-NL" sz="1300" dirty="0"/>
              <a:t>architecture defines components; only their interaction counts, not their internals.</a:t>
            </a:r>
          </a:p>
          <a:p>
            <a:endParaRPr lang="nl-NL" sz="1300" dirty="0"/>
          </a:p>
          <a:p>
            <a:r>
              <a:rPr lang="nl-NL" sz="1300" dirty="0"/>
              <a:t>Every system has an architecture, and this architecture is not the same as its description (see also next IEEE definition)</a:t>
            </a:r>
          </a:p>
          <a:p>
            <a:endParaRPr lang="nl-NL" sz="1300" dirty="0"/>
          </a:p>
          <a:p>
            <a:r>
              <a:rPr lang="nl-NL" sz="1300" dirty="0"/>
              <a:t>Architecture can be good or bad: hence evaluation</a:t>
            </a:r>
          </a:p>
          <a:p>
            <a:endParaRPr lang="nl-NL" sz="1300" dirty="0"/>
          </a:p>
          <a:p>
            <a:r>
              <a:rPr lang="nl-NL" sz="1300" dirty="0"/>
              <a:t>Process: how do you get an architecture.</a:t>
            </a:r>
          </a:p>
          <a:p>
            <a:r>
              <a:rPr lang="nl-NL" sz="1300" dirty="0"/>
              <a:t>Rules: what should be/not be, in an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5161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7F5AD-6DEE-422F-8568-EA31560CB444}" type="slidenum">
              <a:rPr lang="en-US"/>
              <a:pPr/>
              <a:t>9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3643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EBE658-5DC5-473B-A030-4B6EE8C36E83}" type="slidenum">
              <a:rPr lang="en-US"/>
              <a:pPr/>
              <a:t>10</a:t>
            </a:fld>
            <a:endParaRPr lang="en-US"/>
          </a:p>
        </p:txBody>
      </p:sp>
      <p:sp>
        <p:nvSpPr>
          <p:cNvPr id="1126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126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0178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DF12D3-E7CE-4C34-A09C-8FD58948A883}" type="slidenum">
              <a:rPr lang="en-US"/>
              <a:pPr/>
              <a:t>11</a:t>
            </a:fld>
            <a:endParaRPr lang="en-US"/>
          </a:p>
        </p:txBody>
      </p:sp>
      <p:sp>
        <p:nvSpPr>
          <p:cNvPr id="1146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146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44254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627F3-C894-41EE-96C4-91A57DF6EC42}" type="slidenum">
              <a:rPr lang="en-US"/>
              <a:pPr/>
              <a:t>12</a:t>
            </a:fld>
            <a:endParaRPr lang="en-US"/>
          </a:p>
        </p:txBody>
      </p:sp>
      <p:sp>
        <p:nvSpPr>
          <p:cNvPr id="12288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5438" y="525463"/>
            <a:ext cx="3505200" cy="2628900"/>
          </a:xfrm>
          <a:ln/>
        </p:spPr>
      </p:sp>
      <p:sp>
        <p:nvSpPr>
          <p:cNvPr id="12288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1280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C34D8-D3DC-4139-BAAD-495FF5A3609A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E17AC-EDF8-4E76-B377-9D48887CACC0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E4BB9-11BF-4076-A808-510945AA7E8F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181B7-3231-4086-95C2-30B0050792EB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D188C-EA7D-4EF8-B91B-F49086368A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AB74E-6953-442D-A314-CBD27D20667F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C060D-5C21-4697-9D5A-CAF5D567AC79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17E1F-DB80-4541-A356-653BECBDAD31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FA115-310B-415B-B9BD-B7717611C902}" type="datetime1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AA5FC-5639-49D7-BC4D-8D6124E98B21}" type="datetime1">
              <a:rPr lang="en-US" smtClean="0"/>
              <a:t>5/26/2021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CE33-2D71-43F8-8425-908D3908D685}" type="datetime1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92D4-E67D-473A-AAED-F4E1A1F73692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3C62F-07B0-45C9-A311-14C109FC89BC}" type="datetime1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604F-2776-4F82-BE78-C09792A27E2E}" type="datetime1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4810"/>
            <a:ext cx="5638800" cy="917575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Chapter 1</a:t>
            </a:r>
            <a:endParaRPr lang="en-US" sz="4800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625" y="2666999"/>
            <a:ext cx="6934200" cy="5349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Introduction</a:t>
            </a:r>
            <a:r>
              <a:rPr lang="en-US" sz="1600" b="1" dirty="0" smtClean="0">
                <a:solidFill>
                  <a:srgbClr val="0070C0"/>
                </a:solidFill>
                <a:latin typeface="Bahnschrift SemiBold" panose="020B0502040204020203" pitchFamily="34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Bookman Old Style" panose="02050604050505020204" pitchFamily="18" charset="0"/>
                <a:ea typeface="+mj-ea"/>
                <a:cs typeface="+mj-cs"/>
              </a:rPr>
              <a:t>to Design Principles </a:t>
            </a:r>
            <a:endParaRPr lang="en-US" sz="2800" b="1" dirty="0" smtClean="0">
              <a:solidFill>
                <a:schemeClr val="tx1"/>
              </a:solidFill>
              <a:latin typeface="Bookman Old Style" panose="02050604050505020204" pitchFamily="18" charset="0"/>
              <a:ea typeface="+mj-ea"/>
              <a:cs typeface="+mj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295400" y="3276600"/>
            <a:ext cx="6019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000" y="3351215"/>
            <a:ext cx="6172200" cy="20589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70C0"/>
                </a:solidFill>
                <a:latin typeface="Candara Light" panose="020E0502030303020204" pitchFamily="34" charset="0"/>
              </a:rPr>
              <a:t>Course: Software Design &amp; Architecture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andara Light" panose="020E0502030303020204" pitchFamily="34" charset="0"/>
              </a:rPr>
              <a:t>Dep’t: 3</a:t>
            </a:r>
            <a:r>
              <a:rPr lang="en-US" sz="2000" b="1" baseline="30000" dirty="0" smtClean="0">
                <a:solidFill>
                  <a:srgbClr val="0070C0"/>
                </a:solidFill>
                <a:latin typeface="Candara Light" panose="020E0502030303020204" pitchFamily="34" charset="0"/>
              </a:rPr>
              <a:t>rd</a:t>
            </a:r>
            <a:r>
              <a:rPr lang="en-US" sz="2000" b="1" dirty="0" smtClean="0">
                <a:solidFill>
                  <a:srgbClr val="0070C0"/>
                </a:solidFill>
                <a:latin typeface="Candara Light" panose="020E0502030303020204" pitchFamily="34" charset="0"/>
              </a:rPr>
              <a:t> year software engineering (R)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andara Light" panose="020E0502030303020204" pitchFamily="34" charset="0"/>
              </a:rPr>
              <a:t>By Tilaye H.(MSc)</a:t>
            </a:r>
          </a:p>
          <a:p>
            <a:r>
              <a:rPr lang="en-US" sz="2000" b="1" dirty="0" smtClean="0">
                <a:solidFill>
                  <a:srgbClr val="0070C0"/>
                </a:solidFill>
                <a:latin typeface="Candara Light" panose="020E0502030303020204" pitchFamily="34" charset="0"/>
              </a:rPr>
              <a:t>Address : </a:t>
            </a:r>
            <a:r>
              <a:rPr lang="en-US" sz="2000" b="1" dirty="0" smtClean="0">
                <a:solidFill>
                  <a:srgbClr val="C00000"/>
                </a:solidFill>
                <a:latin typeface="Candara Light" panose="020E0502030303020204" pitchFamily="34" charset="0"/>
              </a:rPr>
              <a:t>B-601</a:t>
            </a:r>
          </a:p>
          <a:p>
            <a:r>
              <a:rPr lang="en-US" sz="2000" b="1" dirty="0">
                <a:solidFill>
                  <a:srgbClr val="C00000"/>
                </a:solidFill>
                <a:latin typeface="Candara Light" panose="020E050203030302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andara Light" panose="020E0502030303020204" pitchFamily="34" charset="0"/>
              </a:rPr>
              <a:t>                     IT office IV</a:t>
            </a:r>
            <a:endParaRPr lang="en-US" sz="2000" b="1" dirty="0">
              <a:solidFill>
                <a:srgbClr val="C00000"/>
              </a:solidFill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5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GB" sz="3600" dirty="0" smtClean="0">
                <a:cs typeface="Times" charset="0"/>
              </a:rPr>
              <a:t>Design as a series of decisions</a:t>
            </a:r>
            <a:r>
              <a:rPr lang="en-US" sz="3600" dirty="0" smtClean="0"/>
              <a:t> 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5410200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solidFill>
                  <a:srgbClr val="0070C0"/>
                </a:solidFill>
                <a:cs typeface="Times" charset="0"/>
              </a:rPr>
              <a:t>A designer is faced with a series of </a:t>
            </a:r>
            <a:r>
              <a:rPr lang="en-GB" sz="2800" i="1" dirty="0" smtClean="0">
                <a:solidFill>
                  <a:srgbClr val="0070C0"/>
                </a:solidFill>
                <a:cs typeface="Times" charset="0"/>
              </a:rPr>
              <a:t>design issues:</a:t>
            </a:r>
            <a:r>
              <a:rPr lang="en-GB" sz="2800" dirty="0" smtClean="0">
                <a:solidFill>
                  <a:srgbClr val="0070C0"/>
                </a:solidFill>
                <a:cs typeface="Times" charset="0"/>
              </a:rPr>
              <a:t> 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Each issue normally has several alternative solutions: </a:t>
            </a:r>
          </a:p>
          <a:p>
            <a:pPr lvl="2" algn="just"/>
            <a:r>
              <a:rPr lang="en-GB" dirty="0" smtClean="0">
                <a:solidFill>
                  <a:srgbClr val="FF0000"/>
                </a:solidFill>
                <a:cs typeface="Times" charset="0"/>
              </a:rPr>
              <a:t>design </a:t>
            </a:r>
            <a:r>
              <a:rPr lang="en-GB" i="1" dirty="0" smtClean="0">
                <a:solidFill>
                  <a:srgbClr val="FF0000"/>
                </a:solidFill>
                <a:cs typeface="Times" charset="0"/>
              </a:rPr>
              <a:t>options</a:t>
            </a:r>
            <a:r>
              <a:rPr lang="en-GB" dirty="0" smtClean="0">
                <a:solidFill>
                  <a:srgbClr val="FF0000"/>
                </a:solidFill>
                <a:cs typeface="Times" charset="0"/>
              </a:rPr>
              <a:t> 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The designer makes a </a:t>
            </a:r>
            <a:r>
              <a:rPr lang="en-GB" sz="2400" b="1" i="1" dirty="0" smtClean="0">
                <a:cs typeface="Times" charset="0"/>
              </a:rPr>
              <a:t>design decision</a:t>
            </a:r>
            <a:r>
              <a:rPr lang="en-GB" sz="2400" b="1" dirty="0" smtClean="0">
                <a:cs typeface="Times" charset="0"/>
              </a:rPr>
              <a:t> </a:t>
            </a:r>
            <a:r>
              <a:rPr lang="en-GB" sz="2400" dirty="0" smtClean="0">
                <a:cs typeface="Times" charset="0"/>
              </a:rPr>
              <a:t>to resolve each issue. </a:t>
            </a:r>
          </a:p>
          <a:p>
            <a:pPr lvl="2" algn="just"/>
            <a:r>
              <a:rPr lang="en-GB" dirty="0" smtClean="0">
                <a:solidFill>
                  <a:srgbClr val="FF0000"/>
                </a:solidFill>
                <a:cs typeface="Times" charset="0"/>
              </a:rPr>
              <a:t>This process involves choosing the best option from among the alternatives. </a:t>
            </a:r>
          </a:p>
          <a:p>
            <a:pPr algn="just"/>
            <a:r>
              <a:rPr lang="en-GB" sz="2400" b="1" dirty="0" smtClean="0">
                <a:solidFill>
                  <a:srgbClr val="0070C0"/>
                </a:solidFill>
                <a:cs typeface="Times" charset="0"/>
              </a:rPr>
              <a:t>Making </a:t>
            </a:r>
            <a:r>
              <a:rPr lang="en-GB" sz="2400" b="1" dirty="0" smtClean="0">
                <a:solidFill>
                  <a:srgbClr val="0070C0"/>
                </a:solidFill>
                <a:cs typeface="Times" charset="0"/>
              </a:rPr>
              <a:t>decisions- </a:t>
            </a:r>
            <a:r>
              <a:rPr lang="en-GB" sz="2400" dirty="0" smtClean="0">
                <a:solidFill>
                  <a:srgbClr val="0070C0"/>
                </a:solidFill>
                <a:cs typeface="Times" charset="0"/>
              </a:rPr>
              <a:t>To </a:t>
            </a:r>
            <a:r>
              <a:rPr lang="en-GB" sz="2400" dirty="0" smtClean="0">
                <a:solidFill>
                  <a:srgbClr val="0070C0"/>
                </a:solidFill>
                <a:cs typeface="Times" charset="0"/>
              </a:rPr>
              <a:t>make each design decision, the software engineer uses: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Knowledge of</a:t>
            </a:r>
          </a:p>
          <a:p>
            <a:pPr lvl="2" algn="just"/>
            <a:r>
              <a:rPr lang="en-GB" sz="2000" dirty="0" smtClean="0">
                <a:solidFill>
                  <a:srgbClr val="7030A0"/>
                </a:solidFill>
                <a:cs typeface="Times" charset="0"/>
              </a:rPr>
              <a:t>the </a:t>
            </a:r>
            <a:r>
              <a:rPr lang="en-GB" sz="2000" b="1" dirty="0" smtClean="0">
                <a:solidFill>
                  <a:srgbClr val="7030A0"/>
                </a:solidFill>
                <a:cs typeface="Times" charset="0"/>
              </a:rPr>
              <a:t>requirements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lvl="2" algn="just"/>
            <a:r>
              <a:rPr lang="en-GB" sz="2000" dirty="0" smtClean="0">
                <a:solidFill>
                  <a:srgbClr val="7030A0"/>
                </a:solidFill>
                <a:cs typeface="Times" charset="0"/>
              </a:rPr>
              <a:t>the </a:t>
            </a:r>
            <a:r>
              <a:rPr lang="en-GB" sz="2000" b="1" dirty="0">
                <a:solidFill>
                  <a:srgbClr val="7030A0"/>
                </a:solidFill>
                <a:cs typeface="Times" charset="0"/>
              </a:rPr>
              <a:t>design</a:t>
            </a:r>
            <a:r>
              <a:rPr lang="en-GB" sz="2000" dirty="0" smtClean="0">
                <a:solidFill>
                  <a:srgbClr val="7030A0"/>
                </a:solidFill>
                <a:cs typeface="Times" charset="0"/>
              </a:rPr>
              <a:t> as created so far</a:t>
            </a:r>
          </a:p>
          <a:p>
            <a:pPr lvl="2" algn="just"/>
            <a:r>
              <a:rPr lang="en-GB" sz="2000" dirty="0" smtClean="0">
                <a:solidFill>
                  <a:srgbClr val="7030A0"/>
                </a:solidFill>
                <a:cs typeface="Times" charset="0"/>
              </a:rPr>
              <a:t>the </a:t>
            </a:r>
            <a:r>
              <a:rPr lang="en-GB" sz="2000" b="1" dirty="0">
                <a:solidFill>
                  <a:srgbClr val="7030A0"/>
                </a:solidFill>
                <a:cs typeface="Times" charset="0"/>
              </a:rPr>
              <a:t>technology</a:t>
            </a:r>
            <a:r>
              <a:rPr lang="en-GB" sz="2000" dirty="0" smtClean="0">
                <a:solidFill>
                  <a:srgbClr val="7030A0"/>
                </a:solidFill>
                <a:cs typeface="Times" charset="0"/>
              </a:rPr>
              <a:t> available</a:t>
            </a:r>
            <a:r>
              <a:rPr lang="en-US" sz="2000" dirty="0" smtClean="0">
                <a:solidFill>
                  <a:srgbClr val="7030A0"/>
                </a:solidFill>
                <a:cs typeface="Times" charset="0"/>
              </a:rPr>
              <a:t> </a:t>
            </a:r>
          </a:p>
          <a:p>
            <a:pPr lvl="2" algn="just"/>
            <a:r>
              <a:rPr lang="en-GB" sz="2000" dirty="0" smtClean="0">
                <a:solidFill>
                  <a:srgbClr val="7030A0"/>
                </a:solidFill>
                <a:cs typeface="Times" charset="0"/>
              </a:rPr>
              <a:t>software </a:t>
            </a:r>
            <a:r>
              <a:rPr lang="en-GB" sz="2000" b="1" dirty="0">
                <a:solidFill>
                  <a:srgbClr val="7030A0"/>
                </a:solidFill>
                <a:cs typeface="Times" charset="0"/>
              </a:rPr>
              <a:t>design</a:t>
            </a:r>
            <a:r>
              <a:rPr lang="en-GB" sz="2000" dirty="0" smtClean="0">
                <a:solidFill>
                  <a:srgbClr val="7030A0"/>
                </a:solidFill>
                <a:cs typeface="Times" charset="0"/>
              </a:rPr>
              <a:t> </a:t>
            </a:r>
            <a:r>
              <a:rPr lang="en-GB" sz="2000" b="1" dirty="0">
                <a:solidFill>
                  <a:srgbClr val="7030A0"/>
                </a:solidFill>
                <a:cs typeface="Times" charset="0"/>
              </a:rPr>
              <a:t>principles</a:t>
            </a:r>
            <a:r>
              <a:rPr lang="en-US" sz="2000" dirty="0" smtClean="0">
                <a:solidFill>
                  <a:srgbClr val="7030A0"/>
                </a:solidFill>
                <a:cs typeface="Times" charset="0"/>
              </a:rPr>
              <a:t> </a:t>
            </a:r>
          </a:p>
          <a:p>
            <a:pPr lvl="2" algn="just"/>
            <a:endParaRPr lang="en-GB" sz="2000" dirty="0" smtClean="0">
              <a:cs typeface="Times" charset="0"/>
            </a:endParaRPr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B42AFF-855A-4B63-8F6B-77CA2C50D634}" type="slidenum">
              <a:rPr lang="en-US"/>
              <a:pPr/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8382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Design space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800600"/>
          </a:xfrm>
        </p:spPr>
        <p:txBody>
          <a:bodyPr/>
          <a:lstStyle/>
          <a:p>
            <a:pPr algn="just"/>
            <a:r>
              <a:rPr lang="en-GB" sz="2400" dirty="0" smtClean="0">
                <a:cs typeface="Times" charset="0"/>
              </a:rPr>
              <a:t>The </a:t>
            </a:r>
            <a:r>
              <a:rPr lang="en-GB" sz="2400" b="1" dirty="0" smtClean="0">
                <a:cs typeface="Times" charset="0"/>
              </a:rPr>
              <a:t>space of possible designs </a:t>
            </a:r>
            <a:r>
              <a:rPr lang="en-GB" sz="2400" dirty="0" smtClean="0">
                <a:cs typeface="Times" charset="0"/>
              </a:rPr>
              <a:t>that could be achieved by </a:t>
            </a:r>
            <a:r>
              <a:rPr lang="en-GB" sz="2400" dirty="0" smtClean="0">
                <a:solidFill>
                  <a:srgbClr val="0070C0"/>
                </a:solidFill>
                <a:cs typeface="Times" charset="0"/>
              </a:rPr>
              <a:t>choosing different sets of alternatives </a:t>
            </a:r>
            <a:r>
              <a:rPr lang="en-GB" sz="2400" dirty="0" smtClean="0">
                <a:cs typeface="Times" charset="0"/>
              </a:rPr>
              <a:t>is often called the </a:t>
            </a:r>
            <a:r>
              <a:rPr lang="en-GB" sz="2400" i="1" dirty="0" smtClean="0">
                <a:solidFill>
                  <a:srgbClr val="0070C0"/>
                </a:solidFill>
                <a:cs typeface="Times" charset="0"/>
              </a:rPr>
              <a:t>design space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sz="2000" b="1" dirty="0" smtClean="0">
                <a:solidFill>
                  <a:srgbClr val="FF0000"/>
                </a:solidFill>
              </a:rPr>
              <a:t>For example: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7B7F46-3F12-40EC-A8BF-B42CC479B71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1000" y="39624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41910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7000" y="28194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981200" y="45720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05000" y="34290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553200" y="54864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5400" y="2743200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Client/Server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447800" y="5105400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Monolithic</a:t>
            </a:r>
          </a:p>
        </p:txBody>
      </p:sp>
      <p:cxnSp>
        <p:nvCxnSpPr>
          <p:cNvPr id="16" name="Straight Connector 15"/>
          <p:cNvCxnSpPr>
            <a:stCxn id="7" idx="6"/>
            <a:endCxn id="11" idx="2"/>
          </p:cNvCxnSpPr>
          <p:nvPr/>
        </p:nvCxnSpPr>
        <p:spPr>
          <a:xfrm flipV="1">
            <a:off x="762000" y="3619500"/>
            <a:ext cx="1143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5"/>
            <a:endCxn id="10" idx="2"/>
          </p:cNvCxnSpPr>
          <p:nvPr/>
        </p:nvCxnSpPr>
        <p:spPr>
          <a:xfrm>
            <a:off x="706204" y="4287604"/>
            <a:ext cx="1274996" cy="47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22" idx="6"/>
          </p:cNvCxnSpPr>
          <p:nvPr/>
        </p:nvCxnSpPr>
        <p:spPr>
          <a:xfrm flipV="1">
            <a:off x="4267200" y="4419600"/>
            <a:ext cx="2133600" cy="647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886200" y="48768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86200" y="3429000"/>
            <a:ext cx="381000" cy="381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11" idx="5"/>
            <a:endCxn id="22" idx="2"/>
          </p:cNvCxnSpPr>
          <p:nvPr/>
        </p:nvCxnSpPr>
        <p:spPr>
          <a:xfrm>
            <a:off x="2230204" y="3754204"/>
            <a:ext cx="1655996" cy="1313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7"/>
            <a:endCxn id="9" idx="3"/>
          </p:cNvCxnSpPr>
          <p:nvPr/>
        </p:nvCxnSpPr>
        <p:spPr>
          <a:xfrm flipV="1">
            <a:off x="4211404" y="3144604"/>
            <a:ext cx="2321392" cy="178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3" idx="2"/>
          </p:cNvCxnSpPr>
          <p:nvPr/>
        </p:nvCxnSpPr>
        <p:spPr>
          <a:xfrm>
            <a:off x="2209800" y="3581400"/>
            <a:ext cx="1676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5"/>
            <a:endCxn id="12" idx="2"/>
          </p:cNvCxnSpPr>
          <p:nvPr/>
        </p:nvCxnSpPr>
        <p:spPr>
          <a:xfrm>
            <a:off x="4211404" y="5202004"/>
            <a:ext cx="2341796" cy="474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124200" y="2667000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Fat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048000" y="5486400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858000" y="2514600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Programmed in Java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934200" y="4038600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Programmed in Visual Basic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010400" y="5486400"/>
            <a:ext cx="16764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Programmed in C++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33400" y="8382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0070C0"/>
                </a:solidFill>
                <a:cs typeface="Times" charset="0"/>
              </a:rPr>
              <a:t>Principles Leading to Good Design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334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</a:rPr>
              <a:t>Overall </a:t>
            </a:r>
            <a:r>
              <a:rPr lang="en-US" i="1" dirty="0" smtClean="0">
                <a:solidFill>
                  <a:srgbClr val="0070C0"/>
                </a:solidFill>
              </a:rPr>
              <a:t>goals</a:t>
            </a:r>
            <a:r>
              <a:rPr lang="en-US" dirty="0" smtClean="0">
                <a:solidFill>
                  <a:srgbClr val="0070C0"/>
                </a:solidFill>
              </a:rPr>
              <a:t> of good design:</a:t>
            </a:r>
          </a:p>
          <a:p>
            <a:pPr lvl="1" algn="just"/>
            <a:r>
              <a:rPr lang="en-GB" dirty="0" smtClean="0">
                <a:cs typeface="Times" charset="0"/>
              </a:rPr>
              <a:t>Increasing profit by </a:t>
            </a:r>
            <a:r>
              <a:rPr lang="en-GB" dirty="0">
                <a:solidFill>
                  <a:srgbClr val="0070C0"/>
                </a:solidFill>
                <a:cs typeface="Times" charset="0"/>
              </a:rPr>
              <a:t>reducing cost and increasing revenue</a:t>
            </a:r>
            <a:r>
              <a:rPr lang="en-US" dirty="0">
                <a:solidFill>
                  <a:srgbClr val="0070C0"/>
                </a:solidFill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Ensuring that we </a:t>
            </a:r>
            <a:r>
              <a:rPr lang="en-GB" dirty="0" smtClean="0">
                <a:solidFill>
                  <a:srgbClr val="0070C0"/>
                </a:solidFill>
                <a:cs typeface="Times" charset="0"/>
              </a:rPr>
              <a:t>actually conform </a:t>
            </a:r>
            <a:r>
              <a:rPr lang="en-GB" dirty="0">
                <a:solidFill>
                  <a:srgbClr val="0070C0"/>
                </a:solidFill>
                <a:cs typeface="Times" charset="0"/>
              </a:rPr>
              <a:t>with the requirements</a:t>
            </a:r>
            <a:r>
              <a:rPr lang="en-US" dirty="0" smtClean="0"/>
              <a:t> </a:t>
            </a:r>
          </a:p>
          <a:p>
            <a:pPr lvl="1" algn="just"/>
            <a:r>
              <a:rPr lang="en-GB" dirty="0">
                <a:solidFill>
                  <a:srgbClr val="0070C0"/>
                </a:solidFill>
                <a:cs typeface="Times" charset="0"/>
              </a:rPr>
              <a:t>Accelerating</a:t>
            </a:r>
            <a:r>
              <a:rPr lang="en-GB" dirty="0" smtClean="0">
                <a:cs typeface="Times" charset="0"/>
              </a:rPr>
              <a:t> </a:t>
            </a:r>
            <a:r>
              <a:rPr lang="en-GB" dirty="0">
                <a:solidFill>
                  <a:srgbClr val="0070C0"/>
                </a:solidFill>
                <a:cs typeface="Times" charset="0"/>
              </a:rPr>
              <a:t>development</a:t>
            </a:r>
            <a:r>
              <a:rPr lang="en-US" dirty="0" smtClean="0"/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Increasing qualities such as:</a:t>
            </a:r>
          </a:p>
          <a:p>
            <a:pPr lvl="2" algn="just"/>
            <a:r>
              <a:rPr lang="en-GB" dirty="0" smtClean="0">
                <a:solidFill>
                  <a:srgbClr val="7030A0"/>
                </a:solidFill>
                <a:cs typeface="Times" charset="0"/>
              </a:rPr>
              <a:t>Changeability</a:t>
            </a:r>
          </a:p>
          <a:p>
            <a:pPr lvl="2" algn="just"/>
            <a:r>
              <a:rPr lang="en-GB" dirty="0" smtClean="0">
                <a:solidFill>
                  <a:srgbClr val="7030A0"/>
                </a:solidFill>
                <a:cs typeface="Times" charset="0"/>
              </a:rPr>
              <a:t>Extensibility</a:t>
            </a:r>
          </a:p>
          <a:p>
            <a:pPr lvl="2" algn="just"/>
            <a:r>
              <a:rPr lang="en-GB" dirty="0" smtClean="0">
                <a:solidFill>
                  <a:srgbClr val="7030A0"/>
                </a:solidFill>
                <a:cs typeface="Times" charset="0"/>
              </a:rPr>
              <a:t>Reusability</a:t>
            </a:r>
            <a:r>
              <a:rPr lang="en-US" sz="2000" dirty="0" smtClean="0">
                <a:solidFill>
                  <a:srgbClr val="7030A0"/>
                </a:solidFill>
              </a:rPr>
              <a:t> </a:t>
            </a:r>
          </a:p>
          <a:p>
            <a:pPr lvl="2" algn="just"/>
            <a:endParaRPr lang="en-US" sz="2000" dirty="0" smtClean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889575-470D-4DBB-A213-142FE347674C}" type="slidenum">
              <a:rPr lang="en-US"/>
              <a:pPr/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906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chapter 1: Introduction to Design principles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7030A0"/>
                </a:solidFill>
                <a:cs typeface="Times" charset="0"/>
              </a:rPr>
              <a:t>Changeability</a:t>
            </a:r>
            <a:endParaRPr lang="en-US" sz="3600" b="1" dirty="0" smtClean="0">
              <a:solidFill>
                <a:srgbClr val="7030A0"/>
              </a:solidFill>
            </a:endParaRP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7030A0"/>
                </a:solidFill>
              </a:rPr>
              <a:t>Existing requirements change and new ones are added. </a:t>
            </a:r>
          </a:p>
          <a:p>
            <a:pPr algn="just"/>
            <a:r>
              <a:rPr lang="en-US" sz="2400" dirty="0" smtClean="0"/>
              <a:t>To </a:t>
            </a:r>
            <a:r>
              <a:rPr lang="en-US" sz="2400" b="1" dirty="0" smtClean="0"/>
              <a:t>reduce maintenance costs </a:t>
            </a:r>
            <a:r>
              <a:rPr lang="en-US" sz="2400" dirty="0" smtClean="0"/>
              <a:t>and the workload involved in changing an application, it is important to prepare its architecture for modification and evolution.</a:t>
            </a: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Two reasons why software ages:</a:t>
            </a:r>
            <a:endParaRPr lang="en-US" sz="2400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70C0"/>
                </a:solidFill>
              </a:rPr>
              <a:t>Lack of movement </a:t>
            </a:r>
            <a:r>
              <a:rPr lang="en-US" sz="2400" dirty="0" smtClean="0"/>
              <a:t>-</a:t>
            </a:r>
            <a:r>
              <a:rPr lang="en-US" sz="2200" dirty="0" smtClean="0"/>
              <a:t>software ages if it is </a:t>
            </a:r>
            <a:r>
              <a:rPr lang="en-US" sz="2200" b="1" dirty="0" smtClean="0"/>
              <a:t>not frequently updated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>
                <a:solidFill>
                  <a:srgbClr val="0070C0"/>
                </a:solidFill>
              </a:rPr>
              <a:t>Ignorant surgery </a:t>
            </a:r>
            <a:r>
              <a:rPr lang="en-US" sz="2400" dirty="0" smtClean="0"/>
              <a:t>-</a:t>
            </a:r>
            <a:r>
              <a:rPr lang="en-US" sz="2200" dirty="0" smtClean="0"/>
              <a:t>changes made by people </a:t>
            </a:r>
            <a:r>
              <a:rPr lang="en-US" sz="2200" b="1" dirty="0" smtClean="0"/>
              <a:t>who do not understand the original design</a:t>
            </a:r>
            <a:r>
              <a:rPr lang="en-US" sz="2200" dirty="0" smtClean="0"/>
              <a:t>, </a:t>
            </a:r>
            <a:r>
              <a:rPr lang="en-US" sz="2200" b="1" dirty="0" smtClean="0"/>
              <a:t>gradually destroy the architecture</a:t>
            </a:r>
            <a:r>
              <a:rPr lang="en-US" sz="2200" dirty="0" smtClean="0"/>
              <a:t>.</a:t>
            </a:r>
          </a:p>
          <a:p>
            <a:pPr algn="just">
              <a:buNone/>
            </a:pPr>
            <a:endParaRPr lang="en-US" sz="22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781B5-578A-4D14-9110-7289A4EF7BDD}" type="slidenum">
              <a:rPr lang="en-US"/>
              <a:pPr/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906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cs typeface="Times" charset="0"/>
              </a:rPr>
              <a:t>Extensibility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/>
          <a:p>
            <a:pPr marL="747713" indent="-346075" algn="just"/>
            <a:r>
              <a:rPr lang="en-US" sz="2400" dirty="0" smtClean="0"/>
              <a:t>This focuses on the extension of a software system with </a:t>
            </a:r>
            <a:r>
              <a:rPr lang="en-US" sz="2400" b="1" dirty="0" smtClean="0"/>
              <a:t>new</a:t>
            </a:r>
            <a:r>
              <a:rPr lang="en-US" sz="2400" dirty="0" smtClean="0"/>
              <a:t> </a:t>
            </a:r>
            <a:r>
              <a:rPr lang="en-US" sz="2400" b="1" dirty="0"/>
              <a:t>features</a:t>
            </a:r>
            <a:r>
              <a:rPr lang="en-US" sz="2400" dirty="0" smtClean="0"/>
              <a:t>, as well as the </a:t>
            </a:r>
            <a:r>
              <a:rPr lang="en-US" sz="2400" b="1" dirty="0"/>
              <a:t>replacement of components </a:t>
            </a:r>
            <a:r>
              <a:rPr lang="en-US" sz="2400" dirty="0" smtClean="0"/>
              <a:t>with </a:t>
            </a:r>
            <a:r>
              <a:rPr lang="en-US" sz="2400" b="1" dirty="0"/>
              <a:t>improved versions </a:t>
            </a:r>
            <a:r>
              <a:rPr lang="en-US" sz="2400" dirty="0" smtClean="0"/>
              <a:t>and the </a:t>
            </a:r>
            <a:r>
              <a:rPr lang="en-US" sz="2400" b="1" dirty="0"/>
              <a:t>removal of unwanted </a:t>
            </a:r>
            <a:r>
              <a:rPr lang="en-US" sz="2400" dirty="0" smtClean="0"/>
              <a:t>or </a:t>
            </a:r>
            <a:r>
              <a:rPr lang="en-US" sz="2400" b="1" dirty="0"/>
              <a:t>unnecessary features and components. </a:t>
            </a:r>
          </a:p>
          <a:p>
            <a:pPr marL="747713" indent="-346075" algn="just"/>
            <a:r>
              <a:rPr lang="en-US" sz="2400" dirty="0" smtClean="0"/>
              <a:t>To achieve extensibility a software system requires </a:t>
            </a:r>
            <a:r>
              <a:rPr lang="en-US" sz="2400" dirty="0" smtClean="0">
                <a:solidFill>
                  <a:srgbClr val="FF0000"/>
                </a:solidFill>
              </a:rPr>
              <a:t>loosely-coupled </a:t>
            </a:r>
            <a:r>
              <a:rPr lang="en-US" sz="2400" dirty="0" smtClean="0"/>
              <a:t>components.</a:t>
            </a:r>
          </a:p>
          <a:p>
            <a:pPr algn="just"/>
            <a:endParaRPr lang="en-US" sz="2400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781B5-578A-4D14-9110-7289A4EF7BDD}" type="slidenum">
              <a:rPr lang="en-US"/>
              <a:pPr/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144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cs typeface="Times" charset="0"/>
              </a:rPr>
              <a:t>Reusability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It promises a </a:t>
            </a:r>
            <a:r>
              <a:rPr lang="en-US" sz="2400" dirty="0" smtClean="0">
                <a:solidFill>
                  <a:srgbClr val="FF0000"/>
                </a:solidFill>
              </a:rPr>
              <a:t>reduction of both cost and development time for software systems</a:t>
            </a:r>
            <a:r>
              <a:rPr lang="en-US" sz="2400" dirty="0" smtClean="0"/>
              <a:t>, as well as </a:t>
            </a:r>
            <a:r>
              <a:rPr lang="en-US" sz="2400" dirty="0">
                <a:solidFill>
                  <a:srgbClr val="FF0000"/>
                </a:solidFill>
              </a:rPr>
              <a:t>better software quality.</a:t>
            </a:r>
          </a:p>
          <a:p>
            <a:r>
              <a:rPr lang="en-US" sz="2800" dirty="0" smtClean="0"/>
              <a:t>Reusability has </a:t>
            </a:r>
            <a:r>
              <a:rPr lang="en-US" sz="2800" dirty="0" smtClean="0">
                <a:solidFill>
                  <a:srgbClr val="7030A0"/>
                </a:solidFill>
              </a:rPr>
              <a:t>two major aspects- </a:t>
            </a:r>
            <a:r>
              <a:rPr lang="en-US" sz="2400" dirty="0"/>
              <a:t>software</a:t>
            </a:r>
            <a:r>
              <a:rPr lang="en-US" sz="2400" dirty="0" smtClean="0"/>
              <a:t> development with reuse and software development for reuse:</a:t>
            </a:r>
          </a:p>
          <a:p>
            <a:pPr marL="858838" indent="-457200" algn="just"/>
            <a:r>
              <a:rPr lang="en-US" sz="2400" b="1" dirty="0" smtClean="0">
                <a:solidFill>
                  <a:srgbClr val="FF0000"/>
                </a:solidFill>
              </a:rPr>
              <a:t>Software development with reuse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means reusing existing components and results from </a:t>
            </a:r>
            <a:r>
              <a:rPr lang="en-US" sz="2400" b="1" dirty="0" smtClean="0"/>
              <a:t>previous projects </a:t>
            </a:r>
            <a:r>
              <a:rPr lang="en-US" sz="2400" dirty="0" smtClean="0"/>
              <a:t>or </a:t>
            </a:r>
            <a:r>
              <a:rPr lang="en-US" sz="2400" b="1" dirty="0" smtClean="0"/>
              <a:t>commercial libraries or code components</a:t>
            </a:r>
            <a:r>
              <a:rPr lang="en-US" sz="2400" dirty="0" smtClean="0"/>
              <a:t>.</a:t>
            </a:r>
          </a:p>
          <a:p>
            <a:pPr marL="858838" indent="-457200" algn="just"/>
            <a:r>
              <a:rPr lang="en-US" sz="2400" b="1" dirty="0">
                <a:solidFill>
                  <a:srgbClr val="FF0000"/>
                </a:solidFill>
              </a:rPr>
              <a:t>Software development for reuse </a:t>
            </a:r>
            <a:r>
              <a:rPr lang="en-US" sz="2400" dirty="0" smtClean="0"/>
              <a:t>focuses on producing components that are </a:t>
            </a:r>
            <a:r>
              <a:rPr lang="en-US" sz="2400" b="1" dirty="0" smtClean="0"/>
              <a:t>potentially reusable in future projects as part of the current software development.</a:t>
            </a:r>
            <a:endParaRPr lang="en-US" sz="2400" b="1" dirty="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781B5-578A-4D14-9110-7289A4EF7BDD}" type="slidenum">
              <a:rPr lang="en-US"/>
              <a:pPr/>
              <a:t>15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144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C00000"/>
                </a:solidFill>
                <a:cs typeface="Times" charset="0"/>
              </a:rPr>
              <a:t>Design Principle 1: Divide and conquer</a:t>
            </a:r>
            <a:r>
              <a:rPr lang="en-US" sz="360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534400" cy="5334000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cs typeface="Times" charset="0"/>
              </a:rPr>
              <a:t>Trying to deal with something big all at once is normally much harder than dealing with a series of smaller things.</a:t>
            </a:r>
            <a:r>
              <a:rPr lang="en-US" sz="2800" dirty="0" smtClean="0"/>
              <a:t> </a:t>
            </a:r>
          </a:p>
          <a:p>
            <a:pPr lvl="1" algn="just"/>
            <a:r>
              <a:rPr lang="en-GB" sz="2400" dirty="0" smtClean="0">
                <a:solidFill>
                  <a:srgbClr val="002060"/>
                </a:solidFill>
                <a:cs typeface="Times" charset="0"/>
              </a:rPr>
              <a:t>Separate people can work on each part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lvl="1" algn="just"/>
            <a:r>
              <a:rPr lang="en-GB" sz="2400" dirty="0" smtClean="0">
                <a:solidFill>
                  <a:srgbClr val="002060"/>
                </a:solidFill>
                <a:cs typeface="Times" charset="0"/>
              </a:rPr>
              <a:t>An individual software engineer can specialize.</a:t>
            </a:r>
          </a:p>
          <a:p>
            <a:pPr lvl="1" algn="just"/>
            <a:r>
              <a:rPr lang="en-GB" sz="2400" dirty="0" smtClean="0">
                <a:solidFill>
                  <a:srgbClr val="002060"/>
                </a:solidFill>
                <a:cs typeface="Times" charset="0"/>
              </a:rPr>
              <a:t>Each individual component is smaller, and therefore easier to understand</a:t>
            </a:r>
            <a:r>
              <a:rPr lang="en-US" sz="2400" dirty="0" smtClean="0">
                <a:solidFill>
                  <a:srgbClr val="002060"/>
                </a:solidFill>
                <a:cs typeface="Times" charset="0"/>
              </a:rPr>
              <a:t>.</a:t>
            </a:r>
          </a:p>
          <a:p>
            <a:pPr lvl="1" algn="just"/>
            <a:r>
              <a:rPr lang="en-GB" sz="2400" dirty="0" smtClean="0">
                <a:solidFill>
                  <a:srgbClr val="002060"/>
                </a:solidFill>
                <a:cs typeface="Times" charset="0"/>
              </a:rPr>
              <a:t>Parts can be replaced or changed without having to replace or extensively change other parts</a:t>
            </a:r>
            <a:r>
              <a:rPr lang="en-US" sz="2400" dirty="0" smtClean="0">
                <a:solidFill>
                  <a:srgbClr val="002060"/>
                </a:solidFill>
                <a:cs typeface="Times" charset="0"/>
              </a:rPr>
              <a:t>.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6781B5-578A-4D14-9110-7289A4EF7BDD}" type="slidenum">
              <a:rPr lang="en-US"/>
              <a:pPr/>
              <a:t>16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028163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270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dirty="0" smtClean="0"/>
              <a:t>Ways of dividing a software system</a:t>
            </a:r>
          </a:p>
        </p:txBody>
      </p:sp>
      <p:sp>
        <p:nvSpPr>
          <p:cNvPr id="16390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534400" cy="5029199"/>
          </a:xfrm>
        </p:spPr>
        <p:txBody>
          <a:bodyPr>
            <a:normAutofit/>
          </a:bodyPr>
          <a:lstStyle/>
          <a:p>
            <a:pPr lvl="1" algn="just"/>
            <a:r>
              <a:rPr lang="en-GB" sz="2400" dirty="0" smtClean="0">
                <a:cs typeface="Times" charset="0"/>
              </a:rPr>
              <a:t>A distributed system is divided up into clients and servers</a:t>
            </a:r>
            <a:endParaRPr lang="en-US" sz="2400" dirty="0" smtClean="0"/>
          </a:p>
          <a:p>
            <a:pPr lvl="1" algn="just"/>
            <a:r>
              <a:rPr lang="en-GB" sz="2400" dirty="0" smtClean="0">
                <a:cs typeface="Times" charset="0"/>
              </a:rPr>
              <a:t>A system is divided up into subsystems</a:t>
            </a:r>
            <a:endParaRPr lang="en-US" sz="2400" dirty="0" smtClean="0"/>
          </a:p>
          <a:p>
            <a:pPr lvl="1" algn="just"/>
            <a:r>
              <a:rPr lang="en-GB" sz="2400" dirty="0" smtClean="0">
                <a:cs typeface="Times" charset="0"/>
              </a:rPr>
              <a:t>A subsystem can be divided up into one or more packages</a:t>
            </a:r>
            <a:endParaRPr lang="en-US" sz="2400" dirty="0" smtClean="0"/>
          </a:p>
          <a:p>
            <a:pPr lvl="1" algn="just"/>
            <a:r>
              <a:rPr lang="en-GB" sz="2400" dirty="0" smtClean="0">
                <a:cs typeface="Times" charset="0"/>
              </a:rPr>
              <a:t>A package is divided up into classes</a:t>
            </a:r>
            <a:endParaRPr lang="en-US" sz="2400" dirty="0" smtClean="0"/>
          </a:p>
          <a:p>
            <a:pPr lvl="1" algn="just"/>
            <a:r>
              <a:rPr lang="en-GB" sz="2400" dirty="0" smtClean="0">
                <a:cs typeface="Times" charset="0"/>
              </a:rPr>
              <a:t>A class is divided up into methods</a:t>
            </a:r>
            <a:r>
              <a:rPr lang="en-US" sz="2400" dirty="0" smtClean="0"/>
              <a:t> 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1D77A7-AF32-4253-AED6-4E16F5E35BC3}" type="slidenum">
              <a:rPr lang="en-US"/>
              <a:pPr/>
              <a:t>17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906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pPr algn="just"/>
            <a:r>
              <a:rPr lang="en-GB" sz="2800" b="1" dirty="0" smtClean="0">
                <a:solidFill>
                  <a:srgbClr val="C00000"/>
                </a:solidFill>
                <a:cs typeface="Times" charset="0"/>
              </a:rPr>
              <a:t>Design Principle 2: Increase cohesion where possible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7637"/>
            <a:ext cx="8229600" cy="5287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cs typeface="Times" charset="0"/>
              </a:rPr>
              <a:t>A subsystem or module has </a:t>
            </a:r>
            <a:r>
              <a:rPr lang="en-GB" sz="2800" b="1" dirty="0" smtClean="0">
                <a:cs typeface="Times" charset="0"/>
              </a:rPr>
              <a:t>high cohesion if it keeps together things that are related to each other</a:t>
            </a:r>
            <a:r>
              <a:rPr lang="en-GB" sz="2800" dirty="0" smtClean="0">
                <a:cs typeface="Times" charset="0"/>
              </a:rPr>
              <a:t>, and keeps out other things</a:t>
            </a:r>
          </a:p>
          <a:p>
            <a:pPr lvl="1" algn="just"/>
            <a:r>
              <a:rPr lang="en-GB" dirty="0" smtClean="0">
                <a:solidFill>
                  <a:srgbClr val="C00000"/>
                </a:solidFill>
                <a:cs typeface="Times" charset="0"/>
              </a:rPr>
              <a:t>This makes the system as a whole easier to understand and change</a:t>
            </a:r>
            <a:r>
              <a:rPr lang="en-US" dirty="0" smtClean="0">
                <a:solidFill>
                  <a:srgbClr val="C00000"/>
                </a:solidFill>
                <a:cs typeface="Times" charset="0"/>
              </a:rPr>
              <a:t> </a:t>
            </a:r>
          </a:p>
          <a:p>
            <a:pPr lvl="1" algn="just"/>
            <a:r>
              <a:rPr lang="en-US" sz="2400" b="1" dirty="0" smtClean="0">
                <a:solidFill>
                  <a:srgbClr val="7030A0"/>
                </a:solidFill>
                <a:cs typeface="Times" charset="0"/>
              </a:rPr>
              <a:t>Type of cohesion:</a:t>
            </a:r>
          </a:p>
          <a:p>
            <a:pPr lvl="2" algn="just"/>
            <a:r>
              <a:rPr lang="en-US" dirty="0" smtClean="0">
                <a:solidFill>
                  <a:srgbClr val="7030A0"/>
                </a:solidFill>
                <a:cs typeface="Times" charset="0"/>
              </a:rPr>
              <a:t>Functional</a:t>
            </a:r>
            <a:r>
              <a:rPr lang="en-US" dirty="0" smtClean="0">
                <a:cs typeface="Times" charset="0"/>
              </a:rPr>
              <a:t>, </a:t>
            </a:r>
            <a:r>
              <a:rPr lang="en-US" dirty="0">
                <a:solidFill>
                  <a:srgbClr val="7030A0"/>
                </a:solidFill>
                <a:cs typeface="Times" charset="0"/>
              </a:rPr>
              <a:t>Layer</a:t>
            </a:r>
            <a:r>
              <a:rPr lang="en-US" dirty="0" smtClean="0">
                <a:cs typeface="Times" charset="0"/>
              </a:rPr>
              <a:t>, </a:t>
            </a:r>
            <a:r>
              <a:rPr lang="en-US" dirty="0">
                <a:solidFill>
                  <a:srgbClr val="7030A0"/>
                </a:solidFill>
                <a:cs typeface="Times" charset="0"/>
              </a:rPr>
              <a:t>Communicational</a:t>
            </a:r>
            <a:r>
              <a:rPr lang="en-US" dirty="0" smtClean="0">
                <a:cs typeface="Times" charset="0"/>
              </a:rPr>
              <a:t>, </a:t>
            </a:r>
            <a:r>
              <a:rPr lang="en-US" dirty="0">
                <a:solidFill>
                  <a:srgbClr val="7030A0"/>
                </a:solidFill>
                <a:cs typeface="Times" charset="0"/>
              </a:rPr>
              <a:t>Utility</a:t>
            </a:r>
            <a:r>
              <a:rPr lang="en-US" dirty="0" smtClean="0">
                <a:cs typeface="Times" charset="0"/>
              </a:rPr>
              <a:t> 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5D9B4C-61C7-4BD5-B404-07A7C62BEEA2}" type="slidenum">
              <a:rPr lang="en-US"/>
              <a:pPr/>
              <a:t>18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192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rgbClr val="0070C0"/>
                </a:solidFill>
                <a:cs typeface="Times" charset="0"/>
              </a:rPr>
              <a:t>Functional cohesion 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90000"/>
              </a:lnSpc>
            </a:pPr>
            <a:r>
              <a:rPr lang="en-GB" sz="2800" dirty="0" smtClean="0">
                <a:cs typeface="Times" charset="0"/>
              </a:rPr>
              <a:t>This is achieved when </a:t>
            </a:r>
            <a:r>
              <a:rPr lang="en-GB" sz="2800" b="1" i="1" dirty="0" smtClean="0">
                <a:cs typeface="Times" charset="0"/>
              </a:rPr>
              <a:t>all the code that computes a particular result</a:t>
            </a:r>
            <a:r>
              <a:rPr lang="en-GB" sz="2800" b="1" dirty="0" smtClean="0">
                <a:cs typeface="Times" charset="0"/>
              </a:rPr>
              <a:t> is kept together </a:t>
            </a:r>
            <a:r>
              <a:rPr lang="en-GB" sz="2800" dirty="0" smtClean="0">
                <a:cs typeface="Times" charset="0"/>
              </a:rPr>
              <a:t>- and everything else is kept out</a:t>
            </a:r>
            <a:r>
              <a:rPr lang="en-US" sz="2800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cs typeface="Times" charset="0"/>
              </a:rPr>
              <a:t>i.e. when a module only performs a </a:t>
            </a:r>
            <a:r>
              <a:rPr lang="en-GB" i="1" dirty="0" smtClean="0">
                <a:cs typeface="Times" charset="0"/>
              </a:rPr>
              <a:t>single</a:t>
            </a:r>
            <a:r>
              <a:rPr lang="en-GB" dirty="0" smtClean="0">
                <a:cs typeface="Times" charset="0"/>
              </a:rPr>
              <a:t> computation, and returns a result, </a:t>
            </a:r>
            <a:r>
              <a:rPr lang="en-GB" i="1" dirty="0" smtClean="0">
                <a:cs typeface="Times" charset="0"/>
              </a:rPr>
              <a:t>without having side-effects</a:t>
            </a:r>
            <a:r>
              <a:rPr lang="en-GB" dirty="0" smtClean="0">
                <a:cs typeface="Times" charset="0"/>
              </a:rPr>
              <a:t>.</a:t>
            </a:r>
          </a:p>
          <a:p>
            <a:pPr lvl="1" algn="just">
              <a:lnSpc>
                <a:spcPct val="90000"/>
              </a:lnSpc>
            </a:pPr>
            <a:r>
              <a:rPr lang="en-GB" b="1" dirty="0" smtClean="0">
                <a:cs typeface="Times" charset="0"/>
              </a:rPr>
              <a:t>Benefits to the system: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solidFill>
                  <a:srgbClr val="0070C0"/>
                </a:solidFill>
                <a:cs typeface="Times" charset="0"/>
              </a:rPr>
              <a:t>Easier to understand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solidFill>
                  <a:srgbClr val="0070C0"/>
                </a:solidFill>
                <a:cs typeface="Times" charset="0"/>
              </a:rPr>
              <a:t>More reusable</a:t>
            </a:r>
          </a:p>
          <a:p>
            <a:pPr lvl="2" algn="just">
              <a:lnSpc>
                <a:spcPct val="90000"/>
              </a:lnSpc>
            </a:pPr>
            <a:r>
              <a:rPr lang="en-GB" dirty="0" smtClean="0">
                <a:solidFill>
                  <a:srgbClr val="0070C0"/>
                </a:solidFill>
                <a:cs typeface="Times" charset="0"/>
              </a:rPr>
              <a:t>Easier to replace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>
                <a:solidFill>
                  <a:srgbClr val="C00000"/>
                </a:solidFill>
                <a:cs typeface="Times" charset="0"/>
              </a:rPr>
              <a:t>Modules that </a:t>
            </a:r>
            <a:r>
              <a:rPr lang="en-GB" sz="2400" b="1" dirty="0" smtClean="0">
                <a:solidFill>
                  <a:srgbClr val="C00000"/>
                </a:solidFill>
                <a:cs typeface="Times" charset="0"/>
              </a:rPr>
              <a:t>update a database</a:t>
            </a:r>
            <a:r>
              <a:rPr lang="en-GB" sz="2400" dirty="0" smtClean="0">
                <a:solidFill>
                  <a:srgbClr val="C00000"/>
                </a:solidFill>
                <a:cs typeface="Times" charset="0"/>
              </a:rPr>
              <a:t>, </a:t>
            </a:r>
            <a:r>
              <a:rPr lang="en-GB" sz="2400" b="1" dirty="0" smtClean="0">
                <a:solidFill>
                  <a:srgbClr val="C00000"/>
                </a:solidFill>
                <a:cs typeface="Times" charset="0"/>
              </a:rPr>
              <a:t>create a new file </a:t>
            </a:r>
            <a:r>
              <a:rPr lang="en-GB" sz="2400" dirty="0" smtClean="0">
                <a:solidFill>
                  <a:srgbClr val="C00000"/>
                </a:solidFill>
                <a:cs typeface="Times" charset="0"/>
              </a:rPr>
              <a:t>or </a:t>
            </a:r>
            <a:r>
              <a:rPr lang="en-GB" sz="2400" b="1" dirty="0" smtClean="0">
                <a:solidFill>
                  <a:srgbClr val="C00000"/>
                </a:solidFill>
                <a:cs typeface="Times" charset="0"/>
              </a:rPr>
              <a:t>interact with the user</a:t>
            </a:r>
            <a:r>
              <a:rPr lang="en-US" sz="2400" b="1" dirty="0" smtClean="0">
                <a:solidFill>
                  <a:srgbClr val="C00000"/>
                </a:solidFill>
                <a:cs typeface="Times" charset="0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cs typeface="Times" charset="0"/>
              </a:rPr>
              <a:t>are </a:t>
            </a:r>
            <a:r>
              <a:rPr lang="en-US" sz="2400" b="1" dirty="0" smtClean="0">
                <a:solidFill>
                  <a:srgbClr val="C00000"/>
                </a:solidFill>
                <a:cs typeface="Times" charset="0"/>
              </a:rPr>
              <a:t>not functionally cohesive</a:t>
            </a:r>
          </a:p>
          <a:p>
            <a:pPr marL="457200" lvl="1" indent="0" algn="just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/>
            </a:r>
            <a:br>
              <a:rPr lang="en-US" dirty="0" smtClean="0">
                <a:solidFill>
                  <a:srgbClr val="C00000"/>
                </a:solidFill>
              </a:rPr>
            </a:b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9A30FF-68A3-42B0-8101-E4B9F3CC8F08}" type="slidenum">
              <a:rPr lang="en-US"/>
              <a:pPr/>
              <a:t>19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9144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600" b="1" dirty="0"/>
              <a:t>Software </a:t>
            </a:r>
            <a:r>
              <a:rPr lang="en-US" sz="3600" b="1" dirty="0" smtClean="0"/>
              <a:t>Architecture, definition</a:t>
            </a:r>
            <a:endParaRPr lang="en-US" sz="3600" b="1" dirty="0"/>
          </a:p>
        </p:txBody>
      </p:sp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458200" cy="5105400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sz="2800" dirty="0" smtClean="0"/>
              <a:t>The </a:t>
            </a:r>
            <a:r>
              <a:rPr lang="en-US" sz="2800" dirty="0"/>
              <a:t>architecture of a software system defines </a:t>
            </a:r>
            <a:r>
              <a:rPr lang="en-US" sz="2800" dirty="0" smtClean="0"/>
              <a:t>the </a:t>
            </a:r>
            <a:r>
              <a:rPr lang="en-US" sz="2800" dirty="0">
                <a:solidFill>
                  <a:srgbClr val="002060"/>
                </a:solidFill>
              </a:rPr>
              <a:t>system in terms of computational components and interactions among those components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  <a:p>
            <a:pPr marL="342900" indent="-342900" algn="just">
              <a:buClr>
                <a:schemeClr val="tx1"/>
              </a:buClr>
              <a:buFontTx/>
              <a:buChar char=" "/>
              <a:tabLst/>
            </a:pPr>
            <a:r>
              <a:rPr lang="en-US" sz="2400" dirty="0"/>
              <a:t>(from Shaw and </a:t>
            </a:r>
            <a:r>
              <a:rPr lang="en-US" sz="2400" dirty="0" err="1"/>
              <a:t>Garlan</a:t>
            </a:r>
            <a:r>
              <a:rPr lang="en-US" sz="2400" dirty="0"/>
              <a:t>, </a:t>
            </a:r>
            <a:r>
              <a:rPr lang="en-US" sz="2400" i="1" dirty="0"/>
              <a:t>Software Architecture, Perspectives on an Emerging Discipline</a:t>
            </a:r>
            <a:r>
              <a:rPr lang="en-US" sz="2400" dirty="0"/>
              <a:t>, Prentice-Hall, 1996</a:t>
            </a:r>
            <a:r>
              <a:rPr lang="en-US" sz="2400" dirty="0" smtClean="0"/>
              <a:t>.)</a:t>
            </a:r>
          </a:p>
          <a:p>
            <a:pPr algn="just">
              <a:buClr>
                <a:schemeClr val="tx1"/>
              </a:buClr>
            </a:pPr>
            <a:r>
              <a:rPr lang="en-US" sz="2400" b="1" dirty="0"/>
              <a:t>Software architecture</a:t>
            </a:r>
            <a:r>
              <a:rPr lang="en-US" sz="2400" dirty="0"/>
              <a:t> refers to the fundamental structures of a </a:t>
            </a:r>
            <a:r>
              <a:rPr lang="en-US" sz="2400" b="1" dirty="0"/>
              <a:t>software</a:t>
            </a:r>
            <a:r>
              <a:rPr lang="en-US" sz="2400" dirty="0"/>
              <a:t> system and the discipline of creating such structures and systems. </a:t>
            </a:r>
            <a:endParaRPr lang="en-US" sz="2400" dirty="0" smtClean="0"/>
          </a:p>
          <a:p>
            <a:pPr algn="just">
              <a:buClr>
                <a:schemeClr val="tx1"/>
              </a:buClr>
            </a:pPr>
            <a:r>
              <a:rPr lang="en-US" sz="2400" dirty="0" smtClean="0"/>
              <a:t>Each</a:t>
            </a:r>
            <a:r>
              <a:rPr lang="en-US" sz="2400" dirty="0"/>
              <a:t> </a:t>
            </a:r>
            <a:r>
              <a:rPr lang="en-US" sz="2400" b="1" dirty="0"/>
              <a:t>structure</a:t>
            </a:r>
            <a:r>
              <a:rPr lang="en-US" sz="2400" dirty="0"/>
              <a:t> comprises </a:t>
            </a:r>
            <a:r>
              <a:rPr lang="en-US" sz="2400" b="1" dirty="0"/>
              <a:t>software</a:t>
            </a:r>
            <a:r>
              <a:rPr lang="en-US" sz="2400" dirty="0"/>
              <a:t> </a:t>
            </a:r>
            <a:r>
              <a:rPr lang="en-US" sz="2400" b="1" dirty="0"/>
              <a:t>elements</a:t>
            </a:r>
            <a:r>
              <a:rPr lang="en-US" sz="2400" dirty="0"/>
              <a:t>, </a:t>
            </a:r>
            <a:r>
              <a:rPr lang="en-US" sz="2400" b="1" dirty="0"/>
              <a:t>relations</a:t>
            </a:r>
            <a:r>
              <a:rPr lang="en-US" sz="2400" dirty="0"/>
              <a:t> among them, and </a:t>
            </a:r>
            <a:r>
              <a:rPr lang="en-US" sz="2400" b="1" dirty="0"/>
              <a:t>properties</a:t>
            </a:r>
            <a:r>
              <a:rPr lang="en-US" sz="2400" dirty="0"/>
              <a:t> of both elements and relations.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3F340-422D-42F5-8007-D95B3B2FA1A0}" type="slidenum">
              <a:rPr lang="nl-NL"/>
              <a:pPr/>
              <a:t>2</a:t>
            </a:fld>
            <a:endParaRPr lang="nl-NL"/>
          </a:p>
        </p:txBody>
      </p:sp>
      <p:cxnSp>
        <p:nvCxnSpPr>
          <p:cNvPr id="3" name="Straight Connector 2"/>
          <p:cNvCxnSpPr/>
          <p:nvPr/>
        </p:nvCxnSpPr>
        <p:spPr>
          <a:xfrm>
            <a:off x="533400" y="8382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70C0"/>
                </a:solidFill>
                <a:cs typeface="Times" charset="0"/>
              </a:rPr>
              <a:t>Layer cohesion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610600" cy="5181600"/>
          </a:xfrm>
        </p:spPr>
        <p:txBody>
          <a:bodyPr/>
          <a:lstStyle/>
          <a:p>
            <a:pPr algn="just"/>
            <a:r>
              <a:rPr lang="en-GB" sz="2400" b="1" dirty="0" smtClean="0">
                <a:cs typeface="Times" charset="0"/>
              </a:rPr>
              <a:t>All the </a:t>
            </a:r>
            <a:r>
              <a:rPr lang="en-GB" sz="2400" b="1" i="1" dirty="0" smtClean="0">
                <a:cs typeface="Times" charset="0"/>
              </a:rPr>
              <a:t>facilities for providing or accessing a set of related services</a:t>
            </a:r>
            <a:r>
              <a:rPr lang="en-GB" sz="2400" b="1" dirty="0" smtClean="0">
                <a:cs typeface="Times" charset="0"/>
              </a:rPr>
              <a:t> are kept together, and everything else is kept out</a:t>
            </a:r>
            <a:r>
              <a:rPr lang="en-US" sz="2400" b="1" dirty="0" smtClean="0"/>
              <a:t> </a:t>
            </a:r>
          </a:p>
          <a:p>
            <a:pPr lvl="1" algn="just"/>
            <a:r>
              <a:rPr lang="en-GB" sz="2400" dirty="0">
                <a:cs typeface="Times" charset="0"/>
              </a:rPr>
              <a:t>The layers should form a hierarchy</a:t>
            </a:r>
          </a:p>
          <a:p>
            <a:pPr lvl="2" algn="just"/>
            <a:r>
              <a:rPr lang="en-GB" dirty="0" smtClean="0">
                <a:solidFill>
                  <a:srgbClr val="002060"/>
                </a:solidFill>
                <a:cs typeface="Times" charset="0"/>
              </a:rPr>
              <a:t>Higher layers can access services of lower layers, </a:t>
            </a:r>
          </a:p>
          <a:p>
            <a:pPr lvl="2" algn="just"/>
            <a:r>
              <a:rPr lang="en-GB" dirty="0" smtClean="0">
                <a:solidFill>
                  <a:srgbClr val="002060"/>
                </a:solidFill>
                <a:cs typeface="Times" charset="0"/>
              </a:rPr>
              <a:t>Lower layers do not access higher layers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The </a:t>
            </a:r>
            <a:r>
              <a:rPr lang="en-GB" sz="2400" dirty="0" smtClean="0">
                <a:solidFill>
                  <a:srgbClr val="002060"/>
                </a:solidFill>
                <a:cs typeface="Times" charset="0"/>
              </a:rPr>
              <a:t>set of procedures through which a layer provides its services i</a:t>
            </a:r>
            <a:r>
              <a:rPr lang="en-GB" sz="2400" dirty="0" smtClean="0">
                <a:cs typeface="Times" charset="0"/>
              </a:rPr>
              <a:t>s the </a:t>
            </a:r>
            <a:r>
              <a:rPr lang="en-GB" sz="2400" i="1" dirty="0" smtClean="0">
                <a:cs typeface="Times" charset="0"/>
              </a:rPr>
              <a:t>application programming interface </a:t>
            </a:r>
            <a:r>
              <a:rPr lang="en-GB" sz="2400" b="1" i="1" dirty="0" smtClean="0">
                <a:cs typeface="Times" charset="0"/>
              </a:rPr>
              <a:t>(API)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You </a:t>
            </a:r>
            <a:r>
              <a:rPr lang="en-GB" sz="2400" b="1" dirty="0" smtClean="0">
                <a:cs typeface="Times" charset="0"/>
              </a:rPr>
              <a:t>can replace </a:t>
            </a:r>
            <a:r>
              <a:rPr lang="en-GB" sz="2400" dirty="0" smtClean="0">
                <a:cs typeface="Times" charset="0"/>
              </a:rPr>
              <a:t>a </a:t>
            </a:r>
            <a:r>
              <a:rPr lang="en-GB" sz="2400" b="1" dirty="0" smtClean="0">
                <a:cs typeface="Times" charset="0"/>
              </a:rPr>
              <a:t>layer without having any impact </a:t>
            </a:r>
            <a:r>
              <a:rPr lang="en-GB" sz="2400" dirty="0" smtClean="0">
                <a:cs typeface="Times" charset="0"/>
              </a:rPr>
              <a:t>on the other layers</a:t>
            </a:r>
          </a:p>
          <a:p>
            <a:pPr lvl="2" algn="just"/>
            <a:r>
              <a:rPr lang="en-US" dirty="0" smtClean="0">
                <a:solidFill>
                  <a:srgbClr val="002060"/>
                </a:solidFill>
                <a:cs typeface="Times" charset="0"/>
              </a:rPr>
              <a:t>You just replicate the API</a:t>
            </a:r>
          </a:p>
          <a:p>
            <a:pPr marL="914400" lvl="2" indent="0" algn="just">
              <a:buNone/>
            </a:pPr>
            <a:r>
              <a:rPr lang="en-US" dirty="0" smtClean="0">
                <a:cs typeface="Times" charset="0"/>
              </a:rPr>
              <a:t> </a:t>
            </a:r>
            <a:r>
              <a:rPr lang="en-GB" dirty="0" smtClean="0">
                <a:cs typeface="Times" charset="0"/>
              </a:rPr>
              <a:t> 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6AAFB1-765C-489D-BA6C-CF872CEF81B7}" type="slidenum">
              <a:rPr lang="en-US"/>
              <a:pPr/>
              <a:t>20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0668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 of the use of layers</a:t>
            </a:r>
          </a:p>
        </p:txBody>
      </p:sp>
      <p:pic>
        <p:nvPicPr>
          <p:cNvPr id="20486" name="Picture 13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990600"/>
            <a:ext cx="8229600" cy="4953000"/>
          </a:xfrm>
          <a:noFill/>
        </p:spPr>
      </p:pic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6251E5-D58F-4CC0-BC3C-E9869F157C96}" type="slidenum">
              <a:rPr lang="en-US"/>
              <a:pPr/>
              <a:t>21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9906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GB" sz="3600" dirty="0" smtClean="0">
                <a:solidFill>
                  <a:srgbClr val="0070C0"/>
                </a:solidFill>
                <a:cs typeface="Times" charset="0"/>
              </a:rPr>
              <a:t>Communicational cohesion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 smtClean="0">
                <a:cs typeface="Times" charset="0"/>
              </a:rPr>
              <a:t>All the </a:t>
            </a:r>
            <a:r>
              <a:rPr lang="en-GB" sz="2400" b="1" i="1" dirty="0" smtClean="0">
                <a:cs typeface="Times" charset="0"/>
              </a:rPr>
              <a:t>methods that access or manipulate certain data</a:t>
            </a:r>
            <a:r>
              <a:rPr lang="en-GB" sz="2400" b="1" dirty="0" smtClean="0">
                <a:cs typeface="Times" charset="0"/>
              </a:rPr>
              <a:t> are kept together (e.g. in the same class) </a:t>
            </a:r>
            <a:r>
              <a:rPr lang="en-GB" sz="2400" dirty="0" smtClean="0">
                <a:cs typeface="Times" charset="0"/>
              </a:rPr>
              <a:t>- and everything else is kept out</a:t>
            </a:r>
            <a:r>
              <a:rPr lang="en-US" sz="2400" dirty="0" smtClean="0"/>
              <a:t> 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A class would have good communicational cohesion </a:t>
            </a:r>
          </a:p>
          <a:p>
            <a:pPr lvl="2" algn="just"/>
            <a:r>
              <a:rPr lang="en-GB" dirty="0" smtClean="0">
                <a:cs typeface="Times" charset="0"/>
              </a:rPr>
              <a:t>If all the system’s facilities for storing and manipulating its data are contained in this class.</a:t>
            </a:r>
          </a:p>
          <a:p>
            <a:pPr lvl="1" algn="just"/>
            <a:r>
              <a:rPr lang="en-US" sz="2400" b="1" dirty="0" smtClean="0"/>
              <a:t>Main advantage</a:t>
            </a:r>
            <a:r>
              <a:rPr lang="en-US" sz="2400" dirty="0" smtClean="0"/>
              <a:t>: </a:t>
            </a:r>
            <a:r>
              <a:rPr lang="en-GB" sz="2400" dirty="0" smtClean="0">
                <a:cs typeface="Times" charset="0"/>
              </a:rPr>
              <a:t> </a:t>
            </a:r>
            <a:r>
              <a:rPr lang="en-GB" sz="2400" dirty="0" smtClean="0">
                <a:solidFill>
                  <a:srgbClr val="002060"/>
                </a:solidFill>
                <a:cs typeface="Times" charset="0"/>
              </a:rPr>
              <a:t>When you need to make changes to the data, you  find all the code in one place</a:t>
            </a:r>
          </a:p>
          <a:p>
            <a:pPr lvl="1" algn="just"/>
            <a:r>
              <a:rPr lang="en-GB" sz="2400" b="1" dirty="0" smtClean="0">
                <a:cs typeface="Times" charset="0"/>
              </a:rPr>
              <a:t>Example-</a:t>
            </a:r>
            <a:r>
              <a:rPr lang="en-GB" sz="2400" dirty="0" smtClean="0">
                <a:cs typeface="Times" charset="0"/>
              </a:rPr>
              <a:t> StudentManager class </a:t>
            </a:r>
            <a:r>
              <a:rPr lang="en-US" sz="2400" dirty="0" smtClean="0"/>
              <a:t> (insert, update, delete, search etc.)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34C9CB-1036-4D53-989B-BC26374F988C}" type="slidenum">
              <a:rPr lang="en-US"/>
              <a:pPr/>
              <a:t>22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889715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2060"/>
                </a:solidFill>
                <a:cs typeface="Times" charset="0"/>
              </a:rPr>
              <a:t>Utility cohesion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334000"/>
          </a:xfrm>
        </p:spPr>
        <p:txBody>
          <a:bodyPr>
            <a:normAutofit/>
          </a:bodyPr>
          <a:lstStyle/>
          <a:p>
            <a:pPr algn="just"/>
            <a:r>
              <a:rPr lang="en-GB" sz="2800" b="1" dirty="0" smtClean="0">
                <a:cs typeface="Times" charset="0"/>
              </a:rPr>
              <a:t>When </a:t>
            </a:r>
            <a:r>
              <a:rPr lang="en-GB" sz="2800" b="1" i="1" dirty="0" smtClean="0">
                <a:cs typeface="Times" charset="0"/>
              </a:rPr>
              <a:t>related utilities which cannot be logically placed in other cohesive units</a:t>
            </a:r>
            <a:r>
              <a:rPr lang="en-GB" sz="2800" b="1" dirty="0" smtClean="0">
                <a:cs typeface="Times" charset="0"/>
              </a:rPr>
              <a:t> are kept together</a:t>
            </a:r>
            <a:r>
              <a:rPr lang="en-US" sz="2800" b="1" dirty="0" smtClean="0"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A utility is a procedure or class that has wide applicability to many different subsystems and is designed to be reusable</a:t>
            </a:r>
            <a:r>
              <a:rPr lang="en-US" dirty="0" smtClean="0">
                <a:cs typeface="Times" charset="0"/>
              </a:rPr>
              <a:t>.</a:t>
            </a:r>
          </a:p>
          <a:p>
            <a:pPr lvl="1" algn="just"/>
            <a:r>
              <a:rPr lang="en-GB" b="1" dirty="0" smtClean="0">
                <a:cs typeface="Times" charset="0"/>
              </a:rPr>
              <a:t>For example</a:t>
            </a:r>
            <a:r>
              <a:rPr lang="en-GB" dirty="0" smtClean="0">
                <a:cs typeface="Times" charset="0"/>
              </a:rPr>
              <a:t>, the </a:t>
            </a:r>
            <a:r>
              <a:rPr lang="en-GB" b="1" dirty="0" smtClean="0">
                <a:latin typeface="Courier" charset="0"/>
                <a:cs typeface="Times" charset="0"/>
              </a:rPr>
              <a:t>java.lang.Math</a:t>
            </a:r>
            <a:r>
              <a:rPr lang="en-GB" dirty="0" smtClean="0">
                <a:cs typeface="Times" charset="0"/>
              </a:rPr>
              <a:t> class.</a:t>
            </a:r>
            <a:endParaRPr lang="en-US" dirty="0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969B37-DDEE-416D-BD4F-2CC46FC94006}" type="slidenum">
              <a:rPr lang="en-US"/>
              <a:pPr/>
              <a:t>23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9144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Autofit/>
          </a:bodyPr>
          <a:lstStyle/>
          <a:p>
            <a:r>
              <a:rPr lang="en-GB" sz="2800" b="1" dirty="0" smtClean="0">
                <a:solidFill>
                  <a:srgbClr val="C00000"/>
                </a:solidFill>
                <a:cs typeface="Times" charset="0"/>
              </a:rPr>
              <a:t>Design Principle 3: Reduce coupling where possible</a:t>
            </a:r>
            <a:r>
              <a:rPr lang="en-US" sz="2800" b="1" dirty="0" smtClean="0">
                <a:solidFill>
                  <a:srgbClr val="C00000"/>
                </a:solidFill>
                <a:cs typeface="Times" charset="0"/>
              </a:rPr>
              <a:t> 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105400"/>
          </a:xfrm>
        </p:spPr>
        <p:txBody>
          <a:bodyPr>
            <a:normAutofit/>
          </a:bodyPr>
          <a:lstStyle/>
          <a:p>
            <a:pPr algn="just"/>
            <a:r>
              <a:rPr lang="en-GB" sz="2400" b="1" i="1" dirty="0" smtClean="0">
                <a:cs typeface="Times" charset="0"/>
              </a:rPr>
              <a:t>Coupling</a:t>
            </a:r>
            <a:r>
              <a:rPr lang="en-GB" sz="2400" b="1" dirty="0" smtClean="0">
                <a:cs typeface="Times" charset="0"/>
              </a:rPr>
              <a:t> occurs when there are </a:t>
            </a:r>
            <a:r>
              <a:rPr lang="en-GB" sz="2400" b="1" i="1" dirty="0" smtClean="0">
                <a:cs typeface="Times" charset="0"/>
              </a:rPr>
              <a:t>interdependencies</a:t>
            </a:r>
            <a:r>
              <a:rPr lang="en-GB" sz="2400" b="1" dirty="0" smtClean="0">
                <a:cs typeface="Times" charset="0"/>
              </a:rPr>
              <a:t> between one module and another</a:t>
            </a:r>
            <a:r>
              <a:rPr lang="en-US" sz="2400" b="1" dirty="0" smtClean="0">
                <a:cs typeface="Times" charset="0"/>
              </a:rPr>
              <a:t> 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When interdependencies exist, changes in one place will require changes somewhere else</a:t>
            </a:r>
            <a:r>
              <a:rPr lang="en-US" sz="2400" dirty="0" smtClean="0">
                <a:cs typeface="Times" charset="0"/>
              </a:rPr>
              <a:t>.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A network of interdependencies makes it hard to see at a glance how some component works.</a:t>
            </a:r>
          </a:p>
          <a:p>
            <a:pPr lvl="1" algn="just"/>
            <a:r>
              <a:rPr lang="en-GB" sz="2400" b="1" dirty="0" smtClean="0">
                <a:cs typeface="Times" charset="0"/>
              </a:rPr>
              <a:t>Type of coupling:</a:t>
            </a:r>
          </a:p>
          <a:p>
            <a:pPr lvl="2" algn="just"/>
            <a:r>
              <a:rPr lang="en-US" sz="2000" dirty="0" smtClean="0">
                <a:cs typeface="Times" charset="0"/>
              </a:rPr>
              <a:t> Common, Control, Routine Call </a:t>
            </a:r>
            <a:endParaRPr lang="en-GB" sz="2000" dirty="0" smtClean="0">
              <a:cs typeface="Times" charset="0"/>
            </a:endParaRP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6A3F0A-0985-446F-A958-C0300BD84C67}" type="slidenum">
              <a:rPr lang="en-US"/>
              <a:pPr/>
              <a:t>24</a:t>
            </a:fld>
            <a:endParaRPr lang="en-US" dirty="0"/>
          </a:p>
        </p:txBody>
      </p:sp>
      <p:pic>
        <p:nvPicPr>
          <p:cNvPr id="2663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5048250"/>
            <a:ext cx="3200400" cy="117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609600" y="12954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70C0"/>
                </a:solidFill>
                <a:cs typeface="Times" charset="0"/>
              </a:rPr>
              <a:t>Common coupling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610600" cy="541020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cs typeface="Times" charset="0"/>
              </a:rPr>
              <a:t>Occurs whenever you use a </a:t>
            </a:r>
            <a:r>
              <a:rPr lang="en-GB" sz="2400" i="1" dirty="0" smtClean="0">
                <a:cs typeface="Times" charset="0"/>
              </a:rPr>
              <a:t>global variable</a:t>
            </a:r>
            <a:endParaRPr lang="en-GB" sz="2400" dirty="0" smtClean="0">
              <a:cs typeface="Times" charset="0"/>
            </a:endParaRPr>
          </a:p>
          <a:p>
            <a:pPr lvl="1" algn="just"/>
            <a:r>
              <a:rPr lang="en-GB" sz="2400" dirty="0" smtClean="0">
                <a:cs typeface="Times" charset="0"/>
              </a:rPr>
              <a:t>All the components using the global variable become coupled to each other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can be acceptable for creating global variables that represent system-wide default values</a:t>
            </a:r>
            <a:r>
              <a:rPr lang="en-US" sz="2400" dirty="0" smtClean="0">
                <a:cs typeface="Times" charset="0"/>
              </a:rPr>
              <a:t> </a:t>
            </a:r>
          </a:p>
          <a:p>
            <a:pPr lvl="1" algn="just"/>
            <a:r>
              <a:rPr lang="en-US" sz="2400" dirty="0" smtClean="0">
                <a:cs typeface="Times" charset="0"/>
              </a:rPr>
              <a:t>The best way is declare all the global variables in an interface</a:t>
            </a:r>
          </a:p>
          <a:p>
            <a:pPr lvl="1" algn="just">
              <a:buNone/>
            </a:pPr>
            <a:r>
              <a:rPr lang="en-US" sz="2400" dirty="0" smtClean="0">
                <a:cs typeface="Times" charset="0"/>
              </a:rPr>
              <a:t>   	and use them through interface</a:t>
            </a:r>
            <a:endParaRPr lang="en-GB" sz="2400" dirty="0" smtClean="0">
              <a:cs typeface="Times" charset="0"/>
            </a:endParaRPr>
          </a:p>
          <a:p>
            <a:pPr lvl="1" algn="just"/>
            <a:r>
              <a:rPr lang="en-GB" sz="2400" dirty="0" smtClean="0">
                <a:cs typeface="Times" charset="0"/>
              </a:rPr>
              <a:t>The Singleton pattern provides encapsulated global access to an object</a:t>
            </a:r>
            <a:r>
              <a:rPr lang="en-US" sz="2400" b="1" dirty="0" smtClean="0">
                <a:cs typeface="Times" charset="0"/>
              </a:rPr>
              <a:t> </a:t>
            </a:r>
            <a:endParaRPr lang="en-GB" sz="2400" b="1" dirty="0" smtClean="0">
              <a:cs typeface="Times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95E3F4-DC3B-49CF-8BA8-A1805BE3B047}" type="slidenum">
              <a:rPr lang="en-US"/>
              <a:pPr/>
              <a:t>25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9906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  <a:cs typeface="Times" charset="0"/>
              </a:rPr>
              <a:t>Control coupling 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5257800"/>
          </a:xfrm>
        </p:spPr>
        <p:txBody>
          <a:bodyPr>
            <a:normAutofit/>
          </a:bodyPr>
          <a:lstStyle/>
          <a:p>
            <a:pPr algn="just"/>
            <a:r>
              <a:rPr lang="en-GB" sz="2400" dirty="0" smtClean="0">
                <a:solidFill>
                  <a:srgbClr val="0070C0"/>
                </a:solidFill>
                <a:cs typeface="Times" charset="0"/>
              </a:rPr>
              <a:t>Occurs when one procedure calls another using </a:t>
            </a:r>
            <a:r>
              <a:rPr lang="en-GB" sz="2400" i="1" dirty="0" smtClean="0">
                <a:solidFill>
                  <a:srgbClr val="0070C0"/>
                </a:solidFill>
                <a:cs typeface="Times" charset="0"/>
              </a:rPr>
              <a:t>a </a:t>
            </a:r>
            <a:r>
              <a:rPr lang="en-GB" sz="2400" i="1" dirty="0" smtClean="0">
                <a:solidFill>
                  <a:srgbClr val="FF0000"/>
                </a:solidFill>
                <a:cs typeface="Times" charset="0"/>
              </a:rPr>
              <a:t>‘flag’ or ‘command’</a:t>
            </a:r>
            <a:r>
              <a:rPr lang="en-GB" sz="2400" dirty="0" smtClean="0">
                <a:cs typeface="Times" charset="0"/>
              </a:rPr>
              <a:t> that explicitly controls what the second procedure does</a:t>
            </a:r>
            <a:r>
              <a:rPr lang="en-US" sz="2400" dirty="0" smtClean="0">
                <a:cs typeface="Times" charset="0"/>
              </a:rPr>
              <a:t> </a:t>
            </a:r>
          </a:p>
          <a:p>
            <a:pPr lvl="1"/>
            <a:r>
              <a:rPr lang="en-GB" sz="2400" dirty="0" smtClean="0">
                <a:cs typeface="Times" charset="0"/>
              </a:rPr>
              <a:t>To make a change you have to change both the calling and called method</a:t>
            </a:r>
          </a:p>
          <a:p>
            <a:pPr lvl="1"/>
            <a:r>
              <a:rPr lang="en-GB" sz="2400" dirty="0" smtClean="0">
                <a:cs typeface="Times" charset="0"/>
              </a:rPr>
              <a:t>The use of polymorphic operations is normally the best way to avoid control coupling</a:t>
            </a:r>
            <a:r>
              <a:rPr lang="en-US" sz="2400" dirty="0" smtClean="0">
                <a:cs typeface="Times" charset="0"/>
              </a:rPr>
              <a:t> </a:t>
            </a:r>
            <a:endParaRPr lang="en-GB" sz="2400" dirty="0" smtClean="0">
              <a:cs typeface="Times" charset="0"/>
            </a:endParaRPr>
          </a:p>
          <a:p>
            <a:pPr lvl="1"/>
            <a:r>
              <a:rPr lang="en-GB" sz="2400" dirty="0" smtClean="0">
                <a:cs typeface="Times" charset="0"/>
              </a:rPr>
              <a:t>One way to reduce the control coupling could be to have a </a:t>
            </a:r>
            <a:r>
              <a:rPr lang="en-GB" sz="2400" b="1" i="1" dirty="0" smtClean="0">
                <a:cs typeface="Times" charset="0"/>
              </a:rPr>
              <a:t>look-up table</a:t>
            </a:r>
            <a:endParaRPr lang="en-GB" sz="2400" b="1" dirty="0" smtClean="0">
              <a:cs typeface="Times" charset="0"/>
            </a:endParaRPr>
          </a:p>
          <a:p>
            <a:pPr lvl="2"/>
            <a:r>
              <a:rPr lang="en-GB" dirty="0" smtClean="0">
                <a:cs typeface="Times" charset="0"/>
              </a:rPr>
              <a:t>commands are then mapped to a method that should be called when that command is issued</a:t>
            </a:r>
            <a:r>
              <a:rPr lang="en-US" b="1" dirty="0" smtClean="0">
                <a:cs typeface="Times" charset="0"/>
              </a:rPr>
              <a:t> 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0D6F19-E2E3-4A4F-966D-8A86C0EA1588}" type="slidenum">
              <a:rPr lang="en-US"/>
              <a:pPr/>
              <a:t>26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9144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solidFill>
                  <a:srgbClr val="0070C0"/>
                </a:solidFill>
                <a:cs typeface="Times" charset="0"/>
              </a:rPr>
              <a:t>Routine call coupling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3657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800" b="1" dirty="0" smtClean="0">
                <a:cs typeface="Times" charset="0"/>
              </a:rPr>
              <a:t>Occurs when one routine (or method in an object oriented system) calls another</a:t>
            </a:r>
            <a:r>
              <a:rPr lang="en-US" sz="2800" b="1" dirty="0" smtClean="0">
                <a:cs typeface="Times" charset="0"/>
              </a:rPr>
              <a:t> </a:t>
            </a:r>
          </a:p>
          <a:p>
            <a:pPr lvl="1" algn="just"/>
            <a:r>
              <a:rPr lang="en-GB" sz="2400" dirty="0" smtClean="0">
                <a:cs typeface="Times" charset="0"/>
              </a:rPr>
              <a:t>The routines are coupled because they depend on each other’s behaviour</a:t>
            </a:r>
          </a:p>
          <a:p>
            <a:pPr lvl="1"/>
            <a:r>
              <a:rPr lang="en-GB" sz="2400" dirty="0" smtClean="0">
                <a:solidFill>
                  <a:srgbClr val="7030A0"/>
                </a:solidFill>
                <a:cs typeface="Times" charset="0"/>
              </a:rPr>
              <a:t>Routine call coupling is always present in any system. </a:t>
            </a:r>
          </a:p>
          <a:p>
            <a:pPr lvl="1"/>
            <a:r>
              <a:rPr lang="en-GB" sz="2400" dirty="0" smtClean="0">
                <a:cs typeface="Times" charset="0"/>
              </a:rPr>
              <a:t>If you repetitively use a sequence of two or more methods to compute something</a:t>
            </a:r>
          </a:p>
          <a:p>
            <a:pPr lvl="2"/>
            <a:r>
              <a:rPr lang="en-GB" sz="2000" dirty="0" smtClean="0">
                <a:cs typeface="Times" charset="0"/>
              </a:rPr>
              <a:t>then you can reduce routine call coupling by writing a single routine that encapsulates the sequence</a:t>
            </a:r>
            <a:r>
              <a:rPr lang="en-GB" sz="2000" b="1" dirty="0" smtClean="0">
                <a:cs typeface="Times" charset="0"/>
              </a:rPr>
              <a:t>.</a:t>
            </a:r>
            <a:r>
              <a:rPr lang="en-US" sz="2000" b="1" dirty="0" smtClean="0">
                <a:cs typeface="Times" charset="0"/>
              </a:rPr>
              <a:t> </a:t>
            </a:r>
            <a:endParaRPr lang="en-GB" sz="2000" b="1" dirty="0" smtClean="0">
              <a:cs typeface="Times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650F70-E7CF-4713-A1AD-03CD254836C4}" type="slidenum">
              <a:rPr lang="en-US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4343400"/>
            <a:ext cx="12192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 </a:t>
            </a:r>
            <a:r>
              <a:rPr lang="en-US" sz="1400" dirty="0" err="1" smtClean="0">
                <a:solidFill>
                  <a:schemeClr val="tx1"/>
                </a:solidFill>
              </a:rPr>
              <a:t>foo</a:t>
            </a:r>
            <a:r>
              <a:rPr lang="en-US" sz="1400" dirty="0" smtClean="0">
                <a:solidFill>
                  <a:schemeClr val="tx1"/>
                </a:solidFill>
              </a:rPr>
              <a:t>{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B();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C();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D();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B();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C();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D();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}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4495800"/>
            <a:ext cx="1219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 </a:t>
            </a:r>
            <a:r>
              <a:rPr lang="en-US" sz="1400" dirty="0" err="1" smtClean="0">
                <a:solidFill>
                  <a:schemeClr val="tx1"/>
                </a:solidFill>
              </a:rPr>
              <a:t>foo</a:t>
            </a:r>
            <a:r>
              <a:rPr lang="en-US" sz="1400" dirty="0" smtClean="0">
                <a:solidFill>
                  <a:schemeClr val="tx1"/>
                </a:solidFill>
              </a:rPr>
              <a:t>(){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Bcd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..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Bcd</a:t>
            </a:r>
            <a:r>
              <a:rPr lang="en-US" sz="1400" dirty="0" smtClean="0">
                <a:solidFill>
                  <a:schemeClr val="tx1"/>
                </a:solidFill>
              </a:rPr>
              <a:t>();</a:t>
            </a:r>
          </a:p>
          <a:p>
            <a:pPr algn="ctr"/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72200" y="4572000"/>
            <a:ext cx="1219200" cy="1752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Method </a:t>
            </a:r>
            <a:r>
              <a:rPr lang="en-US" sz="1400" dirty="0" err="1" smtClean="0">
                <a:solidFill>
                  <a:schemeClr val="tx1"/>
                </a:solidFill>
              </a:rPr>
              <a:t>bcd</a:t>
            </a:r>
            <a:r>
              <a:rPr lang="en-US" sz="1400" dirty="0" smtClean="0">
                <a:solidFill>
                  <a:schemeClr val="tx1"/>
                </a:solidFill>
              </a:rPr>
              <a:t>(){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B();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C();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D();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90800" y="5029200"/>
            <a:ext cx="5334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038600" y="4648200"/>
            <a:ext cx="2057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962400" y="4724400"/>
            <a:ext cx="21336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7200" y="876837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>
                <a:solidFill>
                  <a:srgbClr val="C00000"/>
                </a:solidFill>
                <a:cs typeface="Times" charset="0"/>
              </a:rPr>
              <a:t>Design Principle 4: Keep the level of abstraction as high as possible</a:t>
            </a:r>
            <a:r>
              <a:rPr lang="en-US" sz="3200" b="1" dirty="0" smtClean="0">
                <a:solidFill>
                  <a:srgbClr val="C00000"/>
                </a:solidFill>
                <a:cs typeface="Times" charset="0"/>
              </a:rPr>
              <a:t> 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solidFill>
                  <a:srgbClr val="0070C0"/>
                </a:solidFill>
                <a:cs typeface="Times" charset="0"/>
              </a:rPr>
              <a:t>Ensure that your designs allow you to hide or defer consideration of details, thus reducing complexity</a:t>
            </a:r>
            <a:r>
              <a:rPr lang="en-US" sz="2800" dirty="0" smtClean="0">
                <a:solidFill>
                  <a:srgbClr val="0070C0"/>
                </a:solidFill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A good abstraction is said to provide </a:t>
            </a:r>
            <a:r>
              <a:rPr lang="en-GB" b="1" i="1" dirty="0" smtClean="0">
                <a:cs typeface="Times" charset="0"/>
              </a:rPr>
              <a:t>information hiding</a:t>
            </a:r>
            <a:r>
              <a:rPr lang="en-US" b="1" dirty="0" smtClean="0">
                <a:cs typeface="Times" charset="0"/>
              </a:rPr>
              <a:t> </a:t>
            </a:r>
            <a:endParaRPr lang="en-GB" b="1" dirty="0" smtClean="0">
              <a:cs typeface="Times" charset="0"/>
            </a:endParaRPr>
          </a:p>
          <a:p>
            <a:pPr lvl="1" algn="just"/>
            <a:r>
              <a:rPr lang="en-GB" dirty="0" smtClean="0">
                <a:cs typeface="Times" charset="0"/>
              </a:rPr>
              <a:t>Abstractions allow you to understand the essence of a subsystem </a:t>
            </a:r>
            <a:r>
              <a:rPr lang="en-GB" dirty="0" smtClean="0">
                <a:solidFill>
                  <a:srgbClr val="0070C0"/>
                </a:solidFill>
                <a:cs typeface="Times" charset="0"/>
              </a:rPr>
              <a:t>without having to know unnecessary details</a:t>
            </a:r>
            <a:r>
              <a:rPr lang="en-US" dirty="0" smtClean="0">
                <a:solidFill>
                  <a:srgbClr val="0070C0"/>
                </a:solidFill>
                <a:cs typeface="Times" charset="0"/>
              </a:rPr>
              <a:t> </a:t>
            </a:r>
            <a:endParaRPr lang="en-GB" dirty="0" smtClean="0">
              <a:solidFill>
                <a:srgbClr val="0070C0"/>
              </a:solidFill>
              <a:cs typeface="Times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BAAEB8-EBC9-4A93-8C68-DF1070D95D7B}" type="slidenum">
              <a:rPr lang="en-US"/>
              <a:pPr/>
              <a:t>28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07394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GB" sz="3600" dirty="0" smtClean="0">
                <a:cs typeface="Times" charset="0"/>
              </a:rPr>
              <a:t>Abstraction and classes</a:t>
            </a:r>
          </a:p>
        </p:txBody>
      </p:sp>
      <p:sp>
        <p:nvSpPr>
          <p:cNvPr id="41990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334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400" dirty="0" smtClean="0">
                <a:cs typeface="Times" charset="0"/>
              </a:rPr>
              <a:t>Classes are data abstractions that contain procedural abstractions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>
                <a:cs typeface="Times" charset="0"/>
              </a:rPr>
              <a:t>Abstraction is increased by defining all variables as private. 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>
                <a:cs typeface="Times" charset="0"/>
              </a:rPr>
              <a:t>The fewer public methods in a class, the better the abstraction </a:t>
            </a:r>
          </a:p>
          <a:p>
            <a:pPr lvl="1" algn="just">
              <a:lnSpc>
                <a:spcPct val="90000"/>
              </a:lnSpc>
            </a:pPr>
            <a:r>
              <a:rPr lang="en-GB" sz="2400" dirty="0" smtClean="0">
                <a:cs typeface="Times" charset="0"/>
              </a:rPr>
              <a:t>abstract classes and interfaces increase the level of abstraction 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A0ADD6-3708-45E1-AB77-11BE58F2C386}" type="slidenum">
              <a:rPr lang="en-US"/>
              <a:pPr/>
              <a:t>29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9144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Architecture vs.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4419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b="1" dirty="0"/>
              <a:t>Architecture</a:t>
            </a:r>
            <a:r>
              <a:rPr lang="en-US" dirty="0"/>
              <a:t> serves as a blueprint for a system. </a:t>
            </a:r>
            <a:r>
              <a:rPr lang="en-US" dirty="0">
                <a:solidFill>
                  <a:srgbClr val="002060"/>
                </a:solidFill>
              </a:rPr>
              <a:t>It provides an abstraction to manage the system complexity and establish a communication and coordination mechanism among components.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defines a structured solution to meet all the technical and operational requirements, while optimizing the common quality attributes like performance and security.</a:t>
            </a:r>
          </a:p>
          <a:p>
            <a:pPr algn="just"/>
            <a:r>
              <a:rPr lang="en-US" dirty="0" smtClean="0"/>
              <a:t>Further</a:t>
            </a:r>
            <a:r>
              <a:rPr lang="en-US" dirty="0"/>
              <a:t>, it involves a set of significant decisions about the organization related to software development and each of these decisions can have a considerable impact on </a:t>
            </a:r>
            <a:r>
              <a:rPr lang="en-US" sz="3100" dirty="0">
                <a:solidFill>
                  <a:srgbClr val="002060"/>
                </a:solidFill>
              </a:rPr>
              <a:t>quality</a:t>
            </a:r>
            <a:r>
              <a:rPr lang="en-US" dirty="0"/>
              <a:t>, </a:t>
            </a:r>
            <a:r>
              <a:rPr lang="en-US" sz="3100" dirty="0">
                <a:solidFill>
                  <a:srgbClr val="002060"/>
                </a:solidFill>
              </a:rPr>
              <a:t>maintainability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performance</a:t>
            </a:r>
            <a:r>
              <a:rPr lang="en-US" dirty="0"/>
              <a:t>, and the </a:t>
            </a:r>
            <a:r>
              <a:rPr lang="en-US" sz="3100" dirty="0">
                <a:solidFill>
                  <a:srgbClr val="002060"/>
                </a:solidFill>
              </a:rPr>
              <a:t>overall success of the final product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These </a:t>
            </a:r>
            <a:r>
              <a:rPr lang="en-US" dirty="0">
                <a:solidFill>
                  <a:srgbClr val="C00000"/>
                </a:solidFill>
              </a:rPr>
              <a:t>decisions comprise of </a:t>
            </a:r>
            <a:r>
              <a:rPr lang="en-US" dirty="0" smtClean="0">
                <a:solidFill>
                  <a:srgbClr val="C00000"/>
                </a:solidFill>
              </a:rPr>
              <a:t>:−</a:t>
            </a:r>
            <a:endParaRPr lang="en-US" dirty="0">
              <a:solidFill>
                <a:srgbClr val="C00000"/>
              </a:solidFill>
            </a:endParaRP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Selection of structural elements and their interfaces by which the system is composed.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Behavior </a:t>
            </a:r>
            <a:r>
              <a:rPr lang="en-US" dirty="0">
                <a:solidFill>
                  <a:srgbClr val="002060"/>
                </a:solidFill>
              </a:rPr>
              <a:t>as specified in collaborations among those elements.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Composition </a:t>
            </a:r>
            <a:r>
              <a:rPr lang="en-US" dirty="0">
                <a:solidFill>
                  <a:srgbClr val="002060"/>
                </a:solidFill>
              </a:rPr>
              <a:t>of these structural and behavioral elements into large subsystem.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Architectural </a:t>
            </a:r>
            <a:r>
              <a:rPr lang="en-US" dirty="0">
                <a:solidFill>
                  <a:srgbClr val="002060"/>
                </a:solidFill>
              </a:rPr>
              <a:t>decisions align with business objectives.</a:t>
            </a:r>
          </a:p>
          <a:p>
            <a:pPr lvl="1" algn="just"/>
            <a:r>
              <a:rPr lang="en-US" dirty="0" smtClean="0">
                <a:solidFill>
                  <a:srgbClr val="002060"/>
                </a:solidFill>
              </a:rPr>
              <a:t>Architectural </a:t>
            </a:r>
            <a:r>
              <a:rPr lang="en-US" dirty="0">
                <a:solidFill>
                  <a:srgbClr val="002060"/>
                </a:solidFill>
              </a:rPr>
              <a:t>styles guide the organization.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9144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86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solidFill>
                  <a:srgbClr val="C00000"/>
                </a:solidFill>
                <a:cs typeface="Times" charset="0"/>
              </a:rPr>
              <a:t>Design Principle 5: Increase reusability where possible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86800" cy="4525963"/>
          </a:xfrm>
        </p:spPr>
        <p:txBody>
          <a:bodyPr>
            <a:normAutofit/>
          </a:bodyPr>
          <a:lstStyle/>
          <a:p>
            <a:pPr algn="just"/>
            <a:r>
              <a:rPr lang="en-GB" sz="2800" dirty="0" smtClean="0">
                <a:solidFill>
                  <a:srgbClr val="7030A0"/>
                </a:solidFill>
                <a:cs typeface="Times" charset="0"/>
              </a:rPr>
              <a:t>Design</a:t>
            </a:r>
            <a:r>
              <a:rPr lang="en-US" sz="2800" dirty="0" smtClean="0">
                <a:solidFill>
                  <a:srgbClr val="7030A0"/>
                </a:solidFill>
                <a:cs typeface="Times" charset="0"/>
              </a:rPr>
              <a:t> the</a:t>
            </a:r>
            <a:r>
              <a:rPr lang="en-GB" sz="2800" dirty="0" smtClean="0">
                <a:solidFill>
                  <a:srgbClr val="7030A0"/>
                </a:solidFill>
                <a:cs typeface="Times" charset="0"/>
              </a:rPr>
              <a:t> various aspects of your system so that they can be used again in other contexts</a:t>
            </a:r>
            <a:r>
              <a:rPr lang="en-US" sz="2800" dirty="0" smtClean="0">
                <a:solidFill>
                  <a:srgbClr val="7030A0"/>
                </a:solidFill>
                <a:cs typeface="Times" charset="0"/>
              </a:rPr>
              <a:t>  </a:t>
            </a:r>
          </a:p>
          <a:p>
            <a:pPr lvl="1" algn="just"/>
            <a:r>
              <a:rPr lang="en-GB" dirty="0" smtClean="0">
                <a:cs typeface="Times" charset="0"/>
              </a:rPr>
              <a:t>Generalize your design as much as possible</a:t>
            </a:r>
            <a:r>
              <a:rPr lang="en-US" dirty="0" smtClean="0">
                <a:cs typeface="Times" charset="0"/>
              </a:rPr>
              <a:t> </a:t>
            </a: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75A11E-A45B-4857-BF48-2A5F2F12F444}" type="slidenum">
              <a:rPr lang="en-US"/>
              <a:pPr/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359794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GB" sz="3200" b="1" dirty="0" smtClean="0">
                <a:solidFill>
                  <a:srgbClr val="C00000"/>
                </a:solidFill>
                <a:cs typeface="Times" charset="0"/>
              </a:rPr>
              <a:t>Design Principle 6: Reuse existing designs and code where possible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763000" cy="5181600"/>
          </a:xfrm>
        </p:spPr>
        <p:txBody>
          <a:bodyPr>
            <a:normAutofit/>
          </a:bodyPr>
          <a:lstStyle/>
          <a:p>
            <a:pPr algn="just"/>
            <a:r>
              <a:rPr lang="en-GB" sz="2800" b="1" dirty="0" smtClean="0">
                <a:cs typeface="Times" charset="0"/>
              </a:rPr>
              <a:t>Design with reuse is complementary to design for reusability</a:t>
            </a:r>
            <a:r>
              <a:rPr lang="en-US" sz="2800" b="1" dirty="0" smtClean="0">
                <a:cs typeface="Times" charset="0"/>
              </a:rPr>
              <a:t>  </a:t>
            </a:r>
          </a:p>
          <a:p>
            <a:pPr lvl="1" algn="just"/>
            <a:r>
              <a:rPr lang="en-GB" dirty="0" smtClean="0">
                <a:cs typeface="Times" charset="0"/>
              </a:rPr>
              <a:t>Actively reusing designs or code allows you to take advantage of the investment you or others have made in reusable components</a:t>
            </a:r>
            <a:r>
              <a:rPr lang="en-US" dirty="0" smtClean="0">
                <a:cs typeface="Times" charset="0"/>
              </a:rPr>
              <a:t>.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BEC4D1-3C5C-4300-BA36-E4690FA3B6A2}" type="slidenum">
              <a:rPr lang="en-US"/>
              <a:pPr/>
              <a:t>31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12954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rgbClr val="C00000"/>
                </a:solidFill>
                <a:cs typeface="Times" charset="0"/>
              </a:rPr>
              <a:t>Design Principle 7: Design for flexibility</a:t>
            </a:r>
            <a:r>
              <a:rPr lang="en-US" sz="3600" b="1" dirty="0" smtClean="0">
                <a:solidFill>
                  <a:srgbClr val="C00000"/>
                </a:solidFill>
                <a:cs typeface="Times" charset="0"/>
              </a:rPr>
              <a:t> 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562600"/>
          </a:xfrm>
        </p:spPr>
        <p:txBody>
          <a:bodyPr>
            <a:normAutofit/>
          </a:bodyPr>
          <a:lstStyle/>
          <a:p>
            <a:pPr algn="just"/>
            <a:r>
              <a:rPr lang="en-GB" sz="2800" b="1" dirty="0" smtClean="0">
                <a:cs typeface="Times" charset="0"/>
              </a:rPr>
              <a:t>Actively anticipate changes </a:t>
            </a:r>
            <a:r>
              <a:rPr lang="en-GB" sz="2800" dirty="0" smtClean="0">
                <a:cs typeface="Times" charset="0"/>
              </a:rPr>
              <a:t>that a design may have to </a:t>
            </a:r>
            <a:r>
              <a:rPr lang="en-GB" sz="2800" b="1" dirty="0" smtClean="0">
                <a:cs typeface="Times" charset="0"/>
              </a:rPr>
              <a:t>undergo in the future</a:t>
            </a:r>
            <a:r>
              <a:rPr lang="en-GB" sz="2800" dirty="0" smtClean="0">
                <a:cs typeface="Times" charset="0"/>
              </a:rPr>
              <a:t>, and </a:t>
            </a:r>
            <a:r>
              <a:rPr lang="en-GB" sz="2800" b="1" dirty="0" smtClean="0">
                <a:cs typeface="Times" charset="0"/>
              </a:rPr>
              <a:t>prepare for them</a:t>
            </a:r>
            <a:r>
              <a:rPr lang="en-US" sz="2800" b="1" dirty="0" smtClean="0"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solidFill>
                  <a:srgbClr val="FF0000"/>
                </a:solidFill>
                <a:cs typeface="Times" charset="0"/>
              </a:rPr>
              <a:t>Reduce coupling and increase cohesion</a:t>
            </a:r>
            <a:r>
              <a:rPr lang="en-US" dirty="0" smtClean="0">
                <a:solidFill>
                  <a:srgbClr val="FF0000"/>
                </a:solidFill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Create abstractions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Do not hard-code anything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solidFill>
                  <a:srgbClr val="FF0000"/>
                </a:solidFill>
                <a:cs typeface="Times" charset="0"/>
              </a:rPr>
              <a:t>Use reusable code and make code reusable</a:t>
            </a:r>
            <a:r>
              <a:rPr lang="en-US" dirty="0" smtClean="0">
                <a:solidFill>
                  <a:srgbClr val="FF0000"/>
                </a:solidFill>
                <a:cs typeface="Times" charset="0"/>
              </a:rPr>
              <a:t> </a:t>
            </a:r>
            <a:endParaRPr lang="en-GB" dirty="0" smtClean="0">
              <a:solidFill>
                <a:srgbClr val="FF0000"/>
              </a:solidFill>
              <a:cs typeface="Times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87E556-8C4B-4B8D-83CF-1599817FA858}" type="slidenum">
              <a:rPr lang="en-US"/>
              <a:pPr/>
              <a:t>32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15473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solidFill>
                  <a:srgbClr val="C00000"/>
                </a:solidFill>
                <a:cs typeface="Times" charset="0"/>
              </a:rPr>
              <a:t>Design Principle 8: Anticipate obsolescence</a:t>
            </a:r>
            <a:r>
              <a:rPr lang="en-US" sz="3600" b="1" dirty="0" smtClean="0">
                <a:solidFill>
                  <a:srgbClr val="C00000"/>
                </a:solidFill>
                <a:cs typeface="Times" charset="0"/>
              </a:rPr>
              <a:t> </a:t>
            </a:r>
          </a:p>
        </p:txBody>
      </p:sp>
      <p:sp>
        <p:nvSpPr>
          <p:cNvPr id="460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GB" sz="2800" dirty="0" smtClean="0">
                <a:solidFill>
                  <a:srgbClr val="002060"/>
                </a:solidFill>
                <a:cs typeface="Times" charset="0"/>
              </a:rPr>
              <a:t>Plan for changes in the technology or environment </a:t>
            </a:r>
            <a:r>
              <a:rPr lang="en-GB" sz="2800" dirty="0" smtClean="0">
                <a:cs typeface="Times" charset="0"/>
              </a:rPr>
              <a:t>so </a:t>
            </a:r>
            <a:r>
              <a:rPr lang="en-GB" sz="2800" dirty="0" smtClean="0">
                <a:solidFill>
                  <a:srgbClr val="002060"/>
                </a:solidFill>
                <a:cs typeface="Times" charset="0"/>
              </a:rPr>
              <a:t>the software will continue to run or can be easily changed</a:t>
            </a:r>
            <a:r>
              <a:rPr lang="en-US" sz="2800" dirty="0" smtClean="0">
                <a:solidFill>
                  <a:srgbClr val="002060"/>
                </a:solidFill>
                <a:cs typeface="Times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  <a:cs typeface="Times" charset="0"/>
              </a:rPr>
              <a:t>Avoid using early releases of technology</a:t>
            </a:r>
            <a:r>
              <a:rPr lang="en-US" dirty="0" smtClean="0">
                <a:solidFill>
                  <a:srgbClr val="FF0000"/>
                </a:solidFill>
                <a:cs typeface="Times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  <a:cs typeface="Times" charset="0"/>
              </a:rPr>
              <a:t>Avoid using software libraries that are specific to particular environments</a:t>
            </a:r>
            <a:r>
              <a:rPr lang="en-US" dirty="0" smtClean="0">
                <a:solidFill>
                  <a:srgbClr val="FF0000"/>
                </a:solidFill>
                <a:cs typeface="Times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>
                <a:solidFill>
                  <a:srgbClr val="FF0000"/>
                </a:solidFill>
                <a:cs typeface="Times" charset="0"/>
              </a:rPr>
              <a:t>Use standard languages and technologies that are supported by multiple vendors</a:t>
            </a:r>
            <a:r>
              <a:rPr lang="en-US" dirty="0" smtClean="0">
                <a:solidFill>
                  <a:srgbClr val="FF0000"/>
                </a:solidFill>
                <a:cs typeface="Times" charset="0"/>
              </a:rPr>
              <a:t> </a:t>
            </a:r>
            <a:endParaRPr lang="en-GB" dirty="0" smtClean="0">
              <a:solidFill>
                <a:srgbClr val="FF0000"/>
              </a:solidFill>
              <a:cs typeface="Times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38BF18-3102-42A2-9D64-EC5599EE5AAB}" type="slidenum">
              <a:rPr lang="en-US"/>
              <a:pPr/>
              <a:t>33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09600" y="953037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C00000"/>
                </a:solidFill>
                <a:cs typeface="Times" charset="0"/>
              </a:rPr>
              <a:t>Design Principle 9: Design for Portability</a:t>
            </a:r>
            <a:r>
              <a:rPr lang="en-US" sz="3600" b="1" dirty="0" smtClean="0">
                <a:solidFill>
                  <a:srgbClr val="C00000"/>
                </a:solidFill>
                <a:cs typeface="Times" charset="0"/>
              </a:rPr>
              <a:t> </a:t>
            </a:r>
          </a:p>
        </p:txBody>
      </p:sp>
      <p:sp>
        <p:nvSpPr>
          <p:cNvPr id="4711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GB" b="1" dirty="0" smtClean="0">
                <a:cs typeface="Times" charset="0"/>
              </a:rPr>
              <a:t>Have the software run on as many platforms as possible</a:t>
            </a:r>
            <a:r>
              <a:rPr lang="en-US" b="1" dirty="0" smtClean="0">
                <a:cs typeface="Times" charset="0"/>
              </a:rPr>
              <a:t> </a:t>
            </a:r>
          </a:p>
          <a:p>
            <a:pPr lvl="1" algn="just"/>
            <a:r>
              <a:rPr lang="en-GB" dirty="0" smtClean="0">
                <a:cs typeface="Times" charset="0"/>
              </a:rPr>
              <a:t>Avoid the use of facilities that are specific to one particular environment</a:t>
            </a:r>
            <a:r>
              <a:rPr lang="en-US" dirty="0" smtClean="0">
                <a:cs typeface="Times" charset="0"/>
              </a:rPr>
              <a:t> </a:t>
            </a:r>
          </a:p>
          <a:p>
            <a:pPr lvl="1" algn="just"/>
            <a:r>
              <a:rPr lang="en-US" dirty="0" smtClean="0">
                <a:cs typeface="Times" charset="0"/>
              </a:rPr>
              <a:t>E.g. a library only available in Microsoft Windows</a:t>
            </a:r>
            <a:endParaRPr lang="en-GB" dirty="0" smtClean="0">
              <a:cs typeface="Times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243921-5342-456B-8114-C5CE2AE3A11A}" type="slidenum">
              <a:rPr lang="en-US"/>
              <a:pPr/>
              <a:t>34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65915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solidFill>
                  <a:srgbClr val="C00000"/>
                </a:solidFill>
                <a:cs typeface="Times" charset="0"/>
              </a:rPr>
              <a:t>Design Principle 10: Design for Testability</a:t>
            </a:r>
            <a:r>
              <a:rPr lang="en-US" sz="3600" b="1" dirty="0" smtClean="0">
                <a:solidFill>
                  <a:srgbClr val="C00000"/>
                </a:solidFill>
                <a:cs typeface="Times" charset="0"/>
              </a:rPr>
              <a:t> 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334000"/>
          </a:xfrm>
        </p:spPr>
        <p:txBody>
          <a:bodyPr>
            <a:normAutofit/>
          </a:bodyPr>
          <a:lstStyle/>
          <a:p>
            <a:pPr algn="just"/>
            <a:r>
              <a:rPr lang="en-GB" sz="3600" dirty="0" smtClean="0">
                <a:cs typeface="Times" charset="0"/>
              </a:rPr>
              <a:t>Take steps to make testing easier</a:t>
            </a:r>
            <a:r>
              <a:rPr lang="en-US" sz="3600" dirty="0" smtClean="0">
                <a:cs typeface="Times" charset="0"/>
              </a:rPr>
              <a:t> </a:t>
            </a:r>
            <a:endParaRPr lang="en-GB" sz="3600" dirty="0" smtClean="0">
              <a:cs typeface="Times" charset="0"/>
            </a:endParaRPr>
          </a:p>
          <a:p>
            <a:pPr lvl="1" algn="just"/>
            <a:r>
              <a:rPr lang="en-GB" sz="3200" dirty="0" smtClean="0">
                <a:cs typeface="Times" charset="0"/>
              </a:rPr>
              <a:t>Design a program to automatically test the software</a:t>
            </a:r>
          </a:p>
          <a:p>
            <a:pPr lvl="2" algn="just"/>
            <a:r>
              <a:rPr lang="en-GB" sz="2800" dirty="0" smtClean="0">
                <a:cs typeface="Times" charset="0"/>
              </a:rPr>
              <a:t>Ensure that all the functionality of the code can be driven by an external program, bypassing a graphical user interface</a:t>
            </a:r>
          </a:p>
          <a:p>
            <a:pPr lvl="1" algn="just"/>
            <a:r>
              <a:rPr lang="en-US" dirty="0" smtClean="0">
                <a:solidFill>
                  <a:srgbClr val="C00000"/>
                </a:solidFill>
                <a:cs typeface="Times" charset="0"/>
              </a:rPr>
              <a:t>In Java, you can create a main() method in each class in order to exercise the other methods</a:t>
            </a:r>
            <a:endParaRPr lang="en-GB" dirty="0" smtClean="0">
              <a:solidFill>
                <a:srgbClr val="C00000"/>
              </a:solidFill>
              <a:cs typeface="Times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01D163-825E-4110-8A33-4FC7DEF9C7D7}" type="slidenum">
              <a:rPr lang="en-US"/>
              <a:pPr/>
              <a:t>35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53037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GB" sz="3600" b="1" dirty="0" smtClean="0">
                <a:cs typeface="Times" charset="0"/>
              </a:rPr>
              <a:t>Design Principle 11: Design defensively</a:t>
            </a:r>
          </a:p>
        </p:txBody>
      </p:sp>
      <p:sp>
        <p:nvSpPr>
          <p:cNvPr id="49158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334000"/>
          </a:xfrm>
        </p:spPr>
        <p:txBody>
          <a:bodyPr/>
          <a:lstStyle/>
          <a:p>
            <a:pPr algn="just"/>
            <a:r>
              <a:rPr lang="en-GB" sz="2800" b="1" dirty="0" smtClean="0">
                <a:cs typeface="Times" charset="0"/>
              </a:rPr>
              <a:t>Never trust how others will try to use a component you are designing</a:t>
            </a:r>
          </a:p>
          <a:p>
            <a:pPr lvl="1" algn="just"/>
            <a:r>
              <a:rPr lang="en-GB" dirty="0" smtClean="0">
                <a:cs typeface="Times" charset="0"/>
              </a:rPr>
              <a:t>Handle all cases where other code might attempt to use your component inappropriately means check that all of the inputs to your component are valid: </a:t>
            </a:r>
            <a:r>
              <a:rPr lang="en-GB" b="1" dirty="0" smtClean="0">
                <a:cs typeface="Times" charset="0"/>
              </a:rPr>
              <a:t>the </a:t>
            </a:r>
            <a:r>
              <a:rPr lang="en-GB" b="1" i="1" dirty="0" smtClean="0">
                <a:cs typeface="Times" charset="0"/>
              </a:rPr>
              <a:t>preconditions</a:t>
            </a:r>
          </a:p>
          <a:p>
            <a:pPr lvl="1" algn="just"/>
            <a:r>
              <a:rPr lang="en-GB" sz="2400" b="1" i="1" dirty="0" smtClean="0">
                <a:cs typeface="Times" charset="0"/>
              </a:rPr>
              <a:t>Validate the user input before using in your program</a:t>
            </a: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1CDF17-B3FF-4103-8790-4A6F84DB18D4}" type="slidenum">
              <a:rPr lang="en-US"/>
              <a:pPr/>
              <a:t>36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978794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82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GB" sz="6000" dirty="0" smtClean="0"/>
              <a:t>Questions 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Architecture vs. Design…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28955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/>
              <a:t>Software design provides a </a:t>
            </a:r>
            <a:r>
              <a:rPr lang="en-US" sz="2800" b="1" dirty="0"/>
              <a:t>design plan</a:t>
            </a:r>
            <a:r>
              <a:rPr lang="en-US" sz="2800" dirty="0"/>
              <a:t> that describes the elements of a system, how they fit, and work together to fulfill the requirement of the system. The objectives of having a design plan are as follows −</a:t>
            </a:r>
          </a:p>
          <a:p>
            <a:pPr algn="just"/>
            <a:r>
              <a:rPr lang="en-US" sz="2800" dirty="0"/>
              <a:t>To negotiate system requirements, and to set expectations with customers, marketing, and management personnel.</a:t>
            </a:r>
          </a:p>
          <a:p>
            <a:pPr algn="just"/>
            <a:r>
              <a:rPr lang="en-US" sz="2800" dirty="0">
                <a:solidFill>
                  <a:srgbClr val="0070C0"/>
                </a:solidFill>
              </a:rPr>
              <a:t>Act as a blueprint during the development process.</a:t>
            </a:r>
          </a:p>
          <a:p>
            <a:pPr algn="just"/>
            <a:r>
              <a:rPr lang="en-US" sz="2800" dirty="0"/>
              <a:t>Guide the implementation tasks, including detailed design, coding, integration, and testing.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It comes before the detailed design, coding, integration, and testing and after the domain analysis, requirements analysis, and risk analysis.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9906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2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Freeform 2"/>
          <p:cNvSpPr>
            <a:spLocks/>
          </p:cNvSpPr>
          <p:nvPr/>
        </p:nvSpPr>
        <p:spPr bwMode="auto">
          <a:xfrm>
            <a:off x="882650" y="1974850"/>
            <a:ext cx="3048000" cy="3962400"/>
          </a:xfrm>
          <a:custGeom>
            <a:avLst/>
            <a:gdLst/>
            <a:ahLst/>
            <a:cxnLst>
              <a:cxn ang="0">
                <a:pos x="885" y="335"/>
              </a:cxn>
              <a:cxn ang="0">
                <a:pos x="755" y="228"/>
              </a:cxn>
              <a:cxn ang="0">
                <a:pos x="606" y="181"/>
              </a:cxn>
              <a:cxn ang="0">
                <a:pos x="453" y="203"/>
              </a:cxn>
              <a:cxn ang="0">
                <a:pos x="314" y="289"/>
              </a:cxn>
              <a:cxn ang="0">
                <a:pos x="205" y="430"/>
              </a:cxn>
              <a:cxn ang="0">
                <a:pos x="137" y="610"/>
              </a:cxn>
              <a:cxn ang="0">
                <a:pos x="120" y="809"/>
              </a:cxn>
              <a:cxn ang="0">
                <a:pos x="153" y="1004"/>
              </a:cxn>
              <a:cxn ang="0">
                <a:pos x="234" y="1175"/>
              </a:cxn>
              <a:cxn ang="0">
                <a:pos x="114" y="1317"/>
              </a:cxn>
              <a:cxn ang="0">
                <a:pos x="33" y="1499"/>
              </a:cxn>
              <a:cxn ang="0">
                <a:pos x="0" y="1706"/>
              </a:cxn>
              <a:cxn ang="0">
                <a:pos x="17" y="1917"/>
              </a:cxn>
              <a:cxn ang="0">
                <a:pos x="83" y="2109"/>
              </a:cxn>
              <a:cxn ang="0">
                <a:pos x="191" y="2266"/>
              </a:cxn>
              <a:cxn ang="0">
                <a:pos x="331" y="2372"/>
              </a:cxn>
              <a:cxn ang="0">
                <a:pos x="490" y="2416"/>
              </a:cxn>
              <a:cxn ang="0">
                <a:pos x="652" y="2394"/>
              </a:cxn>
              <a:cxn ang="0">
                <a:pos x="767" y="2394"/>
              </a:cxn>
              <a:cxn ang="0">
                <a:pos x="806" y="2625"/>
              </a:cxn>
              <a:cxn ang="0">
                <a:pos x="893" y="2831"/>
              </a:cxn>
              <a:cxn ang="0">
                <a:pos x="1021" y="2998"/>
              </a:cxn>
              <a:cxn ang="0">
                <a:pos x="1180" y="3110"/>
              </a:cxn>
              <a:cxn ang="0">
                <a:pos x="1358" y="3159"/>
              </a:cxn>
              <a:cxn ang="0">
                <a:pos x="1538" y="3142"/>
              </a:cxn>
              <a:cxn ang="0">
                <a:pos x="1708" y="3059"/>
              </a:cxn>
              <a:cxn ang="0">
                <a:pos x="1853" y="2917"/>
              </a:cxn>
              <a:cxn ang="0">
                <a:pos x="1961" y="2727"/>
              </a:cxn>
              <a:cxn ang="0">
                <a:pos x="2024" y="2506"/>
              </a:cxn>
              <a:cxn ang="0">
                <a:pos x="2036" y="2270"/>
              </a:cxn>
              <a:cxn ang="0">
                <a:pos x="1996" y="2040"/>
              </a:cxn>
              <a:cxn ang="0">
                <a:pos x="1908" y="1833"/>
              </a:cxn>
              <a:cxn ang="0">
                <a:pos x="2067" y="1810"/>
              </a:cxn>
              <a:cxn ang="0">
                <a:pos x="2212" y="1723"/>
              </a:cxn>
              <a:cxn ang="0">
                <a:pos x="2327" y="1580"/>
              </a:cxn>
              <a:cxn ang="0">
                <a:pos x="2404" y="1398"/>
              </a:cxn>
              <a:cxn ang="0">
                <a:pos x="2431" y="1193"/>
              </a:cxn>
              <a:cxn ang="0">
                <a:pos x="2409" y="988"/>
              </a:cxn>
              <a:cxn ang="0">
                <a:pos x="2336" y="802"/>
              </a:cxn>
              <a:cxn ang="0">
                <a:pos x="2224" y="656"/>
              </a:cxn>
              <a:cxn ang="0">
                <a:pos x="2081" y="563"/>
              </a:cxn>
              <a:cxn ang="0">
                <a:pos x="1923" y="534"/>
              </a:cxn>
              <a:cxn ang="0">
                <a:pos x="1766" y="570"/>
              </a:cxn>
              <a:cxn ang="0">
                <a:pos x="1626" y="671"/>
              </a:cxn>
              <a:cxn ang="0">
                <a:pos x="1639" y="588"/>
              </a:cxn>
              <a:cxn ang="0">
                <a:pos x="1654" y="417"/>
              </a:cxn>
              <a:cxn ang="0">
                <a:pos x="1619" y="251"/>
              </a:cxn>
              <a:cxn ang="0">
                <a:pos x="1539" y="114"/>
              </a:cxn>
              <a:cxn ang="0">
                <a:pos x="1426" y="25"/>
              </a:cxn>
              <a:cxn ang="0">
                <a:pos x="1295" y="0"/>
              </a:cxn>
              <a:cxn ang="0">
                <a:pos x="1166" y="37"/>
              </a:cxn>
              <a:cxn ang="0">
                <a:pos x="1058" y="137"/>
              </a:cxn>
              <a:cxn ang="0">
                <a:pos x="986" y="281"/>
              </a:cxn>
              <a:cxn ang="0">
                <a:pos x="961" y="449"/>
              </a:cxn>
            </a:cxnLst>
            <a:rect l="0" t="0" r="r" b="b"/>
            <a:pathLst>
              <a:path w="2431" h="3161">
                <a:moveTo>
                  <a:pt x="961" y="449"/>
                </a:moveTo>
                <a:lnTo>
                  <a:pt x="938" y="408"/>
                </a:lnTo>
                <a:lnTo>
                  <a:pt x="912" y="370"/>
                </a:lnTo>
                <a:lnTo>
                  <a:pt x="885" y="335"/>
                </a:lnTo>
                <a:lnTo>
                  <a:pt x="856" y="302"/>
                </a:lnTo>
                <a:lnTo>
                  <a:pt x="823" y="274"/>
                </a:lnTo>
                <a:lnTo>
                  <a:pt x="790" y="248"/>
                </a:lnTo>
                <a:lnTo>
                  <a:pt x="755" y="228"/>
                </a:lnTo>
                <a:lnTo>
                  <a:pt x="720" y="209"/>
                </a:lnTo>
                <a:lnTo>
                  <a:pt x="682" y="196"/>
                </a:lnTo>
                <a:lnTo>
                  <a:pt x="644" y="187"/>
                </a:lnTo>
                <a:lnTo>
                  <a:pt x="606" y="181"/>
                </a:lnTo>
                <a:lnTo>
                  <a:pt x="567" y="180"/>
                </a:lnTo>
                <a:lnTo>
                  <a:pt x="528" y="183"/>
                </a:lnTo>
                <a:lnTo>
                  <a:pt x="490" y="191"/>
                </a:lnTo>
                <a:lnTo>
                  <a:pt x="453" y="203"/>
                </a:lnTo>
                <a:lnTo>
                  <a:pt x="416" y="219"/>
                </a:lnTo>
                <a:lnTo>
                  <a:pt x="380" y="238"/>
                </a:lnTo>
                <a:lnTo>
                  <a:pt x="347" y="261"/>
                </a:lnTo>
                <a:lnTo>
                  <a:pt x="314" y="289"/>
                </a:lnTo>
                <a:lnTo>
                  <a:pt x="283" y="320"/>
                </a:lnTo>
                <a:lnTo>
                  <a:pt x="255" y="353"/>
                </a:lnTo>
                <a:lnTo>
                  <a:pt x="229" y="390"/>
                </a:lnTo>
                <a:lnTo>
                  <a:pt x="205" y="430"/>
                </a:lnTo>
                <a:lnTo>
                  <a:pt x="183" y="472"/>
                </a:lnTo>
                <a:lnTo>
                  <a:pt x="165" y="516"/>
                </a:lnTo>
                <a:lnTo>
                  <a:pt x="150" y="562"/>
                </a:lnTo>
                <a:lnTo>
                  <a:pt x="137" y="610"/>
                </a:lnTo>
                <a:lnTo>
                  <a:pt x="128" y="659"/>
                </a:lnTo>
                <a:lnTo>
                  <a:pt x="122" y="709"/>
                </a:lnTo>
                <a:lnTo>
                  <a:pt x="120" y="759"/>
                </a:lnTo>
                <a:lnTo>
                  <a:pt x="120" y="809"/>
                </a:lnTo>
                <a:lnTo>
                  <a:pt x="123" y="859"/>
                </a:lnTo>
                <a:lnTo>
                  <a:pt x="130" y="909"/>
                </a:lnTo>
                <a:lnTo>
                  <a:pt x="140" y="958"/>
                </a:lnTo>
                <a:lnTo>
                  <a:pt x="153" y="1004"/>
                </a:lnTo>
                <a:lnTo>
                  <a:pt x="169" y="1051"/>
                </a:lnTo>
                <a:lnTo>
                  <a:pt x="189" y="1094"/>
                </a:lnTo>
                <a:lnTo>
                  <a:pt x="210" y="1136"/>
                </a:lnTo>
                <a:lnTo>
                  <a:pt x="234" y="1175"/>
                </a:lnTo>
                <a:lnTo>
                  <a:pt x="202" y="1205"/>
                </a:lnTo>
                <a:lnTo>
                  <a:pt x="170" y="1239"/>
                </a:lnTo>
                <a:lnTo>
                  <a:pt x="141" y="1277"/>
                </a:lnTo>
                <a:lnTo>
                  <a:pt x="114" y="1317"/>
                </a:lnTo>
                <a:lnTo>
                  <a:pt x="89" y="1359"/>
                </a:lnTo>
                <a:lnTo>
                  <a:pt x="68" y="1403"/>
                </a:lnTo>
                <a:lnTo>
                  <a:pt x="49" y="1451"/>
                </a:lnTo>
                <a:lnTo>
                  <a:pt x="33" y="1499"/>
                </a:lnTo>
                <a:lnTo>
                  <a:pt x="20" y="1549"/>
                </a:lnTo>
                <a:lnTo>
                  <a:pt x="10" y="1601"/>
                </a:lnTo>
                <a:lnTo>
                  <a:pt x="3" y="1653"/>
                </a:lnTo>
                <a:lnTo>
                  <a:pt x="0" y="1706"/>
                </a:lnTo>
                <a:lnTo>
                  <a:pt x="0" y="1759"/>
                </a:lnTo>
                <a:lnTo>
                  <a:pt x="2" y="1812"/>
                </a:lnTo>
                <a:lnTo>
                  <a:pt x="7" y="1865"/>
                </a:lnTo>
                <a:lnTo>
                  <a:pt x="17" y="1917"/>
                </a:lnTo>
                <a:lnTo>
                  <a:pt x="29" y="1966"/>
                </a:lnTo>
                <a:lnTo>
                  <a:pt x="44" y="2016"/>
                </a:lnTo>
                <a:lnTo>
                  <a:pt x="62" y="2064"/>
                </a:lnTo>
                <a:lnTo>
                  <a:pt x="83" y="2109"/>
                </a:lnTo>
                <a:lnTo>
                  <a:pt x="107" y="2152"/>
                </a:lnTo>
                <a:lnTo>
                  <a:pt x="133" y="2193"/>
                </a:lnTo>
                <a:lnTo>
                  <a:pt x="161" y="2231"/>
                </a:lnTo>
                <a:lnTo>
                  <a:pt x="191" y="2266"/>
                </a:lnTo>
                <a:lnTo>
                  <a:pt x="224" y="2298"/>
                </a:lnTo>
                <a:lnTo>
                  <a:pt x="258" y="2326"/>
                </a:lnTo>
                <a:lnTo>
                  <a:pt x="295" y="2351"/>
                </a:lnTo>
                <a:lnTo>
                  <a:pt x="331" y="2372"/>
                </a:lnTo>
                <a:lnTo>
                  <a:pt x="370" y="2389"/>
                </a:lnTo>
                <a:lnTo>
                  <a:pt x="410" y="2402"/>
                </a:lnTo>
                <a:lnTo>
                  <a:pt x="450" y="2411"/>
                </a:lnTo>
                <a:lnTo>
                  <a:pt x="490" y="2416"/>
                </a:lnTo>
                <a:lnTo>
                  <a:pt x="531" y="2416"/>
                </a:lnTo>
                <a:lnTo>
                  <a:pt x="571" y="2413"/>
                </a:lnTo>
                <a:lnTo>
                  <a:pt x="613" y="2405"/>
                </a:lnTo>
                <a:lnTo>
                  <a:pt x="652" y="2394"/>
                </a:lnTo>
                <a:lnTo>
                  <a:pt x="690" y="2378"/>
                </a:lnTo>
                <a:lnTo>
                  <a:pt x="728" y="2358"/>
                </a:lnTo>
                <a:lnTo>
                  <a:pt x="765" y="2335"/>
                </a:lnTo>
                <a:lnTo>
                  <a:pt x="767" y="2394"/>
                </a:lnTo>
                <a:lnTo>
                  <a:pt x="772" y="2453"/>
                </a:lnTo>
                <a:lnTo>
                  <a:pt x="780" y="2511"/>
                </a:lnTo>
                <a:lnTo>
                  <a:pt x="791" y="2569"/>
                </a:lnTo>
                <a:lnTo>
                  <a:pt x="806" y="2625"/>
                </a:lnTo>
                <a:lnTo>
                  <a:pt x="823" y="2679"/>
                </a:lnTo>
                <a:lnTo>
                  <a:pt x="844" y="2732"/>
                </a:lnTo>
                <a:lnTo>
                  <a:pt x="867" y="2783"/>
                </a:lnTo>
                <a:lnTo>
                  <a:pt x="893" y="2831"/>
                </a:lnTo>
                <a:lnTo>
                  <a:pt x="922" y="2877"/>
                </a:lnTo>
                <a:lnTo>
                  <a:pt x="953" y="2920"/>
                </a:lnTo>
                <a:lnTo>
                  <a:pt x="986" y="2961"/>
                </a:lnTo>
                <a:lnTo>
                  <a:pt x="1021" y="2998"/>
                </a:lnTo>
                <a:lnTo>
                  <a:pt x="1059" y="3032"/>
                </a:lnTo>
                <a:lnTo>
                  <a:pt x="1098" y="3062"/>
                </a:lnTo>
                <a:lnTo>
                  <a:pt x="1139" y="3088"/>
                </a:lnTo>
                <a:lnTo>
                  <a:pt x="1180" y="3110"/>
                </a:lnTo>
                <a:lnTo>
                  <a:pt x="1223" y="3129"/>
                </a:lnTo>
                <a:lnTo>
                  <a:pt x="1268" y="3143"/>
                </a:lnTo>
                <a:lnTo>
                  <a:pt x="1313" y="3154"/>
                </a:lnTo>
                <a:lnTo>
                  <a:pt x="1358" y="3159"/>
                </a:lnTo>
                <a:lnTo>
                  <a:pt x="1403" y="3161"/>
                </a:lnTo>
                <a:lnTo>
                  <a:pt x="1448" y="3159"/>
                </a:lnTo>
                <a:lnTo>
                  <a:pt x="1494" y="3153"/>
                </a:lnTo>
                <a:lnTo>
                  <a:pt x="1538" y="3142"/>
                </a:lnTo>
                <a:lnTo>
                  <a:pt x="1582" y="3127"/>
                </a:lnTo>
                <a:lnTo>
                  <a:pt x="1626" y="3108"/>
                </a:lnTo>
                <a:lnTo>
                  <a:pt x="1668" y="3086"/>
                </a:lnTo>
                <a:lnTo>
                  <a:pt x="1708" y="3059"/>
                </a:lnTo>
                <a:lnTo>
                  <a:pt x="1747" y="3028"/>
                </a:lnTo>
                <a:lnTo>
                  <a:pt x="1785" y="2995"/>
                </a:lnTo>
                <a:lnTo>
                  <a:pt x="1819" y="2957"/>
                </a:lnTo>
                <a:lnTo>
                  <a:pt x="1853" y="2917"/>
                </a:lnTo>
                <a:lnTo>
                  <a:pt x="1883" y="2873"/>
                </a:lnTo>
                <a:lnTo>
                  <a:pt x="1912" y="2827"/>
                </a:lnTo>
                <a:lnTo>
                  <a:pt x="1937" y="2778"/>
                </a:lnTo>
                <a:lnTo>
                  <a:pt x="1961" y="2727"/>
                </a:lnTo>
                <a:lnTo>
                  <a:pt x="1980" y="2674"/>
                </a:lnTo>
                <a:lnTo>
                  <a:pt x="1998" y="2620"/>
                </a:lnTo>
                <a:lnTo>
                  <a:pt x="2012" y="2563"/>
                </a:lnTo>
                <a:lnTo>
                  <a:pt x="2024" y="2506"/>
                </a:lnTo>
                <a:lnTo>
                  <a:pt x="2031" y="2448"/>
                </a:lnTo>
                <a:lnTo>
                  <a:pt x="2036" y="2388"/>
                </a:lnTo>
                <a:lnTo>
                  <a:pt x="2038" y="2329"/>
                </a:lnTo>
                <a:lnTo>
                  <a:pt x="2036" y="2270"/>
                </a:lnTo>
                <a:lnTo>
                  <a:pt x="2030" y="2211"/>
                </a:lnTo>
                <a:lnTo>
                  <a:pt x="2021" y="2153"/>
                </a:lnTo>
                <a:lnTo>
                  <a:pt x="2011" y="2096"/>
                </a:lnTo>
                <a:lnTo>
                  <a:pt x="1996" y="2040"/>
                </a:lnTo>
                <a:lnTo>
                  <a:pt x="1978" y="1985"/>
                </a:lnTo>
                <a:lnTo>
                  <a:pt x="1958" y="1932"/>
                </a:lnTo>
                <a:lnTo>
                  <a:pt x="1935" y="1881"/>
                </a:lnTo>
                <a:lnTo>
                  <a:pt x="1908" y="1833"/>
                </a:lnTo>
                <a:lnTo>
                  <a:pt x="1948" y="1833"/>
                </a:lnTo>
                <a:lnTo>
                  <a:pt x="1988" y="1830"/>
                </a:lnTo>
                <a:lnTo>
                  <a:pt x="2028" y="1822"/>
                </a:lnTo>
                <a:lnTo>
                  <a:pt x="2067" y="1810"/>
                </a:lnTo>
                <a:lnTo>
                  <a:pt x="2105" y="1793"/>
                </a:lnTo>
                <a:lnTo>
                  <a:pt x="2141" y="1774"/>
                </a:lnTo>
                <a:lnTo>
                  <a:pt x="2177" y="1750"/>
                </a:lnTo>
                <a:lnTo>
                  <a:pt x="2212" y="1723"/>
                </a:lnTo>
                <a:lnTo>
                  <a:pt x="2244" y="1692"/>
                </a:lnTo>
                <a:lnTo>
                  <a:pt x="2274" y="1657"/>
                </a:lnTo>
                <a:lnTo>
                  <a:pt x="2303" y="1620"/>
                </a:lnTo>
                <a:lnTo>
                  <a:pt x="2327" y="1580"/>
                </a:lnTo>
                <a:lnTo>
                  <a:pt x="2351" y="1538"/>
                </a:lnTo>
                <a:lnTo>
                  <a:pt x="2372" y="1493"/>
                </a:lnTo>
                <a:lnTo>
                  <a:pt x="2389" y="1446"/>
                </a:lnTo>
                <a:lnTo>
                  <a:pt x="2404" y="1398"/>
                </a:lnTo>
                <a:lnTo>
                  <a:pt x="2415" y="1348"/>
                </a:lnTo>
                <a:lnTo>
                  <a:pt x="2424" y="1297"/>
                </a:lnTo>
                <a:lnTo>
                  <a:pt x="2429" y="1245"/>
                </a:lnTo>
                <a:lnTo>
                  <a:pt x="2431" y="1193"/>
                </a:lnTo>
                <a:lnTo>
                  <a:pt x="2430" y="1141"/>
                </a:lnTo>
                <a:lnTo>
                  <a:pt x="2426" y="1089"/>
                </a:lnTo>
                <a:lnTo>
                  <a:pt x="2419" y="1038"/>
                </a:lnTo>
                <a:lnTo>
                  <a:pt x="2409" y="988"/>
                </a:lnTo>
                <a:lnTo>
                  <a:pt x="2394" y="938"/>
                </a:lnTo>
                <a:lnTo>
                  <a:pt x="2378" y="892"/>
                </a:lnTo>
                <a:lnTo>
                  <a:pt x="2359" y="845"/>
                </a:lnTo>
                <a:lnTo>
                  <a:pt x="2336" y="802"/>
                </a:lnTo>
                <a:lnTo>
                  <a:pt x="2311" y="761"/>
                </a:lnTo>
                <a:lnTo>
                  <a:pt x="2284" y="723"/>
                </a:lnTo>
                <a:lnTo>
                  <a:pt x="2255" y="687"/>
                </a:lnTo>
                <a:lnTo>
                  <a:pt x="2224" y="656"/>
                </a:lnTo>
                <a:lnTo>
                  <a:pt x="2190" y="627"/>
                </a:lnTo>
                <a:lnTo>
                  <a:pt x="2154" y="602"/>
                </a:lnTo>
                <a:lnTo>
                  <a:pt x="2119" y="580"/>
                </a:lnTo>
                <a:lnTo>
                  <a:pt x="2081" y="563"/>
                </a:lnTo>
                <a:lnTo>
                  <a:pt x="2042" y="550"/>
                </a:lnTo>
                <a:lnTo>
                  <a:pt x="2003" y="540"/>
                </a:lnTo>
                <a:lnTo>
                  <a:pt x="1963" y="535"/>
                </a:lnTo>
                <a:lnTo>
                  <a:pt x="1923" y="534"/>
                </a:lnTo>
                <a:lnTo>
                  <a:pt x="1883" y="537"/>
                </a:lnTo>
                <a:lnTo>
                  <a:pt x="1843" y="544"/>
                </a:lnTo>
                <a:lnTo>
                  <a:pt x="1804" y="555"/>
                </a:lnTo>
                <a:lnTo>
                  <a:pt x="1766" y="570"/>
                </a:lnTo>
                <a:lnTo>
                  <a:pt x="1728" y="590"/>
                </a:lnTo>
                <a:lnTo>
                  <a:pt x="1693" y="614"/>
                </a:lnTo>
                <a:lnTo>
                  <a:pt x="1658" y="641"/>
                </a:lnTo>
                <a:lnTo>
                  <a:pt x="1626" y="671"/>
                </a:lnTo>
                <a:lnTo>
                  <a:pt x="1595" y="705"/>
                </a:lnTo>
                <a:lnTo>
                  <a:pt x="1613" y="668"/>
                </a:lnTo>
                <a:lnTo>
                  <a:pt x="1627" y="629"/>
                </a:lnTo>
                <a:lnTo>
                  <a:pt x="1639" y="588"/>
                </a:lnTo>
                <a:lnTo>
                  <a:pt x="1647" y="546"/>
                </a:lnTo>
                <a:lnTo>
                  <a:pt x="1653" y="503"/>
                </a:lnTo>
                <a:lnTo>
                  <a:pt x="1655" y="460"/>
                </a:lnTo>
                <a:lnTo>
                  <a:pt x="1654" y="417"/>
                </a:lnTo>
                <a:lnTo>
                  <a:pt x="1650" y="374"/>
                </a:lnTo>
                <a:lnTo>
                  <a:pt x="1643" y="331"/>
                </a:lnTo>
                <a:lnTo>
                  <a:pt x="1632" y="290"/>
                </a:lnTo>
                <a:lnTo>
                  <a:pt x="1619" y="251"/>
                </a:lnTo>
                <a:lnTo>
                  <a:pt x="1603" y="214"/>
                </a:lnTo>
                <a:lnTo>
                  <a:pt x="1584" y="178"/>
                </a:lnTo>
                <a:lnTo>
                  <a:pt x="1563" y="144"/>
                </a:lnTo>
                <a:lnTo>
                  <a:pt x="1539" y="114"/>
                </a:lnTo>
                <a:lnTo>
                  <a:pt x="1513" y="87"/>
                </a:lnTo>
                <a:lnTo>
                  <a:pt x="1485" y="63"/>
                </a:lnTo>
                <a:lnTo>
                  <a:pt x="1456" y="43"/>
                </a:lnTo>
                <a:lnTo>
                  <a:pt x="1426" y="25"/>
                </a:lnTo>
                <a:lnTo>
                  <a:pt x="1394" y="14"/>
                </a:lnTo>
                <a:lnTo>
                  <a:pt x="1362" y="4"/>
                </a:lnTo>
                <a:lnTo>
                  <a:pt x="1328" y="0"/>
                </a:lnTo>
                <a:lnTo>
                  <a:pt x="1295" y="0"/>
                </a:lnTo>
                <a:lnTo>
                  <a:pt x="1262" y="3"/>
                </a:lnTo>
                <a:lnTo>
                  <a:pt x="1229" y="10"/>
                </a:lnTo>
                <a:lnTo>
                  <a:pt x="1198" y="22"/>
                </a:lnTo>
                <a:lnTo>
                  <a:pt x="1166" y="37"/>
                </a:lnTo>
                <a:lnTo>
                  <a:pt x="1137" y="57"/>
                </a:lnTo>
                <a:lnTo>
                  <a:pt x="1109" y="81"/>
                </a:lnTo>
                <a:lnTo>
                  <a:pt x="1083" y="107"/>
                </a:lnTo>
                <a:lnTo>
                  <a:pt x="1058" y="137"/>
                </a:lnTo>
                <a:lnTo>
                  <a:pt x="1036" y="169"/>
                </a:lnTo>
                <a:lnTo>
                  <a:pt x="1017" y="204"/>
                </a:lnTo>
                <a:lnTo>
                  <a:pt x="1000" y="242"/>
                </a:lnTo>
                <a:lnTo>
                  <a:pt x="986" y="281"/>
                </a:lnTo>
                <a:lnTo>
                  <a:pt x="975" y="322"/>
                </a:lnTo>
                <a:lnTo>
                  <a:pt x="967" y="363"/>
                </a:lnTo>
                <a:lnTo>
                  <a:pt x="962" y="406"/>
                </a:lnTo>
                <a:lnTo>
                  <a:pt x="961" y="449"/>
                </a:lnTo>
                <a:close/>
              </a:path>
            </a:pathLst>
          </a:custGeom>
          <a:solidFill>
            <a:srgbClr val="FFFFFF"/>
          </a:solidFill>
          <a:ln w="15875">
            <a:prstDash val="solid"/>
            <a:round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FF"/>
            </a:extrusionClr>
          </a:sp3d>
        </p:spPr>
        <p:txBody>
          <a:bodyPr>
            <a:flatTx/>
          </a:bodyPr>
          <a:lstStyle/>
          <a:p>
            <a:endParaRPr lang="en-US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Architecture vs. </a:t>
            </a:r>
            <a:r>
              <a:rPr lang="en-US" b="1" dirty="0" smtClean="0"/>
              <a:t>Design…</a:t>
            </a:r>
            <a:endParaRPr lang="en-US" b="1" dirty="0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7B7F46-3F12-40EC-A8BF-B42CC479B71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263650" y="2811463"/>
            <a:ext cx="228600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effectLst/>
              </a:rPr>
              <a:t>Non-functional Requirements</a:t>
            </a:r>
            <a:br>
              <a:rPr lang="en-US" sz="1800" b="1" dirty="0" smtClean="0">
                <a:solidFill>
                  <a:srgbClr val="000000"/>
                </a:solidFill>
                <a:effectLst/>
              </a:rPr>
            </a:br>
            <a:endParaRPr lang="en-US" sz="1800" b="1" dirty="0">
              <a:solidFill>
                <a:srgbClr val="000000"/>
              </a:solidFill>
              <a:effectLst/>
            </a:endParaRP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1339850" y="4335463"/>
            <a:ext cx="2286000" cy="9159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effectLst/>
              </a:rPr>
              <a:t>Functional Requirements</a:t>
            </a:r>
            <a:br>
              <a:rPr lang="en-US" sz="1800" b="1" dirty="0" smtClean="0">
                <a:solidFill>
                  <a:srgbClr val="000000"/>
                </a:solidFill>
                <a:effectLst/>
              </a:rPr>
            </a:br>
            <a:r>
              <a:rPr lang="en-US" sz="1800" b="1" dirty="0" smtClean="0">
                <a:solidFill>
                  <a:srgbClr val="000000"/>
                </a:solidFill>
                <a:effectLst/>
              </a:rPr>
              <a:t>(Domains)</a:t>
            </a:r>
            <a:endParaRPr lang="en-US" sz="1800" b="1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549650" y="2813050"/>
            <a:ext cx="3048000" cy="2438400"/>
            <a:chOff x="2208" y="1536"/>
            <a:chExt cx="1920" cy="1536"/>
          </a:xfrm>
        </p:grpSpPr>
        <p:sp>
          <p:nvSpPr>
            <p:cNvPr id="224263" name="AutoShape 7"/>
            <p:cNvSpPr>
              <a:spLocks noChangeArrowheads="1"/>
            </p:cNvSpPr>
            <p:nvPr/>
          </p:nvSpPr>
          <p:spPr bwMode="auto">
            <a:xfrm>
              <a:off x="2208" y="1536"/>
              <a:ext cx="1920" cy="576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  <p:sp>
          <p:nvSpPr>
            <p:cNvPr id="224264" name="AutoShape 8"/>
            <p:cNvSpPr>
              <a:spLocks noChangeArrowheads="1"/>
            </p:cNvSpPr>
            <p:nvPr/>
          </p:nvSpPr>
          <p:spPr bwMode="auto">
            <a:xfrm>
              <a:off x="2208" y="2496"/>
              <a:ext cx="1920" cy="576"/>
            </a:xfrm>
            <a:prstGeom prst="leftRightArrow">
              <a:avLst>
                <a:gd name="adj1" fmla="val 50000"/>
                <a:gd name="adj2" fmla="val 66667"/>
              </a:avLst>
            </a:prstGeom>
            <a:solidFill>
              <a:schemeClr val="hlink"/>
            </a:solidFill>
            <a:ln w="12700"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/>
            </a:p>
          </p:txBody>
        </p:sp>
      </p:grp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304800" y="996270"/>
            <a:ext cx="8458200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 eaLnBrk="0" hangingPunct="0"/>
            <a:r>
              <a:rPr lang="en-US" sz="2000" b="1" dirty="0"/>
              <a:t>Architecture</a:t>
            </a:r>
            <a:r>
              <a:rPr lang="en-US" sz="2000" dirty="0"/>
              <a:t>:</a:t>
            </a:r>
            <a:r>
              <a:rPr lang="en-US" sz="2000" b="0" dirty="0"/>
              <a:t> where non-functional decisions are cast, and functional requirements are partitioned</a:t>
            </a:r>
          </a:p>
          <a:p>
            <a:pPr algn="just" eaLnBrk="0" hangingPunct="0"/>
            <a:r>
              <a:rPr lang="en-US" sz="2000" b="1" dirty="0"/>
              <a:t>Design</a:t>
            </a:r>
            <a:r>
              <a:rPr lang="en-US" sz="2000" dirty="0"/>
              <a:t>:</a:t>
            </a:r>
            <a:r>
              <a:rPr lang="en-US" sz="2000" b="0" dirty="0"/>
              <a:t> where functional requirements are accomplished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6673850" y="2355850"/>
            <a:ext cx="1828800" cy="3429000"/>
          </a:xfrm>
          <a:prstGeom prst="rect">
            <a:avLst/>
          </a:prstGeom>
          <a:solidFill>
            <a:schemeClr val="bg1"/>
          </a:solidFill>
          <a:ln w="12700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spAutoFit/>
            <a:flatTx/>
          </a:bodyPr>
          <a:lstStyle/>
          <a:p>
            <a:endParaRPr lang="en-US"/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673850" y="2355850"/>
            <a:ext cx="1828800" cy="3429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4269" name="Line 13"/>
          <p:cNvSpPr>
            <a:spLocks noChangeShapeType="1"/>
          </p:cNvSpPr>
          <p:nvPr/>
        </p:nvSpPr>
        <p:spPr bwMode="auto">
          <a:xfrm>
            <a:off x="6673850" y="4032250"/>
            <a:ext cx="1828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4270" name="Rectangle 14"/>
          <p:cNvSpPr>
            <a:spLocks noChangeArrowheads="1"/>
          </p:cNvSpPr>
          <p:nvPr/>
        </p:nvSpPr>
        <p:spPr bwMode="auto">
          <a:xfrm>
            <a:off x="6680200" y="3575050"/>
            <a:ext cx="1820863" cy="11430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50000">
                <a:srgbClr val="000000"/>
              </a:gs>
              <a:gs pos="100000">
                <a:srgbClr val="FFFFFF"/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4271" name="Text Box 15"/>
          <p:cNvSpPr txBox="1">
            <a:spLocks noChangeArrowheads="1"/>
          </p:cNvSpPr>
          <p:nvPr/>
        </p:nvSpPr>
        <p:spPr bwMode="auto">
          <a:xfrm>
            <a:off x="6750050" y="2432050"/>
            <a:ext cx="16764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architecture</a:t>
            </a:r>
            <a:b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24272" name="Text Box 16"/>
          <p:cNvSpPr txBox="1">
            <a:spLocks noChangeArrowheads="1"/>
          </p:cNvSpPr>
          <p:nvPr/>
        </p:nvSpPr>
        <p:spPr bwMode="auto">
          <a:xfrm>
            <a:off x="6750050" y="4184650"/>
            <a:ext cx="1676400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design</a:t>
            </a:r>
            <a:br>
              <a:rPr 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sz="18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33400" y="8382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chapter 1: Introduction to Design principles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7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Goals of software architecture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36575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primary goal of the architecture is to identify requirements that affect the </a:t>
            </a:r>
            <a:r>
              <a:rPr lang="en-US" b="1" dirty="0"/>
              <a:t>structure of the application. </a:t>
            </a:r>
            <a:endParaRPr lang="en-US" b="1" dirty="0" smtClean="0"/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well-laid architecture reduces the business risks associated with building a technical solution and builds a bridge between business and technical requirements.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Some of the other goals are as follows −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Expose the structure of the system, but hide its implementation details.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Realize all the use-cases and scenarios.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Try to address the requirements of various stakeholders.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Handle both functional and quality requirements.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Reduce the goal of ownership and improve the organization’s market position.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Improve quality and functionality offered by the system.</a:t>
            </a:r>
          </a:p>
          <a:p>
            <a:pPr lvl="1" algn="just"/>
            <a:r>
              <a:rPr lang="en-US" dirty="0">
                <a:solidFill>
                  <a:srgbClr val="002060"/>
                </a:solidFill>
              </a:rPr>
              <a:t>Improve external confidence in either the organization or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824248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5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/>
              <a:t>Software Architecture &amp; Quality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05800" cy="4525963"/>
          </a:xfrm>
        </p:spPr>
        <p:txBody>
          <a:bodyPr>
            <a:normAutofit/>
          </a:bodyPr>
          <a:lstStyle/>
          <a:p>
            <a:pPr marL="342900" indent="-342900" algn="just">
              <a:tabLst/>
            </a:pPr>
            <a:r>
              <a:rPr lang="en-US" sz="2400" dirty="0"/>
              <a:t>The notion of quality is central in software architecting: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C00000"/>
                </a:solidFill>
              </a:rPr>
              <a:t>software architecture is devised to gain insight in the qualities of a system at the </a:t>
            </a:r>
            <a:r>
              <a:rPr lang="en-US" sz="2400" b="1" dirty="0">
                <a:solidFill>
                  <a:srgbClr val="C00000"/>
                </a:solidFill>
              </a:rPr>
              <a:t>earliest possible stage</a:t>
            </a:r>
            <a:r>
              <a:rPr lang="en-US" sz="2400" b="1" dirty="0" smtClean="0">
                <a:solidFill>
                  <a:srgbClr val="C00000"/>
                </a:solidFill>
              </a:rPr>
              <a:t>.</a:t>
            </a:r>
          </a:p>
          <a:p>
            <a:pPr marL="342900" indent="-342900" algn="just">
              <a:tabLst/>
            </a:pPr>
            <a:r>
              <a:rPr lang="en-US" sz="2400" dirty="0" smtClean="0"/>
              <a:t>Some </a:t>
            </a:r>
            <a:r>
              <a:rPr lang="en-US" sz="2400" dirty="0"/>
              <a:t>qualities are </a:t>
            </a:r>
            <a:r>
              <a:rPr lang="en-US" sz="2400" b="1" dirty="0">
                <a:solidFill>
                  <a:srgbClr val="C00000"/>
                </a:solidFill>
              </a:rPr>
              <a:t>observable via execution</a:t>
            </a:r>
            <a:r>
              <a:rPr lang="en-US" sz="2400" dirty="0"/>
              <a:t>: </a:t>
            </a:r>
            <a:r>
              <a:rPr lang="en-US" sz="2400" dirty="0">
                <a:solidFill>
                  <a:srgbClr val="0070C0"/>
                </a:solidFill>
              </a:rPr>
              <a:t>performance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security</a:t>
            </a:r>
            <a:r>
              <a:rPr lang="en-US" sz="2400" dirty="0"/>
              <a:t>, 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rgbClr val="0070C0"/>
                </a:solidFill>
              </a:rPr>
              <a:t>functionality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etc</a:t>
            </a:r>
            <a:r>
              <a:rPr lang="en-US" sz="2400" dirty="0" smtClean="0"/>
              <a:t>.</a:t>
            </a:r>
            <a:endParaRPr lang="en-US" sz="2400" dirty="0"/>
          </a:p>
          <a:p>
            <a:pPr marL="342900" indent="-342900" algn="just">
              <a:tabLst/>
            </a:pPr>
            <a:r>
              <a:rPr lang="en-US" sz="2400" dirty="0" smtClean="0"/>
              <a:t>And </a:t>
            </a:r>
            <a:r>
              <a:rPr lang="en-US" sz="2400" dirty="0"/>
              <a:t>some are </a:t>
            </a:r>
            <a:r>
              <a:rPr lang="en-US" sz="2400" b="1" dirty="0">
                <a:solidFill>
                  <a:srgbClr val="C00000"/>
                </a:solidFill>
              </a:rPr>
              <a:t>not observable via </a:t>
            </a:r>
            <a:r>
              <a:rPr lang="en-US" sz="2400" b="1" dirty="0">
                <a:solidFill>
                  <a:srgbClr val="C00000"/>
                </a:solidFill>
              </a:rPr>
              <a:t>execution</a:t>
            </a:r>
            <a:r>
              <a:rPr lang="en-US" sz="2400" dirty="0" smtClean="0"/>
              <a:t>: </a:t>
            </a:r>
            <a:r>
              <a:rPr lang="en-US" sz="2400" dirty="0">
                <a:solidFill>
                  <a:srgbClr val="0070C0"/>
                </a:solidFill>
              </a:rPr>
              <a:t>portability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reusability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integrability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testability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21D9-4ADD-4CF3-B419-E2A6B41A575F}" type="slidenum">
              <a:rPr lang="nl-NL"/>
              <a:pPr/>
              <a:t>7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Role of Software Architect</a:t>
            </a:r>
            <a:endParaRPr lang="en-US" dirty="0"/>
          </a:p>
        </p:txBody>
      </p:sp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4582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Excellent software engineering skills</a:t>
            </a:r>
          </a:p>
          <a:p>
            <a:pPr algn="just"/>
            <a:r>
              <a:rPr lang="en-US" sz="2400" dirty="0" smtClean="0"/>
              <a:t>Lead technical development team by example</a:t>
            </a:r>
          </a:p>
          <a:p>
            <a:pPr algn="just"/>
            <a:r>
              <a:rPr lang="en-US" sz="2400" dirty="0" smtClean="0"/>
              <a:t>Solve the hard problems</a:t>
            </a:r>
          </a:p>
          <a:p>
            <a:pPr algn="just"/>
            <a:r>
              <a:rPr lang="en-US" sz="2400" dirty="0" smtClean="0"/>
              <a:t>Understand impact of decisions</a:t>
            </a:r>
          </a:p>
          <a:p>
            <a:pPr algn="just"/>
            <a:r>
              <a:rPr lang="en-US" sz="2400" dirty="0" smtClean="0"/>
              <a:t>Defend architectural design decisions</a:t>
            </a:r>
          </a:p>
          <a:p>
            <a:pPr algn="just"/>
            <a:r>
              <a:rPr lang="en-US" sz="2400" dirty="0" smtClean="0"/>
              <a:t>Know and understand relevant technology</a:t>
            </a:r>
          </a:p>
          <a:p>
            <a:pPr algn="just"/>
            <a:r>
              <a:rPr lang="en-US" sz="2400" dirty="0" smtClean="0"/>
              <a:t>Track technology development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B658-93DF-4C27-92FC-9D86177DC691}" type="slidenum">
              <a:rPr lang="nl-NL"/>
              <a:pPr/>
              <a:t>8</a:t>
            </a:fld>
            <a:endParaRPr lang="nl-NL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8382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GB" sz="3600" dirty="0" smtClean="0">
                <a:cs typeface="Times" charset="0"/>
              </a:rPr>
              <a:t>Design</a:t>
            </a:r>
            <a:r>
              <a:rPr lang="en-US" sz="3600" dirty="0" smtClean="0"/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077200" cy="4525963"/>
          </a:xfrm>
        </p:spPr>
        <p:txBody>
          <a:bodyPr/>
          <a:lstStyle/>
          <a:p>
            <a:pPr algn="just"/>
            <a:r>
              <a:rPr lang="en-GB" sz="2800" b="1" dirty="0" smtClean="0">
                <a:solidFill>
                  <a:srgbClr val="0070C0"/>
                </a:solidFill>
                <a:cs typeface="Times" charset="0"/>
              </a:rPr>
              <a:t>Definition</a:t>
            </a:r>
            <a:r>
              <a:rPr lang="en-GB" sz="2800" dirty="0" smtClean="0">
                <a:cs typeface="Times" charset="0"/>
              </a:rPr>
              <a:t>: </a:t>
            </a:r>
          </a:p>
          <a:p>
            <a:pPr lvl="1" algn="just"/>
            <a:r>
              <a:rPr lang="en-GB" sz="3200" b="1" i="1" dirty="0" smtClean="0">
                <a:cs typeface="Times" charset="0"/>
              </a:rPr>
              <a:t>Design</a:t>
            </a:r>
            <a:r>
              <a:rPr lang="en-GB" sz="3200" dirty="0" smtClean="0">
                <a:cs typeface="Times" charset="0"/>
              </a:rPr>
              <a:t> is a problem-solving process whose objective is to find and describe a way:</a:t>
            </a:r>
          </a:p>
          <a:p>
            <a:pPr lvl="2" algn="just"/>
            <a:r>
              <a:rPr lang="en-GB" sz="2800" dirty="0" smtClean="0">
                <a:solidFill>
                  <a:srgbClr val="0070C0"/>
                </a:solidFill>
                <a:cs typeface="Times" charset="0"/>
              </a:rPr>
              <a:t>To implement the </a:t>
            </a:r>
            <a:r>
              <a:rPr lang="en-GB" sz="2800" b="1" dirty="0" smtClean="0">
                <a:solidFill>
                  <a:srgbClr val="0070C0"/>
                </a:solidFill>
                <a:cs typeface="Times" charset="0"/>
              </a:rPr>
              <a:t>system’s </a:t>
            </a:r>
            <a:r>
              <a:rPr lang="en-GB" sz="2800" b="1" i="1" dirty="0" smtClean="0">
                <a:solidFill>
                  <a:srgbClr val="0070C0"/>
                </a:solidFill>
                <a:cs typeface="Times" charset="0"/>
              </a:rPr>
              <a:t>functional requirements</a:t>
            </a:r>
            <a:r>
              <a:rPr lang="en-GB" sz="2800" b="1" dirty="0" smtClean="0">
                <a:solidFill>
                  <a:srgbClr val="0070C0"/>
                </a:solidFill>
                <a:cs typeface="Times" charset="0"/>
              </a:rPr>
              <a:t> </a:t>
            </a:r>
            <a:r>
              <a:rPr lang="en-GB" sz="2800" dirty="0" smtClean="0">
                <a:solidFill>
                  <a:srgbClr val="0070C0"/>
                </a:solidFill>
                <a:cs typeface="Times" charset="0"/>
              </a:rPr>
              <a:t>while respecting the constraints imposed by the </a:t>
            </a:r>
            <a:r>
              <a:rPr lang="en-GB" sz="2800" i="1" dirty="0" smtClean="0">
                <a:solidFill>
                  <a:srgbClr val="0070C0"/>
                </a:solidFill>
                <a:cs typeface="Times" charset="0"/>
              </a:rPr>
              <a:t>quality and </a:t>
            </a:r>
            <a:r>
              <a:rPr lang="en-GB" sz="2800" dirty="0" smtClean="0">
                <a:solidFill>
                  <a:srgbClr val="0070C0"/>
                </a:solidFill>
                <a:cs typeface="Times" charset="0"/>
              </a:rPr>
              <a:t>budget.”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66E682-4CF5-46D5-ACFA-11A1CA99F3CE}" type="slidenum">
              <a:rPr lang="en-US"/>
              <a:pPr/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533400" y="838200"/>
            <a:ext cx="80772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</p:spPr>
        <p:txBody>
          <a:bodyPr/>
          <a:lstStyle/>
          <a:p>
            <a:r>
              <a:rPr lang="en-US" smtClean="0"/>
              <a:t>chapter 1: Introduction to Design principles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2679</TotalTime>
  <Words>2505</Words>
  <Application>Microsoft Office PowerPoint</Application>
  <PresentationFormat>On-screen Show (4:3)</PresentationFormat>
  <Paragraphs>362</Paragraphs>
  <Slides>37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Bahnschrift SemiBold</vt:lpstr>
      <vt:lpstr>Bookman Old Style</vt:lpstr>
      <vt:lpstr>Calibri</vt:lpstr>
      <vt:lpstr>Candara Light</vt:lpstr>
      <vt:lpstr>Courier</vt:lpstr>
      <vt:lpstr>Times</vt:lpstr>
      <vt:lpstr>Times New Roman</vt:lpstr>
      <vt:lpstr>Office Theme</vt:lpstr>
      <vt:lpstr>Chapter 1</vt:lpstr>
      <vt:lpstr>Software Architecture, definition</vt:lpstr>
      <vt:lpstr>Architecture vs. Design</vt:lpstr>
      <vt:lpstr>Architecture vs. Design…</vt:lpstr>
      <vt:lpstr>Architecture vs. Design…</vt:lpstr>
      <vt:lpstr>Goals of software architecture </vt:lpstr>
      <vt:lpstr>Software Architecture &amp; Quality</vt:lpstr>
      <vt:lpstr>Role of Software Architect</vt:lpstr>
      <vt:lpstr>Design </vt:lpstr>
      <vt:lpstr>Design as a series of decisions </vt:lpstr>
      <vt:lpstr>Design space</vt:lpstr>
      <vt:lpstr>Principles Leading to Good Design </vt:lpstr>
      <vt:lpstr>Changeability</vt:lpstr>
      <vt:lpstr>Extensibility</vt:lpstr>
      <vt:lpstr>Reusability</vt:lpstr>
      <vt:lpstr>Design Principle 1: Divide and conquer </vt:lpstr>
      <vt:lpstr>Ways of dividing a software system</vt:lpstr>
      <vt:lpstr>Design Principle 2: Increase cohesion where possible </vt:lpstr>
      <vt:lpstr>Functional cohesion </vt:lpstr>
      <vt:lpstr>Layer cohesion</vt:lpstr>
      <vt:lpstr>Example of the use of layers</vt:lpstr>
      <vt:lpstr>Communicational cohesion</vt:lpstr>
      <vt:lpstr>Utility cohesion</vt:lpstr>
      <vt:lpstr>Design Principle 3: Reduce coupling where possible </vt:lpstr>
      <vt:lpstr>Common coupling</vt:lpstr>
      <vt:lpstr>Control coupling </vt:lpstr>
      <vt:lpstr>Routine call coupling</vt:lpstr>
      <vt:lpstr>Design Principle 4: Keep the level of abstraction as high as possible </vt:lpstr>
      <vt:lpstr>Abstraction and classes</vt:lpstr>
      <vt:lpstr>Design Principle 5: Increase reusability where possible</vt:lpstr>
      <vt:lpstr>Design Principle 6: Reuse existing designs and code where possible</vt:lpstr>
      <vt:lpstr>Design Principle 7: Design for flexibility </vt:lpstr>
      <vt:lpstr>Design Principle 8: Anticipate obsolescence </vt:lpstr>
      <vt:lpstr>Design Principle 9: Design for Portability </vt:lpstr>
      <vt:lpstr>Design Principle 10: Design for Testability </vt:lpstr>
      <vt:lpstr>Design Principle 11: Design defensively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Computer</dc:title>
  <dc:creator>iqbal</dc:creator>
  <cp:lastModifiedBy>Tilaye H</cp:lastModifiedBy>
  <cp:revision>554</cp:revision>
  <cp:lastPrinted>2021-05-24T09:00:54Z</cp:lastPrinted>
  <dcterms:created xsi:type="dcterms:W3CDTF">2006-08-16T00:00:00Z</dcterms:created>
  <dcterms:modified xsi:type="dcterms:W3CDTF">2021-05-26T06:39:52Z</dcterms:modified>
</cp:coreProperties>
</file>