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9" r:id="rId4"/>
    <p:sldId id="294" r:id="rId5"/>
    <p:sldId id="29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160E8CC-40BA-4836-B317-8EFFB8614A5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443ABBAB-8D3A-4AF3-A3BD-C60F7150F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52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047B269C-0EA9-42DA-BB8D-000C2D1F7F6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A657244E-2C8B-4C6A-B8DD-DBBC81C25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112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7244E-2C8B-4C6A-B8DD-DBBC81C254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7244E-2C8B-4C6A-B8DD-DBBC81C254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3AC-A41B-4284-B00A-792B803C78C3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0D19-B264-47D6-802B-84605515F16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142F-2C9A-482C-8BE8-00755BA26161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AAF2-C512-4E65-A374-6A2A09CE6E0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6487C-2B85-43E7-B028-CD58231837CC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4B-C43F-4078-8985-7FD2DBD6EB78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0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32A7-1611-4F12-80A7-F772CE14D8A6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A0C9-8640-4C8D-8F42-64A0FF06EB3D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4AA8-06D1-4AD1-A2F7-F87AC7FBF9C8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5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576D-DBED-44C3-8C4C-9DDC7D8864EF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6091-8A12-4B59-A97C-3DDBFDCF93D8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6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386D-7078-4EB0-8D9F-E64C9749DC5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B19CB-7655-49C6-92E2-D5D72D49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Berlin Sans FB" panose="020E0602020502020306" pitchFamily="34" charset="0"/>
              </a:rPr>
              <a:t>Chapter 2 </a:t>
            </a:r>
            <a:endParaRPr lang="en-US" sz="4800" b="1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Object Oriented Design Concepts 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3509963"/>
            <a:ext cx="94616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5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-Bold"/>
              </a:rPr>
              <a:t>Common types of </a:t>
            </a:r>
            <a:r>
              <a:rPr lang="en-US" sz="4000" b="1" dirty="0" smtClean="0">
                <a:latin typeface="Calibri-Bold"/>
              </a:rPr>
              <a:t>abstraction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59" y="1155922"/>
            <a:ext cx="10515600" cy="5360787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Calibri-Bold"/>
              </a:rPr>
              <a:t>Procedural </a:t>
            </a:r>
            <a:r>
              <a:rPr lang="en-US" b="1" dirty="0" smtClean="0">
                <a:solidFill>
                  <a:srgbClr val="3366FF"/>
                </a:solidFill>
                <a:latin typeface="Calibri-Bold"/>
              </a:rPr>
              <a:t>abstraction</a:t>
            </a:r>
            <a:endParaRPr lang="en-US" b="1" dirty="0">
              <a:solidFill>
                <a:srgbClr val="3366FF"/>
              </a:solidFill>
              <a:latin typeface="Calibri-Bold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e.g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., closed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subroutine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FF6600"/>
                </a:solidFill>
                <a:latin typeface="Calibri-Bold"/>
              </a:rPr>
              <a:t>Data abstraction</a:t>
            </a:r>
            <a:endParaRPr lang="en-US" b="1" dirty="0">
              <a:solidFill>
                <a:srgbClr val="FF6600"/>
              </a:solidFill>
              <a:latin typeface="Calibri-Bold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e.g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., ADT (Abstract Data Type) classes</a:t>
            </a:r>
          </a:p>
          <a:p>
            <a:r>
              <a:rPr lang="en-US" b="1" dirty="0" smtClean="0">
                <a:solidFill>
                  <a:srgbClr val="810000"/>
                </a:solidFill>
                <a:latin typeface="Calibri-Bold"/>
              </a:rPr>
              <a:t>Control abstraction</a:t>
            </a:r>
            <a:endParaRPr lang="en-US" b="1" dirty="0">
              <a:solidFill>
                <a:srgbClr val="810000"/>
              </a:solidFill>
              <a:latin typeface="Calibri-Bold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e.g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., loops.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01" y="171942"/>
            <a:ext cx="10515600" cy="63942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Abstraction </a:t>
            </a:r>
            <a:r>
              <a:rPr lang="en-US" sz="3200" b="1" dirty="0">
                <a:solidFill>
                  <a:srgbClr val="FF0000"/>
                </a:solidFill>
                <a:latin typeface="Calibri-Bold"/>
              </a:rPr>
              <a:t>(contd.)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811369"/>
            <a:ext cx="11384924" cy="5937161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Allows postponement of certain design decisions </a:t>
            </a:r>
            <a:r>
              <a:rPr lang="en-US" sz="3200" dirty="0" smtClean="0"/>
              <a:t>that occur </a:t>
            </a:r>
            <a:r>
              <a:rPr lang="en-US" sz="3200" dirty="0"/>
              <a:t>at various levels of analysis</a:t>
            </a:r>
          </a:p>
          <a:p>
            <a:pPr algn="just"/>
            <a:r>
              <a:rPr lang="en-US" sz="3200" dirty="0"/>
              <a:t>e.g.,</a:t>
            </a:r>
          </a:p>
          <a:p>
            <a:pPr marL="457200" lvl="1" indent="0" algn="just">
              <a:buNone/>
            </a:pPr>
            <a:r>
              <a:rPr lang="en-US" sz="2800" dirty="0"/>
              <a:t>• </a:t>
            </a:r>
            <a:r>
              <a:rPr lang="en-US" sz="2800" dirty="0" smtClean="0"/>
              <a:t>Representational </a:t>
            </a:r>
            <a:r>
              <a:rPr lang="en-US" sz="2800" dirty="0"/>
              <a:t>and algorithmic </a:t>
            </a:r>
            <a:r>
              <a:rPr lang="en-US" sz="2800" dirty="0" smtClean="0"/>
              <a:t>considerations</a:t>
            </a:r>
            <a:endParaRPr lang="en-US" sz="2800" dirty="0"/>
          </a:p>
          <a:p>
            <a:pPr marL="457200" lvl="1" indent="0" algn="just">
              <a:buNone/>
            </a:pPr>
            <a:r>
              <a:rPr lang="en-US" sz="2800" dirty="0"/>
              <a:t>• Architectural and structural </a:t>
            </a:r>
            <a:r>
              <a:rPr lang="en-US" sz="2800" dirty="0" smtClean="0"/>
              <a:t>considerations</a:t>
            </a:r>
            <a:endParaRPr lang="en-US" sz="2800" dirty="0"/>
          </a:p>
          <a:p>
            <a:pPr marL="457200" lvl="1" indent="0" algn="just">
              <a:buNone/>
            </a:pPr>
            <a:r>
              <a:rPr lang="en-US" sz="2800" dirty="0"/>
              <a:t>• External environment and </a:t>
            </a:r>
            <a:r>
              <a:rPr lang="en-US" sz="2800" dirty="0" smtClean="0"/>
              <a:t>platform considerations</a:t>
            </a:r>
            <a:endParaRPr lang="en-US" sz="2800" dirty="0"/>
          </a:p>
          <a:p>
            <a:pPr algn="just"/>
            <a:r>
              <a:rPr lang="en-US" sz="3200" b="1" dirty="0"/>
              <a:t>The two basic </a:t>
            </a:r>
            <a:r>
              <a:rPr lang="en-US" sz="3200" b="1" dirty="0" smtClean="0"/>
              <a:t>abstraction </a:t>
            </a:r>
            <a:r>
              <a:rPr lang="en-US" sz="3200" b="1" dirty="0"/>
              <a:t>types:</a:t>
            </a:r>
          </a:p>
          <a:p>
            <a:pPr marL="457200" lvl="1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• </a:t>
            </a:r>
            <a:r>
              <a:rPr lang="en-US" sz="2800" b="1" dirty="0">
                <a:solidFill>
                  <a:srgbClr val="FF0000"/>
                </a:solidFill>
              </a:rPr>
              <a:t>Procedural </a:t>
            </a:r>
            <a:r>
              <a:rPr lang="en-US" sz="2800" b="1" dirty="0" smtClean="0">
                <a:solidFill>
                  <a:srgbClr val="FF0000"/>
                </a:solidFill>
              </a:rPr>
              <a:t>abstraction</a:t>
            </a:r>
            <a:endParaRPr lang="en-US" sz="2800" b="1" dirty="0">
              <a:solidFill>
                <a:srgbClr val="FF0000"/>
              </a:solidFill>
            </a:endParaRPr>
          </a:p>
          <a:p>
            <a:pPr marL="914400" lvl="2" indent="0" algn="just">
              <a:buNone/>
            </a:pPr>
            <a:r>
              <a:rPr lang="en-US" sz="2400" dirty="0"/>
              <a:t>Ø </a:t>
            </a:r>
            <a:r>
              <a:rPr lang="en-US" sz="2400" dirty="0" smtClean="0"/>
              <a:t>abstractions </a:t>
            </a:r>
            <a:r>
              <a:rPr lang="en-US" sz="2400" dirty="0"/>
              <a:t>of the events in the system.</a:t>
            </a:r>
          </a:p>
          <a:p>
            <a:pPr marL="914400" lvl="2" indent="0" algn="just">
              <a:buNone/>
            </a:pPr>
            <a:r>
              <a:rPr lang="en-US" sz="2400" dirty="0"/>
              <a:t>Ø consists of named sequence of events</a:t>
            </a:r>
          </a:p>
          <a:p>
            <a:pPr marL="457200" lvl="1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• </a:t>
            </a:r>
            <a:r>
              <a:rPr lang="en-US" sz="2800" b="1" dirty="0">
                <a:solidFill>
                  <a:srgbClr val="FF0000"/>
                </a:solidFill>
              </a:rPr>
              <a:t>Data </a:t>
            </a:r>
            <a:r>
              <a:rPr lang="en-US" sz="2800" b="1" dirty="0" smtClean="0">
                <a:solidFill>
                  <a:srgbClr val="FF0000"/>
                </a:solidFill>
              </a:rPr>
              <a:t>abstraction</a:t>
            </a:r>
            <a:endParaRPr lang="en-US" sz="2800" b="1" dirty="0">
              <a:solidFill>
                <a:srgbClr val="FF0000"/>
              </a:solidFill>
            </a:endParaRPr>
          </a:p>
          <a:p>
            <a:pPr marL="914400" lvl="2" indent="0" algn="just">
              <a:buNone/>
            </a:pPr>
            <a:r>
              <a:rPr lang="en-US" sz="2400" dirty="0"/>
              <a:t>Ø named </a:t>
            </a:r>
            <a:r>
              <a:rPr lang="en-US" sz="2400" dirty="0" smtClean="0"/>
              <a:t>collection </a:t>
            </a:r>
            <a:r>
              <a:rPr lang="en-US" sz="2400" dirty="0"/>
              <a:t>of data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8113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FF6600"/>
                </a:solidFill>
                <a:latin typeface="Calibri-Bold"/>
              </a:rPr>
              <a:t>Abstraction </a:t>
            </a:r>
            <a:r>
              <a:rPr lang="en-US" sz="2800" b="1" dirty="0">
                <a:solidFill>
                  <a:srgbClr val="FF6600"/>
                </a:solidFill>
                <a:latin typeface="Calibri-Bold"/>
              </a:rPr>
              <a:t>in Object Oriented Programming (OOP)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978794"/>
            <a:ext cx="11513713" cy="574397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In OOP, Objects are the main means of </a:t>
            </a:r>
            <a:r>
              <a:rPr lang="en-US" dirty="0" smtClean="0">
                <a:latin typeface="Calibri" panose="020F0502020204030204" pitchFamily="34" charset="0"/>
              </a:rPr>
              <a:t>abstraction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An </a:t>
            </a:r>
            <a:r>
              <a:rPr lang="en-US" dirty="0">
                <a:latin typeface="Calibri" panose="020F0502020204030204" pitchFamily="34" charset="0"/>
              </a:rPr>
              <a:t>object </a:t>
            </a:r>
            <a:r>
              <a:rPr lang="en-US" dirty="0" smtClean="0">
                <a:latin typeface="Calibri" panose="020F0502020204030204" pitchFamily="34" charset="0"/>
              </a:rPr>
              <a:t>identifies </a:t>
            </a:r>
            <a:r>
              <a:rPr lang="en-US" dirty="0">
                <a:latin typeface="Calibri" panose="020F0502020204030204" pitchFamily="34" charset="0"/>
              </a:rPr>
              <a:t>specific </a:t>
            </a:r>
            <a:r>
              <a:rPr lang="en-US" dirty="0" smtClean="0">
                <a:latin typeface="Calibri" panose="020F0502020204030204" pitchFamily="34" charset="0"/>
              </a:rPr>
              <a:t>entities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- An </a:t>
            </a:r>
            <a:r>
              <a:rPr lang="en-US" sz="2800" dirty="0">
                <a:latin typeface="Calibri" panose="020F0502020204030204" pitchFamily="34" charset="0"/>
              </a:rPr>
              <a:t>object is either an abstract (conceptual) or </a:t>
            </a:r>
            <a:r>
              <a:rPr lang="en-US" sz="2800" dirty="0" smtClean="0">
                <a:latin typeface="Calibri" panose="020F0502020204030204" pitchFamily="34" charset="0"/>
              </a:rPr>
              <a:t>concrete entity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r>
              <a:rPr lang="en-US" b="1" dirty="0" smtClean="0">
                <a:latin typeface="Calibri-Bold"/>
              </a:rPr>
              <a:t>An </a:t>
            </a:r>
            <a:r>
              <a:rPr lang="en-US" b="1" dirty="0">
                <a:latin typeface="Calibri-Bold"/>
              </a:rPr>
              <a:t>object is defined by:</a:t>
            </a: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 smtClean="0">
                <a:latin typeface="Calibri" panose="020F0502020204030204" pitchFamily="34" charset="0"/>
              </a:rPr>
              <a:t>Attributes </a:t>
            </a:r>
            <a:r>
              <a:rPr lang="en-US" dirty="0">
                <a:latin typeface="Calibri" panose="020F0502020204030204" pitchFamily="34" charset="0"/>
              </a:rPr>
              <a:t>(data)</a:t>
            </a: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 smtClean="0">
                <a:latin typeface="Calibri" panose="020F0502020204030204" pitchFamily="34" charset="0"/>
              </a:rPr>
              <a:t>Operations</a:t>
            </a:r>
            <a:endParaRPr lang="en-US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 smtClean="0">
                <a:latin typeface="Calibri" panose="020F0502020204030204" pitchFamily="34" charset="0"/>
              </a:rPr>
              <a:t>Identity</a:t>
            </a:r>
            <a:endParaRPr lang="en-US" dirty="0">
              <a:latin typeface="Calibri" panose="020F0502020204030204" pitchFamily="34" charset="0"/>
            </a:endParaRPr>
          </a:p>
          <a:p>
            <a:pPr lvl="2"/>
            <a:r>
              <a:rPr lang="en-US" sz="2400" dirty="0" smtClean="0">
                <a:latin typeface="Calibri" panose="020F0502020204030204" pitchFamily="34" charset="0"/>
              </a:rPr>
              <a:t>does </a:t>
            </a:r>
            <a:r>
              <a:rPr lang="en-US" sz="2400" dirty="0">
                <a:latin typeface="Calibri" panose="020F0502020204030204" pitchFamily="34" charset="0"/>
              </a:rPr>
              <a:t>not depend on the current value of the </a:t>
            </a:r>
            <a:r>
              <a:rPr lang="en-US" sz="2400" dirty="0" smtClean="0">
                <a:latin typeface="Calibri" panose="020F0502020204030204" pitchFamily="34" charset="0"/>
              </a:rPr>
              <a:t>attributes</a:t>
            </a:r>
            <a:endParaRPr lang="en-US" sz="2400" dirty="0">
              <a:latin typeface="Calibri" panose="020F0502020204030204" pitchFamily="34" charset="0"/>
            </a:endParaRPr>
          </a:p>
          <a:p>
            <a:pPr lvl="2"/>
            <a:r>
              <a:rPr lang="en-US" sz="2400" dirty="0" smtClean="0">
                <a:latin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</a:rPr>
              <a:t>never changes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b="1" dirty="0">
                <a:latin typeface="Calibri-Bold"/>
              </a:rPr>
              <a:t>class </a:t>
            </a:r>
            <a:r>
              <a:rPr lang="en-US" dirty="0">
                <a:latin typeface="Calibri" panose="020F0502020204030204" pitchFamily="34" charset="0"/>
              </a:rPr>
              <a:t>represents a set of objects that share a </a:t>
            </a:r>
            <a:r>
              <a:rPr lang="en-US" dirty="0" smtClean="0">
                <a:latin typeface="Calibri" panose="020F0502020204030204" pitchFamily="34" charset="0"/>
              </a:rPr>
              <a:t>common structure </a:t>
            </a:r>
            <a:r>
              <a:rPr lang="en-US" dirty="0">
                <a:latin typeface="Calibri" panose="020F0502020204030204" pitchFamily="34" charset="0"/>
              </a:rPr>
              <a:t>and a common behavior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25" y="120427"/>
            <a:ext cx="10515600" cy="4204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540914"/>
            <a:ext cx="11269014" cy="563605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Tahoma-Bold"/>
              </a:rPr>
              <a:t>Examples: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ahoma-Bold"/>
              </a:rPr>
              <a:t>Time</a:t>
            </a:r>
            <a:endParaRPr lang="en-US" b="1" dirty="0">
              <a:solidFill>
                <a:srgbClr val="000000"/>
              </a:solidFill>
              <a:latin typeface="Tahoma-Bold"/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rgbClr val="0000FF"/>
                </a:solidFill>
                <a:latin typeface="ArialMT"/>
              </a:rPr>
              <a:t>– </a:t>
            </a:r>
            <a:r>
              <a:rPr lang="en-US" b="1" dirty="0">
                <a:solidFill>
                  <a:srgbClr val="0000FF"/>
                </a:solidFill>
                <a:latin typeface="Tahoma-Bold"/>
              </a:rPr>
              <a:t>Data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 (Hour, Minute, Second, Date)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FF"/>
                </a:solidFill>
                <a:latin typeface="ArialMT"/>
              </a:rPr>
              <a:t>– </a:t>
            </a:r>
            <a:r>
              <a:rPr lang="en-US" b="1" dirty="0">
                <a:solidFill>
                  <a:srgbClr val="0000FF"/>
                </a:solidFill>
                <a:latin typeface="Tahoma-Bold"/>
              </a:rPr>
              <a:t>Operations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 add time interval, calculate difference from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another period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of time,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etc.</a:t>
            </a:r>
          </a:p>
          <a:p>
            <a:pPr marL="457200" lvl="1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b="1" dirty="0" smtClean="0">
                <a:solidFill>
                  <a:srgbClr val="000000"/>
                </a:solidFill>
                <a:latin typeface="Tahoma-Bold"/>
              </a:rPr>
              <a:t>Acts (event)- for example: Measurement of a patients’ fever</a:t>
            </a:r>
          </a:p>
          <a:p>
            <a:pPr lvl="2" algn="just"/>
            <a:r>
              <a:rPr lang="en-US" dirty="0" smtClean="0">
                <a:solidFill>
                  <a:srgbClr val="0000FF"/>
                </a:solidFill>
                <a:latin typeface="ArialMT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ahoma-Bold"/>
              </a:rPr>
              <a:t>Data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 temperature, Measured by, Time</a:t>
            </a:r>
          </a:p>
          <a:p>
            <a:pPr lvl="2" algn="just"/>
            <a:r>
              <a:rPr lang="en-US" b="1" dirty="0" smtClean="0">
                <a:solidFill>
                  <a:srgbClr val="0000FF"/>
                </a:solidFill>
                <a:latin typeface="Tahoma-Bold"/>
              </a:rPr>
              <a:t>Operations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 Print, update, archive</a:t>
            </a:r>
          </a:p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Tahoma-Bold"/>
              </a:rPr>
              <a:t>At </a:t>
            </a:r>
            <a:r>
              <a:rPr lang="en-US" sz="2400" b="1" dirty="0">
                <a:solidFill>
                  <a:srgbClr val="000000"/>
                </a:solidFill>
                <a:latin typeface="Tahoma-Bold"/>
              </a:rPr>
              <a:t>a given time, each object has: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000" b="1" dirty="0">
                <a:solidFill>
                  <a:srgbClr val="000000"/>
                </a:solidFill>
                <a:latin typeface="Tahoma-Bold"/>
              </a:rPr>
              <a:t>State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: the current value of the attributes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000" b="1" dirty="0">
                <a:solidFill>
                  <a:srgbClr val="000000"/>
                </a:solidFill>
                <a:latin typeface="Tahoma-Bold"/>
              </a:rPr>
              <a:t>Behavior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: the set of operations they recognize, and the way </a:t>
            </a:r>
            <a:r>
              <a:rPr 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they are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interpreted</a:t>
            </a:r>
          </a:p>
          <a:p>
            <a:pPr marL="457200" lvl="1" indent="0" algn="just">
              <a:buNone/>
            </a:pPr>
            <a:r>
              <a:rPr lang="en-US" sz="2000" b="1" dirty="0">
                <a:solidFill>
                  <a:srgbClr val="000000"/>
                </a:solidFill>
                <a:latin typeface="Tahoma-Bold"/>
              </a:rPr>
              <a:t>- Identity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: a constant that is determined independently the object </a:t>
            </a:r>
            <a:r>
              <a:rPr lang="en-US" sz="2000" dirty="0" smtClean="0">
                <a:solidFill>
                  <a:srgbClr val="000000"/>
                </a:solidFill>
                <a:latin typeface="Tahoma" panose="020B0604030504040204" pitchFamily="34" charset="0"/>
              </a:rPr>
              <a:t>is said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to occupy a unique expanse in memory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44" y="5055360"/>
            <a:ext cx="3904109" cy="148355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797" y="6337658"/>
            <a:ext cx="41148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 oriented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739"/>
            <a:ext cx="10515600" cy="5363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-Bold"/>
              </a:rPr>
              <a:t>Abstract Classes &amp; Interfaces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901522"/>
            <a:ext cx="11294772" cy="545482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Definitions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– </a:t>
            </a:r>
            <a:r>
              <a:rPr lang="en-US" b="1" dirty="0"/>
              <a:t>Abstract methods </a:t>
            </a:r>
            <a:r>
              <a:rPr lang="en-US" dirty="0"/>
              <a:t>= Methods that are declared, with no </a:t>
            </a:r>
            <a:r>
              <a:rPr lang="en-US" dirty="0" smtClean="0"/>
              <a:t>implementation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–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= A class with abstract methods, not meant to </a:t>
            </a:r>
            <a:r>
              <a:rPr lang="en-US" dirty="0" smtClean="0"/>
              <a:t>be instantiated</a:t>
            </a:r>
          </a:p>
          <a:p>
            <a:pPr marL="457200" lvl="1" indent="0" algn="just">
              <a:buNone/>
            </a:pPr>
            <a:r>
              <a:rPr lang="en-US" dirty="0" smtClean="0"/>
              <a:t>– </a:t>
            </a:r>
            <a:r>
              <a:rPr lang="en-US" b="1" dirty="0"/>
              <a:t>Interface</a:t>
            </a:r>
            <a:r>
              <a:rPr lang="en-US" dirty="0"/>
              <a:t> = A named </a:t>
            </a:r>
            <a:r>
              <a:rPr lang="en-US" dirty="0" smtClean="0"/>
              <a:t>collection </a:t>
            </a:r>
            <a:r>
              <a:rPr lang="en-US" dirty="0"/>
              <a:t>of method </a:t>
            </a:r>
            <a:r>
              <a:rPr lang="en-US" dirty="0" smtClean="0"/>
              <a:t>definitions </a:t>
            </a:r>
            <a:r>
              <a:rPr lang="en-US" dirty="0"/>
              <a:t>(</a:t>
            </a:r>
            <a:r>
              <a:rPr lang="en-US" dirty="0" smtClean="0"/>
              <a:t>without implementations</a:t>
            </a:r>
            <a:r>
              <a:rPr lang="en-US" dirty="0"/>
              <a:t>)</a:t>
            </a:r>
          </a:p>
          <a:p>
            <a:pPr algn="just"/>
            <a:r>
              <a:rPr lang="en-US" sz="2400" b="1" dirty="0"/>
              <a:t>Examples</a:t>
            </a:r>
          </a:p>
          <a:p>
            <a:pPr marL="457200" lvl="1" indent="0" algn="just">
              <a:buNone/>
            </a:pPr>
            <a:r>
              <a:rPr lang="en-US" dirty="0"/>
              <a:t>– Food is an abstract class. Can you make an instance of food? No, </a:t>
            </a:r>
            <a:r>
              <a:rPr lang="en-US" dirty="0" smtClean="0"/>
              <a:t>of course </a:t>
            </a:r>
            <a:r>
              <a:rPr lang="en-US" dirty="0"/>
              <a:t>not. But you can make an instance of an apple or a steak or </a:t>
            </a:r>
            <a:r>
              <a:rPr lang="en-US" dirty="0" smtClean="0"/>
              <a:t>a peanut butter </a:t>
            </a:r>
            <a:r>
              <a:rPr lang="en-US" dirty="0"/>
              <a:t>cup, which are types of food. Food is the abstract </a:t>
            </a:r>
            <a:r>
              <a:rPr lang="en-US" dirty="0" smtClean="0"/>
              <a:t>concept; it </a:t>
            </a:r>
            <a:r>
              <a:rPr lang="en-US" dirty="0"/>
              <a:t>shouldn’t exist.</a:t>
            </a:r>
          </a:p>
          <a:p>
            <a:pPr marL="457200" lvl="1" indent="0" algn="just">
              <a:buNone/>
            </a:pPr>
            <a:r>
              <a:rPr lang="en-US" dirty="0"/>
              <a:t>– Skills are interfaces. Can you make an instance of a student, an athlete </a:t>
            </a:r>
            <a:r>
              <a:rPr lang="en-US" dirty="0" smtClean="0"/>
              <a:t>or a </a:t>
            </a:r>
            <a:r>
              <a:rPr lang="en-US" dirty="0"/>
              <a:t>chef? No, but you can make an instance of a person, and have </a:t>
            </a:r>
            <a:r>
              <a:rPr lang="en-US" dirty="0" smtClean="0"/>
              <a:t>that person </a:t>
            </a:r>
            <a:r>
              <a:rPr lang="en-US" dirty="0"/>
              <a:t>take on all these skills. Deep down, it’s </a:t>
            </a:r>
            <a:r>
              <a:rPr lang="en-US" dirty="0" smtClean="0"/>
              <a:t>still </a:t>
            </a:r>
            <a:r>
              <a:rPr lang="en-US" dirty="0"/>
              <a:t>a person, but </a:t>
            </a:r>
            <a:r>
              <a:rPr lang="en-US" dirty="0" smtClean="0"/>
              <a:t>this person </a:t>
            </a:r>
            <a:r>
              <a:rPr lang="en-US" dirty="0"/>
              <a:t>can also do other things, like study, sprint and cook.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61" y="223458"/>
            <a:ext cx="11320529" cy="6007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-Bold"/>
              </a:rPr>
              <a:t>Abstract Classes &amp;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1081824"/>
            <a:ext cx="11320529" cy="527452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b="1" dirty="0">
                <a:solidFill>
                  <a:srgbClr val="000000"/>
                </a:solidFill>
                <a:latin typeface="Calibri-Bold"/>
              </a:rPr>
              <a:t>Q: </a:t>
            </a:r>
            <a:r>
              <a:rPr lang="en-US" sz="3000" b="1" dirty="0">
                <a:solidFill>
                  <a:srgbClr val="FF0000"/>
                </a:solidFill>
                <a:latin typeface="Calibri-Bold"/>
              </a:rPr>
              <a:t>So what </a:t>
            </a:r>
            <a:r>
              <a:rPr lang="en-US" sz="3000" b="1" dirty="0">
                <a:solidFill>
                  <a:srgbClr val="FF0000"/>
                </a:solidFill>
                <a:latin typeface="Arial-BoldMT"/>
              </a:rPr>
              <a:t>i</a:t>
            </a:r>
            <a:r>
              <a:rPr lang="en-US" sz="3000" b="1" dirty="0">
                <a:solidFill>
                  <a:srgbClr val="FF0000"/>
                </a:solidFill>
                <a:latin typeface="Calibri-Bold"/>
              </a:rPr>
              <a:t>s the difference between an interface and </a:t>
            </a:r>
            <a:r>
              <a:rPr lang="en-US" sz="3000" b="1" dirty="0" smtClean="0">
                <a:solidFill>
                  <a:srgbClr val="FF0000"/>
                </a:solidFill>
                <a:latin typeface="Calibri-Bold"/>
              </a:rPr>
              <a:t>an abstract </a:t>
            </a:r>
            <a:r>
              <a:rPr lang="en-US" sz="3000" b="1" dirty="0">
                <a:solidFill>
                  <a:srgbClr val="FF0000"/>
                </a:solidFill>
                <a:latin typeface="Calibri-Bold"/>
              </a:rPr>
              <a:t>class?</a:t>
            </a:r>
          </a:p>
          <a:p>
            <a:r>
              <a:rPr lang="en-US" sz="3000" b="1" dirty="0" smtClean="0">
                <a:solidFill>
                  <a:srgbClr val="000000"/>
                </a:solidFill>
                <a:latin typeface="Calibri-Bold"/>
              </a:rPr>
              <a:t>A</a:t>
            </a:r>
            <a:r>
              <a:rPr lang="en-US" sz="3000" b="1" dirty="0">
                <a:solidFill>
                  <a:srgbClr val="000000"/>
                </a:solidFill>
                <a:latin typeface="Calibri-Bold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 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any methods, whereas an abstract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class can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 class can </a:t>
            </a:r>
            <a:r>
              <a:rPr lang="en-US" b="1" dirty="0">
                <a:solidFill>
                  <a:srgbClr val="FF0000"/>
                </a:solidFill>
                <a:latin typeface="Calibri-Bold"/>
              </a:rPr>
              <a:t>implement many interfaces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but can have only one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superclass (abstract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or not)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 interface is </a:t>
            </a:r>
            <a:r>
              <a:rPr lang="en-US" b="1" dirty="0">
                <a:solidFill>
                  <a:srgbClr val="3366FF"/>
                </a:solidFill>
                <a:latin typeface="Calibri-Bold"/>
              </a:rPr>
              <a:t>not part of the class hierarchy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Unrelated classes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can implement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same interface</a:t>
            </a:r>
          </a:p>
          <a:p>
            <a:r>
              <a:rPr lang="en-US" sz="2600" b="1" dirty="0" smtClean="0">
                <a:solidFill>
                  <a:srgbClr val="000000"/>
                </a:solidFill>
                <a:latin typeface="Calibri-Bold"/>
              </a:rPr>
              <a:t>Syntax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200" b="1" dirty="0">
                <a:solidFill>
                  <a:srgbClr val="000000"/>
                </a:solidFill>
                <a:latin typeface="Calibri-Bold"/>
              </a:rPr>
              <a:t>abstract class: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200" b="1" dirty="0">
                <a:solidFill>
                  <a:srgbClr val="000000"/>
                </a:solidFill>
                <a:latin typeface="Calibri-Bold"/>
              </a:rPr>
              <a:t>Public abstract class Food { }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NewPSMT"/>
              </a:rPr>
              <a:t> public </a:t>
            </a:r>
            <a:r>
              <a:rPr lang="en-US" sz="2200" dirty="0">
                <a:solidFill>
                  <a:srgbClr val="000000"/>
                </a:solidFill>
                <a:latin typeface="CourierNewPSMT"/>
              </a:rPr>
              <a:t>class Apple extends Food { … }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200" b="1" dirty="0">
                <a:solidFill>
                  <a:srgbClr val="000000"/>
                </a:solidFill>
                <a:latin typeface="Calibri-Bold"/>
              </a:rPr>
              <a:t>interface: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NewPSMT"/>
              </a:rPr>
              <a:t>public class Person implements Student, Athlete, </a:t>
            </a:r>
            <a:r>
              <a:rPr lang="en-US" sz="2200" dirty="0" smtClean="0">
                <a:solidFill>
                  <a:srgbClr val="000000"/>
                </a:solidFill>
                <a:latin typeface="CourierNewPSMT"/>
              </a:rPr>
              <a:t>Chef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NewPSMT"/>
              </a:rPr>
              <a:t>{….}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3"/>
            <a:ext cx="10515600" cy="47651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-Bold"/>
              </a:rPr>
              <a:t>Abstract Classes &amp; </a:t>
            </a:r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Interfaces…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837128"/>
            <a:ext cx="11681138" cy="55192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Calibri-Bold"/>
              </a:rPr>
              <a:t>Q: Why are they useful?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Calibri-Bold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alibri-Bold"/>
              </a:rPr>
              <a:t>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By leaving certain methods undefined, these methods can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 implemented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by several different classes, each in its own way.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Calibri-Bold"/>
              </a:rPr>
              <a:t>Example: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Chess Playing Program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 abstract class called ChessPlayer can have an abstract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method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makeMove</a:t>
            </a:r>
            <a:r>
              <a:rPr lang="en-US" dirty="0">
                <a:solidFill>
                  <a:srgbClr val="000000"/>
                </a:solidFill>
                <a:latin typeface="CourierNewPSMT"/>
              </a:rPr>
              <a:t>()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b="1" i="1" dirty="0">
                <a:solidFill>
                  <a:srgbClr val="000000"/>
                </a:solidFill>
                <a:latin typeface="Calibri-BoldItalic"/>
              </a:rPr>
              <a:t>extended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differently by different subclasses.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public abstract class ChessPlayer {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&lt;variable declarations&gt;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&lt;method declarations&gt;</a:t>
            </a:r>
          </a:p>
          <a:p>
            <a:pPr marL="457200" lvl="1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public void makeMove()</a:t>
            </a:r>
            <a:r>
              <a:rPr lang="en-US" sz="1800" dirty="0">
                <a:solidFill>
                  <a:srgbClr val="FF0000"/>
                </a:solidFill>
                <a:latin typeface="CourierNewPSM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ArialMT"/>
              </a:rPr>
              <a:t>–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an interface called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ChessInterface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can have a method called makeMove(), implemented differently by different classes.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public interface </a:t>
            </a:r>
            <a:r>
              <a:rPr lang="en-US" sz="2000" dirty="0" err="1">
                <a:solidFill>
                  <a:srgbClr val="000000"/>
                </a:solidFill>
                <a:latin typeface="CourierNewPSMT"/>
              </a:rPr>
              <a:t>ChessInterface</a:t>
            </a:r>
            <a:r>
              <a:rPr lang="en-US" sz="2000" dirty="0">
                <a:solidFill>
                  <a:srgbClr val="000000"/>
                </a:solidFill>
                <a:latin typeface="CourierNewPSMT"/>
              </a:rPr>
              <a:t> {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CourierNewPSMT"/>
              </a:rPr>
              <a:t>public void makeMove(); }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7" y="141668"/>
            <a:ext cx="11397803" cy="56667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6600"/>
                </a:solidFill>
                <a:latin typeface="Arial-BoldMT"/>
              </a:rPr>
              <a:t>The Object Concept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798490"/>
            <a:ext cx="11487955" cy="5557859"/>
          </a:xfrm>
        </p:spPr>
        <p:txBody>
          <a:bodyPr>
            <a:normAutofit/>
          </a:bodyPr>
          <a:lstStyle/>
          <a:p>
            <a:r>
              <a:rPr lang="en-US" dirty="0"/>
              <a:t>An object is an </a:t>
            </a:r>
            <a:r>
              <a:rPr lang="en-US" dirty="0" smtClean="0"/>
              <a:t>encapsulation </a:t>
            </a:r>
            <a:r>
              <a:rPr lang="en-US" dirty="0"/>
              <a:t>of data.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An object </a:t>
            </a:r>
            <a:r>
              <a:rPr lang="en-US" dirty="0" smtClean="0">
                <a:solidFill>
                  <a:srgbClr val="00B0F0"/>
                </a:solidFill>
              </a:rPr>
              <a:t>has:</a:t>
            </a:r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1.An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identity</a:t>
            </a:r>
            <a:r>
              <a:rPr lang="en-US" sz="2800" dirty="0" smtClean="0"/>
              <a:t> </a:t>
            </a:r>
            <a:r>
              <a:rPr lang="en-US" sz="2800" dirty="0"/>
              <a:t>(a unique reference)</a:t>
            </a:r>
          </a:p>
          <a:p>
            <a:pPr marL="914400" lvl="2" indent="0">
              <a:buNone/>
            </a:pPr>
            <a:r>
              <a:rPr lang="en-US" sz="2400" dirty="0" smtClean="0"/>
              <a:t>e.g.: </a:t>
            </a:r>
            <a:r>
              <a:rPr lang="en-US" sz="2400" dirty="0"/>
              <a:t>Social security number (SSN), employee number, passport</a:t>
            </a:r>
          </a:p>
          <a:p>
            <a:pPr marL="914400" lvl="2" indent="0">
              <a:buNone/>
            </a:pPr>
            <a:r>
              <a:rPr lang="en-US" sz="2400" dirty="0"/>
              <a:t>number, Student number</a:t>
            </a:r>
          </a:p>
          <a:p>
            <a:pPr marL="914400" lvl="2" indent="0">
              <a:buNone/>
            </a:pPr>
            <a:r>
              <a:rPr lang="en-US" sz="2400" dirty="0"/>
              <a:t>Account a = new Account()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2.State</a:t>
            </a:r>
            <a:r>
              <a:rPr lang="en-US" sz="2800" dirty="0"/>
              <a:t>, also called </a:t>
            </a:r>
            <a:r>
              <a:rPr lang="en-US" sz="2800" dirty="0" smtClean="0"/>
              <a:t>characteristics </a:t>
            </a:r>
            <a:r>
              <a:rPr lang="en-US" sz="2800" dirty="0"/>
              <a:t>(variables)</a:t>
            </a:r>
          </a:p>
          <a:p>
            <a:pPr marL="914400" lvl="2" indent="0">
              <a:buNone/>
            </a:pPr>
            <a:r>
              <a:rPr lang="en-US" sz="2400" dirty="0" smtClean="0"/>
              <a:t>e.g.: </a:t>
            </a:r>
            <a:r>
              <a:rPr lang="en-US" sz="2400" dirty="0"/>
              <a:t>hungry, sad, drunk, running, alive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3.Behavior</a:t>
            </a:r>
            <a:r>
              <a:rPr lang="en-US" sz="2800" dirty="0"/>
              <a:t> (methods)</a:t>
            </a:r>
          </a:p>
          <a:p>
            <a:pPr marL="914400" lvl="2" indent="0">
              <a:buNone/>
            </a:pPr>
            <a:r>
              <a:rPr lang="en-US" sz="2400" dirty="0" smtClean="0"/>
              <a:t>e.g.: </a:t>
            </a:r>
            <a:r>
              <a:rPr lang="en-US" sz="2400" dirty="0"/>
              <a:t>eat, drink, smile, kiss and wave.</a:t>
            </a:r>
          </a:p>
          <a:p>
            <a:r>
              <a:rPr lang="en-US" dirty="0" smtClean="0"/>
              <a:t>An </a:t>
            </a:r>
            <a:r>
              <a:rPr lang="en-US" dirty="0"/>
              <a:t>object is an instance of a class.</a:t>
            </a:r>
          </a:p>
          <a:p>
            <a:r>
              <a:rPr lang="en-US" dirty="0" smtClean="0"/>
              <a:t>A </a:t>
            </a:r>
            <a:r>
              <a:rPr lang="en-US" dirty="0"/>
              <a:t>class is oden called an Abstract Data Type (ADT).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libri-Bold"/>
              </a:rPr>
              <a:t>Type and an Interface of Object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040"/>
            <a:ext cx="8899301" cy="5074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6600"/>
                </a:solidFill>
                <a:latin typeface="Arial-BoldMT"/>
              </a:rPr>
              <a:t>The Object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991672"/>
            <a:ext cx="11217499" cy="52674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class is a </a:t>
            </a:r>
            <a:r>
              <a:rPr lang="en-US" dirty="0" smtClean="0"/>
              <a:t>collection </a:t>
            </a:r>
            <a:r>
              <a:rPr lang="en-US" dirty="0"/>
              <a:t>of </a:t>
            </a:r>
            <a:r>
              <a:rPr lang="en-US" i="1" dirty="0"/>
              <a:t>objects </a:t>
            </a:r>
            <a:r>
              <a:rPr lang="en-US" dirty="0"/>
              <a:t>(or </a:t>
            </a:r>
            <a:r>
              <a:rPr lang="en-US" i="1" dirty="0"/>
              <a:t>values</a:t>
            </a:r>
            <a:r>
              <a:rPr lang="en-US" dirty="0"/>
              <a:t>) and a corresponding </a:t>
            </a:r>
            <a:r>
              <a:rPr lang="en-US" dirty="0" smtClean="0"/>
              <a:t>set of </a:t>
            </a:r>
            <a:r>
              <a:rPr lang="en-US" i="1" dirty="0"/>
              <a:t>methods.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 class encapsulates the data </a:t>
            </a:r>
            <a:r>
              <a:rPr lang="en-US" dirty="0" smtClean="0"/>
              <a:t>representation </a:t>
            </a:r>
            <a:r>
              <a:rPr lang="en-US" dirty="0"/>
              <a:t>and makes </a:t>
            </a:r>
            <a:r>
              <a:rPr lang="en-US" dirty="0" smtClean="0"/>
              <a:t>data access </a:t>
            </a:r>
            <a:r>
              <a:rPr lang="en-US" dirty="0"/>
              <a:t>possible at a higher level of </a:t>
            </a:r>
            <a:r>
              <a:rPr lang="en-US" dirty="0" smtClean="0"/>
              <a:t>abstraction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class defines a template of the similar objects.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5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431"/>
            <a:ext cx="10515600" cy="67325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Outline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Abstract </a:t>
            </a:r>
            <a:r>
              <a:rPr lang="en-US" dirty="0">
                <a:solidFill>
                  <a:srgbClr val="002060"/>
                </a:solidFill>
              </a:rPr>
              <a:t>types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Interfaces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Polymorphism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Delegation  vs. </a:t>
            </a:r>
            <a:r>
              <a:rPr lang="en-US" dirty="0">
                <a:solidFill>
                  <a:srgbClr val="002060"/>
                </a:solidFill>
              </a:rPr>
              <a:t>sub classing (Inheritance)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Generics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56823" y="1622738"/>
            <a:ext cx="10534918" cy="6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2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39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alibri-Bold"/>
              </a:rPr>
              <a:t>Class Vs. Object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901520"/>
            <a:ext cx="11423561" cy="535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-Bold"/>
              </a:rPr>
              <a:t>Class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A description of the </a:t>
            </a:r>
            <a:r>
              <a:rPr lang="en-US" sz="2800" i="1" dirty="0" smtClean="0">
                <a:latin typeface="Calibri-Italic"/>
              </a:rPr>
              <a:t>common properties </a:t>
            </a:r>
            <a:r>
              <a:rPr lang="en-US" sz="2800" dirty="0">
                <a:latin typeface="Calibri" panose="020F0502020204030204" pitchFamily="34" charset="0"/>
              </a:rPr>
              <a:t>of a </a:t>
            </a:r>
            <a:r>
              <a:rPr lang="en-US" sz="2800" dirty="0" smtClean="0">
                <a:latin typeface="Calibri" panose="020F0502020204030204" pitchFamily="34" charset="0"/>
              </a:rPr>
              <a:t>set of </a:t>
            </a:r>
            <a:r>
              <a:rPr lang="en-US" sz="2800" dirty="0">
                <a:latin typeface="Calibri" panose="020F0502020204030204" pitchFamily="34" charset="0"/>
              </a:rPr>
              <a:t>objects.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A </a:t>
            </a:r>
            <a:r>
              <a:rPr lang="en-US" sz="2800" dirty="0">
                <a:latin typeface="Calibri" panose="020F0502020204030204" pitchFamily="34" charset="0"/>
              </a:rPr>
              <a:t>concept.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A class </a:t>
            </a:r>
            <a:r>
              <a:rPr lang="en-US" sz="2800" dirty="0">
                <a:latin typeface="Calibri" panose="020F0502020204030204" pitchFamily="34" charset="0"/>
              </a:rPr>
              <a:t>is a part </a:t>
            </a:r>
            <a:r>
              <a:rPr lang="en-US" sz="2800" dirty="0" smtClean="0">
                <a:latin typeface="Calibri" panose="020F0502020204030204" pitchFamily="34" charset="0"/>
              </a:rPr>
              <a:t>of a </a:t>
            </a:r>
            <a:r>
              <a:rPr lang="en-US" sz="2800" dirty="0">
                <a:latin typeface="Calibri" panose="020F0502020204030204" pitchFamily="34" charset="0"/>
              </a:rPr>
              <a:t>program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/>
              <a:t>Object</a:t>
            </a:r>
            <a:r>
              <a:rPr lang="en-US" dirty="0" smtClean="0"/>
              <a:t> </a:t>
            </a:r>
          </a:p>
          <a:p>
            <a:pPr lvl="1"/>
            <a:r>
              <a:rPr lang="en-US" sz="2800" dirty="0" smtClean="0"/>
              <a:t>A representation of the </a:t>
            </a:r>
            <a:r>
              <a:rPr lang="en-US" sz="2800" i="1" dirty="0" smtClean="0"/>
              <a:t>properties </a:t>
            </a:r>
            <a:r>
              <a:rPr lang="en-US" sz="2800" dirty="0"/>
              <a:t>of </a:t>
            </a:r>
            <a:r>
              <a:rPr lang="en-US" sz="2800" dirty="0" smtClean="0"/>
              <a:t>a single </a:t>
            </a:r>
            <a:r>
              <a:rPr lang="en-US" sz="2800" dirty="0"/>
              <a:t>instance.</a:t>
            </a:r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real world </a:t>
            </a:r>
            <a:r>
              <a:rPr lang="en-US" sz="2800" dirty="0" smtClean="0"/>
              <a:t>entity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smtClean="0"/>
              <a:t>An </a:t>
            </a:r>
            <a:r>
              <a:rPr lang="en-US" sz="2800" dirty="0"/>
              <a:t>object is part </a:t>
            </a:r>
            <a:r>
              <a:rPr lang="en-US" sz="2800" dirty="0" smtClean="0"/>
              <a:t>of data </a:t>
            </a:r>
            <a:r>
              <a:rPr lang="en-US" sz="2800" dirty="0"/>
              <a:t>and a </a:t>
            </a:r>
            <a:r>
              <a:rPr lang="en-US" sz="2800" dirty="0" smtClean="0"/>
              <a:t>program execution</a:t>
            </a:r>
            <a:r>
              <a:rPr lang="en-US" sz="2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smtClean="0"/>
              <a:t>Cont’d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3366FF"/>
                </a:solidFill>
                <a:latin typeface="Calibri-Bold"/>
              </a:rPr>
              <a:t>Inheritance</a:t>
            </a:r>
            <a:r>
              <a:rPr lang="en-US" b="1" dirty="0">
                <a:solidFill>
                  <a:srgbClr val="3366FF"/>
                </a:solidFill>
                <a:latin typeface="Calibri-Bold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may be used to define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hierarchy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classes in an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application: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59" y="1906073"/>
            <a:ext cx="7466058" cy="41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Calibri-Bold"/>
              </a:rPr>
              <a:t>Polymorphism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927280"/>
            <a:ext cx="11487955" cy="5422006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solidFill>
                  <a:srgbClr val="000000"/>
                </a:solidFill>
                <a:latin typeface="Calibri-Italic"/>
              </a:rPr>
              <a:t>Polymorphism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comes from Greek meaning </a:t>
            </a:r>
            <a:r>
              <a:rPr lang="en-US" sz="2400" dirty="0">
                <a:solidFill>
                  <a:srgbClr val="000000"/>
                </a:solidFill>
                <a:latin typeface="MS-PGothic"/>
              </a:rPr>
              <a:t>“</a:t>
            </a:r>
            <a:r>
              <a:rPr lang="en-US" sz="2400" b="1" dirty="0">
                <a:solidFill>
                  <a:srgbClr val="0000FF"/>
                </a:solidFill>
                <a:latin typeface="Calibri-Bold"/>
              </a:rPr>
              <a:t>many forms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MS-PGothic"/>
              </a:rPr>
              <a:t>”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Java, polymorphism refers to the dynamic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binding mechanism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that determines which method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definition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will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 used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when a method name has been </a:t>
            </a:r>
            <a:r>
              <a:rPr lang="en-US" sz="2400" b="1" dirty="0">
                <a:solidFill>
                  <a:srgbClr val="FF6600"/>
                </a:solidFill>
                <a:latin typeface="Calibri-Bold"/>
              </a:rPr>
              <a:t>overridden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Thus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polymorphism refers to dynamic binding.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ability of a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to respond differently when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supplied with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arguments that are objects of different types is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called </a:t>
            </a:r>
            <a:r>
              <a:rPr lang="en-US" sz="2400" b="1" i="1" dirty="0" smtClean="0">
                <a:solidFill>
                  <a:srgbClr val="FF6600"/>
                </a:solidFill>
                <a:latin typeface="Calibri-BoldItalic"/>
              </a:rPr>
              <a:t>functional </a:t>
            </a:r>
            <a:r>
              <a:rPr lang="en-US" sz="2400" b="1" i="1" dirty="0">
                <a:solidFill>
                  <a:srgbClr val="FF6600"/>
                </a:solidFill>
                <a:latin typeface="Calibri-BoldItalic"/>
              </a:rPr>
              <a:t>overloading</a:t>
            </a:r>
            <a:r>
              <a:rPr lang="en-US" sz="2400" i="1" dirty="0">
                <a:solidFill>
                  <a:srgbClr val="000000"/>
                </a:solidFill>
                <a:latin typeface="Calibri-Italic"/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Polymorphism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ensures that the appropriate method is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called for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an object of a specific type when the object is disguised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 a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more general type.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ArialMT"/>
              </a:rPr>
              <a:t>A </a:t>
            </a:r>
            <a:r>
              <a:rPr lang="en-US" sz="2400" b="1" i="1" dirty="0">
                <a:solidFill>
                  <a:srgbClr val="000000"/>
                </a:solidFill>
                <a:latin typeface="Arial-BoldItalicMT"/>
              </a:rPr>
              <a:t>polymorphic reference </a:t>
            </a:r>
            <a:r>
              <a:rPr lang="en-US" sz="2400" dirty="0">
                <a:solidFill>
                  <a:srgbClr val="000000"/>
                </a:solidFill>
                <a:latin typeface="ArialMT"/>
              </a:rPr>
              <a:t>is a variable that can refer </a:t>
            </a:r>
            <a:r>
              <a:rPr lang="en-US" sz="2400" dirty="0" smtClean="0">
                <a:solidFill>
                  <a:srgbClr val="000000"/>
                </a:solidFill>
                <a:latin typeface="ArialMT"/>
              </a:rPr>
              <a:t>to </a:t>
            </a:r>
            <a:r>
              <a:rPr lang="en-US" sz="2400" b="1" dirty="0" smtClean="0">
                <a:solidFill>
                  <a:srgbClr val="FF6600"/>
                </a:solidFill>
                <a:latin typeface="Arial-BoldMT"/>
              </a:rPr>
              <a:t>different </a:t>
            </a:r>
            <a:r>
              <a:rPr lang="en-US" sz="2400" b="1" dirty="0">
                <a:solidFill>
                  <a:srgbClr val="FF6600"/>
                </a:solidFill>
                <a:latin typeface="Arial-BoldMT"/>
              </a:rPr>
              <a:t>types of objects </a:t>
            </a:r>
            <a:r>
              <a:rPr lang="en-US" sz="2400" dirty="0">
                <a:solidFill>
                  <a:srgbClr val="000000"/>
                </a:solidFill>
                <a:latin typeface="ArialMT"/>
              </a:rPr>
              <a:t>at different points in time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6600"/>
                </a:solidFill>
                <a:latin typeface="Calibri-Bold"/>
              </a:rPr>
              <a:t>Polymorphism (Cont</a:t>
            </a:r>
            <a:r>
              <a:rPr lang="en-US" sz="3200" dirty="0">
                <a:solidFill>
                  <a:srgbClr val="FF6600"/>
                </a:solidFill>
                <a:latin typeface="MS-PGothic"/>
              </a:rPr>
              <a:t>’</a:t>
            </a:r>
            <a:r>
              <a:rPr lang="en-US" sz="3200" b="1" dirty="0">
                <a:solidFill>
                  <a:srgbClr val="FF6600"/>
                </a:solidFill>
                <a:latin typeface="Calibri-Bold"/>
              </a:rPr>
              <a:t>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056068"/>
            <a:ext cx="11475076" cy="53002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Can treat an object of a subclass as an object of </a:t>
            </a:r>
            <a:r>
              <a:rPr lang="en-US" dirty="0" smtClean="0"/>
              <a:t>its superclass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– A reference variable of a superclass type can point </a:t>
            </a:r>
            <a:r>
              <a:rPr lang="en-US" dirty="0" smtClean="0"/>
              <a:t>to an </a:t>
            </a:r>
            <a:r>
              <a:rPr lang="en-US" dirty="0"/>
              <a:t>object of its subclass</a:t>
            </a:r>
          </a:p>
          <a:p>
            <a:pPr marL="457200" lvl="1" indent="0" algn="just">
              <a:buNone/>
            </a:pPr>
            <a:r>
              <a:rPr lang="en-US" dirty="0"/>
              <a:t>Person name, </a:t>
            </a:r>
            <a:r>
              <a:rPr lang="en-US" dirty="0" err="1"/>
              <a:t>nameRef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PartTimeEmployee employee, </a:t>
            </a:r>
            <a:r>
              <a:rPr lang="en-US" dirty="0" err="1"/>
              <a:t>employeeRef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/>
              <a:t>name = new Person("John", "Blair");</a:t>
            </a:r>
          </a:p>
          <a:p>
            <a:pPr marL="457200" lvl="1" indent="0" algn="just">
              <a:buNone/>
            </a:pPr>
            <a:r>
              <a:rPr lang="en-US" dirty="0"/>
              <a:t>employee = new PartTimeEmployee("Susan", "Johnson",</a:t>
            </a:r>
          </a:p>
          <a:p>
            <a:pPr marL="457200" lvl="1" indent="0" algn="just">
              <a:buNone/>
            </a:pPr>
            <a:r>
              <a:rPr lang="en-US" dirty="0"/>
              <a:t>12.50, 45);</a:t>
            </a:r>
          </a:p>
          <a:p>
            <a:pPr marL="457200" lvl="1" indent="0" algn="just">
              <a:buNone/>
            </a:pPr>
            <a:r>
              <a:rPr lang="en-US" dirty="0" err="1"/>
              <a:t>nameRef</a:t>
            </a:r>
            <a:r>
              <a:rPr lang="en-US" dirty="0"/>
              <a:t> = employee;</a:t>
            </a:r>
          </a:p>
          <a:p>
            <a:pPr marL="457200" lvl="1" indent="0" algn="just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nameRef</a:t>
            </a:r>
            <a:r>
              <a:rPr lang="en-US" dirty="0"/>
              <a:t>: " + </a:t>
            </a:r>
            <a:r>
              <a:rPr lang="en-US" dirty="0" err="1"/>
              <a:t>nameRef</a:t>
            </a:r>
            <a:r>
              <a:rPr lang="en-US" dirty="0"/>
              <a:t>);</a:t>
            </a:r>
          </a:p>
          <a:p>
            <a:pPr marL="457200" lvl="1" indent="0" algn="just">
              <a:buNone/>
            </a:pPr>
            <a:r>
              <a:rPr lang="en-US" dirty="0" err="1"/>
              <a:t>nameRef</a:t>
            </a:r>
            <a:r>
              <a:rPr lang="en-US" dirty="0"/>
              <a:t>: Susan Johnson wages are: $57.50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6600"/>
                </a:solidFill>
                <a:latin typeface="Calibri-Bold"/>
              </a:rPr>
              <a:t>Polymorphism (Cont</a:t>
            </a:r>
            <a:r>
              <a:rPr lang="en-US" sz="3200" dirty="0">
                <a:solidFill>
                  <a:srgbClr val="FF6600"/>
                </a:solidFill>
                <a:latin typeface="MS-PGothic"/>
              </a:rPr>
              <a:t>’</a:t>
            </a:r>
            <a:r>
              <a:rPr lang="en-US" sz="3200" b="1" dirty="0">
                <a:solidFill>
                  <a:srgbClr val="FF6600"/>
                </a:solidFill>
                <a:latin typeface="Calibri-Bold"/>
              </a:rPr>
              <a:t>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914400"/>
            <a:ext cx="11578107" cy="54419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Late binding or dynamic binding (</a:t>
            </a:r>
            <a:r>
              <a:rPr lang="en-US" dirty="0" smtClean="0"/>
              <a:t>run-time </a:t>
            </a:r>
            <a:r>
              <a:rPr lang="en-US" dirty="0"/>
              <a:t>binding):</a:t>
            </a:r>
          </a:p>
          <a:p>
            <a:pPr marL="457200" lvl="1" indent="0" algn="just">
              <a:buNone/>
            </a:pPr>
            <a:r>
              <a:rPr lang="en-US" sz="2800" dirty="0"/>
              <a:t>– Method to be executed is determined at </a:t>
            </a:r>
            <a:r>
              <a:rPr lang="en-US" sz="2800" dirty="0" smtClean="0"/>
              <a:t>execution time, not </a:t>
            </a:r>
            <a:r>
              <a:rPr lang="en-US" sz="2800" dirty="0"/>
              <a:t>compile </a:t>
            </a:r>
            <a:r>
              <a:rPr lang="en-US" sz="2800" dirty="0" smtClean="0"/>
              <a:t>time</a:t>
            </a:r>
            <a:endParaRPr lang="en-US" sz="2800" dirty="0"/>
          </a:p>
          <a:p>
            <a:pPr algn="just"/>
            <a:r>
              <a:rPr lang="en-US" b="1" dirty="0" smtClean="0"/>
              <a:t>Polymorphism</a:t>
            </a:r>
            <a:r>
              <a:rPr lang="en-US" dirty="0"/>
              <a:t>: to assign </a:t>
            </a:r>
            <a:r>
              <a:rPr lang="en-US" dirty="0" smtClean="0"/>
              <a:t>multiple </a:t>
            </a:r>
            <a:r>
              <a:rPr lang="en-US" dirty="0"/>
              <a:t>meanings to the </a:t>
            </a:r>
            <a:r>
              <a:rPr lang="en-US" dirty="0" smtClean="0"/>
              <a:t>same method </a:t>
            </a:r>
            <a:r>
              <a:rPr lang="en-US" dirty="0"/>
              <a:t>name</a:t>
            </a:r>
          </a:p>
          <a:p>
            <a:pPr algn="just"/>
            <a:r>
              <a:rPr lang="en-US" dirty="0" smtClean="0"/>
              <a:t>Implemented </a:t>
            </a:r>
            <a:r>
              <a:rPr lang="en-US" dirty="0"/>
              <a:t>using late binding</a:t>
            </a:r>
          </a:p>
          <a:p>
            <a:pPr algn="just"/>
            <a:r>
              <a:rPr lang="en-US" b="1" dirty="0" smtClean="0"/>
              <a:t>Polymorphism</a:t>
            </a:r>
            <a:r>
              <a:rPr lang="en-US" dirty="0"/>
              <a:t>: Enables “programming in the general”</a:t>
            </a:r>
          </a:p>
          <a:p>
            <a:pPr marL="457200" lvl="1" indent="0" algn="just">
              <a:buNone/>
            </a:pPr>
            <a:r>
              <a:rPr lang="en-US" sz="2800" dirty="0"/>
              <a:t>--The same </a:t>
            </a:r>
            <a:r>
              <a:rPr lang="en-US" sz="2800" dirty="0" smtClean="0"/>
              <a:t>invocation </a:t>
            </a:r>
            <a:r>
              <a:rPr lang="en-US" sz="2800" dirty="0"/>
              <a:t>can produce “many forms” of results</a:t>
            </a:r>
          </a:p>
          <a:p>
            <a:pPr algn="just"/>
            <a:r>
              <a:rPr lang="en-US" dirty="0" smtClean="0"/>
              <a:t>Polymorphism </a:t>
            </a:r>
            <a:r>
              <a:rPr lang="en-US" dirty="0"/>
              <a:t>promotes </a:t>
            </a:r>
            <a:r>
              <a:rPr lang="en-US" b="1" dirty="0"/>
              <a:t>extensibility </a:t>
            </a:r>
            <a:r>
              <a:rPr lang="en-US" dirty="0"/>
              <a:t>of the design in OOD.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6600"/>
                </a:solidFill>
                <a:latin typeface="Calibri-Bold"/>
              </a:rPr>
              <a:t>Polymorphism (Cont</a:t>
            </a:r>
            <a:r>
              <a:rPr lang="en-US" sz="2800" dirty="0">
                <a:solidFill>
                  <a:srgbClr val="FF6600"/>
                </a:solidFill>
                <a:latin typeface="MS-PGothic"/>
              </a:rPr>
              <a:t>’</a:t>
            </a:r>
            <a:r>
              <a:rPr lang="en-US" sz="2800" b="1" dirty="0">
                <a:solidFill>
                  <a:srgbClr val="FF6600"/>
                </a:solidFill>
                <a:latin typeface="Calibri-Bold"/>
              </a:rPr>
              <a:t>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300766"/>
            <a:ext cx="11050073" cy="4876197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When a program invokes a method through </a:t>
            </a:r>
            <a:r>
              <a:rPr lang="en-US" sz="3200" dirty="0" smtClean="0"/>
              <a:t>a superclass </a:t>
            </a:r>
            <a:r>
              <a:rPr lang="en-US" sz="3200" dirty="0"/>
              <a:t>variable,</a:t>
            </a:r>
          </a:p>
          <a:p>
            <a:pPr marL="457200" lvl="1" indent="0" algn="just">
              <a:buNone/>
            </a:pPr>
            <a:r>
              <a:rPr lang="en-US" sz="2800" dirty="0"/>
              <a:t>– the correct subclass version of the method </a:t>
            </a:r>
            <a:r>
              <a:rPr lang="en-US" sz="2800" dirty="0" smtClean="0"/>
              <a:t>is called, </a:t>
            </a:r>
          </a:p>
          <a:p>
            <a:pPr marL="457200" lvl="1" indent="0" algn="just">
              <a:buNone/>
            </a:pPr>
            <a:r>
              <a:rPr lang="en-US" sz="2800" dirty="0" smtClean="0"/>
              <a:t>– </a:t>
            </a:r>
            <a:r>
              <a:rPr lang="en-US" sz="2800" dirty="0"/>
              <a:t>based on the type of the reference stored in </a:t>
            </a:r>
            <a:r>
              <a:rPr lang="en-US" sz="2800" dirty="0" smtClean="0"/>
              <a:t>the superclass </a:t>
            </a:r>
            <a:r>
              <a:rPr lang="en-US" sz="2800" dirty="0"/>
              <a:t>variable</a:t>
            </a:r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same method name and signature can </a:t>
            </a:r>
            <a:r>
              <a:rPr lang="en-US" sz="3200" dirty="0" smtClean="0"/>
              <a:t>cause different actions </a:t>
            </a:r>
            <a:r>
              <a:rPr lang="en-US" sz="3200" dirty="0"/>
              <a:t>to occur,</a:t>
            </a:r>
          </a:p>
          <a:p>
            <a:pPr marL="457200" lvl="1" indent="0" algn="just">
              <a:buNone/>
            </a:pPr>
            <a:r>
              <a:rPr lang="en-US" sz="2800" dirty="0"/>
              <a:t>– depending on the type of object on which </a:t>
            </a:r>
            <a:r>
              <a:rPr lang="en-US" sz="2800" dirty="0" smtClean="0"/>
              <a:t>the method </a:t>
            </a:r>
            <a:r>
              <a:rPr lang="en-US" sz="2800" dirty="0"/>
              <a:t>is invoked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3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Encapsulation </a:t>
            </a:r>
            <a:r>
              <a:rPr lang="en-US" sz="3200" b="1" dirty="0">
                <a:solidFill>
                  <a:srgbClr val="FF0000"/>
                </a:solidFill>
                <a:latin typeface="Calibri-Bold"/>
              </a:rPr>
              <a:t>and </a:t>
            </a:r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Information </a:t>
            </a:r>
            <a:r>
              <a:rPr lang="en-US" sz="3200" b="1" dirty="0">
                <a:solidFill>
                  <a:srgbClr val="FF0000"/>
                </a:solidFill>
                <a:latin typeface="Calibri-Bold"/>
              </a:rPr>
              <a:t>Hiding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7" y="1043188"/>
            <a:ext cx="11359167" cy="531316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Data can be encapsulated such that it is invisible to the “</a:t>
            </a:r>
            <a:r>
              <a:rPr lang="en-US" dirty="0" smtClean="0">
                <a:latin typeface="Calibri" panose="020F0502020204030204" pitchFamily="34" charset="0"/>
              </a:rPr>
              <a:t>outside world</a:t>
            </a:r>
            <a:r>
              <a:rPr lang="en-US" dirty="0">
                <a:latin typeface="Calibri" panose="020F0502020204030204" pitchFamily="34" charset="0"/>
              </a:rPr>
              <a:t>”.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Data </a:t>
            </a:r>
            <a:r>
              <a:rPr lang="en-US" dirty="0">
                <a:latin typeface="Calibri" panose="020F0502020204030204" pitchFamily="34" charset="0"/>
              </a:rPr>
              <a:t>can only be accessed via methods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84" y="2091380"/>
            <a:ext cx="8884569" cy="42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891"/>
            <a:ext cx="10515600" cy="5226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Encapsulation </a:t>
            </a:r>
            <a:r>
              <a:rPr lang="en-US" sz="3200" b="1" dirty="0">
                <a:solidFill>
                  <a:srgbClr val="FF0000"/>
                </a:solidFill>
                <a:latin typeface="Calibri-Bold"/>
              </a:rPr>
              <a:t>and </a:t>
            </a:r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Information Hiding…Cont..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798492"/>
            <a:ext cx="11462198" cy="5460640"/>
          </a:xfrm>
        </p:spPr>
        <p:txBody>
          <a:bodyPr/>
          <a:lstStyle/>
          <a:p>
            <a:pPr algn="just"/>
            <a:r>
              <a:rPr lang="en-US" dirty="0"/>
              <a:t>What the “outside world” cannot see it cannot depend on!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object is a “fire-wall” between the object and the “</a:t>
            </a:r>
            <a:r>
              <a:rPr lang="en-US" dirty="0" smtClean="0"/>
              <a:t>outside world</a:t>
            </a:r>
            <a:r>
              <a:rPr lang="en-US" dirty="0"/>
              <a:t>”.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hidden data and methods can be changed without </a:t>
            </a:r>
            <a:r>
              <a:rPr lang="en-US" dirty="0" smtClean="0"/>
              <a:t>affecting the “outside </a:t>
            </a:r>
            <a:r>
              <a:rPr lang="en-US" dirty="0"/>
              <a:t>world”.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73" y="2859111"/>
            <a:ext cx="8754948" cy="340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1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-Bold"/>
              </a:rPr>
              <a:t>Generalization </a:t>
            </a:r>
            <a:r>
              <a:rPr lang="en-US" b="1" dirty="0">
                <a:solidFill>
                  <a:srgbClr val="FF0000"/>
                </a:solidFill>
                <a:latin typeface="Calibri-Bold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alibri-Bold"/>
              </a:rPr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1056068"/>
            <a:ext cx="11256135" cy="5300282"/>
          </a:xfrm>
        </p:spPr>
        <p:txBody>
          <a:bodyPr/>
          <a:lstStyle/>
          <a:p>
            <a:r>
              <a:rPr lang="en-US" dirty="0" smtClean="0"/>
              <a:t>Generalization </a:t>
            </a:r>
            <a:r>
              <a:rPr lang="en-US" dirty="0"/>
              <a:t>creates a concept with a broader scope.</a:t>
            </a:r>
          </a:p>
          <a:p>
            <a:r>
              <a:rPr lang="en-US" dirty="0" smtClean="0"/>
              <a:t>Specialization </a:t>
            </a:r>
            <a:r>
              <a:rPr lang="en-US" dirty="0"/>
              <a:t>creates a concept with a narrower scope.</a:t>
            </a:r>
          </a:p>
          <a:p>
            <a:r>
              <a:rPr lang="en-US" dirty="0" smtClean="0"/>
              <a:t>Reusing </a:t>
            </a:r>
            <a:r>
              <a:rPr lang="en-US" dirty="0"/>
              <a:t>the interface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87" y="2689202"/>
            <a:ext cx="8321496" cy="35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167426"/>
            <a:ext cx="11423561" cy="6310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-Bold"/>
              </a:rPr>
              <a:t>Generalization </a:t>
            </a:r>
            <a:r>
              <a:rPr lang="en-US" sz="2800" b="1" dirty="0">
                <a:solidFill>
                  <a:srgbClr val="FF0000"/>
                </a:solidFill>
                <a:latin typeface="Calibri-Bold"/>
              </a:rPr>
              <a:t>and </a:t>
            </a:r>
            <a:r>
              <a:rPr lang="en-US" sz="2800" b="1" dirty="0" smtClean="0">
                <a:solidFill>
                  <a:srgbClr val="FF0000"/>
                </a:solidFill>
                <a:latin typeface="Calibri-Bold"/>
              </a:rPr>
              <a:t>Specialization</a:t>
            </a:r>
            <a:r>
              <a:rPr lang="en-US" sz="2800" b="1" dirty="0">
                <a:solidFill>
                  <a:srgbClr val="FF0000"/>
                </a:solidFill>
                <a:latin typeface="Calibri-Bold"/>
              </a:rPr>
              <a:t>,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953038"/>
            <a:ext cx="11423561" cy="540331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Calibri-Italic"/>
              </a:rPr>
              <a:t>Inheritance</a:t>
            </a:r>
            <a:r>
              <a:rPr lang="en-US" dirty="0">
                <a:latin typeface="Calibri" panose="020F0502020204030204" pitchFamily="34" charset="0"/>
              </a:rPr>
              <a:t>: get the interface from the general class.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Objects </a:t>
            </a:r>
            <a:r>
              <a:rPr lang="en-US" dirty="0">
                <a:latin typeface="Calibri" panose="020F0502020204030204" pitchFamily="34" charset="0"/>
              </a:rPr>
              <a:t>related by inheritance are all of the same type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              Square </a:t>
            </a:r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is-a</a:t>
            </a:r>
            <a:r>
              <a:rPr lang="en-US" dirty="0"/>
              <a:t>” </a:t>
            </a:r>
            <a:r>
              <a:rPr lang="en-US" b="1" dirty="0"/>
              <a:t>Shape </a:t>
            </a:r>
            <a:r>
              <a:rPr lang="en-US" dirty="0"/>
              <a:t>or </a:t>
            </a:r>
            <a:r>
              <a:rPr lang="en-US" b="1" dirty="0"/>
              <a:t>Square </a:t>
            </a:r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is-like-a</a:t>
            </a:r>
            <a:r>
              <a:rPr lang="en-US" dirty="0"/>
              <a:t>” </a:t>
            </a:r>
            <a:r>
              <a:rPr lang="en-US" b="1" dirty="0"/>
              <a:t>Shape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22" y="1983347"/>
            <a:ext cx="9029623" cy="27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5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607"/>
            <a:ext cx="10515600" cy="78561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Software Design Paradigm</a:t>
            </a:r>
            <a:endParaRPr lang="en-US" sz="4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962" y="1146219"/>
            <a:ext cx="8019793" cy="43273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965915"/>
            <a:ext cx="10250510" cy="38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69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Aggregation </a:t>
            </a:r>
            <a:r>
              <a:rPr lang="en-US" sz="3200" b="1" dirty="0">
                <a:solidFill>
                  <a:srgbClr val="FF0000"/>
                </a:solidFill>
                <a:latin typeface="Calibri-Bold"/>
              </a:rPr>
              <a:t>and </a:t>
            </a:r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Decomposition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1068946"/>
            <a:ext cx="11487955" cy="5287404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aggregation </a:t>
            </a:r>
            <a:r>
              <a:rPr lang="en-US" dirty="0"/>
              <a:t>consists of a number of (sub-)</a:t>
            </a:r>
            <a:r>
              <a:rPr lang="en-US" dirty="0" smtClean="0"/>
              <a:t>concepts which collectively </a:t>
            </a:r>
            <a:r>
              <a:rPr lang="en-US" dirty="0"/>
              <a:t>is considered a new concept.</a:t>
            </a:r>
          </a:p>
          <a:p>
            <a:r>
              <a:rPr lang="en-US" dirty="0" smtClean="0"/>
              <a:t>A decomposition </a:t>
            </a:r>
            <a:r>
              <a:rPr lang="en-US" dirty="0"/>
              <a:t>splits a single concept into a </a:t>
            </a:r>
            <a:r>
              <a:rPr lang="en-US" dirty="0" smtClean="0"/>
              <a:t>number of </a:t>
            </a:r>
            <a:r>
              <a:rPr lang="en-US" dirty="0"/>
              <a:t>(sub-)concepts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02" y="2619490"/>
            <a:ext cx="9573576" cy="270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89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Aggregation </a:t>
            </a:r>
            <a:r>
              <a:rPr lang="en-US" sz="3200" b="1" dirty="0">
                <a:solidFill>
                  <a:srgbClr val="FF0000"/>
                </a:solidFill>
                <a:latin typeface="Calibri-Bold"/>
              </a:rPr>
              <a:t>and </a:t>
            </a:r>
            <a:r>
              <a:rPr lang="en-US" sz="3200" b="1" dirty="0" smtClean="0">
                <a:solidFill>
                  <a:srgbClr val="FF0000"/>
                </a:solidFill>
                <a:latin typeface="Calibri-Bold"/>
              </a:rPr>
              <a:t>Decomposition…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3" y="991674"/>
            <a:ext cx="11436439" cy="536467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Idea</a:t>
            </a:r>
            <a:r>
              <a:rPr lang="en-US" dirty="0">
                <a:latin typeface="Calibri" panose="020F0502020204030204" pitchFamily="34" charset="0"/>
              </a:rPr>
              <a:t>: make new objects by combining </a:t>
            </a:r>
            <a:r>
              <a:rPr lang="en-US" dirty="0" smtClean="0">
                <a:latin typeface="Calibri" panose="020F0502020204030204" pitchFamily="34" charset="0"/>
              </a:rPr>
              <a:t>existing </a:t>
            </a:r>
            <a:r>
              <a:rPr lang="en-US" dirty="0">
                <a:latin typeface="Calibri" panose="020F0502020204030204" pitchFamily="34" charset="0"/>
              </a:rPr>
              <a:t>objects.</a:t>
            </a:r>
          </a:p>
          <a:p>
            <a:r>
              <a:rPr lang="en-US" i="1" dirty="0" smtClean="0">
                <a:latin typeface="Calibri-Italic"/>
              </a:rPr>
              <a:t>Reusing </a:t>
            </a:r>
            <a:r>
              <a:rPr lang="en-US" i="1" dirty="0">
                <a:latin typeface="Calibri-Italic"/>
              </a:rPr>
              <a:t>the </a:t>
            </a:r>
            <a:r>
              <a:rPr lang="en-US" i="1" dirty="0" smtClean="0">
                <a:latin typeface="Calibri-Italic"/>
              </a:rPr>
              <a:t>implementation!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Car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has-a</a:t>
            </a:r>
            <a:r>
              <a:rPr lang="en-US" dirty="0"/>
              <a:t>” </a:t>
            </a:r>
            <a:r>
              <a:rPr lang="en-US" b="1" dirty="0"/>
              <a:t>Gearbox </a:t>
            </a:r>
            <a:r>
              <a:rPr lang="en-US" dirty="0"/>
              <a:t>and </a:t>
            </a:r>
            <a:r>
              <a:rPr lang="en-US" b="1" dirty="0"/>
              <a:t>Car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has-an</a:t>
            </a:r>
            <a:r>
              <a:rPr lang="en-US" dirty="0"/>
              <a:t>” </a:t>
            </a:r>
            <a:r>
              <a:rPr lang="en-US" b="1" dirty="0"/>
              <a:t>Engine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77" y="1890288"/>
            <a:ext cx="9065887" cy="35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59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  <a:latin typeface="Calibri" panose="020F0502020204030204" pitchFamily="34" charset="0"/>
              </a:rPr>
              <a:t>What is Generics?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953038"/>
            <a:ext cx="11204620" cy="540331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Collections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can store Objects of any Type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Generics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restricts the Objects to be put in a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collection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Generics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ease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identification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runtime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errors at compile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6600"/>
                </a:solidFill>
                <a:latin typeface="Calibri" panose="020F0502020204030204" pitchFamily="34" charset="0"/>
              </a:rPr>
              <a:t>How is Generics useful?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Consider this code snippet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List v = 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v.add(new String("test"));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Integer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= (Integer)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v.get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(0); //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Runtime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error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Cannot cast from String to Integer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00"/>
                </a:solidFill>
                <a:latin typeface="Calibri-Bold"/>
              </a:rPr>
              <a:t>NOTE</a:t>
            </a:r>
            <a:r>
              <a:rPr lang="en-US" sz="2400" b="1" dirty="0" smtClean="0">
                <a:solidFill>
                  <a:srgbClr val="000000"/>
                </a:solidFill>
                <a:latin typeface="Calibri-Bold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This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error comes up only when we are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executing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program and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not during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compile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8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</a:t>
            </a:r>
            <a:r>
              <a:rPr lang="en-US" sz="3200" b="1" dirty="0" smtClean="0"/>
              <a:t>Thank You !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8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Functional Paradigm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133342"/>
            <a:ext cx="11269014" cy="5043621"/>
          </a:xfrm>
        </p:spPr>
        <p:txBody>
          <a:bodyPr/>
          <a:lstStyle/>
          <a:p>
            <a:pPr lvl="0" algn="just"/>
            <a:r>
              <a:rPr lang="en-US" dirty="0">
                <a:solidFill>
                  <a:prstClr val="black"/>
                </a:solidFill>
              </a:rPr>
              <a:t>We think in terms of functions acting on data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</a:rPr>
              <a:t>Abstraction</a:t>
            </a:r>
            <a:r>
              <a:rPr lang="en-US" dirty="0">
                <a:solidFill>
                  <a:prstClr val="black"/>
                </a:solidFill>
              </a:rPr>
              <a:t>: think of the problem in terms of a process that solves it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</a:rPr>
              <a:t>Decomposition</a:t>
            </a:r>
            <a:r>
              <a:rPr lang="en-US" dirty="0">
                <a:solidFill>
                  <a:prstClr val="black"/>
                </a:solidFill>
              </a:rPr>
              <a:t>: break your processing down into small manageable processing units(functions)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</a:rPr>
              <a:t>Organization</a:t>
            </a:r>
            <a:r>
              <a:rPr lang="en-US" dirty="0">
                <a:solidFill>
                  <a:prstClr val="black"/>
                </a:solidFill>
              </a:rPr>
              <a:t>: set up functions so that they call each other (function calls, arguments etc.)</a:t>
            </a:r>
          </a:p>
          <a:p>
            <a:pPr lvl="0" algn="just"/>
            <a:r>
              <a:rPr lang="en-US" b="1" dirty="0">
                <a:solidFill>
                  <a:prstClr val="black"/>
                </a:solidFill>
              </a:rPr>
              <a:t>FIRST</a:t>
            </a:r>
            <a:r>
              <a:rPr lang="en-US" dirty="0">
                <a:solidFill>
                  <a:prstClr val="black"/>
                </a:solidFill>
              </a:rPr>
              <a:t>: define your set of data structures(type etc.)</a:t>
            </a:r>
          </a:p>
          <a:p>
            <a:pPr lvl="0" algn="just"/>
            <a:r>
              <a:rPr lang="en-US" b="1" dirty="0">
                <a:solidFill>
                  <a:prstClr val="black"/>
                </a:solidFill>
              </a:rPr>
              <a:t>THEN</a:t>
            </a:r>
            <a:r>
              <a:rPr lang="en-US" dirty="0">
                <a:solidFill>
                  <a:prstClr val="black"/>
                </a:solidFill>
              </a:rPr>
              <a:t>: define your set of functions acting upon the data structures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89020" y="886005"/>
            <a:ext cx="10534918" cy="6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4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0158"/>
            <a:ext cx="10515600" cy="5409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 Oriented Paradigm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/>
          <a:lstStyle/>
          <a:p>
            <a:pPr algn="just"/>
            <a:r>
              <a:rPr lang="en-US" sz="3200" dirty="0"/>
              <a:t>We think in terms of objects interacting </a:t>
            </a:r>
          </a:p>
          <a:p>
            <a:pPr lvl="1" algn="just"/>
            <a:r>
              <a:rPr lang="en-US" sz="2800" b="1" dirty="0"/>
              <a:t>Abstraction</a:t>
            </a:r>
            <a:r>
              <a:rPr lang="en-US" sz="2800" dirty="0"/>
              <a:t>: think in terms of independent agents(objects) working together.</a:t>
            </a:r>
          </a:p>
          <a:p>
            <a:pPr lvl="1" algn="just"/>
            <a:r>
              <a:rPr lang="en-US" sz="2800" b="1" dirty="0"/>
              <a:t>Decomposition</a:t>
            </a:r>
            <a:r>
              <a:rPr lang="en-US" sz="2800" dirty="0"/>
              <a:t> : define the kinds of objects on which to split the global task</a:t>
            </a:r>
          </a:p>
          <a:p>
            <a:pPr lvl="1" algn="just"/>
            <a:r>
              <a:rPr lang="en-US" sz="2800" b="1" dirty="0"/>
              <a:t>Organization</a:t>
            </a:r>
            <a:r>
              <a:rPr lang="en-US" sz="2800" dirty="0"/>
              <a:t>: create the appropriate number of objects of each kind</a:t>
            </a:r>
          </a:p>
          <a:p>
            <a:pPr lvl="1" algn="just"/>
            <a:r>
              <a:rPr lang="en-US" sz="2800" b="1" dirty="0"/>
              <a:t>FIRST</a:t>
            </a:r>
            <a:r>
              <a:rPr lang="en-US" sz="2800" dirty="0"/>
              <a:t>: define the behavior and properties of objects of the different kinds we have defined</a:t>
            </a:r>
          </a:p>
          <a:p>
            <a:pPr lvl="1" algn="just"/>
            <a:r>
              <a:rPr lang="en-US" sz="2800" b="1" dirty="0"/>
              <a:t>THEN</a:t>
            </a:r>
            <a:r>
              <a:rPr lang="en-US" sz="2800" dirty="0"/>
              <a:t>: set up objects of each kind and put them to 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1431576"/>
            <a:ext cx="10353541" cy="494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8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Object Oriented Scope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236372"/>
            <a:ext cx="11333408" cy="4940591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6600"/>
                </a:solidFill>
              </a:rPr>
              <a:t>OBJECT-ORIENTED ANALYSIS: </a:t>
            </a:r>
            <a:r>
              <a:rPr lang="en-US" dirty="0">
                <a:solidFill>
                  <a:srgbClr val="0D0D0D"/>
                </a:solidFill>
              </a:rPr>
              <a:t>Examines the </a:t>
            </a:r>
            <a:r>
              <a:rPr lang="en-US" b="1" dirty="0">
                <a:solidFill>
                  <a:srgbClr val="0D0D0D"/>
                </a:solidFill>
              </a:rPr>
              <a:t>requirements of </a:t>
            </a:r>
            <a:r>
              <a:rPr lang="en-US" b="1" dirty="0" smtClean="0">
                <a:solidFill>
                  <a:srgbClr val="0D0D0D"/>
                </a:solidFill>
              </a:rPr>
              <a:t>a system </a:t>
            </a:r>
            <a:r>
              <a:rPr lang="en-US" b="1" dirty="0">
                <a:solidFill>
                  <a:srgbClr val="0D0D0D"/>
                </a:solidFill>
              </a:rPr>
              <a:t>or a problem </a:t>
            </a:r>
            <a:r>
              <a:rPr lang="en-US" dirty="0">
                <a:solidFill>
                  <a:srgbClr val="0D0D0D"/>
                </a:solidFill>
              </a:rPr>
              <a:t>from the </a:t>
            </a:r>
            <a:r>
              <a:rPr lang="en-US" dirty="0" smtClean="0">
                <a:solidFill>
                  <a:srgbClr val="0D0D0D"/>
                </a:solidFill>
              </a:rPr>
              <a:t>perspective </a:t>
            </a:r>
            <a:r>
              <a:rPr lang="en-US" dirty="0">
                <a:solidFill>
                  <a:srgbClr val="0D0D0D"/>
                </a:solidFill>
              </a:rPr>
              <a:t>of </a:t>
            </a:r>
            <a:r>
              <a:rPr lang="en-US" b="1" dirty="0">
                <a:solidFill>
                  <a:srgbClr val="0D0D0D"/>
                </a:solidFill>
              </a:rPr>
              <a:t>the classes </a:t>
            </a:r>
            <a:r>
              <a:rPr lang="en-US" b="1" dirty="0" smtClean="0">
                <a:solidFill>
                  <a:srgbClr val="0D0D0D"/>
                </a:solidFill>
              </a:rPr>
              <a:t>and objects </a:t>
            </a:r>
            <a:r>
              <a:rPr lang="en-US" b="1" dirty="0">
                <a:solidFill>
                  <a:srgbClr val="0D0D0D"/>
                </a:solidFill>
              </a:rPr>
              <a:t>found in the vocabulary of the problem domain</a:t>
            </a:r>
            <a:r>
              <a:rPr lang="en-US" dirty="0">
                <a:solidFill>
                  <a:srgbClr val="0D0D0D"/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rgbClr val="FF6600"/>
                </a:solidFill>
              </a:rPr>
              <a:t>OBJECT-ORIENTED </a:t>
            </a:r>
            <a:r>
              <a:rPr lang="en-US" b="1" dirty="0">
                <a:solidFill>
                  <a:srgbClr val="FF6600"/>
                </a:solidFill>
              </a:rPr>
              <a:t>DESIGN: </a:t>
            </a:r>
            <a:r>
              <a:rPr lang="en-US" b="1" dirty="0">
                <a:solidFill>
                  <a:srgbClr val="0D0D0D"/>
                </a:solidFill>
              </a:rPr>
              <a:t>Architectures </a:t>
            </a:r>
            <a:r>
              <a:rPr lang="en-US" dirty="0">
                <a:solidFill>
                  <a:srgbClr val="0D0D0D"/>
                </a:solidFill>
              </a:rPr>
              <a:t>a system as made </a:t>
            </a:r>
            <a:r>
              <a:rPr lang="en-US" dirty="0" smtClean="0">
                <a:solidFill>
                  <a:srgbClr val="0D0D0D"/>
                </a:solidFill>
              </a:rPr>
              <a:t>of </a:t>
            </a:r>
            <a:r>
              <a:rPr lang="en-US" b="1" dirty="0" smtClean="0">
                <a:solidFill>
                  <a:srgbClr val="0D0D0D"/>
                </a:solidFill>
              </a:rPr>
              <a:t>objects </a:t>
            </a:r>
            <a:r>
              <a:rPr lang="en-US" b="1" dirty="0">
                <a:solidFill>
                  <a:srgbClr val="0D0D0D"/>
                </a:solidFill>
              </a:rPr>
              <a:t>and classes, specifying their </a:t>
            </a:r>
            <a:r>
              <a:rPr lang="en-US" b="1" dirty="0" smtClean="0">
                <a:solidFill>
                  <a:srgbClr val="0D0D0D"/>
                </a:solidFill>
              </a:rPr>
              <a:t>relationships </a:t>
            </a:r>
            <a:r>
              <a:rPr lang="en-US" dirty="0">
                <a:solidFill>
                  <a:srgbClr val="0D0D0D"/>
                </a:solidFill>
              </a:rPr>
              <a:t>(</a:t>
            </a:r>
            <a:r>
              <a:rPr lang="en-US" dirty="0" smtClean="0">
                <a:solidFill>
                  <a:srgbClr val="0D0D0D"/>
                </a:solidFill>
              </a:rPr>
              <a:t>like inheritance</a:t>
            </a:r>
            <a:r>
              <a:rPr lang="en-US" dirty="0">
                <a:solidFill>
                  <a:srgbClr val="0D0D0D"/>
                </a:solidFill>
              </a:rPr>
              <a:t>) and </a:t>
            </a:r>
            <a:r>
              <a:rPr lang="en-US" dirty="0" smtClean="0">
                <a:solidFill>
                  <a:srgbClr val="0D0D0D"/>
                </a:solidFill>
              </a:rPr>
              <a:t>interactions</a:t>
            </a:r>
            <a:r>
              <a:rPr lang="en-US" dirty="0">
                <a:solidFill>
                  <a:srgbClr val="0D0D0D"/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rgbClr val="FF6600"/>
                </a:solidFill>
              </a:rPr>
              <a:t>OBJECT-ORIENTED </a:t>
            </a:r>
            <a:r>
              <a:rPr lang="en-US" b="1" dirty="0">
                <a:solidFill>
                  <a:srgbClr val="FF6600"/>
                </a:solidFill>
              </a:rPr>
              <a:t>PROGRAMMING: </a:t>
            </a:r>
            <a:r>
              <a:rPr lang="en-US" dirty="0">
                <a:solidFill>
                  <a:srgbClr val="0D0D0D"/>
                </a:solidFill>
              </a:rPr>
              <a:t>A method </a:t>
            </a:r>
            <a:r>
              <a:rPr lang="en-US" dirty="0" smtClean="0">
                <a:solidFill>
                  <a:srgbClr val="0D0D0D"/>
                </a:solidFill>
              </a:rPr>
              <a:t>of implementation </a:t>
            </a:r>
            <a:r>
              <a:rPr lang="en-US" dirty="0">
                <a:solidFill>
                  <a:srgbClr val="0D0D0D"/>
                </a:solidFill>
              </a:rPr>
              <a:t>in which programs are organized </a:t>
            </a:r>
            <a:r>
              <a:rPr lang="en-US" b="1" dirty="0">
                <a:solidFill>
                  <a:srgbClr val="0D0D0D"/>
                </a:solidFill>
              </a:rPr>
              <a:t>as </a:t>
            </a:r>
            <a:r>
              <a:rPr lang="en-US" b="1" dirty="0" smtClean="0">
                <a:solidFill>
                  <a:srgbClr val="0D0D0D"/>
                </a:solidFill>
              </a:rPr>
              <a:t>cooperative collections </a:t>
            </a:r>
            <a:r>
              <a:rPr lang="en-US" b="1" dirty="0">
                <a:solidFill>
                  <a:srgbClr val="0D0D0D"/>
                </a:solidFill>
              </a:rPr>
              <a:t>of objects</a:t>
            </a:r>
            <a:r>
              <a:rPr lang="en-US" dirty="0">
                <a:solidFill>
                  <a:srgbClr val="0D0D0D"/>
                </a:solidFill>
              </a:rPr>
              <a:t>, each of which represents </a:t>
            </a:r>
            <a:r>
              <a:rPr lang="en-US" b="1" dirty="0">
                <a:solidFill>
                  <a:srgbClr val="0D0D0D"/>
                </a:solidFill>
              </a:rPr>
              <a:t>an instance </a:t>
            </a:r>
            <a:r>
              <a:rPr lang="en-US" b="1" dirty="0" smtClean="0">
                <a:solidFill>
                  <a:srgbClr val="0D0D0D"/>
                </a:solidFill>
              </a:rPr>
              <a:t>of some </a:t>
            </a:r>
            <a:r>
              <a:rPr lang="en-US" b="1" dirty="0">
                <a:solidFill>
                  <a:srgbClr val="0D0D0D"/>
                </a:solidFill>
              </a:rPr>
              <a:t>class</a:t>
            </a:r>
            <a:r>
              <a:rPr lang="en-US" dirty="0">
                <a:solidFill>
                  <a:srgbClr val="0D0D0D"/>
                </a:solidFill>
              </a:rPr>
              <a:t>, and whose classes are all </a:t>
            </a:r>
            <a:r>
              <a:rPr lang="en-US" b="1" dirty="0">
                <a:solidFill>
                  <a:srgbClr val="0D0D0D"/>
                </a:solidFill>
              </a:rPr>
              <a:t>members of a hierarchy </a:t>
            </a:r>
            <a:r>
              <a:rPr lang="en-US" b="1" dirty="0" smtClean="0">
                <a:solidFill>
                  <a:srgbClr val="0D0D0D"/>
                </a:solidFill>
              </a:rPr>
              <a:t>of classes</a:t>
            </a:r>
            <a:r>
              <a:rPr lang="en-US" dirty="0">
                <a:solidFill>
                  <a:srgbClr val="0D0D0D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4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06" y="437882"/>
            <a:ext cx="10805374" cy="573908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566672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Abstract Data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1" y="734096"/>
            <a:ext cx="11256135" cy="584700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</a:rPr>
              <a:t>Data </a:t>
            </a:r>
            <a:r>
              <a:rPr lang="en-US" dirty="0" smtClean="0">
                <a:solidFill>
                  <a:srgbClr val="000000"/>
                </a:solidFill>
              </a:rPr>
              <a:t>abstraction</a:t>
            </a:r>
            <a:r>
              <a:rPr lang="en-US" dirty="0">
                <a:solidFill>
                  <a:srgbClr val="000000"/>
                </a:solidFill>
              </a:rPr>
              <a:t>, or abstract data types, is a programming </a:t>
            </a:r>
            <a:r>
              <a:rPr lang="en-US" dirty="0" smtClean="0">
                <a:solidFill>
                  <a:srgbClr val="000000"/>
                </a:solidFill>
              </a:rPr>
              <a:t>methodology where </a:t>
            </a:r>
            <a:r>
              <a:rPr lang="en-US" dirty="0">
                <a:solidFill>
                  <a:srgbClr val="000000"/>
                </a:solidFill>
              </a:rPr>
              <a:t>one defines </a:t>
            </a:r>
            <a:r>
              <a:rPr lang="en-US" dirty="0">
                <a:solidFill>
                  <a:srgbClr val="FF0000"/>
                </a:solidFill>
              </a:rPr>
              <a:t>not only the data structure </a:t>
            </a:r>
            <a:r>
              <a:rPr lang="en-US" dirty="0">
                <a:solidFill>
                  <a:srgbClr val="000000"/>
                </a:solidFill>
              </a:rPr>
              <a:t>to be used, but </a:t>
            </a:r>
            <a:r>
              <a:rPr lang="en-US" dirty="0" smtClean="0">
                <a:solidFill>
                  <a:srgbClr val="3366FF"/>
                </a:solidFill>
              </a:rPr>
              <a:t>the processes </a:t>
            </a:r>
            <a:r>
              <a:rPr lang="en-US" dirty="0">
                <a:solidFill>
                  <a:srgbClr val="3366FF"/>
                </a:solidFill>
              </a:rPr>
              <a:t>to manipulate </a:t>
            </a:r>
            <a:r>
              <a:rPr lang="en-US" dirty="0">
                <a:solidFill>
                  <a:srgbClr val="000000"/>
                </a:solidFill>
              </a:rPr>
              <a:t>the structure like process </a:t>
            </a:r>
            <a:r>
              <a:rPr lang="en-US" dirty="0" smtClean="0">
                <a:solidFill>
                  <a:srgbClr val="000000"/>
                </a:solidFill>
              </a:rPr>
              <a:t>abstraction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ADTs can </a:t>
            </a:r>
            <a:r>
              <a:rPr lang="en-US" dirty="0">
                <a:solidFill>
                  <a:srgbClr val="000000"/>
                </a:solidFill>
              </a:rPr>
              <a:t>be supported directly by programming languages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To support it, there needs to be mechanisms for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defining </a:t>
            </a:r>
            <a:r>
              <a:rPr lang="en-US" dirty="0">
                <a:solidFill>
                  <a:srgbClr val="000000"/>
                </a:solidFill>
              </a:rPr>
              <a:t>data structures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encapsulation </a:t>
            </a:r>
            <a:r>
              <a:rPr lang="en-US" dirty="0">
                <a:solidFill>
                  <a:srgbClr val="000000"/>
                </a:solidFill>
              </a:rPr>
              <a:t>of data structures and their </a:t>
            </a:r>
            <a:r>
              <a:rPr lang="en-US" dirty="0" smtClean="0">
                <a:solidFill>
                  <a:srgbClr val="000000"/>
                </a:solidFill>
              </a:rPr>
              <a:t>routines </a:t>
            </a:r>
            <a:r>
              <a:rPr lang="en-US" dirty="0">
                <a:solidFill>
                  <a:srgbClr val="000000"/>
                </a:solidFill>
              </a:rPr>
              <a:t>to manipulate </a:t>
            </a:r>
            <a:r>
              <a:rPr lang="en-US" dirty="0" smtClean="0">
                <a:solidFill>
                  <a:srgbClr val="000000"/>
                </a:solidFill>
              </a:rPr>
              <a:t>the structures </a:t>
            </a:r>
            <a:r>
              <a:rPr lang="en-US" dirty="0">
                <a:solidFill>
                  <a:srgbClr val="000000"/>
                </a:solidFill>
              </a:rPr>
              <a:t>into one </a:t>
            </a:r>
            <a:r>
              <a:rPr lang="en-US" dirty="0" smtClean="0">
                <a:solidFill>
                  <a:srgbClr val="000000"/>
                </a:solidFill>
              </a:rPr>
              <a:t>unit</a:t>
            </a:r>
          </a:p>
          <a:p>
            <a:pPr marL="914400" lvl="2" indent="0" algn="just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 -</a:t>
            </a:r>
            <a:r>
              <a:rPr lang="en-US" sz="2400" dirty="0">
                <a:solidFill>
                  <a:srgbClr val="000000"/>
                </a:solidFill>
              </a:rPr>
              <a:t>by placing all definitions in one unit, it can be compiled at one time</a:t>
            </a:r>
          </a:p>
          <a:p>
            <a:pPr marL="914400" lvl="1" indent="-457200" algn="just">
              <a:buFont typeface="+mj-lt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information </a:t>
            </a:r>
            <a:r>
              <a:rPr lang="en-US" dirty="0">
                <a:solidFill>
                  <a:srgbClr val="000000"/>
                </a:solidFill>
              </a:rPr>
              <a:t>hiding to protect the data structure from </a:t>
            </a:r>
            <a:r>
              <a:rPr lang="en-US" dirty="0" smtClean="0">
                <a:solidFill>
                  <a:srgbClr val="000000"/>
                </a:solidFill>
              </a:rPr>
              <a:t>outside interference </a:t>
            </a:r>
            <a:r>
              <a:rPr lang="en-US" dirty="0">
                <a:solidFill>
                  <a:srgbClr val="000000"/>
                </a:solidFill>
              </a:rPr>
              <a:t>or </a:t>
            </a:r>
            <a:r>
              <a:rPr lang="en-US" dirty="0" smtClean="0">
                <a:solidFill>
                  <a:srgbClr val="000000"/>
                </a:solidFill>
              </a:rPr>
              <a:t>manipulation</a:t>
            </a:r>
          </a:p>
          <a:p>
            <a:pPr lvl="2" algn="just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000000"/>
                </a:solidFill>
              </a:rPr>
              <a:t>data structure should only be accessible from code encapsulated with it so that the structure is hidden and protected from the </a:t>
            </a:r>
            <a:r>
              <a:rPr lang="en-US" sz="2400" dirty="0" smtClean="0">
                <a:solidFill>
                  <a:srgbClr val="000000"/>
                </a:solidFill>
              </a:rPr>
              <a:t>outside</a:t>
            </a:r>
          </a:p>
          <a:p>
            <a:pPr lvl="2" algn="just"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</a:rPr>
              <a:t>objects </a:t>
            </a:r>
            <a:r>
              <a:rPr lang="en-US" sz="2400" dirty="0">
                <a:solidFill>
                  <a:srgbClr val="000000"/>
                </a:solidFill>
              </a:rPr>
              <a:t>are one way to implement ADTs, but because objects have additional properties.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Abstraction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365594"/>
          </a:xfrm>
        </p:spPr>
        <p:txBody>
          <a:bodyPr/>
          <a:lstStyle/>
          <a:p>
            <a:pPr algn="just"/>
            <a:r>
              <a:rPr lang="en-US" dirty="0" smtClean="0">
                <a:cs typeface="Times New Roman" panose="02020603050405020304" pitchFamily="18" charset="0"/>
              </a:rPr>
              <a:t>Abstraction </a:t>
            </a:r>
            <a:r>
              <a:rPr lang="en-US" dirty="0">
                <a:cs typeface="Times New Roman" panose="02020603050405020304" pitchFamily="18" charset="0"/>
              </a:rPr>
              <a:t>allows designers to focus on solving a problem without </a:t>
            </a:r>
            <a:r>
              <a:rPr lang="en-US" dirty="0" smtClean="0">
                <a:cs typeface="Times New Roman" panose="02020603050405020304" pitchFamily="18" charset="0"/>
              </a:rPr>
              <a:t>being concerned </a:t>
            </a:r>
            <a:r>
              <a:rPr lang="en-US" dirty="0">
                <a:cs typeface="Times New Roman" panose="02020603050405020304" pitchFamily="18" charset="0"/>
              </a:rPr>
              <a:t>about irrelevant lower level details.</a:t>
            </a:r>
          </a:p>
          <a:p>
            <a:pPr algn="just"/>
            <a:r>
              <a:rPr lang="en-US" dirty="0" smtClean="0">
                <a:cs typeface="Times New Roman" panose="02020603050405020304" pitchFamily="18" charset="0"/>
              </a:rPr>
              <a:t>Abstraction </a:t>
            </a:r>
            <a:r>
              <a:rPr lang="en-US" dirty="0">
                <a:cs typeface="Times New Roman" panose="02020603050405020304" pitchFamily="18" charset="0"/>
              </a:rPr>
              <a:t>manages complexity by emphasizing on </a:t>
            </a:r>
            <a:r>
              <a:rPr lang="en-US" dirty="0" smtClean="0">
                <a:cs typeface="Times New Roman" panose="02020603050405020304" pitchFamily="18" charset="0"/>
              </a:rPr>
              <a:t>essential characteristics and </a:t>
            </a:r>
            <a:r>
              <a:rPr lang="en-US" dirty="0">
                <a:cs typeface="Times New Roman" panose="02020603050405020304" pitchFamily="18" charset="0"/>
              </a:rPr>
              <a:t>leaving </a:t>
            </a:r>
            <a:r>
              <a:rPr lang="en-US" dirty="0" smtClean="0">
                <a:cs typeface="Times New Roman" panose="02020603050405020304" pitchFamily="18" charset="0"/>
              </a:rPr>
              <a:t>implementation details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75" y="2820473"/>
            <a:ext cx="6855184" cy="354169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Design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B19CB-7655-49C6-92E2-D5D72D4920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2110</Words>
  <Application>Microsoft Office PowerPoint</Application>
  <PresentationFormat>Widescreen</PresentationFormat>
  <Paragraphs>295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Arial</vt:lpstr>
      <vt:lpstr>Arial-BoldItalicMT</vt:lpstr>
      <vt:lpstr>Arial-BoldMT</vt:lpstr>
      <vt:lpstr>ArialMT</vt:lpstr>
      <vt:lpstr>Berlin Sans FB</vt:lpstr>
      <vt:lpstr>Calibri</vt:lpstr>
      <vt:lpstr>Calibri Light</vt:lpstr>
      <vt:lpstr>Calibri-Bold</vt:lpstr>
      <vt:lpstr>Calibri-BoldItalic</vt:lpstr>
      <vt:lpstr>Calibri-Italic</vt:lpstr>
      <vt:lpstr>CourierNewPSMT</vt:lpstr>
      <vt:lpstr>MS-PGothic</vt:lpstr>
      <vt:lpstr>Tahoma</vt:lpstr>
      <vt:lpstr>Tahoma-Bold</vt:lpstr>
      <vt:lpstr>Times New Roman</vt:lpstr>
      <vt:lpstr>Wingdings</vt:lpstr>
      <vt:lpstr>Office Theme</vt:lpstr>
      <vt:lpstr>Chapter 2 </vt:lpstr>
      <vt:lpstr>Outline </vt:lpstr>
      <vt:lpstr>Software Design Paradigm</vt:lpstr>
      <vt:lpstr>Functional Paradigm</vt:lpstr>
      <vt:lpstr>Object Oriented Paradigm</vt:lpstr>
      <vt:lpstr>Object Oriented Scope</vt:lpstr>
      <vt:lpstr>PowerPoint Presentation</vt:lpstr>
      <vt:lpstr>Abstract Data Types</vt:lpstr>
      <vt:lpstr>Abstraction </vt:lpstr>
      <vt:lpstr>Common types of abstraction</vt:lpstr>
      <vt:lpstr>Abstraction (contd.)</vt:lpstr>
      <vt:lpstr>Abstraction in Object Oriented Programming (OOP)</vt:lpstr>
      <vt:lpstr>Cont’d</vt:lpstr>
      <vt:lpstr>Abstract Classes &amp; Interfaces</vt:lpstr>
      <vt:lpstr>Abstract Classes &amp; Interfaces</vt:lpstr>
      <vt:lpstr>Abstract Classes &amp; Interfaces…</vt:lpstr>
      <vt:lpstr>The Object Concept</vt:lpstr>
      <vt:lpstr>Type and an Interface of Object</vt:lpstr>
      <vt:lpstr>The Object Concept</vt:lpstr>
      <vt:lpstr>Class Vs. Object</vt:lpstr>
      <vt:lpstr>Cont’d</vt:lpstr>
      <vt:lpstr>Polymorphism</vt:lpstr>
      <vt:lpstr>Polymorphism (Cont’d)</vt:lpstr>
      <vt:lpstr>Polymorphism (Cont’d)</vt:lpstr>
      <vt:lpstr>Polymorphism (Cont’d)</vt:lpstr>
      <vt:lpstr>Encapsulation and Information Hiding</vt:lpstr>
      <vt:lpstr>Encapsulation and Information Hiding…Cont..</vt:lpstr>
      <vt:lpstr>Generalization and Specialization</vt:lpstr>
      <vt:lpstr>Generalization and Specialization, Example</vt:lpstr>
      <vt:lpstr>Aggregation and Decomposition</vt:lpstr>
      <vt:lpstr>Aggregation and Decomposition…</vt:lpstr>
      <vt:lpstr>What is Generics?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Tilaye H</dc:creator>
  <cp:lastModifiedBy>Tilaye H</cp:lastModifiedBy>
  <cp:revision>88</cp:revision>
  <cp:lastPrinted>2021-05-28T07:05:34Z</cp:lastPrinted>
  <dcterms:created xsi:type="dcterms:W3CDTF">2021-05-25T05:51:34Z</dcterms:created>
  <dcterms:modified xsi:type="dcterms:W3CDTF">2021-05-31T07:25:33Z</dcterms:modified>
</cp:coreProperties>
</file>